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5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6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3" r:id="rId3"/>
    <p:sldMasterId id="2147483705" r:id="rId4"/>
    <p:sldMasterId id="2147483718" r:id="rId5"/>
    <p:sldMasterId id="2147483735" r:id="rId6"/>
    <p:sldMasterId id="2147483747" r:id="rId7"/>
  </p:sldMasterIdLst>
  <p:notesMasterIdLst>
    <p:notesMasterId r:id="rId42"/>
  </p:notesMasterIdLst>
  <p:sldIdLst>
    <p:sldId id="306" r:id="rId8"/>
    <p:sldId id="284" r:id="rId9"/>
    <p:sldId id="308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2" r:id="rId24"/>
    <p:sldId id="333" r:id="rId25"/>
    <p:sldId id="334" r:id="rId26"/>
    <p:sldId id="335" r:id="rId27"/>
    <p:sldId id="336" r:id="rId28"/>
    <p:sldId id="309" r:id="rId29"/>
    <p:sldId id="310" r:id="rId30"/>
    <p:sldId id="311" r:id="rId31"/>
    <p:sldId id="312" r:id="rId32"/>
    <p:sldId id="307" r:id="rId33"/>
    <p:sldId id="313" r:id="rId34"/>
    <p:sldId id="314" r:id="rId35"/>
    <p:sldId id="315" r:id="rId36"/>
    <p:sldId id="317" r:id="rId37"/>
    <p:sldId id="316" r:id="rId38"/>
    <p:sldId id="318" r:id="rId39"/>
    <p:sldId id="337" r:id="rId40"/>
    <p:sldId id="260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udent RGSBM" initials="sR" lastIdx="1" clrIdx="0">
    <p:extLst>
      <p:ext uri="{19B8F6BF-5375-455C-9EA6-DF929625EA0E}">
        <p15:presenceInfo xmlns:p15="http://schemas.microsoft.com/office/powerpoint/2012/main" userId="S-1-5-21-3443451674-1031463658-3784102923-128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22" autoAdjust="0"/>
  </p:normalViewPr>
  <p:slideViewPr>
    <p:cSldViewPr>
      <p:cViewPr varScale="1">
        <p:scale>
          <a:sx n="119" d="100"/>
          <a:sy n="119" d="100"/>
        </p:scale>
        <p:origin x="234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commentAuthors" Target="commentAuthor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theme" Target="theme/theme1.xml"/><Relationship Id="rId20" Type="http://schemas.openxmlformats.org/officeDocument/2006/relationships/slide" Target="slides/slide13.xml"/><Relationship Id="rId41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f-server\Bankni%20strategik%20rivojlantirish%20departamenti\&#1060;&#1091;&#1079;&#1072;&#1081;&#1083;\Strategy%20and%20ScoreCards\15.02.2021\SQB%20strategy%20BSC%2015.02%20v3%20-%20ru%20&#1044;&#1080;&#1072;&#1075;&#1088;&#1072;&#1084;&#1084;&#1072;&#1083;&#1072;&#1088;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f-server\Bankni%20strategik%20rivojlantirish%20departamenti\&#1060;&#1091;&#1079;&#1072;&#1081;&#1083;\Strategy%20and%20ScoreCards\15.02.2021\SQB%20strategy%20BSC%2015.02%20v3%20-%20ru%20&#1044;&#1080;&#1072;&#1075;&#1088;&#1072;&#1084;&#1084;&#1072;&#1083;&#1072;&#1088;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\\f-server\Bankni%20strategik%20rivojlantirish%20departamenti\&#1060;&#1091;&#1079;&#1072;&#1081;&#1083;\Strategy%20and%20ScoreCards\15.02.2021\SQB%20strategy%20BSC%2015.02%20v3%20-%20ru%20&#1044;&#1080;&#1072;&#1075;&#1088;&#1072;&#1084;&#1084;&#1072;&#1083;&#1072;&#1088;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f-server\Bankni%20strategik%20rivojlantirish%20departamenti\&#1060;&#1091;&#1079;&#1072;&#1081;&#1083;\Strategy%20and%20ScoreCards\15.02.2021\SQB%20strategy%20BSC%2015.02%20v3%20-%20ru%20&#1044;&#1080;&#1072;&#1075;&#1088;&#1072;&#1084;&#1084;&#1072;&#1083;&#1072;&#1088;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\\f-server\Bankni%20strategik%20rivojlantirish%20departamenti\&#1060;&#1091;&#1079;&#1072;&#1081;&#1083;\Strategy%20and%20ScoreCards\15.02.2021\SQB%20strategy%20BSC%2015.02%20v3%20-%20ru%20&#1044;&#1080;&#1072;&#1075;&#1088;&#1072;&#1084;&#1084;&#1072;&#1083;&#1072;&#1088;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\\f-server\Bankni%20strategik%20rivojlantirish%20departamenti\&#1060;&#1091;&#1079;&#1072;&#1081;&#1083;\Strategy%20and%20ScoreCards\15.02.2021\SQB%20strategy%20BSC%2015.02%20v3%20-%20ru%20&#1044;&#1080;&#1072;&#1075;&#1088;&#1072;&#1084;&#1084;&#1072;&#1083;&#1072;&#1088;.xlsx" TargetMode="External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\\f-server\Bankni%20strategik%20rivojlantirish%20departamenti\&#1060;&#1091;&#1079;&#1072;&#1081;&#1083;\Strategy%20and%20ScoreCards\15.02.2021\SQB%20strategy%20BSC%2015.02%20v3%20-%20ru%20&#1044;&#1080;&#1072;&#1075;&#1088;&#1072;&#1084;&#1084;&#1072;&#1083;&#1072;&#1088;.xlsx" TargetMode="External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dirty="0" err="1" smtClean="0"/>
              <a:t>Фаол</a:t>
            </a:r>
            <a:r>
              <a:rPr lang="ru-RU" dirty="0" smtClean="0"/>
              <a:t> </a:t>
            </a:r>
            <a:r>
              <a:rPr lang="ru-RU" dirty="0" err="1" smtClean="0"/>
              <a:t>мижозлар</a:t>
            </a:r>
            <a:r>
              <a:rPr lang="ru-RU" dirty="0" smtClean="0"/>
              <a:t> сони </a:t>
            </a:r>
            <a:r>
              <a:rPr lang="ru-RU" dirty="0" err="1" smtClean="0"/>
              <a:t>Кичик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ўрта</a:t>
            </a:r>
            <a:r>
              <a:rPr lang="ru-RU" baseline="0" dirty="0" smtClean="0"/>
              <a:t> бизнес</a:t>
            </a:r>
            <a:endParaRPr lang="ru-RU" dirty="0"/>
          </a:p>
        </c:rich>
      </c:tx>
      <c:layout>
        <c:manualLayout>
          <c:xMode val="edge"/>
          <c:yMode val="edge"/>
          <c:x val="0.20509711286089236"/>
          <c:y val="1.92423294885290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rgbClr val="003366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"/>
          <c:y val="0.24796874999999999"/>
          <c:w val="0.98153266906279102"/>
          <c:h val="0.6545743110236220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'Клиенты SC SQB'!$C$12</c:f>
              <c:strCache>
                <c:ptCount val="1"/>
                <c:pt idx="0">
                  <c:v>Количество активных клиентов в МСБ</c:v>
                </c:pt>
              </c:strCache>
            </c:strRef>
          </c:tx>
          <c:spPr>
            <a:solidFill>
              <a:srgbClr val="003366"/>
            </a:solidFill>
            <a:ln>
              <a:solidFill>
                <a:srgbClr val="003366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2"/>
            <c:invertIfNegative val="0"/>
            <c:bubble3D val="0"/>
            <c:spPr>
              <a:solidFill>
                <a:srgbClr val="99999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EACC-4EF9-8BB4-91EDF164FF12}"/>
              </c:ext>
            </c:extLst>
          </c:dPt>
          <c:dPt>
            <c:idx val="3"/>
            <c:invertIfNegative val="0"/>
            <c:bubble3D val="0"/>
            <c:spPr>
              <a:solidFill>
                <a:srgbClr val="99999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EACC-4EF9-8BB4-91EDF164FF12}"/>
              </c:ext>
            </c:extLst>
          </c:dPt>
          <c:dPt>
            <c:idx val="4"/>
            <c:invertIfNegative val="0"/>
            <c:bubble3D val="0"/>
            <c:spPr>
              <a:solidFill>
                <a:srgbClr val="99999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EACC-4EF9-8BB4-91EDF164FF12}"/>
              </c:ext>
            </c:extLst>
          </c:dPt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EACC-4EF9-8BB4-91EDF164FF12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EACC-4EF9-8BB4-91EDF164FF12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ACC-4EF9-8BB4-91EDF164FF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3366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'Клиенты SC SQB'!$D$11:$H$11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'Клиенты SC SQB'!$D$12:$H$12</c:f>
              <c:numCache>
                <c:formatCode>_-* #,##0\ _₽_-;\-* #,##0\ _₽_-;_-* "-"??\ _₽_-;_-@_-</c:formatCode>
                <c:ptCount val="5"/>
                <c:pt idx="0">
                  <c:v>21312</c:v>
                </c:pt>
                <c:pt idx="1">
                  <c:v>26577</c:v>
                </c:pt>
                <c:pt idx="2">
                  <c:v>42900</c:v>
                </c:pt>
                <c:pt idx="3">
                  <c:v>49334.999999999993</c:v>
                </c:pt>
                <c:pt idx="4">
                  <c:v>56735.249999999985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0AE-4BA4-8D1C-21B7009E0D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6991872"/>
        <c:axId val="125740736"/>
      </c:barChart>
      <c:catAx>
        <c:axId val="126991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5740736"/>
        <c:crosses val="autoZero"/>
        <c:auto val="1"/>
        <c:lblAlgn val="ctr"/>
        <c:lblOffset val="100"/>
        <c:noMultiLvlLbl val="0"/>
      </c:catAx>
      <c:valAx>
        <c:axId val="125740736"/>
        <c:scaling>
          <c:orientation val="minMax"/>
        </c:scaling>
        <c:delete val="1"/>
        <c:axPos val="l"/>
        <c:numFmt formatCode="_-* #,##0\ _₽_-;\-* #,##0\ _₽_-;_-* &quot;-&quot;??\ _₽_-;_-@_-" sourceLinked="1"/>
        <c:majorTickMark val="none"/>
        <c:minorTickMark val="none"/>
        <c:tickLblPos val="nextTo"/>
        <c:crossAx val="126991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dirty="0" err="1" smtClean="0"/>
              <a:t>Фаол</a:t>
            </a:r>
            <a:r>
              <a:rPr lang="ru-RU" dirty="0" smtClean="0"/>
              <a:t> </a:t>
            </a:r>
            <a:r>
              <a:rPr lang="ru-RU" dirty="0" err="1" smtClean="0"/>
              <a:t>мижозлар</a:t>
            </a:r>
            <a:r>
              <a:rPr lang="ru-RU" dirty="0" smtClean="0"/>
              <a:t> </a:t>
            </a:r>
            <a:r>
              <a:rPr lang="ru-RU" dirty="0" err="1" smtClean="0"/>
              <a:t>улуши</a:t>
            </a:r>
            <a:r>
              <a:rPr lang="ru-RU" dirty="0" smtClean="0"/>
              <a:t> </a:t>
            </a:r>
            <a:r>
              <a:rPr lang="ru-RU" sz="1200" b="1" i="0" u="none" strike="noStrike" baseline="0" dirty="0" err="1" smtClean="0">
                <a:effectLst/>
              </a:rPr>
              <a:t>Кичик</a:t>
            </a:r>
            <a:r>
              <a:rPr lang="ru-RU" sz="1200" b="1" i="0" u="none" strike="noStrike" baseline="0" dirty="0" smtClean="0">
                <a:effectLst/>
              </a:rPr>
              <a:t> </a:t>
            </a:r>
            <a:r>
              <a:rPr lang="ru-RU" sz="1200" b="1" i="0" u="none" strike="noStrike" baseline="0" dirty="0" err="1" smtClean="0">
                <a:effectLst/>
              </a:rPr>
              <a:t>ва</a:t>
            </a:r>
            <a:r>
              <a:rPr lang="ru-RU" sz="1200" b="1" i="0" u="none" strike="noStrike" baseline="0" dirty="0" smtClean="0">
                <a:effectLst/>
              </a:rPr>
              <a:t> </a:t>
            </a:r>
            <a:r>
              <a:rPr lang="ru-RU" sz="1200" b="1" i="0" u="none" strike="noStrike" baseline="0" dirty="0" err="1" smtClean="0">
                <a:effectLst/>
              </a:rPr>
              <a:t>ўрта</a:t>
            </a:r>
            <a:r>
              <a:rPr lang="ru-RU" sz="1200" b="1" i="0" u="none" strike="noStrike" baseline="0" dirty="0" smtClean="0">
                <a:effectLst/>
              </a:rPr>
              <a:t> бизнес (%)</a:t>
            </a:r>
            <a:endParaRPr lang="ru-RU" dirty="0"/>
          </a:p>
        </c:rich>
      </c:tx>
      <c:layout>
        <c:manualLayout>
          <c:xMode val="edge"/>
          <c:yMode val="edge"/>
          <c:x val="0.14464376043903604"/>
          <c:y val="5.2083311973707361E-3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"/>
          <c:y val="0.3198698655389331"/>
          <c:w val="0.99999999999999989"/>
          <c:h val="0.55663157946539554"/>
        </c:manualLayout>
      </c:layout>
      <c:lineChart>
        <c:grouping val="standard"/>
        <c:varyColors val="0"/>
        <c:ser>
          <c:idx val="0"/>
          <c:order val="0"/>
          <c:tx>
            <c:strRef>
              <c:f>'Клиенты SC SQB'!$C$19</c:f>
              <c:strCache>
                <c:ptCount val="1"/>
                <c:pt idx="0">
                  <c:v>Доля активных клиентов в базе клиентов МСБ</c:v>
                </c:pt>
              </c:strCache>
            </c:strRef>
          </c:tx>
          <c:spPr>
            <a:ln w="28575" cap="rnd">
              <a:solidFill>
                <a:srgbClr val="00336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3366"/>
              </a:solidFill>
              <a:ln w="9525">
                <a:solidFill>
                  <a:srgbClr val="003366"/>
                </a:solidFill>
              </a:ln>
              <a:effectLst/>
            </c:spPr>
          </c:marker>
          <c:dPt>
            <c:idx val="2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D72F-4351-8BBC-D24D1A5E6E00}"/>
              </c:ext>
            </c:extLst>
          </c:dPt>
          <c:dPt>
            <c:idx val="3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D72F-4351-8BBC-D24D1A5E6E00}"/>
              </c:ext>
            </c:extLst>
          </c:dPt>
          <c:dPt>
            <c:idx val="4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D72F-4351-8BBC-D24D1A5E6E00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498F-4843-B05C-0F7FCB457B38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498F-4843-B05C-0F7FCB457B38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72F-4351-8BBC-D24D1A5E6E00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72F-4351-8BBC-D24D1A5E6E00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72F-4351-8BBC-D24D1A5E6E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'Клиенты SC SQB'!$D$18:$H$18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'Клиенты SC SQB'!$D$19:$H$19</c:f>
              <c:numCache>
                <c:formatCode>0%</c:formatCode>
                <c:ptCount val="5"/>
                <c:pt idx="0">
                  <c:v>0.36945479760769695</c:v>
                </c:pt>
                <c:pt idx="1">
                  <c:v>0.41703803665578709</c:v>
                </c:pt>
                <c:pt idx="2">
                  <c:v>0.58446866485013627</c:v>
                </c:pt>
                <c:pt idx="3">
                  <c:v>0.62242155860868242</c:v>
                </c:pt>
                <c:pt idx="4">
                  <c:v>0.63691116006903992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DE4-4077-8EF0-34C7D196DE2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6404608"/>
        <c:axId val="125739584"/>
      </c:lineChart>
      <c:catAx>
        <c:axId val="126404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ru-RU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5739584"/>
        <c:crosses val="autoZero"/>
        <c:auto val="1"/>
        <c:lblAlgn val="ctr"/>
        <c:lblOffset val="100"/>
        <c:noMultiLvlLbl val="0"/>
      </c:catAx>
      <c:valAx>
        <c:axId val="125739584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126404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sz="1200" b="1" i="0" baseline="0" dirty="0" err="1" smtClean="0">
                <a:effectLst/>
              </a:rPr>
              <a:t>Муқобил</a:t>
            </a:r>
            <a:r>
              <a:rPr lang="ru-RU" sz="1200" b="1" i="0" baseline="0" dirty="0" smtClean="0">
                <a:effectLst/>
              </a:rPr>
              <a:t> </a:t>
            </a:r>
            <a:r>
              <a:rPr lang="ru-RU" sz="1200" b="1" i="0" baseline="0" dirty="0" err="1" smtClean="0">
                <a:effectLst/>
              </a:rPr>
              <a:t>каналлардан</a:t>
            </a:r>
            <a:r>
              <a:rPr lang="ru-RU" sz="1200" b="1" i="0" baseline="0" dirty="0" smtClean="0">
                <a:effectLst/>
              </a:rPr>
              <a:t> </a:t>
            </a:r>
            <a:r>
              <a:rPr lang="ru-RU" sz="1200" b="1" i="0" baseline="0" dirty="0" err="1" smtClean="0">
                <a:effectLst/>
              </a:rPr>
              <a:t>фойдаланувчилар</a:t>
            </a:r>
            <a:r>
              <a:rPr lang="ru-RU" sz="1200" b="1" i="0" baseline="0" dirty="0" smtClean="0">
                <a:effectLst/>
              </a:rPr>
              <a:t> (%) </a:t>
            </a:r>
            <a:endParaRPr lang="ru-RU" sz="1200" dirty="0">
              <a:effectLst/>
            </a:endParaRPr>
          </a:p>
        </c:rich>
      </c:tx>
      <c:layout>
        <c:manualLayout>
          <c:xMode val="edge"/>
          <c:yMode val="edge"/>
          <c:x val="0.17519925634295716"/>
          <c:y val="1.4777530799080736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"/>
          <c:y val="0.3198698655389331"/>
          <c:w val="0.99999999999999989"/>
          <c:h val="0.55663157946539554"/>
        </c:manualLayout>
      </c:layout>
      <c:lineChart>
        <c:grouping val="standard"/>
        <c:varyColors val="0"/>
        <c:ser>
          <c:idx val="0"/>
          <c:order val="0"/>
          <c:tx>
            <c:strRef>
              <c:f>'Клиенты SC SQB'!$C$44</c:f>
              <c:strCache>
                <c:ptCount val="1"/>
                <c:pt idx="0">
                  <c:v>% пользователей альтернативных каналов</c:v>
                </c:pt>
              </c:strCache>
            </c:strRef>
          </c:tx>
          <c:spPr>
            <a:ln w="28575" cap="rnd">
              <a:solidFill>
                <a:srgbClr val="00336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3366"/>
              </a:solidFill>
              <a:ln w="9525">
                <a:solidFill>
                  <a:srgbClr val="003366"/>
                </a:solidFill>
              </a:ln>
              <a:effectLst/>
            </c:spPr>
          </c:marker>
          <c:dPt>
            <c:idx val="2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D72F-4351-8BBC-D24D1A5E6E00}"/>
              </c:ext>
            </c:extLst>
          </c:dPt>
          <c:dPt>
            <c:idx val="3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D72F-4351-8BBC-D24D1A5E6E00}"/>
              </c:ext>
            </c:extLst>
          </c:dPt>
          <c:dPt>
            <c:idx val="4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D72F-4351-8BBC-D24D1A5E6E00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F7E6-416B-A07F-5DC301635910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F7E6-416B-A07F-5DC301635910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72F-4351-8BBC-D24D1A5E6E00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72F-4351-8BBC-D24D1A5E6E00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72F-4351-8BBC-D24D1A5E6E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'Клиенты SC SQB'!$D$43:$H$43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'Клиенты SC SQB'!$D$44:$H$44</c:f>
              <c:numCache>
                <c:formatCode>0%</c:formatCode>
                <c:ptCount val="5"/>
                <c:pt idx="0">
                  <c:v>0.2</c:v>
                </c:pt>
                <c:pt idx="1">
                  <c:v>0.3</c:v>
                </c:pt>
                <c:pt idx="2">
                  <c:v>0.35</c:v>
                </c:pt>
                <c:pt idx="3">
                  <c:v>0.4</c:v>
                </c:pt>
                <c:pt idx="4">
                  <c:v>0.45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DE4-4077-8EF0-34C7D196DE2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6406144"/>
        <c:axId val="125744192"/>
      </c:lineChart>
      <c:catAx>
        <c:axId val="126406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ru-RU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5744192"/>
        <c:crosses val="autoZero"/>
        <c:auto val="1"/>
        <c:lblAlgn val="ctr"/>
        <c:lblOffset val="100"/>
        <c:noMultiLvlLbl val="0"/>
      </c:catAx>
      <c:valAx>
        <c:axId val="12574419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126406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sz="1200" b="1" i="0" u="none" strike="noStrike" kern="1200" spc="0" baseline="0" dirty="0" err="1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Мижоз</a:t>
            </a:r>
            <a:r>
              <a:rPr lang="ru-RU" sz="1200" b="1" i="0" u="none" strike="noStrike" kern="1200" spc="0" baseline="0" dirty="0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i="0" u="none" strike="noStrike" kern="1200" spc="0" baseline="0" dirty="0" err="1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содиқлиги</a:t>
            </a:r>
            <a:r>
              <a:rPr lang="ru-RU" sz="1200" b="1" i="0" u="none" strike="noStrike" kern="1200" spc="0" baseline="0" dirty="0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i="0" u="none" strike="noStrike" kern="1200" spc="0" baseline="0" dirty="0" err="1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индекси</a:t>
            </a:r>
            <a:r>
              <a:rPr lang="ru-RU" sz="1200" b="1" i="0" u="none" strike="noStrike" kern="1200" spc="0" baseline="0" dirty="0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sz="1200" b="1" i="0" u="none" strike="noStrike" baseline="0" dirty="0" err="1" smtClean="0">
                <a:effectLst/>
              </a:rPr>
              <a:t>Кичик</a:t>
            </a:r>
            <a:r>
              <a:rPr lang="ru-RU" sz="1200" b="1" i="0" u="none" strike="noStrike" baseline="0" dirty="0" smtClean="0">
                <a:effectLst/>
              </a:rPr>
              <a:t> </a:t>
            </a:r>
            <a:r>
              <a:rPr lang="ru-RU" sz="1200" b="1" i="0" u="none" strike="noStrike" baseline="0" dirty="0" err="1" smtClean="0">
                <a:effectLst/>
              </a:rPr>
              <a:t>ва</a:t>
            </a:r>
            <a:r>
              <a:rPr lang="ru-RU" sz="1200" b="1" i="0" u="none" strike="noStrike" baseline="0" dirty="0" smtClean="0">
                <a:effectLst/>
              </a:rPr>
              <a:t> </a:t>
            </a:r>
            <a:r>
              <a:rPr lang="ru-RU" sz="1200" b="1" i="0" u="none" strike="noStrike" baseline="0" dirty="0" err="1" smtClean="0">
                <a:effectLst/>
              </a:rPr>
              <a:t>ўрта</a:t>
            </a:r>
            <a:r>
              <a:rPr lang="ru-RU" sz="1200" b="1" i="0" u="none" strike="noStrike" baseline="0" dirty="0" smtClean="0">
                <a:effectLst/>
              </a:rPr>
              <a:t> бизнес</a:t>
            </a:r>
            <a:endParaRPr lang="ru-RU" dirty="0"/>
          </a:p>
        </c:rich>
      </c:tx>
      <c:layout>
        <c:manualLayout>
          <c:xMode val="edge"/>
          <c:yMode val="edge"/>
          <c:x val="0.14464376043903604"/>
          <c:y val="5.2083311973707361E-3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"/>
          <c:y val="0.3198698655389331"/>
          <c:w val="0.99999999999999989"/>
          <c:h val="0.55663157946539554"/>
        </c:manualLayout>
      </c:layout>
      <c:lineChart>
        <c:grouping val="standard"/>
        <c:varyColors val="0"/>
        <c:ser>
          <c:idx val="0"/>
          <c:order val="0"/>
          <c:tx>
            <c:strRef>
              <c:f>'Клиенты SC SQB'!$C$51</c:f>
              <c:strCache>
                <c:ptCount val="1"/>
                <c:pt idx="0">
                  <c:v>Индекс потребительской (клиентской) лояльности МСБ </c:v>
                </c:pt>
              </c:strCache>
            </c:strRef>
          </c:tx>
          <c:spPr>
            <a:ln w="28575" cap="rnd">
              <a:solidFill>
                <a:srgbClr val="00336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3366"/>
              </a:solidFill>
              <a:ln w="9525">
                <a:solidFill>
                  <a:srgbClr val="003366"/>
                </a:solidFill>
              </a:ln>
              <a:effectLst/>
            </c:spPr>
          </c:marker>
          <c:dPt>
            <c:idx val="2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D72F-4351-8BBC-D24D1A5E6E00}"/>
              </c:ext>
            </c:extLst>
          </c:dPt>
          <c:dPt>
            <c:idx val="3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D72F-4351-8BBC-D24D1A5E6E00}"/>
              </c:ext>
            </c:extLst>
          </c:dPt>
          <c:dPt>
            <c:idx val="4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D72F-4351-8BBC-D24D1A5E6E00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4CF5-48E0-A52B-EF13F9F3A4C3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4CF5-48E0-A52B-EF13F9F3A4C3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72F-4351-8BBC-D24D1A5E6E00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72F-4351-8BBC-D24D1A5E6E00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72F-4351-8BBC-D24D1A5E6E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'Клиенты SC SQB'!$D$50:$H$50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'Клиенты SC SQB'!$D$51:$H$51</c:f>
              <c:numCache>
                <c:formatCode>0%</c:formatCode>
                <c:ptCount val="5"/>
                <c:pt idx="0">
                  <c:v>0.37</c:v>
                </c:pt>
                <c:pt idx="1">
                  <c:v>0.39</c:v>
                </c:pt>
                <c:pt idx="2">
                  <c:v>0.41</c:v>
                </c:pt>
                <c:pt idx="3">
                  <c:v>0.44</c:v>
                </c:pt>
                <c:pt idx="4">
                  <c:v>0.47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DE4-4077-8EF0-34C7D196DE2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7525888"/>
        <c:axId val="125746496"/>
      </c:lineChart>
      <c:catAx>
        <c:axId val="127525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ru-RU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5746496"/>
        <c:crosses val="autoZero"/>
        <c:auto val="1"/>
        <c:lblAlgn val="ctr"/>
        <c:lblOffset val="100"/>
        <c:noMultiLvlLbl val="0"/>
      </c:catAx>
      <c:valAx>
        <c:axId val="12574649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127525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dirty="0" err="1" smtClean="0"/>
              <a:t>Фаол</a:t>
            </a:r>
            <a:r>
              <a:rPr lang="ru-RU" dirty="0" smtClean="0"/>
              <a:t> </a:t>
            </a:r>
            <a:r>
              <a:rPr lang="ru-RU" dirty="0" err="1" smtClean="0"/>
              <a:t>мижозлар</a:t>
            </a:r>
            <a:r>
              <a:rPr lang="ru-RU" dirty="0" smtClean="0"/>
              <a:t> </a:t>
            </a:r>
            <a:r>
              <a:rPr lang="ru-RU" dirty="0" err="1" smtClean="0"/>
              <a:t>улуши</a:t>
            </a:r>
            <a:r>
              <a:rPr lang="ru-RU" dirty="0" smtClean="0"/>
              <a:t> </a:t>
            </a:r>
            <a:r>
              <a:rPr lang="ru-RU" sz="1200" b="1" i="0" u="none" strike="noStrike" baseline="0" dirty="0" err="1" smtClean="0">
                <a:effectLst/>
              </a:rPr>
              <a:t>Кичик</a:t>
            </a:r>
            <a:r>
              <a:rPr lang="ru-RU" sz="1200" b="1" i="0" u="none" strike="noStrike" baseline="0" dirty="0" smtClean="0">
                <a:effectLst/>
              </a:rPr>
              <a:t> </a:t>
            </a:r>
            <a:r>
              <a:rPr lang="ru-RU" sz="1200" b="1" i="0" u="none" strike="noStrike" baseline="0" dirty="0" err="1" smtClean="0">
                <a:effectLst/>
              </a:rPr>
              <a:t>ва</a:t>
            </a:r>
            <a:r>
              <a:rPr lang="ru-RU" sz="1200" b="1" i="0" u="none" strike="noStrike" baseline="0" dirty="0" smtClean="0">
                <a:effectLst/>
              </a:rPr>
              <a:t> </a:t>
            </a:r>
            <a:r>
              <a:rPr lang="ru-RU" sz="1200" b="1" i="0" u="none" strike="noStrike" baseline="0" dirty="0" err="1" smtClean="0">
                <a:effectLst/>
              </a:rPr>
              <a:t>ўрта</a:t>
            </a:r>
            <a:r>
              <a:rPr lang="ru-RU" sz="1200" b="1" i="0" u="none" strike="noStrike" baseline="0" dirty="0" smtClean="0">
                <a:effectLst/>
              </a:rPr>
              <a:t> бизнес (%)</a:t>
            </a:r>
            <a:endParaRPr lang="ru-RU" dirty="0"/>
          </a:p>
        </c:rich>
      </c:tx>
      <c:layout>
        <c:manualLayout>
          <c:xMode val="edge"/>
          <c:yMode val="edge"/>
          <c:x val="0.14464376043903604"/>
          <c:y val="5.2083311973707361E-3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"/>
          <c:y val="0.3198698655389331"/>
          <c:w val="0.99999999999999989"/>
          <c:h val="0.55663157946539554"/>
        </c:manualLayout>
      </c:layout>
      <c:lineChart>
        <c:grouping val="standard"/>
        <c:varyColors val="0"/>
        <c:ser>
          <c:idx val="0"/>
          <c:order val="0"/>
          <c:tx>
            <c:strRef>
              <c:f>'Клиенты SC SQB'!$C$19</c:f>
              <c:strCache>
                <c:ptCount val="1"/>
                <c:pt idx="0">
                  <c:v>Доля активных клиентов в базе клиентов МСБ</c:v>
                </c:pt>
              </c:strCache>
            </c:strRef>
          </c:tx>
          <c:spPr>
            <a:ln w="28575" cap="rnd">
              <a:solidFill>
                <a:srgbClr val="00336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3366"/>
              </a:solidFill>
              <a:ln w="9525">
                <a:solidFill>
                  <a:srgbClr val="003366"/>
                </a:solidFill>
              </a:ln>
              <a:effectLst/>
            </c:spPr>
          </c:marker>
          <c:dPt>
            <c:idx val="2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D72F-4351-8BBC-D24D1A5E6E00}"/>
              </c:ext>
            </c:extLst>
          </c:dPt>
          <c:dPt>
            <c:idx val="3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D72F-4351-8BBC-D24D1A5E6E00}"/>
              </c:ext>
            </c:extLst>
          </c:dPt>
          <c:dPt>
            <c:idx val="4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D72F-4351-8BBC-D24D1A5E6E00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498F-4843-B05C-0F7FCB457B38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498F-4843-B05C-0F7FCB457B38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72F-4351-8BBC-D24D1A5E6E00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72F-4351-8BBC-D24D1A5E6E00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72F-4351-8BBC-D24D1A5E6E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'Клиенты SC SQB'!$D$18:$H$18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'Клиенты SC SQB'!$D$19:$H$19</c:f>
              <c:numCache>
                <c:formatCode>0%</c:formatCode>
                <c:ptCount val="5"/>
                <c:pt idx="0">
                  <c:v>0.36945479760769695</c:v>
                </c:pt>
                <c:pt idx="1">
                  <c:v>0.41703803665578709</c:v>
                </c:pt>
                <c:pt idx="2">
                  <c:v>0.58446866485013627</c:v>
                </c:pt>
                <c:pt idx="3">
                  <c:v>0.62242155860868242</c:v>
                </c:pt>
                <c:pt idx="4">
                  <c:v>0.63691116006903992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DE4-4077-8EF0-34C7D196DE2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6404608"/>
        <c:axId val="125739584"/>
      </c:lineChart>
      <c:catAx>
        <c:axId val="126404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ru-RU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5739584"/>
        <c:crosses val="autoZero"/>
        <c:auto val="1"/>
        <c:lblAlgn val="ctr"/>
        <c:lblOffset val="100"/>
        <c:noMultiLvlLbl val="0"/>
      </c:catAx>
      <c:valAx>
        <c:axId val="125739584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126404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sz="1200" b="1" i="0" baseline="0" dirty="0" err="1" smtClean="0">
                <a:effectLst/>
              </a:rPr>
              <a:t>Муқобил</a:t>
            </a:r>
            <a:r>
              <a:rPr lang="ru-RU" sz="1200" b="1" i="0" baseline="0" dirty="0" smtClean="0">
                <a:effectLst/>
              </a:rPr>
              <a:t> </a:t>
            </a:r>
            <a:r>
              <a:rPr lang="ru-RU" sz="1200" b="1" i="0" baseline="0" dirty="0" err="1" smtClean="0">
                <a:effectLst/>
              </a:rPr>
              <a:t>каналлардан</a:t>
            </a:r>
            <a:r>
              <a:rPr lang="ru-RU" sz="1200" b="1" i="0" baseline="0" dirty="0" smtClean="0">
                <a:effectLst/>
              </a:rPr>
              <a:t> </a:t>
            </a:r>
            <a:r>
              <a:rPr lang="ru-RU" sz="1200" b="1" i="0" baseline="0" dirty="0" err="1" smtClean="0">
                <a:effectLst/>
              </a:rPr>
              <a:t>фойдаланувчилар</a:t>
            </a:r>
            <a:r>
              <a:rPr lang="ru-RU" sz="1200" b="1" i="0" baseline="0" dirty="0" smtClean="0">
                <a:effectLst/>
              </a:rPr>
              <a:t> (%) </a:t>
            </a:r>
            <a:endParaRPr lang="ru-RU" sz="1200" dirty="0">
              <a:effectLst/>
            </a:endParaRPr>
          </a:p>
        </c:rich>
      </c:tx>
      <c:layout>
        <c:manualLayout>
          <c:xMode val="edge"/>
          <c:yMode val="edge"/>
          <c:x val="0.17519925634295716"/>
          <c:y val="1.4777530799080736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"/>
          <c:y val="0.3198698655389331"/>
          <c:w val="0.99999999999999989"/>
          <c:h val="0.55663157946539554"/>
        </c:manualLayout>
      </c:layout>
      <c:lineChart>
        <c:grouping val="standard"/>
        <c:varyColors val="0"/>
        <c:ser>
          <c:idx val="0"/>
          <c:order val="0"/>
          <c:tx>
            <c:strRef>
              <c:f>'Клиенты SC SQB'!$C$44</c:f>
              <c:strCache>
                <c:ptCount val="1"/>
                <c:pt idx="0">
                  <c:v>% пользователей альтернативных каналов</c:v>
                </c:pt>
              </c:strCache>
            </c:strRef>
          </c:tx>
          <c:spPr>
            <a:ln w="28575" cap="rnd">
              <a:solidFill>
                <a:srgbClr val="00336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3366"/>
              </a:solidFill>
              <a:ln w="9525">
                <a:solidFill>
                  <a:srgbClr val="003366"/>
                </a:solidFill>
              </a:ln>
              <a:effectLst/>
            </c:spPr>
          </c:marker>
          <c:dPt>
            <c:idx val="2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D72F-4351-8BBC-D24D1A5E6E00}"/>
              </c:ext>
            </c:extLst>
          </c:dPt>
          <c:dPt>
            <c:idx val="3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D72F-4351-8BBC-D24D1A5E6E00}"/>
              </c:ext>
            </c:extLst>
          </c:dPt>
          <c:dPt>
            <c:idx val="4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D72F-4351-8BBC-D24D1A5E6E00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F7E6-416B-A07F-5DC301635910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F7E6-416B-A07F-5DC301635910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72F-4351-8BBC-D24D1A5E6E00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72F-4351-8BBC-D24D1A5E6E00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72F-4351-8BBC-D24D1A5E6E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'Клиенты SC SQB'!$D$43:$H$43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'Клиенты SC SQB'!$D$44:$H$44</c:f>
              <c:numCache>
                <c:formatCode>0%</c:formatCode>
                <c:ptCount val="5"/>
                <c:pt idx="0">
                  <c:v>0.2</c:v>
                </c:pt>
                <c:pt idx="1">
                  <c:v>0.3</c:v>
                </c:pt>
                <c:pt idx="2">
                  <c:v>0.35</c:v>
                </c:pt>
                <c:pt idx="3">
                  <c:v>0.4</c:v>
                </c:pt>
                <c:pt idx="4">
                  <c:v>0.45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DE4-4077-8EF0-34C7D196DE2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6406144"/>
        <c:axId val="125744192"/>
      </c:lineChart>
      <c:catAx>
        <c:axId val="126406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ru-RU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5744192"/>
        <c:crosses val="autoZero"/>
        <c:auto val="1"/>
        <c:lblAlgn val="ctr"/>
        <c:lblOffset val="100"/>
        <c:noMultiLvlLbl val="0"/>
      </c:catAx>
      <c:valAx>
        <c:axId val="12574419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126406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sz="1200" b="1" i="0" u="none" strike="noStrike" kern="1200" spc="0" baseline="0" dirty="0" err="1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Мижоз</a:t>
            </a:r>
            <a:r>
              <a:rPr lang="ru-RU" sz="1200" b="1" i="0" u="none" strike="noStrike" kern="1200" spc="0" baseline="0" dirty="0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i="0" u="none" strike="noStrike" kern="1200" spc="0" baseline="0" dirty="0" err="1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содиқлиги</a:t>
            </a:r>
            <a:r>
              <a:rPr lang="ru-RU" sz="1200" b="1" i="0" u="none" strike="noStrike" kern="1200" spc="0" baseline="0" dirty="0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i="0" u="none" strike="noStrike" kern="1200" spc="0" baseline="0" dirty="0" err="1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индекси</a:t>
            </a:r>
            <a:r>
              <a:rPr lang="ru-RU" sz="1200" b="1" i="0" u="none" strike="noStrike" kern="1200" spc="0" baseline="0" dirty="0" smtClean="0">
                <a:solidFill>
                  <a:srgbClr val="003366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 sz="1200" b="1" i="0" u="none" strike="noStrike" kern="1200" spc="0" baseline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pPr>
            <a:r>
              <a:rPr lang="ru-RU" sz="1200" b="1" i="0" u="none" strike="noStrike" baseline="0" dirty="0" err="1" smtClean="0">
                <a:effectLst/>
              </a:rPr>
              <a:t>Кичик</a:t>
            </a:r>
            <a:r>
              <a:rPr lang="ru-RU" sz="1200" b="1" i="0" u="none" strike="noStrike" baseline="0" dirty="0" smtClean="0">
                <a:effectLst/>
              </a:rPr>
              <a:t> </a:t>
            </a:r>
            <a:r>
              <a:rPr lang="ru-RU" sz="1200" b="1" i="0" u="none" strike="noStrike" baseline="0" dirty="0" err="1" smtClean="0">
                <a:effectLst/>
              </a:rPr>
              <a:t>ва</a:t>
            </a:r>
            <a:r>
              <a:rPr lang="ru-RU" sz="1200" b="1" i="0" u="none" strike="noStrike" baseline="0" dirty="0" smtClean="0">
                <a:effectLst/>
              </a:rPr>
              <a:t> </a:t>
            </a:r>
            <a:r>
              <a:rPr lang="ru-RU" sz="1200" b="1" i="0" u="none" strike="noStrike" baseline="0" dirty="0" err="1" smtClean="0">
                <a:effectLst/>
              </a:rPr>
              <a:t>ўрта</a:t>
            </a:r>
            <a:r>
              <a:rPr lang="ru-RU" sz="1200" b="1" i="0" u="none" strike="noStrike" baseline="0" dirty="0" smtClean="0">
                <a:effectLst/>
              </a:rPr>
              <a:t> бизнес</a:t>
            </a:r>
            <a:endParaRPr lang="ru-RU" dirty="0"/>
          </a:p>
        </c:rich>
      </c:tx>
      <c:layout>
        <c:manualLayout>
          <c:xMode val="edge"/>
          <c:yMode val="edge"/>
          <c:x val="0.14464376043903604"/>
          <c:y val="5.2083311973707361E-3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"/>
          <c:y val="0.3198698655389331"/>
          <c:w val="0.99999999999999989"/>
          <c:h val="0.55663157946539554"/>
        </c:manualLayout>
      </c:layout>
      <c:lineChart>
        <c:grouping val="standard"/>
        <c:varyColors val="0"/>
        <c:ser>
          <c:idx val="0"/>
          <c:order val="0"/>
          <c:tx>
            <c:strRef>
              <c:f>'Клиенты SC SQB'!$C$51</c:f>
              <c:strCache>
                <c:ptCount val="1"/>
                <c:pt idx="0">
                  <c:v>Индекс потребительской (клиентской) лояльности МСБ </c:v>
                </c:pt>
              </c:strCache>
            </c:strRef>
          </c:tx>
          <c:spPr>
            <a:ln w="28575" cap="rnd">
              <a:solidFill>
                <a:srgbClr val="00336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3366"/>
              </a:solidFill>
              <a:ln w="9525">
                <a:solidFill>
                  <a:srgbClr val="003366"/>
                </a:solidFill>
              </a:ln>
              <a:effectLst/>
            </c:spPr>
          </c:marker>
          <c:dPt>
            <c:idx val="2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D72F-4351-8BBC-D24D1A5E6E00}"/>
              </c:ext>
            </c:extLst>
          </c:dPt>
          <c:dPt>
            <c:idx val="3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D72F-4351-8BBC-D24D1A5E6E00}"/>
              </c:ext>
            </c:extLst>
          </c:dPt>
          <c:dPt>
            <c:idx val="4"/>
            <c:marker>
              <c:spPr>
                <a:solidFill>
                  <a:srgbClr val="999999"/>
                </a:solidFill>
                <a:ln w="9525">
                  <a:solidFill>
                    <a:srgbClr val="999999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99999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D72F-4351-8BBC-D24D1A5E6E00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4CF5-48E0-A52B-EF13F9F3A4C3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336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4CF5-48E0-A52B-EF13F9F3A4C3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D72F-4351-8BBC-D24D1A5E6E00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72F-4351-8BBC-D24D1A5E6E00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999999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72F-4351-8BBC-D24D1A5E6E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'Клиенты SC SQB'!$D$50:$H$50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'Клиенты SC SQB'!$D$51:$H$51</c:f>
              <c:numCache>
                <c:formatCode>0%</c:formatCode>
                <c:ptCount val="5"/>
                <c:pt idx="0">
                  <c:v>0.37</c:v>
                </c:pt>
                <c:pt idx="1">
                  <c:v>0.39</c:v>
                </c:pt>
                <c:pt idx="2">
                  <c:v>0.41</c:v>
                </c:pt>
                <c:pt idx="3">
                  <c:v>0.44</c:v>
                </c:pt>
                <c:pt idx="4">
                  <c:v>0.47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DE4-4077-8EF0-34C7D196DE2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7525888"/>
        <c:axId val="125746496"/>
      </c:lineChart>
      <c:catAx>
        <c:axId val="127525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ru-RU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5746496"/>
        <c:crosses val="autoZero"/>
        <c:auto val="1"/>
        <c:lblAlgn val="ctr"/>
        <c:lblOffset val="100"/>
        <c:noMultiLvlLbl val="0"/>
      </c:catAx>
      <c:valAx>
        <c:axId val="12574649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127525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2AFA03-EF73-4571-BD18-BEA4E358D599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343401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99F84-FDE8-4373-9692-EB0243642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592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244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A55CF2-256D-44FD-9430-5B63A079CF51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44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97346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628DBA-C2F5-43FE-B35D-31C4D4FB522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8915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244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A55CF2-256D-44FD-9430-5B63A079CF51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44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4887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244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A55CF2-256D-44FD-9430-5B63A079CF51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44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25507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5F74E-177E-4808-AABA-F6D9E2B36CD9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067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288" y="-8468"/>
            <a:ext cx="12228421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61" y="2404534"/>
            <a:ext cx="776895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461" y="4050835"/>
            <a:ext cx="776895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769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214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2700869"/>
            <a:ext cx="8463620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419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9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1" y="2160589"/>
            <a:ext cx="411747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8939" y="2160590"/>
            <a:ext cx="411748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8747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7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160983"/>
            <a:ext cx="41208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2799" y="2737247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5520" y="2160983"/>
            <a:ext cx="41208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5520" y="2737247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3770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609600"/>
            <a:ext cx="8463619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255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5516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1498604"/>
            <a:ext cx="3720243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1701" y="514926"/>
            <a:ext cx="4514716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2777069"/>
            <a:ext cx="3720243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3746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4800600"/>
            <a:ext cx="846361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799" y="609600"/>
            <a:ext cx="8463619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5367338"/>
            <a:ext cx="8463619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1850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9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4470400"/>
            <a:ext cx="846361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1478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68099" y="3632200"/>
            <a:ext cx="722640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470400"/>
            <a:ext cx="846362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3615" y="790378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3" y="288655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81994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1931988"/>
            <a:ext cx="8463620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7361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3615" y="790378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3" y="288655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00761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131" y="609600"/>
            <a:ext cx="845528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5668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0353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9749" y="609601"/>
            <a:ext cx="130508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799" y="609601"/>
            <a:ext cx="6926701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5659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defTabSz="844083">
              <a:defRPr/>
            </a:pPr>
            <a:endParaRPr lang="en-US">
              <a:solidFill>
                <a:srgbClr val="44546A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defTabSz="844083">
              <a:defRPr/>
            </a:pPr>
            <a:r>
              <a:rPr lang="en-US">
                <a:solidFill>
                  <a:srgbClr val="44546A"/>
                </a:solidFill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defTabSz="844083">
              <a:defRPr/>
            </a:pPr>
            <a:fld id="{1345D833-4658-41A7-8C17-5F9EEBC010D0}" type="slidenum">
              <a:rPr lang="en-US" smtClean="0">
                <a:solidFill>
                  <a:srgbClr val="44546A"/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srgbClr val="4454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8882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080359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（基本版） タイトルのみ_Propo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オブジェクト 4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957" y="1592"/>
          <a:ext cx="1953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5" name="オブジェクト 4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7" y="1592"/>
                        <a:ext cx="1953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 bwMode="gray">
          <a:xfrm>
            <a:off x="513231" y="136800"/>
            <a:ext cx="11165539" cy="651600"/>
          </a:xfrm>
        </p:spPr>
        <p:txBody>
          <a:bodyPr/>
          <a:lstStyle/>
          <a:p>
            <a:r>
              <a:rPr kumimoji="1" lang="ja-JP" altLang="en-US" dirty="0"/>
              <a:t>キーメッセージを入力（本スライドで一番伝えたいこと＜名詞止め・体言止め不可＞）</a:t>
            </a:r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844083">
              <a:defRPr/>
            </a:pPr>
            <a:r>
              <a:rPr lang="ja-JP" altLang="en-US">
                <a:solidFill>
                  <a:srgbClr val="44546A"/>
                </a:solidFill>
              </a:rPr>
              <a:t>コーポレートガバナンス・コードについて</a:t>
            </a:r>
            <a:endParaRPr lang="en-GB" altLang="en-GB" dirty="0">
              <a:solidFill>
                <a:srgbClr val="44546A"/>
              </a:solidFill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844083">
              <a:defRPr/>
            </a:pPr>
            <a:fld id="{AA5FCFE5-FE56-4EF1-80A8-07776887C2A1}" type="slidenum">
              <a:rPr lang="ja-JP" altLang="en-US" smtClean="0">
                <a:solidFill>
                  <a:srgbClr val="44546A"/>
                </a:solidFill>
              </a:rPr>
              <a:pPr defTabSz="844083">
                <a:defRPr/>
              </a:pPr>
              <a:t>‹#›</a:t>
            </a:fld>
            <a:endParaRPr lang="ja-JP" altLang="en-US" dirty="0">
              <a:solidFill>
                <a:srgbClr val="44546A"/>
              </a:solidFill>
            </a:endParaRPr>
          </a:p>
        </p:txBody>
      </p:sp>
      <p:sp>
        <p:nvSpPr>
          <p:cNvPr id="9" name="テキスト プレースホルダー 2"/>
          <p:cNvSpPr>
            <a:spLocks noGrp="1"/>
          </p:cNvSpPr>
          <p:nvPr>
            <p:ph type="body" sz="quarter" idx="15" hasCustomPrompt="1"/>
          </p:nvPr>
        </p:nvSpPr>
        <p:spPr>
          <a:xfrm>
            <a:off x="512611" y="1016000"/>
            <a:ext cx="5316923" cy="432000"/>
          </a:xfrm>
        </p:spPr>
        <p:txBody>
          <a:bodyPr wrap="none" anchor="ctr">
            <a:noAutofit/>
          </a:bodyPr>
          <a:lstStyle>
            <a:lvl1pPr>
              <a:defRPr sz="1292" b="1">
                <a:solidFill>
                  <a:schemeClr val="accent2"/>
                </a:solidFill>
              </a:defRPr>
            </a:lvl1pPr>
          </a:lstStyle>
          <a:p>
            <a:pPr lvl="0"/>
            <a:r>
              <a:rPr kumimoji="1" lang="en-US" altLang="ja-JP" dirty="0"/>
              <a:t>Header</a:t>
            </a:r>
            <a:r>
              <a:rPr kumimoji="1" lang="ja-JP" altLang="en-US" dirty="0"/>
              <a:t>を入力（スライドタイトル）</a:t>
            </a:r>
          </a:p>
        </p:txBody>
      </p:sp>
    </p:spTree>
    <p:extLst>
      <p:ext uri="{BB962C8B-B14F-4D97-AF65-F5344CB8AC3E}">
        <p14:creationId xmlns:p14="http://schemas.microsoft.com/office/powerpoint/2010/main" val="1581971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2C3C43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>
                <a:solidFill>
                  <a:srgbClr val="2C3C43"/>
                </a:solidFill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fld id="{1345D833-4658-41A7-8C17-5F9EEBC010D0}" type="slidenum">
              <a:rPr lang="en-US" smtClean="0">
                <a:solidFill>
                  <a:srgbClr val="2C3C43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2C3C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0720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0F637897-DF2B-47F7-B52A-1F06403811D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87871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64AB1915-1BAA-4AE8-A895-1446E686F01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6881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A3C869C7-2FE2-4637-A06E-7D643DACDC7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7250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7151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2" y="1825625"/>
            <a:ext cx="3867151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48F39A69-4ADB-4275-AE20-9D70C7AD43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1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6C6C489A-67C1-44EB-A3FE-893133FCC8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1571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C366F3A3-3A1C-46F1-A5BA-71573DC809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448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2179D0CF-1DEB-45AD-8F64-0045586AD6D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49583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B7730302-E3C4-4E62-86F4-CA95DA5E678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8874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098C6248-697E-415B-B1B2-D860DDDC102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0322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F0A2493E-81C2-4ED9-BE92-E64BE16C360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46624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7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3" y="365125"/>
            <a:ext cx="57626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49231F3E-248A-4414-B30B-24DE50C9409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9799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477F02-8A2F-4131-86AA-A602710687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534CD89-A3FC-464C-B418-39BDCB3547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54EF4E-7BB1-4270-A56A-113913BDC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2B8D-815E-429C-9EC2-505CEC215084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653403-DDAD-4A2D-8545-50C620E68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4B6897-7FAC-464B-9C99-A4C73DD86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477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A13504-6518-42E3-A5D0-2F4113C9F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CC88AE-63E0-4B01-9824-7D3938B397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07EDD6-2E1B-489B-B4E8-F1C741175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D2BC5-0E5D-4645-A815-DFCA1A04B5A6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A1A24B3-7F78-40A4-ACAD-48060591A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F16B52-E981-49D3-A87C-18BBD5CF2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023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F4BCF6-C713-4A64-9562-810030AFD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2908D6-A485-4C0D-8CF4-6FF58E9AC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FAFA0C-1D13-4C36-9D49-E040D773E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049B1-F681-4AF5-B948-A3B940E9215A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56854E-8ED8-46F3-84A1-608DBC0C1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C8247A-900D-432E-88C5-720A57541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921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E7BC6B-7974-40CE-9A35-6F536AF9B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7E9CAB-2975-4BCE-A02E-3CC03DE914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8F68F69-D40A-4DF0-9D08-07DE44AE37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65B4A0F-3D91-45A1-AC00-D85557B4F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1334-89C1-48F8-8089-E3D6AA3BB79C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6B036E7-7C7C-4FA5-B4C6-6E2B31048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8FAD9E9-C676-45DD-9A3D-8EFD3483A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50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079FDF-A0F8-4BCE-9673-537FDE62E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9928E4D-2895-4B81-9627-184E1924EE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974C0DC-0558-4B5E-87F0-5A5882520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99633E0-B00B-49AE-9A6D-26FA11770F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4D83E10-6FDF-40E8-B8B0-CFFF7486C5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6A5420D-08F1-4B96-9C51-3BF6CAED2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DF3F-3D72-4F56-93A1-9DDD55AB6452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ED813EB-8170-4C90-A2E8-A841EFBDF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77098B3-78E2-4312-9B59-C7DBA989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934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D497FF-D2C8-4A21-A4D1-23E26385D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7A69809-1D0E-4ADF-B04A-B4880E775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1A32-C44A-4E32-8FFB-D057369B4F61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37B6605-F537-40B3-9169-DAF757030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4E93BA3-00BB-49D4-9E4A-656434078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532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9708348-E172-43C4-AC1F-A31D38156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ECC2E-6DAB-4717-9C53-38589639C202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E41BA8F-82E7-4021-8D71-DAFF25FD4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CB0CF2-9CD5-4DCF-B83B-2A5C6BCCD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124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4EBD4A-57B4-4FE4-A2BC-691816A4C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9A25363-E3DF-407F-936C-3045CC76B9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ACB0133-223B-4B6E-A2CA-F99473D0D7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8AF8985-336A-44F8-AF0D-3C4384395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002A-E6EF-4378-B5A3-22E20EA855B1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CBCC8-72F0-4551-A90E-7BC69B5DE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4B051CB-DFEC-47F6-B1DA-EBB16AF76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10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BF2923-93D5-4128-BEAF-9B2B3B871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D4AD905-CA38-4D37-9FC7-8838E67655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CD3EE71-7EE0-417E-B618-004FFFD305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96CDDC3-BB54-4677-96C1-0CBAC4266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BC3-C763-48AA-8280-ACE59646066A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24F7BED-8166-41F1-A1CB-242FC4A83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D69173-072C-4A8E-AD2F-5F9DFF8C6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027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FB08E7-C241-41DD-B8F0-298A7717C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7F53E29-BFF2-485C-9359-09725A5CC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A20F47-C9CF-4C18-B142-6F374A409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72474-459C-42C4-A0ED-A9AD89867D22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1345DA-07B6-4B9E-8C24-04071EA40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700727-1FD8-4D7D-B925-B326F052D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026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0900899-2CD0-4293-9FA4-4C21F3515C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A138AE1-4445-4F1F-8097-59223A5C79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DFF1BA-9C1A-4EC7-890A-3411DA971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ru-RU"/>
              <a:t>09.10.2016</a:t>
            </a:r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C327CA8-D449-4663-BE71-A658E8423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0611A2-603F-4BE5-B09F-42014623B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342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11" name="Рисунок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400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35682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7025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06766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95587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09203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45225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5514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42843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2069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07241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2989175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68712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040749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6296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719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0818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6790-6597-44B3-AFBF-AE0044A97178}" type="datetime1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7559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OWER_USER_LAYOUT_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99109-0223-4982-BF9E-0F5603DAEBD8}" type="datetime1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Oval 6"/>
          <p:cNvSpPr>
            <a:spLocks noChangeAspect="1"/>
          </p:cNvSpPr>
          <p:nvPr userDrawn="1"/>
        </p:nvSpPr>
        <p:spPr>
          <a:xfrm>
            <a:off x="11550358" y="6190370"/>
            <a:ext cx="468000" cy="468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омер слайда 34">
            <a:extLst>
              <a:ext uri="{FF2B5EF4-FFF2-40B4-BE49-F238E27FC236}">
                <a16:creationId xmlns:a16="http://schemas.microsoft.com/office/drawing/2014/main" id="{FCFE6F1C-1FBF-40E7-9303-0137067E5EA7}"/>
              </a:ext>
            </a:extLst>
          </p:cNvPr>
          <p:cNvSpPr txBox="1">
            <a:spLocks/>
          </p:cNvSpPr>
          <p:nvPr userDrawn="1"/>
        </p:nvSpPr>
        <p:spPr>
          <a:xfrm>
            <a:off x="11393672" y="6241807"/>
            <a:ext cx="7729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5DD3DC6E-32F9-4FF5-9848-756D55A2A039}" type="slidenum">
              <a:rPr lang="ru-RU" sz="2400" b="1" smtClean="0">
                <a:solidFill>
                  <a:srgbClr val="003366"/>
                </a:solidFill>
              </a:rPr>
              <a:pPr algn="ctr"/>
              <a:t>‹#›</a:t>
            </a:fld>
            <a:endParaRPr lang="ru-RU" b="1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5959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5901A-84AC-464F-87DF-2C03171F8C7A}" type="datetime1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31454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4BE7-019F-406B-88F5-D2BA0B38133F}" type="datetime1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87443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E9F1F-0E3D-4EC8-ADD2-19C43BF92DCD}" type="datetime1">
              <a:rPr lang="ru-RU" smtClean="0"/>
              <a:t>13.04.2022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2036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2027B-63D3-4B80-8F5D-5D0CFC036336}" type="datetime1">
              <a:rPr lang="ru-RU" smtClean="0"/>
              <a:t>13.04.2022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86356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BE2B6-903A-46BC-936A-131558A2081A}" type="datetime1">
              <a:rPr lang="ru-RU" smtClean="0"/>
              <a:t>13.04.2022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44760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8ABF9-6FC4-4A75-B572-2BD988CE066D}" type="datetime1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14101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44B8C-D506-46A1-8562-FE42E3196833}" type="datetime1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98276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E4F-6AC1-4F56-878E-FC7FE41C5077}" type="datetime1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62166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7890-DCC7-4214-BD11-9EE1732A12E7}" type="datetime1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89428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58132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76199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42081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51941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92075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8579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00357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1054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52547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52524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7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1289" y="-8468"/>
            <a:ext cx="12228423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7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160590"/>
            <a:ext cx="846361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7011" y="6041364"/>
            <a:ext cx="91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799" y="6041364"/>
            <a:ext cx="6163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902" y="6041364"/>
            <a:ext cx="683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760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fld id="{C73BD3DD-D253-46D8-BD30-C27C4D95E8D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БИЗНЕС ВА ТАДБИРКОРЛИК ОЛИЙ МАКТАБИ   2020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fld id="{DCDEE17A-B192-4B3A-B8E1-50C942CFE58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24"/>
          <a:stretch/>
        </p:blipFill>
        <p:spPr>
          <a:xfrm>
            <a:off x="0" y="3"/>
            <a:ext cx="12192000" cy="141798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881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sldNum="0"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4B86F0-E1D3-4880-AB85-D3F849DB4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172DF4-8468-423E-A45A-C3A577044A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13E8E7B-78E2-4286-8E01-31141EABFF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E0B6C-3F58-4527-A133-F91FB65EBC2F}" type="datetime1">
              <a:rPr lang="ru-RU" smtClean="0"/>
              <a:pPr/>
              <a:t>13.04.2022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BB16BA-CBD5-4187-83BF-D4A78F8CD3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4AE258-6592-4153-A262-170B2D8CE1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54DE5-C571-48E8-A5BC-B369434E2F4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6126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FC151-1A25-4B5C-9932-EC02E967ABDC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AC74C7B-812D-4B34-9612-CC75097E7A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096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E7281-D5FF-4061-8C7C-3AE0A70FA1A3}" type="datetime1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232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912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mineconomy.uz/uz" TargetMode="Externa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5.png"/><Relationship Id="rId5" Type="http://schemas.openxmlformats.org/officeDocument/2006/relationships/hyperlink" Target="mailto:amankenja059@gmail.com" TargetMode="External"/><Relationship Id="rId4" Type="http://schemas.openxmlformats.org/officeDocument/2006/relationships/hyperlink" Target="mailto:atkenjabaev@mail.ru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slideLayout" Target="../slideLayouts/slideLayout72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tags" Target="../tags/tag28.xml"/><Relationship Id="rId18" Type="http://schemas.openxmlformats.org/officeDocument/2006/relationships/tags" Target="../tags/tag33.xml"/><Relationship Id="rId3" Type="http://schemas.openxmlformats.org/officeDocument/2006/relationships/tags" Target="../tags/tag18.xml"/><Relationship Id="rId21" Type="http://schemas.openxmlformats.org/officeDocument/2006/relationships/image" Target="../media/image7.png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17" Type="http://schemas.openxmlformats.org/officeDocument/2006/relationships/tags" Target="../tags/tag32.xml"/><Relationship Id="rId2" Type="http://schemas.openxmlformats.org/officeDocument/2006/relationships/tags" Target="../tags/tag17.xml"/><Relationship Id="rId16" Type="http://schemas.openxmlformats.org/officeDocument/2006/relationships/tags" Target="../tags/tag31.xml"/><Relationship Id="rId20" Type="http://schemas.openxmlformats.org/officeDocument/2006/relationships/notesSlide" Target="../notesSlides/notesSlide1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5" Type="http://schemas.openxmlformats.org/officeDocument/2006/relationships/tags" Target="../tags/tag30.xml"/><Relationship Id="rId23" Type="http://schemas.openxmlformats.org/officeDocument/2006/relationships/image" Target="../media/image14.svg"/><Relationship Id="rId10" Type="http://schemas.openxmlformats.org/officeDocument/2006/relationships/tags" Target="../tags/tag25.xml"/><Relationship Id="rId19" Type="http://schemas.openxmlformats.org/officeDocument/2006/relationships/slideLayout" Target="../slideLayouts/slideLayout72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tags" Target="../tags/tag29.xml"/><Relationship Id="rId22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10" Type="http://schemas.openxmlformats.org/officeDocument/2006/relationships/slideLayout" Target="../slideLayouts/slideLayout72.xml"/><Relationship Id="rId4" Type="http://schemas.openxmlformats.org/officeDocument/2006/relationships/tags" Target="../tags/tag37.xml"/><Relationship Id="rId9" Type="http://schemas.openxmlformats.org/officeDocument/2006/relationships/tags" Target="../tags/tag42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tags" Target="../tags/tag55.xml"/><Relationship Id="rId18" Type="http://schemas.openxmlformats.org/officeDocument/2006/relationships/tags" Target="../tags/tag60.xml"/><Relationship Id="rId26" Type="http://schemas.openxmlformats.org/officeDocument/2006/relationships/tags" Target="../tags/tag68.xml"/><Relationship Id="rId39" Type="http://schemas.openxmlformats.org/officeDocument/2006/relationships/tags" Target="../tags/tag81.xml"/><Relationship Id="rId21" Type="http://schemas.openxmlformats.org/officeDocument/2006/relationships/tags" Target="../tags/tag63.xml"/><Relationship Id="rId34" Type="http://schemas.openxmlformats.org/officeDocument/2006/relationships/tags" Target="../tags/tag76.xml"/><Relationship Id="rId42" Type="http://schemas.openxmlformats.org/officeDocument/2006/relationships/tags" Target="../tags/tag84.xml"/><Relationship Id="rId47" Type="http://schemas.openxmlformats.org/officeDocument/2006/relationships/tags" Target="../tags/tag89.xml"/><Relationship Id="rId50" Type="http://schemas.openxmlformats.org/officeDocument/2006/relationships/tags" Target="../tags/tag92.xml"/><Relationship Id="rId55" Type="http://schemas.openxmlformats.org/officeDocument/2006/relationships/slideLayout" Target="../slideLayouts/slideLayout72.xml"/><Relationship Id="rId7" Type="http://schemas.openxmlformats.org/officeDocument/2006/relationships/tags" Target="../tags/tag49.xml"/><Relationship Id="rId2" Type="http://schemas.openxmlformats.org/officeDocument/2006/relationships/tags" Target="../tags/tag44.xml"/><Relationship Id="rId16" Type="http://schemas.openxmlformats.org/officeDocument/2006/relationships/tags" Target="../tags/tag58.xml"/><Relationship Id="rId29" Type="http://schemas.openxmlformats.org/officeDocument/2006/relationships/tags" Target="../tags/tag71.xml"/><Relationship Id="rId11" Type="http://schemas.openxmlformats.org/officeDocument/2006/relationships/tags" Target="../tags/tag53.xml"/><Relationship Id="rId24" Type="http://schemas.openxmlformats.org/officeDocument/2006/relationships/tags" Target="../tags/tag66.xml"/><Relationship Id="rId32" Type="http://schemas.openxmlformats.org/officeDocument/2006/relationships/tags" Target="../tags/tag74.xml"/><Relationship Id="rId37" Type="http://schemas.openxmlformats.org/officeDocument/2006/relationships/tags" Target="../tags/tag79.xml"/><Relationship Id="rId40" Type="http://schemas.openxmlformats.org/officeDocument/2006/relationships/tags" Target="../tags/tag82.xml"/><Relationship Id="rId45" Type="http://schemas.openxmlformats.org/officeDocument/2006/relationships/tags" Target="../tags/tag87.xml"/><Relationship Id="rId53" Type="http://schemas.openxmlformats.org/officeDocument/2006/relationships/tags" Target="../tags/tag95.xml"/><Relationship Id="rId5" Type="http://schemas.openxmlformats.org/officeDocument/2006/relationships/tags" Target="../tags/tag47.xml"/><Relationship Id="rId10" Type="http://schemas.openxmlformats.org/officeDocument/2006/relationships/tags" Target="../tags/tag52.xml"/><Relationship Id="rId19" Type="http://schemas.openxmlformats.org/officeDocument/2006/relationships/tags" Target="../tags/tag61.xml"/><Relationship Id="rId31" Type="http://schemas.openxmlformats.org/officeDocument/2006/relationships/tags" Target="../tags/tag73.xml"/><Relationship Id="rId44" Type="http://schemas.openxmlformats.org/officeDocument/2006/relationships/tags" Target="../tags/tag86.xml"/><Relationship Id="rId52" Type="http://schemas.openxmlformats.org/officeDocument/2006/relationships/tags" Target="../tags/tag94.xml"/><Relationship Id="rId4" Type="http://schemas.openxmlformats.org/officeDocument/2006/relationships/tags" Target="../tags/tag46.xml"/><Relationship Id="rId9" Type="http://schemas.openxmlformats.org/officeDocument/2006/relationships/tags" Target="../tags/tag51.xml"/><Relationship Id="rId14" Type="http://schemas.openxmlformats.org/officeDocument/2006/relationships/tags" Target="../tags/tag56.xml"/><Relationship Id="rId22" Type="http://schemas.openxmlformats.org/officeDocument/2006/relationships/tags" Target="../tags/tag64.xml"/><Relationship Id="rId27" Type="http://schemas.openxmlformats.org/officeDocument/2006/relationships/tags" Target="../tags/tag69.xml"/><Relationship Id="rId30" Type="http://schemas.openxmlformats.org/officeDocument/2006/relationships/tags" Target="../tags/tag72.xml"/><Relationship Id="rId35" Type="http://schemas.openxmlformats.org/officeDocument/2006/relationships/tags" Target="../tags/tag77.xml"/><Relationship Id="rId43" Type="http://schemas.openxmlformats.org/officeDocument/2006/relationships/tags" Target="../tags/tag85.xml"/><Relationship Id="rId48" Type="http://schemas.openxmlformats.org/officeDocument/2006/relationships/tags" Target="../tags/tag90.xml"/><Relationship Id="rId8" Type="http://schemas.openxmlformats.org/officeDocument/2006/relationships/tags" Target="../tags/tag50.xml"/><Relationship Id="rId51" Type="http://schemas.openxmlformats.org/officeDocument/2006/relationships/tags" Target="../tags/tag93.xml"/><Relationship Id="rId3" Type="http://schemas.openxmlformats.org/officeDocument/2006/relationships/tags" Target="../tags/tag45.xml"/><Relationship Id="rId12" Type="http://schemas.openxmlformats.org/officeDocument/2006/relationships/tags" Target="../tags/tag54.xml"/><Relationship Id="rId17" Type="http://schemas.openxmlformats.org/officeDocument/2006/relationships/tags" Target="../tags/tag59.xml"/><Relationship Id="rId25" Type="http://schemas.openxmlformats.org/officeDocument/2006/relationships/tags" Target="../tags/tag67.xml"/><Relationship Id="rId33" Type="http://schemas.openxmlformats.org/officeDocument/2006/relationships/tags" Target="../tags/tag75.xml"/><Relationship Id="rId38" Type="http://schemas.openxmlformats.org/officeDocument/2006/relationships/tags" Target="../tags/tag80.xml"/><Relationship Id="rId46" Type="http://schemas.openxmlformats.org/officeDocument/2006/relationships/tags" Target="../tags/tag88.xml"/><Relationship Id="rId20" Type="http://schemas.openxmlformats.org/officeDocument/2006/relationships/tags" Target="../tags/tag62.xml"/><Relationship Id="rId41" Type="http://schemas.openxmlformats.org/officeDocument/2006/relationships/tags" Target="../tags/tag83.xml"/><Relationship Id="rId54" Type="http://schemas.openxmlformats.org/officeDocument/2006/relationships/tags" Target="../tags/tag96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15" Type="http://schemas.openxmlformats.org/officeDocument/2006/relationships/tags" Target="../tags/tag57.xml"/><Relationship Id="rId23" Type="http://schemas.openxmlformats.org/officeDocument/2006/relationships/tags" Target="../tags/tag65.xml"/><Relationship Id="rId28" Type="http://schemas.openxmlformats.org/officeDocument/2006/relationships/tags" Target="../tags/tag70.xml"/><Relationship Id="rId36" Type="http://schemas.openxmlformats.org/officeDocument/2006/relationships/tags" Target="../tags/tag78.xml"/><Relationship Id="rId49" Type="http://schemas.openxmlformats.org/officeDocument/2006/relationships/tags" Target="../tags/tag9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2.xml"/><Relationship Id="rId1" Type="http://schemas.openxmlformats.org/officeDocument/2006/relationships/tags" Target="../tags/tag9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6" Type="http://schemas.openxmlformats.org/officeDocument/2006/relationships/slideLayout" Target="../slideLayouts/slideLayout72.xml"/><Relationship Id="rId5" Type="http://schemas.openxmlformats.org/officeDocument/2006/relationships/tags" Target="../tags/tag102.xml"/><Relationship Id="rId4" Type="http://schemas.openxmlformats.org/officeDocument/2006/relationships/tags" Target="../tags/tag10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10.xml"/><Relationship Id="rId13" Type="http://schemas.openxmlformats.org/officeDocument/2006/relationships/tags" Target="../tags/tag115.xml"/><Relationship Id="rId18" Type="http://schemas.openxmlformats.org/officeDocument/2006/relationships/tags" Target="../tags/tag120.xml"/><Relationship Id="rId3" Type="http://schemas.openxmlformats.org/officeDocument/2006/relationships/tags" Target="../tags/tag105.xml"/><Relationship Id="rId21" Type="http://schemas.openxmlformats.org/officeDocument/2006/relationships/notesSlide" Target="../notesSlides/notesSlide2.xml"/><Relationship Id="rId7" Type="http://schemas.openxmlformats.org/officeDocument/2006/relationships/tags" Target="../tags/tag109.xml"/><Relationship Id="rId12" Type="http://schemas.openxmlformats.org/officeDocument/2006/relationships/tags" Target="../tags/tag114.xml"/><Relationship Id="rId17" Type="http://schemas.openxmlformats.org/officeDocument/2006/relationships/tags" Target="../tags/tag119.xml"/><Relationship Id="rId2" Type="http://schemas.openxmlformats.org/officeDocument/2006/relationships/tags" Target="../tags/tag104.xml"/><Relationship Id="rId16" Type="http://schemas.openxmlformats.org/officeDocument/2006/relationships/tags" Target="../tags/tag118.xml"/><Relationship Id="rId20" Type="http://schemas.openxmlformats.org/officeDocument/2006/relationships/slideLayout" Target="../slideLayouts/slideLayout72.xml"/><Relationship Id="rId1" Type="http://schemas.openxmlformats.org/officeDocument/2006/relationships/tags" Target="../tags/tag103.xml"/><Relationship Id="rId6" Type="http://schemas.openxmlformats.org/officeDocument/2006/relationships/tags" Target="../tags/tag108.xml"/><Relationship Id="rId11" Type="http://schemas.openxmlformats.org/officeDocument/2006/relationships/tags" Target="../tags/tag113.xml"/><Relationship Id="rId5" Type="http://schemas.openxmlformats.org/officeDocument/2006/relationships/tags" Target="../tags/tag107.xml"/><Relationship Id="rId15" Type="http://schemas.openxmlformats.org/officeDocument/2006/relationships/tags" Target="../tags/tag117.xml"/><Relationship Id="rId10" Type="http://schemas.openxmlformats.org/officeDocument/2006/relationships/tags" Target="../tags/tag112.xml"/><Relationship Id="rId19" Type="http://schemas.openxmlformats.org/officeDocument/2006/relationships/tags" Target="../tags/tag121.xml"/><Relationship Id="rId4" Type="http://schemas.openxmlformats.org/officeDocument/2006/relationships/tags" Target="../tags/tag106.xml"/><Relationship Id="rId9" Type="http://schemas.openxmlformats.org/officeDocument/2006/relationships/tags" Target="../tags/tag111.xml"/><Relationship Id="rId14" Type="http://schemas.openxmlformats.org/officeDocument/2006/relationships/tags" Target="../tags/tag1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hyperlink" Target="https://library.sammi.uz/Library/O%27zbek%20tilidagi%20adabiyotlar/%D0%9C%D0%B5%D0%BD%D0%B5%D0%B6%D0%BC%D0%B5%D0%BD%D1%82%20%D0%B2%D0%B0%20%D0%BC%D0%B0%D1%80%D0%BA%D0%B5%D1%82%D0%B8%D0%BD%D0%B3/%2B%D0%9A%D0%B8%D1%87%D0%B8%D0%BA_%D0%B1%D0%B8%D0%B7%D0%BD%D0%B5%D1%81_%D0%B2%D0%B0_%D1%85%D1%83%D1%81%D1%83%D1%81%D0%B8%D0%B9_%D1%82%D0%B0%D0%B4%D0%B1%D0%B8%D1%80%D0%BA%D0%BE%D1%80%D0%BB%D0%B8%D0%BA_%D1%82%D0%B0%D1%88%D0%BA%D0%B8%D0%BB_%D1%8D%D1%82%D0%B8%D1%88_%D1%80%D0%B5%D0%B6%D0%B0%D0%BB%D0%B0%D1%88%D1%82%D0%B8%D1%80%D0%B8%D1%88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2.xml"/><Relationship Id="rId6" Type="http://schemas.openxmlformats.org/officeDocument/2006/relationships/hyperlink" Target="https://library.sammi.uz/Library/O'zbek%20tilidagi%20adabiyotlar/%D0%9C%D0%B5%D0%BD%D0%B5%D0%B6%D0%BC%D0%B5%D0%BD%D1%82%20%D0%B2%D0%B0%20%D0%BC%D0%B0%D1%80%D0%BA%D0%B5%D1%82%D0%B8%D0%BD%D0%B3/+%D0%9A%D0%B8%D1%87%D0%B8%D0%BA_%D0%B1%D0%B8%D0%B7%D0%BD%D0%B5%D1%81_%D0%B2%D0%B0_%D1%85%D1%83%D1%81%D1%83%D1%81%D0%B8%D0%B9_%D1%82%D0%B0%D0%B4%D0%B1%D0%B8%D1%80%D0%BA%D0%BE%D1%80%D0%BB%D0%B8%D0%BA_%D1%82%D0%B0%D1%88%D0%BA%D0%B8%D0%BB_%D1%8D%D1%82%D0%B8%D1%88_%D1%80%D0%B5%D0%B6%D0%B0%D0%BB%D0%B0%D1%88%D1%82%D0%B8%D1%80%D0%B8%D1%88.pdf" TargetMode="Externa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tags" Target="../tags/tag134.xml"/><Relationship Id="rId18" Type="http://schemas.openxmlformats.org/officeDocument/2006/relationships/tags" Target="../tags/tag139.xml"/><Relationship Id="rId26" Type="http://schemas.openxmlformats.org/officeDocument/2006/relationships/tags" Target="../tags/tag147.xml"/><Relationship Id="rId39" Type="http://schemas.openxmlformats.org/officeDocument/2006/relationships/tags" Target="../tags/tag160.xml"/><Relationship Id="rId21" Type="http://schemas.openxmlformats.org/officeDocument/2006/relationships/tags" Target="../tags/tag142.xml"/><Relationship Id="rId34" Type="http://schemas.openxmlformats.org/officeDocument/2006/relationships/tags" Target="../tags/tag155.xml"/><Relationship Id="rId42" Type="http://schemas.openxmlformats.org/officeDocument/2006/relationships/tags" Target="../tags/tag163.xml"/><Relationship Id="rId47" Type="http://schemas.openxmlformats.org/officeDocument/2006/relationships/tags" Target="../tags/tag168.xml"/><Relationship Id="rId50" Type="http://schemas.openxmlformats.org/officeDocument/2006/relationships/tags" Target="../tags/tag171.xml"/><Relationship Id="rId55" Type="http://schemas.openxmlformats.org/officeDocument/2006/relationships/tags" Target="../tags/tag176.xml"/><Relationship Id="rId7" Type="http://schemas.openxmlformats.org/officeDocument/2006/relationships/tags" Target="../tags/tag128.xml"/><Relationship Id="rId2" Type="http://schemas.openxmlformats.org/officeDocument/2006/relationships/tags" Target="../tags/tag123.xml"/><Relationship Id="rId16" Type="http://schemas.openxmlformats.org/officeDocument/2006/relationships/tags" Target="../tags/tag137.xml"/><Relationship Id="rId29" Type="http://schemas.openxmlformats.org/officeDocument/2006/relationships/tags" Target="../tags/tag150.xml"/><Relationship Id="rId11" Type="http://schemas.openxmlformats.org/officeDocument/2006/relationships/tags" Target="../tags/tag132.xml"/><Relationship Id="rId24" Type="http://schemas.openxmlformats.org/officeDocument/2006/relationships/tags" Target="../tags/tag145.xml"/><Relationship Id="rId32" Type="http://schemas.openxmlformats.org/officeDocument/2006/relationships/tags" Target="../tags/tag153.xml"/><Relationship Id="rId37" Type="http://schemas.openxmlformats.org/officeDocument/2006/relationships/tags" Target="../tags/tag158.xml"/><Relationship Id="rId40" Type="http://schemas.openxmlformats.org/officeDocument/2006/relationships/tags" Target="../tags/tag161.xml"/><Relationship Id="rId45" Type="http://schemas.openxmlformats.org/officeDocument/2006/relationships/tags" Target="../tags/tag166.xml"/><Relationship Id="rId53" Type="http://schemas.openxmlformats.org/officeDocument/2006/relationships/tags" Target="../tags/tag174.xml"/><Relationship Id="rId5" Type="http://schemas.openxmlformats.org/officeDocument/2006/relationships/tags" Target="../tags/tag126.xml"/><Relationship Id="rId10" Type="http://schemas.openxmlformats.org/officeDocument/2006/relationships/tags" Target="../tags/tag131.xml"/><Relationship Id="rId19" Type="http://schemas.openxmlformats.org/officeDocument/2006/relationships/tags" Target="../tags/tag140.xml"/><Relationship Id="rId31" Type="http://schemas.openxmlformats.org/officeDocument/2006/relationships/tags" Target="../tags/tag152.xml"/><Relationship Id="rId44" Type="http://schemas.openxmlformats.org/officeDocument/2006/relationships/tags" Target="../tags/tag165.xml"/><Relationship Id="rId52" Type="http://schemas.openxmlformats.org/officeDocument/2006/relationships/tags" Target="../tags/tag173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tags" Target="../tags/tag135.xml"/><Relationship Id="rId22" Type="http://schemas.openxmlformats.org/officeDocument/2006/relationships/tags" Target="../tags/tag143.xml"/><Relationship Id="rId27" Type="http://schemas.openxmlformats.org/officeDocument/2006/relationships/tags" Target="../tags/tag148.xml"/><Relationship Id="rId30" Type="http://schemas.openxmlformats.org/officeDocument/2006/relationships/tags" Target="../tags/tag151.xml"/><Relationship Id="rId35" Type="http://schemas.openxmlformats.org/officeDocument/2006/relationships/tags" Target="../tags/tag156.xml"/><Relationship Id="rId43" Type="http://schemas.openxmlformats.org/officeDocument/2006/relationships/tags" Target="../tags/tag164.xml"/><Relationship Id="rId48" Type="http://schemas.openxmlformats.org/officeDocument/2006/relationships/tags" Target="../tags/tag169.xml"/><Relationship Id="rId56" Type="http://schemas.openxmlformats.org/officeDocument/2006/relationships/slideLayout" Target="../slideLayouts/slideLayout72.xml"/><Relationship Id="rId8" Type="http://schemas.openxmlformats.org/officeDocument/2006/relationships/tags" Target="../tags/tag129.xml"/><Relationship Id="rId51" Type="http://schemas.openxmlformats.org/officeDocument/2006/relationships/tags" Target="../tags/tag172.xml"/><Relationship Id="rId3" Type="http://schemas.openxmlformats.org/officeDocument/2006/relationships/tags" Target="../tags/tag124.xml"/><Relationship Id="rId12" Type="http://schemas.openxmlformats.org/officeDocument/2006/relationships/tags" Target="../tags/tag133.xml"/><Relationship Id="rId17" Type="http://schemas.openxmlformats.org/officeDocument/2006/relationships/tags" Target="../tags/tag138.xml"/><Relationship Id="rId25" Type="http://schemas.openxmlformats.org/officeDocument/2006/relationships/tags" Target="../tags/tag146.xml"/><Relationship Id="rId33" Type="http://schemas.openxmlformats.org/officeDocument/2006/relationships/tags" Target="../tags/tag154.xml"/><Relationship Id="rId38" Type="http://schemas.openxmlformats.org/officeDocument/2006/relationships/tags" Target="../tags/tag159.xml"/><Relationship Id="rId46" Type="http://schemas.openxmlformats.org/officeDocument/2006/relationships/tags" Target="../tags/tag167.xml"/><Relationship Id="rId20" Type="http://schemas.openxmlformats.org/officeDocument/2006/relationships/tags" Target="../tags/tag141.xml"/><Relationship Id="rId41" Type="http://schemas.openxmlformats.org/officeDocument/2006/relationships/tags" Target="../tags/tag162.xml"/><Relationship Id="rId54" Type="http://schemas.openxmlformats.org/officeDocument/2006/relationships/tags" Target="../tags/tag175.xm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5" Type="http://schemas.openxmlformats.org/officeDocument/2006/relationships/tags" Target="../tags/tag136.xml"/><Relationship Id="rId23" Type="http://schemas.openxmlformats.org/officeDocument/2006/relationships/tags" Target="../tags/tag144.xml"/><Relationship Id="rId28" Type="http://schemas.openxmlformats.org/officeDocument/2006/relationships/tags" Target="../tags/tag149.xml"/><Relationship Id="rId36" Type="http://schemas.openxmlformats.org/officeDocument/2006/relationships/tags" Target="../tags/tag157.xml"/><Relationship Id="rId49" Type="http://schemas.openxmlformats.org/officeDocument/2006/relationships/tags" Target="../tags/tag17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9754" y="832704"/>
            <a:ext cx="9118247" cy="192739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5698" rIns="0" bIns="85698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750" dirty="0">
                <a:solidFill>
                  <a:srgbClr val="00B1F5"/>
                </a:solidFill>
                <a:latin typeface="Open Sans"/>
                <a:ea typeface="맑은 고딕"/>
                <a:hlinkClick r:id="rId2"/>
              </a:rPr>
              <a:t>  </a:t>
            </a:r>
            <a:r>
              <a:rPr lang="ru-RU" altLang="ru-RU" sz="11400" dirty="0">
                <a:solidFill>
                  <a:srgbClr val="00B1F5"/>
                </a:solidFill>
                <a:latin typeface="Open Sans"/>
                <a:ea typeface="맑은 고딕"/>
              </a:rPr>
              <a:t> </a:t>
            </a:r>
            <a:r>
              <a:rPr lang="ru-RU" altLang="ru-RU" sz="750" dirty="0">
                <a:solidFill>
                  <a:srgbClr val="00B1F5"/>
                </a:solidFill>
                <a:latin typeface="Open Sans"/>
                <a:ea typeface="맑은 고딕"/>
              </a:rPr>
              <a:t>                                    </a:t>
            </a:r>
          </a:p>
        </p:txBody>
      </p:sp>
      <p:pic>
        <p:nvPicPr>
          <p:cNvPr id="1026" name="Picture 2" descr="Walto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799" y="1422208"/>
            <a:ext cx="1785938" cy="157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77922" y="3224985"/>
            <a:ext cx="2278587" cy="761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1350" b="1" dirty="0">
              <a:solidFill>
                <a:srgbClr val="5B9BD5">
                  <a:lumMod val="75000"/>
                </a:srgbClr>
              </a:solidFill>
              <a:latin typeface="Open Sans"/>
              <a:ea typeface="맑은 고딕"/>
            </a:endParaRP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dirty="0">
                <a:ln w="0"/>
                <a:solidFill>
                  <a:srgbClr val="44546A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  <a:ea typeface="맑은 고딕"/>
              </a:rPr>
              <a:t>BIZNES VA TADBIRKORLIK OLIY MAKTABI</a:t>
            </a:r>
            <a:endParaRPr lang="ru-RU" sz="1500" dirty="0">
              <a:ln w="0"/>
              <a:solidFill>
                <a:srgbClr val="44546A">
                  <a:lumMod val="75000"/>
                </a:srgb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/>
              <a:ea typeface="맑은 고딕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9755" y="2994153"/>
            <a:ext cx="28459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1200" b="1" dirty="0">
              <a:solidFill>
                <a:srgbClr val="5B9BD5">
                  <a:lumMod val="75000"/>
                </a:srgbClr>
              </a:solidFill>
              <a:latin typeface="Open Sans"/>
              <a:ea typeface="맑은 고딕"/>
            </a:endParaRP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1500" dirty="0">
                <a:ln w="0"/>
                <a:solidFill>
                  <a:srgbClr val="44546A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  <a:ea typeface="맑은 고딕"/>
              </a:rPr>
              <a:t>O‘ZBEKISTON RESPUBLIKASI IQTISODIY TARAQQIYOT</a:t>
            </a:r>
            <a:br>
              <a:rPr lang="ru-RU" altLang="ru-RU" sz="1500" dirty="0">
                <a:ln w="0"/>
                <a:solidFill>
                  <a:srgbClr val="44546A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  <a:ea typeface="맑은 고딕"/>
              </a:rPr>
            </a:br>
            <a:r>
              <a:rPr lang="ru-RU" altLang="ru-RU" sz="1500" dirty="0">
                <a:ln w="0"/>
                <a:solidFill>
                  <a:srgbClr val="44546A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  <a:ea typeface="맑은 고딕"/>
              </a:rPr>
              <a:t>VA KAMBAG‘ALLIKNI QISQARTIRISH VAZIRLIGI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15740" y="706709"/>
            <a:ext cx="3623310" cy="5111162"/>
          </a:xfrm>
        </p:spPr>
        <p:txBody>
          <a:bodyPr/>
          <a:lstStyle/>
          <a:p>
            <a:pPr defTabSz="685800">
              <a:defRPr/>
            </a:pPr>
            <a:r>
              <a:rPr lang="ru-RU" sz="2700" dirty="0">
                <a:solidFill>
                  <a:srgbClr val="5B9BD5">
                    <a:lumMod val="75000"/>
                  </a:srgbClr>
                </a:solidFill>
                <a:latin typeface="Calibri"/>
                <a:ea typeface="맑은 고딕"/>
              </a:rPr>
              <a:t>БТОМ-2022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89810" y="4405449"/>
            <a:ext cx="7509510" cy="265457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685800">
              <a:defRPr/>
            </a:pP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Маркетинг </a:t>
            </a:r>
            <a:r>
              <a:rPr lang="ru-RU" sz="2400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ва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рақамли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иқтисодиёт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кафедраси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мудири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и.ф.д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., профессор</a:t>
            </a:r>
            <a:r>
              <a:rPr lang="uz-Cyrl-UZ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, халқаро инженерлар академияси мухбир аъзоси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Кенжабаев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 Аман </a:t>
            </a:r>
            <a:r>
              <a:rPr lang="ru-RU" sz="2400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Тургунович</a:t>
            </a:r>
            <a:r>
              <a:rPr lang="ru-RU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 </a:t>
            </a:r>
            <a:r>
              <a:rPr lang="en-US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(</a:t>
            </a:r>
            <a:r>
              <a:rPr lang="en-US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  <a:hlinkClick r:id="rId4"/>
              </a:rPr>
              <a:t>atkenjabaev@mail.ru</a:t>
            </a:r>
            <a:r>
              <a:rPr lang="en-US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)</a:t>
            </a:r>
            <a:r>
              <a:rPr lang="uz-Cyrl-UZ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; (</a:t>
            </a:r>
            <a:r>
              <a:rPr lang="en-US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  <a:hlinkClick r:id="rId5"/>
              </a:rPr>
              <a:t>amankenja059@gmail.com</a:t>
            </a:r>
            <a:r>
              <a:rPr lang="uz-Cyrl-UZ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); </a:t>
            </a:r>
          </a:p>
          <a:p>
            <a:pPr algn="ctr" defTabSz="685800">
              <a:defRPr/>
            </a:pPr>
            <a:r>
              <a:rPr lang="uz-Cyrl-UZ" sz="2400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맑은 고딕"/>
                <a:cs typeface="Times New Roman" panose="02020603050405020304" pitchFamily="18" charset="0"/>
              </a:rPr>
              <a:t>Тел: +998977595931.</a:t>
            </a:r>
          </a:p>
          <a:p>
            <a:pPr algn="ctr" defTabSz="685800">
              <a:defRPr/>
            </a:pPr>
            <a:endParaRPr lang="ru-RU" sz="2400" dirty="0">
              <a:ln w="0"/>
              <a:solidFill>
                <a:srgbClr val="4472C4">
                  <a:lumMod val="50000"/>
                </a:srgb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/>
              <a:ea typeface="맑은 고딕"/>
            </a:endParaRPr>
          </a:p>
          <a:p>
            <a:pPr algn="ctr" defTabSz="685800">
              <a:defRPr/>
            </a:pPr>
            <a:r>
              <a:rPr lang="uz-Cyrl-UZ" sz="2400" dirty="0">
                <a:ln w="0"/>
                <a:solidFill>
                  <a:srgbClr val="44546A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  <a:ea typeface="맑은 고딕"/>
              </a:rPr>
              <a:t>	</a:t>
            </a:r>
            <a:endParaRPr lang="ru-RU" sz="2100" dirty="0">
              <a:ln w="0"/>
              <a:solidFill>
                <a:srgbClr val="44546A">
                  <a:lumMod val="75000"/>
                </a:srgb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/>
              <a:ea typeface="맑은 고딕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A364A63-CED7-416C-9B19-B6C3162399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800" y="1340768"/>
            <a:ext cx="1850520" cy="146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307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079776" y="2279016"/>
            <a:ext cx="6768753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4083">
              <a:defRPr/>
            </a:pPr>
            <a:r>
              <a:rPr lang="uz-Cyrl-UZ" sz="2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5-МАВЗУ: ҲУДУДЛАРДА РАҚАМЛИ ИҚТИСОДИЁТНИ РИВОЖЛАНТИРИШ</a:t>
            </a:r>
            <a:endParaRPr lang="ru-RU" sz="24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344" y="2254067"/>
            <a:ext cx="388843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03512" y="717410"/>
            <a:ext cx="8517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44083">
              <a:defRPr/>
            </a:pP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«Бизнес </a:t>
            </a:r>
            <a:r>
              <a:rPr lang="ru-RU" sz="3500" b="1" dirty="0" err="1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ва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 </a:t>
            </a:r>
            <a:r>
              <a:rPr lang="ru-RU" sz="3500" b="1" dirty="0" err="1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тадбиркорлик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 </a:t>
            </a:r>
            <a:r>
              <a:rPr lang="ru-RU" sz="3500" b="1" dirty="0" err="1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олий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 </a:t>
            </a:r>
            <a:r>
              <a:rPr lang="ru-RU" sz="3500" b="1" dirty="0" err="1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мактаби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  <a:t>»</a:t>
            </a:r>
            <a:b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맑은 고딕"/>
                <a:cs typeface="Times New Roman" pitchFamily="18" charset="0"/>
              </a:rPr>
            </a:br>
            <a:endParaRPr lang="ru-RU" sz="3500" dirty="0">
              <a:solidFill>
                <a:srgbClr val="5B9BD5">
                  <a:lumMod val="20000"/>
                  <a:lumOff val="80000"/>
                </a:srgbClr>
              </a:solidFill>
              <a:latin typeface="Calibri Light"/>
              <a:ea typeface="맑은 고딕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63438" y="5126999"/>
            <a:ext cx="2150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844083">
              <a:defRPr/>
            </a:pPr>
            <a:r>
              <a:rPr lang="ru-RU" sz="2000" b="1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맑은 고딕"/>
                <a:cs typeface="Times New Roman" pitchFamily="18" charset="0"/>
              </a:rPr>
              <a:t>Кенжабаев</a:t>
            </a:r>
            <a:r>
              <a:rPr lang="ru-RU" sz="2000" b="1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맑은 고딕"/>
                <a:cs typeface="Times New Roman" pitchFamily="18" charset="0"/>
              </a:rPr>
              <a:t> А.Т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968292" y="5127000"/>
            <a:ext cx="1584092" cy="603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44083">
              <a:defRPr/>
            </a:pPr>
            <a:r>
              <a:rPr lang="ru-RU" sz="1662" i="1" dirty="0"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맑은 고딕"/>
                <a:cs typeface="Times New Roman" pitchFamily="18" charset="0"/>
              </a:rPr>
              <a:t>  </a:t>
            </a:r>
            <a:r>
              <a:rPr lang="ru-RU" sz="1662" i="1" dirty="0" err="1"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맑은 고딕"/>
                <a:cs typeface="Times New Roman" pitchFamily="18" charset="0"/>
              </a:rPr>
              <a:t>и.ф.д</a:t>
            </a:r>
            <a:r>
              <a:rPr lang="ru-RU" sz="1662" i="1" dirty="0"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맑은 고딕"/>
                <a:cs typeface="Times New Roman" pitchFamily="18" charset="0"/>
              </a:rPr>
              <a:t>., профессор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7758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4036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7" cy="587152"/>
          </a:xfrm>
        </p:spPr>
        <p:txBody>
          <a:bodyPr>
            <a:normAutofit fontScale="90000"/>
          </a:bodyPr>
          <a:lstStyle/>
          <a:p>
            <a:r>
              <a:rPr lang="en-US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ҲУДУДИЙ ИҚТИСОДИЁТНИ РАҚАМЛИ ТРАНСФОРМАЦИЯЛАШ ТИЗИМИ</a:t>
            </a: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2799" y="1196752"/>
            <a:ext cx="8463619" cy="4844611"/>
          </a:xfrm>
        </p:spPr>
        <p:txBody>
          <a:bodyPr>
            <a:normAutofit/>
          </a:bodyPr>
          <a:lstStyle/>
          <a:p>
            <a:pPr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инфратузилмани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ҳиссасига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тушмоқда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бунда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чекланиб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қолмоқда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тақозо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инфратузилмасини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кўпроқ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урғу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тафовутнинг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инфратузилмасини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бажарилмоқда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салбий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кўрсатмоқда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581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658813" y="371666"/>
            <a:ext cx="107657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931B1BD-1292-4D7E-9CB1-B4FD07892A3D}"/>
              </a:ext>
            </a:extLst>
          </p:cNvPr>
          <p:cNvSpPr txBox="1"/>
          <p:nvPr/>
        </p:nvSpPr>
        <p:spPr>
          <a:xfrm>
            <a:off x="844663" y="1493465"/>
            <a:ext cx="1050267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Белгилари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юқори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даражада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автоматлаштирилганлик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электрон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ҳужжат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алмашинуви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бухгалтерлик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бошқарув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тизимларининг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электрон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интеграциялашуви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маълумотлар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электрон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базалари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CRM (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билан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ўзаро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муносабат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мавжудлиги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корпоратив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тармоқлар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Қулайликлари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Тўловлар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харажатлар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камаяди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масалан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банкка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бориш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йўлкира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ресурслар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тежалади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Товарлар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ҳақида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кўпроқ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тезроқ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маълумот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олинади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дунёдаги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товар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хизматларнинг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жаҳон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бозорига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чиқиш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имкониятлари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катта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Фидбек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истеъмолчи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фикри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)ни тез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олиш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ҳисобига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товар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жадал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такомиллаштирилади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Тезроқ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сифатлироқ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қулайроқ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710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2432529" y="205699"/>
            <a:ext cx="68902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931B1BD-1292-4D7E-9CB1-B4FD07892A3D}"/>
              </a:ext>
            </a:extLst>
          </p:cNvPr>
          <p:cNvSpPr txBox="1"/>
          <p:nvPr/>
        </p:nvSpPr>
        <p:spPr>
          <a:xfrm>
            <a:off x="844663" y="1493465"/>
            <a:ext cx="1050267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инсонларнинг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турмуш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даражасини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сезиларли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даражада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унинг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фойдасидир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коррупция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“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қора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иқтисодиёт”нинг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кушандасидир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Чунки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ҳамма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нарсани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муҳрлайди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хотирада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сақлайди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керак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пайтда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маълумотларни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тез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тақдим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этади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Бундай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шароитда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бирон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маълумотни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яшириш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яширин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битимлар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тузиш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у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ёки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фаолият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ҳақида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тўлиқ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бермасликнинг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иложи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йўқ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компьютер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ҳаммасини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намоён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қилиб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қўяди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Маълумотлар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кўплиги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тизимлилиги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ёлғон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қинғир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ишларга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йўл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бермайди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чунки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алдаш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имконсиз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Натижада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«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пулларни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н</a:t>
            </a:r>
            <a:r>
              <a:rPr kumimoji="0" lang="uz-Cyrl-UZ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оқонуний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ювиш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»,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маблағларни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ўғирлаш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самарасиз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мақсадсиз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сарфлаш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ошириб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ё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яшириб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имкони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қолмайди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эса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легал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маблағлар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оқимини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солиқлар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ўз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вақтида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тўғри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тўланади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бюджет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тақсимоти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очиқ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бўлади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ижтимоий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соҳага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йўналтирилган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маблағлар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ўғирланмайди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мактаблар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касалхоналар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йўлларга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ажратилган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пуллар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тўлиқ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етиб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боради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ҳоказо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Давлатнинг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ривожлантириш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йўлини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танлаганлиги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соҳасида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умуман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электрон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ҳужжатлар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айланмаси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соҳасида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янги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йўналишлар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очиб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беради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“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”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томон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бурилишга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бутун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жаҳон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интернет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тармоғи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сифатли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алоқанинг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ривожланиши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сабабчи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бўлди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209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3071508" y="261752"/>
            <a:ext cx="68902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931B1BD-1292-4D7E-9CB1-B4FD07892A3D}"/>
              </a:ext>
            </a:extLst>
          </p:cNvPr>
          <p:cNvSpPr txBox="1"/>
          <p:nvPr/>
        </p:nvSpPr>
        <p:spPr>
          <a:xfrm>
            <a:off x="341523" y="1493465"/>
            <a:ext cx="1144876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«РАҚАМЛИ ЎЗБЕКИСТОН — 2030»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Стратегиясини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тасдиқлаш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уни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самарали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амалга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чора-тадбирлари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тўғрисида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президент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фармони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қабул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қилинган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бўлиб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қуйидаги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асосий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вазифалар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белгиланагн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(ПФ-6079-сонли 05.10.2020)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ҳудудларни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ижтимоий-иқтисодий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ривожлантиришнинг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турли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соҳаларида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400 дан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ортиқ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электрон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дастурий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маҳсулотлар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этилади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587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нафар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кишини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шу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жумладан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миллион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дастурчи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лойиҳаси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доирасида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500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нафар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ёшларни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қамраб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олиш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орқали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компьютер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дастурлаш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асосларига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ўқитиш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ташкиллаштирилади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реал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сектори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тармоқларидаги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корхоналарда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бошқарув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ишлаб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чиқариш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логистика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280 дан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ортиқ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дастурий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маҳсулотлар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этилади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давлат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органлари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ташкилотлари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маҳаллий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ижро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этувчи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ҳокимият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органлари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томонидан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Стратегия,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ҳудудлар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тармоқларни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трансформация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дастурлари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харита»ларида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кўзда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тутилган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лойиҳа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чора-тадбирларнинг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ҳажмда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оширилишини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таъминлаш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шунингдек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уларнинг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ўз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вақтида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бажарилишини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назорат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соҳасидаги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янги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лойиҳаларни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кўриб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чиқиш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тўғрисида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қарорларни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қабул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шунингдек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зарур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ҳолларда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ҳудуд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тармоқларни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трансформация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дастурлари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ҳамда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харита»ларига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тайёрланган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келишилган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лойиҳа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ҳужжатлари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ўзгартириш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қўшимчалар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киритиш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ҳудудларда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ҳокимлар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давлат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органлари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ташкилотлар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ходимларининг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саводхонлигини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малакасини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хавфсизлиги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ўқитиш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тегишли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олий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таълим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муассасалари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бириктирилади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ҳамда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уларнинг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12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нафар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ходими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соҳасида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ўқитилади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1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214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1046603" y="205699"/>
            <a:ext cx="85956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</a:t>
            </a: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198761"/>
              </p:ext>
            </p:extLst>
          </p:nvPr>
        </p:nvGraphicFramePr>
        <p:xfrm>
          <a:off x="275418" y="1817785"/>
          <a:ext cx="11916581" cy="491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8813">
                  <a:extLst>
                    <a:ext uri="{9D8B030D-6E8A-4147-A177-3AD203B41FA5}">
                      <a16:colId xmlns:a16="http://schemas.microsoft.com/office/drawing/2014/main" val="1274819834"/>
                    </a:ext>
                  </a:extLst>
                </a:gridCol>
                <a:gridCol w="6634799">
                  <a:extLst>
                    <a:ext uri="{9D8B030D-6E8A-4147-A177-3AD203B41FA5}">
                      <a16:colId xmlns:a16="http://schemas.microsoft.com/office/drawing/2014/main" val="1450912403"/>
                    </a:ext>
                  </a:extLst>
                </a:gridCol>
                <a:gridCol w="598213">
                  <a:extLst>
                    <a:ext uri="{9D8B030D-6E8A-4147-A177-3AD203B41FA5}">
                      <a16:colId xmlns:a16="http://schemas.microsoft.com/office/drawing/2014/main" val="1763142050"/>
                    </a:ext>
                  </a:extLst>
                </a:gridCol>
                <a:gridCol w="1078689">
                  <a:extLst>
                    <a:ext uri="{9D8B030D-6E8A-4147-A177-3AD203B41FA5}">
                      <a16:colId xmlns:a16="http://schemas.microsoft.com/office/drawing/2014/main" val="3741756282"/>
                    </a:ext>
                  </a:extLst>
                </a:gridCol>
                <a:gridCol w="1078689">
                  <a:extLst>
                    <a:ext uri="{9D8B030D-6E8A-4147-A177-3AD203B41FA5}">
                      <a16:colId xmlns:a16="http://schemas.microsoft.com/office/drawing/2014/main" val="2121757606"/>
                    </a:ext>
                  </a:extLst>
                </a:gridCol>
                <a:gridCol w="1078689">
                  <a:extLst>
                    <a:ext uri="{9D8B030D-6E8A-4147-A177-3AD203B41FA5}">
                      <a16:colId xmlns:a16="http://schemas.microsoft.com/office/drawing/2014/main" val="1396868534"/>
                    </a:ext>
                  </a:extLst>
                </a:gridCol>
                <a:gridCol w="1078689">
                  <a:extLst>
                    <a:ext uri="{9D8B030D-6E8A-4147-A177-3AD203B41FA5}">
                      <a16:colId xmlns:a16="http://schemas.microsoft.com/office/drawing/2014/main" val="1130231198"/>
                    </a:ext>
                  </a:extLst>
                </a:gridCol>
              </a:tblGrid>
              <a:tr h="14621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Т/р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Кўрсаткич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номи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Ўлчов бирлиги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Жорий ҳолати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Йиллар кесимидаги мақсадлар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068259"/>
                  </a:ext>
                </a:extLst>
              </a:tr>
              <a:tr h="4303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2022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2025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2030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2559178858"/>
                  </a:ext>
                </a:extLst>
              </a:tr>
              <a:tr h="2869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Республика </a:t>
                      </a:r>
                      <a:r>
                        <a:rPr lang="ru-RU" sz="800" dirty="0" err="1">
                          <a:effectLst/>
                        </a:rPr>
                        <a:t>бўйлаб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қурилган</a:t>
                      </a:r>
                      <a:r>
                        <a:rPr lang="ru-RU" sz="800" dirty="0">
                          <a:effectLst/>
                        </a:rPr>
                        <a:t> оптик </a:t>
                      </a:r>
                      <a:r>
                        <a:rPr lang="ru-RU" sz="800" dirty="0" err="1">
                          <a:effectLst/>
                        </a:rPr>
                        <a:t>толали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алоқа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тармоғининг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узунлиги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минг км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41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250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2698542028"/>
                  </a:ext>
                </a:extLst>
              </a:tr>
              <a:tr h="2869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Республика ҳудудларининг юқори тезликдаги Интернет жаҳон ахборот тармоғи билан қамров даражаси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фоиз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85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3630894631"/>
                  </a:ext>
                </a:extLst>
              </a:tr>
              <a:tr h="2924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Ижтимоий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объектларнинг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юқори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тезликдаги</a:t>
                      </a:r>
                      <a:r>
                        <a:rPr lang="ru-RU" sz="800" dirty="0">
                          <a:effectLst/>
                        </a:rPr>
                        <a:t> Интернет </a:t>
                      </a:r>
                      <a:r>
                        <a:rPr lang="ru-RU" sz="800" dirty="0" err="1">
                          <a:effectLst/>
                        </a:rPr>
                        <a:t>жаҳон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ахборот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тармоғи</a:t>
                      </a:r>
                      <a:r>
                        <a:rPr lang="ru-RU" sz="800" dirty="0">
                          <a:effectLst/>
                        </a:rPr>
                        <a:t> </a:t>
                      </a:r>
                      <a:r>
                        <a:rPr lang="ru-RU" sz="800" dirty="0" err="1">
                          <a:effectLst/>
                        </a:rPr>
                        <a:t>билан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таъминланганлик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даражаси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фоиз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2915175214"/>
                  </a:ext>
                </a:extLst>
              </a:tr>
              <a:tr h="2869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Уй хўжаликларининг кенг полосали Интернет жаҳон ахборот тармоғи билан таъминланганлик даражаси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фоиз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85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3127114340"/>
                  </a:ext>
                </a:extLst>
              </a:tr>
              <a:tr h="2869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Аҳоли пунктларининг кенг полосали мобил алоқа тармоғи билан қамров даражаси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фоиз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3884499247"/>
                  </a:ext>
                </a:extLst>
              </a:tr>
              <a:tr h="5848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Электрон </a:t>
                      </a:r>
                      <a:r>
                        <a:rPr lang="ru-RU" sz="800" dirty="0" err="1">
                          <a:effectLst/>
                        </a:rPr>
                        <a:t>ҳукуматни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ривожлантириш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халқаро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рейтингида</a:t>
                      </a:r>
                      <a:r>
                        <a:rPr lang="ru-RU" sz="800" dirty="0">
                          <a:effectLst/>
                        </a:rPr>
                        <a:t> «Электрон </a:t>
                      </a:r>
                      <a:r>
                        <a:rPr lang="ru-RU" sz="800" dirty="0" err="1">
                          <a:effectLst/>
                        </a:rPr>
                        <a:t>ҳукуматни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ривожлантириш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индекси»нинг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самарадорлик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кўрсаткичи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балл</a:t>
                      </a:r>
                      <a:endParaRPr lang="ru-RU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(0-1 оралиғида)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0,66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0,70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0,75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0,86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1219627667"/>
                  </a:ext>
                </a:extLst>
              </a:tr>
              <a:tr h="430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Давлат хизматлари марказлари томонидан кўрсатиладиган давлат хизматларига нисбатан Ягона интерактив давлат хизматлари портали орқали кўрсатиладиган электрон давлат хизматларининг улуши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фоиз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90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1937537914"/>
                  </a:ext>
                </a:extLst>
              </a:tr>
              <a:tr h="430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Ягона интерактив давлат хизматлари портали электрон давлат хизматларига нисбатан мобил қурилмалар ёрдамида фойдаланиш имкониятига эга электрон давлат хизматлари улуши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фоиз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60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928730846"/>
                  </a:ext>
                </a:extLst>
              </a:tr>
              <a:tr h="2869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Ягона интерактив давлат хизматлари портали орқали кўрсатиладиган транзакциявий хизматлар улуши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фоиз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3437298873"/>
                  </a:ext>
                </a:extLst>
              </a:tr>
              <a:tr h="2869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Корхона ресурсларини бошқариш тизимини (ERP) жорий қилган йирик хўжалик юритувчи субъектлар улуши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фоиз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20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40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100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1840085868"/>
                  </a:ext>
                </a:extLst>
              </a:tr>
              <a:tr h="2924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Онлайн банк хизматлари фойдаланувчилари сони (юридик ва жисмоний шахслар)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млн нафар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2252386690"/>
                  </a:ext>
                </a:extLst>
              </a:tr>
              <a:tr h="2924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Дастурий маҳсулотлар ва ахборот технологиялари технологик паркининг инкубация ва акселерация дастурларига киритилган стартап-лойиҳалар сони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дона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250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2 300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2815142144"/>
                  </a:ext>
                </a:extLst>
              </a:tr>
              <a:tr h="2924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uz-Cyrl-UZ" sz="7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indent="1924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Ахборот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технологиялари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соҳасида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кадрларни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тайёрлаш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бўйича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олий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таълим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ва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ўрта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махсус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таълим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муассасаларига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қабул</a:t>
                      </a:r>
                      <a:r>
                        <a:rPr lang="ru-RU" sz="800" dirty="0">
                          <a:effectLst/>
                        </a:rPr>
                        <a:t> </a:t>
                      </a:r>
                      <a:r>
                        <a:rPr lang="ru-RU" sz="800" dirty="0" err="1">
                          <a:effectLst/>
                        </a:rPr>
                        <a:t>квоталар</a:t>
                      </a:r>
                      <a:r>
                        <a:rPr lang="ru-RU" sz="800" dirty="0">
                          <a:effectLst/>
                        </a:rPr>
                        <a:t> сони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минг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20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847" marR="44847" marT="0" marB="0" anchor="ctr"/>
                </a:tc>
                <a:extLst>
                  <a:ext uri="{0D108BD9-81ED-4DB2-BD59-A6C34878D82A}">
                    <a16:rowId xmlns:a16="http://schemas.microsoft.com/office/drawing/2014/main" val="2444119787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727653" y="1448453"/>
            <a:ext cx="3641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«РАҚАМЛИ ЎЗБЕКИСТОН — 2030»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780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658813" y="371666"/>
            <a:ext cx="107657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931B1BD-1292-4D7E-9CB1-B4FD07892A3D}"/>
              </a:ext>
            </a:extLst>
          </p:cNvPr>
          <p:cNvSpPr txBox="1"/>
          <p:nvPr/>
        </p:nvSpPr>
        <p:spPr>
          <a:xfrm>
            <a:off x="844663" y="1493465"/>
            <a:ext cx="1050267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Бугунги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кунда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республикамизда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ривожланиши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натижасида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тижорат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банкларининг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янги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инновацион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электрон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хизматларига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талаби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янада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ортган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Аҳоли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ўртасида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биносига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бормасдан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биргина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телефон, компьютер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ёки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информацион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оркали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кўплаб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амалиётларни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бажариш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имконияти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оммалашган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Шунингдек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танланган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ташкилотнинг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мобил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иловаси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ёки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расмий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сайтига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кириб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керакли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маьлумотни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олиш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турли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тўловларни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амалга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буюртма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шикоят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ёки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эьтирозлар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йўллаш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мумкин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Ҳозирда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электрон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базага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жамланган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ахборотларнинг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ракамлаштирилганлиги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натижасида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авваллари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муддат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кутишга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тўғри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келадиган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амалиётларини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неча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сонияда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ўтказиш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имконини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берувчи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дастурлар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қурилмалар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яратилган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Ҳаётимизга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-коммуникация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технологияларининг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мана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шундай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шиддат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билан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кириб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келиши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жахон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хўжалик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алоқаларининг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глобаллашувини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товар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шу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жумладан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молиявий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етказиб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берувчилар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бозорида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рақобатни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кескин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кучайтириб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борди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замон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талабларига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мос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ҳолда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-коммуникация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шу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орқали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кўплаб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хизматларини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жадаллашган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4615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658813" y="349632"/>
            <a:ext cx="10837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931B1BD-1292-4D7E-9CB1-B4FD07892A3D}"/>
              </a:ext>
            </a:extLst>
          </p:cNvPr>
          <p:cNvSpPr txBox="1"/>
          <p:nvPr/>
        </p:nvSpPr>
        <p:spPr>
          <a:xfrm>
            <a:off x="844663" y="1493465"/>
            <a:ext cx="1050267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Ўзбекистон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Республикасининг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2020-2025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йилларга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мўлжалланган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ислоҳ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килиш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стратегиясида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замонавий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-коммуникация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этиш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тижорат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банкларининг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бизнес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масофавий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турларини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кенгайтириш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зарур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шарт-шароитлар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яратиш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мақсадида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тижорат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банкларини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корпоратив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трансформация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килиш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замонавий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-коммуникация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этиш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сохасида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вазифалар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белгилаб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олинган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➢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масофавий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шу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жумладан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контактсиз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тўловлар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сони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қамровини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кенгайтириш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 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➢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автоматлаштирилган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скоринг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ракамли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идентификациялаш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кредит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конвейерларидан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фойдаланиш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 ➢ банк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маълумотлари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тизимларининг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хавфсизлигини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кучайтириш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 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➢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соҳасидаги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янги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концепция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этиш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финтех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ракамли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банк).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Бу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вазифаларни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кўзланган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мақсад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республикамизда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ракамли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ривожлантириш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асносида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ахолининг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молиявий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хуқуқий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саводхонлигини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мамлакатимизнинг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халқаро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майдондаги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интеграциясини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жадаллаштиришдан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иборат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528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592163" y="1429903"/>
            <a:ext cx="819780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Операцион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самарадорликни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2">
            <a:extLst>
              <a:ext uri="{FF2B5EF4-FFF2-40B4-BE49-F238E27FC236}">
                <a16:creationId xmlns:a16="http://schemas.microsoft.com/office/drawing/2014/main" id="{CBBAAD06-F8EA-488D-B433-F3B2E0C608A9}"/>
              </a:ext>
            </a:extLst>
          </p:cNvPr>
          <p:cNvCxnSpPr/>
          <p:nvPr/>
        </p:nvCxnSpPr>
        <p:spPr>
          <a:xfrm>
            <a:off x="6608124" y="2202307"/>
            <a:ext cx="0" cy="315886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Oval 3">
            <a:extLst>
              <a:ext uri="{FF2B5EF4-FFF2-40B4-BE49-F238E27FC236}">
                <a16:creationId xmlns:a16="http://schemas.microsoft.com/office/drawing/2014/main" id="{D2325FA6-4792-47D5-A57E-C4E06FD80745}"/>
              </a:ext>
            </a:extLst>
          </p:cNvPr>
          <p:cNvSpPr>
            <a:spLocks noChangeAspect="1"/>
          </p:cNvSpPr>
          <p:nvPr/>
        </p:nvSpPr>
        <p:spPr>
          <a:xfrm>
            <a:off x="6206175" y="2034755"/>
            <a:ext cx="755703" cy="755703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48" name="Straight Connector 12">
            <a:extLst>
              <a:ext uri="{FF2B5EF4-FFF2-40B4-BE49-F238E27FC236}">
                <a16:creationId xmlns:a16="http://schemas.microsoft.com/office/drawing/2014/main" id="{579D8E50-CBEC-44A3-B636-86AC5314D304}"/>
              </a:ext>
            </a:extLst>
          </p:cNvPr>
          <p:cNvCxnSpPr>
            <a:endCxn id="151" idx="4"/>
          </p:cNvCxnSpPr>
          <p:nvPr/>
        </p:nvCxnSpPr>
        <p:spPr>
          <a:xfrm flipH="1">
            <a:off x="1109024" y="2748381"/>
            <a:ext cx="39903" cy="26515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Oval 3">
            <a:extLst>
              <a:ext uri="{FF2B5EF4-FFF2-40B4-BE49-F238E27FC236}">
                <a16:creationId xmlns:a16="http://schemas.microsoft.com/office/drawing/2014/main" id="{60560D1B-C39A-4FFF-8DBF-6D67FE9C2A4D}"/>
              </a:ext>
            </a:extLst>
          </p:cNvPr>
          <p:cNvSpPr>
            <a:spLocks noChangeAspect="1"/>
          </p:cNvSpPr>
          <p:nvPr/>
        </p:nvSpPr>
        <p:spPr>
          <a:xfrm>
            <a:off x="731172" y="2034516"/>
            <a:ext cx="755703" cy="755703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" name="Oval 4">
            <a:extLst>
              <a:ext uri="{FF2B5EF4-FFF2-40B4-BE49-F238E27FC236}">
                <a16:creationId xmlns:a16="http://schemas.microsoft.com/office/drawing/2014/main" id="{EE5824EF-B311-4363-9A50-B9B503170BEE}"/>
              </a:ext>
            </a:extLst>
          </p:cNvPr>
          <p:cNvSpPr>
            <a:spLocks noChangeAspect="1"/>
          </p:cNvSpPr>
          <p:nvPr/>
        </p:nvSpPr>
        <p:spPr>
          <a:xfrm>
            <a:off x="716613" y="3378131"/>
            <a:ext cx="755703" cy="755703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1" name="Oval 5">
            <a:extLst>
              <a:ext uri="{FF2B5EF4-FFF2-40B4-BE49-F238E27FC236}">
                <a16:creationId xmlns:a16="http://schemas.microsoft.com/office/drawing/2014/main" id="{0B08E5C9-7373-4DAC-A94E-E1ED2C922E96}"/>
              </a:ext>
            </a:extLst>
          </p:cNvPr>
          <p:cNvSpPr>
            <a:spLocks noChangeAspect="1"/>
          </p:cNvSpPr>
          <p:nvPr/>
        </p:nvSpPr>
        <p:spPr>
          <a:xfrm>
            <a:off x="731172" y="4644228"/>
            <a:ext cx="755703" cy="755703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2" name="Rectangle 7">
            <a:extLst>
              <a:ext uri="{FF2B5EF4-FFF2-40B4-BE49-F238E27FC236}">
                <a16:creationId xmlns:a16="http://schemas.microsoft.com/office/drawing/2014/main" id="{0C1FB705-4184-4E31-9D7B-230529AF4184}"/>
              </a:ext>
            </a:extLst>
          </p:cNvPr>
          <p:cNvSpPr/>
          <p:nvPr/>
        </p:nvSpPr>
        <p:spPr bwMode="auto">
          <a:xfrm>
            <a:off x="1635557" y="2073275"/>
            <a:ext cx="4282643" cy="678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Ягона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МФОга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ўтиш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3" name="Rectangle 8">
            <a:extLst>
              <a:ext uri="{FF2B5EF4-FFF2-40B4-BE49-F238E27FC236}">
                <a16:creationId xmlns:a16="http://schemas.microsoft.com/office/drawing/2014/main" id="{64A8AFA8-560A-4C7A-8288-8BA6C9898007}"/>
              </a:ext>
            </a:extLst>
          </p:cNvPr>
          <p:cNvSpPr/>
          <p:nvPr/>
        </p:nvSpPr>
        <p:spPr bwMode="auto">
          <a:xfrm>
            <a:off x="1635557" y="3378131"/>
            <a:ext cx="4282643" cy="678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Бизнес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жараёнларни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максимал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автоматлаштириш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унификациялаш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4" name="Rectangle 9">
            <a:extLst>
              <a:ext uri="{FF2B5EF4-FFF2-40B4-BE49-F238E27FC236}">
                <a16:creationId xmlns:a16="http://schemas.microsoft.com/office/drawing/2014/main" id="{995D9917-B720-4A55-B8D5-B7B310C3C425}"/>
              </a:ext>
            </a:extLst>
          </p:cNvPr>
          <p:cNvSpPr/>
          <p:nvPr/>
        </p:nvSpPr>
        <p:spPr bwMode="auto">
          <a:xfrm>
            <a:off x="1635557" y="4682987"/>
            <a:ext cx="4282643" cy="678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Халқаро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пул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ўтказмалари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тизимларининг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интеграцияси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5" name="Oval 4">
            <a:extLst>
              <a:ext uri="{FF2B5EF4-FFF2-40B4-BE49-F238E27FC236}">
                <a16:creationId xmlns:a16="http://schemas.microsoft.com/office/drawing/2014/main" id="{659B6B5A-BE52-47C7-93CC-361E7568EE22}"/>
              </a:ext>
            </a:extLst>
          </p:cNvPr>
          <p:cNvSpPr>
            <a:spLocks noChangeAspect="1"/>
          </p:cNvSpPr>
          <p:nvPr/>
        </p:nvSpPr>
        <p:spPr>
          <a:xfrm>
            <a:off x="6244682" y="3339372"/>
            <a:ext cx="755703" cy="755703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Oval 5">
            <a:extLst>
              <a:ext uri="{FF2B5EF4-FFF2-40B4-BE49-F238E27FC236}">
                <a16:creationId xmlns:a16="http://schemas.microsoft.com/office/drawing/2014/main" id="{FB3EE644-CF92-4693-9721-110EF9DADFE5}"/>
              </a:ext>
            </a:extLst>
          </p:cNvPr>
          <p:cNvSpPr>
            <a:spLocks noChangeAspect="1"/>
          </p:cNvSpPr>
          <p:nvPr/>
        </p:nvSpPr>
        <p:spPr>
          <a:xfrm>
            <a:off x="6244682" y="4644228"/>
            <a:ext cx="755703" cy="755703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7" name="Rectangle 7">
            <a:extLst>
              <a:ext uri="{FF2B5EF4-FFF2-40B4-BE49-F238E27FC236}">
                <a16:creationId xmlns:a16="http://schemas.microsoft.com/office/drawing/2014/main" id="{842E82FE-D64C-4FD2-8BFB-710E387F71FF}"/>
              </a:ext>
            </a:extLst>
          </p:cNvPr>
          <p:cNvSpPr/>
          <p:nvPr/>
        </p:nvSpPr>
        <p:spPr bwMode="auto">
          <a:xfrm>
            <a:off x="7149067" y="2073275"/>
            <a:ext cx="4575170" cy="678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Операцион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блок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ходимлари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учун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KPI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ишлаб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чиқиш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8" name="Rectangle 8">
            <a:extLst>
              <a:ext uri="{FF2B5EF4-FFF2-40B4-BE49-F238E27FC236}">
                <a16:creationId xmlns:a16="http://schemas.microsoft.com/office/drawing/2014/main" id="{5ADC18EE-96F2-4CE4-88ED-1D814F57D243}"/>
              </a:ext>
            </a:extLst>
          </p:cNvPr>
          <p:cNvSpPr/>
          <p:nvPr/>
        </p:nvSpPr>
        <p:spPr bwMode="auto">
          <a:xfrm>
            <a:off x="7149067" y="3378131"/>
            <a:ext cx="4575170" cy="678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Ҳудудий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тармоқ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бўлинмаларида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операцион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фаолиятни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қайта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ташкил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э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тиш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9" name="Rectangle 9">
            <a:extLst>
              <a:ext uri="{FF2B5EF4-FFF2-40B4-BE49-F238E27FC236}">
                <a16:creationId xmlns:a16="http://schemas.microsoft.com/office/drawing/2014/main" id="{9B70D3FE-2BDF-4605-A04F-19CCEF1C3504}"/>
              </a:ext>
            </a:extLst>
          </p:cNvPr>
          <p:cNvSpPr/>
          <p:nvPr/>
        </p:nvSpPr>
        <p:spPr bwMode="auto">
          <a:xfrm>
            <a:off x="7149067" y="4682987"/>
            <a:ext cx="4575170" cy="678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Юридик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шахслар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,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чакана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кассалар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хизматларини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универсаллаштириш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160" name="Network7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0465C84D-3FAB-4BE9-95A9-C76294BE452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98247" y="2168038"/>
            <a:ext cx="421552" cy="488660"/>
            <a:chOff x="4365625" y="4368800"/>
            <a:chExt cx="708026" cy="820738"/>
          </a:xfrm>
          <a:solidFill>
            <a:schemeClr val="bg1"/>
          </a:solidFill>
        </p:grpSpPr>
        <p:sp>
          <p:nvSpPr>
            <p:cNvPr id="161" name="Oval 102">
              <a:extLst>
                <a:ext uri="{FF2B5EF4-FFF2-40B4-BE49-F238E27FC236}">
                  <a16:creationId xmlns:a16="http://schemas.microsoft.com/office/drawing/2014/main" id="{75FFD071-ED3D-4873-8205-440655D634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0550" y="4473575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2" name="Freeform 103">
              <a:extLst>
                <a:ext uri="{FF2B5EF4-FFF2-40B4-BE49-F238E27FC236}">
                  <a16:creationId xmlns:a16="http://schemas.microsoft.com/office/drawing/2014/main" id="{D7946962-AFCF-4FDB-BD35-5DD9D2A93C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625" y="4610100"/>
              <a:ext cx="193675" cy="71438"/>
            </a:xfrm>
            <a:custGeom>
              <a:avLst/>
              <a:gdLst>
                <a:gd name="T0" fmla="*/ 0 w 273"/>
                <a:gd name="T1" fmla="*/ 100 h 100"/>
                <a:gd name="T2" fmla="*/ 273 w 273"/>
                <a:gd name="T3" fmla="*/ 100 h 100"/>
                <a:gd name="T4" fmla="*/ 136 w 273"/>
                <a:gd name="T5" fmla="*/ 0 h 100"/>
                <a:gd name="T6" fmla="*/ 0 w 273"/>
                <a:gd name="T7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3" h="100">
                  <a:moveTo>
                    <a:pt x="0" y="100"/>
                  </a:moveTo>
                  <a:lnTo>
                    <a:pt x="273" y="100"/>
                  </a:lnTo>
                  <a:cubicBezTo>
                    <a:pt x="273" y="36"/>
                    <a:pt x="212" y="0"/>
                    <a:pt x="136" y="0"/>
                  </a:cubicBezTo>
                  <a:cubicBezTo>
                    <a:pt x="61" y="0"/>
                    <a:pt x="0" y="36"/>
                    <a:pt x="0" y="10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3" name="Oval 104">
              <a:extLst>
                <a:ext uri="{FF2B5EF4-FFF2-40B4-BE49-F238E27FC236}">
                  <a16:creationId xmlns:a16="http://schemas.microsoft.com/office/drawing/2014/main" id="{4EEFD4B0-B774-4091-9942-481253A350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7725" y="4368800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4" name="Freeform 105">
              <a:extLst>
                <a:ext uri="{FF2B5EF4-FFF2-40B4-BE49-F238E27FC236}">
                  <a16:creationId xmlns:a16="http://schemas.microsoft.com/office/drawing/2014/main" id="{E92205A8-FCA0-47E6-852A-304E22A56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1213" y="4505325"/>
              <a:ext cx="195263" cy="71438"/>
            </a:xfrm>
            <a:custGeom>
              <a:avLst/>
              <a:gdLst>
                <a:gd name="T0" fmla="*/ 0 w 273"/>
                <a:gd name="T1" fmla="*/ 100 h 100"/>
                <a:gd name="T2" fmla="*/ 273 w 273"/>
                <a:gd name="T3" fmla="*/ 100 h 100"/>
                <a:gd name="T4" fmla="*/ 136 w 273"/>
                <a:gd name="T5" fmla="*/ 0 h 100"/>
                <a:gd name="T6" fmla="*/ 0 w 273"/>
                <a:gd name="T7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3" h="100">
                  <a:moveTo>
                    <a:pt x="0" y="100"/>
                  </a:moveTo>
                  <a:lnTo>
                    <a:pt x="273" y="100"/>
                  </a:lnTo>
                  <a:cubicBezTo>
                    <a:pt x="273" y="37"/>
                    <a:pt x="212" y="0"/>
                    <a:pt x="136" y="0"/>
                  </a:cubicBezTo>
                  <a:cubicBezTo>
                    <a:pt x="61" y="0"/>
                    <a:pt x="0" y="37"/>
                    <a:pt x="0" y="10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5" name="Oval 106">
              <a:extLst>
                <a:ext uri="{FF2B5EF4-FFF2-40B4-BE49-F238E27FC236}">
                  <a16:creationId xmlns:a16="http://schemas.microsoft.com/office/drawing/2014/main" id="{E14AEFF5-7D73-4C35-8FBB-6AFDDCA6D6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4900" y="4473575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6" name="Freeform 107">
              <a:extLst>
                <a:ext uri="{FF2B5EF4-FFF2-40B4-BE49-F238E27FC236}">
                  <a16:creationId xmlns:a16="http://schemas.microsoft.com/office/drawing/2014/main" id="{A2C6964E-608D-444D-B13C-9C04BF6287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8388" y="4610100"/>
              <a:ext cx="195263" cy="71438"/>
            </a:xfrm>
            <a:custGeom>
              <a:avLst/>
              <a:gdLst>
                <a:gd name="T0" fmla="*/ 136 w 273"/>
                <a:gd name="T1" fmla="*/ 0 h 100"/>
                <a:gd name="T2" fmla="*/ 0 w 273"/>
                <a:gd name="T3" fmla="*/ 100 h 100"/>
                <a:gd name="T4" fmla="*/ 273 w 273"/>
                <a:gd name="T5" fmla="*/ 100 h 100"/>
                <a:gd name="T6" fmla="*/ 136 w 273"/>
                <a:gd name="T7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3" h="100">
                  <a:moveTo>
                    <a:pt x="136" y="0"/>
                  </a:moveTo>
                  <a:cubicBezTo>
                    <a:pt x="61" y="0"/>
                    <a:pt x="0" y="36"/>
                    <a:pt x="0" y="100"/>
                  </a:cubicBezTo>
                  <a:lnTo>
                    <a:pt x="273" y="100"/>
                  </a:lnTo>
                  <a:cubicBezTo>
                    <a:pt x="273" y="36"/>
                    <a:pt x="212" y="0"/>
                    <a:pt x="136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7" name="Rectangle 108">
              <a:extLst>
                <a:ext uri="{FF2B5EF4-FFF2-40B4-BE49-F238E27FC236}">
                  <a16:creationId xmlns:a16="http://schemas.microsoft.com/office/drawing/2014/main" id="{B7E21978-6644-43AA-A292-F0BECB3F8E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5350" y="4614863"/>
              <a:ext cx="26988" cy="809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8" name="Freeform 109">
              <a:extLst>
                <a:ext uri="{FF2B5EF4-FFF2-40B4-BE49-F238E27FC236}">
                  <a16:creationId xmlns:a16="http://schemas.microsoft.com/office/drawing/2014/main" id="{83B9B896-32A0-495A-88AE-EE17540826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9450" y="4721225"/>
              <a:ext cx="79375" cy="79375"/>
            </a:xfrm>
            <a:custGeom>
              <a:avLst/>
              <a:gdLst>
                <a:gd name="T0" fmla="*/ 50 w 50"/>
                <a:gd name="T1" fmla="*/ 38 h 50"/>
                <a:gd name="T2" fmla="*/ 12 w 50"/>
                <a:gd name="T3" fmla="*/ 0 h 50"/>
                <a:gd name="T4" fmla="*/ 0 w 50"/>
                <a:gd name="T5" fmla="*/ 11 h 50"/>
                <a:gd name="T6" fmla="*/ 39 w 50"/>
                <a:gd name="T7" fmla="*/ 50 h 50"/>
                <a:gd name="T8" fmla="*/ 50 w 50"/>
                <a:gd name="T9" fmla="*/ 3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0">
                  <a:moveTo>
                    <a:pt x="50" y="38"/>
                  </a:moveTo>
                  <a:lnTo>
                    <a:pt x="12" y="0"/>
                  </a:lnTo>
                  <a:lnTo>
                    <a:pt x="0" y="11"/>
                  </a:lnTo>
                  <a:lnTo>
                    <a:pt x="39" y="50"/>
                  </a:lnTo>
                  <a:lnTo>
                    <a:pt x="5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9" name="Freeform 110">
              <a:extLst>
                <a:ext uri="{FF2B5EF4-FFF2-40B4-BE49-F238E27FC236}">
                  <a16:creationId xmlns:a16="http://schemas.microsoft.com/office/drawing/2014/main" id="{EF4B7D9E-2F94-4D32-AB8F-95220EE06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16438" y="4921250"/>
              <a:ext cx="404813" cy="268288"/>
            </a:xfrm>
            <a:custGeom>
              <a:avLst/>
              <a:gdLst>
                <a:gd name="T0" fmla="*/ 453 w 571"/>
                <a:gd name="T1" fmla="*/ 352 h 377"/>
                <a:gd name="T2" fmla="*/ 118 w 571"/>
                <a:gd name="T3" fmla="*/ 352 h 377"/>
                <a:gd name="T4" fmla="*/ 118 w 571"/>
                <a:gd name="T5" fmla="*/ 145 h 377"/>
                <a:gd name="T6" fmla="*/ 131 w 571"/>
                <a:gd name="T7" fmla="*/ 132 h 377"/>
                <a:gd name="T8" fmla="*/ 440 w 571"/>
                <a:gd name="T9" fmla="*/ 132 h 377"/>
                <a:gd name="T10" fmla="*/ 453 w 571"/>
                <a:gd name="T11" fmla="*/ 145 h 377"/>
                <a:gd name="T12" fmla="*/ 453 w 571"/>
                <a:gd name="T13" fmla="*/ 352 h 377"/>
                <a:gd name="T14" fmla="*/ 571 w 571"/>
                <a:gd name="T15" fmla="*/ 241 h 377"/>
                <a:gd name="T16" fmla="*/ 571 w 571"/>
                <a:gd name="T17" fmla="*/ 209 h 377"/>
                <a:gd name="T18" fmla="*/ 508 w 571"/>
                <a:gd name="T19" fmla="*/ 209 h 377"/>
                <a:gd name="T20" fmla="*/ 508 w 571"/>
                <a:gd name="T21" fmla="*/ 157 h 377"/>
                <a:gd name="T22" fmla="*/ 365 w 571"/>
                <a:gd name="T23" fmla="*/ 2 h 377"/>
                <a:gd name="T24" fmla="*/ 285 w 571"/>
                <a:gd name="T25" fmla="*/ 66 h 377"/>
                <a:gd name="T26" fmla="*/ 203 w 571"/>
                <a:gd name="T27" fmla="*/ 0 h 377"/>
                <a:gd name="T28" fmla="*/ 62 w 571"/>
                <a:gd name="T29" fmla="*/ 157 h 377"/>
                <a:gd name="T30" fmla="*/ 62 w 571"/>
                <a:gd name="T31" fmla="*/ 209 h 377"/>
                <a:gd name="T32" fmla="*/ 0 w 571"/>
                <a:gd name="T33" fmla="*/ 209 h 377"/>
                <a:gd name="T34" fmla="*/ 0 w 571"/>
                <a:gd name="T35" fmla="*/ 241 h 377"/>
                <a:gd name="T36" fmla="*/ 94 w 571"/>
                <a:gd name="T37" fmla="*/ 241 h 377"/>
                <a:gd name="T38" fmla="*/ 94 w 571"/>
                <a:gd name="T39" fmla="*/ 280 h 377"/>
                <a:gd name="T40" fmla="*/ 78 w 571"/>
                <a:gd name="T41" fmla="*/ 280 h 377"/>
                <a:gd name="T42" fmla="*/ 65 w 571"/>
                <a:gd name="T43" fmla="*/ 287 h 377"/>
                <a:gd name="T44" fmla="*/ 63 w 571"/>
                <a:gd name="T45" fmla="*/ 302 h 377"/>
                <a:gd name="T46" fmla="*/ 86 w 571"/>
                <a:gd name="T47" fmla="*/ 366 h 377"/>
                <a:gd name="T48" fmla="*/ 101 w 571"/>
                <a:gd name="T49" fmla="*/ 377 h 377"/>
                <a:gd name="T50" fmla="*/ 469 w 571"/>
                <a:gd name="T51" fmla="*/ 377 h 377"/>
                <a:gd name="T52" fmla="*/ 484 w 571"/>
                <a:gd name="T53" fmla="*/ 366 h 377"/>
                <a:gd name="T54" fmla="*/ 508 w 571"/>
                <a:gd name="T55" fmla="*/ 302 h 377"/>
                <a:gd name="T56" fmla="*/ 506 w 571"/>
                <a:gd name="T57" fmla="*/ 287 h 377"/>
                <a:gd name="T58" fmla="*/ 493 w 571"/>
                <a:gd name="T59" fmla="*/ 280 h 377"/>
                <a:gd name="T60" fmla="*/ 477 w 571"/>
                <a:gd name="T61" fmla="*/ 280 h 377"/>
                <a:gd name="T62" fmla="*/ 477 w 571"/>
                <a:gd name="T63" fmla="*/ 241 h 377"/>
                <a:gd name="T64" fmla="*/ 571 w 571"/>
                <a:gd name="T65" fmla="*/ 241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1" h="377">
                  <a:moveTo>
                    <a:pt x="453" y="352"/>
                  </a:moveTo>
                  <a:lnTo>
                    <a:pt x="118" y="352"/>
                  </a:lnTo>
                  <a:lnTo>
                    <a:pt x="118" y="145"/>
                  </a:lnTo>
                  <a:cubicBezTo>
                    <a:pt x="118" y="138"/>
                    <a:pt x="124" y="132"/>
                    <a:pt x="131" y="132"/>
                  </a:cubicBezTo>
                  <a:lnTo>
                    <a:pt x="440" y="132"/>
                  </a:lnTo>
                  <a:cubicBezTo>
                    <a:pt x="447" y="132"/>
                    <a:pt x="453" y="138"/>
                    <a:pt x="453" y="145"/>
                  </a:cubicBezTo>
                  <a:lnTo>
                    <a:pt x="453" y="352"/>
                  </a:lnTo>
                  <a:close/>
                  <a:moveTo>
                    <a:pt x="571" y="241"/>
                  </a:moveTo>
                  <a:lnTo>
                    <a:pt x="571" y="209"/>
                  </a:lnTo>
                  <a:lnTo>
                    <a:pt x="508" y="209"/>
                  </a:lnTo>
                  <a:lnTo>
                    <a:pt x="508" y="157"/>
                  </a:lnTo>
                  <a:cubicBezTo>
                    <a:pt x="508" y="77"/>
                    <a:pt x="449" y="23"/>
                    <a:pt x="365" y="2"/>
                  </a:cubicBezTo>
                  <a:lnTo>
                    <a:pt x="285" y="66"/>
                  </a:lnTo>
                  <a:lnTo>
                    <a:pt x="203" y="0"/>
                  </a:lnTo>
                  <a:cubicBezTo>
                    <a:pt x="120" y="16"/>
                    <a:pt x="62" y="62"/>
                    <a:pt x="62" y="157"/>
                  </a:cubicBezTo>
                  <a:lnTo>
                    <a:pt x="62" y="209"/>
                  </a:lnTo>
                  <a:lnTo>
                    <a:pt x="0" y="209"/>
                  </a:lnTo>
                  <a:lnTo>
                    <a:pt x="0" y="241"/>
                  </a:lnTo>
                  <a:lnTo>
                    <a:pt x="94" y="241"/>
                  </a:lnTo>
                  <a:lnTo>
                    <a:pt x="94" y="280"/>
                  </a:lnTo>
                  <a:lnTo>
                    <a:pt x="78" y="280"/>
                  </a:lnTo>
                  <a:cubicBezTo>
                    <a:pt x="73" y="280"/>
                    <a:pt x="68" y="283"/>
                    <a:pt x="65" y="287"/>
                  </a:cubicBezTo>
                  <a:cubicBezTo>
                    <a:pt x="62" y="291"/>
                    <a:pt x="61" y="297"/>
                    <a:pt x="63" y="302"/>
                  </a:cubicBezTo>
                  <a:lnTo>
                    <a:pt x="86" y="366"/>
                  </a:lnTo>
                  <a:cubicBezTo>
                    <a:pt x="89" y="373"/>
                    <a:pt x="95" y="377"/>
                    <a:pt x="101" y="377"/>
                  </a:cubicBezTo>
                  <a:lnTo>
                    <a:pt x="469" y="377"/>
                  </a:lnTo>
                  <a:cubicBezTo>
                    <a:pt x="476" y="377"/>
                    <a:pt x="482" y="373"/>
                    <a:pt x="484" y="366"/>
                  </a:cubicBezTo>
                  <a:lnTo>
                    <a:pt x="508" y="302"/>
                  </a:lnTo>
                  <a:cubicBezTo>
                    <a:pt x="510" y="297"/>
                    <a:pt x="509" y="291"/>
                    <a:pt x="506" y="287"/>
                  </a:cubicBezTo>
                  <a:cubicBezTo>
                    <a:pt x="503" y="283"/>
                    <a:pt x="498" y="280"/>
                    <a:pt x="493" y="280"/>
                  </a:cubicBezTo>
                  <a:lnTo>
                    <a:pt x="477" y="280"/>
                  </a:lnTo>
                  <a:lnTo>
                    <a:pt x="477" y="241"/>
                  </a:lnTo>
                  <a:lnTo>
                    <a:pt x="571" y="241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0" name="Oval 111">
              <a:extLst>
                <a:ext uri="{FF2B5EF4-FFF2-40B4-BE49-F238E27FC236}">
                  <a16:creationId xmlns:a16="http://schemas.microsoft.com/office/drawing/2014/main" id="{B3A38191-3DF6-4883-BCDC-52C7A3A7D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9150" y="4725988"/>
              <a:ext cx="179388" cy="1793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1" name="Oval 112">
              <a:extLst>
                <a:ext uri="{FF2B5EF4-FFF2-40B4-BE49-F238E27FC236}">
                  <a16:creationId xmlns:a16="http://schemas.microsoft.com/office/drawing/2014/main" id="{F0BF1C39-885A-42D2-869A-18767BAFCF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7413" y="5075238"/>
              <a:ext cx="42863" cy="4127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2" name="Freeform 113">
              <a:extLst>
                <a:ext uri="{FF2B5EF4-FFF2-40B4-BE49-F238E27FC236}">
                  <a16:creationId xmlns:a16="http://schemas.microsoft.com/office/drawing/2014/main" id="{07E71C17-1439-4C9D-9CF3-53A9ED70C8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7275" y="4721225"/>
              <a:ext cx="80963" cy="79375"/>
            </a:xfrm>
            <a:custGeom>
              <a:avLst/>
              <a:gdLst>
                <a:gd name="T0" fmla="*/ 39 w 51"/>
                <a:gd name="T1" fmla="*/ 0 h 50"/>
                <a:gd name="T2" fmla="*/ 0 w 51"/>
                <a:gd name="T3" fmla="*/ 38 h 50"/>
                <a:gd name="T4" fmla="*/ 13 w 51"/>
                <a:gd name="T5" fmla="*/ 50 h 50"/>
                <a:gd name="T6" fmla="*/ 51 w 51"/>
                <a:gd name="T7" fmla="*/ 11 h 50"/>
                <a:gd name="T8" fmla="*/ 39 w 51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0">
                  <a:moveTo>
                    <a:pt x="39" y="0"/>
                  </a:moveTo>
                  <a:lnTo>
                    <a:pt x="0" y="38"/>
                  </a:lnTo>
                  <a:lnTo>
                    <a:pt x="13" y="50"/>
                  </a:lnTo>
                  <a:lnTo>
                    <a:pt x="51" y="11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3" name="Process_automation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6F854D20-C6FF-407B-A1BA-097568368F34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865081" y="4788079"/>
            <a:ext cx="469560" cy="468000"/>
            <a:chOff x="7174578" y="3191054"/>
            <a:chExt cx="656155" cy="653975"/>
          </a:xfrm>
          <a:solidFill>
            <a:schemeClr val="bg1"/>
          </a:solidFill>
        </p:grpSpPr>
        <p:grpSp>
          <p:nvGrpSpPr>
            <p:cNvPr id="174" name="Resource_allocation">
              <a:extLst>
                <a:ext uri="{FF2B5EF4-FFF2-40B4-BE49-F238E27FC236}">
                  <a16:creationId xmlns:a16="http://schemas.microsoft.com/office/drawing/2014/main" id="{1A951E12-8ADB-4E69-B383-BCA7347976A7}"/>
                </a:ext>
              </a:extLst>
            </p:cNvPr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>
            <a:xfrm>
              <a:off x="7174578" y="3362978"/>
              <a:ext cx="656155" cy="309690"/>
              <a:chOff x="6249988" y="3989388"/>
              <a:chExt cx="1076325" cy="508000"/>
            </a:xfrm>
            <a:grpFill/>
          </p:grpSpPr>
          <p:sp>
            <p:nvSpPr>
              <p:cNvPr id="177" name="Freeform 90">
                <a:extLst>
                  <a:ext uri="{FF2B5EF4-FFF2-40B4-BE49-F238E27FC236}">
                    <a16:creationId xmlns:a16="http://schemas.microsoft.com/office/drawing/2014/main" id="{72C6E33E-742E-47E9-A764-B7B0DBC9301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5413" y="4159250"/>
                <a:ext cx="338138" cy="338138"/>
              </a:xfrm>
              <a:custGeom>
                <a:avLst/>
                <a:gdLst>
                  <a:gd name="T0" fmla="*/ 274 w 560"/>
                  <a:gd name="T1" fmla="*/ 395 h 560"/>
                  <a:gd name="T2" fmla="*/ 175 w 560"/>
                  <a:gd name="T3" fmla="*/ 328 h 560"/>
                  <a:gd name="T4" fmla="*/ 365 w 560"/>
                  <a:gd name="T5" fmla="*/ 204 h 560"/>
                  <a:gd name="T6" fmla="*/ 357 w 560"/>
                  <a:gd name="T7" fmla="*/ 366 h 560"/>
                  <a:gd name="T8" fmla="*/ 510 w 560"/>
                  <a:gd name="T9" fmla="*/ 237 h 560"/>
                  <a:gd name="T10" fmla="*/ 483 w 560"/>
                  <a:gd name="T11" fmla="*/ 191 h 560"/>
                  <a:gd name="T12" fmla="*/ 486 w 560"/>
                  <a:gd name="T13" fmla="*/ 169 h 560"/>
                  <a:gd name="T14" fmla="*/ 504 w 560"/>
                  <a:gd name="T15" fmla="*/ 113 h 560"/>
                  <a:gd name="T16" fmla="*/ 469 w 560"/>
                  <a:gd name="T17" fmla="*/ 74 h 560"/>
                  <a:gd name="T18" fmla="*/ 411 w 560"/>
                  <a:gd name="T19" fmla="*/ 87 h 560"/>
                  <a:gd name="T20" fmla="*/ 364 w 560"/>
                  <a:gd name="T21" fmla="*/ 76 h 560"/>
                  <a:gd name="T22" fmla="*/ 338 w 560"/>
                  <a:gd name="T23" fmla="*/ 20 h 560"/>
                  <a:gd name="T24" fmla="*/ 293 w 560"/>
                  <a:gd name="T25" fmla="*/ 1 h 560"/>
                  <a:gd name="T26" fmla="*/ 248 w 560"/>
                  <a:gd name="T27" fmla="*/ 15 h 560"/>
                  <a:gd name="T28" fmla="*/ 217 w 560"/>
                  <a:gd name="T29" fmla="*/ 68 h 560"/>
                  <a:gd name="T30" fmla="*/ 169 w 560"/>
                  <a:gd name="T31" fmla="*/ 74 h 560"/>
                  <a:gd name="T32" fmla="*/ 113 w 560"/>
                  <a:gd name="T33" fmla="*/ 56 h 560"/>
                  <a:gd name="T34" fmla="*/ 74 w 560"/>
                  <a:gd name="T35" fmla="*/ 91 h 560"/>
                  <a:gd name="T36" fmla="*/ 86 w 560"/>
                  <a:gd name="T37" fmla="*/ 148 h 560"/>
                  <a:gd name="T38" fmla="*/ 75 w 560"/>
                  <a:gd name="T39" fmla="*/ 196 h 560"/>
                  <a:gd name="T40" fmla="*/ 20 w 560"/>
                  <a:gd name="T41" fmla="*/ 222 h 560"/>
                  <a:gd name="T42" fmla="*/ 6 w 560"/>
                  <a:gd name="T43" fmla="*/ 232 h 560"/>
                  <a:gd name="T44" fmla="*/ 5 w 560"/>
                  <a:gd name="T45" fmla="*/ 235 h 560"/>
                  <a:gd name="T46" fmla="*/ 3 w 560"/>
                  <a:gd name="T47" fmla="*/ 240 h 560"/>
                  <a:gd name="T48" fmla="*/ 1 w 560"/>
                  <a:gd name="T49" fmla="*/ 292 h 560"/>
                  <a:gd name="T50" fmla="*/ 49 w 560"/>
                  <a:gd name="T51" fmla="*/ 324 h 560"/>
                  <a:gd name="T52" fmla="*/ 77 w 560"/>
                  <a:gd name="T53" fmla="*/ 371 h 560"/>
                  <a:gd name="T54" fmla="*/ 73 w 560"/>
                  <a:gd name="T55" fmla="*/ 392 h 560"/>
                  <a:gd name="T56" fmla="*/ 56 w 560"/>
                  <a:gd name="T57" fmla="*/ 447 h 560"/>
                  <a:gd name="T58" fmla="*/ 91 w 560"/>
                  <a:gd name="T59" fmla="*/ 486 h 560"/>
                  <a:gd name="T60" fmla="*/ 147 w 560"/>
                  <a:gd name="T61" fmla="*/ 474 h 560"/>
                  <a:gd name="T62" fmla="*/ 196 w 560"/>
                  <a:gd name="T63" fmla="*/ 487 h 560"/>
                  <a:gd name="T64" fmla="*/ 222 w 560"/>
                  <a:gd name="T65" fmla="*/ 540 h 560"/>
                  <a:gd name="T66" fmla="*/ 265 w 560"/>
                  <a:gd name="T67" fmla="*/ 559 h 560"/>
                  <a:gd name="T68" fmla="*/ 312 w 560"/>
                  <a:gd name="T69" fmla="*/ 544 h 560"/>
                  <a:gd name="T70" fmla="*/ 342 w 560"/>
                  <a:gd name="T71" fmla="*/ 494 h 560"/>
                  <a:gd name="T72" fmla="*/ 393 w 560"/>
                  <a:gd name="T73" fmla="*/ 487 h 560"/>
                  <a:gd name="T74" fmla="*/ 447 w 560"/>
                  <a:gd name="T75" fmla="*/ 504 h 560"/>
                  <a:gd name="T76" fmla="*/ 486 w 560"/>
                  <a:gd name="T77" fmla="*/ 469 h 560"/>
                  <a:gd name="T78" fmla="*/ 474 w 560"/>
                  <a:gd name="T79" fmla="*/ 413 h 560"/>
                  <a:gd name="T80" fmla="*/ 486 w 560"/>
                  <a:gd name="T81" fmla="*/ 364 h 560"/>
                  <a:gd name="T82" fmla="*/ 539 w 560"/>
                  <a:gd name="T83" fmla="*/ 338 h 560"/>
                  <a:gd name="T84" fmla="*/ 555 w 560"/>
                  <a:gd name="T85" fmla="*/ 326 h 560"/>
                  <a:gd name="T86" fmla="*/ 556 w 560"/>
                  <a:gd name="T87" fmla="*/ 320 h 560"/>
                  <a:gd name="T88" fmla="*/ 559 w 560"/>
                  <a:gd name="T89" fmla="*/ 293 h 560"/>
                  <a:gd name="T90" fmla="*/ 544 w 560"/>
                  <a:gd name="T91" fmla="*/ 248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60" h="560">
                    <a:moveTo>
                      <a:pt x="357" y="366"/>
                    </a:moveTo>
                    <a:cubicBezTo>
                      <a:pt x="334" y="386"/>
                      <a:pt x="305" y="397"/>
                      <a:pt x="274" y="395"/>
                    </a:cubicBezTo>
                    <a:cubicBezTo>
                      <a:pt x="244" y="394"/>
                      <a:pt x="216" y="380"/>
                      <a:pt x="195" y="358"/>
                    </a:cubicBezTo>
                    <a:cubicBezTo>
                      <a:pt x="187" y="349"/>
                      <a:pt x="180" y="338"/>
                      <a:pt x="175" y="328"/>
                    </a:cubicBezTo>
                    <a:cubicBezTo>
                      <a:pt x="155" y="282"/>
                      <a:pt x="167" y="229"/>
                      <a:pt x="203" y="196"/>
                    </a:cubicBezTo>
                    <a:cubicBezTo>
                      <a:pt x="250" y="154"/>
                      <a:pt x="323" y="158"/>
                      <a:pt x="365" y="204"/>
                    </a:cubicBezTo>
                    <a:cubicBezTo>
                      <a:pt x="373" y="213"/>
                      <a:pt x="380" y="224"/>
                      <a:pt x="384" y="234"/>
                    </a:cubicBezTo>
                    <a:cubicBezTo>
                      <a:pt x="405" y="280"/>
                      <a:pt x="393" y="333"/>
                      <a:pt x="357" y="366"/>
                    </a:cubicBezTo>
                    <a:close/>
                    <a:moveTo>
                      <a:pt x="544" y="248"/>
                    </a:moveTo>
                    <a:lnTo>
                      <a:pt x="510" y="237"/>
                    </a:lnTo>
                    <a:cubicBezTo>
                      <a:pt x="503" y="234"/>
                      <a:pt x="495" y="225"/>
                      <a:pt x="493" y="217"/>
                    </a:cubicBezTo>
                    <a:cubicBezTo>
                      <a:pt x="490" y="208"/>
                      <a:pt x="487" y="199"/>
                      <a:pt x="483" y="191"/>
                    </a:cubicBezTo>
                    <a:cubicBezTo>
                      <a:pt x="482" y="189"/>
                      <a:pt x="481" y="187"/>
                      <a:pt x="481" y="186"/>
                    </a:cubicBezTo>
                    <a:cubicBezTo>
                      <a:pt x="479" y="183"/>
                      <a:pt x="482" y="175"/>
                      <a:pt x="486" y="169"/>
                    </a:cubicBezTo>
                    <a:lnTo>
                      <a:pt x="505" y="138"/>
                    </a:lnTo>
                    <a:cubicBezTo>
                      <a:pt x="509" y="131"/>
                      <a:pt x="509" y="119"/>
                      <a:pt x="504" y="113"/>
                    </a:cubicBezTo>
                    <a:cubicBezTo>
                      <a:pt x="499" y="106"/>
                      <a:pt x="494" y="100"/>
                      <a:pt x="488" y="93"/>
                    </a:cubicBezTo>
                    <a:cubicBezTo>
                      <a:pt x="482" y="86"/>
                      <a:pt x="475" y="80"/>
                      <a:pt x="469" y="74"/>
                    </a:cubicBezTo>
                    <a:cubicBezTo>
                      <a:pt x="463" y="69"/>
                      <a:pt x="452" y="67"/>
                      <a:pt x="444" y="71"/>
                    </a:cubicBezTo>
                    <a:lnTo>
                      <a:pt x="411" y="87"/>
                    </a:lnTo>
                    <a:cubicBezTo>
                      <a:pt x="404" y="90"/>
                      <a:pt x="393" y="89"/>
                      <a:pt x="385" y="86"/>
                    </a:cubicBezTo>
                    <a:cubicBezTo>
                      <a:pt x="378" y="82"/>
                      <a:pt x="371" y="79"/>
                      <a:pt x="364" y="76"/>
                    </a:cubicBezTo>
                    <a:cubicBezTo>
                      <a:pt x="357" y="72"/>
                      <a:pt x="349" y="64"/>
                      <a:pt x="347" y="56"/>
                    </a:cubicBezTo>
                    <a:lnTo>
                      <a:pt x="338" y="20"/>
                    </a:lnTo>
                    <a:cubicBezTo>
                      <a:pt x="336" y="13"/>
                      <a:pt x="328" y="5"/>
                      <a:pt x="320" y="3"/>
                    </a:cubicBezTo>
                    <a:cubicBezTo>
                      <a:pt x="312" y="2"/>
                      <a:pt x="302" y="1"/>
                      <a:pt x="293" y="1"/>
                    </a:cubicBezTo>
                    <a:cubicBezTo>
                      <a:pt x="285" y="0"/>
                      <a:pt x="276" y="0"/>
                      <a:pt x="268" y="0"/>
                    </a:cubicBezTo>
                    <a:cubicBezTo>
                      <a:pt x="260" y="1"/>
                      <a:pt x="251" y="8"/>
                      <a:pt x="248" y="15"/>
                    </a:cubicBezTo>
                    <a:lnTo>
                      <a:pt x="236" y="51"/>
                    </a:lnTo>
                    <a:cubicBezTo>
                      <a:pt x="233" y="58"/>
                      <a:pt x="225" y="66"/>
                      <a:pt x="217" y="68"/>
                    </a:cubicBezTo>
                    <a:cubicBezTo>
                      <a:pt x="209" y="70"/>
                      <a:pt x="202" y="73"/>
                      <a:pt x="195" y="76"/>
                    </a:cubicBezTo>
                    <a:cubicBezTo>
                      <a:pt x="187" y="79"/>
                      <a:pt x="176" y="79"/>
                      <a:pt x="169" y="74"/>
                    </a:cubicBezTo>
                    <a:lnTo>
                      <a:pt x="137" y="55"/>
                    </a:lnTo>
                    <a:cubicBezTo>
                      <a:pt x="130" y="51"/>
                      <a:pt x="119" y="51"/>
                      <a:pt x="113" y="56"/>
                    </a:cubicBezTo>
                    <a:cubicBezTo>
                      <a:pt x="106" y="61"/>
                      <a:pt x="99" y="66"/>
                      <a:pt x="93" y="72"/>
                    </a:cubicBezTo>
                    <a:cubicBezTo>
                      <a:pt x="86" y="78"/>
                      <a:pt x="80" y="84"/>
                      <a:pt x="74" y="91"/>
                    </a:cubicBezTo>
                    <a:cubicBezTo>
                      <a:pt x="68" y="97"/>
                      <a:pt x="67" y="108"/>
                      <a:pt x="71" y="116"/>
                    </a:cubicBezTo>
                    <a:lnTo>
                      <a:pt x="86" y="148"/>
                    </a:lnTo>
                    <a:cubicBezTo>
                      <a:pt x="90" y="156"/>
                      <a:pt x="89" y="167"/>
                      <a:pt x="85" y="174"/>
                    </a:cubicBezTo>
                    <a:cubicBezTo>
                      <a:pt x="81" y="181"/>
                      <a:pt x="78" y="189"/>
                      <a:pt x="75" y="196"/>
                    </a:cubicBezTo>
                    <a:cubicBezTo>
                      <a:pt x="72" y="203"/>
                      <a:pt x="63" y="211"/>
                      <a:pt x="55" y="213"/>
                    </a:cubicBezTo>
                    <a:lnTo>
                      <a:pt x="20" y="222"/>
                    </a:lnTo>
                    <a:cubicBezTo>
                      <a:pt x="15" y="223"/>
                      <a:pt x="10" y="227"/>
                      <a:pt x="6" y="232"/>
                    </a:cubicBezTo>
                    <a:lnTo>
                      <a:pt x="6" y="232"/>
                    </a:lnTo>
                    <a:cubicBezTo>
                      <a:pt x="6" y="232"/>
                      <a:pt x="5" y="233"/>
                      <a:pt x="5" y="234"/>
                    </a:cubicBezTo>
                    <a:cubicBezTo>
                      <a:pt x="5" y="234"/>
                      <a:pt x="5" y="235"/>
                      <a:pt x="5" y="235"/>
                    </a:cubicBezTo>
                    <a:cubicBezTo>
                      <a:pt x="4" y="236"/>
                      <a:pt x="4" y="236"/>
                      <a:pt x="4" y="237"/>
                    </a:cubicBezTo>
                    <a:cubicBezTo>
                      <a:pt x="3" y="238"/>
                      <a:pt x="3" y="239"/>
                      <a:pt x="3" y="240"/>
                    </a:cubicBezTo>
                    <a:cubicBezTo>
                      <a:pt x="2" y="248"/>
                      <a:pt x="1" y="256"/>
                      <a:pt x="0" y="265"/>
                    </a:cubicBezTo>
                    <a:cubicBezTo>
                      <a:pt x="0" y="274"/>
                      <a:pt x="0" y="283"/>
                      <a:pt x="1" y="292"/>
                    </a:cubicBezTo>
                    <a:cubicBezTo>
                      <a:pt x="1" y="300"/>
                      <a:pt x="8" y="309"/>
                      <a:pt x="16" y="312"/>
                    </a:cubicBezTo>
                    <a:lnTo>
                      <a:pt x="49" y="324"/>
                    </a:lnTo>
                    <a:cubicBezTo>
                      <a:pt x="57" y="326"/>
                      <a:pt x="64" y="335"/>
                      <a:pt x="67" y="343"/>
                    </a:cubicBezTo>
                    <a:cubicBezTo>
                      <a:pt x="69" y="352"/>
                      <a:pt x="73" y="362"/>
                      <a:pt x="77" y="371"/>
                    </a:cubicBezTo>
                    <a:cubicBezTo>
                      <a:pt x="78" y="373"/>
                      <a:pt x="78" y="374"/>
                      <a:pt x="79" y="376"/>
                    </a:cubicBezTo>
                    <a:cubicBezTo>
                      <a:pt x="80" y="378"/>
                      <a:pt x="78" y="385"/>
                      <a:pt x="73" y="392"/>
                    </a:cubicBezTo>
                    <a:lnTo>
                      <a:pt x="55" y="422"/>
                    </a:lnTo>
                    <a:cubicBezTo>
                      <a:pt x="51" y="429"/>
                      <a:pt x="51" y="440"/>
                      <a:pt x="56" y="447"/>
                    </a:cubicBezTo>
                    <a:cubicBezTo>
                      <a:pt x="61" y="454"/>
                      <a:pt x="67" y="461"/>
                      <a:pt x="73" y="468"/>
                    </a:cubicBezTo>
                    <a:cubicBezTo>
                      <a:pt x="78" y="475"/>
                      <a:pt x="84" y="481"/>
                      <a:pt x="91" y="486"/>
                    </a:cubicBezTo>
                    <a:cubicBezTo>
                      <a:pt x="97" y="492"/>
                      <a:pt x="108" y="493"/>
                      <a:pt x="115" y="489"/>
                    </a:cubicBezTo>
                    <a:lnTo>
                      <a:pt x="147" y="474"/>
                    </a:lnTo>
                    <a:cubicBezTo>
                      <a:pt x="154" y="471"/>
                      <a:pt x="165" y="472"/>
                      <a:pt x="173" y="475"/>
                    </a:cubicBezTo>
                    <a:cubicBezTo>
                      <a:pt x="180" y="480"/>
                      <a:pt x="188" y="483"/>
                      <a:pt x="196" y="487"/>
                    </a:cubicBezTo>
                    <a:cubicBezTo>
                      <a:pt x="204" y="490"/>
                      <a:pt x="212" y="498"/>
                      <a:pt x="213" y="506"/>
                    </a:cubicBezTo>
                    <a:lnTo>
                      <a:pt x="222" y="540"/>
                    </a:lnTo>
                    <a:cubicBezTo>
                      <a:pt x="224" y="548"/>
                      <a:pt x="232" y="556"/>
                      <a:pt x="240" y="557"/>
                    </a:cubicBezTo>
                    <a:cubicBezTo>
                      <a:pt x="248" y="558"/>
                      <a:pt x="256" y="559"/>
                      <a:pt x="265" y="559"/>
                    </a:cubicBezTo>
                    <a:cubicBezTo>
                      <a:pt x="274" y="560"/>
                      <a:pt x="283" y="560"/>
                      <a:pt x="292" y="559"/>
                    </a:cubicBezTo>
                    <a:cubicBezTo>
                      <a:pt x="300" y="559"/>
                      <a:pt x="309" y="552"/>
                      <a:pt x="312" y="544"/>
                    </a:cubicBezTo>
                    <a:lnTo>
                      <a:pt x="323" y="512"/>
                    </a:lnTo>
                    <a:cubicBezTo>
                      <a:pt x="326" y="504"/>
                      <a:pt x="334" y="497"/>
                      <a:pt x="342" y="494"/>
                    </a:cubicBezTo>
                    <a:cubicBezTo>
                      <a:pt x="351" y="492"/>
                      <a:pt x="359" y="489"/>
                      <a:pt x="367" y="486"/>
                    </a:cubicBezTo>
                    <a:cubicBezTo>
                      <a:pt x="374" y="482"/>
                      <a:pt x="386" y="483"/>
                      <a:pt x="393" y="487"/>
                    </a:cubicBezTo>
                    <a:lnTo>
                      <a:pt x="422" y="505"/>
                    </a:lnTo>
                    <a:cubicBezTo>
                      <a:pt x="429" y="509"/>
                      <a:pt x="440" y="509"/>
                      <a:pt x="447" y="504"/>
                    </a:cubicBezTo>
                    <a:cubicBezTo>
                      <a:pt x="454" y="499"/>
                      <a:pt x="461" y="493"/>
                      <a:pt x="468" y="487"/>
                    </a:cubicBezTo>
                    <a:cubicBezTo>
                      <a:pt x="474" y="481"/>
                      <a:pt x="480" y="475"/>
                      <a:pt x="486" y="469"/>
                    </a:cubicBezTo>
                    <a:cubicBezTo>
                      <a:pt x="491" y="463"/>
                      <a:pt x="493" y="452"/>
                      <a:pt x="489" y="445"/>
                    </a:cubicBezTo>
                    <a:lnTo>
                      <a:pt x="474" y="413"/>
                    </a:lnTo>
                    <a:cubicBezTo>
                      <a:pt x="470" y="406"/>
                      <a:pt x="471" y="394"/>
                      <a:pt x="475" y="387"/>
                    </a:cubicBezTo>
                    <a:cubicBezTo>
                      <a:pt x="479" y="380"/>
                      <a:pt x="483" y="372"/>
                      <a:pt x="486" y="364"/>
                    </a:cubicBezTo>
                    <a:cubicBezTo>
                      <a:pt x="489" y="356"/>
                      <a:pt x="497" y="349"/>
                      <a:pt x="505" y="347"/>
                    </a:cubicBezTo>
                    <a:lnTo>
                      <a:pt x="539" y="338"/>
                    </a:lnTo>
                    <a:cubicBezTo>
                      <a:pt x="545" y="337"/>
                      <a:pt x="551" y="332"/>
                      <a:pt x="554" y="326"/>
                    </a:cubicBezTo>
                    <a:cubicBezTo>
                      <a:pt x="554" y="326"/>
                      <a:pt x="555" y="326"/>
                      <a:pt x="555" y="326"/>
                    </a:cubicBezTo>
                    <a:cubicBezTo>
                      <a:pt x="555" y="325"/>
                      <a:pt x="555" y="324"/>
                      <a:pt x="556" y="323"/>
                    </a:cubicBezTo>
                    <a:cubicBezTo>
                      <a:pt x="556" y="323"/>
                      <a:pt x="556" y="321"/>
                      <a:pt x="556" y="320"/>
                    </a:cubicBezTo>
                    <a:cubicBezTo>
                      <a:pt x="557" y="318"/>
                      <a:pt x="557" y="316"/>
                      <a:pt x="557" y="314"/>
                    </a:cubicBezTo>
                    <a:cubicBezTo>
                      <a:pt x="558" y="307"/>
                      <a:pt x="559" y="300"/>
                      <a:pt x="559" y="293"/>
                    </a:cubicBezTo>
                    <a:cubicBezTo>
                      <a:pt x="560" y="285"/>
                      <a:pt x="560" y="276"/>
                      <a:pt x="559" y="268"/>
                    </a:cubicBezTo>
                    <a:cubicBezTo>
                      <a:pt x="559" y="260"/>
                      <a:pt x="552" y="251"/>
                      <a:pt x="544" y="24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8" name="Freeform 91">
                <a:extLst>
                  <a:ext uri="{FF2B5EF4-FFF2-40B4-BE49-F238E27FC236}">
                    <a16:creationId xmlns:a16="http://schemas.microsoft.com/office/drawing/2014/main" id="{F1A080C9-0C7A-46EC-B10E-209634471C1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249988" y="4084638"/>
                <a:ext cx="244475" cy="247650"/>
              </a:xfrm>
              <a:custGeom>
                <a:avLst/>
                <a:gdLst>
                  <a:gd name="T0" fmla="*/ 148 w 405"/>
                  <a:gd name="T1" fmla="*/ 254 h 410"/>
                  <a:gd name="T2" fmla="*/ 154 w 405"/>
                  <a:gd name="T3" fmla="*/ 149 h 410"/>
                  <a:gd name="T4" fmla="*/ 259 w 405"/>
                  <a:gd name="T5" fmla="*/ 155 h 410"/>
                  <a:gd name="T6" fmla="*/ 253 w 405"/>
                  <a:gd name="T7" fmla="*/ 260 h 410"/>
                  <a:gd name="T8" fmla="*/ 383 w 405"/>
                  <a:gd name="T9" fmla="*/ 300 h 410"/>
                  <a:gd name="T10" fmla="*/ 385 w 405"/>
                  <a:gd name="T11" fmla="*/ 297 h 410"/>
                  <a:gd name="T12" fmla="*/ 388 w 405"/>
                  <a:gd name="T13" fmla="*/ 293 h 410"/>
                  <a:gd name="T14" fmla="*/ 404 w 405"/>
                  <a:gd name="T15" fmla="*/ 243 h 410"/>
                  <a:gd name="T16" fmla="*/ 404 w 405"/>
                  <a:gd name="T17" fmla="*/ 239 h 410"/>
                  <a:gd name="T18" fmla="*/ 404 w 405"/>
                  <a:gd name="T19" fmla="*/ 235 h 410"/>
                  <a:gd name="T20" fmla="*/ 403 w 405"/>
                  <a:gd name="T21" fmla="*/ 232 h 410"/>
                  <a:gd name="T22" fmla="*/ 373 w 405"/>
                  <a:gd name="T23" fmla="*/ 205 h 410"/>
                  <a:gd name="T24" fmla="*/ 355 w 405"/>
                  <a:gd name="T25" fmla="*/ 162 h 410"/>
                  <a:gd name="T26" fmla="*/ 372 w 405"/>
                  <a:gd name="T27" fmla="*/ 113 h 410"/>
                  <a:gd name="T28" fmla="*/ 355 w 405"/>
                  <a:gd name="T29" fmla="*/ 69 h 410"/>
                  <a:gd name="T30" fmla="*/ 311 w 405"/>
                  <a:gd name="T31" fmla="*/ 47 h 410"/>
                  <a:gd name="T32" fmla="*/ 261 w 405"/>
                  <a:gd name="T33" fmla="*/ 58 h 410"/>
                  <a:gd name="T34" fmla="*/ 220 w 405"/>
                  <a:gd name="T35" fmla="*/ 36 h 410"/>
                  <a:gd name="T36" fmla="*/ 186 w 405"/>
                  <a:gd name="T37" fmla="*/ 1 h 410"/>
                  <a:gd name="T38" fmla="*/ 134 w 405"/>
                  <a:gd name="T39" fmla="*/ 12 h 410"/>
                  <a:gd name="T40" fmla="*/ 117 w 405"/>
                  <a:gd name="T41" fmla="*/ 59 h 410"/>
                  <a:gd name="T42" fmla="*/ 98 w 405"/>
                  <a:gd name="T43" fmla="*/ 88 h 410"/>
                  <a:gd name="T44" fmla="*/ 66 w 405"/>
                  <a:gd name="T45" fmla="*/ 106 h 410"/>
                  <a:gd name="T46" fmla="*/ 22 w 405"/>
                  <a:gd name="T47" fmla="*/ 111 h 410"/>
                  <a:gd name="T48" fmla="*/ 20 w 405"/>
                  <a:gd name="T49" fmla="*/ 113 h 410"/>
                  <a:gd name="T50" fmla="*/ 19 w 405"/>
                  <a:gd name="T51" fmla="*/ 116 h 410"/>
                  <a:gd name="T52" fmla="*/ 8 w 405"/>
                  <a:gd name="T53" fmla="*/ 142 h 410"/>
                  <a:gd name="T54" fmla="*/ 11 w 405"/>
                  <a:gd name="T55" fmla="*/ 191 h 410"/>
                  <a:gd name="T56" fmla="*/ 48 w 405"/>
                  <a:gd name="T57" fmla="*/ 230 h 410"/>
                  <a:gd name="T58" fmla="*/ 48 w 405"/>
                  <a:gd name="T59" fmla="*/ 273 h 410"/>
                  <a:gd name="T60" fmla="*/ 34 w 405"/>
                  <a:gd name="T61" fmla="*/ 322 h 410"/>
                  <a:gd name="T62" fmla="*/ 69 w 405"/>
                  <a:gd name="T63" fmla="*/ 361 h 410"/>
                  <a:gd name="T64" fmla="*/ 120 w 405"/>
                  <a:gd name="T65" fmla="*/ 352 h 410"/>
                  <a:gd name="T66" fmla="*/ 163 w 405"/>
                  <a:gd name="T67" fmla="*/ 357 h 410"/>
                  <a:gd name="T68" fmla="*/ 198 w 405"/>
                  <a:gd name="T69" fmla="*/ 398 h 410"/>
                  <a:gd name="T70" fmla="*/ 246 w 405"/>
                  <a:gd name="T71" fmla="*/ 405 h 410"/>
                  <a:gd name="T72" fmla="*/ 286 w 405"/>
                  <a:gd name="T73" fmla="*/ 379 h 410"/>
                  <a:gd name="T74" fmla="*/ 299 w 405"/>
                  <a:gd name="T75" fmla="*/ 330 h 410"/>
                  <a:gd name="T76" fmla="*/ 317 w 405"/>
                  <a:gd name="T77" fmla="*/ 314 h 410"/>
                  <a:gd name="T78" fmla="*/ 367 w 405"/>
                  <a:gd name="T79" fmla="*/ 306 h 410"/>
                  <a:gd name="T80" fmla="*/ 376 w 405"/>
                  <a:gd name="T81" fmla="*/ 304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05" h="410">
                    <a:moveTo>
                      <a:pt x="253" y="260"/>
                    </a:moveTo>
                    <a:cubicBezTo>
                      <a:pt x="223" y="287"/>
                      <a:pt x="176" y="285"/>
                      <a:pt x="148" y="254"/>
                    </a:cubicBezTo>
                    <a:cubicBezTo>
                      <a:pt x="143" y="249"/>
                      <a:pt x="139" y="242"/>
                      <a:pt x="136" y="235"/>
                    </a:cubicBezTo>
                    <a:cubicBezTo>
                      <a:pt x="122" y="205"/>
                      <a:pt x="130" y="171"/>
                      <a:pt x="154" y="149"/>
                    </a:cubicBezTo>
                    <a:cubicBezTo>
                      <a:pt x="168" y="136"/>
                      <a:pt x="187" y="129"/>
                      <a:pt x="207" y="130"/>
                    </a:cubicBezTo>
                    <a:cubicBezTo>
                      <a:pt x="227" y="131"/>
                      <a:pt x="245" y="140"/>
                      <a:pt x="259" y="155"/>
                    </a:cubicBezTo>
                    <a:cubicBezTo>
                      <a:pt x="264" y="161"/>
                      <a:pt x="268" y="167"/>
                      <a:pt x="271" y="174"/>
                    </a:cubicBezTo>
                    <a:cubicBezTo>
                      <a:pt x="284" y="204"/>
                      <a:pt x="277" y="238"/>
                      <a:pt x="253" y="260"/>
                    </a:cubicBezTo>
                    <a:close/>
                    <a:moveTo>
                      <a:pt x="376" y="304"/>
                    </a:moveTo>
                    <a:cubicBezTo>
                      <a:pt x="378" y="303"/>
                      <a:pt x="380" y="302"/>
                      <a:pt x="383" y="300"/>
                    </a:cubicBezTo>
                    <a:cubicBezTo>
                      <a:pt x="383" y="300"/>
                      <a:pt x="383" y="299"/>
                      <a:pt x="383" y="299"/>
                    </a:cubicBezTo>
                    <a:cubicBezTo>
                      <a:pt x="384" y="299"/>
                      <a:pt x="385" y="298"/>
                      <a:pt x="385" y="297"/>
                    </a:cubicBezTo>
                    <a:cubicBezTo>
                      <a:pt x="386" y="297"/>
                      <a:pt x="386" y="297"/>
                      <a:pt x="386" y="296"/>
                    </a:cubicBezTo>
                    <a:cubicBezTo>
                      <a:pt x="387" y="295"/>
                      <a:pt x="387" y="294"/>
                      <a:pt x="388" y="293"/>
                    </a:cubicBezTo>
                    <a:cubicBezTo>
                      <a:pt x="392" y="285"/>
                      <a:pt x="395" y="276"/>
                      <a:pt x="398" y="268"/>
                    </a:cubicBezTo>
                    <a:cubicBezTo>
                      <a:pt x="400" y="260"/>
                      <a:pt x="402" y="251"/>
                      <a:pt x="404" y="243"/>
                    </a:cubicBezTo>
                    <a:cubicBezTo>
                      <a:pt x="404" y="242"/>
                      <a:pt x="404" y="241"/>
                      <a:pt x="405" y="240"/>
                    </a:cubicBezTo>
                    <a:cubicBezTo>
                      <a:pt x="405" y="240"/>
                      <a:pt x="405" y="239"/>
                      <a:pt x="404" y="239"/>
                    </a:cubicBezTo>
                    <a:cubicBezTo>
                      <a:pt x="404" y="238"/>
                      <a:pt x="404" y="238"/>
                      <a:pt x="404" y="237"/>
                    </a:cubicBezTo>
                    <a:cubicBezTo>
                      <a:pt x="404" y="237"/>
                      <a:pt x="404" y="236"/>
                      <a:pt x="404" y="235"/>
                    </a:cubicBezTo>
                    <a:cubicBezTo>
                      <a:pt x="404" y="235"/>
                      <a:pt x="404" y="235"/>
                      <a:pt x="404" y="235"/>
                    </a:cubicBezTo>
                    <a:cubicBezTo>
                      <a:pt x="404" y="234"/>
                      <a:pt x="403" y="233"/>
                      <a:pt x="403" y="232"/>
                    </a:cubicBezTo>
                    <a:cubicBezTo>
                      <a:pt x="401" y="227"/>
                      <a:pt x="398" y="223"/>
                      <a:pt x="395" y="220"/>
                    </a:cubicBezTo>
                    <a:lnTo>
                      <a:pt x="373" y="205"/>
                    </a:lnTo>
                    <a:cubicBezTo>
                      <a:pt x="366" y="201"/>
                      <a:pt x="361" y="190"/>
                      <a:pt x="359" y="182"/>
                    </a:cubicBezTo>
                    <a:cubicBezTo>
                      <a:pt x="358" y="176"/>
                      <a:pt x="357" y="169"/>
                      <a:pt x="355" y="162"/>
                    </a:cubicBezTo>
                    <a:cubicBezTo>
                      <a:pt x="353" y="154"/>
                      <a:pt x="354" y="143"/>
                      <a:pt x="358" y="136"/>
                    </a:cubicBezTo>
                    <a:lnTo>
                      <a:pt x="372" y="113"/>
                    </a:lnTo>
                    <a:cubicBezTo>
                      <a:pt x="376" y="106"/>
                      <a:pt x="376" y="95"/>
                      <a:pt x="371" y="89"/>
                    </a:cubicBezTo>
                    <a:cubicBezTo>
                      <a:pt x="366" y="82"/>
                      <a:pt x="361" y="75"/>
                      <a:pt x="355" y="69"/>
                    </a:cubicBezTo>
                    <a:cubicBezTo>
                      <a:pt x="349" y="62"/>
                      <a:pt x="342" y="56"/>
                      <a:pt x="336" y="50"/>
                    </a:cubicBezTo>
                    <a:cubicBezTo>
                      <a:pt x="330" y="44"/>
                      <a:pt x="319" y="43"/>
                      <a:pt x="311" y="47"/>
                    </a:cubicBezTo>
                    <a:lnTo>
                      <a:pt x="288" y="58"/>
                    </a:lnTo>
                    <a:cubicBezTo>
                      <a:pt x="281" y="61"/>
                      <a:pt x="269" y="61"/>
                      <a:pt x="261" y="58"/>
                    </a:cubicBezTo>
                    <a:cubicBezTo>
                      <a:pt x="255" y="55"/>
                      <a:pt x="248" y="53"/>
                      <a:pt x="241" y="52"/>
                    </a:cubicBezTo>
                    <a:cubicBezTo>
                      <a:pt x="234" y="50"/>
                      <a:pt x="224" y="43"/>
                      <a:pt x="220" y="36"/>
                    </a:cubicBezTo>
                    <a:lnTo>
                      <a:pt x="207" y="13"/>
                    </a:lnTo>
                    <a:cubicBezTo>
                      <a:pt x="203" y="6"/>
                      <a:pt x="194" y="0"/>
                      <a:pt x="186" y="1"/>
                    </a:cubicBezTo>
                    <a:cubicBezTo>
                      <a:pt x="177" y="2"/>
                      <a:pt x="169" y="3"/>
                      <a:pt x="161" y="5"/>
                    </a:cubicBezTo>
                    <a:cubicBezTo>
                      <a:pt x="152" y="7"/>
                      <a:pt x="143" y="9"/>
                      <a:pt x="134" y="12"/>
                    </a:cubicBezTo>
                    <a:cubicBezTo>
                      <a:pt x="127" y="15"/>
                      <a:pt x="120" y="24"/>
                      <a:pt x="119" y="32"/>
                    </a:cubicBezTo>
                    <a:lnTo>
                      <a:pt x="117" y="59"/>
                    </a:lnTo>
                    <a:cubicBezTo>
                      <a:pt x="117" y="67"/>
                      <a:pt x="112" y="76"/>
                      <a:pt x="107" y="80"/>
                    </a:cubicBezTo>
                    <a:cubicBezTo>
                      <a:pt x="104" y="83"/>
                      <a:pt x="101" y="85"/>
                      <a:pt x="98" y="88"/>
                    </a:cubicBezTo>
                    <a:cubicBezTo>
                      <a:pt x="95" y="90"/>
                      <a:pt x="92" y="93"/>
                      <a:pt x="89" y="96"/>
                    </a:cubicBezTo>
                    <a:cubicBezTo>
                      <a:pt x="84" y="102"/>
                      <a:pt x="74" y="106"/>
                      <a:pt x="66" y="106"/>
                    </a:cubicBezTo>
                    <a:lnTo>
                      <a:pt x="38" y="105"/>
                    </a:lnTo>
                    <a:cubicBezTo>
                      <a:pt x="33" y="105"/>
                      <a:pt x="27" y="107"/>
                      <a:pt x="22" y="111"/>
                    </a:cubicBezTo>
                    <a:cubicBezTo>
                      <a:pt x="22" y="112"/>
                      <a:pt x="22" y="112"/>
                      <a:pt x="21" y="112"/>
                    </a:cubicBezTo>
                    <a:cubicBezTo>
                      <a:pt x="21" y="113"/>
                      <a:pt x="21" y="113"/>
                      <a:pt x="20" y="113"/>
                    </a:cubicBezTo>
                    <a:cubicBezTo>
                      <a:pt x="20" y="114"/>
                      <a:pt x="20" y="114"/>
                      <a:pt x="19" y="115"/>
                    </a:cubicBezTo>
                    <a:cubicBezTo>
                      <a:pt x="19" y="115"/>
                      <a:pt x="19" y="115"/>
                      <a:pt x="19" y="116"/>
                    </a:cubicBezTo>
                    <a:cubicBezTo>
                      <a:pt x="18" y="116"/>
                      <a:pt x="18" y="117"/>
                      <a:pt x="17" y="118"/>
                    </a:cubicBezTo>
                    <a:cubicBezTo>
                      <a:pt x="14" y="126"/>
                      <a:pt x="11" y="134"/>
                      <a:pt x="8" y="142"/>
                    </a:cubicBezTo>
                    <a:cubicBezTo>
                      <a:pt x="5" y="150"/>
                      <a:pt x="3" y="159"/>
                      <a:pt x="1" y="168"/>
                    </a:cubicBezTo>
                    <a:cubicBezTo>
                      <a:pt x="0" y="176"/>
                      <a:pt x="4" y="186"/>
                      <a:pt x="11" y="191"/>
                    </a:cubicBezTo>
                    <a:lnTo>
                      <a:pt x="34" y="207"/>
                    </a:lnTo>
                    <a:cubicBezTo>
                      <a:pt x="41" y="211"/>
                      <a:pt x="47" y="222"/>
                      <a:pt x="48" y="230"/>
                    </a:cubicBezTo>
                    <a:cubicBezTo>
                      <a:pt x="49" y="235"/>
                      <a:pt x="50" y="241"/>
                      <a:pt x="51" y="246"/>
                    </a:cubicBezTo>
                    <a:cubicBezTo>
                      <a:pt x="54" y="254"/>
                      <a:pt x="53" y="266"/>
                      <a:pt x="48" y="273"/>
                    </a:cubicBezTo>
                    <a:lnTo>
                      <a:pt x="34" y="297"/>
                    </a:lnTo>
                    <a:cubicBezTo>
                      <a:pt x="29" y="304"/>
                      <a:pt x="29" y="315"/>
                      <a:pt x="34" y="322"/>
                    </a:cubicBezTo>
                    <a:cubicBezTo>
                      <a:pt x="39" y="329"/>
                      <a:pt x="45" y="336"/>
                      <a:pt x="51" y="343"/>
                    </a:cubicBezTo>
                    <a:cubicBezTo>
                      <a:pt x="57" y="349"/>
                      <a:pt x="63" y="355"/>
                      <a:pt x="69" y="361"/>
                    </a:cubicBezTo>
                    <a:cubicBezTo>
                      <a:pt x="75" y="367"/>
                      <a:pt x="86" y="368"/>
                      <a:pt x="94" y="364"/>
                    </a:cubicBezTo>
                    <a:lnTo>
                      <a:pt x="120" y="352"/>
                    </a:lnTo>
                    <a:cubicBezTo>
                      <a:pt x="127" y="348"/>
                      <a:pt x="139" y="349"/>
                      <a:pt x="146" y="352"/>
                    </a:cubicBezTo>
                    <a:cubicBezTo>
                      <a:pt x="152" y="354"/>
                      <a:pt x="157" y="355"/>
                      <a:pt x="163" y="357"/>
                    </a:cubicBezTo>
                    <a:cubicBezTo>
                      <a:pt x="170" y="359"/>
                      <a:pt x="180" y="366"/>
                      <a:pt x="184" y="373"/>
                    </a:cubicBezTo>
                    <a:lnTo>
                      <a:pt x="198" y="398"/>
                    </a:lnTo>
                    <a:cubicBezTo>
                      <a:pt x="202" y="405"/>
                      <a:pt x="211" y="410"/>
                      <a:pt x="219" y="410"/>
                    </a:cubicBezTo>
                    <a:cubicBezTo>
                      <a:pt x="228" y="409"/>
                      <a:pt x="237" y="407"/>
                      <a:pt x="246" y="405"/>
                    </a:cubicBezTo>
                    <a:cubicBezTo>
                      <a:pt x="255" y="404"/>
                      <a:pt x="263" y="401"/>
                      <a:pt x="271" y="399"/>
                    </a:cubicBezTo>
                    <a:cubicBezTo>
                      <a:pt x="279" y="396"/>
                      <a:pt x="285" y="387"/>
                      <a:pt x="286" y="379"/>
                    </a:cubicBezTo>
                    <a:lnTo>
                      <a:pt x="288" y="352"/>
                    </a:lnTo>
                    <a:cubicBezTo>
                      <a:pt x="289" y="343"/>
                      <a:pt x="294" y="334"/>
                      <a:pt x="299" y="330"/>
                    </a:cubicBezTo>
                    <a:cubicBezTo>
                      <a:pt x="303" y="327"/>
                      <a:pt x="306" y="324"/>
                      <a:pt x="309" y="322"/>
                    </a:cubicBezTo>
                    <a:cubicBezTo>
                      <a:pt x="312" y="319"/>
                      <a:pt x="315" y="316"/>
                      <a:pt x="317" y="314"/>
                    </a:cubicBezTo>
                    <a:cubicBezTo>
                      <a:pt x="322" y="309"/>
                      <a:pt x="331" y="305"/>
                      <a:pt x="340" y="305"/>
                    </a:cubicBezTo>
                    <a:lnTo>
                      <a:pt x="367" y="306"/>
                    </a:lnTo>
                    <a:cubicBezTo>
                      <a:pt x="370" y="306"/>
                      <a:pt x="373" y="305"/>
                      <a:pt x="375" y="304"/>
                    </a:cubicBezTo>
                    <a:lnTo>
                      <a:pt x="376" y="304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9" name="Freeform 92">
                <a:extLst>
                  <a:ext uri="{FF2B5EF4-FFF2-40B4-BE49-F238E27FC236}">
                    <a16:creationId xmlns:a16="http://schemas.microsoft.com/office/drawing/2014/main" id="{CD07F07A-C3A9-4796-AD1D-17F1EFB73DA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64338" y="3989388"/>
                <a:ext cx="336550" cy="336550"/>
              </a:xfrm>
              <a:custGeom>
                <a:avLst/>
                <a:gdLst>
                  <a:gd name="T0" fmla="*/ 195 w 560"/>
                  <a:gd name="T1" fmla="*/ 355 h 560"/>
                  <a:gd name="T2" fmla="*/ 203 w 560"/>
                  <a:gd name="T3" fmla="*/ 194 h 560"/>
                  <a:gd name="T4" fmla="*/ 364 w 560"/>
                  <a:gd name="T5" fmla="*/ 202 h 560"/>
                  <a:gd name="T6" fmla="*/ 356 w 560"/>
                  <a:gd name="T7" fmla="*/ 364 h 560"/>
                  <a:gd name="T8" fmla="*/ 553 w 560"/>
                  <a:gd name="T9" fmla="*/ 328 h 560"/>
                  <a:gd name="T10" fmla="*/ 555 w 560"/>
                  <a:gd name="T11" fmla="*/ 325 h 560"/>
                  <a:gd name="T12" fmla="*/ 557 w 560"/>
                  <a:gd name="T13" fmla="*/ 320 h 560"/>
                  <a:gd name="T14" fmla="*/ 559 w 560"/>
                  <a:gd name="T15" fmla="*/ 267 h 560"/>
                  <a:gd name="T16" fmla="*/ 510 w 560"/>
                  <a:gd name="T17" fmla="*/ 236 h 560"/>
                  <a:gd name="T18" fmla="*/ 482 w 560"/>
                  <a:gd name="T19" fmla="*/ 188 h 560"/>
                  <a:gd name="T20" fmla="*/ 486 w 560"/>
                  <a:gd name="T21" fmla="*/ 167 h 560"/>
                  <a:gd name="T22" fmla="*/ 504 w 560"/>
                  <a:gd name="T23" fmla="*/ 113 h 560"/>
                  <a:gd name="T24" fmla="*/ 469 w 560"/>
                  <a:gd name="T25" fmla="*/ 73 h 560"/>
                  <a:gd name="T26" fmla="*/ 413 w 560"/>
                  <a:gd name="T27" fmla="*/ 85 h 560"/>
                  <a:gd name="T28" fmla="*/ 363 w 560"/>
                  <a:gd name="T29" fmla="*/ 73 h 560"/>
                  <a:gd name="T30" fmla="*/ 338 w 560"/>
                  <a:gd name="T31" fmla="*/ 20 h 560"/>
                  <a:gd name="T32" fmla="*/ 295 w 560"/>
                  <a:gd name="T33" fmla="*/ 0 h 560"/>
                  <a:gd name="T34" fmla="*/ 248 w 560"/>
                  <a:gd name="T35" fmla="*/ 16 h 560"/>
                  <a:gd name="T36" fmla="*/ 217 w 560"/>
                  <a:gd name="T37" fmla="*/ 65 h 560"/>
                  <a:gd name="T38" fmla="*/ 167 w 560"/>
                  <a:gd name="T39" fmla="*/ 73 h 560"/>
                  <a:gd name="T40" fmla="*/ 113 w 560"/>
                  <a:gd name="T41" fmla="*/ 55 h 560"/>
                  <a:gd name="T42" fmla="*/ 74 w 560"/>
                  <a:gd name="T43" fmla="*/ 90 h 560"/>
                  <a:gd name="T44" fmla="*/ 86 w 560"/>
                  <a:gd name="T45" fmla="*/ 147 h 560"/>
                  <a:gd name="T46" fmla="*/ 74 w 560"/>
                  <a:gd name="T47" fmla="*/ 196 h 560"/>
                  <a:gd name="T48" fmla="*/ 20 w 560"/>
                  <a:gd name="T49" fmla="*/ 221 h 560"/>
                  <a:gd name="T50" fmla="*/ 5 w 560"/>
                  <a:gd name="T51" fmla="*/ 234 h 560"/>
                  <a:gd name="T52" fmla="*/ 3 w 560"/>
                  <a:gd name="T53" fmla="*/ 239 h 560"/>
                  <a:gd name="T54" fmla="*/ 0 w 560"/>
                  <a:gd name="T55" fmla="*/ 266 h 560"/>
                  <a:gd name="T56" fmla="*/ 15 w 560"/>
                  <a:gd name="T57" fmla="*/ 311 h 560"/>
                  <a:gd name="T58" fmla="*/ 67 w 560"/>
                  <a:gd name="T59" fmla="*/ 342 h 560"/>
                  <a:gd name="T60" fmla="*/ 79 w 560"/>
                  <a:gd name="T61" fmla="*/ 374 h 560"/>
                  <a:gd name="T62" fmla="*/ 55 w 560"/>
                  <a:gd name="T63" fmla="*/ 422 h 560"/>
                  <a:gd name="T64" fmla="*/ 71 w 560"/>
                  <a:gd name="T65" fmla="*/ 466 h 560"/>
                  <a:gd name="T66" fmla="*/ 115 w 560"/>
                  <a:gd name="T67" fmla="*/ 489 h 560"/>
                  <a:gd name="T68" fmla="*/ 174 w 560"/>
                  <a:gd name="T69" fmla="*/ 474 h 560"/>
                  <a:gd name="T70" fmla="*/ 213 w 560"/>
                  <a:gd name="T71" fmla="*/ 503 h 560"/>
                  <a:gd name="T72" fmla="*/ 239 w 560"/>
                  <a:gd name="T73" fmla="*/ 556 h 560"/>
                  <a:gd name="T74" fmla="*/ 292 w 560"/>
                  <a:gd name="T75" fmla="*/ 559 h 560"/>
                  <a:gd name="T76" fmla="*/ 323 w 560"/>
                  <a:gd name="T77" fmla="*/ 509 h 560"/>
                  <a:gd name="T78" fmla="*/ 365 w 560"/>
                  <a:gd name="T79" fmla="*/ 484 h 560"/>
                  <a:gd name="T80" fmla="*/ 422 w 560"/>
                  <a:gd name="T81" fmla="*/ 505 h 560"/>
                  <a:gd name="T82" fmla="*/ 467 w 560"/>
                  <a:gd name="T83" fmla="*/ 488 h 560"/>
                  <a:gd name="T84" fmla="*/ 489 w 560"/>
                  <a:gd name="T85" fmla="*/ 444 h 560"/>
                  <a:gd name="T86" fmla="*/ 474 w 560"/>
                  <a:gd name="T87" fmla="*/ 385 h 560"/>
                  <a:gd name="T88" fmla="*/ 504 w 560"/>
                  <a:gd name="T89" fmla="*/ 346 h 560"/>
                  <a:gd name="T90" fmla="*/ 553 w 560"/>
                  <a:gd name="T91" fmla="*/ 328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60" h="560">
                    <a:moveTo>
                      <a:pt x="356" y="364"/>
                    </a:moveTo>
                    <a:cubicBezTo>
                      <a:pt x="309" y="406"/>
                      <a:pt x="237" y="402"/>
                      <a:pt x="195" y="355"/>
                    </a:cubicBezTo>
                    <a:cubicBezTo>
                      <a:pt x="186" y="346"/>
                      <a:pt x="180" y="336"/>
                      <a:pt x="175" y="325"/>
                    </a:cubicBezTo>
                    <a:cubicBezTo>
                      <a:pt x="155" y="280"/>
                      <a:pt x="166" y="227"/>
                      <a:pt x="203" y="194"/>
                    </a:cubicBezTo>
                    <a:cubicBezTo>
                      <a:pt x="226" y="173"/>
                      <a:pt x="255" y="163"/>
                      <a:pt x="285" y="164"/>
                    </a:cubicBezTo>
                    <a:cubicBezTo>
                      <a:pt x="316" y="166"/>
                      <a:pt x="344" y="179"/>
                      <a:pt x="364" y="202"/>
                    </a:cubicBezTo>
                    <a:cubicBezTo>
                      <a:pt x="372" y="211"/>
                      <a:pt x="379" y="221"/>
                      <a:pt x="384" y="232"/>
                    </a:cubicBezTo>
                    <a:cubicBezTo>
                      <a:pt x="404" y="277"/>
                      <a:pt x="393" y="330"/>
                      <a:pt x="356" y="364"/>
                    </a:cubicBezTo>
                    <a:close/>
                    <a:moveTo>
                      <a:pt x="553" y="328"/>
                    </a:moveTo>
                    <a:lnTo>
                      <a:pt x="553" y="328"/>
                    </a:lnTo>
                    <a:cubicBezTo>
                      <a:pt x="554" y="327"/>
                      <a:pt x="554" y="326"/>
                      <a:pt x="555" y="326"/>
                    </a:cubicBezTo>
                    <a:cubicBezTo>
                      <a:pt x="555" y="325"/>
                      <a:pt x="555" y="325"/>
                      <a:pt x="555" y="325"/>
                    </a:cubicBezTo>
                    <a:cubicBezTo>
                      <a:pt x="555" y="324"/>
                      <a:pt x="556" y="323"/>
                      <a:pt x="556" y="323"/>
                    </a:cubicBezTo>
                    <a:cubicBezTo>
                      <a:pt x="556" y="322"/>
                      <a:pt x="556" y="321"/>
                      <a:pt x="557" y="320"/>
                    </a:cubicBezTo>
                    <a:cubicBezTo>
                      <a:pt x="558" y="312"/>
                      <a:pt x="559" y="303"/>
                      <a:pt x="559" y="295"/>
                    </a:cubicBezTo>
                    <a:cubicBezTo>
                      <a:pt x="560" y="286"/>
                      <a:pt x="559" y="276"/>
                      <a:pt x="559" y="267"/>
                    </a:cubicBezTo>
                    <a:cubicBezTo>
                      <a:pt x="559" y="259"/>
                      <a:pt x="552" y="251"/>
                      <a:pt x="544" y="248"/>
                    </a:cubicBezTo>
                    <a:lnTo>
                      <a:pt x="510" y="236"/>
                    </a:lnTo>
                    <a:cubicBezTo>
                      <a:pt x="503" y="233"/>
                      <a:pt x="495" y="225"/>
                      <a:pt x="493" y="217"/>
                    </a:cubicBezTo>
                    <a:cubicBezTo>
                      <a:pt x="490" y="207"/>
                      <a:pt x="487" y="198"/>
                      <a:pt x="482" y="188"/>
                    </a:cubicBezTo>
                    <a:cubicBezTo>
                      <a:pt x="482" y="187"/>
                      <a:pt x="481" y="185"/>
                      <a:pt x="480" y="184"/>
                    </a:cubicBezTo>
                    <a:cubicBezTo>
                      <a:pt x="479" y="182"/>
                      <a:pt x="482" y="174"/>
                      <a:pt x="486" y="167"/>
                    </a:cubicBezTo>
                    <a:lnTo>
                      <a:pt x="504" y="137"/>
                    </a:lnTo>
                    <a:cubicBezTo>
                      <a:pt x="509" y="130"/>
                      <a:pt x="509" y="119"/>
                      <a:pt x="504" y="113"/>
                    </a:cubicBezTo>
                    <a:cubicBezTo>
                      <a:pt x="499" y="105"/>
                      <a:pt x="493" y="98"/>
                      <a:pt x="487" y="91"/>
                    </a:cubicBezTo>
                    <a:cubicBezTo>
                      <a:pt x="481" y="85"/>
                      <a:pt x="475" y="79"/>
                      <a:pt x="469" y="73"/>
                    </a:cubicBezTo>
                    <a:cubicBezTo>
                      <a:pt x="463" y="68"/>
                      <a:pt x="452" y="67"/>
                      <a:pt x="444" y="70"/>
                    </a:cubicBezTo>
                    <a:lnTo>
                      <a:pt x="413" y="85"/>
                    </a:lnTo>
                    <a:cubicBezTo>
                      <a:pt x="406" y="89"/>
                      <a:pt x="394" y="88"/>
                      <a:pt x="387" y="84"/>
                    </a:cubicBezTo>
                    <a:cubicBezTo>
                      <a:pt x="379" y="80"/>
                      <a:pt x="371" y="76"/>
                      <a:pt x="363" y="73"/>
                    </a:cubicBezTo>
                    <a:cubicBezTo>
                      <a:pt x="356" y="70"/>
                      <a:pt x="348" y="61"/>
                      <a:pt x="346" y="53"/>
                    </a:cubicBezTo>
                    <a:lnTo>
                      <a:pt x="338" y="20"/>
                    </a:lnTo>
                    <a:cubicBezTo>
                      <a:pt x="336" y="12"/>
                      <a:pt x="328" y="4"/>
                      <a:pt x="320" y="3"/>
                    </a:cubicBezTo>
                    <a:cubicBezTo>
                      <a:pt x="312" y="2"/>
                      <a:pt x="303" y="1"/>
                      <a:pt x="295" y="0"/>
                    </a:cubicBezTo>
                    <a:cubicBezTo>
                      <a:pt x="285" y="0"/>
                      <a:pt x="276" y="0"/>
                      <a:pt x="267" y="0"/>
                    </a:cubicBezTo>
                    <a:cubicBezTo>
                      <a:pt x="259" y="1"/>
                      <a:pt x="251" y="8"/>
                      <a:pt x="248" y="16"/>
                    </a:cubicBezTo>
                    <a:lnTo>
                      <a:pt x="236" y="48"/>
                    </a:lnTo>
                    <a:cubicBezTo>
                      <a:pt x="234" y="55"/>
                      <a:pt x="225" y="63"/>
                      <a:pt x="217" y="65"/>
                    </a:cubicBezTo>
                    <a:cubicBezTo>
                      <a:pt x="209" y="68"/>
                      <a:pt x="201" y="71"/>
                      <a:pt x="193" y="74"/>
                    </a:cubicBezTo>
                    <a:cubicBezTo>
                      <a:pt x="185" y="77"/>
                      <a:pt x="174" y="77"/>
                      <a:pt x="167" y="73"/>
                    </a:cubicBezTo>
                    <a:lnTo>
                      <a:pt x="137" y="55"/>
                    </a:lnTo>
                    <a:cubicBezTo>
                      <a:pt x="130" y="50"/>
                      <a:pt x="119" y="51"/>
                      <a:pt x="113" y="55"/>
                    </a:cubicBezTo>
                    <a:cubicBezTo>
                      <a:pt x="105" y="61"/>
                      <a:pt x="98" y="66"/>
                      <a:pt x="92" y="72"/>
                    </a:cubicBezTo>
                    <a:cubicBezTo>
                      <a:pt x="85" y="78"/>
                      <a:pt x="79" y="84"/>
                      <a:pt x="74" y="90"/>
                    </a:cubicBezTo>
                    <a:cubicBezTo>
                      <a:pt x="68" y="96"/>
                      <a:pt x="67" y="108"/>
                      <a:pt x="70" y="115"/>
                    </a:cubicBezTo>
                    <a:lnTo>
                      <a:pt x="86" y="147"/>
                    </a:lnTo>
                    <a:cubicBezTo>
                      <a:pt x="89" y="154"/>
                      <a:pt x="88" y="165"/>
                      <a:pt x="84" y="173"/>
                    </a:cubicBezTo>
                    <a:cubicBezTo>
                      <a:pt x="80" y="180"/>
                      <a:pt x="77" y="188"/>
                      <a:pt x="74" y="196"/>
                    </a:cubicBezTo>
                    <a:cubicBezTo>
                      <a:pt x="70" y="203"/>
                      <a:pt x="62" y="211"/>
                      <a:pt x="54" y="213"/>
                    </a:cubicBezTo>
                    <a:lnTo>
                      <a:pt x="20" y="221"/>
                    </a:lnTo>
                    <a:cubicBezTo>
                      <a:pt x="14" y="223"/>
                      <a:pt x="8" y="228"/>
                      <a:pt x="5" y="233"/>
                    </a:cubicBezTo>
                    <a:cubicBezTo>
                      <a:pt x="5" y="234"/>
                      <a:pt x="5" y="234"/>
                      <a:pt x="5" y="234"/>
                    </a:cubicBezTo>
                    <a:cubicBezTo>
                      <a:pt x="4" y="235"/>
                      <a:pt x="4" y="235"/>
                      <a:pt x="4" y="236"/>
                    </a:cubicBezTo>
                    <a:cubicBezTo>
                      <a:pt x="3" y="237"/>
                      <a:pt x="3" y="238"/>
                      <a:pt x="3" y="239"/>
                    </a:cubicBezTo>
                    <a:cubicBezTo>
                      <a:pt x="3" y="241"/>
                      <a:pt x="2" y="243"/>
                      <a:pt x="2" y="245"/>
                    </a:cubicBezTo>
                    <a:cubicBezTo>
                      <a:pt x="1" y="252"/>
                      <a:pt x="1" y="259"/>
                      <a:pt x="0" y="266"/>
                    </a:cubicBezTo>
                    <a:cubicBezTo>
                      <a:pt x="0" y="275"/>
                      <a:pt x="0" y="283"/>
                      <a:pt x="0" y="292"/>
                    </a:cubicBezTo>
                    <a:cubicBezTo>
                      <a:pt x="1" y="300"/>
                      <a:pt x="8" y="308"/>
                      <a:pt x="15" y="311"/>
                    </a:cubicBezTo>
                    <a:lnTo>
                      <a:pt x="49" y="323"/>
                    </a:lnTo>
                    <a:cubicBezTo>
                      <a:pt x="57" y="326"/>
                      <a:pt x="64" y="334"/>
                      <a:pt x="67" y="342"/>
                    </a:cubicBezTo>
                    <a:cubicBezTo>
                      <a:pt x="69" y="351"/>
                      <a:pt x="73" y="360"/>
                      <a:pt x="77" y="369"/>
                    </a:cubicBezTo>
                    <a:cubicBezTo>
                      <a:pt x="77" y="371"/>
                      <a:pt x="78" y="372"/>
                      <a:pt x="79" y="374"/>
                    </a:cubicBezTo>
                    <a:cubicBezTo>
                      <a:pt x="80" y="376"/>
                      <a:pt x="78" y="384"/>
                      <a:pt x="74" y="391"/>
                    </a:cubicBezTo>
                    <a:lnTo>
                      <a:pt x="55" y="422"/>
                    </a:lnTo>
                    <a:cubicBezTo>
                      <a:pt x="50" y="429"/>
                      <a:pt x="51" y="440"/>
                      <a:pt x="55" y="447"/>
                    </a:cubicBezTo>
                    <a:cubicBezTo>
                      <a:pt x="60" y="453"/>
                      <a:pt x="66" y="460"/>
                      <a:pt x="71" y="466"/>
                    </a:cubicBezTo>
                    <a:cubicBezTo>
                      <a:pt x="78" y="473"/>
                      <a:pt x="84" y="480"/>
                      <a:pt x="91" y="486"/>
                    </a:cubicBezTo>
                    <a:cubicBezTo>
                      <a:pt x="97" y="491"/>
                      <a:pt x="108" y="492"/>
                      <a:pt x="115" y="489"/>
                    </a:cubicBezTo>
                    <a:lnTo>
                      <a:pt x="148" y="473"/>
                    </a:lnTo>
                    <a:cubicBezTo>
                      <a:pt x="155" y="469"/>
                      <a:pt x="167" y="470"/>
                      <a:pt x="174" y="474"/>
                    </a:cubicBezTo>
                    <a:cubicBezTo>
                      <a:pt x="181" y="478"/>
                      <a:pt x="188" y="481"/>
                      <a:pt x="195" y="484"/>
                    </a:cubicBezTo>
                    <a:cubicBezTo>
                      <a:pt x="203" y="487"/>
                      <a:pt x="211" y="496"/>
                      <a:pt x="213" y="503"/>
                    </a:cubicBezTo>
                    <a:lnTo>
                      <a:pt x="221" y="539"/>
                    </a:lnTo>
                    <a:cubicBezTo>
                      <a:pt x="223" y="547"/>
                      <a:pt x="231" y="555"/>
                      <a:pt x="239" y="556"/>
                    </a:cubicBezTo>
                    <a:cubicBezTo>
                      <a:pt x="248" y="558"/>
                      <a:pt x="257" y="559"/>
                      <a:pt x="266" y="559"/>
                    </a:cubicBezTo>
                    <a:cubicBezTo>
                      <a:pt x="275" y="560"/>
                      <a:pt x="283" y="560"/>
                      <a:pt x="292" y="559"/>
                    </a:cubicBezTo>
                    <a:cubicBezTo>
                      <a:pt x="300" y="559"/>
                      <a:pt x="308" y="552"/>
                      <a:pt x="311" y="544"/>
                    </a:cubicBezTo>
                    <a:lnTo>
                      <a:pt x="323" y="509"/>
                    </a:lnTo>
                    <a:cubicBezTo>
                      <a:pt x="326" y="501"/>
                      <a:pt x="335" y="494"/>
                      <a:pt x="343" y="492"/>
                    </a:cubicBezTo>
                    <a:cubicBezTo>
                      <a:pt x="350" y="489"/>
                      <a:pt x="357" y="487"/>
                      <a:pt x="365" y="484"/>
                    </a:cubicBezTo>
                    <a:cubicBezTo>
                      <a:pt x="372" y="481"/>
                      <a:pt x="384" y="481"/>
                      <a:pt x="391" y="485"/>
                    </a:cubicBezTo>
                    <a:lnTo>
                      <a:pt x="422" y="505"/>
                    </a:lnTo>
                    <a:cubicBezTo>
                      <a:pt x="429" y="509"/>
                      <a:pt x="440" y="509"/>
                      <a:pt x="447" y="504"/>
                    </a:cubicBezTo>
                    <a:cubicBezTo>
                      <a:pt x="454" y="499"/>
                      <a:pt x="460" y="494"/>
                      <a:pt x="467" y="488"/>
                    </a:cubicBezTo>
                    <a:cubicBezTo>
                      <a:pt x="473" y="482"/>
                      <a:pt x="480" y="475"/>
                      <a:pt x="486" y="468"/>
                    </a:cubicBezTo>
                    <a:cubicBezTo>
                      <a:pt x="491" y="462"/>
                      <a:pt x="492" y="451"/>
                      <a:pt x="489" y="444"/>
                    </a:cubicBezTo>
                    <a:lnTo>
                      <a:pt x="473" y="411"/>
                    </a:lnTo>
                    <a:cubicBezTo>
                      <a:pt x="470" y="404"/>
                      <a:pt x="470" y="392"/>
                      <a:pt x="474" y="385"/>
                    </a:cubicBezTo>
                    <a:cubicBezTo>
                      <a:pt x="478" y="378"/>
                      <a:pt x="482" y="371"/>
                      <a:pt x="485" y="364"/>
                    </a:cubicBezTo>
                    <a:cubicBezTo>
                      <a:pt x="488" y="356"/>
                      <a:pt x="496" y="348"/>
                      <a:pt x="504" y="346"/>
                    </a:cubicBezTo>
                    <a:lnTo>
                      <a:pt x="540" y="338"/>
                    </a:lnTo>
                    <a:cubicBezTo>
                      <a:pt x="545" y="337"/>
                      <a:pt x="550" y="333"/>
                      <a:pt x="553" y="3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0" name="Freeform 93">
                <a:extLst>
                  <a:ext uri="{FF2B5EF4-FFF2-40B4-BE49-F238E27FC236}">
                    <a16:creationId xmlns:a16="http://schemas.microsoft.com/office/drawing/2014/main" id="{0E33AB79-D848-4C42-AAA0-48BF5BF1AC5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083425" y="4152900"/>
                <a:ext cx="242888" cy="246063"/>
              </a:xfrm>
              <a:custGeom>
                <a:avLst/>
                <a:gdLst>
                  <a:gd name="T0" fmla="*/ 197 w 405"/>
                  <a:gd name="T1" fmla="*/ 280 h 410"/>
                  <a:gd name="T2" fmla="*/ 133 w 405"/>
                  <a:gd name="T3" fmla="*/ 236 h 410"/>
                  <a:gd name="T4" fmla="*/ 256 w 405"/>
                  <a:gd name="T5" fmla="*/ 156 h 410"/>
                  <a:gd name="T6" fmla="*/ 251 w 405"/>
                  <a:gd name="T7" fmla="*/ 261 h 410"/>
                  <a:gd name="T8" fmla="*/ 370 w 405"/>
                  <a:gd name="T9" fmla="*/ 204 h 410"/>
                  <a:gd name="T10" fmla="*/ 353 w 405"/>
                  <a:gd name="T11" fmla="*/ 164 h 410"/>
                  <a:gd name="T12" fmla="*/ 371 w 405"/>
                  <a:gd name="T13" fmla="*/ 113 h 410"/>
                  <a:gd name="T14" fmla="*/ 353 w 405"/>
                  <a:gd name="T15" fmla="*/ 67 h 410"/>
                  <a:gd name="T16" fmla="*/ 311 w 405"/>
                  <a:gd name="T17" fmla="*/ 46 h 410"/>
                  <a:gd name="T18" fmla="*/ 258 w 405"/>
                  <a:gd name="T19" fmla="*/ 59 h 410"/>
                  <a:gd name="T20" fmla="*/ 220 w 405"/>
                  <a:gd name="T21" fmla="*/ 38 h 410"/>
                  <a:gd name="T22" fmla="*/ 185 w 405"/>
                  <a:gd name="T23" fmla="*/ 1 h 410"/>
                  <a:gd name="T24" fmla="*/ 134 w 405"/>
                  <a:gd name="T25" fmla="*/ 12 h 410"/>
                  <a:gd name="T26" fmla="*/ 117 w 405"/>
                  <a:gd name="T27" fmla="*/ 59 h 410"/>
                  <a:gd name="T28" fmla="*/ 95 w 405"/>
                  <a:gd name="T29" fmla="*/ 89 h 410"/>
                  <a:gd name="T30" fmla="*/ 65 w 405"/>
                  <a:gd name="T31" fmla="*/ 105 h 410"/>
                  <a:gd name="T32" fmla="*/ 29 w 405"/>
                  <a:gd name="T33" fmla="*/ 106 h 410"/>
                  <a:gd name="T34" fmla="*/ 22 w 405"/>
                  <a:gd name="T35" fmla="*/ 111 h 410"/>
                  <a:gd name="T36" fmla="*/ 19 w 405"/>
                  <a:gd name="T37" fmla="*/ 114 h 410"/>
                  <a:gd name="T38" fmla="*/ 17 w 405"/>
                  <a:gd name="T39" fmla="*/ 118 h 410"/>
                  <a:gd name="T40" fmla="*/ 0 w 405"/>
                  <a:gd name="T41" fmla="*/ 167 h 410"/>
                  <a:gd name="T42" fmla="*/ 0 w 405"/>
                  <a:gd name="T43" fmla="*/ 172 h 410"/>
                  <a:gd name="T44" fmla="*/ 0 w 405"/>
                  <a:gd name="T45" fmla="*/ 176 h 410"/>
                  <a:gd name="T46" fmla="*/ 1 w 405"/>
                  <a:gd name="T47" fmla="*/ 179 h 410"/>
                  <a:gd name="T48" fmla="*/ 31 w 405"/>
                  <a:gd name="T49" fmla="*/ 205 h 410"/>
                  <a:gd name="T50" fmla="*/ 49 w 405"/>
                  <a:gd name="T51" fmla="*/ 249 h 410"/>
                  <a:gd name="T52" fmla="*/ 33 w 405"/>
                  <a:gd name="T53" fmla="*/ 297 h 410"/>
                  <a:gd name="T54" fmla="*/ 49 w 405"/>
                  <a:gd name="T55" fmla="*/ 342 h 410"/>
                  <a:gd name="T56" fmla="*/ 93 w 405"/>
                  <a:gd name="T57" fmla="*/ 364 h 410"/>
                  <a:gd name="T58" fmla="*/ 143 w 405"/>
                  <a:gd name="T59" fmla="*/ 353 h 410"/>
                  <a:gd name="T60" fmla="*/ 185 w 405"/>
                  <a:gd name="T61" fmla="*/ 375 h 410"/>
                  <a:gd name="T62" fmla="*/ 219 w 405"/>
                  <a:gd name="T63" fmla="*/ 410 h 410"/>
                  <a:gd name="T64" fmla="*/ 270 w 405"/>
                  <a:gd name="T65" fmla="*/ 398 h 410"/>
                  <a:gd name="T66" fmla="*/ 287 w 405"/>
                  <a:gd name="T67" fmla="*/ 352 h 410"/>
                  <a:gd name="T68" fmla="*/ 307 w 405"/>
                  <a:gd name="T69" fmla="*/ 323 h 410"/>
                  <a:gd name="T70" fmla="*/ 339 w 405"/>
                  <a:gd name="T71" fmla="*/ 305 h 410"/>
                  <a:gd name="T72" fmla="*/ 382 w 405"/>
                  <a:gd name="T73" fmla="*/ 299 h 410"/>
                  <a:gd name="T74" fmla="*/ 384 w 405"/>
                  <a:gd name="T75" fmla="*/ 297 h 410"/>
                  <a:gd name="T76" fmla="*/ 386 w 405"/>
                  <a:gd name="T77" fmla="*/ 295 h 410"/>
                  <a:gd name="T78" fmla="*/ 396 w 405"/>
                  <a:gd name="T79" fmla="*/ 269 h 410"/>
                  <a:gd name="T80" fmla="*/ 394 w 405"/>
                  <a:gd name="T81" fmla="*/ 22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05" h="410">
                    <a:moveTo>
                      <a:pt x="251" y="261"/>
                    </a:moveTo>
                    <a:cubicBezTo>
                      <a:pt x="236" y="274"/>
                      <a:pt x="217" y="281"/>
                      <a:pt x="197" y="280"/>
                    </a:cubicBezTo>
                    <a:cubicBezTo>
                      <a:pt x="177" y="279"/>
                      <a:pt x="159" y="271"/>
                      <a:pt x="146" y="256"/>
                    </a:cubicBezTo>
                    <a:cubicBezTo>
                      <a:pt x="141" y="250"/>
                      <a:pt x="136" y="243"/>
                      <a:pt x="133" y="236"/>
                    </a:cubicBezTo>
                    <a:cubicBezTo>
                      <a:pt x="120" y="207"/>
                      <a:pt x="127" y="172"/>
                      <a:pt x="151" y="151"/>
                    </a:cubicBezTo>
                    <a:cubicBezTo>
                      <a:pt x="182" y="123"/>
                      <a:pt x="229" y="126"/>
                      <a:pt x="256" y="156"/>
                    </a:cubicBezTo>
                    <a:cubicBezTo>
                      <a:pt x="261" y="162"/>
                      <a:pt x="266" y="169"/>
                      <a:pt x="269" y="176"/>
                    </a:cubicBezTo>
                    <a:cubicBezTo>
                      <a:pt x="282" y="205"/>
                      <a:pt x="275" y="240"/>
                      <a:pt x="251" y="261"/>
                    </a:cubicBezTo>
                    <a:close/>
                    <a:moveTo>
                      <a:pt x="394" y="220"/>
                    </a:moveTo>
                    <a:lnTo>
                      <a:pt x="370" y="204"/>
                    </a:lnTo>
                    <a:cubicBezTo>
                      <a:pt x="364" y="199"/>
                      <a:pt x="358" y="189"/>
                      <a:pt x="357" y="181"/>
                    </a:cubicBezTo>
                    <a:cubicBezTo>
                      <a:pt x="356" y="175"/>
                      <a:pt x="355" y="170"/>
                      <a:pt x="353" y="164"/>
                    </a:cubicBezTo>
                    <a:cubicBezTo>
                      <a:pt x="351" y="156"/>
                      <a:pt x="352" y="145"/>
                      <a:pt x="356" y="138"/>
                    </a:cubicBezTo>
                    <a:lnTo>
                      <a:pt x="371" y="113"/>
                    </a:lnTo>
                    <a:cubicBezTo>
                      <a:pt x="375" y="106"/>
                      <a:pt x="375" y="95"/>
                      <a:pt x="370" y="89"/>
                    </a:cubicBezTo>
                    <a:cubicBezTo>
                      <a:pt x="365" y="81"/>
                      <a:pt x="359" y="74"/>
                      <a:pt x="353" y="67"/>
                    </a:cubicBezTo>
                    <a:cubicBezTo>
                      <a:pt x="347" y="61"/>
                      <a:pt x="341" y="55"/>
                      <a:pt x="335" y="49"/>
                    </a:cubicBezTo>
                    <a:cubicBezTo>
                      <a:pt x="329" y="44"/>
                      <a:pt x="318" y="43"/>
                      <a:pt x="311" y="46"/>
                    </a:cubicBezTo>
                    <a:lnTo>
                      <a:pt x="285" y="59"/>
                    </a:lnTo>
                    <a:cubicBezTo>
                      <a:pt x="277" y="62"/>
                      <a:pt x="266" y="62"/>
                      <a:pt x="258" y="59"/>
                    </a:cubicBezTo>
                    <a:cubicBezTo>
                      <a:pt x="253" y="57"/>
                      <a:pt x="247" y="55"/>
                      <a:pt x="242" y="54"/>
                    </a:cubicBezTo>
                    <a:cubicBezTo>
                      <a:pt x="234" y="52"/>
                      <a:pt x="224" y="45"/>
                      <a:pt x="220" y="38"/>
                    </a:cubicBezTo>
                    <a:lnTo>
                      <a:pt x="207" y="13"/>
                    </a:lnTo>
                    <a:cubicBezTo>
                      <a:pt x="203" y="6"/>
                      <a:pt x="193" y="0"/>
                      <a:pt x="185" y="1"/>
                    </a:cubicBezTo>
                    <a:cubicBezTo>
                      <a:pt x="176" y="2"/>
                      <a:pt x="167" y="3"/>
                      <a:pt x="158" y="5"/>
                    </a:cubicBezTo>
                    <a:cubicBezTo>
                      <a:pt x="150" y="7"/>
                      <a:pt x="142" y="9"/>
                      <a:pt x="134" y="12"/>
                    </a:cubicBezTo>
                    <a:cubicBezTo>
                      <a:pt x="126" y="14"/>
                      <a:pt x="119" y="23"/>
                      <a:pt x="119" y="31"/>
                    </a:cubicBezTo>
                    <a:lnTo>
                      <a:pt x="117" y="59"/>
                    </a:lnTo>
                    <a:cubicBezTo>
                      <a:pt x="116" y="67"/>
                      <a:pt x="111" y="77"/>
                      <a:pt x="105" y="81"/>
                    </a:cubicBezTo>
                    <a:cubicBezTo>
                      <a:pt x="102" y="83"/>
                      <a:pt x="99" y="86"/>
                      <a:pt x="95" y="89"/>
                    </a:cubicBezTo>
                    <a:cubicBezTo>
                      <a:pt x="93" y="92"/>
                      <a:pt x="90" y="94"/>
                      <a:pt x="87" y="97"/>
                    </a:cubicBezTo>
                    <a:cubicBezTo>
                      <a:pt x="83" y="102"/>
                      <a:pt x="73" y="105"/>
                      <a:pt x="65" y="105"/>
                    </a:cubicBezTo>
                    <a:lnTo>
                      <a:pt x="38" y="105"/>
                    </a:lnTo>
                    <a:cubicBezTo>
                      <a:pt x="35" y="105"/>
                      <a:pt x="32" y="105"/>
                      <a:pt x="29" y="106"/>
                    </a:cubicBezTo>
                    <a:lnTo>
                      <a:pt x="29" y="106"/>
                    </a:lnTo>
                    <a:cubicBezTo>
                      <a:pt x="26" y="107"/>
                      <a:pt x="24" y="109"/>
                      <a:pt x="22" y="111"/>
                    </a:cubicBezTo>
                    <a:cubicBezTo>
                      <a:pt x="22" y="111"/>
                      <a:pt x="22" y="111"/>
                      <a:pt x="21" y="111"/>
                    </a:cubicBezTo>
                    <a:cubicBezTo>
                      <a:pt x="21" y="112"/>
                      <a:pt x="20" y="113"/>
                      <a:pt x="19" y="114"/>
                    </a:cubicBezTo>
                    <a:cubicBezTo>
                      <a:pt x="19" y="114"/>
                      <a:pt x="19" y="114"/>
                      <a:pt x="19" y="114"/>
                    </a:cubicBezTo>
                    <a:cubicBezTo>
                      <a:pt x="18" y="115"/>
                      <a:pt x="17" y="116"/>
                      <a:pt x="17" y="118"/>
                    </a:cubicBezTo>
                    <a:cubicBezTo>
                      <a:pt x="13" y="126"/>
                      <a:pt x="10" y="134"/>
                      <a:pt x="7" y="143"/>
                    </a:cubicBezTo>
                    <a:cubicBezTo>
                      <a:pt x="4" y="151"/>
                      <a:pt x="2" y="159"/>
                      <a:pt x="0" y="167"/>
                    </a:cubicBezTo>
                    <a:cubicBezTo>
                      <a:pt x="0" y="168"/>
                      <a:pt x="0" y="169"/>
                      <a:pt x="0" y="170"/>
                    </a:cubicBezTo>
                    <a:cubicBezTo>
                      <a:pt x="0" y="171"/>
                      <a:pt x="0" y="171"/>
                      <a:pt x="0" y="172"/>
                    </a:cubicBezTo>
                    <a:cubicBezTo>
                      <a:pt x="0" y="172"/>
                      <a:pt x="0" y="173"/>
                      <a:pt x="0" y="173"/>
                    </a:cubicBezTo>
                    <a:cubicBezTo>
                      <a:pt x="0" y="174"/>
                      <a:pt x="0" y="175"/>
                      <a:pt x="0" y="176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1" y="177"/>
                      <a:pt x="1" y="178"/>
                      <a:pt x="1" y="179"/>
                    </a:cubicBezTo>
                    <a:cubicBezTo>
                      <a:pt x="3" y="183"/>
                      <a:pt x="6" y="188"/>
                      <a:pt x="10" y="190"/>
                    </a:cubicBezTo>
                    <a:lnTo>
                      <a:pt x="31" y="205"/>
                    </a:lnTo>
                    <a:cubicBezTo>
                      <a:pt x="38" y="210"/>
                      <a:pt x="44" y="220"/>
                      <a:pt x="45" y="228"/>
                    </a:cubicBezTo>
                    <a:cubicBezTo>
                      <a:pt x="46" y="235"/>
                      <a:pt x="47" y="242"/>
                      <a:pt x="49" y="249"/>
                    </a:cubicBezTo>
                    <a:cubicBezTo>
                      <a:pt x="52" y="256"/>
                      <a:pt x="51" y="268"/>
                      <a:pt x="46" y="275"/>
                    </a:cubicBezTo>
                    <a:lnTo>
                      <a:pt x="33" y="297"/>
                    </a:lnTo>
                    <a:cubicBezTo>
                      <a:pt x="28" y="304"/>
                      <a:pt x="29" y="316"/>
                      <a:pt x="33" y="322"/>
                    </a:cubicBezTo>
                    <a:cubicBezTo>
                      <a:pt x="38" y="329"/>
                      <a:pt x="44" y="335"/>
                      <a:pt x="49" y="342"/>
                    </a:cubicBezTo>
                    <a:cubicBezTo>
                      <a:pt x="56" y="349"/>
                      <a:pt x="62" y="355"/>
                      <a:pt x="69" y="361"/>
                    </a:cubicBezTo>
                    <a:cubicBezTo>
                      <a:pt x="75" y="366"/>
                      <a:pt x="86" y="368"/>
                      <a:pt x="93" y="364"/>
                    </a:cubicBezTo>
                    <a:lnTo>
                      <a:pt x="117" y="353"/>
                    </a:lnTo>
                    <a:cubicBezTo>
                      <a:pt x="124" y="349"/>
                      <a:pt x="136" y="350"/>
                      <a:pt x="143" y="353"/>
                    </a:cubicBezTo>
                    <a:cubicBezTo>
                      <a:pt x="150" y="355"/>
                      <a:pt x="156" y="357"/>
                      <a:pt x="163" y="359"/>
                    </a:cubicBezTo>
                    <a:cubicBezTo>
                      <a:pt x="171" y="361"/>
                      <a:pt x="181" y="368"/>
                      <a:pt x="185" y="375"/>
                    </a:cubicBezTo>
                    <a:lnTo>
                      <a:pt x="197" y="398"/>
                    </a:lnTo>
                    <a:cubicBezTo>
                      <a:pt x="201" y="405"/>
                      <a:pt x="211" y="410"/>
                      <a:pt x="219" y="410"/>
                    </a:cubicBezTo>
                    <a:cubicBezTo>
                      <a:pt x="227" y="409"/>
                      <a:pt x="235" y="407"/>
                      <a:pt x="244" y="406"/>
                    </a:cubicBezTo>
                    <a:cubicBezTo>
                      <a:pt x="253" y="404"/>
                      <a:pt x="262" y="401"/>
                      <a:pt x="270" y="398"/>
                    </a:cubicBezTo>
                    <a:cubicBezTo>
                      <a:pt x="278" y="396"/>
                      <a:pt x="284" y="387"/>
                      <a:pt x="285" y="379"/>
                    </a:cubicBezTo>
                    <a:lnTo>
                      <a:pt x="287" y="352"/>
                    </a:lnTo>
                    <a:cubicBezTo>
                      <a:pt x="288" y="344"/>
                      <a:pt x="293" y="334"/>
                      <a:pt x="298" y="330"/>
                    </a:cubicBezTo>
                    <a:cubicBezTo>
                      <a:pt x="301" y="328"/>
                      <a:pt x="304" y="326"/>
                      <a:pt x="307" y="323"/>
                    </a:cubicBezTo>
                    <a:cubicBezTo>
                      <a:pt x="310" y="320"/>
                      <a:pt x="313" y="317"/>
                      <a:pt x="316" y="314"/>
                    </a:cubicBezTo>
                    <a:cubicBezTo>
                      <a:pt x="321" y="309"/>
                      <a:pt x="331" y="305"/>
                      <a:pt x="339" y="305"/>
                    </a:cubicBezTo>
                    <a:lnTo>
                      <a:pt x="366" y="306"/>
                    </a:lnTo>
                    <a:cubicBezTo>
                      <a:pt x="372" y="306"/>
                      <a:pt x="378" y="303"/>
                      <a:pt x="382" y="299"/>
                    </a:cubicBezTo>
                    <a:cubicBezTo>
                      <a:pt x="383" y="299"/>
                      <a:pt x="383" y="299"/>
                      <a:pt x="383" y="298"/>
                    </a:cubicBezTo>
                    <a:cubicBezTo>
                      <a:pt x="384" y="298"/>
                      <a:pt x="384" y="298"/>
                      <a:pt x="384" y="297"/>
                    </a:cubicBezTo>
                    <a:cubicBezTo>
                      <a:pt x="385" y="297"/>
                      <a:pt x="385" y="296"/>
                      <a:pt x="385" y="296"/>
                    </a:cubicBezTo>
                    <a:cubicBezTo>
                      <a:pt x="386" y="296"/>
                      <a:pt x="386" y="295"/>
                      <a:pt x="386" y="295"/>
                    </a:cubicBezTo>
                    <a:cubicBezTo>
                      <a:pt x="386" y="294"/>
                      <a:pt x="387" y="293"/>
                      <a:pt x="387" y="293"/>
                    </a:cubicBezTo>
                    <a:cubicBezTo>
                      <a:pt x="391" y="285"/>
                      <a:pt x="394" y="277"/>
                      <a:pt x="396" y="269"/>
                    </a:cubicBezTo>
                    <a:cubicBezTo>
                      <a:pt x="399" y="260"/>
                      <a:pt x="401" y="251"/>
                      <a:pt x="403" y="243"/>
                    </a:cubicBezTo>
                    <a:cubicBezTo>
                      <a:pt x="405" y="235"/>
                      <a:pt x="400" y="224"/>
                      <a:pt x="394" y="22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75" name="Target">
              <a:extLst>
                <a:ext uri="{FF2B5EF4-FFF2-40B4-BE49-F238E27FC236}">
                  <a16:creationId xmlns:a16="http://schemas.microsoft.com/office/drawing/2014/main" id="{B7DE86BA-BA4D-4F3F-B02C-2A429BF04B10}"/>
                </a:ext>
              </a:extLst>
            </p:cNvPr>
            <p:cNvSpPr>
              <a:spLocks noChangeAspect="1"/>
            </p:cNvSpPr>
            <p:nvPr>
              <p:custDataLst>
                <p:tags r:id="rId13"/>
              </p:custDataLst>
            </p:nvPr>
          </p:nvSpPr>
          <p:spPr bwMode="auto">
            <a:xfrm rot="17488574">
              <a:off x="7480821" y="3161012"/>
              <a:ext cx="258200" cy="318283"/>
            </a:xfrm>
            <a:custGeom>
              <a:avLst/>
              <a:gdLst>
                <a:gd name="T0" fmla="*/ 12 w 423"/>
                <a:gd name="T1" fmla="*/ 41 h 522"/>
                <a:gd name="T2" fmla="*/ 12 w 423"/>
                <a:gd name="T3" fmla="*/ 58 h 522"/>
                <a:gd name="T4" fmla="*/ 263 w 423"/>
                <a:gd name="T5" fmla="*/ 305 h 522"/>
                <a:gd name="T6" fmla="*/ 211 w 423"/>
                <a:gd name="T7" fmla="*/ 299 h 522"/>
                <a:gd name="T8" fmla="*/ 243 w 423"/>
                <a:gd name="T9" fmla="*/ 517 h 522"/>
                <a:gd name="T10" fmla="*/ 256 w 423"/>
                <a:gd name="T11" fmla="*/ 522 h 522"/>
                <a:gd name="T12" fmla="*/ 423 w 423"/>
                <a:gd name="T13" fmla="*/ 343 h 522"/>
                <a:gd name="T14" fmla="*/ 369 w 423"/>
                <a:gd name="T15" fmla="*/ 328 h 522"/>
                <a:gd name="T16" fmla="*/ 12 w 423"/>
                <a:gd name="T17" fmla="*/ 41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3" h="522">
                  <a:moveTo>
                    <a:pt x="12" y="41"/>
                  </a:moveTo>
                  <a:cubicBezTo>
                    <a:pt x="0" y="41"/>
                    <a:pt x="12" y="58"/>
                    <a:pt x="12" y="58"/>
                  </a:cubicBezTo>
                  <a:cubicBezTo>
                    <a:pt x="215" y="53"/>
                    <a:pt x="269" y="243"/>
                    <a:pt x="263" y="305"/>
                  </a:cubicBezTo>
                  <a:cubicBezTo>
                    <a:pt x="263" y="305"/>
                    <a:pt x="229" y="292"/>
                    <a:pt x="211" y="299"/>
                  </a:cubicBezTo>
                  <a:cubicBezTo>
                    <a:pt x="231" y="396"/>
                    <a:pt x="243" y="517"/>
                    <a:pt x="243" y="517"/>
                  </a:cubicBezTo>
                  <a:lnTo>
                    <a:pt x="256" y="522"/>
                  </a:lnTo>
                  <a:cubicBezTo>
                    <a:pt x="256" y="522"/>
                    <a:pt x="400" y="455"/>
                    <a:pt x="423" y="343"/>
                  </a:cubicBezTo>
                  <a:cubicBezTo>
                    <a:pt x="402" y="331"/>
                    <a:pt x="369" y="328"/>
                    <a:pt x="369" y="328"/>
                  </a:cubicBezTo>
                  <a:cubicBezTo>
                    <a:pt x="363" y="173"/>
                    <a:pt x="317" y="0"/>
                    <a:pt x="12" y="4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6" name="Target">
              <a:extLst>
                <a:ext uri="{FF2B5EF4-FFF2-40B4-BE49-F238E27FC236}">
                  <a16:creationId xmlns:a16="http://schemas.microsoft.com/office/drawing/2014/main" id="{9928110F-9CB4-44CD-A6C2-4E2D2F5A0A2E}"/>
                </a:ext>
              </a:extLst>
            </p:cNvPr>
            <p:cNvSpPr>
              <a:spLocks noChangeAspect="1"/>
            </p:cNvSpPr>
            <p:nvPr>
              <p:custDataLst>
                <p:tags r:id="rId14"/>
              </p:custDataLst>
            </p:nvPr>
          </p:nvSpPr>
          <p:spPr bwMode="auto">
            <a:xfrm rot="14911426" flipH="1">
              <a:off x="7266265" y="3556787"/>
              <a:ext cx="258200" cy="318283"/>
            </a:xfrm>
            <a:custGeom>
              <a:avLst/>
              <a:gdLst>
                <a:gd name="T0" fmla="*/ 12 w 423"/>
                <a:gd name="T1" fmla="*/ 41 h 522"/>
                <a:gd name="T2" fmla="*/ 12 w 423"/>
                <a:gd name="T3" fmla="*/ 58 h 522"/>
                <a:gd name="T4" fmla="*/ 263 w 423"/>
                <a:gd name="T5" fmla="*/ 305 h 522"/>
                <a:gd name="T6" fmla="*/ 211 w 423"/>
                <a:gd name="T7" fmla="*/ 299 h 522"/>
                <a:gd name="T8" fmla="*/ 243 w 423"/>
                <a:gd name="T9" fmla="*/ 517 h 522"/>
                <a:gd name="T10" fmla="*/ 256 w 423"/>
                <a:gd name="T11" fmla="*/ 522 h 522"/>
                <a:gd name="T12" fmla="*/ 423 w 423"/>
                <a:gd name="T13" fmla="*/ 343 h 522"/>
                <a:gd name="T14" fmla="*/ 369 w 423"/>
                <a:gd name="T15" fmla="*/ 328 h 522"/>
                <a:gd name="T16" fmla="*/ 12 w 423"/>
                <a:gd name="T17" fmla="*/ 41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3" h="522">
                  <a:moveTo>
                    <a:pt x="12" y="41"/>
                  </a:moveTo>
                  <a:cubicBezTo>
                    <a:pt x="0" y="41"/>
                    <a:pt x="12" y="58"/>
                    <a:pt x="12" y="58"/>
                  </a:cubicBezTo>
                  <a:cubicBezTo>
                    <a:pt x="215" y="53"/>
                    <a:pt x="269" y="243"/>
                    <a:pt x="263" y="305"/>
                  </a:cubicBezTo>
                  <a:cubicBezTo>
                    <a:pt x="263" y="305"/>
                    <a:pt x="229" y="292"/>
                    <a:pt x="211" y="299"/>
                  </a:cubicBezTo>
                  <a:cubicBezTo>
                    <a:pt x="231" y="396"/>
                    <a:pt x="243" y="517"/>
                    <a:pt x="243" y="517"/>
                  </a:cubicBezTo>
                  <a:lnTo>
                    <a:pt x="256" y="522"/>
                  </a:lnTo>
                  <a:cubicBezTo>
                    <a:pt x="256" y="522"/>
                    <a:pt x="400" y="455"/>
                    <a:pt x="423" y="343"/>
                  </a:cubicBezTo>
                  <a:cubicBezTo>
                    <a:pt x="402" y="331"/>
                    <a:pt x="369" y="328"/>
                    <a:pt x="369" y="328"/>
                  </a:cubicBezTo>
                  <a:cubicBezTo>
                    <a:pt x="363" y="173"/>
                    <a:pt x="317" y="0"/>
                    <a:pt x="12" y="4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1" name="Arrow20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2BC5676F-1232-47D5-8838-6F35A243CDEE}"/>
              </a:ext>
            </a:extLst>
          </p:cNvPr>
          <p:cNvGrpSpPr>
            <a:grpSpLocks noChangeAspect="1"/>
          </p:cNvGrpSpPr>
          <p:nvPr/>
        </p:nvGrpSpPr>
        <p:grpSpPr>
          <a:xfrm>
            <a:off x="6428027" y="3605508"/>
            <a:ext cx="468000" cy="223430"/>
            <a:chOff x="5243519" y="4437112"/>
            <a:chExt cx="1225801" cy="585217"/>
          </a:xfrm>
          <a:solidFill>
            <a:schemeClr val="bg1"/>
          </a:solidFill>
        </p:grpSpPr>
        <p:grpSp>
          <p:nvGrpSpPr>
            <p:cNvPr id="182" name="Groupe 170">
              <a:extLst>
                <a:ext uri="{FF2B5EF4-FFF2-40B4-BE49-F238E27FC236}">
                  <a16:creationId xmlns:a16="http://schemas.microsoft.com/office/drawing/2014/main" id="{C1C5550A-C830-4233-BD1F-20C02D168B1F}"/>
                </a:ext>
              </a:extLst>
            </p:cNvPr>
            <p:cNvGrpSpPr/>
            <p:nvPr/>
          </p:nvGrpSpPr>
          <p:grpSpPr>
            <a:xfrm>
              <a:off x="5652119" y="4437112"/>
              <a:ext cx="817201" cy="585217"/>
              <a:chOff x="5652119" y="4437112"/>
              <a:chExt cx="817201" cy="585217"/>
            </a:xfrm>
            <a:grpFill/>
          </p:grpSpPr>
          <p:sp>
            <p:nvSpPr>
              <p:cNvPr id="186" name="Rectangle à coins arrondis 174">
                <a:extLst>
                  <a:ext uri="{FF2B5EF4-FFF2-40B4-BE49-F238E27FC236}">
                    <a16:creationId xmlns:a16="http://schemas.microsoft.com/office/drawing/2014/main" id="{2B20DC01-8AE4-4944-AAF9-C3940374CB3A}"/>
                  </a:ext>
                </a:extLst>
              </p:cNvPr>
              <p:cNvSpPr/>
              <p:nvPr/>
            </p:nvSpPr>
            <p:spPr>
              <a:xfrm rot="2400000">
                <a:off x="5652120" y="4437112"/>
                <a:ext cx="817200" cy="12066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7" name="Rectangle à coins arrondis 175">
                <a:extLst>
                  <a:ext uri="{FF2B5EF4-FFF2-40B4-BE49-F238E27FC236}">
                    <a16:creationId xmlns:a16="http://schemas.microsoft.com/office/drawing/2014/main" id="{8CEE03FF-003E-4DEC-A326-D5C1345EB825}"/>
                  </a:ext>
                </a:extLst>
              </p:cNvPr>
              <p:cNvSpPr/>
              <p:nvPr/>
            </p:nvSpPr>
            <p:spPr>
              <a:xfrm rot="19200000" flipV="1">
                <a:off x="5652119" y="4901663"/>
                <a:ext cx="817200" cy="12066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83" name="Groupe 171">
              <a:extLst>
                <a:ext uri="{FF2B5EF4-FFF2-40B4-BE49-F238E27FC236}">
                  <a16:creationId xmlns:a16="http://schemas.microsoft.com/office/drawing/2014/main" id="{BAEB05C0-E585-49BD-8530-8201DD628E5E}"/>
                </a:ext>
              </a:extLst>
            </p:cNvPr>
            <p:cNvGrpSpPr/>
            <p:nvPr/>
          </p:nvGrpSpPr>
          <p:grpSpPr>
            <a:xfrm>
              <a:off x="5243519" y="4437112"/>
              <a:ext cx="817201" cy="585217"/>
              <a:chOff x="5652119" y="4437112"/>
              <a:chExt cx="817201" cy="585217"/>
            </a:xfrm>
            <a:grpFill/>
          </p:grpSpPr>
          <p:sp>
            <p:nvSpPr>
              <p:cNvPr id="184" name="Rectangle à coins arrondis 172">
                <a:extLst>
                  <a:ext uri="{FF2B5EF4-FFF2-40B4-BE49-F238E27FC236}">
                    <a16:creationId xmlns:a16="http://schemas.microsoft.com/office/drawing/2014/main" id="{7F279012-D83B-4C34-9408-3CD77794B3A1}"/>
                  </a:ext>
                </a:extLst>
              </p:cNvPr>
              <p:cNvSpPr/>
              <p:nvPr/>
            </p:nvSpPr>
            <p:spPr>
              <a:xfrm rot="2400000">
                <a:off x="5652120" y="4437112"/>
                <a:ext cx="817200" cy="12066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5" name="Rectangle à coins arrondis 173">
                <a:extLst>
                  <a:ext uri="{FF2B5EF4-FFF2-40B4-BE49-F238E27FC236}">
                    <a16:creationId xmlns:a16="http://schemas.microsoft.com/office/drawing/2014/main" id="{0B3282E9-892D-4DDC-BC3A-187920F832F3}"/>
                  </a:ext>
                </a:extLst>
              </p:cNvPr>
              <p:cNvSpPr/>
              <p:nvPr/>
            </p:nvSpPr>
            <p:spPr>
              <a:xfrm rot="19200000" flipV="1">
                <a:off x="5652119" y="4901663"/>
                <a:ext cx="817200" cy="12066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88" name="Certificate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6B460D3D-57FA-4292-B1EB-D11B5FD707DE}"/>
              </a:ext>
            </a:extLst>
          </p:cNvPr>
          <p:cNvGrpSpPr>
            <a:grpSpLocks noChangeAspect="1"/>
          </p:cNvGrpSpPr>
          <p:nvPr>
            <p:custDataLst>
              <p:tags r:id="rId3"/>
            </p:custDataLst>
          </p:nvPr>
        </p:nvGrpSpPr>
        <p:grpSpPr bwMode="auto">
          <a:xfrm>
            <a:off x="6388532" y="4839071"/>
            <a:ext cx="468000" cy="366015"/>
            <a:chOff x="44" y="66"/>
            <a:chExt cx="413" cy="323"/>
          </a:xfrm>
          <a:solidFill>
            <a:schemeClr val="bg1"/>
          </a:solidFill>
        </p:grpSpPr>
        <p:sp>
          <p:nvSpPr>
            <p:cNvPr id="189" name="Certificate">
              <a:extLst>
                <a:ext uri="{FF2B5EF4-FFF2-40B4-BE49-F238E27FC236}">
                  <a16:creationId xmlns:a16="http://schemas.microsoft.com/office/drawing/2014/main" id="{8AD8F3D9-2433-429D-8AF1-44FD72C07220}"/>
                </a:ext>
              </a:extLst>
            </p:cNvPr>
            <p:cNvSpPr>
              <a:spLocks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44" y="66"/>
              <a:ext cx="413" cy="323"/>
            </a:xfrm>
            <a:custGeom>
              <a:avLst/>
              <a:gdLst>
                <a:gd name="T0" fmla="*/ 0 w 896"/>
                <a:gd name="T1" fmla="*/ 0 h 698"/>
                <a:gd name="T2" fmla="*/ 0 w 896"/>
                <a:gd name="T3" fmla="*/ 37 h 698"/>
                <a:gd name="T4" fmla="*/ 0 w 896"/>
                <a:gd name="T5" fmla="*/ 661 h 698"/>
                <a:gd name="T6" fmla="*/ 0 w 896"/>
                <a:gd name="T7" fmla="*/ 698 h 698"/>
                <a:gd name="T8" fmla="*/ 36 w 896"/>
                <a:gd name="T9" fmla="*/ 698 h 698"/>
                <a:gd name="T10" fmla="*/ 860 w 896"/>
                <a:gd name="T11" fmla="*/ 698 h 698"/>
                <a:gd name="T12" fmla="*/ 896 w 896"/>
                <a:gd name="T13" fmla="*/ 698 h 698"/>
                <a:gd name="T14" fmla="*/ 896 w 896"/>
                <a:gd name="T15" fmla="*/ 661 h 698"/>
                <a:gd name="T16" fmla="*/ 896 w 896"/>
                <a:gd name="T17" fmla="*/ 37 h 698"/>
                <a:gd name="T18" fmla="*/ 896 w 896"/>
                <a:gd name="T19" fmla="*/ 0 h 698"/>
                <a:gd name="T20" fmla="*/ 860 w 896"/>
                <a:gd name="T21" fmla="*/ 0 h 698"/>
                <a:gd name="T22" fmla="*/ 36 w 896"/>
                <a:gd name="T23" fmla="*/ 0 h 698"/>
                <a:gd name="T24" fmla="*/ 0 w 896"/>
                <a:gd name="T25" fmla="*/ 0 h 698"/>
                <a:gd name="T26" fmla="*/ 72 w 896"/>
                <a:gd name="T27" fmla="*/ 74 h 698"/>
                <a:gd name="T28" fmla="*/ 824 w 896"/>
                <a:gd name="T29" fmla="*/ 74 h 698"/>
                <a:gd name="T30" fmla="*/ 824 w 896"/>
                <a:gd name="T31" fmla="*/ 624 h 698"/>
                <a:gd name="T32" fmla="*/ 72 w 896"/>
                <a:gd name="T33" fmla="*/ 624 h 698"/>
                <a:gd name="T34" fmla="*/ 72 w 896"/>
                <a:gd name="T35" fmla="*/ 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96" h="698">
                  <a:moveTo>
                    <a:pt x="0" y="0"/>
                  </a:moveTo>
                  <a:lnTo>
                    <a:pt x="0" y="37"/>
                  </a:lnTo>
                  <a:lnTo>
                    <a:pt x="0" y="661"/>
                  </a:lnTo>
                  <a:lnTo>
                    <a:pt x="0" y="698"/>
                  </a:lnTo>
                  <a:lnTo>
                    <a:pt x="36" y="698"/>
                  </a:lnTo>
                  <a:lnTo>
                    <a:pt x="860" y="698"/>
                  </a:lnTo>
                  <a:lnTo>
                    <a:pt x="896" y="698"/>
                  </a:lnTo>
                  <a:lnTo>
                    <a:pt x="896" y="661"/>
                  </a:lnTo>
                  <a:lnTo>
                    <a:pt x="896" y="37"/>
                  </a:lnTo>
                  <a:lnTo>
                    <a:pt x="896" y="0"/>
                  </a:lnTo>
                  <a:lnTo>
                    <a:pt x="860" y="0"/>
                  </a:lnTo>
                  <a:lnTo>
                    <a:pt x="36" y="0"/>
                  </a:lnTo>
                  <a:lnTo>
                    <a:pt x="0" y="0"/>
                  </a:lnTo>
                  <a:close/>
                  <a:moveTo>
                    <a:pt x="72" y="74"/>
                  </a:moveTo>
                  <a:lnTo>
                    <a:pt x="824" y="74"/>
                  </a:lnTo>
                  <a:lnTo>
                    <a:pt x="824" y="624"/>
                  </a:lnTo>
                  <a:lnTo>
                    <a:pt x="72" y="624"/>
                  </a:lnTo>
                  <a:lnTo>
                    <a:pt x="72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0" name="Certificate">
              <a:extLst>
                <a:ext uri="{FF2B5EF4-FFF2-40B4-BE49-F238E27FC236}">
                  <a16:creationId xmlns:a16="http://schemas.microsoft.com/office/drawing/2014/main" id="{526B5B26-076B-47B0-82F1-A7DBFF649B4F}"/>
                </a:ext>
              </a:extLst>
            </p:cNvPr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100" y="121"/>
              <a:ext cx="303" cy="213"/>
            </a:xfrm>
            <a:custGeom>
              <a:avLst/>
              <a:gdLst>
                <a:gd name="T0" fmla="*/ 0 w 657"/>
                <a:gd name="T1" fmla="*/ 0 h 462"/>
                <a:gd name="T2" fmla="*/ 0 w 657"/>
                <a:gd name="T3" fmla="*/ 6 h 462"/>
                <a:gd name="T4" fmla="*/ 0 w 657"/>
                <a:gd name="T5" fmla="*/ 456 h 462"/>
                <a:gd name="T6" fmla="*/ 0 w 657"/>
                <a:gd name="T7" fmla="*/ 462 h 462"/>
                <a:gd name="T8" fmla="*/ 5 w 657"/>
                <a:gd name="T9" fmla="*/ 462 h 462"/>
                <a:gd name="T10" fmla="*/ 651 w 657"/>
                <a:gd name="T11" fmla="*/ 462 h 462"/>
                <a:gd name="T12" fmla="*/ 657 w 657"/>
                <a:gd name="T13" fmla="*/ 462 h 462"/>
                <a:gd name="T14" fmla="*/ 657 w 657"/>
                <a:gd name="T15" fmla="*/ 456 h 462"/>
                <a:gd name="T16" fmla="*/ 657 w 657"/>
                <a:gd name="T17" fmla="*/ 6 h 462"/>
                <a:gd name="T18" fmla="*/ 657 w 657"/>
                <a:gd name="T19" fmla="*/ 0 h 462"/>
                <a:gd name="T20" fmla="*/ 651 w 657"/>
                <a:gd name="T21" fmla="*/ 0 h 462"/>
                <a:gd name="T22" fmla="*/ 5 w 657"/>
                <a:gd name="T23" fmla="*/ 0 h 462"/>
                <a:gd name="T24" fmla="*/ 0 w 657"/>
                <a:gd name="T25" fmla="*/ 0 h 462"/>
                <a:gd name="T26" fmla="*/ 11 w 657"/>
                <a:gd name="T27" fmla="*/ 12 h 462"/>
                <a:gd name="T28" fmla="*/ 645 w 657"/>
                <a:gd name="T29" fmla="*/ 12 h 462"/>
                <a:gd name="T30" fmla="*/ 645 w 657"/>
                <a:gd name="T31" fmla="*/ 450 h 462"/>
                <a:gd name="T32" fmla="*/ 11 w 657"/>
                <a:gd name="T33" fmla="*/ 450 h 462"/>
                <a:gd name="T34" fmla="*/ 11 w 657"/>
                <a:gd name="T35" fmla="*/ 1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7" h="462">
                  <a:moveTo>
                    <a:pt x="0" y="0"/>
                  </a:moveTo>
                  <a:lnTo>
                    <a:pt x="0" y="6"/>
                  </a:lnTo>
                  <a:lnTo>
                    <a:pt x="0" y="456"/>
                  </a:lnTo>
                  <a:lnTo>
                    <a:pt x="0" y="462"/>
                  </a:lnTo>
                  <a:lnTo>
                    <a:pt x="5" y="462"/>
                  </a:lnTo>
                  <a:lnTo>
                    <a:pt x="651" y="462"/>
                  </a:lnTo>
                  <a:lnTo>
                    <a:pt x="657" y="462"/>
                  </a:lnTo>
                  <a:lnTo>
                    <a:pt x="657" y="456"/>
                  </a:lnTo>
                  <a:lnTo>
                    <a:pt x="657" y="6"/>
                  </a:lnTo>
                  <a:lnTo>
                    <a:pt x="657" y="0"/>
                  </a:lnTo>
                  <a:lnTo>
                    <a:pt x="651" y="0"/>
                  </a:lnTo>
                  <a:lnTo>
                    <a:pt x="5" y="0"/>
                  </a:lnTo>
                  <a:lnTo>
                    <a:pt x="0" y="0"/>
                  </a:lnTo>
                  <a:close/>
                  <a:moveTo>
                    <a:pt x="11" y="12"/>
                  </a:moveTo>
                  <a:lnTo>
                    <a:pt x="645" y="12"/>
                  </a:lnTo>
                  <a:lnTo>
                    <a:pt x="645" y="450"/>
                  </a:lnTo>
                  <a:lnTo>
                    <a:pt x="11" y="450"/>
                  </a:lnTo>
                  <a:lnTo>
                    <a:pt x="11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1" name="Certificate">
              <a:extLst>
                <a:ext uri="{FF2B5EF4-FFF2-40B4-BE49-F238E27FC236}">
                  <a16:creationId xmlns:a16="http://schemas.microsoft.com/office/drawing/2014/main" id="{EFEB7156-AD00-448F-B053-F61A7F2C8E62}"/>
                </a:ext>
              </a:extLst>
            </p:cNvPr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>
              <a:off x="331" y="221"/>
              <a:ext cx="60" cy="93"/>
            </a:xfrm>
            <a:custGeom>
              <a:avLst/>
              <a:gdLst>
                <a:gd name="T0" fmla="*/ 57 w 130"/>
                <a:gd name="T1" fmla="*/ 13 h 202"/>
                <a:gd name="T2" fmla="*/ 65 w 130"/>
                <a:gd name="T3" fmla="*/ 0 h 202"/>
                <a:gd name="T4" fmla="*/ 73 w 130"/>
                <a:gd name="T5" fmla="*/ 13 h 202"/>
                <a:gd name="T6" fmla="*/ 85 w 130"/>
                <a:gd name="T7" fmla="*/ 3 h 202"/>
                <a:gd name="T8" fmla="*/ 89 w 130"/>
                <a:gd name="T9" fmla="*/ 18 h 202"/>
                <a:gd name="T10" fmla="*/ 103 w 130"/>
                <a:gd name="T11" fmla="*/ 12 h 202"/>
                <a:gd name="T12" fmla="*/ 102 w 130"/>
                <a:gd name="T13" fmla="*/ 28 h 202"/>
                <a:gd name="T14" fmla="*/ 118 w 130"/>
                <a:gd name="T15" fmla="*/ 26 h 202"/>
                <a:gd name="T16" fmla="*/ 111 w 130"/>
                <a:gd name="T17" fmla="*/ 41 h 202"/>
                <a:gd name="T18" fmla="*/ 127 w 130"/>
                <a:gd name="T19" fmla="*/ 44 h 202"/>
                <a:gd name="T20" fmla="*/ 117 w 130"/>
                <a:gd name="T21" fmla="*/ 57 h 202"/>
                <a:gd name="T22" fmla="*/ 130 w 130"/>
                <a:gd name="T23" fmla="*/ 65 h 202"/>
                <a:gd name="T24" fmla="*/ 116 w 130"/>
                <a:gd name="T25" fmla="*/ 73 h 202"/>
                <a:gd name="T26" fmla="*/ 127 w 130"/>
                <a:gd name="T27" fmla="*/ 85 h 202"/>
                <a:gd name="T28" fmla="*/ 111 w 130"/>
                <a:gd name="T29" fmla="*/ 88 h 202"/>
                <a:gd name="T30" fmla="*/ 118 w 130"/>
                <a:gd name="T31" fmla="*/ 103 h 202"/>
                <a:gd name="T32" fmla="*/ 102 w 130"/>
                <a:gd name="T33" fmla="*/ 101 h 202"/>
                <a:gd name="T34" fmla="*/ 103 w 130"/>
                <a:gd name="T35" fmla="*/ 117 h 202"/>
                <a:gd name="T36" fmla="*/ 89 w 130"/>
                <a:gd name="T37" fmla="*/ 111 h 202"/>
                <a:gd name="T38" fmla="*/ 88 w 130"/>
                <a:gd name="T39" fmla="*/ 118 h 202"/>
                <a:gd name="T40" fmla="*/ 114 w 130"/>
                <a:gd name="T41" fmla="*/ 194 h 202"/>
                <a:gd name="T42" fmla="*/ 93 w 130"/>
                <a:gd name="T43" fmla="*/ 182 h 202"/>
                <a:gd name="T44" fmla="*/ 83 w 130"/>
                <a:gd name="T45" fmla="*/ 202 h 202"/>
                <a:gd name="T46" fmla="*/ 82 w 130"/>
                <a:gd name="T47" fmla="*/ 198 h 202"/>
                <a:gd name="T48" fmla="*/ 66 w 130"/>
                <a:gd name="T49" fmla="*/ 129 h 202"/>
                <a:gd name="T50" fmla="*/ 65 w 130"/>
                <a:gd name="T51" fmla="*/ 129 h 202"/>
                <a:gd name="T52" fmla="*/ 52 w 130"/>
                <a:gd name="T53" fmla="*/ 183 h 202"/>
                <a:gd name="T54" fmla="*/ 48 w 130"/>
                <a:gd name="T55" fmla="*/ 202 h 202"/>
                <a:gd name="T56" fmla="*/ 37 w 130"/>
                <a:gd name="T57" fmla="*/ 182 h 202"/>
                <a:gd name="T58" fmla="*/ 17 w 130"/>
                <a:gd name="T59" fmla="*/ 194 h 202"/>
                <a:gd name="T60" fmla="*/ 42 w 130"/>
                <a:gd name="T61" fmla="*/ 118 h 202"/>
                <a:gd name="T62" fmla="*/ 42 w 130"/>
                <a:gd name="T63" fmla="*/ 111 h 202"/>
                <a:gd name="T64" fmla="*/ 27 w 130"/>
                <a:gd name="T65" fmla="*/ 117 h 202"/>
                <a:gd name="T66" fmla="*/ 28 w 130"/>
                <a:gd name="T67" fmla="*/ 101 h 202"/>
                <a:gd name="T68" fmla="*/ 13 w 130"/>
                <a:gd name="T69" fmla="*/ 103 h 202"/>
                <a:gd name="T70" fmla="*/ 19 w 130"/>
                <a:gd name="T71" fmla="*/ 88 h 202"/>
                <a:gd name="T72" fmla="*/ 4 w 130"/>
                <a:gd name="T73" fmla="*/ 85 h 202"/>
                <a:gd name="T74" fmla="*/ 14 w 130"/>
                <a:gd name="T75" fmla="*/ 73 h 202"/>
                <a:gd name="T76" fmla="*/ 0 w 130"/>
                <a:gd name="T77" fmla="*/ 65 h 202"/>
                <a:gd name="T78" fmla="*/ 14 w 130"/>
                <a:gd name="T79" fmla="*/ 57 h 202"/>
                <a:gd name="T80" fmla="*/ 4 w 130"/>
                <a:gd name="T81" fmla="*/ 44 h 202"/>
                <a:gd name="T82" fmla="*/ 19 w 130"/>
                <a:gd name="T83" fmla="*/ 41 h 202"/>
                <a:gd name="T84" fmla="*/ 13 w 130"/>
                <a:gd name="T85" fmla="*/ 26 h 202"/>
                <a:gd name="T86" fmla="*/ 28 w 130"/>
                <a:gd name="T87" fmla="*/ 28 h 202"/>
                <a:gd name="T88" fmla="*/ 27 w 130"/>
                <a:gd name="T89" fmla="*/ 12 h 202"/>
                <a:gd name="T90" fmla="*/ 42 w 130"/>
                <a:gd name="T91" fmla="*/ 18 h 202"/>
                <a:gd name="T92" fmla="*/ 45 w 130"/>
                <a:gd name="T93" fmla="*/ 3 h 202"/>
                <a:gd name="T94" fmla="*/ 57 w 130"/>
                <a:gd name="T95" fmla="*/ 13 h 202"/>
                <a:gd name="T96" fmla="*/ 63 w 130"/>
                <a:gd name="T97" fmla="*/ 22 h 202"/>
                <a:gd name="T98" fmla="*/ 31 w 130"/>
                <a:gd name="T99" fmla="*/ 39 h 202"/>
                <a:gd name="T100" fmla="*/ 26 w 130"/>
                <a:gd name="T101" fmla="*/ 78 h 202"/>
                <a:gd name="T102" fmla="*/ 45 w 130"/>
                <a:gd name="T103" fmla="*/ 100 h 202"/>
                <a:gd name="T104" fmla="*/ 84 w 130"/>
                <a:gd name="T105" fmla="*/ 101 h 202"/>
                <a:gd name="T106" fmla="*/ 100 w 130"/>
                <a:gd name="T107" fmla="*/ 86 h 202"/>
                <a:gd name="T108" fmla="*/ 99 w 130"/>
                <a:gd name="T109" fmla="*/ 39 h 202"/>
                <a:gd name="T110" fmla="*/ 63 w 130"/>
                <a:gd name="T111" fmla="*/ 2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0" h="202">
                  <a:moveTo>
                    <a:pt x="57" y="13"/>
                  </a:moveTo>
                  <a:cubicBezTo>
                    <a:pt x="60" y="9"/>
                    <a:pt x="62" y="4"/>
                    <a:pt x="65" y="0"/>
                  </a:cubicBezTo>
                  <a:cubicBezTo>
                    <a:pt x="68" y="4"/>
                    <a:pt x="71" y="9"/>
                    <a:pt x="73" y="13"/>
                  </a:cubicBezTo>
                  <a:cubicBezTo>
                    <a:pt x="77" y="10"/>
                    <a:pt x="81" y="6"/>
                    <a:pt x="85" y="3"/>
                  </a:cubicBezTo>
                  <a:cubicBezTo>
                    <a:pt x="86" y="8"/>
                    <a:pt x="88" y="13"/>
                    <a:pt x="89" y="18"/>
                  </a:cubicBezTo>
                  <a:cubicBezTo>
                    <a:pt x="94" y="16"/>
                    <a:pt x="98" y="14"/>
                    <a:pt x="103" y="12"/>
                  </a:cubicBezTo>
                  <a:cubicBezTo>
                    <a:pt x="103" y="17"/>
                    <a:pt x="102" y="23"/>
                    <a:pt x="102" y="28"/>
                  </a:cubicBezTo>
                  <a:cubicBezTo>
                    <a:pt x="107" y="27"/>
                    <a:pt x="112" y="27"/>
                    <a:pt x="118" y="26"/>
                  </a:cubicBezTo>
                  <a:cubicBezTo>
                    <a:pt x="116" y="31"/>
                    <a:pt x="113" y="36"/>
                    <a:pt x="111" y="41"/>
                  </a:cubicBezTo>
                  <a:cubicBezTo>
                    <a:pt x="117" y="42"/>
                    <a:pt x="122" y="43"/>
                    <a:pt x="127" y="44"/>
                  </a:cubicBezTo>
                  <a:cubicBezTo>
                    <a:pt x="123" y="49"/>
                    <a:pt x="120" y="52"/>
                    <a:pt x="117" y="57"/>
                  </a:cubicBezTo>
                  <a:cubicBezTo>
                    <a:pt x="121" y="59"/>
                    <a:pt x="126" y="62"/>
                    <a:pt x="130" y="65"/>
                  </a:cubicBezTo>
                  <a:cubicBezTo>
                    <a:pt x="126" y="67"/>
                    <a:pt x="121" y="70"/>
                    <a:pt x="116" y="73"/>
                  </a:cubicBezTo>
                  <a:cubicBezTo>
                    <a:pt x="120" y="77"/>
                    <a:pt x="123" y="81"/>
                    <a:pt x="127" y="85"/>
                  </a:cubicBezTo>
                  <a:cubicBezTo>
                    <a:pt x="122" y="86"/>
                    <a:pt x="117" y="87"/>
                    <a:pt x="111" y="88"/>
                  </a:cubicBezTo>
                  <a:cubicBezTo>
                    <a:pt x="113" y="93"/>
                    <a:pt x="116" y="98"/>
                    <a:pt x="118" y="103"/>
                  </a:cubicBezTo>
                  <a:cubicBezTo>
                    <a:pt x="112" y="102"/>
                    <a:pt x="107" y="102"/>
                    <a:pt x="102" y="101"/>
                  </a:cubicBezTo>
                  <a:cubicBezTo>
                    <a:pt x="102" y="107"/>
                    <a:pt x="103" y="112"/>
                    <a:pt x="103" y="117"/>
                  </a:cubicBezTo>
                  <a:cubicBezTo>
                    <a:pt x="98" y="115"/>
                    <a:pt x="94" y="113"/>
                    <a:pt x="89" y="111"/>
                  </a:cubicBezTo>
                  <a:cubicBezTo>
                    <a:pt x="88" y="113"/>
                    <a:pt x="87" y="116"/>
                    <a:pt x="88" y="118"/>
                  </a:cubicBezTo>
                  <a:cubicBezTo>
                    <a:pt x="97" y="144"/>
                    <a:pt x="105" y="169"/>
                    <a:pt x="114" y="194"/>
                  </a:cubicBezTo>
                  <a:cubicBezTo>
                    <a:pt x="107" y="190"/>
                    <a:pt x="100" y="186"/>
                    <a:pt x="93" y="182"/>
                  </a:cubicBezTo>
                  <a:cubicBezTo>
                    <a:pt x="90" y="189"/>
                    <a:pt x="87" y="196"/>
                    <a:pt x="83" y="202"/>
                  </a:cubicBezTo>
                  <a:cubicBezTo>
                    <a:pt x="82" y="201"/>
                    <a:pt x="82" y="199"/>
                    <a:pt x="82" y="198"/>
                  </a:cubicBezTo>
                  <a:cubicBezTo>
                    <a:pt x="76" y="175"/>
                    <a:pt x="71" y="152"/>
                    <a:pt x="66" y="129"/>
                  </a:cubicBezTo>
                  <a:lnTo>
                    <a:pt x="65" y="129"/>
                  </a:lnTo>
                  <a:cubicBezTo>
                    <a:pt x="61" y="147"/>
                    <a:pt x="56" y="165"/>
                    <a:pt x="52" y="183"/>
                  </a:cubicBezTo>
                  <a:cubicBezTo>
                    <a:pt x="51" y="189"/>
                    <a:pt x="49" y="196"/>
                    <a:pt x="48" y="202"/>
                  </a:cubicBezTo>
                  <a:cubicBezTo>
                    <a:pt x="44" y="195"/>
                    <a:pt x="41" y="188"/>
                    <a:pt x="37" y="182"/>
                  </a:cubicBezTo>
                  <a:cubicBezTo>
                    <a:pt x="30" y="186"/>
                    <a:pt x="23" y="190"/>
                    <a:pt x="17" y="194"/>
                  </a:cubicBezTo>
                  <a:cubicBezTo>
                    <a:pt x="25" y="169"/>
                    <a:pt x="33" y="144"/>
                    <a:pt x="42" y="118"/>
                  </a:cubicBezTo>
                  <a:cubicBezTo>
                    <a:pt x="43" y="116"/>
                    <a:pt x="42" y="113"/>
                    <a:pt x="42" y="111"/>
                  </a:cubicBezTo>
                  <a:cubicBezTo>
                    <a:pt x="37" y="113"/>
                    <a:pt x="32" y="115"/>
                    <a:pt x="27" y="117"/>
                  </a:cubicBezTo>
                  <a:cubicBezTo>
                    <a:pt x="27" y="112"/>
                    <a:pt x="28" y="107"/>
                    <a:pt x="28" y="101"/>
                  </a:cubicBezTo>
                  <a:cubicBezTo>
                    <a:pt x="23" y="102"/>
                    <a:pt x="18" y="102"/>
                    <a:pt x="13" y="103"/>
                  </a:cubicBezTo>
                  <a:cubicBezTo>
                    <a:pt x="15" y="98"/>
                    <a:pt x="17" y="93"/>
                    <a:pt x="19" y="88"/>
                  </a:cubicBezTo>
                  <a:cubicBezTo>
                    <a:pt x="14" y="87"/>
                    <a:pt x="9" y="86"/>
                    <a:pt x="4" y="85"/>
                  </a:cubicBezTo>
                  <a:cubicBezTo>
                    <a:pt x="7" y="81"/>
                    <a:pt x="11" y="77"/>
                    <a:pt x="14" y="73"/>
                  </a:cubicBezTo>
                  <a:cubicBezTo>
                    <a:pt x="9" y="70"/>
                    <a:pt x="5" y="67"/>
                    <a:pt x="0" y="65"/>
                  </a:cubicBezTo>
                  <a:cubicBezTo>
                    <a:pt x="5" y="62"/>
                    <a:pt x="9" y="59"/>
                    <a:pt x="14" y="57"/>
                  </a:cubicBezTo>
                  <a:cubicBezTo>
                    <a:pt x="11" y="52"/>
                    <a:pt x="7" y="49"/>
                    <a:pt x="4" y="44"/>
                  </a:cubicBezTo>
                  <a:cubicBezTo>
                    <a:pt x="9" y="43"/>
                    <a:pt x="14" y="42"/>
                    <a:pt x="19" y="41"/>
                  </a:cubicBezTo>
                  <a:cubicBezTo>
                    <a:pt x="17" y="36"/>
                    <a:pt x="15" y="31"/>
                    <a:pt x="13" y="26"/>
                  </a:cubicBezTo>
                  <a:cubicBezTo>
                    <a:pt x="18" y="27"/>
                    <a:pt x="23" y="27"/>
                    <a:pt x="28" y="28"/>
                  </a:cubicBezTo>
                  <a:cubicBezTo>
                    <a:pt x="28" y="23"/>
                    <a:pt x="28" y="17"/>
                    <a:pt x="27" y="12"/>
                  </a:cubicBezTo>
                  <a:cubicBezTo>
                    <a:pt x="32" y="14"/>
                    <a:pt x="37" y="16"/>
                    <a:pt x="42" y="18"/>
                  </a:cubicBezTo>
                  <a:cubicBezTo>
                    <a:pt x="43" y="13"/>
                    <a:pt x="44" y="8"/>
                    <a:pt x="45" y="3"/>
                  </a:cubicBezTo>
                  <a:cubicBezTo>
                    <a:pt x="49" y="6"/>
                    <a:pt x="53" y="10"/>
                    <a:pt x="57" y="13"/>
                  </a:cubicBezTo>
                  <a:close/>
                  <a:moveTo>
                    <a:pt x="63" y="22"/>
                  </a:moveTo>
                  <a:cubicBezTo>
                    <a:pt x="51" y="22"/>
                    <a:pt x="39" y="29"/>
                    <a:pt x="31" y="39"/>
                  </a:cubicBezTo>
                  <a:cubicBezTo>
                    <a:pt x="23" y="50"/>
                    <a:pt x="22" y="65"/>
                    <a:pt x="26" y="78"/>
                  </a:cubicBezTo>
                  <a:cubicBezTo>
                    <a:pt x="29" y="87"/>
                    <a:pt x="36" y="95"/>
                    <a:pt x="45" y="100"/>
                  </a:cubicBezTo>
                  <a:cubicBezTo>
                    <a:pt x="56" y="106"/>
                    <a:pt x="71" y="107"/>
                    <a:pt x="84" y="101"/>
                  </a:cubicBezTo>
                  <a:cubicBezTo>
                    <a:pt x="90" y="98"/>
                    <a:pt x="96" y="92"/>
                    <a:pt x="100" y="86"/>
                  </a:cubicBezTo>
                  <a:cubicBezTo>
                    <a:pt x="109" y="72"/>
                    <a:pt x="109" y="53"/>
                    <a:pt x="99" y="39"/>
                  </a:cubicBezTo>
                  <a:cubicBezTo>
                    <a:pt x="91" y="28"/>
                    <a:pt x="77" y="21"/>
                    <a:pt x="63" y="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2" name="Certificate">
              <a:extLst>
                <a:ext uri="{FF2B5EF4-FFF2-40B4-BE49-F238E27FC236}">
                  <a16:creationId xmlns:a16="http://schemas.microsoft.com/office/drawing/2014/main" id="{D997C2D4-C6EC-4A70-9CDD-414DC573B7DE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342" y="232"/>
              <a:ext cx="37" cy="37"/>
            </a:xfrm>
            <a:custGeom>
              <a:avLst/>
              <a:gdLst>
                <a:gd name="T0" fmla="*/ 39 w 80"/>
                <a:gd name="T1" fmla="*/ 1 h 80"/>
                <a:gd name="T2" fmla="*/ 75 w 80"/>
                <a:gd name="T3" fmla="*/ 21 h 80"/>
                <a:gd name="T4" fmla="*/ 80 w 80"/>
                <a:gd name="T5" fmla="*/ 42 h 80"/>
                <a:gd name="T6" fmla="*/ 48 w 80"/>
                <a:gd name="T7" fmla="*/ 77 h 80"/>
                <a:gd name="T8" fmla="*/ 9 w 80"/>
                <a:gd name="T9" fmla="*/ 60 h 80"/>
                <a:gd name="T10" fmla="*/ 10 w 80"/>
                <a:gd name="T11" fmla="*/ 16 h 80"/>
                <a:gd name="T12" fmla="*/ 39 w 80"/>
                <a:gd name="T13" fmla="*/ 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80">
                  <a:moveTo>
                    <a:pt x="39" y="1"/>
                  </a:moveTo>
                  <a:cubicBezTo>
                    <a:pt x="53" y="0"/>
                    <a:pt x="69" y="8"/>
                    <a:pt x="75" y="21"/>
                  </a:cubicBezTo>
                  <a:cubicBezTo>
                    <a:pt x="79" y="28"/>
                    <a:pt x="80" y="35"/>
                    <a:pt x="80" y="42"/>
                  </a:cubicBezTo>
                  <a:cubicBezTo>
                    <a:pt x="79" y="59"/>
                    <a:pt x="65" y="75"/>
                    <a:pt x="48" y="77"/>
                  </a:cubicBezTo>
                  <a:cubicBezTo>
                    <a:pt x="33" y="80"/>
                    <a:pt x="17" y="73"/>
                    <a:pt x="9" y="60"/>
                  </a:cubicBezTo>
                  <a:cubicBezTo>
                    <a:pt x="0" y="47"/>
                    <a:pt x="1" y="29"/>
                    <a:pt x="10" y="16"/>
                  </a:cubicBezTo>
                  <a:cubicBezTo>
                    <a:pt x="17" y="7"/>
                    <a:pt x="27" y="2"/>
                    <a:pt x="39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3" name="Certificate">
              <a:extLst>
                <a:ext uri="{FF2B5EF4-FFF2-40B4-BE49-F238E27FC236}">
                  <a16:creationId xmlns:a16="http://schemas.microsoft.com/office/drawing/2014/main" id="{01A1F5D5-397F-4C34-8466-E0627A74D64D}"/>
                </a:ext>
              </a:extLst>
            </p:cNvPr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132" y="165"/>
              <a:ext cx="236" cy="32"/>
            </a:xfrm>
            <a:custGeom>
              <a:avLst/>
              <a:gdLst>
                <a:gd name="T0" fmla="*/ 265 w 511"/>
                <a:gd name="T1" fmla="*/ 0 h 68"/>
                <a:gd name="T2" fmla="*/ 265 w 511"/>
                <a:gd name="T3" fmla="*/ 20 h 68"/>
                <a:gd name="T4" fmla="*/ 443 w 511"/>
                <a:gd name="T5" fmla="*/ 44 h 68"/>
                <a:gd name="T6" fmla="*/ 500 w 511"/>
                <a:gd name="T7" fmla="*/ 68 h 68"/>
                <a:gd name="T8" fmla="*/ 511 w 511"/>
                <a:gd name="T9" fmla="*/ 52 h 68"/>
                <a:gd name="T10" fmla="*/ 449 w 511"/>
                <a:gd name="T11" fmla="*/ 26 h 68"/>
                <a:gd name="T12" fmla="*/ 265 w 511"/>
                <a:gd name="T13" fmla="*/ 0 h 68"/>
                <a:gd name="T14" fmla="*/ 224 w 511"/>
                <a:gd name="T15" fmla="*/ 0 h 68"/>
                <a:gd name="T16" fmla="*/ 125 w 511"/>
                <a:gd name="T17" fmla="*/ 11 h 68"/>
                <a:gd name="T18" fmla="*/ 129 w 511"/>
                <a:gd name="T19" fmla="*/ 30 h 68"/>
                <a:gd name="T20" fmla="*/ 226 w 511"/>
                <a:gd name="T21" fmla="*/ 21 h 68"/>
                <a:gd name="T22" fmla="*/ 226 w 511"/>
                <a:gd name="T23" fmla="*/ 0 h 68"/>
                <a:gd name="T24" fmla="*/ 224 w 511"/>
                <a:gd name="T25" fmla="*/ 0 h 68"/>
                <a:gd name="T26" fmla="*/ 87 w 511"/>
                <a:gd name="T27" fmla="*/ 19 h 68"/>
                <a:gd name="T28" fmla="*/ 63 w 511"/>
                <a:gd name="T29" fmla="*/ 26 h 68"/>
                <a:gd name="T30" fmla="*/ 0 w 511"/>
                <a:gd name="T31" fmla="*/ 52 h 68"/>
                <a:gd name="T32" fmla="*/ 11 w 511"/>
                <a:gd name="T33" fmla="*/ 68 h 68"/>
                <a:gd name="T34" fmla="*/ 68 w 511"/>
                <a:gd name="T35" fmla="*/ 44 h 68"/>
                <a:gd name="T36" fmla="*/ 91 w 511"/>
                <a:gd name="T37" fmla="*/ 38 h 68"/>
                <a:gd name="T38" fmla="*/ 87 w 511"/>
                <a:gd name="T39" fmla="*/ 1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11" h="68">
                  <a:moveTo>
                    <a:pt x="265" y="0"/>
                  </a:moveTo>
                  <a:lnTo>
                    <a:pt x="265" y="20"/>
                  </a:lnTo>
                  <a:cubicBezTo>
                    <a:pt x="346" y="21"/>
                    <a:pt x="404" y="33"/>
                    <a:pt x="443" y="44"/>
                  </a:cubicBezTo>
                  <a:cubicBezTo>
                    <a:pt x="483" y="57"/>
                    <a:pt x="500" y="68"/>
                    <a:pt x="500" y="68"/>
                  </a:cubicBezTo>
                  <a:lnTo>
                    <a:pt x="511" y="52"/>
                  </a:lnTo>
                  <a:cubicBezTo>
                    <a:pt x="511" y="52"/>
                    <a:pt x="490" y="38"/>
                    <a:pt x="449" y="26"/>
                  </a:cubicBezTo>
                  <a:cubicBezTo>
                    <a:pt x="409" y="13"/>
                    <a:pt x="348" y="1"/>
                    <a:pt x="265" y="0"/>
                  </a:cubicBezTo>
                  <a:close/>
                  <a:moveTo>
                    <a:pt x="224" y="0"/>
                  </a:moveTo>
                  <a:cubicBezTo>
                    <a:pt x="185" y="2"/>
                    <a:pt x="153" y="6"/>
                    <a:pt x="125" y="11"/>
                  </a:cubicBezTo>
                  <a:lnTo>
                    <a:pt x="129" y="30"/>
                  </a:lnTo>
                  <a:cubicBezTo>
                    <a:pt x="156" y="26"/>
                    <a:pt x="188" y="22"/>
                    <a:pt x="226" y="21"/>
                  </a:cubicBezTo>
                  <a:lnTo>
                    <a:pt x="226" y="0"/>
                  </a:lnTo>
                  <a:cubicBezTo>
                    <a:pt x="225" y="0"/>
                    <a:pt x="224" y="0"/>
                    <a:pt x="224" y="0"/>
                  </a:cubicBezTo>
                  <a:close/>
                  <a:moveTo>
                    <a:pt x="87" y="19"/>
                  </a:moveTo>
                  <a:cubicBezTo>
                    <a:pt x="78" y="21"/>
                    <a:pt x="70" y="23"/>
                    <a:pt x="63" y="26"/>
                  </a:cubicBezTo>
                  <a:cubicBezTo>
                    <a:pt x="21" y="38"/>
                    <a:pt x="0" y="52"/>
                    <a:pt x="0" y="52"/>
                  </a:cubicBezTo>
                  <a:lnTo>
                    <a:pt x="11" y="68"/>
                  </a:lnTo>
                  <a:cubicBezTo>
                    <a:pt x="11" y="68"/>
                    <a:pt x="28" y="57"/>
                    <a:pt x="68" y="44"/>
                  </a:cubicBezTo>
                  <a:cubicBezTo>
                    <a:pt x="75" y="42"/>
                    <a:pt x="83" y="40"/>
                    <a:pt x="91" y="38"/>
                  </a:cubicBezTo>
                  <a:lnTo>
                    <a:pt x="87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4" name="Certificate">
              <a:extLst>
                <a:ext uri="{FF2B5EF4-FFF2-40B4-BE49-F238E27FC236}">
                  <a16:creationId xmlns:a16="http://schemas.microsoft.com/office/drawing/2014/main" id="{D0D3A66D-8312-44D5-8B53-E5D51974A003}"/>
                </a:ext>
              </a:extLst>
            </p:cNvPr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123" y="283"/>
              <a:ext cx="69" cy="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5" name="Certificate">
              <a:extLst>
                <a:ext uri="{FF2B5EF4-FFF2-40B4-BE49-F238E27FC236}">
                  <a16:creationId xmlns:a16="http://schemas.microsoft.com/office/drawing/2014/main" id="{8A2CD586-AE91-4B81-8308-C246B22CF2E1}"/>
                </a:ext>
              </a:extLst>
            </p:cNvPr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123" y="306"/>
              <a:ext cx="69" cy="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6" name="Repeatability2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54655B62-231C-4BF8-9E09-E0F0E2D3ACFB}"/>
              </a:ext>
            </a:extLst>
          </p:cNvPr>
          <p:cNvGrpSpPr>
            <a:grpSpLocks noChangeAspect="1"/>
          </p:cNvGrpSpPr>
          <p:nvPr/>
        </p:nvGrpSpPr>
        <p:grpSpPr>
          <a:xfrm>
            <a:off x="886728" y="3535636"/>
            <a:ext cx="427781" cy="468000"/>
            <a:chOff x="3697288" y="2995613"/>
            <a:chExt cx="742950" cy="812801"/>
          </a:xfrm>
          <a:solidFill>
            <a:schemeClr val="bg1"/>
          </a:solidFill>
        </p:grpSpPr>
        <p:sp>
          <p:nvSpPr>
            <p:cNvPr id="197" name="Freeform: Shape 636">
              <a:extLst>
                <a:ext uri="{FF2B5EF4-FFF2-40B4-BE49-F238E27FC236}">
                  <a16:creationId xmlns:a16="http://schemas.microsoft.com/office/drawing/2014/main" id="{5350E826-3594-4F73-A6F1-E91D6FA1F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5713" y="3128963"/>
              <a:ext cx="546100" cy="547688"/>
            </a:xfrm>
            <a:custGeom>
              <a:avLst/>
              <a:gdLst>
                <a:gd name="connsiteX0" fmla="*/ 284847 w 546100"/>
                <a:gd name="connsiteY0" fmla="*/ 149908 h 547688"/>
                <a:gd name="connsiteX1" fmla="*/ 254393 w 546100"/>
                <a:gd name="connsiteY1" fmla="*/ 150932 h 547688"/>
                <a:gd name="connsiteX2" fmla="*/ 152444 w 546100"/>
                <a:gd name="connsiteY2" fmla="*/ 253485 h 547688"/>
                <a:gd name="connsiteX3" fmla="*/ 293295 w 546100"/>
                <a:gd name="connsiteY3" fmla="*/ 395169 h 547688"/>
                <a:gd name="connsiteX4" fmla="*/ 395244 w 546100"/>
                <a:gd name="connsiteY4" fmla="*/ 292617 h 547688"/>
                <a:gd name="connsiteX5" fmla="*/ 284847 w 546100"/>
                <a:gd name="connsiteY5" fmla="*/ 149908 h 547688"/>
                <a:gd name="connsiteX6" fmla="*/ 242037 w 546100"/>
                <a:gd name="connsiteY6" fmla="*/ 0 h 547688"/>
                <a:gd name="connsiteX7" fmla="*/ 304063 w 546100"/>
                <a:gd name="connsiteY7" fmla="*/ 0 h 547688"/>
                <a:gd name="connsiteX8" fmla="*/ 327660 w 546100"/>
                <a:gd name="connsiteY8" fmla="*/ 26370 h 547688"/>
                <a:gd name="connsiteX9" fmla="*/ 327660 w 546100"/>
                <a:gd name="connsiteY9" fmla="*/ 41922 h 547688"/>
                <a:gd name="connsiteX10" fmla="*/ 345189 w 546100"/>
                <a:gd name="connsiteY10" fmla="*/ 66264 h 547688"/>
                <a:gd name="connsiteX11" fmla="*/ 367438 w 546100"/>
                <a:gd name="connsiteY11" fmla="*/ 75730 h 547688"/>
                <a:gd name="connsiteX12" fmla="*/ 398451 w 546100"/>
                <a:gd name="connsiteY12" fmla="*/ 70321 h 547688"/>
                <a:gd name="connsiteX13" fmla="*/ 409912 w 546100"/>
                <a:gd name="connsiteY13" fmla="*/ 58150 h 547688"/>
                <a:gd name="connsiteX14" fmla="*/ 444296 w 546100"/>
                <a:gd name="connsiteY14" fmla="*/ 58150 h 547688"/>
                <a:gd name="connsiteX15" fmla="*/ 488119 w 546100"/>
                <a:gd name="connsiteY15" fmla="*/ 102100 h 547688"/>
                <a:gd name="connsiteX16" fmla="*/ 486097 w 546100"/>
                <a:gd name="connsiteY16" fmla="*/ 137260 h 547688"/>
                <a:gd name="connsiteX17" fmla="*/ 475309 w 546100"/>
                <a:gd name="connsiteY17" fmla="*/ 148755 h 547688"/>
                <a:gd name="connsiteX18" fmla="*/ 469916 w 546100"/>
                <a:gd name="connsiteY18" fmla="*/ 177830 h 547688"/>
                <a:gd name="connsiteX19" fmla="*/ 479355 w 546100"/>
                <a:gd name="connsiteY19" fmla="*/ 200143 h 547688"/>
                <a:gd name="connsiteX20" fmla="*/ 504974 w 546100"/>
                <a:gd name="connsiteY20" fmla="*/ 218399 h 547688"/>
                <a:gd name="connsiteX21" fmla="*/ 521829 w 546100"/>
                <a:gd name="connsiteY21" fmla="*/ 218399 h 547688"/>
                <a:gd name="connsiteX22" fmla="*/ 546100 w 546100"/>
                <a:gd name="connsiteY22" fmla="*/ 242741 h 547688"/>
                <a:gd name="connsiteX23" fmla="*/ 546100 w 546100"/>
                <a:gd name="connsiteY23" fmla="*/ 304947 h 547688"/>
                <a:gd name="connsiteX24" fmla="*/ 521829 w 546100"/>
                <a:gd name="connsiteY24" fmla="*/ 328613 h 547688"/>
                <a:gd name="connsiteX25" fmla="*/ 504974 w 546100"/>
                <a:gd name="connsiteY25" fmla="*/ 328613 h 547688"/>
                <a:gd name="connsiteX26" fmla="*/ 479355 w 546100"/>
                <a:gd name="connsiteY26" fmla="*/ 346869 h 547688"/>
                <a:gd name="connsiteX27" fmla="*/ 470590 w 546100"/>
                <a:gd name="connsiteY27" fmla="*/ 368506 h 547688"/>
                <a:gd name="connsiteX28" fmla="*/ 475984 w 546100"/>
                <a:gd name="connsiteY28" fmla="*/ 398933 h 547688"/>
                <a:gd name="connsiteX29" fmla="*/ 488119 w 546100"/>
                <a:gd name="connsiteY29" fmla="*/ 411104 h 547688"/>
                <a:gd name="connsiteX30" fmla="*/ 488119 w 546100"/>
                <a:gd name="connsiteY30" fmla="*/ 444912 h 547688"/>
                <a:gd name="connsiteX31" fmla="*/ 444296 w 546100"/>
                <a:gd name="connsiteY31" fmla="*/ 488862 h 547688"/>
                <a:gd name="connsiteX32" fmla="*/ 408564 w 546100"/>
                <a:gd name="connsiteY32" fmla="*/ 487510 h 547688"/>
                <a:gd name="connsiteX33" fmla="*/ 397777 w 546100"/>
                <a:gd name="connsiteY33" fmla="*/ 476692 h 547688"/>
                <a:gd name="connsiteX34" fmla="*/ 368112 w 546100"/>
                <a:gd name="connsiteY34" fmla="*/ 471282 h 547688"/>
                <a:gd name="connsiteX35" fmla="*/ 345863 w 546100"/>
                <a:gd name="connsiteY35" fmla="*/ 480748 h 547688"/>
                <a:gd name="connsiteX36" fmla="*/ 327660 w 546100"/>
                <a:gd name="connsiteY36" fmla="*/ 506443 h 547688"/>
                <a:gd name="connsiteX37" fmla="*/ 327660 w 546100"/>
                <a:gd name="connsiteY37" fmla="*/ 523346 h 547688"/>
                <a:gd name="connsiteX38" fmla="*/ 304063 w 546100"/>
                <a:gd name="connsiteY38" fmla="*/ 547688 h 547688"/>
                <a:gd name="connsiteX39" fmla="*/ 242037 w 546100"/>
                <a:gd name="connsiteY39" fmla="*/ 547688 h 547688"/>
                <a:gd name="connsiteX40" fmla="*/ 217766 w 546100"/>
                <a:gd name="connsiteY40" fmla="*/ 521318 h 547688"/>
                <a:gd name="connsiteX41" fmla="*/ 217766 w 546100"/>
                <a:gd name="connsiteY41" fmla="*/ 505090 h 547688"/>
                <a:gd name="connsiteX42" fmla="*/ 200911 w 546100"/>
                <a:gd name="connsiteY42" fmla="*/ 480748 h 547688"/>
                <a:gd name="connsiteX43" fmla="*/ 178662 w 546100"/>
                <a:gd name="connsiteY43" fmla="*/ 471282 h 547688"/>
                <a:gd name="connsiteX44" fmla="*/ 147649 w 546100"/>
                <a:gd name="connsiteY44" fmla="*/ 477368 h 547688"/>
                <a:gd name="connsiteX45" fmla="*/ 135514 w 546100"/>
                <a:gd name="connsiteY45" fmla="*/ 488862 h 547688"/>
                <a:gd name="connsiteX46" fmla="*/ 101804 w 546100"/>
                <a:gd name="connsiteY46" fmla="*/ 488862 h 547688"/>
                <a:gd name="connsiteX47" fmla="*/ 57981 w 546100"/>
                <a:gd name="connsiteY47" fmla="*/ 444912 h 547688"/>
                <a:gd name="connsiteX48" fmla="*/ 59330 w 546100"/>
                <a:gd name="connsiteY48" fmla="*/ 409752 h 547688"/>
                <a:gd name="connsiteX49" fmla="*/ 70791 w 546100"/>
                <a:gd name="connsiteY49" fmla="*/ 398257 h 547688"/>
                <a:gd name="connsiteX50" fmla="*/ 76184 w 546100"/>
                <a:gd name="connsiteY50" fmla="*/ 369182 h 547688"/>
                <a:gd name="connsiteX51" fmla="*/ 66746 w 546100"/>
                <a:gd name="connsiteY51" fmla="*/ 346869 h 547688"/>
                <a:gd name="connsiteX52" fmla="*/ 41126 w 546100"/>
                <a:gd name="connsiteY52" fmla="*/ 328613 h 547688"/>
                <a:gd name="connsiteX53" fmla="*/ 23597 w 546100"/>
                <a:gd name="connsiteY53" fmla="*/ 328613 h 547688"/>
                <a:gd name="connsiteX54" fmla="*/ 0 w 546100"/>
                <a:gd name="connsiteY54" fmla="*/ 304947 h 547688"/>
                <a:gd name="connsiteX55" fmla="*/ 0 w 546100"/>
                <a:gd name="connsiteY55" fmla="*/ 242741 h 547688"/>
                <a:gd name="connsiteX56" fmla="*/ 23597 w 546100"/>
                <a:gd name="connsiteY56" fmla="*/ 218399 h 547688"/>
                <a:gd name="connsiteX57" fmla="*/ 41126 w 546100"/>
                <a:gd name="connsiteY57" fmla="*/ 218399 h 547688"/>
                <a:gd name="connsiteX58" fmla="*/ 66746 w 546100"/>
                <a:gd name="connsiteY58" fmla="*/ 200143 h 547688"/>
                <a:gd name="connsiteX59" fmla="*/ 75510 w 546100"/>
                <a:gd name="connsiteY59" fmla="*/ 179182 h 547688"/>
                <a:gd name="connsiteX60" fmla="*/ 70117 w 546100"/>
                <a:gd name="connsiteY60" fmla="*/ 148079 h 547688"/>
                <a:gd name="connsiteX61" fmla="*/ 57981 w 546100"/>
                <a:gd name="connsiteY61" fmla="*/ 135908 h 547688"/>
                <a:gd name="connsiteX62" fmla="*/ 57981 w 546100"/>
                <a:gd name="connsiteY62" fmla="*/ 102100 h 547688"/>
                <a:gd name="connsiteX63" fmla="*/ 101804 w 546100"/>
                <a:gd name="connsiteY63" fmla="*/ 58150 h 547688"/>
                <a:gd name="connsiteX64" fmla="*/ 137536 w 546100"/>
                <a:gd name="connsiteY64" fmla="*/ 59502 h 547688"/>
                <a:gd name="connsiteX65" fmla="*/ 148324 w 546100"/>
                <a:gd name="connsiteY65" fmla="*/ 70997 h 547688"/>
                <a:gd name="connsiteX66" fmla="*/ 177988 w 546100"/>
                <a:gd name="connsiteY66" fmla="*/ 75730 h 547688"/>
                <a:gd name="connsiteX67" fmla="*/ 200237 w 546100"/>
                <a:gd name="connsiteY67" fmla="*/ 66940 h 547688"/>
                <a:gd name="connsiteX68" fmla="*/ 217766 w 546100"/>
                <a:gd name="connsiteY68" fmla="*/ 40570 h 547688"/>
                <a:gd name="connsiteX69" fmla="*/ 217766 w 546100"/>
                <a:gd name="connsiteY69" fmla="*/ 23666 h 547688"/>
                <a:gd name="connsiteX70" fmla="*/ 242037 w 546100"/>
                <a:gd name="connsiteY70" fmla="*/ 0 h 54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546100" h="547688">
                  <a:moveTo>
                    <a:pt x="284847" y="149908"/>
                  </a:moveTo>
                  <a:cubicBezTo>
                    <a:pt x="274986" y="149035"/>
                    <a:pt x="264789" y="149330"/>
                    <a:pt x="254393" y="150932"/>
                  </a:cubicBezTo>
                  <a:cubicBezTo>
                    <a:pt x="202748" y="158354"/>
                    <a:pt x="160492" y="200859"/>
                    <a:pt x="152444" y="253485"/>
                  </a:cubicBezTo>
                  <a:cubicBezTo>
                    <a:pt x="139700" y="336471"/>
                    <a:pt x="210126" y="407988"/>
                    <a:pt x="293295" y="395169"/>
                  </a:cubicBezTo>
                  <a:cubicBezTo>
                    <a:pt x="344940" y="387073"/>
                    <a:pt x="387196" y="344568"/>
                    <a:pt x="395244" y="292617"/>
                  </a:cubicBezTo>
                  <a:cubicBezTo>
                    <a:pt x="406395" y="219413"/>
                    <a:pt x="353869" y="156024"/>
                    <a:pt x="284847" y="149908"/>
                  </a:cubicBezTo>
                  <a:close/>
                  <a:moveTo>
                    <a:pt x="242037" y="0"/>
                  </a:moveTo>
                  <a:lnTo>
                    <a:pt x="304063" y="0"/>
                  </a:lnTo>
                  <a:cubicBezTo>
                    <a:pt x="317547" y="0"/>
                    <a:pt x="327660" y="10142"/>
                    <a:pt x="327660" y="26370"/>
                  </a:cubicBezTo>
                  <a:lnTo>
                    <a:pt x="327660" y="41922"/>
                  </a:lnTo>
                  <a:cubicBezTo>
                    <a:pt x="327660" y="52740"/>
                    <a:pt x="334402" y="62883"/>
                    <a:pt x="345189" y="66264"/>
                  </a:cubicBezTo>
                  <a:cubicBezTo>
                    <a:pt x="352605" y="68968"/>
                    <a:pt x="360022" y="72349"/>
                    <a:pt x="367438" y="75730"/>
                  </a:cubicBezTo>
                  <a:cubicBezTo>
                    <a:pt x="377551" y="80463"/>
                    <a:pt x="390361" y="78434"/>
                    <a:pt x="398451" y="70321"/>
                  </a:cubicBezTo>
                  <a:lnTo>
                    <a:pt x="409912" y="58150"/>
                  </a:lnTo>
                  <a:cubicBezTo>
                    <a:pt x="419351" y="48684"/>
                    <a:pt x="434858" y="48684"/>
                    <a:pt x="444296" y="58150"/>
                  </a:cubicBezTo>
                  <a:lnTo>
                    <a:pt x="488119" y="102100"/>
                  </a:lnTo>
                  <a:cubicBezTo>
                    <a:pt x="497558" y="111566"/>
                    <a:pt x="497558" y="126442"/>
                    <a:pt x="486097" y="137260"/>
                  </a:cubicBezTo>
                  <a:lnTo>
                    <a:pt x="475309" y="148755"/>
                  </a:lnTo>
                  <a:cubicBezTo>
                    <a:pt x="467219" y="156193"/>
                    <a:pt x="465197" y="168363"/>
                    <a:pt x="469916" y="177830"/>
                  </a:cubicBezTo>
                  <a:cubicBezTo>
                    <a:pt x="473287" y="185267"/>
                    <a:pt x="476658" y="192705"/>
                    <a:pt x="479355" y="200143"/>
                  </a:cubicBezTo>
                  <a:cubicBezTo>
                    <a:pt x="483400" y="210961"/>
                    <a:pt x="493513" y="218399"/>
                    <a:pt x="504974" y="218399"/>
                  </a:cubicBezTo>
                  <a:lnTo>
                    <a:pt x="521829" y="218399"/>
                  </a:lnTo>
                  <a:cubicBezTo>
                    <a:pt x="535313" y="218399"/>
                    <a:pt x="546100" y="229218"/>
                    <a:pt x="546100" y="242741"/>
                  </a:cubicBezTo>
                  <a:lnTo>
                    <a:pt x="546100" y="304947"/>
                  </a:lnTo>
                  <a:cubicBezTo>
                    <a:pt x="546100" y="317794"/>
                    <a:pt x="535313" y="328613"/>
                    <a:pt x="521829" y="328613"/>
                  </a:cubicBezTo>
                  <a:lnTo>
                    <a:pt x="504974" y="328613"/>
                  </a:lnTo>
                  <a:cubicBezTo>
                    <a:pt x="493513" y="328613"/>
                    <a:pt x="483400" y="336051"/>
                    <a:pt x="479355" y="346869"/>
                  </a:cubicBezTo>
                  <a:cubicBezTo>
                    <a:pt x="476658" y="354307"/>
                    <a:pt x="473961" y="361069"/>
                    <a:pt x="470590" y="368506"/>
                  </a:cubicBezTo>
                  <a:cubicBezTo>
                    <a:pt x="465197" y="378649"/>
                    <a:pt x="467893" y="390819"/>
                    <a:pt x="475984" y="398933"/>
                  </a:cubicBezTo>
                  <a:lnTo>
                    <a:pt x="488119" y="411104"/>
                  </a:lnTo>
                  <a:cubicBezTo>
                    <a:pt x="497558" y="420570"/>
                    <a:pt x="497558" y="435446"/>
                    <a:pt x="488119" y="444912"/>
                  </a:cubicBezTo>
                  <a:lnTo>
                    <a:pt x="444296" y="488862"/>
                  </a:lnTo>
                  <a:cubicBezTo>
                    <a:pt x="434858" y="498329"/>
                    <a:pt x="419351" y="498329"/>
                    <a:pt x="408564" y="487510"/>
                  </a:cubicBezTo>
                  <a:lnTo>
                    <a:pt x="397777" y="476692"/>
                  </a:lnTo>
                  <a:cubicBezTo>
                    <a:pt x="389686" y="468578"/>
                    <a:pt x="378225" y="466549"/>
                    <a:pt x="368112" y="471282"/>
                  </a:cubicBezTo>
                  <a:cubicBezTo>
                    <a:pt x="360696" y="474663"/>
                    <a:pt x="353280" y="478044"/>
                    <a:pt x="345863" y="480748"/>
                  </a:cubicBezTo>
                  <a:cubicBezTo>
                    <a:pt x="335076" y="484129"/>
                    <a:pt x="327660" y="494948"/>
                    <a:pt x="327660" y="506443"/>
                  </a:cubicBezTo>
                  <a:lnTo>
                    <a:pt x="327660" y="523346"/>
                  </a:lnTo>
                  <a:cubicBezTo>
                    <a:pt x="327660" y="536870"/>
                    <a:pt x="317547" y="547688"/>
                    <a:pt x="304063" y="547688"/>
                  </a:cubicBezTo>
                  <a:lnTo>
                    <a:pt x="242037" y="547688"/>
                  </a:lnTo>
                  <a:cubicBezTo>
                    <a:pt x="228553" y="547688"/>
                    <a:pt x="217766" y="536870"/>
                    <a:pt x="217766" y="521318"/>
                  </a:cubicBezTo>
                  <a:lnTo>
                    <a:pt x="217766" y="505090"/>
                  </a:lnTo>
                  <a:cubicBezTo>
                    <a:pt x="217766" y="494272"/>
                    <a:pt x="211024" y="484129"/>
                    <a:pt x="200911" y="480748"/>
                  </a:cubicBezTo>
                  <a:cubicBezTo>
                    <a:pt x="193495" y="478044"/>
                    <a:pt x="186079" y="475339"/>
                    <a:pt x="178662" y="471282"/>
                  </a:cubicBezTo>
                  <a:cubicBezTo>
                    <a:pt x="168550" y="466549"/>
                    <a:pt x="155740" y="469254"/>
                    <a:pt x="147649" y="477368"/>
                  </a:cubicBezTo>
                  <a:lnTo>
                    <a:pt x="135514" y="488862"/>
                  </a:lnTo>
                  <a:cubicBezTo>
                    <a:pt x="126075" y="498329"/>
                    <a:pt x="111243" y="498329"/>
                    <a:pt x="101804" y="488862"/>
                  </a:cubicBezTo>
                  <a:lnTo>
                    <a:pt x="57981" y="444912"/>
                  </a:lnTo>
                  <a:cubicBezTo>
                    <a:pt x="48542" y="435446"/>
                    <a:pt x="48542" y="420570"/>
                    <a:pt x="59330" y="409752"/>
                  </a:cubicBezTo>
                  <a:lnTo>
                    <a:pt x="70791" y="398257"/>
                  </a:lnTo>
                  <a:cubicBezTo>
                    <a:pt x="78207" y="390819"/>
                    <a:pt x="80904" y="378649"/>
                    <a:pt x="76184" y="369182"/>
                  </a:cubicBezTo>
                  <a:cubicBezTo>
                    <a:pt x="72139" y="361745"/>
                    <a:pt x="69442" y="354307"/>
                    <a:pt x="66746" y="346869"/>
                  </a:cubicBezTo>
                  <a:cubicBezTo>
                    <a:pt x="62700" y="336051"/>
                    <a:pt x="52588" y="328613"/>
                    <a:pt x="41126" y="328613"/>
                  </a:cubicBezTo>
                  <a:lnTo>
                    <a:pt x="23597" y="328613"/>
                  </a:lnTo>
                  <a:cubicBezTo>
                    <a:pt x="10787" y="328613"/>
                    <a:pt x="0" y="317794"/>
                    <a:pt x="0" y="304947"/>
                  </a:cubicBezTo>
                  <a:lnTo>
                    <a:pt x="0" y="242741"/>
                  </a:lnTo>
                  <a:cubicBezTo>
                    <a:pt x="0" y="229218"/>
                    <a:pt x="10787" y="218399"/>
                    <a:pt x="23597" y="218399"/>
                  </a:cubicBezTo>
                  <a:lnTo>
                    <a:pt x="41126" y="218399"/>
                  </a:lnTo>
                  <a:cubicBezTo>
                    <a:pt x="52588" y="218399"/>
                    <a:pt x="62700" y="210961"/>
                    <a:pt x="66746" y="200143"/>
                  </a:cubicBezTo>
                  <a:cubicBezTo>
                    <a:pt x="69442" y="193381"/>
                    <a:pt x="72139" y="185944"/>
                    <a:pt x="75510" y="179182"/>
                  </a:cubicBezTo>
                  <a:cubicBezTo>
                    <a:pt x="80230" y="168363"/>
                    <a:pt x="78207" y="156193"/>
                    <a:pt x="70117" y="148079"/>
                  </a:cubicBezTo>
                  <a:lnTo>
                    <a:pt x="57981" y="135908"/>
                  </a:lnTo>
                  <a:cubicBezTo>
                    <a:pt x="48542" y="126442"/>
                    <a:pt x="48542" y="111566"/>
                    <a:pt x="57981" y="102100"/>
                  </a:cubicBezTo>
                  <a:lnTo>
                    <a:pt x="101804" y="58150"/>
                  </a:lnTo>
                  <a:cubicBezTo>
                    <a:pt x="111243" y="48684"/>
                    <a:pt x="126075" y="48684"/>
                    <a:pt x="137536" y="59502"/>
                  </a:cubicBezTo>
                  <a:lnTo>
                    <a:pt x="148324" y="70997"/>
                  </a:lnTo>
                  <a:cubicBezTo>
                    <a:pt x="156414" y="78434"/>
                    <a:pt x="167875" y="80463"/>
                    <a:pt x="177988" y="75730"/>
                  </a:cubicBezTo>
                  <a:cubicBezTo>
                    <a:pt x="184730" y="72349"/>
                    <a:pt x="192146" y="69644"/>
                    <a:pt x="200237" y="66940"/>
                  </a:cubicBezTo>
                  <a:cubicBezTo>
                    <a:pt x="211024" y="62883"/>
                    <a:pt x="217766" y="52064"/>
                    <a:pt x="217766" y="40570"/>
                  </a:cubicBezTo>
                  <a:lnTo>
                    <a:pt x="217766" y="23666"/>
                  </a:lnTo>
                  <a:cubicBezTo>
                    <a:pt x="217766" y="10819"/>
                    <a:pt x="228553" y="0"/>
                    <a:pt x="242037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8" name="Freeform 444">
              <a:extLst>
                <a:ext uri="{FF2B5EF4-FFF2-40B4-BE49-F238E27FC236}">
                  <a16:creationId xmlns:a16="http://schemas.microsoft.com/office/drawing/2014/main" id="{7C6BE68E-5341-45BD-9A35-4B4248DAC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7288" y="3030538"/>
              <a:ext cx="381000" cy="690563"/>
            </a:xfrm>
            <a:custGeom>
              <a:avLst/>
              <a:gdLst>
                <a:gd name="T0" fmla="*/ 269 w 563"/>
                <a:gd name="T1" fmla="*/ 1024 h 1024"/>
                <a:gd name="T2" fmla="*/ 162 w 563"/>
                <a:gd name="T3" fmla="*/ 940 h 1024"/>
                <a:gd name="T4" fmla="*/ 41 w 563"/>
                <a:gd name="T5" fmla="*/ 758 h 1024"/>
                <a:gd name="T6" fmla="*/ 0 w 563"/>
                <a:gd name="T7" fmla="*/ 551 h 1024"/>
                <a:gd name="T8" fmla="*/ 41 w 563"/>
                <a:gd name="T9" fmla="*/ 343 h 1024"/>
                <a:gd name="T10" fmla="*/ 162 w 563"/>
                <a:gd name="T11" fmla="*/ 161 h 1024"/>
                <a:gd name="T12" fmla="*/ 344 w 563"/>
                <a:gd name="T13" fmla="*/ 40 h 1024"/>
                <a:gd name="T14" fmla="*/ 563 w 563"/>
                <a:gd name="T15" fmla="*/ 0 h 1024"/>
                <a:gd name="T16" fmla="*/ 563 w 563"/>
                <a:gd name="T17" fmla="*/ 17 h 1024"/>
                <a:gd name="T18" fmla="*/ 350 w 563"/>
                <a:gd name="T19" fmla="*/ 56 h 1024"/>
                <a:gd name="T20" fmla="*/ 173 w 563"/>
                <a:gd name="T21" fmla="*/ 173 h 1024"/>
                <a:gd name="T22" fmla="*/ 56 w 563"/>
                <a:gd name="T23" fmla="*/ 350 h 1024"/>
                <a:gd name="T24" fmla="*/ 17 w 563"/>
                <a:gd name="T25" fmla="*/ 551 h 1024"/>
                <a:gd name="T26" fmla="*/ 56 w 563"/>
                <a:gd name="T27" fmla="*/ 752 h 1024"/>
                <a:gd name="T28" fmla="*/ 173 w 563"/>
                <a:gd name="T29" fmla="*/ 928 h 1024"/>
                <a:gd name="T30" fmla="*/ 277 w 563"/>
                <a:gd name="T31" fmla="*/ 1009 h 1024"/>
                <a:gd name="T32" fmla="*/ 269 w 563"/>
                <a:gd name="T33" fmla="*/ 1024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3" h="1024">
                  <a:moveTo>
                    <a:pt x="269" y="1024"/>
                  </a:moveTo>
                  <a:cubicBezTo>
                    <a:pt x="230" y="1000"/>
                    <a:pt x="194" y="972"/>
                    <a:pt x="162" y="940"/>
                  </a:cubicBezTo>
                  <a:cubicBezTo>
                    <a:pt x="109" y="887"/>
                    <a:pt x="68" y="826"/>
                    <a:pt x="41" y="758"/>
                  </a:cubicBezTo>
                  <a:cubicBezTo>
                    <a:pt x="14" y="692"/>
                    <a:pt x="0" y="622"/>
                    <a:pt x="0" y="551"/>
                  </a:cubicBezTo>
                  <a:cubicBezTo>
                    <a:pt x="0" y="479"/>
                    <a:pt x="14" y="409"/>
                    <a:pt x="41" y="343"/>
                  </a:cubicBezTo>
                  <a:cubicBezTo>
                    <a:pt x="68" y="275"/>
                    <a:pt x="109" y="214"/>
                    <a:pt x="162" y="161"/>
                  </a:cubicBezTo>
                  <a:cubicBezTo>
                    <a:pt x="214" y="109"/>
                    <a:pt x="275" y="68"/>
                    <a:pt x="344" y="40"/>
                  </a:cubicBezTo>
                  <a:cubicBezTo>
                    <a:pt x="406" y="15"/>
                    <a:pt x="488" y="0"/>
                    <a:pt x="563" y="0"/>
                  </a:cubicBezTo>
                  <a:lnTo>
                    <a:pt x="563" y="17"/>
                  </a:lnTo>
                  <a:cubicBezTo>
                    <a:pt x="490" y="17"/>
                    <a:pt x="410" y="31"/>
                    <a:pt x="350" y="56"/>
                  </a:cubicBezTo>
                  <a:cubicBezTo>
                    <a:pt x="284" y="83"/>
                    <a:pt x="224" y="122"/>
                    <a:pt x="173" y="173"/>
                  </a:cubicBezTo>
                  <a:cubicBezTo>
                    <a:pt x="122" y="224"/>
                    <a:pt x="83" y="283"/>
                    <a:pt x="56" y="350"/>
                  </a:cubicBezTo>
                  <a:cubicBezTo>
                    <a:pt x="30" y="414"/>
                    <a:pt x="17" y="481"/>
                    <a:pt x="17" y="551"/>
                  </a:cubicBezTo>
                  <a:cubicBezTo>
                    <a:pt x="17" y="620"/>
                    <a:pt x="30" y="688"/>
                    <a:pt x="56" y="752"/>
                  </a:cubicBezTo>
                  <a:cubicBezTo>
                    <a:pt x="83" y="818"/>
                    <a:pt x="122" y="877"/>
                    <a:pt x="173" y="928"/>
                  </a:cubicBezTo>
                  <a:cubicBezTo>
                    <a:pt x="205" y="959"/>
                    <a:pt x="240" y="987"/>
                    <a:pt x="277" y="1009"/>
                  </a:cubicBezTo>
                  <a:lnTo>
                    <a:pt x="269" y="1024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9" name="Freeform 445">
              <a:extLst>
                <a:ext uri="{FF2B5EF4-FFF2-40B4-BE49-F238E27FC236}">
                  <a16:creationId xmlns:a16="http://schemas.microsoft.com/office/drawing/2014/main" id="{29BB71A7-415B-40AB-973D-8FA0E46E3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5251" y="3725863"/>
              <a:ext cx="28575" cy="20638"/>
            </a:xfrm>
            <a:custGeom>
              <a:avLst/>
              <a:gdLst>
                <a:gd name="T0" fmla="*/ 37 w 43"/>
                <a:gd name="T1" fmla="*/ 32 h 32"/>
                <a:gd name="T2" fmla="*/ 0 w 43"/>
                <a:gd name="T3" fmla="*/ 15 h 32"/>
                <a:gd name="T4" fmla="*/ 7 w 43"/>
                <a:gd name="T5" fmla="*/ 0 h 32"/>
                <a:gd name="T6" fmla="*/ 43 w 43"/>
                <a:gd name="T7" fmla="*/ 16 h 32"/>
                <a:gd name="T8" fmla="*/ 37 w 43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2">
                  <a:moveTo>
                    <a:pt x="37" y="32"/>
                  </a:moveTo>
                  <a:cubicBezTo>
                    <a:pt x="24" y="27"/>
                    <a:pt x="12" y="21"/>
                    <a:pt x="0" y="15"/>
                  </a:cubicBezTo>
                  <a:lnTo>
                    <a:pt x="7" y="0"/>
                  </a:lnTo>
                  <a:cubicBezTo>
                    <a:pt x="19" y="6"/>
                    <a:pt x="31" y="12"/>
                    <a:pt x="43" y="16"/>
                  </a:cubicBezTo>
                  <a:lnTo>
                    <a:pt x="37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0" name="Freeform 446">
              <a:extLst>
                <a:ext uri="{FF2B5EF4-FFF2-40B4-BE49-F238E27FC236}">
                  <a16:creationId xmlns:a16="http://schemas.microsoft.com/office/drawing/2014/main" id="{9F96762D-8157-4E77-B544-530CB6731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8763" y="3082926"/>
              <a:ext cx="371475" cy="690563"/>
            </a:xfrm>
            <a:custGeom>
              <a:avLst/>
              <a:gdLst>
                <a:gd name="T0" fmla="*/ 0 w 551"/>
                <a:gd name="T1" fmla="*/ 1024 h 1024"/>
                <a:gd name="T2" fmla="*/ 0 w 551"/>
                <a:gd name="T3" fmla="*/ 1008 h 1024"/>
                <a:gd name="T4" fmla="*/ 201 w 551"/>
                <a:gd name="T5" fmla="*/ 968 h 1024"/>
                <a:gd name="T6" fmla="*/ 377 w 551"/>
                <a:gd name="T7" fmla="*/ 851 h 1024"/>
                <a:gd name="T8" fmla="*/ 495 w 551"/>
                <a:gd name="T9" fmla="*/ 675 h 1024"/>
                <a:gd name="T10" fmla="*/ 534 w 551"/>
                <a:gd name="T11" fmla="*/ 474 h 1024"/>
                <a:gd name="T12" fmla="*/ 495 w 551"/>
                <a:gd name="T13" fmla="*/ 273 h 1024"/>
                <a:gd name="T14" fmla="*/ 377 w 551"/>
                <a:gd name="T15" fmla="*/ 96 h 1024"/>
                <a:gd name="T16" fmla="*/ 272 w 551"/>
                <a:gd name="T17" fmla="*/ 14 h 1024"/>
                <a:gd name="T18" fmla="*/ 281 w 551"/>
                <a:gd name="T19" fmla="*/ 0 h 1024"/>
                <a:gd name="T20" fmla="*/ 389 w 551"/>
                <a:gd name="T21" fmla="*/ 84 h 1024"/>
                <a:gd name="T22" fmla="*/ 510 w 551"/>
                <a:gd name="T23" fmla="*/ 266 h 1024"/>
                <a:gd name="T24" fmla="*/ 551 w 551"/>
                <a:gd name="T25" fmla="*/ 474 h 1024"/>
                <a:gd name="T26" fmla="*/ 510 w 551"/>
                <a:gd name="T27" fmla="*/ 681 h 1024"/>
                <a:gd name="T28" fmla="*/ 389 w 551"/>
                <a:gd name="T29" fmla="*/ 863 h 1024"/>
                <a:gd name="T30" fmla="*/ 207 w 551"/>
                <a:gd name="T31" fmla="*/ 984 h 1024"/>
                <a:gd name="T32" fmla="*/ 0 w 551"/>
                <a:gd name="T33" fmla="*/ 1024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1" h="1024">
                  <a:moveTo>
                    <a:pt x="0" y="1024"/>
                  </a:moveTo>
                  <a:lnTo>
                    <a:pt x="0" y="1008"/>
                  </a:lnTo>
                  <a:cubicBezTo>
                    <a:pt x="69" y="1008"/>
                    <a:pt x="137" y="994"/>
                    <a:pt x="201" y="968"/>
                  </a:cubicBezTo>
                  <a:cubicBezTo>
                    <a:pt x="267" y="942"/>
                    <a:pt x="327" y="902"/>
                    <a:pt x="377" y="851"/>
                  </a:cubicBezTo>
                  <a:cubicBezTo>
                    <a:pt x="428" y="800"/>
                    <a:pt x="468" y="741"/>
                    <a:pt x="495" y="675"/>
                  </a:cubicBezTo>
                  <a:cubicBezTo>
                    <a:pt x="521" y="611"/>
                    <a:pt x="534" y="543"/>
                    <a:pt x="534" y="474"/>
                  </a:cubicBezTo>
                  <a:cubicBezTo>
                    <a:pt x="534" y="404"/>
                    <a:pt x="521" y="337"/>
                    <a:pt x="495" y="273"/>
                  </a:cubicBezTo>
                  <a:cubicBezTo>
                    <a:pt x="468" y="206"/>
                    <a:pt x="428" y="147"/>
                    <a:pt x="377" y="96"/>
                  </a:cubicBezTo>
                  <a:cubicBezTo>
                    <a:pt x="346" y="64"/>
                    <a:pt x="310" y="37"/>
                    <a:pt x="272" y="14"/>
                  </a:cubicBezTo>
                  <a:lnTo>
                    <a:pt x="281" y="0"/>
                  </a:lnTo>
                  <a:cubicBezTo>
                    <a:pt x="320" y="23"/>
                    <a:pt x="357" y="51"/>
                    <a:pt x="389" y="84"/>
                  </a:cubicBezTo>
                  <a:cubicBezTo>
                    <a:pt x="442" y="137"/>
                    <a:pt x="483" y="198"/>
                    <a:pt x="510" y="266"/>
                  </a:cubicBezTo>
                  <a:cubicBezTo>
                    <a:pt x="537" y="332"/>
                    <a:pt x="551" y="402"/>
                    <a:pt x="551" y="474"/>
                  </a:cubicBezTo>
                  <a:cubicBezTo>
                    <a:pt x="551" y="545"/>
                    <a:pt x="537" y="615"/>
                    <a:pt x="510" y="681"/>
                  </a:cubicBezTo>
                  <a:cubicBezTo>
                    <a:pt x="483" y="749"/>
                    <a:pt x="442" y="810"/>
                    <a:pt x="389" y="863"/>
                  </a:cubicBezTo>
                  <a:cubicBezTo>
                    <a:pt x="337" y="916"/>
                    <a:pt x="275" y="956"/>
                    <a:pt x="207" y="984"/>
                  </a:cubicBezTo>
                  <a:cubicBezTo>
                    <a:pt x="141" y="1011"/>
                    <a:pt x="71" y="1024"/>
                    <a:pt x="0" y="10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1" name="Freeform 447">
              <a:extLst>
                <a:ext uri="{FF2B5EF4-FFF2-40B4-BE49-F238E27FC236}">
                  <a16:creationId xmlns:a16="http://schemas.microsoft.com/office/drawing/2014/main" id="{6116F07A-73D0-4D00-9976-A9A74884E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5288" y="3057526"/>
              <a:ext cx="26988" cy="20638"/>
            </a:xfrm>
            <a:custGeom>
              <a:avLst/>
              <a:gdLst>
                <a:gd name="T0" fmla="*/ 33 w 40"/>
                <a:gd name="T1" fmla="*/ 30 h 30"/>
                <a:gd name="T2" fmla="*/ 0 w 40"/>
                <a:gd name="T3" fmla="*/ 16 h 30"/>
                <a:gd name="T4" fmla="*/ 6 w 40"/>
                <a:gd name="T5" fmla="*/ 0 h 30"/>
                <a:gd name="T6" fmla="*/ 40 w 40"/>
                <a:gd name="T7" fmla="*/ 15 h 30"/>
                <a:gd name="T8" fmla="*/ 33 w 40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0">
                  <a:moveTo>
                    <a:pt x="33" y="30"/>
                  </a:moveTo>
                  <a:cubicBezTo>
                    <a:pt x="22" y="25"/>
                    <a:pt x="11" y="20"/>
                    <a:pt x="0" y="16"/>
                  </a:cubicBezTo>
                  <a:lnTo>
                    <a:pt x="6" y="0"/>
                  </a:lnTo>
                  <a:cubicBezTo>
                    <a:pt x="18" y="5"/>
                    <a:pt x="29" y="10"/>
                    <a:pt x="40" y="15"/>
                  </a:cubicBezTo>
                  <a:lnTo>
                    <a:pt x="33" y="3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2" name="Freeform 448">
              <a:extLst>
                <a:ext uri="{FF2B5EF4-FFF2-40B4-BE49-F238E27FC236}">
                  <a16:creationId xmlns:a16="http://schemas.microsoft.com/office/drawing/2014/main" id="{44C35A0A-9F03-4A91-91A1-C8EC8A053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7013" y="2995613"/>
              <a:ext cx="49213" cy="80963"/>
            </a:xfrm>
            <a:custGeom>
              <a:avLst/>
              <a:gdLst>
                <a:gd name="T0" fmla="*/ 6 w 31"/>
                <a:gd name="T1" fmla="*/ 51 h 51"/>
                <a:gd name="T2" fmla="*/ 0 w 31"/>
                <a:gd name="T3" fmla="*/ 46 h 51"/>
                <a:gd name="T4" fmla="*/ 21 w 31"/>
                <a:gd name="T5" fmla="*/ 25 h 51"/>
                <a:gd name="T6" fmla="*/ 0 w 31"/>
                <a:gd name="T7" fmla="*/ 4 h 51"/>
                <a:gd name="T8" fmla="*/ 6 w 31"/>
                <a:gd name="T9" fmla="*/ 0 h 51"/>
                <a:gd name="T10" fmla="*/ 31 w 31"/>
                <a:gd name="T11" fmla="*/ 25 h 51"/>
                <a:gd name="T12" fmla="*/ 6 w 31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51">
                  <a:moveTo>
                    <a:pt x="6" y="51"/>
                  </a:moveTo>
                  <a:lnTo>
                    <a:pt x="0" y="46"/>
                  </a:lnTo>
                  <a:lnTo>
                    <a:pt x="21" y="25"/>
                  </a:lnTo>
                  <a:lnTo>
                    <a:pt x="0" y="4"/>
                  </a:lnTo>
                  <a:lnTo>
                    <a:pt x="6" y="0"/>
                  </a:lnTo>
                  <a:lnTo>
                    <a:pt x="31" y="25"/>
                  </a:lnTo>
                  <a:lnTo>
                    <a:pt x="6" y="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3" name="Freeform 449">
              <a:extLst>
                <a:ext uri="{FF2B5EF4-FFF2-40B4-BE49-F238E27FC236}">
                  <a16:creationId xmlns:a16="http://schemas.microsoft.com/office/drawing/2014/main" id="{AEAABEEF-8EC8-4CBF-92A6-9F15C50AF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0826" y="3727451"/>
              <a:ext cx="47625" cy="80963"/>
            </a:xfrm>
            <a:custGeom>
              <a:avLst/>
              <a:gdLst>
                <a:gd name="T0" fmla="*/ 25 w 30"/>
                <a:gd name="T1" fmla="*/ 51 h 51"/>
                <a:gd name="T2" fmla="*/ 0 w 30"/>
                <a:gd name="T3" fmla="*/ 26 h 51"/>
                <a:gd name="T4" fmla="*/ 25 w 30"/>
                <a:gd name="T5" fmla="*/ 0 h 51"/>
                <a:gd name="T6" fmla="*/ 30 w 30"/>
                <a:gd name="T7" fmla="*/ 5 h 51"/>
                <a:gd name="T8" fmla="*/ 9 w 30"/>
                <a:gd name="T9" fmla="*/ 26 h 51"/>
                <a:gd name="T10" fmla="*/ 30 w 30"/>
                <a:gd name="T11" fmla="*/ 47 h 51"/>
                <a:gd name="T12" fmla="*/ 25 w 30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1">
                  <a:moveTo>
                    <a:pt x="25" y="51"/>
                  </a:moveTo>
                  <a:lnTo>
                    <a:pt x="0" y="26"/>
                  </a:lnTo>
                  <a:lnTo>
                    <a:pt x="25" y="0"/>
                  </a:lnTo>
                  <a:lnTo>
                    <a:pt x="30" y="5"/>
                  </a:lnTo>
                  <a:lnTo>
                    <a:pt x="9" y="26"/>
                  </a:lnTo>
                  <a:lnTo>
                    <a:pt x="30" y="47"/>
                  </a:lnTo>
                  <a:lnTo>
                    <a:pt x="25" y="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4" name="Analytics10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>
            <a:off x="6326294" y="2173117"/>
            <a:ext cx="535560" cy="542925"/>
            <a:chOff x="5681663" y="1568450"/>
            <a:chExt cx="808038" cy="819150"/>
          </a:xfrm>
          <a:solidFill>
            <a:schemeClr val="bg1"/>
          </a:solidFill>
        </p:grpSpPr>
        <p:sp>
          <p:nvSpPr>
            <p:cNvPr id="205" name="Freeform 122"/>
            <p:cNvSpPr>
              <a:spLocks noEditPoints="1"/>
            </p:cNvSpPr>
            <p:nvPr/>
          </p:nvSpPr>
          <p:spPr bwMode="auto">
            <a:xfrm>
              <a:off x="5834063" y="1568450"/>
              <a:ext cx="492125" cy="474663"/>
            </a:xfrm>
            <a:custGeom>
              <a:avLst/>
              <a:gdLst>
                <a:gd name="T0" fmla="*/ 75 w 647"/>
                <a:gd name="T1" fmla="*/ 61 h 623"/>
                <a:gd name="T2" fmla="*/ 55 w 647"/>
                <a:gd name="T3" fmla="*/ 41 h 623"/>
                <a:gd name="T4" fmla="*/ 75 w 647"/>
                <a:gd name="T5" fmla="*/ 22 h 623"/>
                <a:gd name="T6" fmla="*/ 94 w 647"/>
                <a:gd name="T7" fmla="*/ 41 h 623"/>
                <a:gd name="T8" fmla="*/ 75 w 647"/>
                <a:gd name="T9" fmla="*/ 61 h 623"/>
                <a:gd name="T10" fmla="*/ 647 w 647"/>
                <a:gd name="T11" fmla="*/ 623 h 623"/>
                <a:gd name="T12" fmla="*/ 647 w 647"/>
                <a:gd name="T13" fmla="*/ 47 h 623"/>
                <a:gd name="T14" fmla="*/ 599 w 647"/>
                <a:gd name="T15" fmla="*/ 0 h 623"/>
                <a:gd name="T16" fmla="*/ 47 w 647"/>
                <a:gd name="T17" fmla="*/ 0 h 623"/>
                <a:gd name="T18" fmla="*/ 0 w 647"/>
                <a:gd name="T19" fmla="*/ 47 h 623"/>
                <a:gd name="T20" fmla="*/ 0 w 647"/>
                <a:gd name="T21" fmla="*/ 596 h 623"/>
                <a:gd name="T22" fmla="*/ 10 w 647"/>
                <a:gd name="T23" fmla="*/ 575 h 623"/>
                <a:gd name="T24" fmla="*/ 50 w 647"/>
                <a:gd name="T25" fmla="*/ 537 h 623"/>
                <a:gd name="T26" fmla="*/ 50 w 647"/>
                <a:gd name="T27" fmla="*/ 87 h 623"/>
                <a:gd name="T28" fmla="*/ 596 w 647"/>
                <a:gd name="T29" fmla="*/ 87 h 623"/>
                <a:gd name="T30" fmla="*/ 596 w 647"/>
                <a:gd name="T31" fmla="*/ 613 h 623"/>
                <a:gd name="T32" fmla="*/ 647 w 647"/>
                <a:gd name="T33" fmla="*/ 623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7" h="623">
                  <a:moveTo>
                    <a:pt x="75" y="61"/>
                  </a:moveTo>
                  <a:cubicBezTo>
                    <a:pt x="64" y="61"/>
                    <a:pt x="55" y="52"/>
                    <a:pt x="55" y="41"/>
                  </a:cubicBezTo>
                  <a:cubicBezTo>
                    <a:pt x="55" y="30"/>
                    <a:pt x="64" y="22"/>
                    <a:pt x="75" y="22"/>
                  </a:cubicBezTo>
                  <a:cubicBezTo>
                    <a:pt x="86" y="22"/>
                    <a:pt x="94" y="30"/>
                    <a:pt x="94" y="41"/>
                  </a:cubicBezTo>
                  <a:cubicBezTo>
                    <a:pt x="94" y="52"/>
                    <a:pt x="86" y="61"/>
                    <a:pt x="75" y="61"/>
                  </a:cubicBezTo>
                  <a:close/>
                  <a:moveTo>
                    <a:pt x="647" y="623"/>
                  </a:moveTo>
                  <a:lnTo>
                    <a:pt x="647" y="47"/>
                  </a:lnTo>
                  <a:cubicBezTo>
                    <a:pt x="647" y="21"/>
                    <a:pt x="626" y="0"/>
                    <a:pt x="599" y="0"/>
                  </a:cubicBezTo>
                  <a:lnTo>
                    <a:pt x="47" y="0"/>
                  </a:lnTo>
                  <a:cubicBezTo>
                    <a:pt x="21" y="0"/>
                    <a:pt x="0" y="21"/>
                    <a:pt x="0" y="47"/>
                  </a:cubicBezTo>
                  <a:lnTo>
                    <a:pt x="0" y="596"/>
                  </a:lnTo>
                  <a:lnTo>
                    <a:pt x="10" y="575"/>
                  </a:lnTo>
                  <a:cubicBezTo>
                    <a:pt x="19" y="558"/>
                    <a:pt x="34" y="545"/>
                    <a:pt x="50" y="537"/>
                  </a:cubicBezTo>
                  <a:lnTo>
                    <a:pt x="50" y="87"/>
                  </a:lnTo>
                  <a:lnTo>
                    <a:pt x="596" y="87"/>
                  </a:lnTo>
                  <a:lnTo>
                    <a:pt x="596" y="613"/>
                  </a:lnTo>
                  <a:cubicBezTo>
                    <a:pt x="610" y="610"/>
                    <a:pt x="630" y="613"/>
                    <a:pt x="647" y="62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6" name="Freeform 123"/>
            <p:cNvSpPr>
              <a:spLocks/>
            </p:cNvSpPr>
            <p:nvPr/>
          </p:nvSpPr>
          <p:spPr bwMode="auto">
            <a:xfrm>
              <a:off x="5916613" y="2132012"/>
              <a:ext cx="168275" cy="66675"/>
            </a:xfrm>
            <a:custGeom>
              <a:avLst/>
              <a:gdLst>
                <a:gd name="T0" fmla="*/ 189 w 221"/>
                <a:gd name="T1" fmla="*/ 43 h 87"/>
                <a:gd name="T2" fmla="*/ 221 w 221"/>
                <a:gd name="T3" fmla="*/ 0 h 87"/>
                <a:gd name="T4" fmla="*/ 32 w 221"/>
                <a:gd name="T5" fmla="*/ 0 h 87"/>
                <a:gd name="T6" fmla="*/ 0 w 221"/>
                <a:gd name="T7" fmla="*/ 87 h 87"/>
                <a:gd name="T8" fmla="*/ 199 w 221"/>
                <a:gd name="T9" fmla="*/ 87 h 87"/>
                <a:gd name="T10" fmla="*/ 189 w 221"/>
                <a:gd name="T11" fmla="*/ 4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87">
                  <a:moveTo>
                    <a:pt x="189" y="43"/>
                  </a:moveTo>
                  <a:cubicBezTo>
                    <a:pt x="193" y="28"/>
                    <a:pt x="205" y="13"/>
                    <a:pt x="221" y="0"/>
                  </a:cubicBezTo>
                  <a:lnTo>
                    <a:pt x="32" y="0"/>
                  </a:lnTo>
                  <a:lnTo>
                    <a:pt x="0" y="87"/>
                  </a:lnTo>
                  <a:lnTo>
                    <a:pt x="199" y="87"/>
                  </a:lnTo>
                  <a:cubicBezTo>
                    <a:pt x="190" y="75"/>
                    <a:pt x="184" y="61"/>
                    <a:pt x="189" y="4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7" name="Freeform 124"/>
            <p:cNvSpPr>
              <a:spLocks/>
            </p:cNvSpPr>
            <p:nvPr/>
          </p:nvSpPr>
          <p:spPr bwMode="auto">
            <a:xfrm>
              <a:off x="6088063" y="1935162"/>
              <a:ext cx="401638" cy="452438"/>
            </a:xfrm>
            <a:custGeom>
              <a:avLst/>
              <a:gdLst>
                <a:gd name="T0" fmla="*/ 142 w 527"/>
                <a:gd name="T1" fmla="*/ 3 h 595"/>
                <a:gd name="T2" fmla="*/ 106 w 527"/>
                <a:gd name="T3" fmla="*/ 55 h 595"/>
                <a:gd name="T4" fmla="*/ 155 w 527"/>
                <a:gd name="T5" fmla="*/ 332 h 595"/>
                <a:gd name="T6" fmla="*/ 57 w 527"/>
                <a:gd name="T7" fmla="*/ 275 h 595"/>
                <a:gd name="T8" fmla="*/ 4 w 527"/>
                <a:gd name="T9" fmla="*/ 312 h 595"/>
                <a:gd name="T10" fmla="*/ 130 w 527"/>
                <a:gd name="T11" fmla="*/ 447 h 595"/>
                <a:gd name="T12" fmla="*/ 369 w 527"/>
                <a:gd name="T13" fmla="*/ 570 h 595"/>
                <a:gd name="T14" fmla="*/ 517 w 527"/>
                <a:gd name="T15" fmla="*/ 392 h 595"/>
                <a:gd name="T16" fmla="*/ 491 w 527"/>
                <a:gd name="T17" fmla="*/ 244 h 595"/>
                <a:gd name="T18" fmla="*/ 449 w 527"/>
                <a:gd name="T19" fmla="*/ 206 h 595"/>
                <a:gd name="T20" fmla="*/ 407 w 527"/>
                <a:gd name="T21" fmla="*/ 240 h 595"/>
                <a:gd name="T22" fmla="*/ 402 w 527"/>
                <a:gd name="T23" fmla="*/ 215 h 595"/>
                <a:gd name="T24" fmla="*/ 358 w 527"/>
                <a:gd name="T25" fmla="*/ 179 h 595"/>
                <a:gd name="T26" fmla="*/ 314 w 527"/>
                <a:gd name="T27" fmla="*/ 219 h 595"/>
                <a:gd name="T28" fmla="*/ 271 w 527"/>
                <a:gd name="T29" fmla="*/ 173 h 595"/>
                <a:gd name="T30" fmla="*/ 225 w 527"/>
                <a:gd name="T31" fmla="*/ 218 h 595"/>
                <a:gd name="T32" fmla="*/ 193 w 527"/>
                <a:gd name="T33" fmla="*/ 39 h 595"/>
                <a:gd name="T34" fmla="*/ 142 w 527"/>
                <a:gd name="T35" fmla="*/ 3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7" h="595">
                  <a:moveTo>
                    <a:pt x="142" y="3"/>
                  </a:moveTo>
                  <a:cubicBezTo>
                    <a:pt x="117" y="7"/>
                    <a:pt x="101" y="31"/>
                    <a:pt x="106" y="55"/>
                  </a:cubicBezTo>
                  <a:lnTo>
                    <a:pt x="155" y="332"/>
                  </a:lnTo>
                  <a:cubicBezTo>
                    <a:pt x="128" y="287"/>
                    <a:pt x="84" y="269"/>
                    <a:pt x="57" y="275"/>
                  </a:cubicBezTo>
                  <a:cubicBezTo>
                    <a:pt x="31" y="281"/>
                    <a:pt x="7" y="302"/>
                    <a:pt x="4" y="312"/>
                  </a:cubicBezTo>
                  <a:cubicBezTo>
                    <a:pt x="0" y="330"/>
                    <a:pt x="66" y="347"/>
                    <a:pt x="130" y="447"/>
                  </a:cubicBezTo>
                  <a:cubicBezTo>
                    <a:pt x="187" y="535"/>
                    <a:pt x="234" y="595"/>
                    <a:pt x="369" y="570"/>
                  </a:cubicBezTo>
                  <a:cubicBezTo>
                    <a:pt x="496" y="547"/>
                    <a:pt x="527" y="450"/>
                    <a:pt x="517" y="392"/>
                  </a:cubicBezTo>
                  <a:lnTo>
                    <a:pt x="491" y="244"/>
                  </a:lnTo>
                  <a:cubicBezTo>
                    <a:pt x="486" y="213"/>
                    <a:pt x="460" y="205"/>
                    <a:pt x="449" y="206"/>
                  </a:cubicBezTo>
                  <a:cubicBezTo>
                    <a:pt x="440" y="207"/>
                    <a:pt x="418" y="208"/>
                    <a:pt x="407" y="240"/>
                  </a:cubicBezTo>
                  <a:lnTo>
                    <a:pt x="402" y="215"/>
                  </a:lnTo>
                  <a:cubicBezTo>
                    <a:pt x="398" y="194"/>
                    <a:pt x="379" y="179"/>
                    <a:pt x="358" y="179"/>
                  </a:cubicBezTo>
                  <a:cubicBezTo>
                    <a:pt x="340" y="179"/>
                    <a:pt x="316" y="193"/>
                    <a:pt x="314" y="219"/>
                  </a:cubicBezTo>
                  <a:cubicBezTo>
                    <a:pt x="309" y="191"/>
                    <a:pt x="297" y="173"/>
                    <a:pt x="271" y="173"/>
                  </a:cubicBezTo>
                  <a:cubicBezTo>
                    <a:pt x="256" y="174"/>
                    <a:pt x="228" y="178"/>
                    <a:pt x="225" y="218"/>
                  </a:cubicBezTo>
                  <a:lnTo>
                    <a:pt x="193" y="39"/>
                  </a:lnTo>
                  <a:cubicBezTo>
                    <a:pt x="188" y="11"/>
                    <a:pt x="164" y="0"/>
                    <a:pt x="142" y="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8" name="Freeform 125"/>
            <p:cNvSpPr>
              <a:spLocks/>
            </p:cNvSpPr>
            <p:nvPr/>
          </p:nvSpPr>
          <p:spPr bwMode="auto">
            <a:xfrm>
              <a:off x="5915026" y="1760537"/>
              <a:ext cx="328613" cy="190500"/>
            </a:xfrm>
            <a:custGeom>
              <a:avLst/>
              <a:gdLst>
                <a:gd name="T0" fmla="*/ 39 w 431"/>
                <a:gd name="T1" fmla="*/ 171 h 249"/>
                <a:gd name="T2" fmla="*/ 0 w 431"/>
                <a:gd name="T3" fmla="*/ 210 h 249"/>
                <a:gd name="T4" fmla="*/ 39 w 431"/>
                <a:gd name="T5" fmla="*/ 249 h 249"/>
                <a:gd name="T6" fmla="*/ 79 w 431"/>
                <a:gd name="T7" fmla="*/ 210 h 249"/>
                <a:gd name="T8" fmla="*/ 77 w 431"/>
                <a:gd name="T9" fmla="*/ 198 h 249"/>
                <a:gd name="T10" fmla="*/ 135 w 431"/>
                <a:gd name="T11" fmla="*/ 131 h 249"/>
                <a:gd name="T12" fmla="*/ 152 w 431"/>
                <a:gd name="T13" fmla="*/ 135 h 249"/>
                <a:gd name="T14" fmla="*/ 184 w 431"/>
                <a:gd name="T15" fmla="*/ 118 h 249"/>
                <a:gd name="T16" fmla="*/ 257 w 431"/>
                <a:gd name="T17" fmla="*/ 143 h 249"/>
                <a:gd name="T18" fmla="*/ 257 w 431"/>
                <a:gd name="T19" fmla="*/ 144 h 249"/>
                <a:gd name="T20" fmla="*/ 296 w 431"/>
                <a:gd name="T21" fmla="*/ 184 h 249"/>
                <a:gd name="T22" fmla="*/ 336 w 431"/>
                <a:gd name="T23" fmla="*/ 144 h 249"/>
                <a:gd name="T24" fmla="*/ 332 w 431"/>
                <a:gd name="T25" fmla="*/ 127 h 249"/>
                <a:gd name="T26" fmla="*/ 379 w 431"/>
                <a:gd name="T27" fmla="*/ 77 h 249"/>
                <a:gd name="T28" fmla="*/ 391 w 431"/>
                <a:gd name="T29" fmla="*/ 79 h 249"/>
                <a:gd name="T30" fmla="*/ 431 w 431"/>
                <a:gd name="T31" fmla="*/ 40 h 249"/>
                <a:gd name="T32" fmla="*/ 391 w 431"/>
                <a:gd name="T33" fmla="*/ 0 h 249"/>
                <a:gd name="T34" fmla="*/ 352 w 431"/>
                <a:gd name="T35" fmla="*/ 40 h 249"/>
                <a:gd name="T36" fmla="*/ 355 w 431"/>
                <a:gd name="T37" fmla="*/ 54 h 249"/>
                <a:gd name="T38" fmla="*/ 305 w 431"/>
                <a:gd name="T39" fmla="*/ 106 h 249"/>
                <a:gd name="T40" fmla="*/ 296 w 431"/>
                <a:gd name="T41" fmla="*/ 105 h 249"/>
                <a:gd name="T42" fmla="*/ 272 w 431"/>
                <a:gd name="T43" fmla="*/ 113 h 249"/>
                <a:gd name="T44" fmla="*/ 189 w 431"/>
                <a:gd name="T45" fmla="*/ 84 h 249"/>
                <a:gd name="T46" fmla="*/ 152 w 431"/>
                <a:gd name="T47" fmla="*/ 56 h 249"/>
                <a:gd name="T48" fmla="*/ 112 w 431"/>
                <a:gd name="T49" fmla="*/ 95 h 249"/>
                <a:gd name="T50" fmla="*/ 114 w 431"/>
                <a:gd name="T51" fmla="*/ 105 h 249"/>
                <a:gd name="T52" fmla="*/ 54 w 431"/>
                <a:gd name="T53" fmla="*/ 173 h 249"/>
                <a:gd name="T54" fmla="*/ 39 w 431"/>
                <a:gd name="T55" fmla="*/ 171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31" h="249">
                  <a:moveTo>
                    <a:pt x="39" y="171"/>
                  </a:moveTo>
                  <a:cubicBezTo>
                    <a:pt x="18" y="171"/>
                    <a:pt x="0" y="188"/>
                    <a:pt x="0" y="210"/>
                  </a:cubicBezTo>
                  <a:cubicBezTo>
                    <a:pt x="0" y="232"/>
                    <a:pt x="18" y="249"/>
                    <a:pt x="39" y="249"/>
                  </a:cubicBezTo>
                  <a:cubicBezTo>
                    <a:pt x="61" y="249"/>
                    <a:pt x="79" y="232"/>
                    <a:pt x="79" y="210"/>
                  </a:cubicBezTo>
                  <a:cubicBezTo>
                    <a:pt x="79" y="206"/>
                    <a:pt x="78" y="201"/>
                    <a:pt x="77" y="198"/>
                  </a:cubicBezTo>
                  <a:lnTo>
                    <a:pt x="135" y="131"/>
                  </a:lnTo>
                  <a:cubicBezTo>
                    <a:pt x="140" y="134"/>
                    <a:pt x="146" y="135"/>
                    <a:pt x="152" y="135"/>
                  </a:cubicBezTo>
                  <a:cubicBezTo>
                    <a:pt x="165" y="135"/>
                    <a:pt x="177" y="128"/>
                    <a:pt x="184" y="118"/>
                  </a:cubicBezTo>
                  <a:lnTo>
                    <a:pt x="257" y="143"/>
                  </a:lnTo>
                  <a:cubicBezTo>
                    <a:pt x="257" y="144"/>
                    <a:pt x="257" y="144"/>
                    <a:pt x="257" y="144"/>
                  </a:cubicBezTo>
                  <a:cubicBezTo>
                    <a:pt x="257" y="166"/>
                    <a:pt x="275" y="184"/>
                    <a:pt x="296" y="184"/>
                  </a:cubicBezTo>
                  <a:cubicBezTo>
                    <a:pt x="318" y="184"/>
                    <a:pt x="336" y="166"/>
                    <a:pt x="336" y="144"/>
                  </a:cubicBezTo>
                  <a:cubicBezTo>
                    <a:pt x="336" y="138"/>
                    <a:pt x="334" y="132"/>
                    <a:pt x="332" y="127"/>
                  </a:cubicBezTo>
                  <a:lnTo>
                    <a:pt x="379" y="77"/>
                  </a:lnTo>
                  <a:cubicBezTo>
                    <a:pt x="383" y="78"/>
                    <a:pt x="387" y="79"/>
                    <a:pt x="391" y="79"/>
                  </a:cubicBezTo>
                  <a:cubicBezTo>
                    <a:pt x="413" y="79"/>
                    <a:pt x="431" y="62"/>
                    <a:pt x="431" y="40"/>
                  </a:cubicBezTo>
                  <a:cubicBezTo>
                    <a:pt x="431" y="18"/>
                    <a:pt x="413" y="0"/>
                    <a:pt x="391" y="0"/>
                  </a:cubicBezTo>
                  <a:cubicBezTo>
                    <a:pt x="369" y="0"/>
                    <a:pt x="352" y="18"/>
                    <a:pt x="352" y="40"/>
                  </a:cubicBezTo>
                  <a:cubicBezTo>
                    <a:pt x="352" y="45"/>
                    <a:pt x="353" y="50"/>
                    <a:pt x="355" y="54"/>
                  </a:cubicBezTo>
                  <a:lnTo>
                    <a:pt x="305" y="106"/>
                  </a:lnTo>
                  <a:cubicBezTo>
                    <a:pt x="303" y="105"/>
                    <a:pt x="300" y="105"/>
                    <a:pt x="296" y="105"/>
                  </a:cubicBezTo>
                  <a:cubicBezTo>
                    <a:pt x="287" y="105"/>
                    <a:pt x="279" y="108"/>
                    <a:pt x="272" y="113"/>
                  </a:cubicBezTo>
                  <a:lnTo>
                    <a:pt x="189" y="84"/>
                  </a:lnTo>
                  <a:cubicBezTo>
                    <a:pt x="185" y="68"/>
                    <a:pt x="170" y="56"/>
                    <a:pt x="152" y="56"/>
                  </a:cubicBezTo>
                  <a:cubicBezTo>
                    <a:pt x="130" y="56"/>
                    <a:pt x="112" y="74"/>
                    <a:pt x="112" y="95"/>
                  </a:cubicBezTo>
                  <a:cubicBezTo>
                    <a:pt x="112" y="99"/>
                    <a:pt x="113" y="102"/>
                    <a:pt x="114" y="105"/>
                  </a:cubicBezTo>
                  <a:lnTo>
                    <a:pt x="54" y="173"/>
                  </a:lnTo>
                  <a:cubicBezTo>
                    <a:pt x="49" y="172"/>
                    <a:pt x="44" y="171"/>
                    <a:pt x="39" y="17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9" name="Freeform 126"/>
            <p:cNvSpPr>
              <a:spLocks/>
            </p:cNvSpPr>
            <p:nvPr/>
          </p:nvSpPr>
          <p:spPr bwMode="auto">
            <a:xfrm>
              <a:off x="5681663" y="1922462"/>
              <a:ext cx="266700" cy="407988"/>
            </a:xfrm>
            <a:custGeom>
              <a:avLst/>
              <a:gdLst>
                <a:gd name="T0" fmla="*/ 311 w 349"/>
                <a:gd name="T1" fmla="*/ 108 h 536"/>
                <a:gd name="T2" fmla="*/ 243 w 349"/>
                <a:gd name="T3" fmla="*/ 129 h 536"/>
                <a:gd name="T4" fmla="*/ 162 w 349"/>
                <a:gd name="T5" fmla="*/ 292 h 536"/>
                <a:gd name="T6" fmla="*/ 144 w 349"/>
                <a:gd name="T7" fmla="*/ 208 h 536"/>
                <a:gd name="T8" fmla="*/ 159 w 349"/>
                <a:gd name="T9" fmla="*/ 174 h 536"/>
                <a:gd name="T10" fmla="*/ 159 w 349"/>
                <a:gd name="T11" fmla="*/ 0 h 536"/>
                <a:gd name="T12" fmla="*/ 19 w 349"/>
                <a:gd name="T13" fmla="*/ 170 h 536"/>
                <a:gd name="T14" fmla="*/ 4 w 349"/>
                <a:gd name="T15" fmla="*/ 234 h 536"/>
                <a:gd name="T16" fmla="*/ 15 w 349"/>
                <a:gd name="T17" fmla="*/ 483 h 536"/>
                <a:gd name="T18" fmla="*/ 40 w 349"/>
                <a:gd name="T19" fmla="*/ 516 h 536"/>
                <a:gd name="T20" fmla="*/ 136 w 349"/>
                <a:gd name="T21" fmla="*/ 533 h 536"/>
                <a:gd name="T22" fmla="*/ 154 w 349"/>
                <a:gd name="T23" fmla="*/ 536 h 536"/>
                <a:gd name="T24" fmla="*/ 174 w 349"/>
                <a:gd name="T25" fmla="*/ 525 h 536"/>
                <a:gd name="T26" fmla="*/ 234 w 349"/>
                <a:gd name="T27" fmla="*/ 445 h 536"/>
                <a:gd name="T28" fmla="*/ 277 w 349"/>
                <a:gd name="T29" fmla="*/ 331 h 536"/>
                <a:gd name="T30" fmla="*/ 343 w 349"/>
                <a:gd name="T31" fmla="*/ 164 h 536"/>
                <a:gd name="T32" fmla="*/ 311 w 349"/>
                <a:gd name="T33" fmla="*/ 108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9" h="536">
                  <a:moveTo>
                    <a:pt x="311" y="108"/>
                  </a:moveTo>
                  <a:cubicBezTo>
                    <a:pt x="291" y="100"/>
                    <a:pt x="260" y="97"/>
                    <a:pt x="243" y="129"/>
                  </a:cubicBezTo>
                  <a:lnTo>
                    <a:pt x="162" y="292"/>
                  </a:lnTo>
                  <a:lnTo>
                    <a:pt x="144" y="208"/>
                  </a:lnTo>
                  <a:lnTo>
                    <a:pt x="159" y="174"/>
                  </a:lnTo>
                  <a:lnTo>
                    <a:pt x="159" y="0"/>
                  </a:lnTo>
                  <a:lnTo>
                    <a:pt x="19" y="170"/>
                  </a:lnTo>
                  <a:cubicBezTo>
                    <a:pt x="0" y="190"/>
                    <a:pt x="3" y="218"/>
                    <a:pt x="4" y="234"/>
                  </a:cubicBezTo>
                  <a:lnTo>
                    <a:pt x="15" y="483"/>
                  </a:lnTo>
                  <a:cubicBezTo>
                    <a:pt x="16" y="503"/>
                    <a:pt x="19" y="511"/>
                    <a:pt x="40" y="516"/>
                  </a:cubicBezTo>
                  <a:lnTo>
                    <a:pt x="136" y="533"/>
                  </a:lnTo>
                  <a:cubicBezTo>
                    <a:pt x="142" y="535"/>
                    <a:pt x="148" y="536"/>
                    <a:pt x="154" y="536"/>
                  </a:cubicBezTo>
                  <a:cubicBezTo>
                    <a:pt x="161" y="536"/>
                    <a:pt x="168" y="534"/>
                    <a:pt x="174" y="525"/>
                  </a:cubicBezTo>
                  <a:cubicBezTo>
                    <a:pt x="192" y="502"/>
                    <a:pt x="226" y="457"/>
                    <a:pt x="234" y="445"/>
                  </a:cubicBezTo>
                  <a:cubicBezTo>
                    <a:pt x="242" y="434"/>
                    <a:pt x="253" y="403"/>
                    <a:pt x="277" y="331"/>
                  </a:cubicBezTo>
                  <a:cubicBezTo>
                    <a:pt x="292" y="287"/>
                    <a:pt x="343" y="164"/>
                    <a:pt x="343" y="164"/>
                  </a:cubicBezTo>
                  <a:cubicBezTo>
                    <a:pt x="349" y="144"/>
                    <a:pt x="336" y="117"/>
                    <a:pt x="311" y="10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0" name="Optimization3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2017D146-EAFF-4431-AE85-EC0A7438D2B5}"/>
              </a:ext>
            </a:extLst>
          </p:cNvPr>
          <p:cNvGrpSpPr>
            <a:grpSpLocks noChangeAspect="1"/>
          </p:cNvGrpSpPr>
          <p:nvPr/>
        </p:nvGrpSpPr>
        <p:grpSpPr>
          <a:xfrm>
            <a:off x="9077942" y="1439415"/>
            <a:ext cx="626109" cy="627306"/>
            <a:chOff x="5024748" y="1657732"/>
            <a:chExt cx="791853" cy="793369"/>
          </a:xfrm>
          <a:solidFill>
            <a:srgbClr val="003366"/>
          </a:solidFill>
        </p:grpSpPr>
        <p:sp>
          <p:nvSpPr>
            <p:cNvPr id="71" name="Freeform: Shape 540">
              <a:extLst>
                <a:ext uri="{FF2B5EF4-FFF2-40B4-BE49-F238E27FC236}">
                  <a16:creationId xmlns:a16="http://schemas.microsoft.com/office/drawing/2014/main" id="{806E22F0-8C96-43B9-8236-E95FEB808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3025" y="1785938"/>
              <a:ext cx="366713" cy="368300"/>
            </a:xfrm>
            <a:custGeom>
              <a:avLst/>
              <a:gdLst>
                <a:gd name="connsiteX0" fmla="*/ 170123 w 366713"/>
                <a:gd name="connsiteY0" fmla="*/ 102452 h 368300"/>
                <a:gd name="connsiteX1" fmla="*/ 100219 w 366713"/>
                <a:gd name="connsiteY1" fmla="*/ 171420 h 368300"/>
                <a:gd name="connsiteX2" fmla="*/ 196591 w 366713"/>
                <a:gd name="connsiteY2" fmla="*/ 267435 h 368300"/>
                <a:gd name="connsiteX3" fmla="*/ 265815 w 366713"/>
                <a:gd name="connsiteY3" fmla="*/ 197791 h 368300"/>
                <a:gd name="connsiteX4" fmla="*/ 170123 w 366713"/>
                <a:gd name="connsiteY4" fmla="*/ 102452 h 368300"/>
                <a:gd name="connsiteX5" fmla="*/ 162161 w 366713"/>
                <a:gd name="connsiteY5" fmla="*/ 0 h 368300"/>
                <a:gd name="connsiteX6" fmla="*/ 203879 w 366713"/>
                <a:gd name="connsiteY6" fmla="*/ 0 h 368300"/>
                <a:gd name="connsiteX7" fmla="*/ 220028 w 366713"/>
                <a:gd name="connsiteY7" fmla="*/ 18213 h 368300"/>
                <a:gd name="connsiteX8" fmla="*/ 220028 w 366713"/>
                <a:gd name="connsiteY8" fmla="*/ 28331 h 368300"/>
                <a:gd name="connsiteX9" fmla="*/ 231467 w 366713"/>
                <a:gd name="connsiteY9" fmla="*/ 45194 h 368300"/>
                <a:gd name="connsiteX10" fmla="*/ 246943 w 366713"/>
                <a:gd name="connsiteY10" fmla="*/ 51265 h 368300"/>
                <a:gd name="connsiteX11" fmla="*/ 267129 w 366713"/>
                <a:gd name="connsiteY11" fmla="*/ 47218 h 368300"/>
                <a:gd name="connsiteX12" fmla="*/ 275203 w 366713"/>
                <a:gd name="connsiteY12" fmla="*/ 39124 h 368300"/>
                <a:gd name="connsiteX13" fmla="*/ 298081 w 366713"/>
                <a:gd name="connsiteY13" fmla="*/ 39124 h 368300"/>
                <a:gd name="connsiteX14" fmla="*/ 327687 w 366713"/>
                <a:gd name="connsiteY14" fmla="*/ 68803 h 368300"/>
                <a:gd name="connsiteX15" fmla="*/ 326341 w 366713"/>
                <a:gd name="connsiteY15" fmla="*/ 93087 h 368300"/>
                <a:gd name="connsiteX16" fmla="*/ 318940 w 366713"/>
                <a:gd name="connsiteY16" fmla="*/ 100507 h 368300"/>
                <a:gd name="connsiteX17" fmla="*/ 315575 w 366713"/>
                <a:gd name="connsiteY17" fmla="*/ 120069 h 368300"/>
                <a:gd name="connsiteX18" fmla="*/ 321631 w 366713"/>
                <a:gd name="connsiteY18" fmla="*/ 134908 h 368300"/>
                <a:gd name="connsiteX19" fmla="*/ 339126 w 366713"/>
                <a:gd name="connsiteY19" fmla="*/ 147050 h 368300"/>
                <a:gd name="connsiteX20" fmla="*/ 350564 w 366713"/>
                <a:gd name="connsiteY20" fmla="*/ 147050 h 368300"/>
                <a:gd name="connsiteX21" fmla="*/ 366713 w 366713"/>
                <a:gd name="connsiteY21" fmla="*/ 163239 h 368300"/>
                <a:gd name="connsiteX22" fmla="*/ 366713 w 366713"/>
                <a:gd name="connsiteY22" fmla="*/ 205061 h 368300"/>
                <a:gd name="connsiteX23" fmla="*/ 350564 w 366713"/>
                <a:gd name="connsiteY23" fmla="*/ 221250 h 368300"/>
                <a:gd name="connsiteX24" fmla="*/ 339126 w 366713"/>
                <a:gd name="connsiteY24" fmla="*/ 221250 h 368300"/>
                <a:gd name="connsiteX25" fmla="*/ 321631 w 366713"/>
                <a:gd name="connsiteY25" fmla="*/ 233392 h 368300"/>
                <a:gd name="connsiteX26" fmla="*/ 315575 w 366713"/>
                <a:gd name="connsiteY26" fmla="*/ 247557 h 368300"/>
                <a:gd name="connsiteX27" fmla="*/ 319612 w 366713"/>
                <a:gd name="connsiteY27" fmla="*/ 268468 h 368300"/>
                <a:gd name="connsiteX28" fmla="*/ 327687 w 366713"/>
                <a:gd name="connsiteY28" fmla="*/ 276562 h 368300"/>
                <a:gd name="connsiteX29" fmla="*/ 327687 w 366713"/>
                <a:gd name="connsiteY29" fmla="*/ 299497 h 368300"/>
                <a:gd name="connsiteX30" fmla="*/ 298081 w 366713"/>
                <a:gd name="connsiteY30" fmla="*/ 329177 h 368300"/>
                <a:gd name="connsiteX31" fmla="*/ 274530 w 366713"/>
                <a:gd name="connsiteY31" fmla="*/ 327828 h 368300"/>
                <a:gd name="connsiteX32" fmla="*/ 267129 w 366713"/>
                <a:gd name="connsiteY32" fmla="*/ 320408 h 368300"/>
                <a:gd name="connsiteX33" fmla="*/ 246943 w 366713"/>
                <a:gd name="connsiteY33" fmla="*/ 317035 h 368300"/>
                <a:gd name="connsiteX34" fmla="*/ 232140 w 366713"/>
                <a:gd name="connsiteY34" fmla="*/ 323106 h 368300"/>
                <a:gd name="connsiteX35" fmla="*/ 220028 w 366713"/>
                <a:gd name="connsiteY35" fmla="*/ 340644 h 368300"/>
                <a:gd name="connsiteX36" fmla="*/ 220028 w 366713"/>
                <a:gd name="connsiteY36" fmla="*/ 352111 h 368300"/>
                <a:gd name="connsiteX37" fmla="*/ 203879 w 366713"/>
                <a:gd name="connsiteY37" fmla="*/ 368300 h 368300"/>
                <a:gd name="connsiteX38" fmla="*/ 162161 w 366713"/>
                <a:gd name="connsiteY38" fmla="*/ 368300 h 368300"/>
                <a:gd name="connsiteX39" fmla="*/ 146013 w 366713"/>
                <a:gd name="connsiteY39" fmla="*/ 350088 h 368300"/>
                <a:gd name="connsiteX40" fmla="*/ 146013 w 366713"/>
                <a:gd name="connsiteY40" fmla="*/ 339969 h 368300"/>
                <a:gd name="connsiteX41" fmla="*/ 134574 w 366713"/>
                <a:gd name="connsiteY41" fmla="*/ 323106 h 368300"/>
                <a:gd name="connsiteX42" fmla="*/ 119771 w 366713"/>
                <a:gd name="connsiteY42" fmla="*/ 317035 h 368300"/>
                <a:gd name="connsiteX43" fmla="*/ 98912 w 366713"/>
                <a:gd name="connsiteY43" fmla="*/ 321082 h 368300"/>
                <a:gd name="connsiteX44" fmla="*/ 90837 w 366713"/>
                <a:gd name="connsiteY44" fmla="*/ 329177 h 368300"/>
                <a:gd name="connsiteX45" fmla="*/ 67960 w 366713"/>
                <a:gd name="connsiteY45" fmla="*/ 329177 h 368300"/>
                <a:gd name="connsiteX46" fmla="*/ 39027 w 366713"/>
                <a:gd name="connsiteY46" fmla="*/ 299497 h 368300"/>
                <a:gd name="connsiteX47" fmla="*/ 39699 w 366713"/>
                <a:gd name="connsiteY47" fmla="*/ 275213 h 368300"/>
                <a:gd name="connsiteX48" fmla="*/ 47101 w 366713"/>
                <a:gd name="connsiteY48" fmla="*/ 267793 h 368300"/>
                <a:gd name="connsiteX49" fmla="*/ 51138 w 366713"/>
                <a:gd name="connsiteY49" fmla="*/ 248232 h 368300"/>
                <a:gd name="connsiteX50" fmla="*/ 44410 w 366713"/>
                <a:gd name="connsiteY50" fmla="*/ 233392 h 368300"/>
                <a:gd name="connsiteX51" fmla="*/ 27588 w 366713"/>
                <a:gd name="connsiteY51" fmla="*/ 221250 h 368300"/>
                <a:gd name="connsiteX52" fmla="*/ 16149 w 366713"/>
                <a:gd name="connsiteY52" fmla="*/ 221250 h 368300"/>
                <a:gd name="connsiteX53" fmla="*/ 0 w 366713"/>
                <a:gd name="connsiteY53" fmla="*/ 205061 h 368300"/>
                <a:gd name="connsiteX54" fmla="*/ 0 w 366713"/>
                <a:gd name="connsiteY54" fmla="*/ 163239 h 368300"/>
                <a:gd name="connsiteX55" fmla="*/ 16149 w 366713"/>
                <a:gd name="connsiteY55" fmla="*/ 147050 h 368300"/>
                <a:gd name="connsiteX56" fmla="*/ 27588 w 366713"/>
                <a:gd name="connsiteY56" fmla="*/ 147050 h 368300"/>
                <a:gd name="connsiteX57" fmla="*/ 44410 w 366713"/>
                <a:gd name="connsiteY57" fmla="*/ 134908 h 368300"/>
                <a:gd name="connsiteX58" fmla="*/ 50465 w 366713"/>
                <a:gd name="connsiteY58" fmla="*/ 120743 h 368300"/>
                <a:gd name="connsiteX59" fmla="*/ 47101 w 366713"/>
                <a:gd name="connsiteY59" fmla="*/ 99832 h 368300"/>
                <a:gd name="connsiteX60" fmla="*/ 39027 w 366713"/>
                <a:gd name="connsiteY60" fmla="*/ 91738 h 368300"/>
                <a:gd name="connsiteX61" fmla="*/ 39027 w 366713"/>
                <a:gd name="connsiteY61" fmla="*/ 68803 h 368300"/>
                <a:gd name="connsiteX62" fmla="*/ 67960 w 366713"/>
                <a:gd name="connsiteY62" fmla="*/ 39124 h 368300"/>
                <a:gd name="connsiteX63" fmla="*/ 92183 w 366713"/>
                <a:gd name="connsiteY63" fmla="*/ 40473 h 368300"/>
                <a:gd name="connsiteX64" fmla="*/ 99585 w 366713"/>
                <a:gd name="connsiteY64" fmla="*/ 47893 h 368300"/>
                <a:gd name="connsiteX65" fmla="*/ 119098 w 366713"/>
                <a:gd name="connsiteY65" fmla="*/ 51265 h 368300"/>
                <a:gd name="connsiteX66" fmla="*/ 134574 w 366713"/>
                <a:gd name="connsiteY66" fmla="*/ 45194 h 368300"/>
                <a:gd name="connsiteX67" fmla="*/ 146013 w 366713"/>
                <a:gd name="connsiteY67" fmla="*/ 27656 h 368300"/>
                <a:gd name="connsiteX68" fmla="*/ 146013 w 366713"/>
                <a:gd name="connsiteY68" fmla="*/ 16189 h 368300"/>
                <a:gd name="connsiteX69" fmla="*/ 162161 w 366713"/>
                <a:gd name="connsiteY69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366713" h="368300">
                  <a:moveTo>
                    <a:pt x="170123" y="102452"/>
                  </a:moveTo>
                  <a:cubicBezTo>
                    <a:pt x="134832" y="107861"/>
                    <a:pt x="105649" y="136260"/>
                    <a:pt x="100219" y="171420"/>
                  </a:cubicBezTo>
                  <a:cubicBezTo>
                    <a:pt x="92075" y="228218"/>
                    <a:pt x="139582" y="276225"/>
                    <a:pt x="196591" y="267435"/>
                  </a:cubicBezTo>
                  <a:cubicBezTo>
                    <a:pt x="231882" y="262026"/>
                    <a:pt x="260386" y="232951"/>
                    <a:pt x="265815" y="197791"/>
                  </a:cubicBezTo>
                  <a:cubicBezTo>
                    <a:pt x="274638" y="141669"/>
                    <a:pt x="226452" y="93662"/>
                    <a:pt x="170123" y="102452"/>
                  </a:cubicBezTo>
                  <a:close/>
                  <a:moveTo>
                    <a:pt x="162161" y="0"/>
                  </a:moveTo>
                  <a:lnTo>
                    <a:pt x="203879" y="0"/>
                  </a:lnTo>
                  <a:cubicBezTo>
                    <a:pt x="212626" y="0"/>
                    <a:pt x="220028" y="7420"/>
                    <a:pt x="220028" y="18213"/>
                  </a:cubicBezTo>
                  <a:lnTo>
                    <a:pt x="220028" y="28331"/>
                  </a:lnTo>
                  <a:cubicBezTo>
                    <a:pt x="220028" y="35751"/>
                    <a:pt x="224738" y="42496"/>
                    <a:pt x="231467" y="45194"/>
                  </a:cubicBezTo>
                  <a:cubicBezTo>
                    <a:pt x="236850" y="46543"/>
                    <a:pt x="241560" y="48567"/>
                    <a:pt x="246943" y="51265"/>
                  </a:cubicBezTo>
                  <a:cubicBezTo>
                    <a:pt x="253671" y="54638"/>
                    <a:pt x="261746" y="52614"/>
                    <a:pt x="267129" y="47218"/>
                  </a:cubicBezTo>
                  <a:lnTo>
                    <a:pt x="275203" y="39124"/>
                  </a:lnTo>
                  <a:cubicBezTo>
                    <a:pt x="281932" y="33053"/>
                    <a:pt x="292025" y="33053"/>
                    <a:pt x="298081" y="39124"/>
                  </a:cubicBezTo>
                  <a:lnTo>
                    <a:pt x="327687" y="68803"/>
                  </a:lnTo>
                  <a:cubicBezTo>
                    <a:pt x="333743" y="74874"/>
                    <a:pt x="333743" y="85667"/>
                    <a:pt x="326341" y="93087"/>
                  </a:cubicBezTo>
                  <a:lnTo>
                    <a:pt x="318940" y="100507"/>
                  </a:lnTo>
                  <a:cubicBezTo>
                    <a:pt x="314230" y="105229"/>
                    <a:pt x="312211" y="113323"/>
                    <a:pt x="315575" y="120069"/>
                  </a:cubicBezTo>
                  <a:cubicBezTo>
                    <a:pt x="318267" y="124790"/>
                    <a:pt x="320285" y="130187"/>
                    <a:pt x="321631" y="134908"/>
                  </a:cubicBezTo>
                  <a:cubicBezTo>
                    <a:pt x="324323" y="142328"/>
                    <a:pt x="331051" y="147050"/>
                    <a:pt x="339126" y="147050"/>
                  </a:cubicBezTo>
                  <a:lnTo>
                    <a:pt x="350564" y="147050"/>
                  </a:lnTo>
                  <a:cubicBezTo>
                    <a:pt x="359312" y="147050"/>
                    <a:pt x="366713" y="154470"/>
                    <a:pt x="366713" y="163239"/>
                  </a:cubicBezTo>
                  <a:lnTo>
                    <a:pt x="366713" y="205061"/>
                  </a:lnTo>
                  <a:cubicBezTo>
                    <a:pt x="366713" y="213830"/>
                    <a:pt x="359312" y="221250"/>
                    <a:pt x="350564" y="221250"/>
                  </a:cubicBezTo>
                  <a:lnTo>
                    <a:pt x="339126" y="221250"/>
                  </a:lnTo>
                  <a:cubicBezTo>
                    <a:pt x="331051" y="221250"/>
                    <a:pt x="324323" y="225972"/>
                    <a:pt x="321631" y="233392"/>
                  </a:cubicBezTo>
                  <a:cubicBezTo>
                    <a:pt x="320285" y="238113"/>
                    <a:pt x="318267" y="242835"/>
                    <a:pt x="315575" y="247557"/>
                  </a:cubicBezTo>
                  <a:cubicBezTo>
                    <a:pt x="312211" y="254302"/>
                    <a:pt x="314230" y="263072"/>
                    <a:pt x="319612" y="268468"/>
                  </a:cubicBezTo>
                  <a:lnTo>
                    <a:pt x="327687" y="276562"/>
                  </a:lnTo>
                  <a:cubicBezTo>
                    <a:pt x="333743" y="282633"/>
                    <a:pt x="333743" y="292751"/>
                    <a:pt x="327687" y="299497"/>
                  </a:cubicBezTo>
                  <a:lnTo>
                    <a:pt x="298081" y="329177"/>
                  </a:lnTo>
                  <a:cubicBezTo>
                    <a:pt x="292025" y="335248"/>
                    <a:pt x="281932" y="335248"/>
                    <a:pt x="274530" y="327828"/>
                  </a:cubicBezTo>
                  <a:lnTo>
                    <a:pt x="267129" y="320408"/>
                  </a:lnTo>
                  <a:cubicBezTo>
                    <a:pt x="261746" y="315011"/>
                    <a:pt x="253671" y="313662"/>
                    <a:pt x="246943" y="317035"/>
                  </a:cubicBezTo>
                  <a:cubicBezTo>
                    <a:pt x="242233" y="319059"/>
                    <a:pt x="237523" y="321082"/>
                    <a:pt x="232140" y="323106"/>
                  </a:cubicBezTo>
                  <a:cubicBezTo>
                    <a:pt x="224738" y="325804"/>
                    <a:pt x="220028" y="332549"/>
                    <a:pt x="220028" y="340644"/>
                  </a:cubicBezTo>
                  <a:lnTo>
                    <a:pt x="220028" y="352111"/>
                  </a:lnTo>
                  <a:cubicBezTo>
                    <a:pt x="220028" y="360880"/>
                    <a:pt x="212626" y="368300"/>
                    <a:pt x="203879" y="368300"/>
                  </a:cubicBezTo>
                  <a:lnTo>
                    <a:pt x="162161" y="368300"/>
                  </a:lnTo>
                  <a:cubicBezTo>
                    <a:pt x="153414" y="368300"/>
                    <a:pt x="146013" y="360880"/>
                    <a:pt x="146013" y="350088"/>
                  </a:cubicBezTo>
                  <a:lnTo>
                    <a:pt x="146013" y="339969"/>
                  </a:lnTo>
                  <a:cubicBezTo>
                    <a:pt x="146013" y="332549"/>
                    <a:pt x="141975" y="325804"/>
                    <a:pt x="134574" y="323106"/>
                  </a:cubicBezTo>
                  <a:cubicBezTo>
                    <a:pt x="129864" y="321757"/>
                    <a:pt x="124481" y="319733"/>
                    <a:pt x="119771" y="317035"/>
                  </a:cubicBezTo>
                  <a:cubicBezTo>
                    <a:pt x="113042" y="313662"/>
                    <a:pt x="104295" y="315011"/>
                    <a:pt x="98912" y="321082"/>
                  </a:cubicBezTo>
                  <a:lnTo>
                    <a:pt x="90837" y="329177"/>
                  </a:lnTo>
                  <a:cubicBezTo>
                    <a:pt x="84782" y="335248"/>
                    <a:pt x="74689" y="335248"/>
                    <a:pt x="67960" y="329177"/>
                  </a:cubicBezTo>
                  <a:lnTo>
                    <a:pt x="39027" y="299497"/>
                  </a:lnTo>
                  <a:cubicBezTo>
                    <a:pt x="32298" y="292751"/>
                    <a:pt x="32298" y="282633"/>
                    <a:pt x="39699" y="275213"/>
                  </a:cubicBezTo>
                  <a:lnTo>
                    <a:pt x="47101" y="267793"/>
                  </a:lnTo>
                  <a:cubicBezTo>
                    <a:pt x="52484" y="263072"/>
                    <a:pt x="53830" y="254977"/>
                    <a:pt x="51138" y="248232"/>
                  </a:cubicBezTo>
                  <a:cubicBezTo>
                    <a:pt x="48447" y="243510"/>
                    <a:pt x="46428" y="238113"/>
                    <a:pt x="44410" y="233392"/>
                  </a:cubicBezTo>
                  <a:cubicBezTo>
                    <a:pt x="41718" y="225972"/>
                    <a:pt x="34989" y="221250"/>
                    <a:pt x="27588" y="221250"/>
                  </a:cubicBezTo>
                  <a:lnTo>
                    <a:pt x="16149" y="221250"/>
                  </a:lnTo>
                  <a:cubicBezTo>
                    <a:pt x="6729" y="221250"/>
                    <a:pt x="0" y="213830"/>
                    <a:pt x="0" y="205061"/>
                  </a:cubicBezTo>
                  <a:lnTo>
                    <a:pt x="0" y="163239"/>
                  </a:lnTo>
                  <a:cubicBezTo>
                    <a:pt x="0" y="154470"/>
                    <a:pt x="6729" y="147050"/>
                    <a:pt x="16149" y="147050"/>
                  </a:cubicBezTo>
                  <a:lnTo>
                    <a:pt x="27588" y="147050"/>
                  </a:lnTo>
                  <a:cubicBezTo>
                    <a:pt x="34989" y="147050"/>
                    <a:pt x="41718" y="142328"/>
                    <a:pt x="44410" y="134908"/>
                  </a:cubicBezTo>
                  <a:cubicBezTo>
                    <a:pt x="46428" y="130187"/>
                    <a:pt x="48447" y="125465"/>
                    <a:pt x="50465" y="120743"/>
                  </a:cubicBezTo>
                  <a:cubicBezTo>
                    <a:pt x="53830" y="113323"/>
                    <a:pt x="52484" y="105229"/>
                    <a:pt x="47101" y="99832"/>
                  </a:cubicBezTo>
                  <a:lnTo>
                    <a:pt x="39027" y="91738"/>
                  </a:lnTo>
                  <a:cubicBezTo>
                    <a:pt x="32298" y="85667"/>
                    <a:pt x="32298" y="74874"/>
                    <a:pt x="39027" y="68803"/>
                  </a:cubicBezTo>
                  <a:lnTo>
                    <a:pt x="67960" y="39124"/>
                  </a:lnTo>
                  <a:cubicBezTo>
                    <a:pt x="74689" y="33053"/>
                    <a:pt x="84782" y="33053"/>
                    <a:pt x="92183" y="40473"/>
                  </a:cubicBezTo>
                  <a:lnTo>
                    <a:pt x="99585" y="47893"/>
                  </a:lnTo>
                  <a:cubicBezTo>
                    <a:pt x="104968" y="53289"/>
                    <a:pt x="112369" y="54638"/>
                    <a:pt x="119098" y="51265"/>
                  </a:cubicBezTo>
                  <a:cubicBezTo>
                    <a:pt x="123808" y="49242"/>
                    <a:pt x="129191" y="47218"/>
                    <a:pt x="134574" y="45194"/>
                  </a:cubicBezTo>
                  <a:cubicBezTo>
                    <a:pt x="141302" y="42496"/>
                    <a:pt x="146013" y="35751"/>
                    <a:pt x="146013" y="27656"/>
                  </a:cubicBezTo>
                  <a:lnTo>
                    <a:pt x="146013" y="16189"/>
                  </a:lnTo>
                  <a:cubicBezTo>
                    <a:pt x="146013" y="7420"/>
                    <a:pt x="153414" y="0"/>
                    <a:pt x="16216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Freeform: Shape 541">
              <a:extLst>
                <a:ext uri="{FF2B5EF4-FFF2-40B4-BE49-F238E27FC236}">
                  <a16:creationId xmlns:a16="http://schemas.microsoft.com/office/drawing/2014/main" id="{0C721BEC-A1EB-42D2-9D67-B3C8CEA7F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748" y="1657732"/>
              <a:ext cx="623267" cy="624712"/>
            </a:xfrm>
            <a:custGeom>
              <a:avLst/>
              <a:gdLst>
                <a:gd name="connsiteX0" fmla="*/ 311177 w 623267"/>
                <a:gd name="connsiteY0" fmla="*/ 65045 h 624712"/>
                <a:gd name="connsiteX1" fmla="*/ 136376 w 623267"/>
                <a:gd name="connsiteY1" fmla="*/ 137500 h 624712"/>
                <a:gd name="connsiteX2" fmla="*/ 136376 w 623267"/>
                <a:gd name="connsiteY2" fmla="*/ 488799 h 624712"/>
                <a:gd name="connsiteX3" fmla="*/ 485977 w 623267"/>
                <a:gd name="connsiteY3" fmla="*/ 488799 h 624712"/>
                <a:gd name="connsiteX4" fmla="*/ 485977 w 623267"/>
                <a:gd name="connsiteY4" fmla="*/ 137500 h 624712"/>
                <a:gd name="connsiteX5" fmla="*/ 311177 w 623267"/>
                <a:gd name="connsiteY5" fmla="*/ 65045 h 624712"/>
                <a:gd name="connsiteX6" fmla="*/ 311886 w 623267"/>
                <a:gd name="connsiteY6" fmla="*/ 0 h 624712"/>
                <a:gd name="connsiteX7" fmla="*/ 531848 w 623267"/>
                <a:gd name="connsiteY7" fmla="*/ 91631 h 624712"/>
                <a:gd name="connsiteX8" fmla="*/ 531848 w 623267"/>
                <a:gd name="connsiteY8" fmla="*/ 533081 h 624712"/>
                <a:gd name="connsiteX9" fmla="*/ 91420 w 623267"/>
                <a:gd name="connsiteY9" fmla="*/ 533081 h 624712"/>
                <a:gd name="connsiteX10" fmla="*/ 91420 w 623267"/>
                <a:gd name="connsiteY10" fmla="*/ 91631 h 624712"/>
                <a:gd name="connsiteX11" fmla="*/ 311886 w 623267"/>
                <a:gd name="connsiteY11" fmla="*/ 0 h 624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23267" h="624712">
                  <a:moveTo>
                    <a:pt x="311177" y="65045"/>
                  </a:moveTo>
                  <a:cubicBezTo>
                    <a:pt x="247858" y="65045"/>
                    <a:pt x="184539" y="89197"/>
                    <a:pt x="136376" y="137500"/>
                  </a:cubicBezTo>
                  <a:cubicBezTo>
                    <a:pt x="39377" y="234783"/>
                    <a:pt x="39377" y="391516"/>
                    <a:pt x="136376" y="488799"/>
                  </a:cubicBezTo>
                  <a:cubicBezTo>
                    <a:pt x="232702" y="585406"/>
                    <a:pt x="389651" y="585406"/>
                    <a:pt x="485977" y="488799"/>
                  </a:cubicBezTo>
                  <a:cubicBezTo>
                    <a:pt x="582302" y="391516"/>
                    <a:pt x="582302" y="234783"/>
                    <a:pt x="485977" y="137500"/>
                  </a:cubicBezTo>
                  <a:cubicBezTo>
                    <a:pt x="437814" y="89197"/>
                    <a:pt x="374495" y="65045"/>
                    <a:pt x="311177" y="65045"/>
                  </a:cubicBezTo>
                  <a:close/>
                  <a:moveTo>
                    <a:pt x="311886" y="0"/>
                  </a:moveTo>
                  <a:cubicBezTo>
                    <a:pt x="391605" y="0"/>
                    <a:pt x="471239" y="30544"/>
                    <a:pt x="531848" y="91631"/>
                  </a:cubicBezTo>
                  <a:cubicBezTo>
                    <a:pt x="653740" y="213131"/>
                    <a:pt x="653740" y="410906"/>
                    <a:pt x="531848" y="533081"/>
                  </a:cubicBezTo>
                  <a:cubicBezTo>
                    <a:pt x="410629" y="655256"/>
                    <a:pt x="213312" y="655256"/>
                    <a:pt x="91420" y="533081"/>
                  </a:cubicBezTo>
                  <a:cubicBezTo>
                    <a:pt x="-30473" y="410906"/>
                    <a:pt x="-30473" y="213131"/>
                    <a:pt x="91420" y="91631"/>
                  </a:cubicBezTo>
                  <a:cubicBezTo>
                    <a:pt x="152366" y="30544"/>
                    <a:pt x="232168" y="0"/>
                    <a:pt x="311886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Freeform 77">
              <a:extLst>
                <a:ext uri="{FF2B5EF4-FFF2-40B4-BE49-F238E27FC236}">
                  <a16:creationId xmlns:a16="http://schemas.microsoft.com/office/drawing/2014/main" id="{7433344C-E37B-4508-B7B9-204B98D95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5613" y="2170113"/>
              <a:ext cx="90488" cy="90488"/>
            </a:xfrm>
            <a:custGeom>
              <a:avLst/>
              <a:gdLst>
                <a:gd name="T0" fmla="*/ 25 w 57"/>
                <a:gd name="T1" fmla="*/ 0 h 57"/>
                <a:gd name="T2" fmla="*/ 57 w 57"/>
                <a:gd name="T3" fmla="*/ 32 h 57"/>
                <a:gd name="T4" fmla="*/ 33 w 57"/>
                <a:gd name="T5" fmla="*/ 57 h 57"/>
                <a:gd name="T6" fmla="*/ 0 w 57"/>
                <a:gd name="T7" fmla="*/ 25 h 57"/>
                <a:gd name="T8" fmla="*/ 25 w 57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7">
                  <a:moveTo>
                    <a:pt x="25" y="0"/>
                  </a:moveTo>
                  <a:lnTo>
                    <a:pt x="57" y="32"/>
                  </a:lnTo>
                  <a:lnTo>
                    <a:pt x="33" y="57"/>
                  </a:lnTo>
                  <a:lnTo>
                    <a:pt x="0" y="25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Freeform 78">
              <a:extLst>
                <a:ext uri="{FF2B5EF4-FFF2-40B4-BE49-F238E27FC236}">
                  <a16:creationId xmlns:a16="http://schemas.microsoft.com/office/drawing/2014/main" id="{ED44E7BC-B819-4517-8B2A-3657E7CBFA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2125" y="2206625"/>
              <a:ext cx="244475" cy="244475"/>
            </a:xfrm>
            <a:custGeom>
              <a:avLst/>
              <a:gdLst>
                <a:gd name="T0" fmla="*/ 0 w 361"/>
                <a:gd name="T1" fmla="*/ 114 h 362"/>
                <a:gd name="T2" fmla="*/ 217 w 361"/>
                <a:gd name="T3" fmla="*/ 330 h 362"/>
                <a:gd name="T4" fmla="*/ 330 w 361"/>
                <a:gd name="T5" fmla="*/ 330 h 362"/>
                <a:gd name="T6" fmla="*/ 330 w 361"/>
                <a:gd name="T7" fmla="*/ 330 h 362"/>
                <a:gd name="T8" fmla="*/ 330 w 361"/>
                <a:gd name="T9" fmla="*/ 217 h 362"/>
                <a:gd name="T10" fmla="*/ 113 w 361"/>
                <a:gd name="T11" fmla="*/ 0 h 362"/>
                <a:gd name="T12" fmla="*/ 0 w 361"/>
                <a:gd name="T13" fmla="*/ 114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1" h="362">
                  <a:moveTo>
                    <a:pt x="0" y="114"/>
                  </a:moveTo>
                  <a:lnTo>
                    <a:pt x="217" y="330"/>
                  </a:lnTo>
                  <a:cubicBezTo>
                    <a:pt x="248" y="362"/>
                    <a:pt x="299" y="362"/>
                    <a:pt x="330" y="330"/>
                  </a:cubicBezTo>
                  <a:lnTo>
                    <a:pt x="330" y="330"/>
                  </a:lnTo>
                  <a:cubicBezTo>
                    <a:pt x="361" y="299"/>
                    <a:pt x="361" y="249"/>
                    <a:pt x="330" y="217"/>
                  </a:cubicBezTo>
                  <a:lnTo>
                    <a:pt x="113" y="0"/>
                  </a:lnTo>
                  <a:lnTo>
                    <a:pt x="0" y="114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Freeform 85">
              <a:extLst>
                <a:ext uri="{FF2B5EF4-FFF2-40B4-BE49-F238E27FC236}">
                  <a16:creationId xmlns:a16="http://schemas.microsoft.com/office/drawing/2014/main" id="{1FE325E1-3553-401C-8878-F56C88C9DD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64188" y="2198688"/>
              <a:ext cx="252413" cy="252413"/>
            </a:xfrm>
            <a:custGeom>
              <a:avLst/>
              <a:gdLst>
                <a:gd name="T0" fmla="*/ 24 w 374"/>
                <a:gd name="T1" fmla="*/ 125 h 373"/>
                <a:gd name="T2" fmla="*/ 235 w 374"/>
                <a:gd name="T3" fmla="*/ 336 h 373"/>
                <a:gd name="T4" fmla="*/ 285 w 374"/>
                <a:gd name="T5" fmla="*/ 357 h 373"/>
                <a:gd name="T6" fmla="*/ 336 w 374"/>
                <a:gd name="T7" fmla="*/ 336 h 373"/>
                <a:gd name="T8" fmla="*/ 357 w 374"/>
                <a:gd name="T9" fmla="*/ 285 h 373"/>
                <a:gd name="T10" fmla="*/ 336 w 374"/>
                <a:gd name="T11" fmla="*/ 234 h 373"/>
                <a:gd name="T12" fmla="*/ 125 w 374"/>
                <a:gd name="T13" fmla="*/ 23 h 373"/>
                <a:gd name="T14" fmla="*/ 24 w 374"/>
                <a:gd name="T15" fmla="*/ 125 h 373"/>
                <a:gd name="T16" fmla="*/ 285 w 374"/>
                <a:gd name="T17" fmla="*/ 373 h 373"/>
                <a:gd name="T18" fmla="*/ 223 w 374"/>
                <a:gd name="T19" fmla="*/ 347 h 373"/>
                <a:gd name="T20" fmla="*/ 0 w 374"/>
                <a:gd name="T21" fmla="*/ 125 h 373"/>
                <a:gd name="T22" fmla="*/ 125 w 374"/>
                <a:gd name="T23" fmla="*/ 0 h 373"/>
                <a:gd name="T24" fmla="*/ 348 w 374"/>
                <a:gd name="T25" fmla="*/ 222 h 373"/>
                <a:gd name="T26" fmla="*/ 374 w 374"/>
                <a:gd name="T27" fmla="*/ 285 h 373"/>
                <a:gd name="T28" fmla="*/ 348 w 374"/>
                <a:gd name="T29" fmla="*/ 347 h 373"/>
                <a:gd name="T30" fmla="*/ 285 w 374"/>
                <a:gd name="T31" fmla="*/ 373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4" h="373">
                  <a:moveTo>
                    <a:pt x="24" y="125"/>
                  </a:moveTo>
                  <a:lnTo>
                    <a:pt x="235" y="336"/>
                  </a:lnTo>
                  <a:cubicBezTo>
                    <a:pt x="248" y="349"/>
                    <a:pt x="266" y="357"/>
                    <a:pt x="285" y="357"/>
                  </a:cubicBezTo>
                  <a:cubicBezTo>
                    <a:pt x="304" y="357"/>
                    <a:pt x="322" y="349"/>
                    <a:pt x="336" y="336"/>
                  </a:cubicBezTo>
                  <a:cubicBezTo>
                    <a:pt x="349" y="322"/>
                    <a:pt x="357" y="304"/>
                    <a:pt x="357" y="285"/>
                  </a:cubicBezTo>
                  <a:cubicBezTo>
                    <a:pt x="357" y="266"/>
                    <a:pt x="349" y="248"/>
                    <a:pt x="336" y="234"/>
                  </a:cubicBezTo>
                  <a:lnTo>
                    <a:pt x="125" y="23"/>
                  </a:lnTo>
                  <a:lnTo>
                    <a:pt x="24" y="125"/>
                  </a:lnTo>
                  <a:close/>
                  <a:moveTo>
                    <a:pt x="285" y="373"/>
                  </a:moveTo>
                  <a:cubicBezTo>
                    <a:pt x="262" y="373"/>
                    <a:pt x="240" y="364"/>
                    <a:pt x="223" y="347"/>
                  </a:cubicBezTo>
                  <a:lnTo>
                    <a:pt x="0" y="125"/>
                  </a:lnTo>
                  <a:lnTo>
                    <a:pt x="125" y="0"/>
                  </a:lnTo>
                  <a:lnTo>
                    <a:pt x="348" y="222"/>
                  </a:lnTo>
                  <a:cubicBezTo>
                    <a:pt x="364" y="239"/>
                    <a:pt x="374" y="261"/>
                    <a:pt x="374" y="285"/>
                  </a:cubicBezTo>
                  <a:cubicBezTo>
                    <a:pt x="374" y="309"/>
                    <a:pt x="364" y="331"/>
                    <a:pt x="348" y="347"/>
                  </a:cubicBezTo>
                  <a:cubicBezTo>
                    <a:pt x="331" y="364"/>
                    <a:pt x="309" y="373"/>
                    <a:pt x="285" y="3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Freeform 86">
              <a:extLst>
                <a:ext uri="{FF2B5EF4-FFF2-40B4-BE49-F238E27FC236}">
                  <a16:creationId xmlns:a16="http://schemas.microsoft.com/office/drawing/2014/main" id="{7D4F882F-9004-425F-99DC-15D6F9A9C7F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2438" y="2206625"/>
              <a:ext cx="58738" cy="58738"/>
            </a:xfrm>
            <a:custGeom>
              <a:avLst/>
              <a:gdLst>
                <a:gd name="T0" fmla="*/ 32 w 37"/>
                <a:gd name="T1" fmla="*/ 37 h 37"/>
                <a:gd name="T2" fmla="*/ 0 w 37"/>
                <a:gd name="T3" fmla="*/ 5 h 37"/>
                <a:gd name="T4" fmla="*/ 5 w 37"/>
                <a:gd name="T5" fmla="*/ 0 h 37"/>
                <a:gd name="T6" fmla="*/ 37 w 37"/>
                <a:gd name="T7" fmla="*/ 32 h 37"/>
                <a:gd name="T8" fmla="*/ 32 w 37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2" y="37"/>
                  </a:moveTo>
                  <a:lnTo>
                    <a:pt x="0" y="5"/>
                  </a:lnTo>
                  <a:lnTo>
                    <a:pt x="5" y="0"/>
                  </a:lnTo>
                  <a:lnTo>
                    <a:pt x="37" y="32"/>
                  </a:lnTo>
                  <a:lnTo>
                    <a:pt x="32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Freeform 87">
              <a:extLst>
                <a:ext uri="{FF2B5EF4-FFF2-40B4-BE49-F238E27FC236}">
                  <a16:creationId xmlns:a16="http://schemas.microsoft.com/office/drawing/2014/main" id="{20FFE364-6DA7-45FC-BF82-44CACE9FA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2125" y="2166938"/>
              <a:ext cx="58738" cy="58738"/>
            </a:xfrm>
            <a:custGeom>
              <a:avLst/>
              <a:gdLst>
                <a:gd name="T0" fmla="*/ 32 w 37"/>
                <a:gd name="T1" fmla="*/ 37 h 37"/>
                <a:gd name="T2" fmla="*/ 0 w 37"/>
                <a:gd name="T3" fmla="*/ 5 h 37"/>
                <a:gd name="T4" fmla="*/ 5 w 37"/>
                <a:gd name="T5" fmla="*/ 0 h 37"/>
                <a:gd name="T6" fmla="*/ 37 w 37"/>
                <a:gd name="T7" fmla="*/ 32 h 37"/>
                <a:gd name="T8" fmla="*/ 32 w 37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2" y="37"/>
                  </a:moveTo>
                  <a:lnTo>
                    <a:pt x="0" y="5"/>
                  </a:lnTo>
                  <a:lnTo>
                    <a:pt x="5" y="0"/>
                  </a:lnTo>
                  <a:lnTo>
                    <a:pt x="37" y="32"/>
                  </a:lnTo>
                  <a:lnTo>
                    <a:pt x="32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1" name="Прямоугольник 80"/>
          <p:cNvSpPr/>
          <p:nvPr/>
        </p:nvSpPr>
        <p:spPr>
          <a:xfrm>
            <a:off x="658813" y="349632"/>
            <a:ext cx="10837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186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80461" y="1570989"/>
            <a:ext cx="3095604" cy="34382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Асосий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ташаббуслар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99999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336145" y="1969799"/>
            <a:ext cx="3492000" cy="0"/>
          </a:xfrm>
          <a:prstGeom prst="line">
            <a:avLst/>
          </a:prstGeom>
          <a:ln w="381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2" name="Graphic 33" descr="Bullseye">
            <a:extLst>
              <a:ext uri="{FF2B5EF4-FFF2-40B4-BE49-F238E27FC236}">
                <a16:creationId xmlns:a16="http://schemas.microsoft.com/office/drawing/2014/main" id="{80581972-02D8-4608-84F8-4F823791DAF1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4260503" y="1321155"/>
            <a:ext cx="651020" cy="605124"/>
          </a:xfrm>
          <a:prstGeom prst="rect">
            <a:avLst/>
          </a:prstGeom>
        </p:spPr>
      </p:pic>
      <p:cxnSp>
        <p:nvCxnSpPr>
          <p:cNvPr id="89" name="Прямая соединительная линия 8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Customer_satisfaction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70894F73-E36E-4919-B6E3-ED411F6D1FB7}"/>
              </a:ext>
            </a:extLst>
          </p:cNvPr>
          <p:cNvSpPr>
            <a:spLocks noChangeAspect="1"/>
          </p:cNvSpPr>
          <p:nvPr>
            <p:custDataLst>
              <p:tags r:id="rId2"/>
            </p:custDataLst>
          </p:nvPr>
        </p:nvSpPr>
        <p:spPr bwMode="auto">
          <a:xfrm>
            <a:off x="9172621" y="438145"/>
            <a:ext cx="574313" cy="451821"/>
          </a:xfrm>
          <a:custGeom>
            <a:avLst/>
            <a:gdLst>
              <a:gd name="connsiteX0" fmla="*/ 118536 w 477773"/>
              <a:gd name="connsiteY0" fmla="*/ 134638 h 375871"/>
              <a:gd name="connsiteX1" fmla="*/ 118536 w 477773"/>
              <a:gd name="connsiteY1" fmla="*/ 259847 h 375871"/>
              <a:gd name="connsiteX2" fmla="*/ 160144 w 477773"/>
              <a:gd name="connsiteY2" fmla="*/ 259847 h 375871"/>
              <a:gd name="connsiteX3" fmla="*/ 160144 w 477773"/>
              <a:gd name="connsiteY3" fmla="*/ 134638 h 375871"/>
              <a:gd name="connsiteX4" fmla="*/ 255194 w 477773"/>
              <a:gd name="connsiteY4" fmla="*/ 50910 h 375871"/>
              <a:gd name="connsiteX5" fmla="*/ 185720 w 477773"/>
              <a:gd name="connsiteY5" fmla="*/ 118507 h 375871"/>
              <a:gd name="connsiteX6" fmla="*/ 179994 w 477773"/>
              <a:gd name="connsiteY6" fmla="*/ 134638 h 375871"/>
              <a:gd name="connsiteX7" fmla="*/ 179994 w 477773"/>
              <a:gd name="connsiteY7" fmla="*/ 237955 h 375871"/>
              <a:gd name="connsiteX8" fmla="*/ 201752 w 477773"/>
              <a:gd name="connsiteY8" fmla="*/ 259847 h 375871"/>
              <a:gd name="connsiteX9" fmla="*/ 294512 w 477773"/>
              <a:gd name="connsiteY9" fmla="*/ 259847 h 375871"/>
              <a:gd name="connsiteX10" fmla="*/ 312453 w 477773"/>
              <a:gd name="connsiteY10" fmla="*/ 246020 h 375871"/>
              <a:gd name="connsiteX11" fmla="*/ 344137 w 477773"/>
              <a:gd name="connsiteY11" fmla="*/ 172278 h 375871"/>
              <a:gd name="connsiteX12" fmla="*/ 344137 w 477773"/>
              <a:gd name="connsiteY12" fmla="*/ 164212 h 375871"/>
              <a:gd name="connsiteX13" fmla="*/ 344137 w 477773"/>
              <a:gd name="connsiteY13" fmla="*/ 144240 h 375871"/>
              <a:gd name="connsiteX14" fmla="*/ 346045 w 477773"/>
              <a:gd name="connsiteY14" fmla="*/ 144240 h 375871"/>
              <a:gd name="connsiteX15" fmla="*/ 324287 w 477773"/>
              <a:gd name="connsiteY15" fmla="*/ 124653 h 375871"/>
              <a:gd name="connsiteX16" fmla="*/ 259012 w 477773"/>
              <a:gd name="connsiteY16" fmla="*/ 124653 h 375871"/>
              <a:gd name="connsiteX17" fmla="*/ 270845 w 477773"/>
              <a:gd name="connsiteY17" fmla="*/ 74723 h 375871"/>
              <a:gd name="connsiteX18" fmla="*/ 270845 w 477773"/>
              <a:gd name="connsiteY18" fmla="*/ 72802 h 375871"/>
              <a:gd name="connsiteX19" fmla="*/ 267028 w 477773"/>
              <a:gd name="connsiteY19" fmla="*/ 60896 h 375871"/>
              <a:gd name="connsiteX20" fmla="*/ 55321 w 477773"/>
              <a:gd name="connsiteY20" fmla="*/ 0 h 375871"/>
              <a:gd name="connsiteX21" fmla="*/ 422452 w 477773"/>
              <a:gd name="connsiteY21" fmla="*/ 0 h 375871"/>
              <a:gd name="connsiteX22" fmla="*/ 477773 w 477773"/>
              <a:gd name="connsiteY22" fmla="*/ 55312 h 375871"/>
              <a:gd name="connsiteX23" fmla="*/ 477773 w 477773"/>
              <a:gd name="connsiteY23" fmla="*/ 270904 h 375871"/>
              <a:gd name="connsiteX24" fmla="*/ 422452 w 477773"/>
              <a:gd name="connsiteY24" fmla="*/ 326216 h 375871"/>
              <a:gd name="connsiteX25" fmla="*/ 167221 w 477773"/>
              <a:gd name="connsiteY25" fmla="*/ 326216 h 375871"/>
              <a:gd name="connsiteX26" fmla="*/ 94926 w 477773"/>
              <a:gd name="connsiteY26" fmla="*/ 373985 h 375871"/>
              <a:gd name="connsiteX27" fmla="*/ 88011 w 477773"/>
              <a:gd name="connsiteY27" fmla="*/ 375871 h 375871"/>
              <a:gd name="connsiteX28" fmla="*/ 82353 w 477773"/>
              <a:gd name="connsiteY28" fmla="*/ 374614 h 375871"/>
              <a:gd name="connsiteX29" fmla="*/ 75438 w 477773"/>
              <a:gd name="connsiteY29" fmla="*/ 363929 h 375871"/>
              <a:gd name="connsiteX30" fmla="*/ 75438 w 477773"/>
              <a:gd name="connsiteY30" fmla="*/ 326216 h 375871"/>
              <a:gd name="connsiteX31" fmla="*/ 55321 w 477773"/>
              <a:gd name="connsiteY31" fmla="*/ 326216 h 375871"/>
              <a:gd name="connsiteX32" fmla="*/ 0 w 477773"/>
              <a:gd name="connsiteY32" fmla="*/ 271532 h 375871"/>
              <a:gd name="connsiteX33" fmla="*/ 0 w 477773"/>
              <a:gd name="connsiteY33" fmla="*/ 55312 h 375871"/>
              <a:gd name="connsiteX34" fmla="*/ 55321 w 477773"/>
              <a:gd name="connsiteY34" fmla="*/ 0 h 375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77773" h="375871">
                <a:moveTo>
                  <a:pt x="118536" y="134638"/>
                </a:moveTo>
                <a:lnTo>
                  <a:pt x="118536" y="259847"/>
                </a:lnTo>
                <a:lnTo>
                  <a:pt x="160144" y="259847"/>
                </a:lnTo>
                <a:lnTo>
                  <a:pt x="160144" y="134638"/>
                </a:lnTo>
                <a:close/>
                <a:moveTo>
                  <a:pt x="255194" y="50910"/>
                </a:moveTo>
                <a:lnTo>
                  <a:pt x="185720" y="118507"/>
                </a:lnTo>
                <a:cubicBezTo>
                  <a:pt x="181903" y="122348"/>
                  <a:pt x="179994" y="128493"/>
                  <a:pt x="179994" y="134638"/>
                </a:cubicBezTo>
                <a:lnTo>
                  <a:pt x="179994" y="237955"/>
                </a:lnTo>
                <a:cubicBezTo>
                  <a:pt x="179994" y="249861"/>
                  <a:pt x="189919" y="259847"/>
                  <a:pt x="201752" y="259847"/>
                </a:cubicBezTo>
                <a:lnTo>
                  <a:pt x="294512" y="259847"/>
                </a:lnTo>
                <a:cubicBezTo>
                  <a:pt x="302528" y="259847"/>
                  <a:pt x="310545" y="254086"/>
                  <a:pt x="312453" y="246020"/>
                </a:cubicBezTo>
                <a:lnTo>
                  <a:pt x="344137" y="172278"/>
                </a:lnTo>
                <a:cubicBezTo>
                  <a:pt x="344137" y="170357"/>
                  <a:pt x="344137" y="168437"/>
                  <a:pt x="344137" y="164212"/>
                </a:cubicBezTo>
                <a:lnTo>
                  <a:pt x="344137" y="144240"/>
                </a:lnTo>
                <a:lnTo>
                  <a:pt x="346045" y="144240"/>
                </a:lnTo>
                <a:cubicBezTo>
                  <a:pt x="346045" y="132334"/>
                  <a:pt x="336120" y="124653"/>
                  <a:pt x="324287" y="124653"/>
                </a:cubicBezTo>
                <a:lnTo>
                  <a:pt x="259012" y="124653"/>
                </a:lnTo>
                <a:lnTo>
                  <a:pt x="270845" y="74723"/>
                </a:lnTo>
                <a:lnTo>
                  <a:pt x="270845" y="72802"/>
                </a:lnTo>
                <a:cubicBezTo>
                  <a:pt x="270845" y="68578"/>
                  <a:pt x="268936" y="64737"/>
                  <a:pt x="267028" y="60896"/>
                </a:cubicBezTo>
                <a:close/>
                <a:moveTo>
                  <a:pt x="55321" y="0"/>
                </a:moveTo>
                <a:lnTo>
                  <a:pt x="422452" y="0"/>
                </a:lnTo>
                <a:cubicBezTo>
                  <a:pt x="453256" y="0"/>
                  <a:pt x="477773" y="24513"/>
                  <a:pt x="477773" y="55312"/>
                </a:cubicBezTo>
                <a:lnTo>
                  <a:pt x="477773" y="270904"/>
                </a:lnTo>
                <a:cubicBezTo>
                  <a:pt x="477773" y="301703"/>
                  <a:pt x="453256" y="326216"/>
                  <a:pt x="422452" y="326216"/>
                </a:cubicBezTo>
                <a:lnTo>
                  <a:pt x="167221" y="326216"/>
                </a:lnTo>
                <a:lnTo>
                  <a:pt x="94926" y="373985"/>
                </a:lnTo>
                <a:cubicBezTo>
                  <a:pt x="93040" y="375243"/>
                  <a:pt x="90525" y="375871"/>
                  <a:pt x="88011" y="375871"/>
                </a:cubicBezTo>
                <a:cubicBezTo>
                  <a:pt x="86125" y="375871"/>
                  <a:pt x="84239" y="375871"/>
                  <a:pt x="82353" y="374614"/>
                </a:cubicBezTo>
                <a:cubicBezTo>
                  <a:pt x="77952" y="372728"/>
                  <a:pt x="75438" y="368329"/>
                  <a:pt x="75438" y="363929"/>
                </a:cubicBezTo>
                <a:lnTo>
                  <a:pt x="75438" y="326216"/>
                </a:lnTo>
                <a:lnTo>
                  <a:pt x="55321" y="326216"/>
                </a:lnTo>
                <a:cubicBezTo>
                  <a:pt x="25146" y="326216"/>
                  <a:pt x="0" y="301703"/>
                  <a:pt x="0" y="271532"/>
                </a:cubicBezTo>
                <a:lnTo>
                  <a:pt x="0" y="55312"/>
                </a:lnTo>
                <a:cubicBezTo>
                  <a:pt x="0" y="24513"/>
                  <a:pt x="25146" y="0"/>
                  <a:pt x="55321" y="0"/>
                </a:cubicBezTo>
                <a:close/>
              </a:path>
            </a:pathLst>
          </a:custGeom>
          <a:solidFill>
            <a:srgbClr val="99999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648019" y="1419846"/>
            <a:ext cx="881175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Мижозларга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сифатини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99999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Pentagon 33"/>
          <p:cNvSpPr/>
          <p:nvPr/>
        </p:nvSpPr>
        <p:spPr bwMode="auto">
          <a:xfrm>
            <a:off x="4863218" y="4810569"/>
            <a:ext cx="900000" cy="900000"/>
          </a:xfrm>
          <a:prstGeom prst="round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5" name="Pentagon 19"/>
          <p:cNvSpPr/>
          <p:nvPr/>
        </p:nvSpPr>
        <p:spPr bwMode="auto">
          <a:xfrm>
            <a:off x="4863218" y="3630931"/>
            <a:ext cx="900000" cy="900000"/>
          </a:xfrm>
          <a:prstGeom prst="round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6" name="Pentagon 26"/>
          <p:cNvSpPr/>
          <p:nvPr/>
        </p:nvSpPr>
        <p:spPr bwMode="auto">
          <a:xfrm>
            <a:off x="4863218" y="2451293"/>
            <a:ext cx="900000" cy="900000"/>
          </a:xfrm>
          <a:prstGeom prst="round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7" name="Pentagon 33"/>
          <p:cNvSpPr/>
          <p:nvPr/>
        </p:nvSpPr>
        <p:spPr bwMode="auto">
          <a:xfrm>
            <a:off x="6428782" y="3630931"/>
            <a:ext cx="900000" cy="900000"/>
          </a:xfrm>
          <a:prstGeom prst="round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8" name="Pentagon 19"/>
          <p:cNvSpPr/>
          <p:nvPr/>
        </p:nvSpPr>
        <p:spPr bwMode="auto">
          <a:xfrm>
            <a:off x="6428782" y="4810569"/>
            <a:ext cx="900000" cy="900000"/>
          </a:xfrm>
          <a:prstGeom prst="round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9" name="Pentagon 47" descr="{&quot;Key&quot;:&quot;POWER_USER_SHAPE_ICON&quot;,&quot;Value&quot;:&quot;POWER_USER_SHAPE_ICON_STYLE_1&quot;}"/>
          <p:cNvSpPr/>
          <p:nvPr/>
        </p:nvSpPr>
        <p:spPr bwMode="auto">
          <a:xfrm>
            <a:off x="6428782" y="2451293"/>
            <a:ext cx="900000" cy="90000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50" name="Rectangle 26"/>
          <p:cNvSpPr/>
          <p:nvPr/>
        </p:nvSpPr>
        <p:spPr bwMode="auto">
          <a:xfrm>
            <a:off x="7412183" y="2451293"/>
            <a:ext cx="4170217" cy="90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ижозлар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индивидуал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ёндашув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de-DE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Rectangle 27"/>
          <p:cNvSpPr/>
          <p:nvPr/>
        </p:nvSpPr>
        <p:spPr bwMode="auto">
          <a:xfrm>
            <a:off x="7412183" y="3628269"/>
            <a:ext cx="4170217" cy="90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Кросс-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сотув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яратиш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Rectangle 28"/>
          <p:cNvSpPr/>
          <p:nvPr/>
        </p:nvSpPr>
        <p:spPr bwMode="auto">
          <a:xfrm>
            <a:off x="7412183" y="4805245"/>
            <a:ext cx="4170217" cy="90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сегментга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йўналтирилган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ёндашувга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ўтиш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Rectangle 30"/>
          <p:cNvSpPr/>
          <p:nvPr/>
        </p:nvSpPr>
        <p:spPr bwMode="auto">
          <a:xfrm>
            <a:off x="567456" y="2448631"/>
            <a:ext cx="4663902" cy="90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Моделнинг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та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элементи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ҳисобига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барча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турдаги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 Ра</a:t>
            </a: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қамлаштириш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Савдо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нуқталари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3.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Ўз-ўзига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шохобчалари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de-DE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Rectangle 31"/>
          <p:cNvSpPr/>
          <p:nvPr/>
        </p:nvSpPr>
        <p:spPr bwMode="auto">
          <a:xfrm>
            <a:off x="567456" y="3625607"/>
            <a:ext cx="4170217" cy="90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Кўп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каналли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маҳсулотлар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технологияларни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фаол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ривожлантириш</a:t>
            </a:r>
            <a:endParaRPr kumimoji="0" lang="de-DE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Rectangle 32"/>
          <p:cNvSpPr/>
          <p:nvPr/>
        </p:nvSpPr>
        <p:spPr bwMode="auto">
          <a:xfrm>
            <a:off x="567456" y="4802583"/>
            <a:ext cx="4170217" cy="90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38100" rIns="88900" bIns="38100" rtlCol="0" anchor="ctr"/>
          <a:lstStyle/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Маҳсулотлар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линейкасини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ишлаб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чиқиш</a:t>
            </a:r>
            <a:endParaRPr kumimoji="0" lang="de-DE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56" name="Straight Connector 4"/>
          <p:cNvCxnSpPr/>
          <p:nvPr/>
        </p:nvCxnSpPr>
        <p:spPr>
          <a:xfrm>
            <a:off x="6082145" y="2448631"/>
            <a:ext cx="0" cy="33480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" name="Client_centric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5105882" y="2628499"/>
            <a:ext cx="414672" cy="542925"/>
            <a:chOff x="919552" y="2731567"/>
            <a:chExt cx="2590214" cy="3391337"/>
          </a:xfrm>
          <a:solidFill>
            <a:schemeClr val="bg1"/>
          </a:solidFill>
        </p:grpSpPr>
        <p:grpSp>
          <p:nvGrpSpPr>
            <p:cNvPr id="195" name="Business_people4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>
            <a:xfrm>
              <a:off x="1647052" y="3463297"/>
              <a:ext cx="1130979" cy="2659607"/>
              <a:chOff x="-141287" y="1500188"/>
              <a:chExt cx="347663" cy="817563"/>
            </a:xfrm>
            <a:grpFill/>
          </p:grpSpPr>
          <p:sp>
            <p:nvSpPr>
              <p:cNvPr id="203" name="Freeform 237"/>
              <p:cNvSpPr>
                <a:spLocks/>
              </p:cNvSpPr>
              <p:nvPr/>
            </p:nvSpPr>
            <p:spPr bwMode="auto">
              <a:xfrm>
                <a:off x="-31750" y="1500188"/>
                <a:ext cx="130175" cy="161925"/>
              </a:xfrm>
              <a:custGeom>
                <a:avLst/>
                <a:gdLst>
                  <a:gd name="T0" fmla="*/ 86 w 171"/>
                  <a:gd name="T1" fmla="*/ 211 h 211"/>
                  <a:gd name="T2" fmla="*/ 86 w 171"/>
                  <a:gd name="T3" fmla="*/ 211 h 211"/>
                  <a:gd name="T4" fmla="*/ 86 w 171"/>
                  <a:gd name="T5" fmla="*/ 211 h 211"/>
                  <a:gd name="T6" fmla="*/ 171 w 171"/>
                  <a:gd name="T7" fmla="*/ 116 h 211"/>
                  <a:gd name="T8" fmla="*/ 171 w 171"/>
                  <a:gd name="T9" fmla="*/ 106 h 211"/>
                  <a:gd name="T10" fmla="*/ 171 w 171"/>
                  <a:gd name="T11" fmla="*/ 95 h 211"/>
                  <a:gd name="T12" fmla="*/ 86 w 171"/>
                  <a:gd name="T13" fmla="*/ 0 h 211"/>
                  <a:gd name="T14" fmla="*/ 86 w 171"/>
                  <a:gd name="T15" fmla="*/ 0 h 211"/>
                  <a:gd name="T16" fmla="*/ 86 w 171"/>
                  <a:gd name="T17" fmla="*/ 0 h 211"/>
                  <a:gd name="T18" fmla="*/ 1 w 171"/>
                  <a:gd name="T19" fmla="*/ 95 h 211"/>
                  <a:gd name="T20" fmla="*/ 0 w 171"/>
                  <a:gd name="T21" fmla="*/ 106 h 211"/>
                  <a:gd name="T22" fmla="*/ 1 w 171"/>
                  <a:gd name="T23" fmla="*/ 116 h 211"/>
                  <a:gd name="T24" fmla="*/ 86 w 171"/>
                  <a:gd name="T25" fmla="*/ 21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1" h="211">
                    <a:moveTo>
                      <a:pt x="86" y="211"/>
                    </a:moveTo>
                    <a:lnTo>
                      <a:pt x="86" y="211"/>
                    </a:lnTo>
                    <a:lnTo>
                      <a:pt x="86" y="211"/>
                    </a:lnTo>
                    <a:cubicBezTo>
                      <a:pt x="130" y="211"/>
                      <a:pt x="166" y="170"/>
                      <a:pt x="171" y="116"/>
                    </a:cubicBezTo>
                    <a:cubicBezTo>
                      <a:pt x="171" y="113"/>
                      <a:pt x="171" y="109"/>
                      <a:pt x="171" y="106"/>
                    </a:cubicBezTo>
                    <a:cubicBezTo>
                      <a:pt x="171" y="102"/>
                      <a:pt x="171" y="98"/>
                      <a:pt x="171" y="95"/>
                    </a:cubicBezTo>
                    <a:cubicBezTo>
                      <a:pt x="166" y="42"/>
                      <a:pt x="130" y="0"/>
                      <a:pt x="86" y="0"/>
                    </a:cubicBezTo>
                    <a:lnTo>
                      <a:pt x="86" y="0"/>
                    </a:lnTo>
                    <a:lnTo>
                      <a:pt x="86" y="0"/>
                    </a:lnTo>
                    <a:cubicBezTo>
                      <a:pt x="42" y="0"/>
                      <a:pt x="5" y="42"/>
                      <a:pt x="1" y="95"/>
                    </a:cubicBezTo>
                    <a:cubicBezTo>
                      <a:pt x="0" y="98"/>
                      <a:pt x="0" y="102"/>
                      <a:pt x="0" y="106"/>
                    </a:cubicBezTo>
                    <a:cubicBezTo>
                      <a:pt x="0" y="109"/>
                      <a:pt x="0" y="113"/>
                      <a:pt x="1" y="116"/>
                    </a:cubicBezTo>
                    <a:cubicBezTo>
                      <a:pt x="5" y="170"/>
                      <a:pt x="42" y="211"/>
                      <a:pt x="86" y="2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4" name="Freeform 239"/>
              <p:cNvSpPr>
                <a:spLocks noEditPoints="1"/>
              </p:cNvSpPr>
              <p:nvPr/>
            </p:nvSpPr>
            <p:spPr bwMode="auto">
              <a:xfrm>
                <a:off x="-141287" y="1687513"/>
                <a:ext cx="347663" cy="630238"/>
              </a:xfrm>
              <a:custGeom>
                <a:avLst/>
                <a:gdLst>
                  <a:gd name="T0" fmla="*/ 206 w 457"/>
                  <a:gd name="T1" fmla="*/ 67 h 827"/>
                  <a:gd name="T2" fmla="*/ 202 w 457"/>
                  <a:gd name="T3" fmla="*/ 51 h 827"/>
                  <a:gd name="T4" fmla="*/ 214 w 457"/>
                  <a:gd name="T5" fmla="*/ 29 h 827"/>
                  <a:gd name="T6" fmla="*/ 229 w 457"/>
                  <a:gd name="T7" fmla="*/ 25 h 827"/>
                  <a:gd name="T8" fmla="*/ 243 w 457"/>
                  <a:gd name="T9" fmla="*/ 29 h 827"/>
                  <a:gd name="T10" fmla="*/ 255 w 457"/>
                  <a:gd name="T11" fmla="*/ 51 h 827"/>
                  <a:gd name="T12" fmla="*/ 251 w 457"/>
                  <a:gd name="T13" fmla="*/ 67 h 827"/>
                  <a:gd name="T14" fmla="*/ 239 w 457"/>
                  <a:gd name="T15" fmla="*/ 91 h 827"/>
                  <a:gd name="T16" fmla="*/ 275 w 457"/>
                  <a:gd name="T17" fmla="*/ 243 h 827"/>
                  <a:gd name="T18" fmla="*/ 229 w 457"/>
                  <a:gd name="T19" fmla="*/ 295 h 827"/>
                  <a:gd name="T20" fmla="*/ 183 w 457"/>
                  <a:gd name="T21" fmla="*/ 243 h 827"/>
                  <a:gd name="T22" fmla="*/ 218 w 457"/>
                  <a:gd name="T23" fmla="*/ 91 h 827"/>
                  <a:gd name="T24" fmla="*/ 206 w 457"/>
                  <a:gd name="T25" fmla="*/ 67 h 827"/>
                  <a:gd name="T26" fmla="*/ 16 w 457"/>
                  <a:gd name="T27" fmla="*/ 375 h 827"/>
                  <a:gd name="T28" fmla="*/ 48 w 457"/>
                  <a:gd name="T29" fmla="*/ 382 h 827"/>
                  <a:gd name="T30" fmla="*/ 75 w 457"/>
                  <a:gd name="T31" fmla="*/ 360 h 827"/>
                  <a:gd name="T32" fmla="*/ 111 w 457"/>
                  <a:gd name="T33" fmla="*/ 210 h 827"/>
                  <a:gd name="T34" fmla="*/ 111 w 457"/>
                  <a:gd name="T35" fmla="*/ 793 h 827"/>
                  <a:gd name="T36" fmla="*/ 133 w 457"/>
                  <a:gd name="T37" fmla="*/ 827 h 827"/>
                  <a:gd name="T38" fmla="*/ 172 w 457"/>
                  <a:gd name="T39" fmla="*/ 827 h 827"/>
                  <a:gd name="T40" fmla="*/ 195 w 457"/>
                  <a:gd name="T41" fmla="*/ 791 h 827"/>
                  <a:gd name="T42" fmla="*/ 229 w 457"/>
                  <a:gd name="T43" fmla="*/ 465 h 827"/>
                  <a:gd name="T44" fmla="*/ 262 w 457"/>
                  <a:gd name="T45" fmla="*/ 791 h 827"/>
                  <a:gd name="T46" fmla="*/ 285 w 457"/>
                  <a:gd name="T47" fmla="*/ 827 h 827"/>
                  <a:gd name="T48" fmla="*/ 325 w 457"/>
                  <a:gd name="T49" fmla="*/ 827 h 827"/>
                  <a:gd name="T50" fmla="*/ 347 w 457"/>
                  <a:gd name="T51" fmla="*/ 793 h 827"/>
                  <a:gd name="T52" fmla="*/ 347 w 457"/>
                  <a:gd name="T53" fmla="*/ 210 h 827"/>
                  <a:gd name="T54" fmla="*/ 382 w 457"/>
                  <a:gd name="T55" fmla="*/ 360 h 827"/>
                  <a:gd name="T56" fmla="*/ 410 w 457"/>
                  <a:gd name="T57" fmla="*/ 382 h 827"/>
                  <a:gd name="T58" fmla="*/ 442 w 457"/>
                  <a:gd name="T59" fmla="*/ 375 h 827"/>
                  <a:gd name="T60" fmla="*/ 453 w 457"/>
                  <a:gd name="T61" fmla="*/ 339 h 827"/>
                  <a:gd name="T62" fmla="*/ 406 w 457"/>
                  <a:gd name="T63" fmla="*/ 85 h 827"/>
                  <a:gd name="T64" fmla="*/ 323 w 457"/>
                  <a:gd name="T65" fmla="*/ 0 h 827"/>
                  <a:gd name="T66" fmla="*/ 229 w 457"/>
                  <a:gd name="T67" fmla="*/ 0 h 827"/>
                  <a:gd name="T68" fmla="*/ 134 w 457"/>
                  <a:gd name="T69" fmla="*/ 0 h 827"/>
                  <a:gd name="T70" fmla="*/ 52 w 457"/>
                  <a:gd name="T71" fmla="*/ 85 h 827"/>
                  <a:gd name="T72" fmla="*/ 5 w 457"/>
                  <a:gd name="T73" fmla="*/ 339 h 827"/>
                  <a:gd name="T74" fmla="*/ 16 w 457"/>
                  <a:gd name="T75" fmla="*/ 37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57" h="827">
                    <a:moveTo>
                      <a:pt x="206" y="67"/>
                    </a:moveTo>
                    <a:cubicBezTo>
                      <a:pt x="201" y="62"/>
                      <a:pt x="198" y="58"/>
                      <a:pt x="202" y="51"/>
                    </a:cubicBezTo>
                    <a:cubicBezTo>
                      <a:pt x="205" y="45"/>
                      <a:pt x="209" y="37"/>
                      <a:pt x="214" y="29"/>
                    </a:cubicBezTo>
                    <a:cubicBezTo>
                      <a:pt x="217" y="26"/>
                      <a:pt x="222" y="25"/>
                      <a:pt x="229" y="25"/>
                    </a:cubicBezTo>
                    <a:cubicBezTo>
                      <a:pt x="235" y="25"/>
                      <a:pt x="241" y="26"/>
                      <a:pt x="243" y="29"/>
                    </a:cubicBezTo>
                    <a:cubicBezTo>
                      <a:pt x="248" y="37"/>
                      <a:pt x="252" y="45"/>
                      <a:pt x="255" y="51"/>
                    </a:cubicBezTo>
                    <a:cubicBezTo>
                      <a:pt x="259" y="58"/>
                      <a:pt x="257" y="62"/>
                      <a:pt x="251" y="67"/>
                    </a:cubicBezTo>
                    <a:cubicBezTo>
                      <a:pt x="241" y="75"/>
                      <a:pt x="237" y="79"/>
                      <a:pt x="239" y="91"/>
                    </a:cubicBezTo>
                    <a:cubicBezTo>
                      <a:pt x="243" y="111"/>
                      <a:pt x="272" y="227"/>
                      <a:pt x="275" y="243"/>
                    </a:cubicBezTo>
                    <a:cubicBezTo>
                      <a:pt x="267" y="257"/>
                      <a:pt x="236" y="295"/>
                      <a:pt x="229" y="295"/>
                    </a:cubicBezTo>
                    <a:cubicBezTo>
                      <a:pt x="222" y="295"/>
                      <a:pt x="190" y="257"/>
                      <a:pt x="183" y="243"/>
                    </a:cubicBezTo>
                    <a:cubicBezTo>
                      <a:pt x="186" y="227"/>
                      <a:pt x="214" y="111"/>
                      <a:pt x="218" y="91"/>
                    </a:cubicBezTo>
                    <a:cubicBezTo>
                      <a:pt x="220" y="79"/>
                      <a:pt x="216" y="75"/>
                      <a:pt x="206" y="67"/>
                    </a:cubicBezTo>
                    <a:close/>
                    <a:moveTo>
                      <a:pt x="16" y="375"/>
                    </a:moveTo>
                    <a:cubicBezTo>
                      <a:pt x="27" y="378"/>
                      <a:pt x="36" y="380"/>
                      <a:pt x="48" y="382"/>
                    </a:cubicBezTo>
                    <a:cubicBezTo>
                      <a:pt x="62" y="384"/>
                      <a:pt x="71" y="377"/>
                      <a:pt x="75" y="360"/>
                    </a:cubicBezTo>
                    <a:cubicBezTo>
                      <a:pt x="92" y="294"/>
                      <a:pt x="98" y="269"/>
                      <a:pt x="111" y="210"/>
                    </a:cubicBezTo>
                    <a:lnTo>
                      <a:pt x="111" y="793"/>
                    </a:lnTo>
                    <a:cubicBezTo>
                      <a:pt x="111" y="822"/>
                      <a:pt x="121" y="827"/>
                      <a:pt x="133" y="827"/>
                    </a:cubicBezTo>
                    <a:lnTo>
                      <a:pt x="172" y="827"/>
                    </a:lnTo>
                    <a:cubicBezTo>
                      <a:pt x="183" y="827"/>
                      <a:pt x="191" y="817"/>
                      <a:pt x="195" y="791"/>
                    </a:cubicBezTo>
                    <a:cubicBezTo>
                      <a:pt x="201" y="748"/>
                      <a:pt x="214" y="623"/>
                      <a:pt x="229" y="465"/>
                    </a:cubicBezTo>
                    <a:cubicBezTo>
                      <a:pt x="244" y="623"/>
                      <a:pt x="256" y="748"/>
                      <a:pt x="262" y="791"/>
                    </a:cubicBezTo>
                    <a:cubicBezTo>
                      <a:pt x="266" y="817"/>
                      <a:pt x="274" y="827"/>
                      <a:pt x="285" y="827"/>
                    </a:cubicBezTo>
                    <a:lnTo>
                      <a:pt x="325" y="827"/>
                    </a:lnTo>
                    <a:cubicBezTo>
                      <a:pt x="337" y="827"/>
                      <a:pt x="347" y="822"/>
                      <a:pt x="347" y="793"/>
                    </a:cubicBezTo>
                    <a:lnTo>
                      <a:pt x="347" y="210"/>
                    </a:lnTo>
                    <a:cubicBezTo>
                      <a:pt x="360" y="269"/>
                      <a:pt x="366" y="294"/>
                      <a:pt x="382" y="360"/>
                    </a:cubicBezTo>
                    <a:cubicBezTo>
                      <a:pt x="387" y="377"/>
                      <a:pt x="395" y="384"/>
                      <a:pt x="410" y="382"/>
                    </a:cubicBezTo>
                    <a:cubicBezTo>
                      <a:pt x="422" y="380"/>
                      <a:pt x="430" y="378"/>
                      <a:pt x="442" y="375"/>
                    </a:cubicBezTo>
                    <a:cubicBezTo>
                      <a:pt x="450" y="374"/>
                      <a:pt x="457" y="362"/>
                      <a:pt x="453" y="339"/>
                    </a:cubicBezTo>
                    <a:cubicBezTo>
                      <a:pt x="436" y="246"/>
                      <a:pt x="425" y="172"/>
                      <a:pt x="406" y="85"/>
                    </a:cubicBezTo>
                    <a:cubicBezTo>
                      <a:pt x="397" y="43"/>
                      <a:pt x="376" y="0"/>
                      <a:pt x="323" y="0"/>
                    </a:cubicBezTo>
                    <a:lnTo>
                      <a:pt x="229" y="0"/>
                    </a:lnTo>
                    <a:lnTo>
                      <a:pt x="134" y="0"/>
                    </a:lnTo>
                    <a:cubicBezTo>
                      <a:pt x="82" y="0"/>
                      <a:pt x="61" y="43"/>
                      <a:pt x="52" y="85"/>
                    </a:cubicBezTo>
                    <a:cubicBezTo>
                      <a:pt x="33" y="172"/>
                      <a:pt x="22" y="246"/>
                      <a:pt x="5" y="339"/>
                    </a:cubicBezTo>
                    <a:cubicBezTo>
                      <a:pt x="0" y="362"/>
                      <a:pt x="7" y="374"/>
                      <a:pt x="16" y="375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96" name="Arrow2"/>
            <p:cNvSpPr>
              <a:spLocks noChangeAspect="1"/>
            </p:cNvSpPr>
            <p:nvPr>
              <p:custDataLst>
                <p:tags r:id="rId12"/>
              </p:custDataLst>
            </p:nvPr>
          </p:nvSpPr>
          <p:spPr bwMode="auto">
            <a:xfrm>
              <a:off x="2966841" y="2837332"/>
              <a:ext cx="542925" cy="542925"/>
            </a:xfrm>
            <a:custGeom>
              <a:avLst/>
              <a:gdLst>
                <a:gd name="T0" fmla="*/ 311 w 1250"/>
                <a:gd name="T1" fmla="*/ 0 h 1249"/>
                <a:gd name="T2" fmla="*/ 1250 w 1250"/>
                <a:gd name="T3" fmla="*/ 0 h 1249"/>
                <a:gd name="T4" fmla="*/ 1250 w 1250"/>
                <a:gd name="T5" fmla="*/ 940 h 1249"/>
                <a:gd name="T6" fmla="*/ 940 w 1250"/>
                <a:gd name="T7" fmla="*/ 1249 h 1249"/>
                <a:gd name="T8" fmla="*/ 940 w 1250"/>
                <a:gd name="T9" fmla="*/ 535 h 1249"/>
                <a:gd name="T10" fmla="*/ 238 w 1250"/>
                <a:gd name="T11" fmla="*/ 1237 h 1249"/>
                <a:gd name="T12" fmla="*/ 11 w 1250"/>
                <a:gd name="T13" fmla="*/ 1009 h 1249"/>
                <a:gd name="T14" fmla="*/ 710 w 1250"/>
                <a:gd name="T15" fmla="*/ 310 h 1249"/>
                <a:gd name="T16" fmla="*/ 0 w 1250"/>
                <a:gd name="T17" fmla="*/ 310 h 1249"/>
                <a:gd name="T18" fmla="*/ 311 w 1250"/>
                <a:gd name="T19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0" h="1249">
                  <a:moveTo>
                    <a:pt x="311" y="0"/>
                  </a:moveTo>
                  <a:lnTo>
                    <a:pt x="1250" y="0"/>
                  </a:lnTo>
                  <a:lnTo>
                    <a:pt x="1250" y="940"/>
                  </a:lnTo>
                  <a:lnTo>
                    <a:pt x="940" y="1249"/>
                  </a:lnTo>
                  <a:lnTo>
                    <a:pt x="940" y="535"/>
                  </a:lnTo>
                  <a:lnTo>
                    <a:pt x="238" y="1237"/>
                  </a:lnTo>
                  <a:lnTo>
                    <a:pt x="11" y="1009"/>
                  </a:lnTo>
                  <a:lnTo>
                    <a:pt x="710" y="310"/>
                  </a:lnTo>
                  <a:lnTo>
                    <a:pt x="0" y="310"/>
                  </a:lnTo>
                  <a:lnTo>
                    <a:pt x="3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7" name="Arrow2"/>
            <p:cNvSpPr>
              <a:spLocks noChangeAspect="1"/>
            </p:cNvSpPr>
            <p:nvPr>
              <p:custDataLst>
                <p:tags r:id="rId13"/>
              </p:custDataLst>
            </p:nvPr>
          </p:nvSpPr>
          <p:spPr bwMode="auto">
            <a:xfrm rot="16200000">
              <a:off x="919553" y="2837332"/>
              <a:ext cx="542925" cy="542925"/>
            </a:xfrm>
            <a:custGeom>
              <a:avLst/>
              <a:gdLst>
                <a:gd name="T0" fmla="*/ 311 w 1250"/>
                <a:gd name="T1" fmla="*/ 0 h 1249"/>
                <a:gd name="T2" fmla="*/ 1250 w 1250"/>
                <a:gd name="T3" fmla="*/ 0 h 1249"/>
                <a:gd name="T4" fmla="*/ 1250 w 1250"/>
                <a:gd name="T5" fmla="*/ 940 h 1249"/>
                <a:gd name="T6" fmla="*/ 940 w 1250"/>
                <a:gd name="T7" fmla="*/ 1249 h 1249"/>
                <a:gd name="T8" fmla="*/ 940 w 1250"/>
                <a:gd name="T9" fmla="*/ 535 h 1249"/>
                <a:gd name="T10" fmla="*/ 238 w 1250"/>
                <a:gd name="T11" fmla="*/ 1237 h 1249"/>
                <a:gd name="T12" fmla="*/ 11 w 1250"/>
                <a:gd name="T13" fmla="*/ 1009 h 1249"/>
                <a:gd name="T14" fmla="*/ 710 w 1250"/>
                <a:gd name="T15" fmla="*/ 310 h 1249"/>
                <a:gd name="T16" fmla="*/ 0 w 1250"/>
                <a:gd name="T17" fmla="*/ 310 h 1249"/>
                <a:gd name="T18" fmla="*/ 311 w 1250"/>
                <a:gd name="T19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0" h="1249">
                  <a:moveTo>
                    <a:pt x="311" y="0"/>
                  </a:moveTo>
                  <a:lnTo>
                    <a:pt x="1250" y="0"/>
                  </a:lnTo>
                  <a:lnTo>
                    <a:pt x="1250" y="940"/>
                  </a:lnTo>
                  <a:lnTo>
                    <a:pt x="940" y="1249"/>
                  </a:lnTo>
                  <a:lnTo>
                    <a:pt x="940" y="535"/>
                  </a:lnTo>
                  <a:lnTo>
                    <a:pt x="238" y="1237"/>
                  </a:lnTo>
                  <a:lnTo>
                    <a:pt x="11" y="1009"/>
                  </a:lnTo>
                  <a:lnTo>
                    <a:pt x="710" y="310"/>
                  </a:lnTo>
                  <a:lnTo>
                    <a:pt x="0" y="310"/>
                  </a:lnTo>
                  <a:lnTo>
                    <a:pt x="3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8" name="Arrow2"/>
            <p:cNvSpPr>
              <a:spLocks noChangeAspect="1"/>
            </p:cNvSpPr>
            <p:nvPr>
              <p:custDataLst>
                <p:tags r:id="rId14"/>
              </p:custDataLst>
            </p:nvPr>
          </p:nvSpPr>
          <p:spPr bwMode="auto">
            <a:xfrm rot="5400000">
              <a:off x="2966841" y="4506125"/>
              <a:ext cx="542925" cy="542925"/>
            </a:xfrm>
            <a:custGeom>
              <a:avLst/>
              <a:gdLst>
                <a:gd name="T0" fmla="*/ 311 w 1250"/>
                <a:gd name="T1" fmla="*/ 0 h 1249"/>
                <a:gd name="T2" fmla="*/ 1250 w 1250"/>
                <a:gd name="T3" fmla="*/ 0 h 1249"/>
                <a:gd name="T4" fmla="*/ 1250 w 1250"/>
                <a:gd name="T5" fmla="*/ 940 h 1249"/>
                <a:gd name="T6" fmla="*/ 940 w 1250"/>
                <a:gd name="T7" fmla="*/ 1249 h 1249"/>
                <a:gd name="T8" fmla="*/ 940 w 1250"/>
                <a:gd name="T9" fmla="*/ 535 h 1249"/>
                <a:gd name="T10" fmla="*/ 238 w 1250"/>
                <a:gd name="T11" fmla="*/ 1237 h 1249"/>
                <a:gd name="T12" fmla="*/ 11 w 1250"/>
                <a:gd name="T13" fmla="*/ 1009 h 1249"/>
                <a:gd name="T14" fmla="*/ 710 w 1250"/>
                <a:gd name="T15" fmla="*/ 310 h 1249"/>
                <a:gd name="T16" fmla="*/ 0 w 1250"/>
                <a:gd name="T17" fmla="*/ 310 h 1249"/>
                <a:gd name="T18" fmla="*/ 311 w 1250"/>
                <a:gd name="T19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0" h="1249">
                  <a:moveTo>
                    <a:pt x="311" y="0"/>
                  </a:moveTo>
                  <a:lnTo>
                    <a:pt x="1250" y="0"/>
                  </a:lnTo>
                  <a:lnTo>
                    <a:pt x="1250" y="940"/>
                  </a:lnTo>
                  <a:lnTo>
                    <a:pt x="940" y="1249"/>
                  </a:lnTo>
                  <a:lnTo>
                    <a:pt x="940" y="535"/>
                  </a:lnTo>
                  <a:lnTo>
                    <a:pt x="238" y="1237"/>
                  </a:lnTo>
                  <a:lnTo>
                    <a:pt x="11" y="1009"/>
                  </a:lnTo>
                  <a:lnTo>
                    <a:pt x="710" y="310"/>
                  </a:lnTo>
                  <a:lnTo>
                    <a:pt x="0" y="310"/>
                  </a:lnTo>
                  <a:lnTo>
                    <a:pt x="3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9" name="Arrow2"/>
            <p:cNvSpPr>
              <a:spLocks noChangeAspect="1"/>
            </p:cNvSpPr>
            <p:nvPr>
              <p:custDataLst>
                <p:tags r:id="rId15"/>
              </p:custDataLst>
            </p:nvPr>
          </p:nvSpPr>
          <p:spPr bwMode="auto">
            <a:xfrm rot="10800000">
              <a:off x="919552" y="4506125"/>
              <a:ext cx="542925" cy="542925"/>
            </a:xfrm>
            <a:custGeom>
              <a:avLst/>
              <a:gdLst>
                <a:gd name="T0" fmla="*/ 311 w 1250"/>
                <a:gd name="T1" fmla="*/ 0 h 1249"/>
                <a:gd name="T2" fmla="*/ 1250 w 1250"/>
                <a:gd name="T3" fmla="*/ 0 h 1249"/>
                <a:gd name="T4" fmla="*/ 1250 w 1250"/>
                <a:gd name="T5" fmla="*/ 940 h 1249"/>
                <a:gd name="T6" fmla="*/ 940 w 1250"/>
                <a:gd name="T7" fmla="*/ 1249 h 1249"/>
                <a:gd name="T8" fmla="*/ 940 w 1250"/>
                <a:gd name="T9" fmla="*/ 535 h 1249"/>
                <a:gd name="T10" fmla="*/ 238 w 1250"/>
                <a:gd name="T11" fmla="*/ 1237 h 1249"/>
                <a:gd name="T12" fmla="*/ 11 w 1250"/>
                <a:gd name="T13" fmla="*/ 1009 h 1249"/>
                <a:gd name="T14" fmla="*/ 710 w 1250"/>
                <a:gd name="T15" fmla="*/ 310 h 1249"/>
                <a:gd name="T16" fmla="*/ 0 w 1250"/>
                <a:gd name="T17" fmla="*/ 310 h 1249"/>
                <a:gd name="T18" fmla="*/ 311 w 1250"/>
                <a:gd name="T19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0" h="1249">
                  <a:moveTo>
                    <a:pt x="311" y="0"/>
                  </a:moveTo>
                  <a:lnTo>
                    <a:pt x="1250" y="0"/>
                  </a:lnTo>
                  <a:lnTo>
                    <a:pt x="1250" y="940"/>
                  </a:lnTo>
                  <a:lnTo>
                    <a:pt x="940" y="1249"/>
                  </a:lnTo>
                  <a:lnTo>
                    <a:pt x="940" y="535"/>
                  </a:lnTo>
                  <a:lnTo>
                    <a:pt x="238" y="1237"/>
                  </a:lnTo>
                  <a:lnTo>
                    <a:pt x="11" y="1009"/>
                  </a:lnTo>
                  <a:lnTo>
                    <a:pt x="710" y="310"/>
                  </a:lnTo>
                  <a:lnTo>
                    <a:pt x="0" y="310"/>
                  </a:lnTo>
                  <a:lnTo>
                    <a:pt x="3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0" name="Arrow7"/>
            <p:cNvSpPr>
              <a:spLocks noChangeAspect="1"/>
            </p:cNvSpPr>
            <p:nvPr>
              <p:custDataLst>
                <p:tags r:id="rId16"/>
              </p:custDataLst>
            </p:nvPr>
          </p:nvSpPr>
          <p:spPr bwMode="auto">
            <a:xfrm rot="10800000">
              <a:off x="2861076" y="3671729"/>
              <a:ext cx="648690" cy="542925"/>
            </a:xfrm>
            <a:custGeom>
              <a:avLst/>
              <a:gdLst>
                <a:gd name="T0" fmla="*/ 522 w 1250"/>
                <a:gd name="T1" fmla="*/ 1044 h 1045"/>
                <a:gd name="T2" fmla="*/ 0 w 1250"/>
                <a:gd name="T3" fmla="*/ 522 h 1045"/>
                <a:gd name="T4" fmla="*/ 522 w 1250"/>
                <a:gd name="T5" fmla="*/ 0 h 1045"/>
                <a:gd name="T6" fmla="*/ 867 w 1250"/>
                <a:gd name="T7" fmla="*/ 0 h 1045"/>
                <a:gd name="T8" fmla="*/ 470 w 1250"/>
                <a:gd name="T9" fmla="*/ 397 h 1045"/>
                <a:gd name="T10" fmla="*/ 1250 w 1250"/>
                <a:gd name="T11" fmla="*/ 397 h 1045"/>
                <a:gd name="T12" fmla="*/ 1250 w 1250"/>
                <a:gd name="T13" fmla="*/ 650 h 1045"/>
                <a:gd name="T14" fmla="*/ 472 w 1250"/>
                <a:gd name="T15" fmla="*/ 650 h 1045"/>
                <a:gd name="T16" fmla="*/ 867 w 1250"/>
                <a:gd name="T17" fmla="*/ 1045 h 1045"/>
                <a:gd name="T18" fmla="*/ 522 w 1250"/>
                <a:gd name="T19" fmla="*/ 1044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0" h="1045">
                  <a:moveTo>
                    <a:pt x="522" y="1044"/>
                  </a:moveTo>
                  <a:lnTo>
                    <a:pt x="0" y="522"/>
                  </a:lnTo>
                  <a:lnTo>
                    <a:pt x="522" y="0"/>
                  </a:lnTo>
                  <a:lnTo>
                    <a:pt x="867" y="0"/>
                  </a:lnTo>
                  <a:lnTo>
                    <a:pt x="470" y="397"/>
                  </a:lnTo>
                  <a:lnTo>
                    <a:pt x="1250" y="397"/>
                  </a:lnTo>
                  <a:lnTo>
                    <a:pt x="1250" y="650"/>
                  </a:lnTo>
                  <a:lnTo>
                    <a:pt x="472" y="650"/>
                  </a:lnTo>
                  <a:lnTo>
                    <a:pt x="867" y="1045"/>
                  </a:lnTo>
                  <a:lnTo>
                    <a:pt x="522" y="104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1" name="Arrow7"/>
            <p:cNvSpPr>
              <a:spLocks noChangeAspect="1"/>
            </p:cNvSpPr>
            <p:nvPr>
              <p:custDataLst>
                <p:tags r:id="rId17"/>
              </p:custDataLst>
            </p:nvPr>
          </p:nvSpPr>
          <p:spPr bwMode="auto">
            <a:xfrm>
              <a:off x="919552" y="3671729"/>
              <a:ext cx="648690" cy="542925"/>
            </a:xfrm>
            <a:custGeom>
              <a:avLst/>
              <a:gdLst>
                <a:gd name="T0" fmla="*/ 522 w 1250"/>
                <a:gd name="T1" fmla="*/ 1044 h 1045"/>
                <a:gd name="T2" fmla="*/ 0 w 1250"/>
                <a:gd name="T3" fmla="*/ 522 h 1045"/>
                <a:gd name="T4" fmla="*/ 522 w 1250"/>
                <a:gd name="T5" fmla="*/ 0 h 1045"/>
                <a:gd name="T6" fmla="*/ 867 w 1250"/>
                <a:gd name="T7" fmla="*/ 0 h 1045"/>
                <a:gd name="T8" fmla="*/ 470 w 1250"/>
                <a:gd name="T9" fmla="*/ 397 h 1045"/>
                <a:gd name="T10" fmla="*/ 1250 w 1250"/>
                <a:gd name="T11" fmla="*/ 397 h 1045"/>
                <a:gd name="T12" fmla="*/ 1250 w 1250"/>
                <a:gd name="T13" fmla="*/ 650 h 1045"/>
                <a:gd name="T14" fmla="*/ 472 w 1250"/>
                <a:gd name="T15" fmla="*/ 650 h 1045"/>
                <a:gd name="T16" fmla="*/ 867 w 1250"/>
                <a:gd name="T17" fmla="*/ 1045 h 1045"/>
                <a:gd name="T18" fmla="*/ 522 w 1250"/>
                <a:gd name="T19" fmla="*/ 1044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0" h="1045">
                  <a:moveTo>
                    <a:pt x="522" y="1044"/>
                  </a:moveTo>
                  <a:lnTo>
                    <a:pt x="0" y="522"/>
                  </a:lnTo>
                  <a:lnTo>
                    <a:pt x="522" y="0"/>
                  </a:lnTo>
                  <a:lnTo>
                    <a:pt x="867" y="0"/>
                  </a:lnTo>
                  <a:lnTo>
                    <a:pt x="470" y="397"/>
                  </a:lnTo>
                  <a:lnTo>
                    <a:pt x="1250" y="397"/>
                  </a:lnTo>
                  <a:lnTo>
                    <a:pt x="1250" y="650"/>
                  </a:lnTo>
                  <a:lnTo>
                    <a:pt x="472" y="650"/>
                  </a:lnTo>
                  <a:lnTo>
                    <a:pt x="867" y="1045"/>
                  </a:lnTo>
                  <a:lnTo>
                    <a:pt x="522" y="104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2" name="Arrow7"/>
            <p:cNvSpPr>
              <a:spLocks noChangeAspect="1"/>
            </p:cNvSpPr>
            <p:nvPr>
              <p:custDataLst>
                <p:tags r:id="rId18"/>
              </p:custDataLst>
            </p:nvPr>
          </p:nvSpPr>
          <p:spPr bwMode="auto">
            <a:xfrm rot="5400000">
              <a:off x="1876622" y="2784449"/>
              <a:ext cx="648690" cy="542925"/>
            </a:xfrm>
            <a:custGeom>
              <a:avLst/>
              <a:gdLst>
                <a:gd name="T0" fmla="*/ 522 w 1250"/>
                <a:gd name="T1" fmla="*/ 1044 h 1045"/>
                <a:gd name="T2" fmla="*/ 0 w 1250"/>
                <a:gd name="T3" fmla="*/ 522 h 1045"/>
                <a:gd name="T4" fmla="*/ 522 w 1250"/>
                <a:gd name="T5" fmla="*/ 0 h 1045"/>
                <a:gd name="T6" fmla="*/ 867 w 1250"/>
                <a:gd name="T7" fmla="*/ 0 h 1045"/>
                <a:gd name="T8" fmla="*/ 470 w 1250"/>
                <a:gd name="T9" fmla="*/ 397 h 1045"/>
                <a:gd name="T10" fmla="*/ 1250 w 1250"/>
                <a:gd name="T11" fmla="*/ 397 h 1045"/>
                <a:gd name="T12" fmla="*/ 1250 w 1250"/>
                <a:gd name="T13" fmla="*/ 650 h 1045"/>
                <a:gd name="T14" fmla="*/ 472 w 1250"/>
                <a:gd name="T15" fmla="*/ 650 h 1045"/>
                <a:gd name="T16" fmla="*/ 867 w 1250"/>
                <a:gd name="T17" fmla="*/ 1045 h 1045"/>
                <a:gd name="T18" fmla="*/ 522 w 1250"/>
                <a:gd name="T19" fmla="*/ 1044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0" h="1045">
                  <a:moveTo>
                    <a:pt x="522" y="1044"/>
                  </a:moveTo>
                  <a:lnTo>
                    <a:pt x="0" y="522"/>
                  </a:lnTo>
                  <a:lnTo>
                    <a:pt x="522" y="0"/>
                  </a:lnTo>
                  <a:lnTo>
                    <a:pt x="867" y="0"/>
                  </a:lnTo>
                  <a:lnTo>
                    <a:pt x="470" y="397"/>
                  </a:lnTo>
                  <a:lnTo>
                    <a:pt x="1250" y="397"/>
                  </a:lnTo>
                  <a:lnTo>
                    <a:pt x="1250" y="650"/>
                  </a:lnTo>
                  <a:lnTo>
                    <a:pt x="472" y="650"/>
                  </a:lnTo>
                  <a:lnTo>
                    <a:pt x="867" y="1045"/>
                  </a:lnTo>
                  <a:lnTo>
                    <a:pt x="522" y="104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5" name="Key_customer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>
            <a:off x="6638457" y="2628499"/>
            <a:ext cx="504979" cy="542925"/>
            <a:chOff x="2949575" y="5691188"/>
            <a:chExt cx="823913" cy="885825"/>
          </a:xfrm>
          <a:solidFill>
            <a:schemeClr val="bg1"/>
          </a:solidFill>
        </p:grpSpPr>
        <p:sp>
          <p:nvSpPr>
            <p:cNvPr id="206" name="Freeform 30"/>
            <p:cNvSpPr>
              <a:spLocks/>
            </p:cNvSpPr>
            <p:nvPr/>
          </p:nvSpPr>
          <p:spPr bwMode="auto">
            <a:xfrm>
              <a:off x="3051175" y="6270625"/>
              <a:ext cx="558800" cy="306388"/>
            </a:xfrm>
            <a:custGeom>
              <a:avLst/>
              <a:gdLst>
                <a:gd name="T0" fmla="*/ 613 w 787"/>
                <a:gd name="T1" fmla="*/ 0 h 431"/>
                <a:gd name="T2" fmla="*/ 586 w 787"/>
                <a:gd name="T3" fmla="*/ 44 h 431"/>
                <a:gd name="T4" fmla="*/ 737 w 787"/>
                <a:gd name="T5" fmla="*/ 196 h 431"/>
                <a:gd name="T6" fmla="*/ 394 w 787"/>
                <a:gd name="T7" fmla="*/ 381 h 431"/>
                <a:gd name="T8" fmla="*/ 50 w 787"/>
                <a:gd name="T9" fmla="*/ 196 h 431"/>
                <a:gd name="T10" fmla="*/ 203 w 787"/>
                <a:gd name="T11" fmla="*/ 43 h 431"/>
                <a:gd name="T12" fmla="*/ 160 w 787"/>
                <a:gd name="T13" fmla="*/ 6 h 431"/>
                <a:gd name="T14" fmla="*/ 0 w 787"/>
                <a:gd name="T15" fmla="*/ 196 h 431"/>
                <a:gd name="T16" fmla="*/ 394 w 787"/>
                <a:gd name="T17" fmla="*/ 431 h 431"/>
                <a:gd name="T18" fmla="*/ 787 w 787"/>
                <a:gd name="T19" fmla="*/ 196 h 431"/>
                <a:gd name="T20" fmla="*/ 613 w 787"/>
                <a:gd name="T21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7" h="431">
                  <a:moveTo>
                    <a:pt x="613" y="0"/>
                  </a:moveTo>
                  <a:lnTo>
                    <a:pt x="586" y="44"/>
                  </a:lnTo>
                  <a:cubicBezTo>
                    <a:pt x="677" y="78"/>
                    <a:pt x="737" y="134"/>
                    <a:pt x="737" y="196"/>
                  </a:cubicBezTo>
                  <a:cubicBezTo>
                    <a:pt x="737" y="296"/>
                    <a:pt x="580" y="381"/>
                    <a:pt x="394" y="381"/>
                  </a:cubicBezTo>
                  <a:cubicBezTo>
                    <a:pt x="207" y="381"/>
                    <a:pt x="50" y="296"/>
                    <a:pt x="50" y="196"/>
                  </a:cubicBezTo>
                  <a:cubicBezTo>
                    <a:pt x="50" y="133"/>
                    <a:pt x="111" y="77"/>
                    <a:pt x="203" y="43"/>
                  </a:cubicBezTo>
                  <a:cubicBezTo>
                    <a:pt x="189" y="37"/>
                    <a:pt x="173" y="26"/>
                    <a:pt x="160" y="6"/>
                  </a:cubicBezTo>
                  <a:cubicBezTo>
                    <a:pt x="62" y="48"/>
                    <a:pt x="0" y="117"/>
                    <a:pt x="0" y="196"/>
                  </a:cubicBezTo>
                  <a:cubicBezTo>
                    <a:pt x="0" y="328"/>
                    <a:pt x="173" y="431"/>
                    <a:pt x="394" y="431"/>
                  </a:cubicBezTo>
                  <a:cubicBezTo>
                    <a:pt x="614" y="431"/>
                    <a:pt x="787" y="328"/>
                    <a:pt x="787" y="196"/>
                  </a:cubicBezTo>
                  <a:cubicBezTo>
                    <a:pt x="787" y="113"/>
                    <a:pt x="719" y="42"/>
                    <a:pt x="61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7" name="Freeform 31"/>
            <p:cNvSpPr>
              <a:spLocks/>
            </p:cNvSpPr>
            <p:nvPr/>
          </p:nvSpPr>
          <p:spPr bwMode="auto">
            <a:xfrm>
              <a:off x="3138488" y="6305550"/>
              <a:ext cx="384175" cy="203200"/>
            </a:xfrm>
            <a:custGeom>
              <a:avLst/>
              <a:gdLst>
                <a:gd name="T0" fmla="*/ 0 w 539"/>
                <a:gd name="T1" fmla="*/ 142 h 285"/>
                <a:gd name="T2" fmla="*/ 270 w 539"/>
                <a:gd name="T3" fmla="*/ 285 h 285"/>
                <a:gd name="T4" fmla="*/ 539 w 539"/>
                <a:gd name="T5" fmla="*/ 142 h 285"/>
                <a:gd name="T6" fmla="*/ 441 w 539"/>
                <a:gd name="T7" fmla="*/ 30 h 285"/>
                <a:gd name="T8" fmla="*/ 415 w 539"/>
                <a:gd name="T9" fmla="*/ 73 h 285"/>
                <a:gd name="T10" fmla="*/ 489 w 539"/>
                <a:gd name="T11" fmla="*/ 142 h 285"/>
                <a:gd name="T12" fmla="*/ 270 w 539"/>
                <a:gd name="T13" fmla="*/ 235 h 285"/>
                <a:gd name="T14" fmla="*/ 50 w 539"/>
                <a:gd name="T15" fmla="*/ 142 h 285"/>
                <a:gd name="T16" fmla="*/ 230 w 539"/>
                <a:gd name="T17" fmla="*/ 51 h 285"/>
                <a:gd name="T18" fmla="*/ 243 w 539"/>
                <a:gd name="T19" fmla="*/ 0 h 285"/>
                <a:gd name="T20" fmla="*/ 0 w 539"/>
                <a:gd name="T21" fmla="*/ 142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285">
                  <a:moveTo>
                    <a:pt x="0" y="142"/>
                  </a:moveTo>
                  <a:cubicBezTo>
                    <a:pt x="0" y="223"/>
                    <a:pt x="116" y="285"/>
                    <a:pt x="270" y="285"/>
                  </a:cubicBezTo>
                  <a:cubicBezTo>
                    <a:pt x="423" y="285"/>
                    <a:pt x="539" y="223"/>
                    <a:pt x="539" y="142"/>
                  </a:cubicBezTo>
                  <a:cubicBezTo>
                    <a:pt x="539" y="96"/>
                    <a:pt x="502" y="56"/>
                    <a:pt x="441" y="30"/>
                  </a:cubicBezTo>
                  <a:lnTo>
                    <a:pt x="415" y="73"/>
                  </a:lnTo>
                  <a:cubicBezTo>
                    <a:pt x="462" y="92"/>
                    <a:pt x="489" y="118"/>
                    <a:pt x="489" y="142"/>
                  </a:cubicBezTo>
                  <a:cubicBezTo>
                    <a:pt x="489" y="186"/>
                    <a:pt x="399" y="235"/>
                    <a:pt x="270" y="235"/>
                  </a:cubicBezTo>
                  <a:cubicBezTo>
                    <a:pt x="140" y="235"/>
                    <a:pt x="50" y="186"/>
                    <a:pt x="50" y="142"/>
                  </a:cubicBezTo>
                  <a:cubicBezTo>
                    <a:pt x="50" y="103"/>
                    <a:pt x="122" y="59"/>
                    <a:pt x="230" y="51"/>
                  </a:cubicBezTo>
                  <a:cubicBezTo>
                    <a:pt x="228" y="36"/>
                    <a:pt x="233" y="15"/>
                    <a:pt x="243" y="0"/>
                  </a:cubicBezTo>
                  <a:cubicBezTo>
                    <a:pt x="102" y="6"/>
                    <a:pt x="0" y="65"/>
                    <a:pt x="0" y="14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8" name="Freeform 32"/>
            <p:cNvSpPr>
              <a:spLocks/>
            </p:cNvSpPr>
            <p:nvPr/>
          </p:nvSpPr>
          <p:spPr bwMode="auto">
            <a:xfrm>
              <a:off x="3238500" y="6361113"/>
              <a:ext cx="184150" cy="84138"/>
            </a:xfrm>
            <a:custGeom>
              <a:avLst/>
              <a:gdLst>
                <a:gd name="T0" fmla="*/ 0 w 260"/>
                <a:gd name="T1" fmla="*/ 59 h 119"/>
                <a:gd name="T2" fmla="*/ 130 w 260"/>
                <a:gd name="T3" fmla="*/ 119 h 119"/>
                <a:gd name="T4" fmla="*/ 260 w 260"/>
                <a:gd name="T5" fmla="*/ 59 h 119"/>
                <a:gd name="T6" fmla="*/ 249 w 260"/>
                <a:gd name="T7" fmla="*/ 34 h 119"/>
                <a:gd name="T8" fmla="*/ 189 w 260"/>
                <a:gd name="T9" fmla="*/ 60 h 119"/>
                <a:gd name="T10" fmla="*/ 138 w 260"/>
                <a:gd name="T11" fmla="*/ 45 h 119"/>
                <a:gd name="T12" fmla="*/ 96 w 260"/>
                <a:gd name="T13" fmla="*/ 0 h 119"/>
                <a:gd name="T14" fmla="*/ 0 w 260"/>
                <a:gd name="T15" fmla="*/ 5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" h="119">
                  <a:moveTo>
                    <a:pt x="0" y="59"/>
                  </a:moveTo>
                  <a:cubicBezTo>
                    <a:pt x="0" y="92"/>
                    <a:pt x="58" y="119"/>
                    <a:pt x="130" y="119"/>
                  </a:cubicBezTo>
                  <a:cubicBezTo>
                    <a:pt x="201" y="119"/>
                    <a:pt x="260" y="92"/>
                    <a:pt x="260" y="59"/>
                  </a:cubicBezTo>
                  <a:cubicBezTo>
                    <a:pt x="260" y="50"/>
                    <a:pt x="256" y="42"/>
                    <a:pt x="249" y="34"/>
                  </a:cubicBezTo>
                  <a:cubicBezTo>
                    <a:pt x="233" y="51"/>
                    <a:pt x="212" y="60"/>
                    <a:pt x="189" y="60"/>
                  </a:cubicBezTo>
                  <a:cubicBezTo>
                    <a:pt x="172" y="60"/>
                    <a:pt x="155" y="55"/>
                    <a:pt x="138" y="45"/>
                  </a:cubicBezTo>
                  <a:cubicBezTo>
                    <a:pt x="116" y="33"/>
                    <a:pt x="103" y="17"/>
                    <a:pt x="96" y="0"/>
                  </a:cubicBezTo>
                  <a:cubicBezTo>
                    <a:pt x="41" y="7"/>
                    <a:pt x="0" y="31"/>
                    <a:pt x="0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9" name="Freeform 33"/>
            <p:cNvSpPr>
              <a:spLocks/>
            </p:cNvSpPr>
            <p:nvPr/>
          </p:nvSpPr>
          <p:spPr bwMode="auto">
            <a:xfrm>
              <a:off x="2949575" y="5749925"/>
              <a:ext cx="220663" cy="260350"/>
            </a:xfrm>
            <a:custGeom>
              <a:avLst/>
              <a:gdLst>
                <a:gd name="T0" fmla="*/ 161 w 311"/>
                <a:gd name="T1" fmla="*/ 359 h 364"/>
                <a:gd name="T2" fmla="*/ 307 w 311"/>
                <a:gd name="T3" fmla="*/ 173 h 364"/>
                <a:gd name="T4" fmla="*/ 309 w 311"/>
                <a:gd name="T5" fmla="*/ 163 h 364"/>
                <a:gd name="T6" fmla="*/ 224 w 311"/>
                <a:gd name="T7" fmla="*/ 35 h 364"/>
                <a:gd name="T8" fmla="*/ 160 w 311"/>
                <a:gd name="T9" fmla="*/ 1 h 364"/>
                <a:gd name="T10" fmla="*/ 156 w 311"/>
                <a:gd name="T11" fmla="*/ 0 h 364"/>
                <a:gd name="T12" fmla="*/ 150 w 311"/>
                <a:gd name="T13" fmla="*/ 2 h 364"/>
                <a:gd name="T14" fmla="*/ 4 w 311"/>
                <a:gd name="T15" fmla="*/ 189 h 364"/>
                <a:gd name="T16" fmla="*/ 1 w 311"/>
                <a:gd name="T17" fmla="*/ 198 h 364"/>
                <a:gd name="T18" fmla="*/ 85 w 311"/>
                <a:gd name="T19" fmla="*/ 325 h 364"/>
                <a:gd name="T20" fmla="*/ 89 w 311"/>
                <a:gd name="T21" fmla="*/ 328 h 364"/>
                <a:gd name="T22" fmla="*/ 154 w 311"/>
                <a:gd name="T23" fmla="*/ 362 h 364"/>
                <a:gd name="T24" fmla="*/ 161 w 311"/>
                <a:gd name="T25" fmla="*/ 359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1" h="364">
                  <a:moveTo>
                    <a:pt x="161" y="359"/>
                  </a:moveTo>
                  <a:lnTo>
                    <a:pt x="307" y="173"/>
                  </a:lnTo>
                  <a:cubicBezTo>
                    <a:pt x="310" y="169"/>
                    <a:pt x="311" y="165"/>
                    <a:pt x="309" y="163"/>
                  </a:cubicBezTo>
                  <a:lnTo>
                    <a:pt x="224" y="35"/>
                  </a:lnTo>
                  <a:lnTo>
                    <a:pt x="160" y="1"/>
                  </a:lnTo>
                  <a:cubicBezTo>
                    <a:pt x="159" y="0"/>
                    <a:pt x="157" y="0"/>
                    <a:pt x="156" y="0"/>
                  </a:cubicBezTo>
                  <a:cubicBezTo>
                    <a:pt x="153" y="0"/>
                    <a:pt x="151" y="1"/>
                    <a:pt x="150" y="2"/>
                  </a:cubicBezTo>
                  <a:lnTo>
                    <a:pt x="4" y="189"/>
                  </a:lnTo>
                  <a:cubicBezTo>
                    <a:pt x="1" y="192"/>
                    <a:pt x="0" y="196"/>
                    <a:pt x="1" y="198"/>
                  </a:cubicBezTo>
                  <a:lnTo>
                    <a:pt x="85" y="325"/>
                  </a:lnTo>
                  <a:cubicBezTo>
                    <a:pt x="86" y="326"/>
                    <a:pt x="87" y="327"/>
                    <a:pt x="89" y="328"/>
                  </a:cubicBezTo>
                  <a:lnTo>
                    <a:pt x="154" y="362"/>
                  </a:lnTo>
                  <a:cubicBezTo>
                    <a:pt x="157" y="364"/>
                    <a:pt x="160" y="360"/>
                    <a:pt x="161" y="35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0" name="Oval 34"/>
            <p:cNvSpPr>
              <a:spLocks noChangeArrowheads="1"/>
            </p:cNvSpPr>
            <p:nvPr/>
          </p:nvSpPr>
          <p:spPr bwMode="auto">
            <a:xfrm>
              <a:off x="3289300" y="5697538"/>
              <a:ext cx="150813" cy="15081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1" name="Freeform 35"/>
            <p:cNvSpPr>
              <a:spLocks/>
            </p:cNvSpPr>
            <p:nvPr/>
          </p:nvSpPr>
          <p:spPr bwMode="auto">
            <a:xfrm>
              <a:off x="3149600" y="5691188"/>
              <a:ext cx="458788" cy="687388"/>
            </a:xfrm>
            <a:custGeom>
              <a:avLst/>
              <a:gdLst>
                <a:gd name="T0" fmla="*/ 613 w 645"/>
                <a:gd name="T1" fmla="*/ 217 h 966"/>
                <a:gd name="T2" fmla="*/ 629 w 645"/>
                <a:gd name="T3" fmla="*/ 145 h 966"/>
                <a:gd name="T4" fmla="*/ 562 w 645"/>
                <a:gd name="T5" fmla="*/ 143 h 966"/>
                <a:gd name="T6" fmla="*/ 285 w 645"/>
                <a:gd name="T7" fmla="*/ 261 h 966"/>
                <a:gd name="T8" fmla="*/ 89 w 645"/>
                <a:gd name="T9" fmla="*/ 39 h 966"/>
                <a:gd name="T10" fmla="*/ 26 w 645"/>
                <a:gd name="T11" fmla="*/ 10 h 966"/>
                <a:gd name="T12" fmla="*/ 5 w 645"/>
                <a:gd name="T13" fmla="*/ 80 h 966"/>
                <a:gd name="T14" fmla="*/ 172 w 645"/>
                <a:gd name="T15" fmla="*/ 381 h 966"/>
                <a:gd name="T16" fmla="*/ 209 w 645"/>
                <a:gd name="T17" fmla="*/ 527 h 966"/>
                <a:gd name="T18" fmla="*/ 233 w 645"/>
                <a:gd name="T19" fmla="*/ 578 h 966"/>
                <a:gd name="T20" fmla="*/ 351 w 645"/>
                <a:gd name="T21" fmla="*/ 705 h 966"/>
                <a:gd name="T22" fmla="*/ 259 w 645"/>
                <a:gd name="T23" fmla="*/ 894 h 966"/>
                <a:gd name="T24" fmla="*/ 283 w 645"/>
                <a:gd name="T25" fmla="*/ 950 h 966"/>
                <a:gd name="T26" fmla="*/ 347 w 645"/>
                <a:gd name="T27" fmla="*/ 943 h 966"/>
                <a:gd name="T28" fmla="*/ 489 w 645"/>
                <a:gd name="T29" fmla="*/ 709 h 966"/>
                <a:gd name="T30" fmla="*/ 490 w 645"/>
                <a:gd name="T31" fmla="*/ 671 h 966"/>
                <a:gd name="T32" fmla="*/ 393 w 645"/>
                <a:gd name="T33" fmla="*/ 493 h 966"/>
                <a:gd name="T34" fmla="*/ 370 w 645"/>
                <a:gd name="T35" fmla="*/ 399 h 966"/>
                <a:gd name="T36" fmla="*/ 613 w 645"/>
                <a:gd name="T37" fmla="*/ 217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45" h="966">
                  <a:moveTo>
                    <a:pt x="613" y="217"/>
                  </a:moveTo>
                  <a:cubicBezTo>
                    <a:pt x="629" y="194"/>
                    <a:pt x="645" y="163"/>
                    <a:pt x="629" y="145"/>
                  </a:cubicBezTo>
                  <a:cubicBezTo>
                    <a:pt x="604" y="119"/>
                    <a:pt x="576" y="129"/>
                    <a:pt x="562" y="143"/>
                  </a:cubicBezTo>
                  <a:cubicBezTo>
                    <a:pt x="462" y="242"/>
                    <a:pt x="383" y="282"/>
                    <a:pt x="285" y="261"/>
                  </a:cubicBezTo>
                  <a:cubicBezTo>
                    <a:pt x="147" y="233"/>
                    <a:pt x="112" y="109"/>
                    <a:pt x="89" y="39"/>
                  </a:cubicBezTo>
                  <a:cubicBezTo>
                    <a:pt x="80" y="13"/>
                    <a:pt x="55" y="0"/>
                    <a:pt x="26" y="10"/>
                  </a:cubicBezTo>
                  <a:cubicBezTo>
                    <a:pt x="4" y="18"/>
                    <a:pt x="0" y="53"/>
                    <a:pt x="5" y="80"/>
                  </a:cubicBezTo>
                  <a:cubicBezTo>
                    <a:pt x="36" y="256"/>
                    <a:pt x="147" y="356"/>
                    <a:pt x="172" y="381"/>
                  </a:cubicBezTo>
                  <a:cubicBezTo>
                    <a:pt x="183" y="426"/>
                    <a:pt x="201" y="498"/>
                    <a:pt x="209" y="527"/>
                  </a:cubicBezTo>
                  <a:cubicBezTo>
                    <a:pt x="217" y="558"/>
                    <a:pt x="220" y="562"/>
                    <a:pt x="233" y="578"/>
                  </a:cubicBezTo>
                  <a:cubicBezTo>
                    <a:pt x="262" y="614"/>
                    <a:pt x="351" y="705"/>
                    <a:pt x="351" y="705"/>
                  </a:cubicBezTo>
                  <a:lnTo>
                    <a:pt x="259" y="894"/>
                  </a:lnTo>
                  <a:cubicBezTo>
                    <a:pt x="259" y="894"/>
                    <a:pt x="245" y="929"/>
                    <a:pt x="283" y="950"/>
                  </a:cubicBezTo>
                  <a:cubicBezTo>
                    <a:pt x="311" y="966"/>
                    <a:pt x="335" y="960"/>
                    <a:pt x="347" y="943"/>
                  </a:cubicBezTo>
                  <a:lnTo>
                    <a:pt x="489" y="709"/>
                  </a:lnTo>
                  <a:cubicBezTo>
                    <a:pt x="495" y="698"/>
                    <a:pt x="496" y="682"/>
                    <a:pt x="490" y="671"/>
                  </a:cubicBezTo>
                  <a:lnTo>
                    <a:pt x="393" y="493"/>
                  </a:lnTo>
                  <a:lnTo>
                    <a:pt x="370" y="399"/>
                  </a:lnTo>
                  <a:cubicBezTo>
                    <a:pt x="370" y="399"/>
                    <a:pt x="513" y="361"/>
                    <a:pt x="613" y="21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2" name="Freeform 36"/>
            <p:cNvSpPr>
              <a:spLocks/>
            </p:cNvSpPr>
            <p:nvPr/>
          </p:nvSpPr>
          <p:spPr bwMode="auto">
            <a:xfrm>
              <a:off x="3556000" y="5829300"/>
              <a:ext cx="217488" cy="255588"/>
            </a:xfrm>
            <a:custGeom>
              <a:avLst/>
              <a:gdLst>
                <a:gd name="T0" fmla="*/ 176 w 306"/>
                <a:gd name="T1" fmla="*/ 3 h 360"/>
                <a:gd name="T2" fmla="*/ 170 w 306"/>
                <a:gd name="T3" fmla="*/ 0 h 360"/>
                <a:gd name="T4" fmla="*/ 166 w 306"/>
                <a:gd name="T5" fmla="*/ 0 h 360"/>
                <a:gd name="T6" fmla="*/ 99 w 306"/>
                <a:gd name="T7" fmla="*/ 27 h 360"/>
                <a:gd name="T8" fmla="*/ 1 w 306"/>
                <a:gd name="T9" fmla="*/ 146 h 360"/>
                <a:gd name="T10" fmla="*/ 3 w 306"/>
                <a:gd name="T11" fmla="*/ 156 h 360"/>
                <a:gd name="T12" fmla="*/ 130 w 306"/>
                <a:gd name="T13" fmla="*/ 356 h 360"/>
                <a:gd name="T14" fmla="*/ 135 w 306"/>
                <a:gd name="T15" fmla="*/ 360 h 360"/>
                <a:gd name="T16" fmla="*/ 204 w 306"/>
                <a:gd name="T17" fmla="*/ 333 h 360"/>
                <a:gd name="T18" fmla="*/ 208 w 306"/>
                <a:gd name="T19" fmla="*/ 330 h 360"/>
                <a:gd name="T20" fmla="*/ 304 w 306"/>
                <a:gd name="T21" fmla="*/ 212 h 360"/>
                <a:gd name="T22" fmla="*/ 303 w 306"/>
                <a:gd name="T23" fmla="*/ 203 h 360"/>
                <a:gd name="T24" fmla="*/ 176 w 306"/>
                <a:gd name="T25" fmla="*/ 3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6" h="360">
                  <a:moveTo>
                    <a:pt x="176" y="3"/>
                  </a:moveTo>
                  <a:cubicBezTo>
                    <a:pt x="175" y="1"/>
                    <a:pt x="172" y="0"/>
                    <a:pt x="170" y="0"/>
                  </a:cubicBezTo>
                  <a:cubicBezTo>
                    <a:pt x="168" y="0"/>
                    <a:pt x="167" y="0"/>
                    <a:pt x="166" y="0"/>
                  </a:cubicBezTo>
                  <a:lnTo>
                    <a:pt x="99" y="27"/>
                  </a:lnTo>
                  <a:lnTo>
                    <a:pt x="1" y="146"/>
                  </a:lnTo>
                  <a:cubicBezTo>
                    <a:pt x="0" y="148"/>
                    <a:pt x="0" y="153"/>
                    <a:pt x="3" y="156"/>
                  </a:cubicBezTo>
                  <a:lnTo>
                    <a:pt x="130" y="356"/>
                  </a:lnTo>
                  <a:cubicBezTo>
                    <a:pt x="131" y="359"/>
                    <a:pt x="133" y="360"/>
                    <a:pt x="135" y="360"/>
                  </a:cubicBezTo>
                  <a:lnTo>
                    <a:pt x="204" y="333"/>
                  </a:lnTo>
                  <a:cubicBezTo>
                    <a:pt x="206" y="332"/>
                    <a:pt x="207" y="331"/>
                    <a:pt x="208" y="330"/>
                  </a:cubicBezTo>
                  <a:lnTo>
                    <a:pt x="304" y="212"/>
                  </a:lnTo>
                  <a:cubicBezTo>
                    <a:pt x="306" y="211"/>
                    <a:pt x="305" y="206"/>
                    <a:pt x="303" y="203"/>
                  </a:cubicBezTo>
                  <a:lnTo>
                    <a:pt x="17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3" name="Freeform 37"/>
            <p:cNvSpPr>
              <a:spLocks/>
            </p:cNvSpPr>
            <p:nvPr/>
          </p:nvSpPr>
          <p:spPr bwMode="auto">
            <a:xfrm>
              <a:off x="3170238" y="6132513"/>
              <a:ext cx="192088" cy="147638"/>
            </a:xfrm>
            <a:custGeom>
              <a:avLst/>
              <a:gdLst>
                <a:gd name="T0" fmla="*/ 184 w 269"/>
                <a:gd name="T1" fmla="*/ 0 h 209"/>
                <a:gd name="T2" fmla="*/ 26 w 269"/>
                <a:gd name="T3" fmla="*/ 115 h 209"/>
                <a:gd name="T4" fmla="*/ 24 w 269"/>
                <a:gd name="T5" fmla="*/ 175 h 209"/>
                <a:gd name="T6" fmla="*/ 81 w 269"/>
                <a:gd name="T7" fmla="*/ 201 h 209"/>
                <a:gd name="T8" fmla="*/ 269 w 269"/>
                <a:gd name="T9" fmla="*/ 91 h 209"/>
                <a:gd name="T10" fmla="*/ 184 w 269"/>
                <a:gd name="T1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9" h="209">
                  <a:moveTo>
                    <a:pt x="184" y="0"/>
                  </a:moveTo>
                  <a:lnTo>
                    <a:pt x="26" y="115"/>
                  </a:lnTo>
                  <a:cubicBezTo>
                    <a:pt x="26" y="115"/>
                    <a:pt x="0" y="139"/>
                    <a:pt x="24" y="175"/>
                  </a:cubicBezTo>
                  <a:cubicBezTo>
                    <a:pt x="43" y="203"/>
                    <a:pt x="68" y="209"/>
                    <a:pt x="81" y="201"/>
                  </a:cubicBezTo>
                  <a:lnTo>
                    <a:pt x="269" y="91"/>
                  </a:lnTo>
                  <a:cubicBezTo>
                    <a:pt x="245" y="67"/>
                    <a:pt x="208" y="28"/>
                    <a:pt x="184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14" name="Briefcase" descr="{&quot;Key&quot;:&quot;POWER_USER_SHAPE_ICON&quot;,&quot;Value&quot;:&quot;POWER_USER_SHAPE_ICON_STYLE_1&quot;}"/>
          <p:cNvSpPr>
            <a:spLocks noChangeAspect="1" noEditPoints="1"/>
          </p:cNvSpPr>
          <p:nvPr>
            <p:custDataLst>
              <p:tags r:id="rId5"/>
            </p:custDataLst>
          </p:nvPr>
        </p:nvSpPr>
        <p:spPr bwMode="auto">
          <a:xfrm>
            <a:off x="6581458" y="3805475"/>
            <a:ext cx="619950" cy="542925"/>
          </a:xfrm>
          <a:custGeom>
            <a:avLst/>
            <a:gdLst>
              <a:gd name="T0" fmla="*/ 467 w 667"/>
              <a:gd name="T1" fmla="*/ 300 h 583"/>
              <a:gd name="T2" fmla="*/ 400 w 667"/>
              <a:gd name="T3" fmla="*/ 367 h 583"/>
              <a:gd name="T4" fmla="*/ 267 w 667"/>
              <a:gd name="T5" fmla="*/ 367 h 583"/>
              <a:gd name="T6" fmla="*/ 200 w 667"/>
              <a:gd name="T7" fmla="*/ 300 h 583"/>
              <a:gd name="T8" fmla="*/ 200 w 667"/>
              <a:gd name="T9" fmla="*/ 267 h 583"/>
              <a:gd name="T10" fmla="*/ 267 w 667"/>
              <a:gd name="T11" fmla="*/ 267 h 583"/>
              <a:gd name="T12" fmla="*/ 267 w 667"/>
              <a:gd name="T13" fmla="*/ 300 h 583"/>
              <a:gd name="T14" fmla="*/ 400 w 667"/>
              <a:gd name="T15" fmla="*/ 300 h 583"/>
              <a:gd name="T16" fmla="*/ 400 w 667"/>
              <a:gd name="T17" fmla="*/ 267 h 583"/>
              <a:gd name="T18" fmla="*/ 467 w 667"/>
              <a:gd name="T19" fmla="*/ 267 h 583"/>
              <a:gd name="T20" fmla="*/ 467 w 667"/>
              <a:gd name="T21" fmla="*/ 300 h 583"/>
              <a:gd name="T22" fmla="*/ 233 w 667"/>
              <a:gd name="T23" fmla="*/ 67 h 583"/>
              <a:gd name="T24" fmla="*/ 433 w 667"/>
              <a:gd name="T25" fmla="*/ 67 h 583"/>
              <a:gd name="T26" fmla="*/ 433 w 667"/>
              <a:gd name="T27" fmla="*/ 117 h 583"/>
              <a:gd name="T28" fmla="*/ 233 w 667"/>
              <a:gd name="T29" fmla="*/ 117 h 583"/>
              <a:gd name="T30" fmla="*/ 233 w 667"/>
              <a:gd name="T31" fmla="*/ 67 h 583"/>
              <a:gd name="T32" fmla="*/ 600 w 667"/>
              <a:gd name="T33" fmla="*/ 117 h 583"/>
              <a:gd name="T34" fmla="*/ 500 w 667"/>
              <a:gd name="T35" fmla="*/ 117 h 583"/>
              <a:gd name="T36" fmla="*/ 500 w 667"/>
              <a:gd name="T37" fmla="*/ 67 h 583"/>
              <a:gd name="T38" fmla="*/ 433 w 667"/>
              <a:gd name="T39" fmla="*/ 0 h 583"/>
              <a:gd name="T40" fmla="*/ 233 w 667"/>
              <a:gd name="T41" fmla="*/ 0 h 583"/>
              <a:gd name="T42" fmla="*/ 167 w 667"/>
              <a:gd name="T43" fmla="*/ 67 h 583"/>
              <a:gd name="T44" fmla="*/ 167 w 667"/>
              <a:gd name="T45" fmla="*/ 117 h 583"/>
              <a:gd name="T46" fmla="*/ 67 w 667"/>
              <a:gd name="T47" fmla="*/ 117 h 583"/>
              <a:gd name="T48" fmla="*/ 0 w 667"/>
              <a:gd name="T49" fmla="*/ 183 h 583"/>
              <a:gd name="T50" fmla="*/ 0 w 667"/>
              <a:gd name="T51" fmla="*/ 267 h 583"/>
              <a:gd name="T52" fmla="*/ 0 w 667"/>
              <a:gd name="T53" fmla="*/ 517 h 583"/>
              <a:gd name="T54" fmla="*/ 67 w 667"/>
              <a:gd name="T55" fmla="*/ 583 h 583"/>
              <a:gd name="T56" fmla="*/ 600 w 667"/>
              <a:gd name="T57" fmla="*/ 583 h 583"/>
              <a:gd name="T58" fmla="*/ 667 w 667"/>
              <a:gd name="T59" fmla="*/ 517 h 583"/>
              <a:gd name="T60" fmla="*/ 667 w 667"/>
              <a:gd name="T61" fmla="*/ 267 h 583"/>
              <a:gd name="T62" fmla="*/ 667 w 667"/>
              <a:gd name="T63" fmla="*/ 183 h 583"/>
              <a:gd name="T64" fmla="*/ 600 w 667"/>
              <a:gd name="T65" fmla="*/ 117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67" h="583">
                <a:moveTo>
                  <a:pt x="467" y="300"/>
                </a:moveTo>
                <a:cubicBezTo>
                  <a:pt x="467" y="337"/>
                  <a:pt x="437" y="367"/>
                  <a:pt x="400" y="367"/>
                </a:cubicBezTo>
                <a:lnTo>
                  <a:pt x="267" y="367"/>
                </a:lnTo>
                <a:cubicBezTo>
                  <a:pt x="230" y="367"/>
                  <a:pt x="200" y="337"/>
                  <a:pt x="200" y="300"/>
                </a:cubicBezTo>
                <a:lnTo>
                  <a:pt x="200" y="267"/>
                </a:lnTo>
                <a:lnTo>
                  <a:pt x="267" y="267"/>
                </a:lnTo>
                <a:lnTo>
                  <a:pt x="267" y="300"/>
                </a:lnTo>
                <a:lnTo>
                  <a:pt x="400" y="300"/>
                </a:lnTo>
                <a:lnTo>
                  <a:pt x="400" y="267"/>
                </a:lnTo>
                <a:lnTo>
                  <a:pt x="467" y="267"/>
                </a:lnTo>
                <a:lnTo>
                  <a:pt x="467" y="300"/>
                </a:lnTo>
                <a:close/>
                <a:moveTo>
                  <a:pt x="233" y="67"/>
                </a:moveTo>
                <a:lnTo>
                  <a:pt x="433" y="67"/>
                </a:lnTo>
                <a:lnTo>
                  <a:pt x="433" y="117"/>
                </a:lnTo>
                <a:lnTo>
                  <a:pt x="233" y="117"/>
                </a:lnTo>
                <a:lnTo>
                  <a:pt x="233" y="67"/>
                </a:lnTo>
                <a:close/>
                <a:moveTo>
                  <a:pt x="600" y="117"/>
                </a:moveTo>
                <a:lnTo>
                  <a:pt x="500" y="117"/>
                </a:lnTo>
                <a:lnTo>
                  <a:pt x="500" y="67"/>
                </a:lnTo>
                <a:cubicBezTo>
                  <a:pt x="500" y="30"/>
                  <a:pt x="470" y="0"/>
                  <a:pt x="433" y="0"/>
                </a:cubicBezTo>
                <a:lnTo>
                  <a:pt x="233" y="0"/>
                </a:lnTo>
                <a:cubicBezTo>
                  <a:pt x="197" y="0"/>
                  <a:pt x="167" y="30"/>
                  <a:pt x="167" y="67"/>
                </a:cubicBezTo>
                <a:lnTo>
                  <a:pt x="167" y="117"/>
                </a:lnTo>
                <a:lnTo>
                  <a:pt x="67" y="117"/>
                </a:lnTo>
                <a:cubicBezTo>
                  <a:pt x="30" y="117"/>
                  <a:pt x="0" y="147"/>
                  <a:pt x="0" y="183"/>
                </a:cubicBezTo>
                <a:lnTo>
                  <a:pt x="0" y="267"/>
                </a:lnTo>
                <a:lnTo>
                  <a:pt x="0" y="517"/>
                </a:lnTo>
                <a:cubicBezTo>
                  <a:pt x="0" y="553"/>
                  <a:pt x="30" y="583"/>
                  <a:pt x="67" y="583"/>
                </a:cubicBezTo>
                <a:lnTo>
                  <a:pt x="600" y="583"/>
                </a:lnTo>
                <a:cubicBezTo>
                  <a:pt x="637" y="583"/>
                  <a:pt x="667" y="553"/>
                  <a:pt x="667" y="517"/>
                </a:cubicBezTo>
                <a:lnTo>
                  <a:pt x="667" y="267"/>
                </a:lnTo>
                <a:lnTo>
                  <a:pt x="667" y="183"/>
                </a:lnTo>
                <a:cubicBezTo>
                  <a:pt x="667" y="147"/>
                  <a:pt x="637" y="117"/>
                  <a:pt x="600" y="1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5" name="Customer_segment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>
            <a:off x="6619970" y="4989106"/>
            <a:ext cx="542925" cy="542925"/>
            <a:chOff x="5768239" y="666986"/>
            <a:chExt cx="597218" cy="597218"/>
          </a:xfrm>
          <a:solidFill>
            <a:schemeClr val="bg1"/>
          </a:solidFill>
        </p:grpSpPr>
        <p:sp>
          <p:nvSpPr>
            <p:cNvPr id="216" name="Target4"/>
            <p:cNvSpPr>
              <a:spLocks noChangeAspect="1"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5768239" y="666986"/>
              <a:ext cx="597218" cy="597218"/>
            </a:xfrm>
            <a:custGeom>
              <a:avLst/>
              <a:gdLst>
                <a:gd name="T0" fmla="*/ 495 w 549"/>
                <a:gd name="T1" fmla="*/ 247 h 548"/>
                <a:gd name="T2" fmla="*/ 295 w 549"/>
                <a:gd name="T3" fmla="*/ 52 h 548"/>
                <a:gd name="T4" fmla="*/ 295 w 549"/>
                <a:gd name="T5" fmla="*/ 0 h 548"/>
                <a:gd name="T6" fmla="*/ 248 w 549"/>
                <a:gd name="T7" fmla="*/ 0 h 548"/>
                <a:gd name="T8" fmla="*/ 248 w 549"/>
                <a:gd name="T9" fmla="*/ 52 h 548"/>
                <a:gd name="T10" fmla="*/ 53 w 549"/>
                <a:gd name="T11" fmla="*/ 247 h 548"/>
                <a:gd name="T12" fmla="*/ 0 w 549"/>
                <a:gd name="T13" fmla="*/ 247 h 548"/>
                <a:gd name="T14" fmla="*/ 0 w 549"/>
                <a:gd name="T15" fmla="*/ 295 h 548"/>
                <a:gd name="T16" fmla="*/ 53 w 549"/>
                <a:gd name="T17" fmla="*/ 295 h 548"/>
                <a:gd name="T18" fmla="*/ 248 w 549"/>
                <a:gd name="T19" fmla="*/ 495 h 548"/>
                <a:gd name="T20" fmla="*/ 248 w 549"/>
                <a:gd name="T21" fmla="*/ 547 h 548"/>
                <a:gd name="T22" fmla="*/ 295 w 549"/>
                <a:gd name="T23" fmla="*/ 547 h 548"/>
                <a:gd name="T24" fmla="*/ 295 w 549"/>
                <a:gd name="T25" fmla="*/ 495 h 548"/>
                <a:gd name="T26" fmla="*/ 495 w 549"/>
                <a:gd name="T27" fmla="*/ 295 h 548"/>
                <a:gd name="T28" fmla="*/ 548 w 549"/>
                <a:gd name="T29" fmla="*/ 295 h 548"/>
                <a:gd name="T30" fmla="*/ 548 w 549"/>
                <a:gd name="T31" fmla="*/ 247 h 548"/>
                <a:gd name="T32" fmla="*/ 495 w 549"/>
                <a:gd name="T33" fmla="*/ 247 h 548"/>
                <a:gd name="T34" fmla="*/ 272 w 549"/>
                <a:gd name="T35" fmla="*/ 447 h 548"/>
                <a:gd name="T36" fmla="*/ 95 w 549"/>
                <a:gd name="T37" fmla="*/ 271 h 548"/>
                <a:gd name="T38" fmla="*/ 272 w 549"/>
                <a:gd name="T39" fmla="*/ 100 h 548"/>
                <a:gd name="T40" fmla="*/ 448 w 549"/>
                <a:gd name="T41" fmla="*/ 271 h 548"/>
                <a:gd name="T42" fmla="*/ 272 w 549"/>
                <a:gd name="T43" fmla="*/ 447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49" h="548">
                  <a:moveTo>
                    <a:pt x="495" y="247"/>
                  </a:moveTo>
                  <a:cubicBezTo>
                    <a:pt x="481" y="142"/>
                    <a:pt x="400" y="61"/>
                    <a:pt x="295" y="52"/>
                  </a:cubicBezTo>
                  <a:lnTo>
                    <a:pt x="295" y="0"/>
                  </a:lnTo>
                  <a:lnTo>
                    <a:pt x="248" y="0"/>
                  </a:lnTo>
                  <a:lnTo>
                    <a:pt x="248" y="52"/>
                  </a:lnTo>
                  <a:cubicBezTo>
                    <a:pt x="143" y="61"/>
                    <a:pt x="62" y="142"/>
                    <a:pt x="53" y="247"/>
                  </a:cubicBezTo>
                  <a:lnTo>
                    <a:pt x="0" y="247"/>
                  </a:lnTo>
                  <a:lnTo>
                    <a:pt x="0" y="295"/>
                  </a:lnTo>
                  <a:lnTo>
                    <a:pt x="53" y="295"/>
                  </a:lnTo>
                  <a:cubicBezTo>
                    <a:pt x="62" y="399"/>
                    <a:pt x="143" y="485"/>
                    <a:pt x="248" y="495"/>
                  </a:cubicBezTo>
                  <a:lnTo>
                    <a:pt x="248" y="547"/>
                  </a:lnTo>
                  <a:lnTo>
                    <a:pt x="295" y="547"/>
                  </a:lnTo>
                  <a:lnTo>
                    <a:pt x="295" y="495"/>
                  </a:lnTo>
                  <a:cubicBezTo>
                    <a:pt x="400" y="480"/>
                    <a:pt x="486" y="399"/>
                    <a:pt x="495" y="295"/>
                  </a:cubicBezTo>
                  <a:lnTo>
                    <a:pt x="548" y="295"/>
                  </a:lnTo>
                  <a:lnTo>
                    <a:pt x="548" y="247"/>
                  </a:lnTo>
                  <a:lnTo>
                    <a:pt x="495" y="247"/>
                  </a:lnTo>
                  <a:close/>
                  <a:moveTo>
                    <a:pt x="272" y="447"/>
                  </a:moveTo>
                  <a:cubicBezTo>
                    <a:pt x="176" y="447"/>
                    <a:pt x="95" y="368"/>
                    <a:pt x="95" y="271"/>
                  </a:cubicBezTo>
                  <a:cubicBezTo>
                    <a:pt x="95" y="173"/>
                    <a:pt x="176" y="100"/>
                    <a:pt x="272" y="100"/>
                  </a:cubicBezTo>
                  <a:cubicBezTo>
                    <a:pt x="367" y="100"/>
                    <a:pt x="448" y="173"/>
                    <a:pt x="448" y="271"/>
                  </a:cubicBezTo>
                  <a:cubicBezTo>
                    <a:pt x="448" y="368"/>
                    <a:pt x="367" y="447"/>
                    <a:pt x="272" y="44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217" name="Man16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>
            <a:xfrm>
              <a:off x="5952004" y="801638"/>
              <a:ext cx="229687" cy="306467"/>
              <a:chOff x="2517775" y="6167438"/>
              <a:chExt cx="560387" cy="747712"/>
            </a:xfrm>
            <a:grpFill/>
          </p:grpSpPr>
          <p:sp>
            <p:nvSpPr>
              <p:cNvPr id="218" name="Freeform 19"/>
              <p:cNvSpPr>
                <a:spLocks/>
              </p:cNvSpPr>
              <p:nvPr/>
            </p:nvSpPr>
            <p:spPr bwMode="auto">
              <a:xfrm>
                <a:off x="2755900" y="6532563"/>
                <a:ext cx="82550" cy="206375"/>
              </a:xfrm>
              <a:custGeom>
                <a:avLst/>
                <a:gdLst>
                  <a:gd name="T0" fmla="*/ 204 w 235"/>
                  <a:gd name="T1" fmla="*/ 161 h 581"/>
                  <a:gd name="T2" fmla="*/ 220 w 235"/>
                  <a:gd name="T3" fmla="*/ 100 h 581"/>
                  <a:gd name="T4" fmla="*/ 173 w 235"/>
                  <a:gd name="T5" fmla="*/ 18 h 581"/>
                  <a:gd name="T6" fmla="*/ 118 w 235"/>
                  <a:gd name="T7" fmla="*/ 12 h 581"/>
                  <a:gd name="T8" fmla="*/ 63 w 235"/>
                  <a:gd name="T9" fmla="*/ 18 h 581"/>
                  <a:gd name="T10" fmla="*/ 15 w 235"/>
                  <a:gd name="T11" fmla="*/ 100 h 581"/>
                  <a:gd name="T12" fmla="*/ 31 w 235"/>
                  <a:gd name="T13" fmla="*/ 161 h 581"/>
                  <a:gd name="T14" fmla="*/ 78 w 235"/>
                  <a:gd name="T15" fmla="*/ 253 h 581"/>
                  <a:gd name="T16" fmla="*/ 16 w 235"/>
                  <a:gd name="T17" fmla="*/ 411 h 581"/>
                  <a:gd name="T18" fmla="*/ 118 w 235"/>
                  <a:gd name="T19" fmla="*/ 581 h 581"/>
                  <a:gd name="T20" fmla="*/ 220 w 235"/>
                  <a:gd name="T21" fmla="*/ 406 h 581"/>
                  <a:gd name="T22" fmla="*/ 158 w 235"/>
                  <a:gd name="T23" fmla="*/ 253 h 581"/>
                  <a:gd name="T24" fmla="*/ 204 w 235"/>
                  <a:gd name="T25" fmla="*/ 161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5" h="581">
                    <a:moveTo>
                      <a:pt x="204" y="161"/>
                    </a:moveTo>
                    <a:cubicBezTo>
                      <a:pt x="224" y="144"/>
                      <a:pt x="235" y="127"/>
                      <a:pt x="220" y="100"/>
                    </a:cubicBezTo>
                    <a:cubicBezTo>
                      <a:pt x="208" y="78"/>
                      <a:pt x="198" y="61"/>
                      <a:pt x="173" y="18"/>
                    </a:cubicBezTo>
                    <a:cubicBezTo>
                      <a:pt x="163" y="0"/>
                      <a:pt x="143" y="12"/>
                      <a:pt x="118" y="12"/>
                    </a:cubicBezTo>
                    <a:cubicBezTo>
                      <a:pt x="92" y="12"/>
                      <a:pt x="71" y="3"/>
                      <a:pt x="63" y="18"/>
                    </a:cubicBezTo>
                    <a:cubicBezTo>
                      <a:pt x="43" y="48"/>
                      <a:pt x="28" y="78"/>
                      <a:pt x="15" y="100"/>
                    </a:cubicBezTo>
                    <a:cubicBezTo>
                      <a:pt x="0" y="127"/>
                      <a:pt x="11" y="144"/>
                      <a:pt x="31" y="161"/>
                    </a:cubicBezTo>
                    <a:cubicBezTo>
                      <a:pt x="69" y="193"/>
                      <a:pt x="86" y="209"/>
                      <a:pt x="78" y="253"/>
                    </a:cubicBezTo>
                    <a:cubicBezTo>
                      <a:pt x="63" y="333"/>
                      <a:pt x="35" y="363"/>
                      <a:pt x="16" y="411"/>
                    </a:cubicBezTo>
                    <a:cubicBezTo>
                      <a:pt x="45" y="465"/>
                      <a:pt x="90" y="581"/>
                      <a:pt x="118" y="581"/>
                    </a:cubicBezTo>
                    <a:cubicBezTo>
                      <a:pt x="146" y="581"/>
                      <a:pt x="192" y="465"/>
                      <a:pt x="220" y="406"/>
                    </a:cubicBezTo>
                    <a:cubicBezTo>
                      <a:pt x="204" y="369"/>
                      <a:pt x="173" y="333"/>
                      <a:pt x="158" y="253"/>
                    </a:cubicBezTo>
                    <a:cubicBezTo>
                      <a:pt x="150" y="209"/>
                      <a:pt x="166" y="193"/>
                      <a:pt x="204" y="16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9" name="Freeform 20"/>
              <p:cNvSpPr>
                <a:spLocks noEditPoints="1"/>
              </p:cNvSpPr>
              <p:nvPr/>
            </p:nvSpPr>
            <p:spPr bwMode="auto">
              <a:xfrm>
                <a:off x="2517775" y="6553200"/>
                <a:ext cx="560387" cy="361950"/>
              </a:xfrm>
              <a:custGeom>
                <a:avLst/>
                <a:gdLst>
                  <a:gd name="T0" fmla="*/ 1346 w 1577"/>
                  <a:gd name="T1" fmla="*/ 474 h 1019"/>
                  <a:gd name="T2" fmla="*/ 1332 w 1577"/>
                  <a:gd name="T3" fmla="*/ 503 h 1019"/>
                  <a:gd name="T4" fmla="*/ 1247 w 1577"/>
                  <a:gd name="T5" fmla="*/ 562 h 1019"/>
                  <a:gd name="T6" fmla="*/ 1207 w 1577"/>
                  <a:gd name="T7" fmla="*/ 575 h 1019"/>
                  <a:gd name="T8" fmla="*/ 1167 w 1577"/>
                  <a:gd name="T9" fmla="*/ 562 h 1019"/>
                  <a:gd name="T10" fmla="*/ 1082 w 1577"/>
                  <a:gd name="T11" fmla="*/ 503 h 1019"/>
                  <a:gd name="T12" fmla="*/ 1067 w 1577"/>
                  <a:gd name="T13" fmla="*/ 474 h 1019"/>
                  <a:gd name="T14" fmla="*/ 1067 w 1577"/>
                  <a:gd name="T15" fmla="*/ 425 h 1019"/>
                  <a:gd name="T16" fmla="*/ 1084 w 1577"/>
                  <a:gd name="T17" fmla="*/ 411 h 1019"/>
                  <a:gd name="T18" fmla="*/ 1329 w 1577"/>
                  <a:gd name="T19" fmla="*/ 411 h 1019"/>
                  <a:gd name="T20" fmla="*/ 1346 w 1577"/>
                  <a:gd name="T21" fmla="*/ 425 h 1019"/>
                  <a:gd name="T22" fmla="*/ 1346 w 1577"/>
                  <a:gd name="T23" fmla="*/ 474 h 1019"/>
                  <a:gd name="T24" fmla="*/ 1435 w 1577"/>
                  <a:gd name="T25" fmla="*/ 182 h 1019"/>
                  <a:gd name="T26" fmla="*/ 1188 w 1577"/>
                  <a:gd name="T27" fmla="*/ 26 h 1019"/>
                  <a:gd name="T28" fmla="*/ 1093 w 1577"/>
                  <a:gd name="T29" fmla="*/ 51 h 1019"/>
                  <a:gd name="T30" fmla="*/ 842 w 1577"/>
                  <a:gd name="T31" fmla="*/ 611 h 1019"/>
                  <a:gd name="T32" fmla="*/ 789 w 1577"/>
                  <a:gd name="T33" fmla="*/ 652 h 1019"/>
                  <a:gd name="T34" fmla="*/ 736 w 1577"/>
                  <a:gd name="T35" fmla="*/ 611 h 1019"/>
                  <a:gd name="T36" fmla="*/ 485 w 1577"/>
                  <a:gd name="T37" fmla="*/ 51 h 1019"/>
                  <a:gd name="T38" fmla="*/ 389 w 1577"/>
                  <a:gd name="T39" fmla="*/ 26 h 1019"/>
                  <a:gd name="T40" fmla="*/ 143 w 1577"/>
                  <a:gd name="T41" fmla="*/ 182 h 1019"/>
                  <a:gd name="T42" fmla="*/ 26 w 1577"/>
                  <a:gd name="T43" fmla="*/ 412 h 1019"/>
                  <a:gd name="T44" fmla="*/ 0 w 1577"/>
                  <a:gd name="T45" fmla="*/ 831 h 1019"/>
                  <a:gd name="T46" fmla="*/ 177 w 1577"/>
                  <a:gd name="T47" fmla="*/ 1019 h 1019"/>
                  <a:gd name="T48" fmla="*/ 1400 w 1577"/>
                  <a:gd name="T49" fmla="*/ 1019 h 1019"/>
                  <a:gd name="T50" fmla="*/ 1577 w 1577"/>
                  <a:gd name="T51" fmla="*/ 831 h 1019"/>
                  <a:gd name="T52" fmla="*/ 1551 w 1577"/>
                  <a:gd name="T53" fmla="*/ 412 h 1019"/>
                  <a:gd name="T54" fmla="*/ 1435 w 1577"/>
                  <a:gd name="T55" fmla="*/ 182 h 10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77" h="1019">
                    <a:moveTo>
                      <a:pt x="1346" y="474"/>
                    </a:moveTo>
                    <a:cubicBezTo>
                      <a:pt x="1346" y="493"/>
                      <a:pt x="1341" y="497"/>
                      <a:pt x="1332" y="503"/>
                    </a:cubicBezTo>
                    <a:cubicBezTo>
                      <a:pt x="1309" y="520"/>
                      <a:pt x="1260" y="553"/>
                      <a:pt x="1247" y="562"/>
                    </a:cubicBezTo>
                    <a:cubicBezTo>
                      <a:pt x="1231" y="572"/>
                      <a:pt x="1218" y="575"/>
                      <a:pt x="1207" y="575"/>
                    </a:cubicBezTo>
                    <a:cubicBezTo>
                      <a:pt x="1195" y="575"/>
                      <a:pt x="1183" y="572"/>
                      <a:pt x="1167" y="562"/>
                    </a:cubicBezTo>
                    <a:cubicBezTo>
                      <a:pt x="1154" y="553"/>
                      <a:pt x="1104" y="520"/>
                      <a:pt x="1082" y="503"/>
                    </a:cubicBezTo>
                    <a:cubicBezTo>
                      <a:pt x="1073" y="497"/>
                      <a:pt x="1067" y="493"/>
                      <a:pt x="1067" y="474"/>
                    </a:cubicBezTo>
                    <a:lnTo>
                      <a:pt x="1067" y="425"/>
                    </a:lnTo>
                    <a:cubicBezTo>
                      <a:pt x="1067" y="416"/>
                      <a:pt x="1073" y="411"/>
                      <a:pt x="1084" y="411"/>
                    </a:cubicBezTo>
                    <a:lnTo>
                      <a:pt x="1329" y="411"/>
                    </a:lnTo>
                    <a:cubicBezTo>
                      <a:pt x="1340" y="411"/>
                      <a:pt x="1346" y="416"/>
                      <a:pt x="1346" y="425"/>
                    </a:cubicBezTo>
                    <a:lnTo>
                      <a:pt x="1346" y="474"/>
                    </a:lnTo>
                    <a:close/>
                    <a:moveTo>
                      <a:pt x="1435" y="182"/>
                    </a:moveTo>
                    <a:cubicBezTo>
                      <a:pt x="1376" y="145"/>
                      <a:pt x="1231" y="53"/>
                      <a:pt x="1188" y="26"/>
                    </a:cubicBezTo>
                    <a:cubicBezTo>
                      <a:pt x="1148" y="0"/>
                      <a:pt x="1111" y="7"/>
                      <a:pt x="1093" y="51"/>
                    </a:cubicBezTo>
                    <a:cubicBezTo>
                      <a:pt x="1055" y="139"/>
                      <a:pt x="884" y="527"/>
                      <a:pt x="842" y="611"/>
                    </a:cubicBezTo>
                    <a:cubicBezTo>
                      <a:pt x="829" y="638"/>
                      <a:pt x="814" y="652"/>
                      <a:pt x="789" y="652"/>
                    </a:cubicBezTo>
                    <a:cubicBezTo>
                      <a:pt x="763" y="652"/>
                      <a:pt x="749" y="638"/>
                      <a:pt x="736" y="611"/>
                    </a:cubicBezTo>
                    <a:cubicBezTo>
                      <a:pt x="694" y="527"/>
                      <a:pt x="522" y="139"/>
                      <a:pt x="485" y="51"/>
                    </a:cubicBezTo>
                    <a:cubicBezTo>
                      <a:pt x="466" y="7"/>
                      <a:pt x="430" y="0"/>
                      <a:pt x="389" y="26"/>
                    </a:cubicBezTo>
                    <a:cubicBezTo>
                      <a:pt x="347" y="53"/>
                      <a:pt x="202" y="145"/>
                      <a:pt x="143" y="182"/>
                    </a:cubicBezTo>
                    <a:cubicBezTo>
                      <a:pt x="74" y="224"/>
                      <a:pt x="32" y="307"/>
                      <a:pt x="26" y="412"/>
                    </a:cubicBezTo>
                    <a:cubicBezTo>
                      <a:pt x="23" y="470"/>
                      <a:pt x="0" y="729"/>
                      <a:pt x="0" y="831"/>
                    </a:cubicBezTo>
                    <a:cubicBezTo>
                      <a:pt x="0" y="954"/>
                      <a:pt x="106" y="1019"/>
                      <a:pt x="177" y="1019"/>
                    </a:cubicBezTo>
                    <a:lnTo>
                      <a:pt x="1400" y="1019"/>
                    </a:lnTo>
                    <a:cubicBezTo>
                      <a:pt x="1472" y="1019"/>
                      <a:pt x="1577" y="954"/>
                      <a:pt x="1577" y="831"/>
                    </a:cubicBezTo>
                    <a:cubicBezTo>
                      <a:pt x="1577" y="729"/>
                      <a:pt x="1555" y="470"/>
                      <a:pt x="1551" y="412"/>
                    </a:cubicBezTo>
                    <a:cubicBezTo>
                      <a:pt x="1545" y="307"/>
                      <a:pt x="1504" y="224"/>
                      <a:pt x="1435" y="1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0" name="Freeform 21"/>
              <p:cNvSpPr>
                <a:spLocks/>
              </p:cNvSpPr>
              <p:nvPr/>
            </p:nvSpPr>
            <p:spPr bwMode="auto">
              <a:xfrm>
                <a:off x="2628900" y="6167438"/>
                <a:ext cx="338137" cy="347663"/>
              </a:xfrm>
              <a:custGeom>
                <a:avLst/>
                <a:gdLst>
                  <a:gd name="T0" fmla="*/ 159 w 952"/>
                  <a:gd name="T1" fmla="*/ 667 h 979"/>
                  <a:gd name="T2" fmla="*/ 198 w 952"/>
                  <a:gd name="T3" fmla="*/ 793 h 979"/>
                  <a:gd name="T4" fmla="*/ 311 w 952"/>
                  <a:gd name="T5" fmla="*/ 913 h 979"/>
                  <a:gd name="T6" fmla="*/ 476 w 952"/>
                  <a:gd name="T7" fmla="*/ 979 h 979"/>
                  <a:gd name="T8" fmla="*/ 640 w 952"/>
                  <a:gd name="T9" fmla="*/ 913 h 979"/>
                  <a:gd name="T10" fmla="*/ 753 w 952"/>
                  <a:gd name="T11" fmla="*/ 793 h 979"/>
                  <a:gd name="T12" fmla="*/ 793 w 952"/>
                  <a:gd name="T13" fmla="*/ 667 h 979"/>
                  <a:gd name="T14" fmla="*/ 817 w 952"/>
                  <a:gd name="T15" fmla="*/ 448 h 979"/>
                  <a:gd name="T16" fmla="*/ 827 w 952"/>
                  <a:gd name="T17" fmla="*/ 272 h 979"/>
                  <a:gd name="T18" fmla="*/ 476 w 952"/>
                  <a:gd name="T19" fmla="*/ 0 h 979"/>
                  <a:gd name="T20" fmla="*/ 125 w 952"/>
                  <a:gd name="T21" fmla="*/ 272 h 979"/>
                  <a:gd name="T22" fmla="*/ 135 w 952"/>
                  <a:gd name="T23" fmla="*/ 448 h 979"/>
                  <a:gd name="T24" fmla="*/ 159 w 952"/>
                  <a:gd name="T25" fmla="*/ 667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2" h="979">
                    <a:moveTo>
                      <a:pt x="159" y="667"/>
                    </a:moveTo>
                    <a:cubicBezTo>
                      <a:pt x="173" y="723"/>
                      <a:pt x="175" y="750"/>
                      <a:pt x="198" y="793"/>
                    </a:cubicBezTo>
                    <a:cubicBezTo>
                      <a:pt x="223" y="839"/>
                      <a:pt x="254" y="871"/>
                      <a:pt x="311" y="913"/>
                    </a:cubicBezTo>
                    <a:cubicBezTo>
                      <a:pt x="356" y="947"/>
                      <a:pt x="406" y="979"/>
                      <a:pt x="476" y="979"/>
                    </a:cubicBezTo>
                    <a:cubicBezTo>
                      <a:pt x="545" y="979"/>
                      <a:pt x="595" y="947"/>
                      <a:pt x="640" y="913"/>
                    </a:cubicBezTo>
                    <a:cubicBezTo>
                      <a:pt x="697" y="871"/>
                      <a:pt x="729" y="839"/>
                      <a:pt x="753" y="793"/>
                    </a:cubicBezTo>
                    <a:cubicBezTo>
                      <a:pt x="776" y="750"/>
                      <a:pt x="779" y="723"/>
                      <a:pt x="793" y="667"/>
                    </a:cubicBezTo>
                    <a:cubicBezTo>
                      <a:pt x="905" y="715"/>
                      <a:pt x="952" y="387"/>
                      <a:pt x="817" y="448"/>
                    </a:cubicBezTo>
                    <a:cubicBezTo>
                      <a:pt x="832" y="380"/>
                      <a:pt x="834" y="322"/>
                      <a:pt x="827" y="272"/>
                    </a:cubicBezTo>
                    <a:cubicBezTo>
                      <a:pt x="795" y="51"/>
                      <a:pt x="612" y="0"/>
                      <a:pt x="476" y="0"/>
                    </a:cubicBezTo>
                    <a:cubicBezTo>
                      <a:pt x="340" y="0"/>
                      <a:pt x="157" y="51"/>
                      <a:pt x="125" y="272"/>
                    </a:cubicBezTo>
                    <a:cubicBezTo>
                      <a:pt x="118" y="322"/>
                      <a:pt x="120" y="380"/>
                      <a:pt x="135" y="448"/>
                    </a:cubicBezTo>
                    <a:cubicBezTo>
                      <a:pt x="0" y="387"/>
                      <a:pt x="47" y="715"/>
                      <a:pt x="159" y="6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21" name="Viral_marketing2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7"/>
            </p:custDataLst>
          </p:nvPr>
        </p:nvGrpSpPr>
        <p:grpSpPr>
          <a:xfrm>
            <a:off x="4978001" y="3834792"/>
            <a:ext cx="668655" cy="542925"/>
            <a:chOff x="7388226" y="1325563"/>
            <a:chExt cx="742950" cy="603250"/>
          </a:xfrm>
          <a:solidFill>
            <a:schemeClr val="bg1"/>
          </a:solidFill>
        </p:grpSpPr>
        <p:sp>
          <p:nvSpPr>
            <p:cNvPr id="222" name="Freeform 323"/>
            <p:cNvSpPr>
              <a:spLocks noEditPoints="1"/>
            </p:cNvSpPr>
            <p:nvPr/>
          </p:nvSpPr>
          <p:spPr bwMode="auto">
            <a:xfrm>
              <a:off x="7440613" y="1376363"/>
              <a:ext cx="639763" cy="323850"/>
            </a:xfrm>
            <a:custGeom>
              <a:avLst/>
              <a:gdLst>
                <a:gd name="T0" fmla="*/ 808 w 841"/>
                <a:gd name="T1" fmla="*/ 133 h 425"/>
                <a:gd name="T2" fmla="*/ 300 w 841"/>
                <a:gd name="T3" fmla="*/ 133 h 425"/>
                <a:gd name="T4" fmla="*/ 300 w 841"/>
                <a:gd name="T5" fmla="*/ 33 h 425"/>
                <a:gd name="T6" fmla="*/ 808 w 841"/>
                <a:gd name="T7" fmla="*/ 33 h 425"/>
                <a:gd name="T8" fmla="*/ 808 w 841"/>
                <a:gd name="T9" fmla="*/ 133 h 425"/>
                <a:gd name="T10" fmla="*/ 512 w 841"/>
                <a:gd name="T11" fmla="*/ 289 h 425"/>
                <a:gd name="T12" fmla="*/ 389 w 841"/>
                <a:gd name="T13" fmla="*/ 359 h 425"/>
                <a:gd name="T14" fmla="*/ 363 w 841"/>
                <a:gd name="T15" fmla="*/ 344 h 425"/>
                <a:gd name="T16" fmla="*/ 363 w 841"/>
                <a:gd name="T17" fmla="*/ 203 h 425"/>
                <a:gd name="T18" fmla="*/ 389 w 841"/>
                <a:gd name="T19" fmla="*/ 188 h 425"/>
                <a:gd name="T20" fmla="*/ 512 w 841"/>
                <a:gd name="T21" fmla="*/ 259 h 425"/>
                <a:gd name="T22" fmla="*/ 512 w 841"/>
                <a:gd name="T23" fmla="*/ 289 h 425"/>
                <a:gd name="T24" fmla="*/ 266 w 841"/>
                <a:gd name="T25" fmla="*/ 133 h 425"/>
                <a:gd name="T26" fmla="*/ 33 w 841"/>
                <a:gd name="T27" fmla="*/ 133 h 425"/>
                <a:gd name="T28" fmla="*/ 33 w 841"/>
                <a:gd name="T29" fmla="*/ 33 h 425"/>
                <a:gd name="T30" fmla="*/ 266 w 841"/>
                <a:gd name="T31" fmla="*/ 33 h 425"/>
                <a:gd name="T32" fmla="*/ 266 w 841"/>
                <a:gd name="T33" fmla="*/ 133 h 425"/>
                <a:gd name="T34" fmla="*/ 22 w 841"/>
                <a:gd name="T35" fmla="*/ 0 h 425"/>
                <a:gd name="T36" fmla="*/ 0 w 841"/>
                <a:gd name="T37" fmla="*/ 0 h 425"/>
                <a:gd name="T38" fmla="*/ 0 w 841"/>
                <a:gd name="T39" fmla="*/ 402 h 425"/>
                <a:gd name="T40" fmla="*/ 22 w 841"/>
                <a:gd name="T41" fmla="*/ 425 h 425"/>
                <a:gd name="T42" fmla="*/ 819 w 841"/>
                <a:gd name="T43" fmla="*/ 425 h 425"/>
                <a:gd name="T44" fmla="*/ 841 w 841"/>
                <a:gd name="T45" fmla="*/ 402 h 425"/>
                <a:gd name="T46" fmla="*/ 841 w 841"/>
                <a:gd name="T47" fmla="*/ 133 h 425"/>
                <a:gd name="T48" fmla="*/ 841 w 841"/>
                <a:gd name="T49" fmla="*/ 23 h 425"/>
                <a:gd name="T50" fmla="*/ 841 w 841"/>
                <a:gd name="T51" fmla="*/ 0 h 425"/>
                <a:gd name="T52" fmla="*/ 819 w 841"/>
                <a:gd name="T53" fmla="*/ 0 h 425"/>
                <a:gd name="T54" fmla="*/ 22 w 841"/>
                <a:gd name="T55" fmla="*/ 0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1" h="425">
                  <a:moveTo>
                    <a:pt x="808" y="133"/>
                  </a:moveTo>
                  <a:lnTo>
                    <a:pt x="300" y="133"/>
                  </a:lnTo>
                  <a:lnTo>
                    <a:pt x="300" y="33"/>
                  </a:lnTo>
                  <a:lnTo>
                    <a:pt x="808" y="33"/>
                  </a:lnTo>
                  <a:lnTo>
                    <a:pt x="808" y="133"/>
                  </a:lnTo>
                  <a:close/>
                  <a:moveTo>
                    <a:pt x="512" y="289"/>
                  </a:moveTo>
                  <a:lnTo>
                    <a:pt x="389" y="359"/>
                  </a:lnTo>
                  <a:cubicBezTo>
                    <a:pt x="377" y="366"/>
                    <a:pt x="363" y="358"/>
                    <a:pt x="363" y="344"/>
                  </a:cubicBezTo>
                  <a:lnTo>
                    <a:pt x="363" y="203"/>
                  </a:lnTo>
                  <a:cubicBezTo>
                    <a:pt x="363" y="190"/>
                    <a:pt x="377" y="181"/>
                    <a:pt x="389" y="188"/>
                  </a:cubicBezTo>
                  <a:lnTo>
                    <a:pt x="512" y="259"/>
                  </a:lnTo>
                  <a:cubicBezTo>
                    <a:pt x="524" y="265"/>
                    <a:pt x="524" y="282"/>
                    <a:pt x="512" y="289"/>
                  </a:cubicBezTo>
                  <a:close/>
                  <a:moveTo>
                    <a:pt x="266" y="133"/>
                  </a:moveTo>
                  <a:lnTo>
                    <a:pt x="33" y="133"/>
                  </a:lnTo>
                  <a:lnTo>
                    <a:pt x="33" y="33"/>
                  </a:lnTo>
                  <a:lnTo>
                    <a:pt x="266" y="33"/>
                  </a:lnTo>
                  <a:lnTo>
                    <a:pt x="266" y="133"/>
                  </a:lnTo>
                  <a:close/>
                  <a:moveTo>
                    <a:pt x="22" y="0"/>
                  </a:moveTo>
                  <a:lnTo>
                    <a:pt x="0" y="0"/>
                  </a:lnTo>
                  <a:lnTo>
                    <a:pt x="0" y="402"/>
                  </a:lnTo>
                  <a:cubicBezTo>
                    <a:pt x="0" y="414"/>
                    <a:pt x="10" y="425"/>
                    <a:pt x="22" y="425"/>
                  </a:cubicBezTo>
                  <a:lnTo>
                    <a:pt x="819" y="425"/>
                  </a:lnTo>
                  <a:cubicBezTo>
                    <a:pt x="831" y="425"/>
                    <a:pt x="841" y="414"/>
                    <a:pt x="841" y="402"/>
                  </a:cubicBezTo>
                  <a:lnTo>
                    <a:pt x="841" y="133"/>
                  </a:lnTo>
                  <a:lnTo>
                    <a:pt x="841" y="23"/>
                  </a:lnTo>
                  <a:lnTo>
                    <a:pt x="841" y="0"/>
                  </a:lnTo>
                  <a:lnTo>
                    <a:pt x="819" y="0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3" name="Rectangle 324"/>
            <p:cNvSpPr>
              <a:spLocks noChangeArrowheads="1"/>
            </p:cNvSpPr>
            <p:nvPr/>
          </p:nvSpPr>
          <p:spPr bwMode="auto">
            <a:xfrm>
              <a:off x="7489826" y="1427163"/>
              <a:ext cx="26988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4" name="Rectangle 325"/>
            <p:cNvSpPr>
              <a:spLocks noChangeArrowheads="1"/>
            </p:cNvSpPr>
            <p:nvPr/>
          </p:nvSpPr>
          <p:spPr bwMode="auto">
            <a:xfrm>
              <a:off x="7540626" y="1427163"/>
              <a:ext cx="2540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5" name="Rectangle 326"/>
            <p:cNvSpPr>
              <a:spLocks noChangeArrowheads="1"/>
            </p:cNvSpPr>
            <p:nvPr/>
          </p:nvSpPr>
          <p:spPr bwMode="auto">
            <a:xfrm>
              <a:off x="7593013" y="1427163"/>
              <a:ext cx="2381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6" name="Rectangle 327"/>
            <p:cNvSpPr>
              <a:spLocks noChangeArrowheads="1"/>
            </p:cNvSpPr>
            <p:nvPr/>
          </p:nvSpPr>
          <p:spPr bwMode="auto">
            <a:xfrm>
              <a:off x="7693026" y="1427163"/>
              <a:ext cx="338138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7" name="Freeform 328"/>
            <p:cNvSpPr>
              <a:spLocks noEditPoints="1"/>
            </p:cNvSpPr>
            <p:nvPr/>
          </p:nvSpPr>
          <p:spPr bwMode="auto">
            <a:xfrm>
              <a:off x="7388226" y="1325563"/>
              <a:ext cx="742950" cy="603250"/>
            </a:xfrm>
            <a:custGeom>
              <a:avLst/>
              <a:gdLst>
                <a:gd name="T0" fmla="*/ 942 w 975"/>
                <a:gd name="T1" fmla="*/ 525 h 793"/>
                <a:gd name="T2" fmla="*/ 33 w 975"/>
                <a:gd name="T3" fmla="*/ 525 h 793"/>
                <a:gd name="T4" fmla="*/ 33 w 975"/>
                <a:gd name="T5" fmla="*/ 68 h 793"/>
                <a:gd name="T6" fmla="*/ 67 w 975"/>
                <a:gd name="T7" fmla="*/ 34 h 793"/>
                <a:gd name="T8" fmla="*/ 908 w 975"/>
                <a:gd name="T9" fmla="*/ 34 h 793"/>
                <a:gd name="T10" fmla="*/ 942 w 975"/>
                <a:gd name="T11" fmla="*/ 68 h 793"/>
                <a:gd name="T12" fmla="*/ 942 w 975"/>
                <a:gd name="T13" fmla="*/ 525 h 793"/>
                <a:gd name="T14" fmla="*/ 908 w 975"/>
                <a:gd name="T15" fmla="*/ 0 h 793"/>
                <a:gd name="T16" fmla="*/ 67 w 975"/>
                <a:gd name="T17" fmla="*/ 0 h 793"/>
                <a:gd name="T18" fmla="*/ 0 w 975"/>
                <a:gd name="T19" fmla="*/ 68 h 793"/>
                <a:gd name="T20" fmla="*/ 0 w 975"/>
                <a:gd name="T21" fmla="*/ 602 h 793"/>
                <a:gd name="T22" fmla="*/ 67 w 975"/>
                <a:gd name="T23" fmla="*/ 669 h 793"/>
                <a:gd name="T24" fmla="*/ 417 w 975"/>
                <a:gd name="T25" fmla="*/ 669 h 793"/>
                <a:gd name="T26" fmla="*/ 417 w 975"/>
                <a:gd name="T27" fmla="*/ 735 h 793"/>
                <a:gd name="T28" fmla="*/ 250 w 975"/>
                <a:gd name="T29" fmla="*/ 735 h 793"/>
                <a:gd name="T30" fmla="*/ 250 w 975"/>
                <a:gd name="T31" fmla="*/ 793 h 793"/>
                <a:gd name="T32" fmla="*/ 702 w 975"/>
                <a:gd name="T33" fmla="*/ 793 h 793"/>
                <a:gd name="T34" fmla="*/ 702 w 975"/>
                <a:gd name="T35" fmla="*/ 735 h 793"/>
                <a:gd name="T36" fmla="*/ 535 w 975"/>
                <a:gd name="T37" fmla="*/ 735 h 793"/>
                <a:gd name="T38" fmla="*/ 535 w 975"/>
                <a:gd name="T39" fmla="*/ 669 h 793"/>
                <a:gd name="T40" fmla="*/ 908 w 975"/>
                <a:gd name="T41" fmla="*/ 669 h 793"/>
                <a:gd name="T42" fmla="*/ 975 w 975"/>
                <a:gd name="T43" fmla="*/ 602 h 793"/>
                <a:gd name="T44" fmla="*/ 975 w 975"/>
                <a:gd name="T45" fmla="*/ 68 h 793"/>
                <a:gd name="T46" fmla="*/ 908 w 975"/>
                <a:gd name="T4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75" h="793">
                  <a:moveTo>
                    <a:pt x="942" y="525"/>
                  </a:moveTo>
                  <a:lnTo>
                    <a:pt x="33" y="525"/>
                  </a:lnTo>
                  <a:lnTo>
                    <a:pt x="33" y="68"/>
                  </a:lnTo>
                  <a:cubicBezTo>
                    <a:pt x="33" y="49"/>
                    <a:pt x="48" y="34"/>
                    <a:pt x="67" y="34"/>
                  </a:cubicBezTo>
                  <a:lnTo>
                    <a:pt x="908" y="34"/>
                  </a:lnTo>
                  <a:cubicBezTo>
                    <a:pt x="927" y="34"/>
                    <a:pt x="942" y="49"/>
                    <a:pt x="942" y="68"/>
                  </a:cubicBezTo>
                  <a:lnTo>
                    <a:pt x="942" y="525"/>
                  </a:lnTo>
                  <a:close/>
                  <a:moveTo>
                    <a:pt x="908" y="0"/>
                  </a:moveTo>
                  <a:lnTo>
                    <a:pt x="67" y="0"/>
                  </a:lnTo>
                  <a:cubicBezTo>
                    <a:pt x="30" y="0"/>
                    <a:pt x="0" y="31"/>
                    <a:pt x="0" y="68"/>
                  </a:cubicBezTo>
                  <a:lnTo>
                    <a:pt x="0" y="602"/>
                  </a:lnTo>
                  <a:cubicBezTo>
                    <a:pt x="0" y="639"/>
                    <a:pt x="30" y="669"/>
                    <a:pt x="67" y="669"/>
                  </a:cubicBezTo>
                  <a:lnTo>
                    <a:pt x="417" y="669"/>
                  </a:lnTo>
                  <a:lnTo>
                    <a:pt x="417" y="735"/>
                  </a:lnTo>
                  <a:lnTo>
                    <a:pt x="250" y="735"/>
                  </a:lnTo>
                  <a:lnTo>
                    <a:pt x="250" y="793"/>
                  </a:lnTo>
                  <a:lnTo>
                    <a:pt x="702" y="793"/>
                  </a:lnTo>
                  <a:lnTo>
                    <a:pt x="702" y="735"/>
                  </a:lnTo>
                  <a:lnTo>
                    <a:pt x="535" y="735"/>
                  </a:lnTo>
                  <a:lnTo>
                    <a:pt x="535" y="669"/>
                  </a:lnTo>
                  <a:lnTo>
                    <a:pt x="908" y="669"/>
                  </a:lnTo>
                  <a:cubicBezTo>
                    <a:pt x="945" y="669"/>
                    <a:pt x="975" y="639"/>
                    <a:pt x="975" y="602"/>
                  </a:cubicBezTo>
                  <a:lnTo>
                    <a:pt x="975" y="68"/>
                  </a:lnTo>
                  <a:cubicBezTo>
                    <a:pt x="975" y="31"/>
                    <a:pt x="945" y="0"/>
                    <a:pt x="90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8" name="Production_line6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8"/>
            </p:custDataLst>
          </p:nvPr>
        </p:nvGrpSpPr>
        <p:grpSpPr>
          <a:xfrm>
            <a:off x="4978001" y="5014553"/>
            <a:ext cx="687013" cy="542925"/>
            <a:chOff x="4157663" y="1592262"/>
            <a:chExt cx="946150" cy="747713"/>
          </a:xfrm>
          <a:solidFill>
            <a:schemeClr val="bg1"/>
          </a:solidFill>
        </p:grpSpPr>
        <p:sp>
          <p:nvSpPr>
            <p:cNvPr id="229" name="Freeform 133"/>
            <p:cNvSpPr>
              <a:spLocks/>
            </p:cNvSpPr>
            <p:nvPr/>
          </p:nvSpPr>
          <p:spPr bwMode="auto">
            <a:xfrm>
              <a:off x="4205288" y="1941512"/>
              <a:ext cx="82550" cy="119063"/>
            </a:xfrm>
            <a:custGeom>
              <a:avLst/>
              <a:gdLst>
                <a:gd name="T0" fmla="*/ 1 w 107"/>
                <a:gd name="T1" fmla="*/ 47 h 156"/>
                <a:gd name="T2" fmla="*/ 54 w 107"/>
                <a:gd name="T3" fmla="*/ 139 h 156"/>
                <a:gd name="T4" fmla="*/ 107 w 107"/>
                <a:gd name="T5" fmla="*/ 109 h 156"/>
                <a:gd name="T6" fmla="*/ 54 w 107"/>
                <a:gd name="T7" fmla="*/ 17 h 156"/>
                <a:gd name="T8" fmla="*/ 1 w 107"/>
                <a:gd name="T9" fmla="*/ 4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156">
                  <a:moveTo>
                    <a:pt x="1" y="47"/>
                  </a:moveTo>
                  <a:cubicBezTo>
                    <a:pt x="0" y="81"/>
                    <a:pt x="24" y="122"/>
                    <a:pt x="54" y="139"/>
                  </a:cubicBezTo>
                  <a:cubicBezTo>
                    <a:pt x="83" y="156"/>
                    <a:pt x="107" y="143"/>
                    <a:pt x="107" y="109"/>
                  </a:cubicBezTo>
                  <a:cubicBezTo>
                    <a:pt x="107" y="75"/>
                    <a:pt x="84" y="34"/>
                    <a:pt x="54" y="17"/>
                  </a:cubicBezTo>
                  <a:cubicBezTo>
                    <a:pt x="25" y="0"/>
                    <a:pt x="1" y="13"/>
                    <a:pt x="1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0" name="Freeform 134"/>
            <p:cNvSpPr>
              <a:spLocks/>
            </p:cNvSpPr>
            <p:nvPr/>
          </p:nvSpPr>
          <p:spPr bwMode="auto">
            <a:xfrm>
              <a:off x="4381501" y="2041525"/>
              <a:ext cx="80963" cy="119063"/>
            </a:xfrm>
            <a:custGeom>
              <a:avLst/>
              <a:gdLst>
                <a:gd name="T0" fmla="*/ 107 w 107"/>
                <a:gd name="T1" fmla="*/ 110 h 157"/>
                <a:gd name="T2" fmla="*/ 54 w 107"/>
                <a:gd name="T3" fmla="*/ 17 h 157"/>
                <a:gd name="T4" fmla="*/ 0 w 107"/>
                <a:gd name="T5" fmla="*/ 48 h 157"/>
                <a:gd name="T6" fmla="*/ 53 w 107"/>
                <a:gd name="T7" fmla="*/ 140 h 157"/>
                <a:gd name="T8" fmla="*/ 107 w 107"/>
                <a:gd name="T9" fmla="*/ 11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157">
                  <a:moveTo>
                    <a:pt x="107" y="110"/>
                  </a:moveTo>
                  <a:cubicBezTo>
                    <a:pt x="107" y="76"/>
                    <a:pt x="83" y="34"/>
                    <a:pt x="54" y="17"/>
                  </a:cubicBezTo>
                  <a:cubicBezTo>
                    <a:pt x="24" y="0"/>
                    <a:pt x="0" y="14"/>
                    <a:pt x="0" y="48"/>
                  </a:cubicBezTo>
                  <a:cubicBezTo>
                    <a:pt x="0" y="82"/>
                    <a:pt x="24" y="123"/>
                    <a:pt x="53" y="140"/>
                  </a:cubicBezTo>
                  <a:cubicBezTo>
                    <a:pt x="83" y="157"/>
                    <a:pt x="107" y="143"/>
                    <a:pt x="107" y="1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1" name="Freeform 135"/>
            <p:cNvSpPr>
              <a:spLocks/>
            </p:cNvSpPr>
            <p:nvPr/>
          </p:nvSpPr>
          <p:spPr bwMode="auto">
            <a:xfrm>
              <a:off x="4556126" y="2143125"/>
              <a:ext cx="80963" cy="119063"/>
            </a:xfrm>
            <a:custGeom>
              <a:avLst/>
              <a:gdLst>
                <a:gd name="T0" fmla="*/ 107 w 107"/>
                <a:gd name="T1" fmla="*/ 109 h 157"/>
                <a:gd name="T2" fmla="*/ 53 w 107"/>
                <a:gd name="T3" fmla="*/ 17 h 157"/>
                <a:gd name="T4" fmla="*/ 0 w 107"/>
                <a:gd name="T5" fmla="*/ 48 h 157"/>
                <a:gd name="T6" fmla="*/ 53 w 107"/>
                <a:gd name="T7" fmla="*/ 140 h 157"/>
                <a:gd name="T8" fmla="*/ 107 w 107"/>
                <a:gd name="T9" fmla="*/ 109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157">
                  <a:moveTo>
                    <a:pt x="107" y="109"/>
                  </a:moveTo>
                  <a:cubicBezTo>
                    <a:pt x="107" y="75"/>
                    <a:pt x="83" y="34"/>
                    <a:pt x="53" y="17"/>
                  </a:cubicBezTo>
                  <a:cubicBezTo>
                    <a:pt x="24" y="0"/>
                    <a:pt x="0" y="14"/>
                    <a:pt x="0" y="48"/>
                  </a:cubicBezTo>
                  <a:cubicBezTo>
                    <a:pt x="0" y="81"/>
                    <a:pt x="24" y="123"/>
                    <a:pt x="53" y="140"/>
                  </a:cubicBezTo>
                  <a:cubicBezTo>
                    <a:pt x="82" y="157"/>
                    <a:pt x="106" y="143"/>
                    <a:pt x="107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2" name="Freeform 136"/>
            <p:cNvSpPr>
              <a:spLocks/>
            </p:cNvSpPr>
            <p:nvPr/>
          </p:nvSpPr>
          <p:spPr bwMode="auto">
            <a:xfrm>
              <a:off x="4157663" y="1863725"/>
              <a:ext cx="946150" cy="476250"/>
            </a:xfrm>
            <a:custGeom>
              <a:avLst/>
              <a:gdLst>
                <a:gd name="T0" fmla="*/ 678 w 1241"/>
                <a:gd name="T1" fmla="*/ 570 h 626"/>
                <a:gd name="T2" fmla="*/ 1150 w 1241"/>
                <a:gd name="T3" fmla="*/ 295 h 626"/>
                <a:gd name="T4" fmla="*/ 1173 w 1241"/>
                <a:gd name="T5" fmla="*/ 193 h 626"/>
                <a:gd name="T6" fmla="*/ 1095 w 1241"/>
                <a:gd name="T7" fmla="*/ 112 h 626"/>
                <a:gd name="T8" fmla="*/ 980 w 1241"/>
                <a:gd name="T9" fmla="*/ 48 h 626"/>
                <a:gd name="T10" fmla="*/ 980 w 1241"/>
                <a:gd name="T11" fmla="*/ 0 h 626"/>
                <a:gd name="T12" fmla="*/ 1116 w 1241"/>
                <a:gd name="T13" fmla="*/ 76 h 626"/>
                <a:gd name="T14" fmla="*/ 1212 w 1241"/>
                <a:gd name="T15" fmla="*/ 180 h 626"/>
                <a:gd name="T16" fmla="*/ 1170 w 1241"/>
                <a:gd name="T17" fmla="*/ 331 h 626"/>
                <a:gd name="T18" fmla="*/ 701 w 1241"/>
                <a:gd name="T19" fmla="*/ 605 h 626"/>
                <a:gd name="T20" fmla="*/ 634 w 1241"/>
                <a:gd name="T21" fmla="*/ 626 h 626"/>
                <a:gd name="T22" fmla="*/ 567 w 1241"/>
                <a:gd name="T23" fmla="*/ 605 h 626"/>
                <a:gd name="T24" fmla="*/ 0 w 1241"/>
                <a:gd name="T25" fmla="*/ 273 h 626"/>
                <a:gd name="T26" fmla="*/ 0 w 1241"/>
                <a:gd name="T27" fmla="*/ 225 h 626"/>
                <a:gd name="T28" fmla="*/ 589 w 1241"/>
                <a:gd name="T29" fmla="*/ 569 h 626"/>
                <a:gd name="T30" fmla="*/ 678 w 1241"/>
                <a:gd name="T31" fmla="*/ 57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41" h="626">
                  <a:moveTo>
                    <a:pt x="678" y="570"/>
                  </a:moveTo>
                  <a:cubicBezTo>
                    <a:pt x="738" y="530"/>
                    <a:pt x="1133" y="304"/>
                    <a:pt x="1150" y="295"/>
                  </a:cubicBezTo>
                  <a:cubicBezTo>
                    <a:pt x="1154" y="292"/>
                    <a:pt x="1197" y="264"/>
                    <a:pt x="1173" y="193"/>
                  </a:cubicBezTo>
                  <a:cubicBezTo>
                    <a:pt x="1160" y="156"/>
                    <a:pt x="1133" y="135"/>
                    <a:pt x="1095" y="112"/>
                  </a:cubicBezTo>
                  <a:cubicBezTo>
                    <a:pt x="1083" y="105"/>
                    <a:pt x="1039" y="81"/>
                    <a:pt x="980" y="48"/>
                  </a:cubicBezTo>
                  <a:lnTo>
                    <a:pt x="980" y="0"/>
                  </a:lnTo>
                  <a:cubicBezTo>
                    <a:pt x="1049" y="39"/>
                    <a:pt x="1102" y="68"/>
                    <a:pt x="1116" y="76"/>
                  </a:cubicBezTo>
                  <a:cubicBezTo>
                    <a:pt x="1155" y="99"/>
                    <a:pt x="1194" y="128"/>
                    <a:pt x="1212" y="180"/>
                  </a:cubicBezTo>
                  <a:cubicBezTo>
                    <a:pt x="1241" y="264"/>
                    <a:pt x="1197" y="315"/>
                    <a:pt x="1170" y="331"/>
                  </a:cubicBezTo>
                  <a:cubicBezTo>
                    <a:pt x="1166" y="333"/>
                    <a:pt x="760" y="566"/>
                    <a:pt x="701" y="605"/>
                  </a:cubicBezTo>
                  <a:cubicBezTo>
                    <a:pt x="677" y="620"/>
                    <a:pt x="654" y="626"/>
                    <a:pt x="634" y="626"/>
                  </a:cubicBezTo>
                  <a:cubicBezTo>
                    <a:pt x="604" y="626"/>
                    <a:pt x="580" y="615"/>
                    <a:pt x="567" y="605"/>
                  </a:cubicBezTo>
                  <a:lnTo>
                    <a:pt x="0" y="273"/>
                  </a:lnTo>
                  <a:lnTo>
                    <a:pt x="0" y="225"/>
                  </a:lnTo>
                  <a:lnTo>
                    <a:pt x="589" y="569"/>
                  </a:lnTo>
                  <a:cubicBezTo>
                    <a:pt x="605" y="578"/>
                    <a:pt x="642" y="594"/>
                    <a:pt x="678" y="57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3" name="Freeform 137"/>
            <p:cNvSpPr>
              <a:spLocks/>
            </p:cNvSpPr>
            <p:nvPr/>
          </p:nvSpPr>
          <p:spPr bwMode="auto">
            <a:xfrm>
              <a:off x="4287838" y="1592262"/>
              <a:ext cx="323850" cy="352425"/>
            </a:xfrm>
            <a:custGeom>
              <a:avLst/>
              <a:gdLst>
                <a:gd name="T0" fmla="*/ 330 w 426"/>
                <a:gd name="T1" fmla="*/ 288 h 461"/>
                <a:gd name="T2" fmla="*/ 426 w 426"/>
                <a:gd name="T3" fmla="*/ 233 h 461"/>
                <a:gd name="T4" fmla="*/ 426 w 426"/>
                <a:gd name="T5" fmla="*/ 123 h 461"/>
                <a:gd name="T6" fmla="*/ 418 w 426"/>
                <a:gd name="T7" fmla="*/ 110 h 461"/>
                <a:gd name="T8" fmla="*/ 232 w 426"/>
                <a:gd name="T9" fmla="*/ 2 h 461"/>
                <a:gd name="T10" fmla="*/ 225 w 426"/>
                <a:gd name="T11" fmla="*/ 0 h 461"/>
                <a:gd name="T12" fmla="*/ 217 w 426"/>
                <a:gd name="T13" fmla="*/ 2 h 461"/>
                <a:gd name="T14" fmla="*/ 8 w 426"/>
                <a:gd name="T15" fmla="*/ 124 h 461"/>
                <a:gd name="T16" fmla="*/ 0 w 426"/>
                <a:gd name="T17" fmla="*/ 139 h 461"/>
                <a:gd name="T18" fmla="*/ 0 w 426"/>
                <a:gd name="T19" fmla="*/ 338 h 461"/>
                <a:gd name="T20" fmla="*/ 8 w 426"/>
                <a:gd name="T21" fmla="*/ 351 h 461"/>
                <a:gd name="T22" fmla="*/ 194 w 426"/>
                <a:gd name="T23" fmla="*/ 459 h 461"/>
                <a:gd name="T24" fmla="*/ 202 w 426"/>
                <a:gd name="T25" fmla="*/ 461 h 461"/>
                <a:gd name="T26" fmla="*/ 210 w 426"/>
                <a:gd name="T27" fmla="*/ 459 h 461"/>
                <a:gd name="T28" fmla="*/ 301 w 426"/>
                <a:gd name="T29" fmla="*/ 405 h 461"/>
                <a:gd name="T30" fmla="*/ 301 w 426"/>
                <a:gd name="T31" fmla="*/ 345 h 461"/>
                <a:gd name="T32" fmla="*/ 330 w 426"/>
                <a:gd name="T33" fmla="*/ 288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6" h="461">
                  <a:moveTo>
                    <a:pt x="330" y="288"/>
                  </a:moveTo>
                  <a:lnTo>
                    <a:pt x="426" y="233"/>
                  </a:lnTo>
                  <a:lnTo>
                    <a:pt x="426" y="123"/>
                  </a:lnTo>
                  <a:cubicBezTo>
                    <a:pt x="426" y="118"/>
                    <a:pt x="423" y="113"/>
                    <a:pt x="418" y="110"/>
                  </a:cubicBezTo>
                  <a:lnTo>
                    <a:pt x="232" y="2"/>
                  </a:lnTo>
                  <a:cubicBezTo>
                    <a:pt x="230" y="1"/>
                    <a:pt x="227" y="0"/>
                    <a:pt x="225" y="0"/>
                  </a:cubicBezTo>
                  <a:cubicBezTo>
                    <a:pt x="222" y="0"/>
                    <a:pt x="219" y="1"/>
                    <a:pt x="217" y="2"/>
                  </a:cubicBezTo>
                  <a:lnTo>
                    <a:pt x="8" y="124"/>
                  </a:lnTo>
                  <a:cubicBezTo>
                    <a:pt x="2" y="128"/>
                    <a:pt x="0" y="139"/>
                    <a:pt x="0" y="139"/>
                  </a:cubicBezTo>
                  <a:lnTo>
                    <a:pt x="0" y="338"/>
                  </a:lnTo>
                  <a:cubicBezTo>
                    <a:pt x="0" y="343"/>
                    <a:pt x="3" y="348"/>
                    <a:pt x="8" y="351"/>
                  </a:cubicBezTo>
                  <a:lnTo>
                    <a:pt x="194" y="459"/>
                  </a:lnTo>
                  <a:cubicBezTo>
                    <a:pt x="197" y="460"/>
                    <a:pt x="199" y="461"/>
                    <a:pt x="202" y="461"/>
                  </a:cubicBezTo>
                  <a:cubicBezTo>
                    <a:pt x="205" y="461"/>
                    <a:pt x="207" y="460"/>
                    <a:pt x="210" y="459"/>
                  </a:cubicBezTo>
                  <a:lnTo>
                    <a:pt x="301" y="405"/>
                  </a:lnTo>
                  <a:lnTo>
                    <a:pt x="301" y="345"/>
                  </a:lnTo>
                  <a:cubicBezTo>
                    <a:pt x="301" y="338"/>
                    <a:pt x="300" y="306"/>
                    <a:pt x="330" y="28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4" name="Freeform 138"/>
            <p:cNvSpPr>
              <a:spLocks/>
            </p:cNvSpPr>
            <p:nvPr/>
          </p:nvSpPr>
          <p:spPr bwMode="auto">
            <a:xfrm>
              <a:off x="4548188" y="1746250"/>
              <a:ext cx="323850" cy="350838"/>
            </a:xfrm>
            <a:custGeom>
              <a:avLst/>
              <a:gdLst>
                <a:gd name="T0" fmla="*/ 418 w 425"/>
                <a:gd name="T1" fmla="*/ 109 h 460"/>
                <a:gd name="T2" fmla="*/ 232 w 425"/>
                <a:gd name="T3" fmla="*/ 2 h 460"/>
                <a:gd name="T4" fmla="*/ 224 w 425"/>
                <a:gd name="T5" fmla="*/ 0 h 460"/>
                <a:gd name="T6" fmla="*/ 216 w 425"/>
                <a:gd name="T7" fmla="*/ 2 h 460"/>
                <a:gd name="T8" fmla="*/ 8 w 425"/>
                <a:gd name="T9" fmla="*/ 123 h 460"/>
                <a:gd name="T10" fmla="*/ 0 w 425"/>
                <a:gd name="T11" fmla="*/ 139 h 460"/>
                <a:gd name="T12" fmla="*/ 0 w 425"/>
                <a:gd name="T13" fmla="*/ 337 h 460"/>
                <a:gd name="T14" fmla="*/ 7 w 425"/>
                <a:gd name="T15" fmla="*/ 351 h 460"/>
                <a:gd name="T16" fmla="*/ 194 w 425"/>
                <a:gd name="T17" fmla="*/ 458 h 460"/>
                <a:gd name="T18" fmla="*/ 201 w 425"/>
                <a:gd name="T19" fmla="*/ 460 h 460"/>
                <a:gd name="T20" fmla="*/ 209 w 425"/>
                <a:gd name="T21" fmla="*/ 458 h 460"/>
                <a:gd name="T22" fmla="*/ 418 w 425"/>
                <a:gd name="T23" fmla="*/ 337 h 460"/>
                <a:gd name="T24" fmla="*/ 425 w 425"/>
                <a:gd name="T25" fmla="*/ 323 h 460"/>
                <a:gd name="T26" fmla="*/ 425 w 425"/>
                <a:gd name="T27" fmla="*/ 123 h 460"/>
                <a:gd name="T28" fmla="*/ 418 w 425"/>
                <a:gd name="T29" fmla="*/ 109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5" h="460">
                  <a:moveTo>
                    <a:pt x="418" y="109"/>
                  </a:moveTo>
                  <a:lnTo>
                    <a:pt x="232" y="2"/>
                  </a:lnTo>
                  <a:cubicBezTo>
                    <a:pt x="229" y="0"/>
                    <a:pt x="227" y="0"/>
                    <a:pt x="224" y="0"/>
                  </a:cubicBezTo>
                  <a:cubicBezTo>
                    <a:pt x="221" y="0"/>
                    <a:pt x="219" y="0"/>
                    <a:pt x="216" y="2"/>
                  </a:cubicBezTo>
                  <a:lnTo>
                    <a:pt x="8" y="123"/>
                  </a:lnTo>
                  <a:cubicBezTo>
                    <a:pt x="1" y="127"/>
                    <a:pt x="0" y="139"/>
                    <a:pt x="0" y="139"/>
                  </a:cubicBezTo>
                  <a:lnTo>
                    <a:pt x="0" y="337"/>
                  </a:lnTo>
                  <a:cubicBezTo>
                    <a:pt x="0" y="343"/>
                    <a:pt x="3" y="348"/>
                    <a:pt x="7" y="351"/>
                  </a:cubicBezTo>
                  <a:lnTo>
                    <a:pt x="194" y="458"/>
                  </a:lnTo>
                  <a:cubicBezTo>
                    <a:pt x="196" y="460"/>
                    <a:pt x="199" y="460"/>
                    <a:pt x="201" y="460"/>
                  </a:cubicBezTo>
                  <a:cubicBezTo>
                    <a:pt x="204" y="460"/>
                    <a:pt x="207" y="460"/>
                    <a:pt x="209" y="458"/>
                  </a:cubicBezTo>
                  <a:lnTo>
                    <a:pt x="418" y="337"/>
                  </a:lnTo>
                  <a:cubicBezTo>
                    <a:pt x="422" y="334"/>
                    <a:pt x="425" y="329"/>
                    <a:pt x="425" y="323"/>
                  </a:cubicBezTo>
                  <a:lnTo>
                    <a:pt x="425" y="123"/>
                  </a:lnTo>
                  <a:cubicBezTo>
                    <a:pt x="425" y="117"/>
                    <a:pt x="422" y="112"/>
                    <a:pt x="418" y="10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58813" y="6333109"/>
            <a:ext cx="101640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1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Банк 2023 </a:t>
            </a:r>
            <a:r>
              <a:rPr kumimoji="0" lang="ru-RU" sz="1600" b="0" i="1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йилда</a:t>
            </a:r>
            <a:r>
              <a:rPr kumimoji="0" lang="ru-RU" sz="1600" b="0" i="1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ҳар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бир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фаол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мижозга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тўғри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келувчи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маҳсулот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сонини</a:t>
            </a:r>
            <a:r>
              <a:rPr kumimoji="0" lang="ru-RU" sz="1600" b="0" i="1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70%</a:t>
            </a:r>
            <a:r>
              <a:rPr kumimoji="0" lang="ru-RU" sz="1600" b="0" i="1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га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оширишни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ru-RU" sz="16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режалаштирган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.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658813" y="349632"/>
            <a:ext cx="93976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9117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575419" y="1210826"/>
            <a:ext cx="881175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Мижозларга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сифатини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99999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3" name="Repeatability2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54655B62-231C-4BF8-9E09-E0F0E2D3ACFB}"/>
              </a:ext>
            </a:extLst>
          </p:cNvPr>
          <p:cNvGrpSpPr>
            <a:grpSpLocks noChangeAspect="1"/>
          </p:cNvGrpSpPr>
          <p:nvPr/>
        </p:nvGrpSpPr>
        <p:grpSpPr>
          <a:xfrm>
            <a:off x="891773" y="5947744"/>
            <a:ext cx="427781" cy="468000"/>
            <a:chOff x="3697288" y="2995613"/>
            <a:chExt cx="742950" cy="812801"/>
          </a:xfrm>
          <a:solidFill>
            <a:schemeClr val="bg1"/>
          </a:solidFill>
        </p:grpSpPr>
        <p:sp>
          <p:nvSpPr>
            <p:cNvPr id="104" name="Freeform: Shape 636">
              <a:extLst>
                <a:ext uri="{FF2B5EF4-FFF2-40B4-BE49-F238E27FC236}">
                  <a16:creationId xmlns:a16="http://schemas.microsoft.com/office/drawing/2014/main" id="{5350E826-3594-4F73-A6F1-E91D6FA1F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5713" y="3128963"/>
              <a:ext cx="546100" cy="547688"/>
            </a:xfrm>
            <a:custGeom>
              <a:avLst/>
              <a:gdLst>
                <a:gd name="connsiteX0" fmla="*/ 284847 w 546100"/>
                <a:gd name="connsiteY0" fmla="*/ 149908 h 547688"/>
                <a:gd name="connsiteX1" fmla="*/ 254393 w 546100"/>
                <a:gd name="connsiteY1" fmla="*/ 150932 h 547688"/>
                <a:gd name="connsiteX2" fmla="*/ 152444 w 546100"/>
                <a:gd name="connsiteY2" fmla="*/ 253485 h 547688"/>
                <a:gd name="connsiteX3" fmla="*/ 293295 w 546100"/>
                <a:gd name="connsiteY3" fmla="*/ 395169 h 547688"/>
                <a:gd name="connsiteX4" fmla="*/ 395244 w 546100"/>
                <a:gd name="connsiteY4" fmla="*/ 292617 h 547688"/>
                <a:gd name="connsiteX5" fmla="*/ 284847 w 546100"/>
                <a:gd name="connsiteY5" fmla="*/ 149908 h 547688"/>
                <a:gd name="connsiteX6" fmla="*/ 242037 w 546100"/>
                <a:gd name="connsiteY6" fmla="*/ 0 h 547688"/>
                <a:gd name="connsiteX7" fmla="*/ 304063 w 546100"/>
                <a:gd name="connsiteY7" fmla="*/ 0 h 547688"/>
                <a:gd name="connsiteX8" fmla="*/ 327660 w 546100"/>
                <a:gd name="connsiteY8" fmla="*/ 26370 h 547688"/>
                <a:gd name="connsiteX9" fmla="*/ 327660 w 546100"/>
                <a:gd name="connsiteY9" fmla="*/ 41922 h 547688"/>
                <a:gd name="connsiteX10" fmla="*/ 345189 w 546100"/>
                <a:gd name="connsiteY10" fmla="*/ 66264 h 547688"/>
                <a:gd name="connsiteX11" fmla="*/ 367438 w 546100"/>
                <a:gd name="connsiteY11" fmla="*/ 75730 h 547688"/>
                <a:gd name="connsiteX12" fmla="*/ 398451 w 546100"/>
                <a:gd name="connsiteY12" fmla="*/ 70321 h 547688"/>
                <a:gd name="connsiteX13" fmla="*/ 409912 w 546100"/>
                <a:gd name="connsiteY13" fmla="*/ 58150 h 547688"/>
                <a:gd name="connsiteX14" fmla="*/ 444296 w 546100"/>
                <a:gd name="connsiteY14" fmla="*/ 58150 h 547688"/>
                <a:gd name="connsiteX15" fmla="*/ 488119 w 546100"/>
                <a:gd name="connsiteY15" fmla="*/ 102100 h 547688"/>
                <a:gd name="connsiteX16" fmla="*/ 486097 w 546100"/>
                <a:gd name="connsiteY16" fmla="*/ 137260 h 547688"/>
                <a:gd name="connsiteX17" fmla="*/ 475309 w 546100"/>
                <a:gd name="connsiteY17" fmla="*/ 148755 h 547688"/>
                <a:gd name="connsiteX18" fmla="*/ 469916 w 546100"/>
                <a:gd name="connsiteY18" fmla="*/ 177830 h 547688"/>
                <a:gd name="connsiteX19" fmla="*/ 479355 w 546100"/>
                <a:gd name="connsiteY19" fmla="*/ 200143 h 547688"/>
                <a:gd name="connsiteX20" fmla="*/ 504974 w 546100"/>
                <a:gd name="connsiteY20" fmla="*/ 218399 h 547688"/>
                <a:gd name="connsiteX21" fmla="*/ 521829 w 546100"/>
                <a:gd name="connsiteY21" fmla="*/ 218399 h 547688"/>
                <a:gd name="connsiteX22" fmla="*/ 546100 w 546100"/>
                <a:gd name="connsiteY22" fmla="*/ 242741 h 547688"/>
                <a:gd name="connsiteX23" fmla="*/ 546100 w 546100"/>
                <a:gd name="connsiteY23" fmla="*/ 304947 h 547688"/>
                <a:gd name="connsiteX24" fmla="*/ 521829 w 546100"/>
                <a:gd name="connsiteY24" fmla="*/ 328613 h 547688"/>
                <a:gd name="connsiteX25" fmla="*/ 504974 w 546100"/>
                <a:gd name="connsiteY25" fmla="*/ 328613 h 547688"/>
                <a:gd name="connsiteX26" fmla="*/ 479355 w 546100"/>
                <a:gd name="connsiteY26" fmla="*/ 346869 h 547688"/>
                <a:gd name="connsiteX27" fmla="*/ 470590 w 546100"/>
                <a:gd name="connsiteY27" fmla="*/ 368506 h 547688"/>
                <a:gd name="connsiteX28" fmla="*/ 475984 w 546100"/>
                <a:gd name="connsiteY28" fmla="*/ 398933 h 547688"/>
                <a:gd name="connsiteX29" fmla="*/ 488119 w 546100"/>
                <a:gd name="connsiteY29" fmla="*/ 411104 h 547688"/>
                <a:gd name="connsiteX30" fmla="*/ 488119 w 546100"/>
                <a:gd name="connsiteY30" fmla="*/ 444912 h 547688"/>
                <a:gd name="connsiteX31" fmla="*/ 444296 w 546100"/>
                <a:gd name="connsiteY31" fmla="*/ 488862 h 547688"/>
                <a:gd name="connsiteX32" fmla="*/ 408564 w 546100"/>
                <a:gd name="connsiteY32" fmla="*/ 487510 h 547688"/>
                <a:gd name="connsiteX33" fmla="*/ 397777 w 546100"/>
                <a:gd name="connsiteY33" fmla="*/ 476692 h 547688"/>
                <a:gd name="connsiteX34" fmla="*/ 368112 w 546100"/>
                <a:gd name="connsiteY34" fmla="*/ 471282 h 547688"/>
                <a:gd name="connsiteX35" fmla="*/ 345863 w 546100"/>
                <a:gd name="connsiteY35" fmla="*/ 480748 h 547688"/>
                <a:gd name="connsiteX36" fmla="*/ 327660 w 546100"/>
                <a:gd name="connsiteY36" fmla="*/ 506443 h 547688"/>
                <a:gd name="connsiteX37" fmla="*/ 327660 w 546100"/>
                <a:gd name="connsiteY37" fmla="*/ 523346 h 547688"/>
                <a:gd name="connsiteX38" fmla="*/ 304063 w 546100"/>
                <a:gd name="connsiteY38" fmla="*/ 547688 h 547688"/>
                <a:gd name="connsiteX39" fmla="*/ 242037 w 546100"/>
                <a:gd name="connsiteY39" fmla="*/ 547688 h 547688"/>
                <a:gd name="connsiteX40" fmla="*/ 217766 w 546100"/>
                <a:gd name="connsiteY40" fmla="*/ 521318 h 547688"/>
                <a:gd name="connsiteX41" fmla="*/ 217766 w 546100"/>
                <a:gd name="connsiteY41" fmla="*/ 505090 h 547688"/>
                <a:gd name="connsiteX42" fmla="*/ 200911 w 546100"/>
                <a:gd name="connsiteY42" fmla="*/ 480748 h 547688"/>
                <a:gd name="connsiteX43" fmla="*/ 178662 w 546100"/>
                <a:gd name="connsiteY43" fmla="*/ 471282 h 547688"/>
                <a:gd name="connsiteX44" fmla="*/ 147649 w 546100"/>
                <a:gd name="connsiteY44" fmla="*/ 477368 h 547688"/>
                <a:gd name="connsiteX45" fmla="*/ 135514 w 546100"/>
                <a:gd name="connsiteY45" fmla="*/ 488862 h 547688"/>
                <a:gd name="connsiteX46" fmla="*/ 101804 w 546100"/>
                <a:gd name="connsiteY46" fmla="*/ 488862 h 547688"/>
                <a:gd name="connsiteX47" fmla="*/ 57981 w 546100"/>
                <a:gd name="connsiteY47" fmla="*/ 444912 h 547688"/>
                <a:gd name="connsiteX48" fmla="*/ 59330 w 546100"/>
                <a:gd name="connsiteY48" fmla="*/ 409752 h 547688"/>
                <a:gd name="connsiteX49" fmla="*/ 70791 w 546100"/>
                <a:gd name="connsiteY49" fmla="*/ 398257 h 547688"/>
                <a:gd name="connsiteX50" fmla="*/ 76184 w 546100"/>
                <a:gd name="connsiteY50" fmla="*/ 369182 h 547688"/>
                <a:gd name="connsiteX51" fmla="*/ 66746 w 546100"/>
                <a:gd name="connsiteY51" fmla="*/ 346869 h 547688"/>
                <a:gd name="connsiteX52" fmla="*/ 41126 w 546100"/>
                <a:gd name="connsiteY52" fmla="*/ 328613 h 547688"/>
                <a:gd name="connsiteX53" fmla="*/ 23597 w 546100"/>
                <a:gd name="connsiteY53" fmla="*/ 328613 h 547688"/>
                <a:gd name="connsiteX54" fmla="*/ 0 w 546100"/>
                <a:gd name="connsiteY54" fmla="*/ 304947 h 547688"/>
                <a:gd name="connsiteX55" fmla="*/ 0 w 546100"/>
                <a:gd name="connsiteY55" fmla="*/ 242741 h 547688"/>
                <a:gd name="connsiteX56" fmla="*/ 23597 w 546100"/>
                <a:gd name="connsiteY56" fmla="*/ 218399 h 547688"/>
                <a:gd name="connsiteX57" fmla="*/ 41126 w 546100"/>
                <a:gd name="connsiteY57" fmla="*/ 218399 h 547688"/>
                <a:gd name="connsiteX58" fmla="*/ 66746 w 546100"/>
                <a:gd name="connsiteY58" fmla="*/ 200143 h 547688"/>
                <a:gd name="connsiteX59" fmla="*/ 75510 w 546100"/>
                <a:gd name="connsiteY59" fmla="*/ 179182 h 547688"/>
                <a:gd name="connsiteX60" fmla="*/ 70117 w 546100"/>
                <a:gd name="connsiteY60" fmla="*/ 148079 h 547688"/>
                <a:gd name="connsiteX61" fmla="*/ 57981 w 546100"/>
                <a:gd name="connsiteY61" fmla="*/ 135908 h 547688"/>
                <a:gd name="connsiteX62" fmla="*/ 57981 w 546100"/>
                <a:gd name="connsiteY62" fmla="*/ 102100 h 547688"/>
                <a:gd name="connsiteX63" fmla="*/ 101804 w 546100"/>
                <a:gd name="connsiteY63" fmla="*/ 58150 h 547688"/>
                <a:gd name="connsiteX64" fmla="*/ 137536 w 546100"/>
                <a:gd name="connsiteY64" fmla="*/ 59502 h 547688"/>
                <a:gd name="connsiteX65" fmla="*/ 148324 w 546100"/>
                <a:gd name="connsiteY65" fmla="*/ 70997 h 547688"/>
                <a:gd name="connsiteX66" fmla="*/ 177988 w 546100"/>
                <a:gd name="connsiteY66" fmla="*/ 75730 h 547688"/>
                <a:gd name="connsiteX67" fmla="*/ 200237 w 546100"/>
                <a:gd name="connsiteY67" fmla="*/ 66940 h 547688"/>
                <a:gd name="connsiteX68" fmla="*/ 217766 w 546100"/>
                <a:gd name="connsiteY68" fmla="*/ 40570 h 547688"/>
                <a:gd name="connsiteX69" fmla="*/ 217766 w 546100"/>
                <a:gd name="connsiteY69" fmla="*/ 23666 h 547688"/>
                <a:gd name="connsiteX70" fmla="*/ 242037 w 546100"/>
                <a:gd name="connsiteY70" fmla="*/ 0 h 54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546100" h="547688">
                  <a:moveTo>
                    <a:pt x="284847" y="149908"/>
                  </a:moveTo>
                  <a:cubicBezTo>
                    <a:pt x="274986" y="149035"/>
                    <a:pt x="264789" y="149330"/>
                    <a:pt x="254393" y="150932"/>
                  </a:cubicBezTo>
                  <a:cubicBezTo>
                    <a:pt x="202748" y="158354"/>
                    <a:pt x="160492" y="200859"/>
                    <a:pt x="152444" y="253485"/>
                  </a:cubicBezTo>
                  <a:cubicBezTo>
                    <a:pt x="139700" y="336471"/>
                    <a:pt x="210126" y="407988"/>
                    <a:pt x="293295" y="395169"/>
                  </a:cubicBezTo>
                  <a:cubicBezTo>
                    <a:pt x="344940" y="387073"/>
                    <a:pt x="387196" y="344568"/>
                    <a:pt x="395244" y="292617"/>
                  </a:cubicBezTo>
                  <a:cubicBezTo>
                    <a:pt x="406395" y="219413"/>
                    <a:pt x="353869" y="156024"/>
                    <a:pt x="284847" y="149908"/>
                  </a:cubicBezTo>
                  <a:close/>
                  <a:moveTo>
                    <a:pt x="242037" y="0"/>
                  </a:moveTo>
                  <a:lnTo>
                    <a:pt x="304063" y="0"/>
                  </a:lnTo>
                  <a:cubicBezTo>
                    <a:pt x="317547" y="0"/>
                    <a:pt x="327660" y="10142"/>
                    <a:pt x="327660" y="26370"/>
                  </a:cubicBezTo>
                  <a:lnTo>
                    <a:pt x="327660" y="41922"/>
                  </a:lnTo>
                  <a:cubicBezTo>
                    <a:pt x="327660" y="52740"/>
                    <a:pt x="334402" y="62883"/>
                    <a:pt x="345189" y="66264"/>
                  </a:cubicBezTo>
                  <a:cubicBezTo>
                    <a:pt x="352605" y="68968"/>
                    <a:pt x="360022" y="72349"/>
                    <a:pt x="367438" y="75730"/>
                  </a:cubicBezTo>
                  <a:cubicBezTo>
                    <a:pt x="377551" y="80463"/>
                    <a:pt x="390361" y="78434"/>
                    <a:pt x="398451" y="70321"/>
                  </a:cubicBezTo>
                  <a:lnTo>
                    <a:pt x="409912" y="58150"/>
                  </a:lnTo>
                  <a:cubicBezTo>
                    <a:pt x="419351" y="48684"/>
                    <a:pt x="434858" y="48684"/>
                    <a:pt x="444296" y="58150"/>
                  </a:cubicBezTo>
                  <a:lnTo>
                    <a:pt x="488119" y="102100"/>
                  </a:lnTo>
                  <a:cubicBezTo>
                    <a:pt x="497558" y="111566"/>
                    <a:pt x="497558" y="126442"/>
                    <a:pt x="486097" y="137260"/>
                  </a:cubicBezTo>
                  <a:lnTo>
                    <a:pt x="475309" y="148755"/>
                  </a:lnTo>
                  <a:cubicBezTo>
                    <a:pt x="467219" y="156193"/>
                    <a:pt x="465197" y="168363"/>
                    <a:pt x="469916" y="177830"/>
                  </a:cubicBezTo>
                  <a:cubicBezTo>
                    <a:pt x="473287" y="185267"/>
                    <a:pt x="476658" y="192705"/>
                    <a:pt x="479355" y="200143"/>
                  </a:cubicBezTo>
                  <a:cubicBezTo>
                    <a:pt x="483400" y="210961"/>
                    <a:pt x="493513" y="218399"/>
                    <a:pt x="504974" y="218399"/>
                  </a:cubicBezTo>
                  <a:lnTo>
                    <a:pt x="521829" y="218399"/>
                  </a:lnTo>
                  <a:cubicBezTo>
                    <a:pt x="535313" y="218399"/>
                    <a:pt x="546100" y="229218"/>
                    <a:pt x="546100" y="242741"/>
                  </a:cubicBezTo>
                  <a:lnTo>
                    <a:pt x="546100" y="304947"/>
                  </a:lnTo>
                  <a:cubicBezTo>
                    <a:pt x="546100" y="317794"/>
                    <a:pt x="535313" y="328613"/>
                    <a:pt x="521829" y="328613"/>
                  </a:cubicBezTo>
                  <a:lnTo>
                    <a:pt x="504974" y="328613"/>
                  </a:lnTo>
                  <a:cubicBezTo>
                    <a:pt x="493513" y="328613"/>
                    <a:pt x="483400" y="336051"/>
                    <a:pt x="479355" y="346869"/>
                  </a:cubicBezTo>
                  <a:cubicBezTo>
                    <a:pt x="476658" y="354307"/>
                    <a:pt x="473961" y="361069"/>
                    <a:pt x="470590" y="368506"/>
                  </a:cubicBezTo>
                  <a:cubicBezTo>
                    <a:pt x="465197" y="378649"/>
                    <a:pt x="467893" y="390819"/>
                    <a:pt x="475984" y="398933"/>
                  </a:cubicBezTo>
                  <a:lnTo>
                    <a:pt x="488119" y="411104"/>
                  </a:lnTo>
                  <a:cubicBezTo>
                    <a:pt x="497558" y="420570"/>
                    <a:pt x="497558" y="435446"/>
                    <a:pt x="488119" y="444912"/>
                  </a:cubicBezTo>
                  <a:lnTo>
                    <a:pt x="444296" y="488862"/>
                  </a:lnTo>
                  <a:cubicBezTo>
                    <a:pt x="434858" y="498329"/>
                    <a:pt x="419351" y="498329"/>
                    <a:pt x="408564" y="487510"/>
                  </a:cubicBezTo>
                  <a:lnTo>
                    <a:pt x="397777" y="476692"/>
                  </a:lnTo>
                  <a:cubicBezTo>
                    <a:pt x="389686" y="468578"/>
                    <a:pt x="378225" y="466549"/>
                    <a:pt x="368112" y="471282"/>
                  </a:cubicBezTo>
                  <a:cubicBezTo>
                    <a:pt x="360696" y="474663"/>
                    <a:pt x="353280" y="478044"/>
                    <a:pt x="345863" y="480748"/>
                  </a:cubicBezTo>
                  <a:cubicBezTo>
                    <a:pt x="335076" y="484129"/>
                    <a:pt x="327660" y="494948"/>
                    <a:pt x="327660" y="506443"/>
                  </a:cubicBezTo>
                  <a:lnTo>
                    <a:pt x="327660" y="523346"/>
                  </a:lnTo>
                  <a:cubicBezTo>
                    <a:pt x="327660" y="536870"/>
                    <a:pt x="317547" y="547688"/>
                    <a:pt x="304063" y="547688"/>
                  </a:cubicBezTo>
                  <a:lnTo>
                    <a:pt x="242037" y="547688"/>
                  </a:lnTo>
                  <a:cubicBezTo>
                    <a:pt x="228553" y="547688"/>
                    <a:pt x="217766" y="536870"/>
                    <a:pt x="217766" y="521318"/>
                  </a:cubicBezTo>
                  <a:lnTo>
                    <a:pt x="217766" y="505090"/>
                  </a:lnTo>
                  <a:cubicBezTo>
                    <a:pt x="217766" y="494272"/>
                    <a:pt x="211024" y="484129"/>
                    <a:pt x="200911" y="480748"/>
                  </a:cubicBezTo>
                  <a:cubicBezTo>
                    <a:pt x="193495" y="478044"/>
                    <a:pt x="186079" y="475339"/>
                    <a:pt x="178662" y="471282"/>
                  </a:cubicBezTo>
                  <a:cubicBezTo>
                    <a:pt x="168550" y="466549"/>
                    <a:pt x="155740" y="469254"/>
                    <a:pt x="147649" y="477368"/>
                  </a:cubicBezTo>
                  <a:lnTo>
                    <a:pt x="135514" y="488862"/>
                  </a:lnTo>
                  <a:cubicBezTo>
                    <a:pt x="126075" y="498329"/>
                    <a:pt x="111243" y="498329"/>
                    <a:pt x="101804" y="488862"/>
                  </a:cubicBezTo>
                  <a:lnTo>
                    <a:pt x="57981" y="444912"/>
                  </a:lnTo>
                  <a:cubicBezTo>
                    <a:pt x="48542" y="435446"/>
                    <a:pt x="48542" y="420570"/>
                    <a:pt x="59330" y="409752"/>
                  </a:cubicBezTo>
                  <a:lnTo>
                    <a:pt x="70791" y="398257"/>
                  </a:lnTo>
                  <a:cubicBezTo>
                    <a:pt x="78207" y="390819"/>
                    <a:pt x="80904" y="378649"/>
                    <a:pt x="76184" y="369182"/>
                  </a:cubicBezTo>
                  <a:cubicBezTo>
                    <a:pt x="72139" y="361745"/>
                    <a:pt x="69442" y="354307"/>
                    <a:pt x="66746" y="346869"/>
                  </a:cubicBezTo>
                  <a:cubicBezTo>
                    <a:pt x="62700" y="336051"/>
                    <a:pt x="52588" y="328613"/>
                    <a:pt x="41126" y="328613"/>
                  </a:cubicBezTo>
                  <a:lnTo>
                    <a:pt x="23597" y="328613"/>
                  </a:lnTo>
                  <a:cubicBezTo>
                    <a:pt x="10787" y="328613"/>
                    <a:pt x="0" y="317794"/>
                    <a:pt x="0" y="304947"/>
                  </a:cubicBezTo>
                  <a:lnTo>
                    <a:pt x="0" y="242741"/>
                  </a:lnTo>
                  <a:cubicBezTo>
                    <a:pt x="0" y="229218"/>
                    <a:pt x="10787" y="218399"/>
                    <a:pt x="23597" y="218399"/>
                  </a:cubicBezTo>
                  <a:lnTo>
                    <a:pt x="41126" y="218399"/>
                  </a:lnTo>
                  <a:cubicBezTo>
                    <a:pt x="52588" y="218399"/>
                    <a:pt x="62700" y="210961"/>
                    <a:pt x="66746" y="200143"/>
                  </a:cubicBezTo>
                  <a:cubicBezTo>
                    <a:pt x="69442" y="193381"/>
                    <a:pt x="72139" y="185944"/>
                    <a:pt x="75510" y="179182"/>
                  </a:cubicBezTo>
                  <a:cubicBezTo>
                    <a:pt x="80230" y="168363"/>
                    <a:pt x="78207" y="156193"/>
                    <a:pt x="70117" y="148079"/>
                  </a:cubicBezTo>
                  <a:lnTo>
                    <a:pt x="57981" y="135908"/>
                  </a:lnTo>
                  <a:cubicBezTo>
                    <a:pt x="48542" y="126442"/>
                    <a:pt x="48542" y="111566"/>
                    <a:pt x="57981" y="102100"/>
                  </a:cubicBezTo>
                  <a:lnTo>
                    <a:pt x="101804" y="58150"/>
                  </a:lnTo>
                  <a:cubicBezTo>
                    <a:pt x="111243" y="48684"/>
                    <a:pt x="126075" y="48684"/>
                    <a:pt x="137536" y="59502"/>
                  </a:cubicBezTo>
                  <a:lnTo>
                    <a:pt x="148324" y="70997"/>
                  </a:lnTo>
                  <a:cubicBezTo>
                    <a:pt x="156414" y="78434"/>
                    <a:pt x="167875" y="80463"/>
                    <a:pt x="177988" y="75730"/>
                  </a:cubicBezTo>
                  <a:cubicBezTo>
                    <a:pt x="184730" y="72349"/>
                    <a:pt x="192146" y="69644"/>
                    <a:pt x="200237" y="66940"/>
                  </a:cubicBezTo>
                  <a:cubicBezTo>
                    <a:pt x="211024" y="62883"/>
                    <a:pt x="217766" y="52064"/>
                    <a:pt x="217766" y="40570"/>
                  </a:cubicBezTo>
                  <a:lnTo>
                    <a:pt x="217766" y="23666"/>
                  </a:lnTo>
                  <a:cubicBezTo>
                    <a:pt x="217766" y="10819"/>
                    <a:pt x="228553" y="0"/>
                    <a:pt x="242037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Freeform 444">
              <a:extLst>
                <a:ext uri="{FF2B5EF4-FFF2-40B4-BE49-F238E27FC236}">
                  <a16:creationId xmlns:a16="http://schemas.microsoft.com/office/drawing/2014/main" id="{7C6BE68E-5341-45BD-9A35-4B4248DAC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7288" y="3030538"/>
              <a:ext cx="381000" cy="690563"/>
            </a:xfrm>
            <a:custGeom>
              <a:avLst/>
              <a:gdLst>
                <a:gd name="T0" fmla="*/ 269 w 563"/>
                <a:gd name="T1" fmla="*/ 1024 h 1024"/>
                <a:gd name="T2" fmla="*/ 162 w 563"/>
                <a:gd name="T3" fmla="*/ 940 h 1024"/>
                <a:gd name="T4" fmla="*/ 41 w 563"/>
                <a:gd name="T5" fmla="*/ 758 h 1024"/>
                <a:gd name="T6" fmla="*/ 0 w 563"/>
                <a:gd name="T7" fmla="*/ 551 h 1024"/>
                <a:gd name="T8" fmla="*/ 41 w 563"/>
                <a:gd name="T9" fmla="*/ 343 h 1024"/>
                <a:gd name="T10" fmla="*/ 162 w 563"/>
                <a:gd name="T11" fmla="*/ 161 h 1024"/>
                <a:gd name="T12" fmla="*/ 344 w 563"/>
                <a:gd name="T13" fmla="*/ 40 h 1024"/>
                <a:gd name="T14" fmla="*/ 563 w 563"/>
                <a:gd name="T15" fmla="*/ 0 h 1024"/>
                <a:gd name="T16" fmla="*/ 563 w 563"/>
                <a:gd name="T17" fmla="*/ 17 h 1024"/>
                <a:gd name="T18" fmla="*/ 350 w 563"/>
                <a:gd name="T19" fmla="*/ 56 h 1024"/>
                <a:gd name="T20" fmla="*/ 173 w 563"/>
                <a:gd name="T21" fmla="*/ 173 h 1024"/>
                <a:gd name="T22" fmla="*/ 56 w 563"/>
                <a:gd name="T23" fmla="*/ 350 h 1024"/>
                <a:gd name="T24" fmla="*/ 17 w 563"/>
                <a:gd name="T25" fmla="*/ 551 h 1024"/>
                <a:gd name="T26" fmla="*/ 56 w 563"/>
                <a:gd name="T27" fmla="*/ 752 h 1024"/>
                <a:gd name="T28" fmla="*/ 173 w 563"/>
                <a:gd name="T29" fmla="*/ 928 h 1024"/>
                <a:gd name="T30" fmla="*/ 277 w 563"/>
                <a:gd name="T31" fmla="*/ 1009 h 1024"/>
                <a:gd name="T32" fmla="*/ 269 w 563"/>
                <a:gd name="T33" fmla="*/ 1024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3" h="1024">
                  <a:moveTo>
                    <a:pt x="269" y="1024"/>
                  </a:moveTo>
                  <a:cubicBezTo>
                    <a:pt x="230" y="1000"/>
                    <a:pt x="194" y="972"/>
                    <a:pt x="162" y="940"/>
                  </a:cubicBezTo>
                  <a:cubicBezTo>
                    <a:pt x="109" y="887"/>
                    <a:pt x="68" y="826"/>
                    <a:pt x="41" y="758"/>
                  </a:cubicBezTo>
                  <a:cubicBezTo>
                    <a:pt x="14" y="692"/>
                    <a:pt x="0" y="622"/>
                    <a:pt x="0" y="551"/>
                  </a:cubicBezTo>
                  <a:cubicBezTo>
                    <a:pt x="0" y="479"/>
                    <a:pt x="14" y="409"/>
                    <a:pt x="41" y="343"/>
                  </a:cubicBezTo>
                  <a:cubicBezTo>
                    <a:pt x="68" y="275"/>
                    <a:pt x="109" y="214"/>
                    <a:pt x="162" y="161"/>
                  </a:cubicBezTo>
                  <a:cubicBezTo>
                    <a:pt x="214" y="109"/>
                    <a:pt x="275" y="68"/>
                    <a:pt x="344" y="40"/>
                  </a:cubicBezTo>
                  <a:cubicBezTo>
                    <a:pt x="406" y="15"/>
                    <a:pt x="488" y="0"/>
                    <a:pt x="563" y="0"/>
                  </a:cubicBezTo>
                  <a:lnTo>
                    <a:pt x="563" y="17"/>
                  </a:lnTo>
                  <a:cubicBezTo>
                    <a:pt x="490" y="17"/>
                    <a:pt x="410" y="31"/>
                    <a:pt x="350" y="56"/>
                  </a:cubicBezTo>
                  <a:cubicBezTo>
                    <a:pt x="284" y="83"/>
                    <a:pt x="224" y="122"/>
                    <a:pt x="173" y="173"/>
                  </a:cubicBezTo>
                  <a:cubicBezTo>
                    <a:pt x="122" y="224"/>
                    <a:pt x="83" y="283"/>
                    <a:pt x="56" y="350"/>
                  </a:cubicBezTo>
                  <a:cubicBezTo>
                    <a:pt x="30" y="414"/>
                    <a:pt x="17" y="481"/>
                    <a:pt x="17" y="551"/>
                  </a:cubicBezTo>
                  <a:cubicBezTo>
                    <a:pt x="17" y="620"/>
                    <a:pt x="30" y="688"/>
                    <a:pt x="56" y="752"/>
                  </a:cubicBezTo>
                  <a:cubicBezTo>
                    <a:pt x="83" y="818"/>
                    <a:pt x="122" y="877"/>
                    <a:pt x="173" y="928"/>
                  </a:cubicBezTo>
                  <a:cubicBezTo>
                    <a:pt x="205" y="959"/>
                    <a:pt x="240" y="987"/>
                    <a:pt x="277" y="1009"/>
                  </a:cubicBezTo>
                  <a:lnTo>
                    <a:pt x="269" y="1024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Freeform 445">
              <a:extLst>
                <a:ext uri="{FF2B5EF4-FFF2-40B4-BE49-F238E27FC236}">
                  <a16:creationId xmlns:a16="http://schemas.microsoft.com/office/drawing/2014/main" id="{29BB71A7-415B-40AB-973D-8FA0E46E3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5251" y="3725863"/>
              <a:ext cx="28575" cy="20638"/>
            </a:xfrm>
            <a:custGeom>
              <a:avLst/>
              <a:gdLst>
                <a:gd name="T0" fmla="*/ 37 w 43"/>
                <a:gd name="T1" fmla="*/ 32 h 32"/>
                <a:gd name="T2" fmla="*/ 0 w 43"/>
                <a:gd name="T3" fmla="*/ 15 h 32"/>
                <a:gd name="T4" fmla="*/ 7 w 43"/>
                <a:gd name="T5" fmla="*/ 0 h 32"/>
                <a:gd name="T6" fmla="*/ 43 w 43"/>
                <a:gd name="T7" fmla="*/ 16 h 32"/>
                <a:gd name="T8" fmla="*/ 37 w 43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2">
                  <a:moveTo>
                    <a:pt x="37" y="32"/>
                  </a:moveTo>
                  <a:cubicBezTo>
                    <a:pt x="24" y="27"/>
                    <a:pt x="12" y="21"/>
                    <a:pt x="0" y="15"/>
                  </a:cubicBezTo>
                  <a:lnTo>
                    <a:pt x="7" y="0"/>
                  </a:lnTo>
                  <a:cubicBezTo>
                    <a:pt x="19" y="6"/>
                    <a:pt x="31" y="12"/>
                    <a:pt x="43" y="16"/>
                  </a:cubicBezTo>
                  <a:lnTo>
                    <a:pt x="37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Freeform 446">
              <a:extLst>
                <a:ext uri="{FF2B5EF4-FFF2-40B4-BE49-F238E27FC236}">
                  <a16:creationId xmlns:a16="http://schemas.microsoft.com/office/drawing/2014/main" id="{9F96762D-8157-4E77-B544-530CB6731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8763" y="3082926"/>
              <a:ext cx="371475" cy="690563"/>
            </a:xfrm>
            <a:custGeom>
              <a:avLst/>
              <a:gdLst>
                <a:gd name="T0" fmla="*/ 0 w 551"/>
                <a:gd name="T1" fmla="*/ 1024 h 1024"/>
                <a:gd name="T2" fmla="*/ 0 w 551"/>
                <a:gd name="T3" fmla="*/ 1008 h 1024"/>
                <a:gd name="T4" fmla="*/ 201 w 551"/>
                <a:gd name="T5" fmla="*/ 968 h 1024"/>
                <a:gd name="T6" fmla="*/ 377 w 551"/>
                <a:gd name="T7" fmla="*/ 851 h 1024"/>
                <a:gd name="T8" fmla="*/ 495 w 551"/>
                <a:gd name="T9" fmla="*/ 675 h 1024"/>
                <a:gd name="T10" fmla="*/ 534 w 551"/>
                <a:gd name="T11" fmla="*/ 474 h 1024"/>
                <a:gd name="T12" fmla="*/ 495 w 551"/>
                <a:gd name="T13" fmla="*/ 273 h 1024"/>
                <a:gd name="T14" fmla="*/ 377 w 551"/>
                <a:gd name="T15" fmla="*/ 96 h 1024"/>
                <a:gd name="T16" fmla="*/ 272 w 551"/>
                <a:gd name="T17" fmla="*/ 14 h 1024"/>
                <a:gd name="T18" fmla="*/ 281 w 551"/>
                <a:gd name="T19" fmla="*/ 0 h 1024"/>
                <a:gd name="T20" fmla="*/ 389 w 551"/>
                <a:gd name="T21" fmla="*/ 84 h 1024"/>
                <a:gd name="T22" fmla="*/ 510 w 551"/>
                <a:gd name="T23" fmla="*/ 266 h 1024"/>
                <a:gd name="T24" fmla="*/ 551 w 551"/>
                <a:gd name="T25" fmla="*/ 474 h 1024"/>
                <a:gd name="T26" fmla="*/ 510 w 551"/>
                <a:gd name="T27" fmla="*/ 681 h 1024"/>
                <a:gd name="T28" fmla="*/ 389 w 551"/>
                <a:gd name="T29" fmla="*/ 863 h 1024"/>
                <a:gd name="T30" fmla="*/ 207 w 551"/>
                <a:gd name="T31" fmla="*/ 984 h 1024"/>
                <a:gd name="T32" fmla="*/ 0 w 551"/>
                <a:gd name="T33" fmla="*/ 1024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1" h="1024">
                  <a:moveTo>
                    <a:pt x="0" y="1024"/>
                  </a:moveTo>
                  <a:lnTo>
                    <a:pt x="0" y="1008"/>
                  </a:lnTo>
                  <a:cubicBezTo>
                    <a:pt x="69" y="1008"/>
                    <a:pt x="137" y="994"/>
                    <a:pt x="201" y="968"/>
                  </a:cubicBezTo>
                  <a:cubicBezTo>
                    <a:pt x="267" y="942"/>
                    <a:pt x="327" y="902"/>
                    <a:pt x="377" y="851"/>
                  </a:cubicBezTo>
                  <a:cubicBezTo>
                    <a:pt x="428" y="800"/>
                    <a:pt x="468" y="741"/>
                    <a:pt x="495" y="675"/>
                  </a:cubicBezTo>
                  <a:cubicBezTo>
                    <a:pt x="521" y="611"/>
                    <a:pt x="534" y="543"/>
                    <a:pt x="534" y="474"/>
                  </a:cubicBezTo>
                  <a:cubicBezTo>
                    <a:pt x="534" y="404"/>
                    <a:pt x="521" y="337"/>
                    <a:pt x="495" y="273"/>
                  </a:cubicBezTo>
                  <a:cubicBezTo>
                    <a:pt x="468" y="206"/>
                    <a:pt x="428" y="147"/>
                    <a:pt x="377" y="96"/>
                  </a:cubicBezTo>
                  <a:cubicBezTo>
                    <a:pt x="346" y="64"/>
                    <a:pt x="310" y="37"/>
                    <a:pt x="272" y="14"/>
                  </a:cubicBezTo>
                  <a:lnTo>
                    <a:pt x="281" y="0"/>
                  </a:lnTo>
                  <a:cubicBezTo>
                    <a:pt x="320" y="23"/>
                    <a:pt x="357" y="51"/>
                    <a:pt x="389" y="84"/>
                  </a:cubicBezTo>
                  <a:cubicBezTo>
                    <a:pt x="442" y="137"/>
                    <a:pt x="483" y="198"/>
                    <a:pt x="510" y="266"/>
                  </a:cubicBezTo>
                  <a:cubicBezTo>
                    <a:pt x="537" y="332"/>
                    <a:pt x="551" y="402"/>
                    <a:pt x="551" y="474"/>
                  </a:cubicBezTo>
                  <a:cubicBezTo>
                    <a:pt x="551" y="545"/>
                    <a:pt x="537" y="615"/>
                    <a:pt x="510" y="681"/>
                  </a:cubicBezTo>
                  <a:cubicBezTo>
                    <a:pt x="483" y="749"/>
                    <a:pt x="442" y="810"/>
                    <a:pt x="389" y="863"/>
                  </a:cubicBezTo>
                  <a:cubicBezTo>
                    <a:pt x="337" y="916"/>
                    <a:pt x="275" y="956"/>
                    <a:pt x="207" y="984"/>
                  </a:cubicBezTo>
                  <a:cubicBezTo>
                    <a:pt x="141" y="1011"/>
                    <a:pt x="71" y="1024"/>
                    <a:pt x="0" y="10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Freeform 447">
              <a:extLst>
                <a:ext uri="{FF2B5EF4-FFF2-40B4-BE49-F238E27FC236}">
                  <a16:creationId xmlns:a16="http://schemas.microsoft.com/office/drawing/2014/main" id="{6116F07A-73D0-4D00-9976-A9A74884E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5288" y="3057526"/>
              <a:ext cx="26988" cy="20638"/>
            </a:xfrm>
            <a:custGeom>
              <a:avLst/>
              <a:gdLst>
                <a:gd name="T0" fmla="*/ 33 w 40"/>
                <a:gd name="T1" fmla="*/ 30 h 30"/>
                <a:gd name="T2" fmla="*/ 0 w 40"/>
                <a:gd name="T3" fmla="*/ 16 h 30"/>
                <a:gd name="T4" fmla="*/ 6 w 40"/>
                <a:gd name="T5" fmla="*/ 0 h 30"/>
                <a:gd name="T6" fmla="*/ 40 w 40"/>
                <a:gd name="T7" fmla="*/ 15 h 30"/>
                <a:gd name="T8" fmla="*/ 33 w 40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0">
                  <a:moveTo>
                    <a:pt x="33" y="30"/>
                  </a:moveTo>
                  <a:cubicBezTo>
                    <a:pt x="22" y="25"/>
                    <a:pt x="11" y="20"/>
                    <a:pt x="0" y="16"/>
                  </a:cubicBezTo>
                  <a:lnTo>
                    <a:pt x="6" y="0"/>
                  </a:lnTo>
                  <a:cubicBezTo>
                    <a:pt x="18" y="5"/>
                    <a:pt x="29" y="10"/>
                    <a:pt x="40" y="15"/>
                  </a:cubicBezTo>
                  <a:lnTo>
                    <a:pt x="33" y="3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Freeform 448">
              <a:extLst>
                <a:ext uri="{FF2B5EF4-FFF2-40B4-BE49-F238E27FC236}">
                  <a16:creationId xmlns:a16="http://schemas.microsoft.com/office/drawing/2014/main" id="{44C35A0A-9F03-4A91-91A1-C8EC8A053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7013" y="2995613"/>
              <a:ext cx="49213" cy="80963"/>
            </a:xfrm>
            <a:custGeom>
              <a:avLst/>
              <a:gdLst>
                <a:gd name="T0" fmla="*/ 6 w 31"/>
                <a:gd name="T1" fmla="*/ 51 h 51"/>
                <a:gd name="T2" fmla="*/ 0 w 31"/>
                <a:gd name="T3" fmla="*/ 46 h 51"/>
                <a:gd name="T4" fmla="*/ 21 w 31"/>
                <a:gd name="T5" fmla="*/ 25 h 51"/>
                <a:gd name="T6" fmla="*/ 0 w 31"/>
                <a:gd name="T7" fmla="*/ 4 h 51"/>
                <a:gd name="T8" fmla="*/ 6 w 31"/>
                <a:gd name="T9" fmla="*/ 0 h 51"/>
                <a:gd name="T10" fmla="*/ 31 w 31"/>
                <a:gd name="T11" fmla="*/ 25 h 51"/>
                <a:gd name="T12" fmla="*/ 6 w 31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51">
                  <a:moveTo>
                    <a:pt x="6" y="51"/>
                  </a:moveTo>
                  <a:lnTo>
                    <a:pt x="0" y="46"/>
                  </a:lnTo>
                  <a:lnTo>
                    <a:pt x="21" y="25"/>
                  </a:lnTo>
                  <a:lnTo>
                    <a:pt x="0" y="4"/>
                  </a:lnTo>
                  <a:lnTo>
                    <a:pt x="6" y="0"/>
                  </a:lnTo>
                  <a:lnTo>
                    <a:pt x="31" y="25"/>
                  </a:lnTo>
                  <a:lnTo>
                    <a:pt x="6" y="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Freeform 449">
              <a:extLst>
                <a:ext uri="{FF2B5EF4-FFF2-40B4-BE49-F238E27FC236}">
                  <a16:creationId xmlns:a16="http://schemas.microsoft.com/office/drawing/2014/main" id="{AEAABEEF-8EC8-4CBF-92A6-9F15C50AF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0826" y="3727451"/>
              <a:ext cx="47625" cy="80963"/>
            </a:xfrm>
            <a:custGeom>
              <a:avLst/>
              <a:gdLst>
                <a:gd name="T0" fmla="*/ 25 w 30"/>
                <a:gd name="T1" fmla="*/ 51 h 51"/>
                <a:gd name="T2" fmla="*/ 0 w 30"/>
                <a:gd name="T3" fmla="*/ 26 h 51"/>
                <a:gd name="T4" fmla="*/ 25 w 30"/>
                <a:gd name="T5" fmla="*/ 0 h 51"/>
                <a:gd name="T6" fmla="*/ 30 w 30"/>
                <a:gd name="T7" fmla="*/ 5 h 51"/>
                <a:gd name="T8" fmla="*/ 9 w 30"/>
                <a:gd name="T9" fmla="*/ 26 h 51"/>
                <a:gd name="T10" fmla="*/ 30 w 30"/>
                <a:gd name="T11" fmla="*/ 47 h 51"/>
                <a:gd name="T12" fmla="*/ 25 w 30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1">
                  <a:moveTo>
                    <a:pt x="25" y="51"/>
                  </a:moveTo>
                  <a:lnTo>
                    <a:pt x="0" y="26"/>
                  </a:lnTo>
                  <a:lnTo>
                    <a:pt x="25" y="0"/>
                  </a:lnTo>
                  <a:lnTo>
                    <a:pt x="30" y="5"/>
                  </a:lnTo>
                  <a:lnTo>
                    <a:pt x="9" y="26"/>
                  </a:lnTo>
                  <a:lnTo>
                    <a:pt x="30" y="47"/>
                  </a:lnTo>
                  <a:lnTo>
                    <a:pt x="25" y="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6" name="Rectangle 29">
            <a:extLst>
              <a:ext uri="{FF2B5EF4-FFF2-40B4-BE49-F238E27FC236}">
                <a16:creationId xmlns:a16="http://schemas.microsoft.com/office/drawing/2014/main" id="{0CEA738B-7C68-4D80-80D2-B053A39D8AF3}"/>
              </a:ext>
            </a:extLst>
          </p:cNvPr>
          <p:cNvSpPr/>
          <p:nvPr/>
        </p:nvSpPr>
        <p:spPr bwMode="auto">
          <a:xfrm>
            <a:off x="505456" y="2927742"/>
            <a:ext cx="3564000" cy="11454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Барча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филиалларда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э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лектрон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навбат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тизимларини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ўрнатиш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47" name="Oval 70">
            <a:extLst>
              <a:ext uri="{FF2B5EF4-FFF2-40B4-BE49-F238E27FC236}">
                <a16:creationId xmlns:a16="http://schemas.microsoft.com/office/drawing/2014/main" id="{553EF6AB-855E-475B-8824-98932FDFA4CE}"/>
              </a:ext>
            </a:extLst>
          </p:cNvPr>
          <p:cNvSpPr>
            <a:spLocks noChangeAspect="1"/>
          </p:cNvSpPr>
          <p:nvPr/>
        </p:nvSpPr>
        <p:spPr>
          <a:xfrm>
            <a:off x="1678923" y="1585398"/>
            <a:ext cx="1217066" cy="1217066"/>
          </a:xfrm>
          <a:prstGeom prst="ellipse">
            <a:avLst/>
          </a:prstGeom>
          <a:noFill/>
          <a:ln w="28575">
            <a:solidFill>
              <a:srgbClr val="9999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8" name="Oval 71">
            <a:extLst>
              <a:ext uri="{FF2B5EF4-FFF2-40B4-BE49-F238E27FC236}">
                <a16:creationId xmlns:a16="http://schemas.microsoft.com/office/drawing/2014/main" id="{2DE6A077-095B-4115-B0E8-942F48BB4B37}"/>
              </a:ext>
            </a:extLst>
          </p:cNvPr>
          <p:cNvSpPr>
            <a:spLocks noChangeAspect="1"/>
          </p:cNvSpPr>
          <p:nvPr/>
        </p:nvSpPr>
        <p:spPr>
          <a:xfrm>
            <a:off x="5321095" y="1585398"/>
            <a:ext cx="1217066" cy="1217066"/>
          </a:xfrm>
          <a:prstGeom prst="ellipse">
            <a:avLst/>
          </a:prstGeom>
          <a:noFill/>
          <a:ln w="28575">
            <a:solidFill>
              <a:srgbClr val="9999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9" name="Oval 72">
            <a:extLst>
              <a:ext uri="{FF2B5EF4-FFF2-40B4-BE49-F238E27FC236}">
                <a16:creationId xmlns:a16="http://schemas.microsoft.com/office/drawing/2014/main" id="{E0F0C05A-D0BF-4BCC-9660-7EECDB965555}"/>
              </a:ext>
            </a:extLst>
          </p:cNvPr>
          <p:cNvSpPr>
            <a:spLocks noChangeAspect="1"/>
          </p:cNvSpPr>
          <p:nvPr/>
        </p:nvSpPr>
        <p:spPr>
          <a:xfrm>
            <a:off x="8963267" y="1585398"/>
            <a:ext cx="1217066" cy="1217066"/>
          </a:xfrm>
          <a:prstGeom prst="ellipse">
            <a:avLst/>
          </a:prstGeom>
          <a:noFill/>
          <a:ln w="28575">
            <a:solidFill>
              <a:srgbClr val="9999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" name="Oval 74">
            <a:extLst>
              <a:ext uri="{FF2B5EF4-FFF2-40B4-BE49-F238E27FC236}">
                <a16:creationId xmlns:a16="http://schemas.microsoft.com/office/drawing/2014/main" id="{6588C956-6CF1-4C4E-9E9D-433C1AFF0880}"/>
              </a:ext>
            </a:extLst>
          </p:cNvPr>
          <p:cNvSpPr>
            <a:spLocks noChangeAspect="1"/>
          </p:cNvSpPr>
          <p:nvPr/>
        </p:nvSpPr>
        <p:spPr>
          <a:xfrm>
            <a:off x="5321095" y="4328599"/>
            <a:ext cx="1217066" cy="1217066"/>
          </a:xfrm>
          <a:prstGeom prst="ellipse">
            <a:avLst/>
          </a:prstGeom>
          <a:noFill/>
          <a:ln w="28575">
            <a:solidFill>
              <a:srgbClr val="9999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1" name="Rectangle 82">
            <a:extLst>
              <a:ext uri="{FF2B5EF4-FFF2-40B4-BE49-F238E27FC236}">
                <a16:creationId xmlns:a16="http://schemas.microsoft.com/office/drawing/2014/main" id="{9915362D-6381-4FCD-9012-FD02C0E69F5E}"/>
              </a:ext>
            </a:extLst>
          </p:cNvPr>
          <p:cNvSpPr/>
          <p:nvPr/>
        </p:nvSpPr>
        <p:spPr bwMode="auto">
          <a:xfrm>
            <a:off x="4147628" y="2927742"/>
            <a:ext cx="3564000" cy="11454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Стандартларни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ишлаб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чиқиш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ва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амалга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оширишда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сирли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харидор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ва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менежерларни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текшириш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ишларини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рақамлаштириш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2" name="Rectangle 83">
            <a:extLst>
              <a:ext uri="{FF2B5EF4-FFF2-40B4-BE49-F238E27FC236}">
                <a16:creationId xmlns:a16="http://schemas.microsoft.com/office/drawing/2014/main" id="{63F43542-7AD1-4EDA-A1FD-DC29B33FFE13}"/>
              </a:ext>
            </a:extLst>
          </p:cNvPr>
          <p:cNvSpPr/>
          <p:nvPr/>
        </p:nvSpPr>
        <p:spPr bwMode="auto">
          <a:xfrm>
            <a:off x="7789800" y="2927742"/>
            <a:ext cx="3564000" cy="11454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Замонавий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технологиялардан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фойдаланиш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орқали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мижозларни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э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лектрон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сўровини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жорий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қилиш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3" name="Rectangle 84">
            <a:extLst>
              <a:ext uri="{FF2B5EF4-FFF2-40B4-BE49-F238E27FC236}">
                <a16:creationId xmlns:a16="http://schemas.microsoft.com/office/drawing/2014/main" id="{19045248-7D7E-42AE-A914-A1EAAEDFFFDE}"/>
              </a:ext>
            </a:extLst>
          </p:cNvPr>
          <p:cNvSpPr/>
          <p:nvPr/>
        </p:nvSpPr>
        <p:spPr bwMode="auto">
          <a:xfrm>
            <a:off x="505456" y="5645921"/>
            <a:ext cx="3564000" cy="11454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Мижозлар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э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ҳтиёжларидан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келиб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чиқиб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филиалларнинг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иш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жадвалини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оптималлаштириш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4" name="Rectangle 85">
            <a:extLst>
              <a:ext uri="{FF2B5EF4-FFF2-40B4-BE49-F238E27FC236}">
                <a16:creationId xmlns:a16="http://schemas.microsoft.com/office/drawing/2014/main" id="{AA2D5F1C-C7F9-4105-8E56-78388F4A470A}"/>
              </a:ext>
            </a:extLst>
          </p:cNvPr>
          <p:cNvSpPr/>
          <p:nvPr/>
        </p:nvSpPr>
        <p:spPr bwMode="auto">
          <a:xfrm>
            <a:off x="4147628" y="5645921"/>
            <a:ext cx="3564000" cy="11454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Алоқа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маркази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функцияларини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кенгайтириш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5" name="Rectangle 86">
            <a:extLst>
              <a:ext uri="{FF2B5EF4-FFF2-40B4-BE49-F238E27FC236}">
                <a16:creationId xmlns:a16="http://schemas.microsoft.com/office/drawing/2014/main" id="{0B5460F1-BF99-4831-A5CE-6E77A3B584B3}"/>
              </a:ext>
            </a:extLst>
          </p:cNvPr>
          <p:cNvSpPr/>
          <p:nvPr/>
        </p:nvSpPr>
        <p:spPr bwMode="auto">
          <a:xfrm>
            <a:off x="7789800" y="5645921"/>
            <a:ext cx="3564000" cy="11454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Имконияти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чекланган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инсонлар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учун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филиалларда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пандуслар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rPr>
              <a:t>ўрнатиш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itchFamily="34" charset="0"/>
            </a:endParaRPr>
          </a:p>
        </p:txBody>
      </p:sp>
      <p:sp>
        <p:nvSpPr>
          <p:cNvPr id="156" name="Oval 74">
            <a:extLst>
              <a:ext uri="{FF2B5EF4-FFF2-40B4-BE49-F238E27FC236}">
                <a16:creationId xmlns:a16="http://schemas.microsoft.com/office/drawing/2014/main" id="{1BB232C7-31F4-4AD3-A92C-32E8C7D3CE68}"/>
              </a:ext>
            </a:extLst>
          </p:cNvPr>
          <p:cNvSpPr>
            <a:spLocks noChangeAspect="1"/>
          </p:cNvSpPr>
          <p:nvPr/>
        </p:nvSpPr>
        <p:spPr>
          <a:xfrm>
            <a:off x="9059152" y="4328599"/>
            <a:ext cx="1217066" cy="1217066"/>
          </a:xfrm>
          <a:prstGeom prst="ellipse">
            <a:avLst/>
          </a:prstGeom>
          <a:noFill/>
          <a:ln w="28575">
            <a:solidFill>
              <a:srgbClr val="9999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7" name="Oval 74">
            <a:extLst>
              <a:ext uri="{FF2B5EF4-FFF2-40B4-BE49-F238E27FC236}">
                <a16:creationId xmlns:a16="http://schemas.microsoft.com/office/drawing/2014/main" id="{3A4F0C0C-7467-4DD0-AE7E-1A00A3EBD1FA}"/>
              </a:ext>
            </a:extLst>
          </p:cNvPr>
          <p:cNvSpPr>
            <a:spLocks noChangeAspect="1"/>
          </p:cNvSpPr>
          <p:nvPr/>
        </p:nvSpPr>
        <p:spPr>
          <a:xfrm>
            <a:off x="1678923" y="4328599"/>
            <a:ext cx="1217066" cy="1217066"/>
          </a:xfrm>
          <a:prstGeom prst="ellipse">
            <a:avLst/>
          </a:prstGeom>
          <a:noFill/>
          <a:ln w="28575">
            <a:solidFill>
              <a:srgbClr val="9999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8" name="Desktop_Tower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1365868C-71E7-4975-AA1C-EAF2C10D2191}"/>
              </a:ext>
            </a:extLst>
          </p:cNvPr>
          <p:cNvSpPr>
            <a:spLocks noChangeAspect="1" noEditPoints="1"/>
          </p:cNvSpPr>
          <p:nvPr>
            <p:custDataLst>
              <p:tags r:id="rId1"/>
            </p:custDataLst>
          </p:nvPr>
        </p:nvSpPr>
        <p:spPr bwMode="auto">
          <a:xfrm>
            <a:off x="2098317" y="1857629"/>
            <a:ext cx="378278" cy="738385"/>
          </a:xfrm>
          <a:custGeom>
            <a:avLst/>
            <a:gdLst>
              <a:gd name="T0" fmla="*/ 113 w 610"/>
              <a:gd name="T1" fmla="*/ 0 h 1188"/>
              <a:gd name="T2" fmla="*/ 0 w 610"/>
              <a:gd name="T3" fmla="*/ 113 h 1188"/>
              <a:gd name="T4" fmla="*/ 0 w 610"/>
              <a:gd name="T5" fmla="*/ 1075 h 1188"/>
              <a:gd name="T6" fmla="*/ 113 w 610"/>
              <a:gd name="T7" fmla="*/ 1188 h 1188"/>
              <a:gd name="T8" fmla="*/ 497 w 610"/>
              <a:gd name="T9" fmla="*/ 1188 h 1188"/>
              <a:gd name="T10" fmla="*/ 610 w 610"/>
              <a:gd name="T11" fmla="*/ 1075 h 1188"/>
              <a:gd name="T12" fmla="*/ 610 w 610"/>
              <a:gd name="T13" fmla="*/ 113 h 1188"/>
              <a:gd name="T14" fmla="*/ 497 w 610"/>
              <a:gd name="T15" fmla="*/ 0 h 1188"/>
              <a:gd name="T16" fmla="*/ 113 w 610"/>
              <a:gd name="T17" fmla="*/ 0 h 1188"/>
              <a:gd name="T18" fmla="*/ 124 w 610"/>
              <a:gd name="T19" fmla="*/ 275 h 1188"/>
              <a:gd name="T20" fmla="*/ 192 w 610"/>
              <a:gd name="T21" fmla="*/ 343 h 1188"/>
              <a:gd name="T22" fmla="*/ 124 w 610"/>
              <a:gd name="T23" fmla="*/ 411 h 1188"/>
              <a:gd name="T24" fmla="*/ 56 w 610"/>
              <a:gd name="T25" fmla="*/ 343 h 1188"/>
              <a:gd name="T26" fmla="*/ 124 w 610"/>
              <a:gd name="T27" fmla="*/ 275 h 1188"/>
              <a:gd name="T28" fmla="*/ 229 w 610"/>
              <a:gd name="T29" fmla="*/ 277 h 1188"/>
              <a:gd name="T30" fmla="*/ 541 w 610"/>
              <a:gd name="T31" fmla="*/ 277 h 1188"/>
              <a:gd name="T32" fmla="*/ 541 w 610"/>
              <a:gd name="T33" fmla="*/ 409 h 1188"/>
              <a:gd name="T34" fmla="*/ 229 w 610"/>
              <a:gd name="T35" fmla="*/ 409 h 1188"/>
              <a:gd name="T36" fmla="*/ 229 w 610"/>
              <a:gd name="T37" fmla="*/ 277 h 1188"/>
              <a:gd name="T38" fmla="*/ 157 w 610"/>
              <a:gd name="T39" fmla="*/ 811 h 1188"/>
              <a:gd name="T40" fmla="*/ 453 w 610"/>
              <a:gd name="T41" fmla="*/ 811 h 1188"/>
              <a:gd name="T42" fmla="*/ 453 w 610"/>
              <a:gd name="T43" fmla="*/ 828 h 1188"/>
              <a:gd name="T44" fmla="*/ 157 w 610"/>
              <a:gd name="T45" fmla="*/ 828 h 1188"/>
              <a:gd name="T46" fmla="*/ 157 w 610"/>
              <a:gd name="T47" fmla="*/ 811 h 1188"/>
              <a:gd name="T48" fmla="*/ 157 w 610"/>
              <a:gd name="T49" fmla="*/ 890 h 1188"/>
              <a:gd name="T50" fmla="*/ 453 w 610"/>
              <a:gd name="T51" fmla="*/ 890 h 1188"/>
              <a:gd name="T52" fmla="*/ 453 w 610"/>
              <a:gd name="T53" fmla="*/ 907 h 1188"/>
              <a:gd name="T54" fmla="*/ 157 w 610"/>
              <a:gd name="T55" fmla="*/ 907 h 1188"/>
              <a:gd name="T56" fmla="*/ 157 w 610"/>
              <a:gd name="T57" fmla="*/ 890 h 1188"/>
              <a:gd name="T58" fmla="*/ 157 w 610"/>
              <a:gd name="T59" fmla="*/ 969 h 1188"/>
              <a:gd name="T60" fmla="*/ 453 w 610"/>
              <a:gd name="T61" fmla="*/ 969 h 1188"/>
              <a:gd name="T62" fmla="*/ 453 w 610"/>
              <a:gd name="T63" fmla="*/ 985 h 1188"/>
              <a:gd name="T64" fmla="*/ 157 w 610"/>
              <a:gd name="T65" fmla="*/ 985 h 1188"/>
              <a:gd name="T66" fmla="*/ 157 w 610"/>
              <a:gd name="T67" fmla="*/ 969 h 1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0" h="1188">
                <a:moveTo>
                  <a:pt x="113" y="0"/>
                </a:moveTo>
                <a:cubicBezTo>
                  <a:pt x="51" y="0"/>
                  <a:pt x="0" y="51"/>
                  <a:pt x="0" y="113"/>
                </a:cubicBezTo>
                <a:lnTo>
                  <a:pt x="0" y="1075"/>
                </a:lnTo>
                <a:cubicBezTo>
                  <a:pt x="0" y="1137"/>
                  <a:pt x="51" y="1188"/>
                  <a:pt x="113" y="1188"/>
                </a:cubicBezTo>
                <a:lnTo>
                  <a:pt x="497" y="1188"/>
                </a:lnTo>
                <a:cubicBezTo>
                  <a:pt x="559" y="1188"/>
                  <a:pt x="610" y="1137"/>
                  <a:pt x="610" y="1075"/>
                </a:cubicBezTo>
                <a:lnTo>
                  <a:pt x="610" y="113"/>
                </a:lnTo>
                <a:cubicBezTo>
                  <a:pt x="610" y="51"/>
                  <a:pt x="559" y="0"/>
                  <a:pt x="497" y="0"/>
                </a:cubicBezTo>
                <a:lnTo>
                  <a:pt x="113" y="0"/>
                </a:lnTo>
                <a:close/>
                <a:moveTo>
                  <a:pt x="124" y="275"/>
                </a:moveTo>
                <a:cubicBezTo>
                  <a:pt x="162" y="275"/>
                  <a:pt x="192" y="305"/>
                  <a:pt x="192" y="343"/>
                </a:cubicBezTo>
                <a:cubicBezTo>
                  <a:pt x="192" y="380"/>
                  <a:pt x="162" y="411"/>
                  <a:pt x="124" y="411"/>
                </a:cubicBezTo>
                <a:cubicBezTo>
                  <a:pt x="86" y="411"/>
                  <a:pt x="56" y="380"/>
                  <a:pt x="56" y="343"/>
                </a:cubicBezTo>
                <a:cubicBezTo>
                  <a:pt x="56" y="305"/>
                  <a:pt x="86" y="275"/>
                  <a:pt x="124" y="275"/>
                </a:cubicBezTo>
                <a:close/>
                <a:moveTo>
                  <a:pt x="229" y="277"/>
                </a:moveTo>
                <a:lnTo>
                  <a:pt x="541" y="277"/>
                </a:lnTo>
                <a:lnTo>
                  <a:pt x="541" y="409"/>
                </a:lnTo>
                <a:lnTo>
                  <a:pt x="229" y="409"/>
                </a:lnTo>
                <a:lnTo>
                  <a:pt x="229" y="277"/>
                </a:lnTo>
                <a:close/>
                <a:moveTo>
                  <a:pt x="157" y="811"/>
                </a:moveTo>
                <a:lnTo>
                  <a:pt x="453" y="811"/>
                </a:lnTo>
                <a:lnTo>
                  <a:pt x="453" y="828"/>
                </a:lnTo>
                <a:lnTo>
                  <a:pt x="157" y="828"/>
                </a:lnTo>
                <a:lnTo>
                  <a:pt x="157" y="811"/>
                </a:lnTo>
                <a:close/>
                <a:moveTo>
                  <a:pt x="157" y="890"/>
                </a:moveTo>
                <a:lnTo>
                  <a:pt x="453" y="890"/>
                </a:lnTo>
                <a:lnTo>
                  <a:pt x="453" y="907"/>
                </a:lnTo>
                <a:lnTo>
                  <a:pt x="157" y="907"/>
                </a:lnTo>
                <a:lnTo>
                  <a:pt x="157" y="890"/>
                </a:lnTo>
                <a:close/>
                <a:moveTo>
                  <a:pt x="157" y="969"/>
                </a:moveTo>
                <a:lnTo>
                  <a:pt x="453" y="969"/>
                </a:lnTo>
                <a:lnTo>
                  <a:pt x="453" y="985"/>
                </a:lnTo>
                <a:lnTo>
                  <a:pt x="157" y="985"/>
                </a:lnTo>
                <a:lnTo>
                  <a:pt x="157" y="969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9" name="Digitized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88024FBE-F300-4726-86D7-CF362C533CEE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 bwMode="auto">
          <a:xfrm>
            <a:off x="5589272" y="1857629"/>
            <a:ext cx="680712" cy="684000"/>
            <a:chOff x="40" y="37"/>
            <a:chExt cx="414" cy="416"/>
          </a:xfrm>
          <a:solidFill>
            <a:srgbClr val="999999"/>
          </a:solidFill>
        </p:grpSpPr>
        <p:sp>
          <p:nvSpPr>
            <p:cNvPr id="160" name="Digitized">
              <a:extLst>
                <a:ext uri="{FF2B5EF4-FFF2-40B4-BE49-F238E27FC236}">
                  <a16:creationId xmlns:a16="http://schemas.microsoft.com/office/drawing/2014/main" id="{D4CD28A1-A9DF-4D39-BB13-1E0752396C2B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40" y="156"/>
              <a:ext cx="414" cy="297"/>
            </a:xfrm>
            <a:custGeom>
              <a:avLst/>
              <a:gdLst>
                <a:gd name="T0" fmla="*/ 888 w 980"/>
                <a:gd name="T1" fmla="*/ 240 h 701"/>
                <a:gd name="T2" fmla="*/ 888 w 980"/>
                <a:gd name="T3" fmla="*/ 363 h 701"/>
                <a:gd name="T4" fmla="*/ 706 w 980"/>
                <a:gd name="T5" fmla="*/ 363 h 701"/>
                <a:gd name="T6" fmla="*/ 706 w 980"/>
                <a:gd name="T7" fmla="*/ 117 h 701"/>
                <a:gd name="T8" fmla="*/ 643 w 980"/>
                <a:gd name="T9" fmla="*/ 117 h 701"/>
                <a:gd name="T10" fmla="*/ 642 w 980"/>
                <a:gd name="T11" fmla="*/ 480 h 701"/>
                <a:gd name="T12" fmla="*/ 460 w 980"/>
                <a:gd name="T13" fmla="*/ 480 h 701"/>
                <a:gd name="T14" fmla="*/ 460 w 980"/>
                <a:gd name="T15" fmla="*/ 0 h 701"/>
                <a:gd name="T16" fmla="*/ 397 w 980"/>
                <a:gd name="T17" fmla="*/ 0 h 701"/>
                <a:gd name="T18" fmla="*/ 397 w 980"/>
                <a:gd name="T19" fmla="*/ 363 h 701"/>
                <a:gd name="T20" fmla="*/ 215 w 980"/>
                <a:gd name="T21" fmla="*/ 363 h 701"/>
                <a:gd name="T22" fmla="*/ 215 w 980"/>
                <a:gd name="T23" fmla="*/ 117 h 701"/>
                <a:gd name="T24" fmla="*/ 151 w 980"/>
                <a:gd name="T25" fmla="*/ 118 h 701"/>
                <a:gd name="T26" fmla="*/ 151 w 980"/>
                <a:gd name="T27" fmla="*/ 240 h 701"/>
                <a:gd name="T28" fmla="*/ 0 w 980"/>
                <a:gd name="T29" fmla="*/ 240 h 701"/>
                <a:gd name="T30" fmla="*/ 490 w 980"/>
                <a:gd name="T31" fmla="*/ 701 h 701"/>
                <a:gd name="T32" fmla="*/ 980 w 980"/>
                <a:gd name="T33" fmla="*/ 240 h 701"/>
                <a:gd name="T34" fmla="*/ 888 w 980"/>
                <a:gd name="T35" fmla="*/ 24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80" h="701">
                  <a:moveTo>
                    <a:pt x="888" y="240"/>
                  </a:moveTo>
                  <a:lnTo>
                    <a:pt x="888" y="363"/>
                  </a:lnTo>
                  <a:lnTo>
                    <a:pt x="706" y="363"/>
                  </a:lnTo>
                  <a:lnTo>
                    <a:pt x="706" y="117"/>
                  </a:lnTo>
                  <a:lnTo>
                    <a:pt x="643" y="117"/>
                  </a:lnTo>
                  <a:lnTo>
                    <a:pt x="642" y="480"/>
                  </a:lnTo>
                  <a:lnTo>
                    <a:pt x="460" y="480"/>
                  </a:lnTo>
                  <a:lnTo>
                    <a:pt x="460" y="0"/>
                  </a:lnTo>
                  <a:lnTo>
                    <a:pt x="397" y="0"/>
                  </a:lnTo>
                  <a:lnTo>
                    <a:pt x="397" y="363"/>
                  </a:lnTo>
                  <a:lnTo>
                    <a:pt x="215" y="363"/>
                  </a:lnTo>
                  <a:lnTo>
                    <a:pt x="215" y="117"/>
                  </a:lnTo>
                  <a:lnTo>
                    <a:pt x="151" y="118"/>
                  </a:lnTo>
                  <a:lnTo>
                    <a:pt x="151" y="240"/>
                  </a:lnTo>
                  <a:lnTo>
                    <a:pt x="0" y="240"/>
                  </a:lnTo>
                  <a:cubicBezTo>
                    <a:pt x="15" y="497"/>
                    <a:pt x="229" y="701"/>
                    <a:pt x="490" y="701"/>
                  </a:cubicBezTo>
                  <a:cubicBezTo>
                    <a:pt x="751" y="701"/>
                    <a:pt x="965" y="497"/>
                    <a:pt x="980" y="240"/>
                  </a:cubicBezTo>
                  <a:lnTo>
                    <a:pt x="888" y="24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1" name="Digitized">
              <a:extLst>
                <a:ext uri="{FF2B5EF4-FFF2-40B4-BE49-F238E27FC236}">
                  <a16:creationId xmlns:a16="http://schemas.microsoft.com/office/drawing/2014/main" id="{D6E97025-CCC4-45E4-8075-CBE25FDDB7CE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40" y="37"/>
              <a:ext cx="414" cy="297"/>
            </a:xfrm>
            <a:custGeom>
              <a:avLst/>
              <a:gdLst>
                <a:gd name="T0" fmla="*/ 91 w 980"/>
                <a:gd name="T1" fmla="*/ 461 h 701"/>
                <a:gd name="T2" fmla="*/ 92 w 980"/>
                <a:gd name="T3" fmla="*/ 340 h 701"/>
                <a:gd name="T4" fmla="*/ 274 w 980"/>
                <a:gd name="T5" fmla="*/ 338 h 701"/>
                <a:gd name="T6" fmla="*/ 274 w 980"/>
                <a:gd name="T7" fmla="*/ 584 h 701"/>
                <a:gd name="T8" fmla="*/ 337 w 980"/>
                <a:gd name="T9" fmla="*/ 584 h 701"/>
                <a:gd name="T10" fmla="*/ 337 w 980"/>
                <a:gd name="T11" fmla="*/ 221 h 701"/>
                <a:gd name="T12" fmla="*/ 520 w 980"/>
                <a:gd name="T13" fmla="*/ 221 h 701"/>
                <a:gd name="T14" fmla="*/ 520 w 980"/>
                <a:gd name="T15" fmla="*/ 701 h 701"/>
                <a:gd name="T16" fmla="*/ 582 w 980"/>
                <a:gd name="T17" fmla="*/ 701 h 701"/>
                <a:gd name="T18" fmla="*/ 583 w 980"/>
                <a:gd name="T19" fmla="*/ 338 h 701"/>
                <a:gd name="T20" fmla="*/ 765 w 980"/>
                <a:gd name="T21" fmla="*/ 338 h 701"/>
                <a:gd name="T22" fmla="*/ 765 w 980"/>
                <a:gd name="T23" fmla="*/ 584 h 701"/>
                <a:gd name="T24" fmla="*/ 828 w 980"/>
                <a:gd name="T25" fmla="*/ 584 h 701"/>
                <a:gd name="T26" fmla="*/ 828 w 980"/>
                <a:gd name="T27" fmla="*/ 461 h 701"/>
                <a:gd name="T28" fmla="*/ 980 w 980"/>
                <a:gd name="T29" fmla="*/ 461 h 701"/>
                <a:gd name="T30" fmla="*/ 490 w 980"/>
                <a:gd name="T31" fmla="*/ 0 h 701"/>
                <a:gd name="T32" fmla="*/ 0 w 980"/>
                <a:gd name="T33" fmla="*/ 461 h 701"/>
                <a:gd name="T34" fmla="*/ 91 w 980"/>
                <a:gd name="T35" fmla="*/ 461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80" h="701">
                  <a:moveTo>
                    <a:pt x="91" y="461"/>
                  </a:moveTo>
                  <a:lnTo>
                    <a:pt x="92" y="340"/>
                  </a:lnTo>
                  <a:lnTo>
                    <a:pt x="274" y="338"/>
                  </a:lnTo>
                  <a:lnTo>
                    <a:pt x="274" y="584"/>
                  </a:lnTo>
                  <a:lnTo>
                    <a:pt x="337" y="584"/>
                  </a:lnTo>
                  <a:lnTo>
                    <a:pt x="337" y="221"/>
                  </a:lnTo>
                  <a:lnTo>
                    <a:pt x="520" y="221"/>
                  </a:lnTo>
                  <a:lnTo>
                    <a:pt x="520" y="701"/>
                  </a:lnTo>
                  <a:lnTo>
                    <a:pt x="582" y="701"/>
                  </a:lnTo>
                  <a:lnTo>
                    <a:pt x="583" y="338"/>
                  </a:lnTo>
                  <a:lnTo>
                    <a:pt x="765" y="338"/>
                  </a:lnTo>
                  <a:lnTo>
                    <a:pt x="765" y="584"/>
                  </a:lnTo>
                  <a:lnTo>
                    <a:pt x="828" y="584"/>
                  </a:lnTo>
                  <a:lnTo>
                    <a:pt x="828" y="461"/>
                  </a:lnTo>
                  <a:lnTo>
                    <a:pt x="980" y="461"/>
                  </a:lnTo>
                  <a:cubicBezTo>
                    <a:pt x="965" y="204"/>
                    <a:pt x="751" y="0"/>
                    <a:pt x="490" y="0"/>
                  </a:cubicBezTo>
                  <a:cubicBezTo>
                    <a:pt x="229" y="0"/>
                    <a:pt x="15" y="204"/>
                    <a:pt x="0" y="461"/>
                  </a:cubicBezTo>
                  <a:lnTo>
                    <a:pt x="91" y="46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62" name="Analytics4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E993AA6F-01E4-4C2E-8250-6D831D417CA1}"/>
              </a:ext>
            </a:extLst>
          </p:cNvPr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9249688" y="1881840"/>
            <a:ext cx="644224" cy="648000"/>
            <a:chOff x="7134226" y="3032125"/>
            <a:chExt cx="812800" cy="817563"/>
          </a:xfrm>
          <a:solidFill>
            <a:srgbClr val="999999"/>
          </a:solidFill>
        </p:grpSpPr>
        <p:sp>
          <p:nvSpPr>
            <p:cNvPr id="163" name="Rectangle 137">
              <a:extLst>
                <a:ext uri="{FF2B5EF4-FFF2-40B4-BE49-F238E27FC236}">
                  <a16:creationId xmlns:a16="http://schemas.microsoft.com/office/drawing/2014/main" id="{E10E70E2-BDF0-4E50-91F5-D6E67120F7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27926" y="3270250"/>
              <a:ext cx="41275" cy="228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4" name="Rectangle 138">
              <a:extLst>
                <a:ext uri="{FF2B5EF4-FFF2-40B4-BE49-F238E27FC236}">
                  <a16:creationId xmlns:a16="http://schemas.microsoft.com/office/drawing/2014/main" id="{049F122C-FBAD-4EA7-A23A-0460206EB2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00951" y="3402012"/>
              <a:ext cx="41275" cy="968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5" name="Rectangle 139">
              <a:extLst>
                <a:ext uri="{FF2B5EF4-FFF2-40B4-BE49-F238E27FC236}">
                  <a16:creationId xmlns:a16="http://schemas.microsoft.com/office/drawing/2014/main" id="{828A9990-7EDB-4936-8538-6429D65518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1726" y="3333750"/>
              <a:ext cx="41275" cy="165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6" name="Freeform 140">
              <a:extLst>
                <a:ext uri="{FF2B5EF4-FFF2-40B4-BE49-F238E27FC236}">
                  <a16:creationId xmlns:a16="http://schemas.microsoft.com/office/drawing/2014/main" id="{CA5BA7CF-DCD7-4E6D-B37B-4A374C81B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6" y="3130550"/>
              <a:ext cx="436563" cy="719138"/>
            </a:xfrm>
            <a:custGeom>
              <a:avLst/>
              <a:gdLst>
                <a:gd name="T0" fmla="*/ 20 w 572"/>
                <a:gd name="T1" fmla="*/ 555 h 942"/>
                <a:gd name="T2" fmla="*/ 410 w 572"/>
                <a:gd name="T3" fmla="*/ 873 h 942"/>
                <a:gd name="T4" fmla="*/ 572 w 572"/>
                <a:gd name="T5" fmla="*/ 804 h 942"/>
                <a:gd name="T6" fmla="*/ 325 w 572"/>
                <a:gd name="T7" fmla="*/ 794 h 942"/>
                <a:gd name="T8" fmla="*/ 228 w 572"/>
                <a:gd name="T9" fmla="*/ 679 h 942"/>
                <a:gd name="T10" fmla="*/ 228 w 572"/>
                <a:gd name="T11" fmla="*/ 65 h 942"/>
                <a:gd name="T12" fmla="*/ 110 w 572"/>
                <a:gd name="T13" fmla="*/ 15 h 942"/>
                <a:gd name="T14" fmla="*/ 78 w 572"/>
                <a:gd name="T15" fmla="*/ 330 h 942"/>
                <a:gd name="T16" fmla="*/ 20 w 572"/>
                <a:gd name="T17" fmla="*/ 555 h 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2" h="942">
                  <a:moveTo>
                    <a:pt x="20" y="555"/>
                  </a:moveTo>
                  <a:cubicBezTo>
                    <a:pt x="0" y="812"/>
                    <a:pt x="247" y="942"/>
                    <a:pt x="410" y="873"/>
                  </a:cubicBezTo>
                  <a:lnTo>
                    <a:pt x="572" y="804"/>
                  </a:lnTo>
                  <a:cubicBezTo>
                    <a:pt x="500" y="804"/>
                    <a:pt x="400" y="801"/>
                    <a:pt x="325" y="794"/>
                  </a:cubicBezTo>
                  <a:cubicBezTo>
                    <a:pt x="270" y="786"/>
                    <a:pt x="228" y="737"/>
                    <a:pt x="228" y="679"/>
                  </a:cubicBezTo>
                  <a:lnTo>
                    <a:pt x="228" y="65"/>
                  </a:lnTo>
                  <a:cubicBezTo>
                    <a:pt x="194" y="7"/>
                    <a:pt x="134" y="0"/>
                    <a:pt x="110" y="15"/>
                  </a:cubicBezTo>
                  <a:cubicBezTo>
                    <a:pt x="82" y="31"/>
                    <a:pt x="144" y="136"/>
                    <a:pt x="78" y="330"/>
                  </a:cubicBezTo>
                  <a:cubicBezTo>
                    <a:pt x="50" y="411"/>
                    <a:pt x="25" y="489"/>
                    <a:pt x="20" y="55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7" name="Freeform 141">
              <a:extLst>
                <a:ext uri="{FF2B5EF4-FFF2-40B4-BE49-F238E27FC236}">
                  <a16:creationId xmlns:a16="http://schemas.microsoft.com/office/drawing/2014/main" id="{5B1B2195-F678-4956-BD64-F44619855E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43776" y="3051175"/>
              <a:ext cx="388938" cy="657225"/>
            </a:xfrm>
            <a:custGeom>
              <a:avLst/>
              <a:gdLst>
                <a:gd name="T0" fmla="*/ 199 w 510"/>
                <a:gd name="T1" fmla="*/ 750 h 862"/>
                <a:gd name="T2" fmla="*/ 238 w 510"/>
                <a:gd name="T3" fmla="*/ 750 h 862"/>
                <a:gd name="T4" fmla="*/ 238 w 510"/>
                <a:gd name="T5" fmla="*/ 797 h 862"/>
                <a:gd name="T6" fmla="*/ 199 w 510"/>
                <a:gd name="T7" fmla="*/ 797 h 862"/>
                <a:gd name="T8" fmla="*/ 176 w 510"/>
                <a:gd name="T9" fmla="*/ 773 h 862"/>
                <a:gd name="T10" fmla="*/ 199 w 510"/>
                <a:gd name="T11" fmla="*/ 750 h 862"/>
                <a:gd name="T12" fmla="*/ 278 w 510"/>
                <a:gd name="T13" fmla="*/ 750 h 862"/>
                <a:gd name="T14" fmla="*/ 317 w 510"/>
                <a:gd name="T15" fmla="*/ 750 h 862"/>
                <a:gd name="T16" fmla="*/ 341 w 510"/>
                <a:gd name="T17" fmla="*/ 773 h 862"/>
                <a:gd name="T18" fmla="*/ 317 w 510"/>
                <a:gd name="T19" fmla="*/ 797 h 862"/>
                <a:gd name="T20" fmla="*/ 278 w 510"/>
                <a:gd name="T21" fmla="*/ 797 h 862"/>
                <a:gd name="T22" fmla="*/ 278 w 510"/>
                <a:gd name="T23" fmla="*/ 750 h 862"/>
                <a:gd name="T24" fmla="*/ 259 w 510"/>
                <a:gd name="T25" fmla="*/ 0 h 862"/>
                <a:gd name="T26" fmla="*/ 56 w 510"/>
                <a:gd name="T27" fmla="*/ 11 h 862"/>
                <a:gd name="T28" fmla="*/ 0 w 510"/>
                <a:gd name="T29" fmla="*/ 79 h 862"/>
                <a:gd name="T30" fmla="*/ 0 w 510"/>
                <a:gd name="T31" fmla="*/ 784 h 862"/>
                <a:gd name="T32" fmla="*/ 56 w 510"/>
                <a:gd name="T33" fmla="*/ 852 h 862"/>
                <a:gd name="T34" fmla="*/ 270 w 510"/>
                <a:gd name="T35" fmla="*/ 862 h 862"/>
                <a:gd name="T36" fmla="*/ 482 w 510"/>
                <a:gd name="T37" fmla="*/ 852 h 862"/>
                <a:gd name="T38" fmla="*/ 510 w 510"/>
                <a:gd name="T39" fmla="*/ 840 h 862"/>
                <a:gd name="T40" fmla="*/ 427 w 510"/>
                <a:gd name="T41" fmla="*/ 779 h 862"/>
                <a:gd name="T42" fmla="*/ 433 w 510"/>
                <a:gd name="T43" fmla="*/ 692 h 862"/>
                <a:gd name="T44" fmla="*/ 50 w 510"/>
                <a:gd name="T45" fmla="*/ 692 h 862"/>
                <a:gd name="T46" fmla="*/ 50 w 510"/>
                <a:gd name="T47" fmla="*/ 133 h 862"/>
                <a:gd name="T48" fmla="*/ 270 w 510"/>
                <a:gd name="T49" fmla="*/ 133 h 862"/>
                <a:gd name="T50" fmla="*/ 331 w 510"/>
                <a:gd name="T51" fmla="*/ 2 h 862"/>
                <a:gd name="T52" fmla="*/ 259 w 510"/>
                <a:gd name="T53" fmla="*/ 0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10" h="862">
                  <a:moveTo>
                    <a:pt x="199" y="750"/>
                  </a:moveTo>
                  <a:lnTo>
                    <a:pt x="238" y="750"/>
                  </a:lnTo>
                  <a:lnTo>
                    <a:pt x="238" y="797"/>
                  </a:lnTo>
                  <a:lnTo>
                    <a:pt x="199" y="797"/>
                  </a:lnTo>
                  <a:cubicBezTo>
                    <a:pt x="186" y="797"/>
                    <a:pt x="176" y="786"/>
                    <a:pt x="176" y="773"/>
                  </a:cubicBezTo>
                  <a:cubicBezTo>
                    <a:pt x="176" y="760"/>
                    <a:pt x="186" y="750"/>
                    <a:pt x="199" y="750"/>
                  </a:cubicBezTo>
                  <a:close/>
                  <a:moveTo>
                    <a:pt x="278" y="750"/>
                  </a:moveTo>
                  <a:lnTo>
                    <a:pt x="317" y="750"/>
                  </a:lnTo>
                  <a:cubicBezTo>
                    <a:pt x="330" y="750"/>
                    <a:pt x="341" y="760"/>
                    <a:pt x="341" y="773"/>
                  </a:cubicBezTo>
                  <a:cubicBezTo>
                    <a:pt x="341" y="786"/>
                    <a:pt x="330" y="797"/>
                    <a:pt x="317" y="797"/>
                  </a:cubicBezTo>
                  <a:lnTo>
                    <a:pt x="278" y="797"/>
                  </a:lnTo>
                  <a:lnTo>
                    <a:pt x="278" y="750"/>
                  </a:lnTo>
                  <a:close/>
                  <a:moveTo>
                    <a:pt x="259" y="0"/>
                  </a:moveTo>
                  <a:cubicBezTo>
                    <a:pt x="194" y="0"/>
                    <a:pt x="130" y="4"/>
                    <a:pt x="56" y="11"/>
                  </a:cubicBezTo>
                  <a:cubicBezTo>
                    <a:pt x="24" y="15"/>
                    <a:pt x="0" y="45"/>
                    <a:pt x="0" y="79"/>
                  </a:cubicBezTo>
                  <a:lnTo>
                    <a:pt x="0" y="784"/>
                  </a:lnTo>
                  <a:cubicBezTo>
                    <a:pt x="0" y="818"/>
                    <a:pt x="24" y="848"/>
                    <a:pt x="56" y="852"/>
                  </a:cubicBezTo>
                  <a:cubicBezTo>
                    <a:pt x="130" y="859"/>
                    <a:pt x="199" y="862"/>
                    <a:pt x="270" y="862"/>
                  </a:cubicBezTo>
                  <a:cubicBezTo>
                    <a:pt x="340" y="862"/>
                    <a:pt x="408" y="859"/>
                    <a:pt x="482" y="852"/>
                  </a:cubicBezTo>
                  <a:cubicBezTo>
                    <a:pt x="492" y="851"/>
                    <a:pt x="501" y="846"/>
                    <a:pt x="510" y="840"/>
                  </a:cubicBezTo>
                  <a:cubicBezTo>
                    <a:pt x="473" y="837"/>
                    <a:pt x="441" y="814"/>
                    <a:pt x="427" y="779"/>
                  </a:cubicBezTo>
                  <a:cubicBezTo>
                    <a:pt x="415" y="750"/>
                    <a:pt x="419" y="718"/>
                    <a:pt x="433" y="692"/>
                  </a:cubicBezTo>
                  <a:lnTo>
                    <a:pt x="50" y="692"/>
                  </a:lnTo>
                  <a:lnTo>
                    <a:pt x="50" y="133"/>
                  </a:lnTo>
                  <a:lnTo>
                    <a:pt x="270" y="133"/>
                  </a:lnTo>
                  <a:cubicBezTo>
                    <a:pt x="276" y="82"/>
                    <a:pt x="298" y="37"/>
                    <a:pt x="331" y="2"/>
                  </a:cubicBezTo>
                  <a:cubicBezTo>
                    <a:pt x="307" y="1"/>
                    <a:pt x="283" y="0"/>
                    <a:pt x="2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8" name="Freeform 142">
              <a:extLst>
                <a:ext uri="{FF2B5EF4-FFF2-40B4-BE49-F238E27FC236}">
                  <a16:creationId xmlns:a16="http://schemas.microsoft.com/office/drawing/2014/main" id="{6DAAD2A9-8926-4F11-85A0-F7F24D3CCB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8263" y="3443288"/>
              <a:ext cx="144463" cy="107950"/>
            </a:xfrm>
            <a:custGeom>
              <a:avLst/>
              <a:gdLst>
                <a:gd name="T0" fmla="*/ 86 w 189"/>
                <a:gd name="T1" fmla="*/ 138 h 142"/>
                <a:gd name="T2" fmla="*/ 146 w 189"/>
                <a:gd name="T3" fmla="*/ 112 h 142"/>
                <a:gd name="T4" fmla="*/ 177 w 189"/>
                <a:gd name="T5" fmla="*/ 35 h 142"/>
                <a:gd name="T6" fmla="*/ 124 w 189"/>
                <a:gd name="T7" fmla="*/ 0 h 142"/>
                <a:gd name="T8" fmla="*/ 103 w 189"/>
                <a:gd name="T9" fmla="*/ 4 h 142"/>
                <a:gd name="T10" fmla="*/ 42 w 189"/>
                <a:gd name="T11" fmla="*/ 30 h 142"/>
                <a:gd name="T12" fmla="*/ 12 w 189"/>
                <a:gd name="T13" fmla="*/ 107 h 142"/>
                <a:gd name="T14" fmla="*/ 64 w 189"/>
                <a:gd name="T15" fmla="*/ 142 h 142"/>
                <a:gd name="T16" fmla="*/ 86 w 189"/>
                <a:gd name="T17" fmla="*/ 13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42">
                  <a:moveTo>
                    <a:pt x="86" y="138"/>
                  </a:moveTo>
                  <a:lnTo>
                    <a:pt x="146" y="112"/>
                  </a:lnTo>
                  <a:cubicBezTo>
                    <a:pt x="175" y="99"/>
                    <a:pt x="189" y="65"/>
                    <a:pt x="177" y="35"/>
                  </a:cubicBezTo>
                  <a:cubicBezTo>
                    <a:pt x="167" y="11"/>
                    <a:pt x="145" y="0"/>
                    <a:pt x="124" y="0"/>
                  </a:cubicBezTo>
                  <a:cubicBezTo>
                    <a:pt x="117" y="0"/>
                    <a:pt x="109" y="1"/>
                    <a:pt x="103" y="4"/>
                  </a:cubicBezTo>
                  <a:lnTo>
                    <a:pt x="42" y="30"/>
                  </a:lnTo>
                  <a:cubicBezTo>
                    <a:pt x="13" y="43"/>
                    <a:pt x="0" y="77"/>
                    <a:pt x="12" y="107"/>
                  </a:cubicBezTo>
                  <a:cubicBezTo>
                    <a:pt x="22" y="131"/>
                    <a:pt x="44" y="142"/>
                    <a:pt x="64" y="142"/>
                  </a:cubicBezTo>
                  <a:cubicBezTo>
                    <a:pt x="72" y="142"/>
                    <a:pt x="79" y="141"/>
                    <a:pt x="86" y="1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9" name="Freeform 143">
              <a:extLst>
                <a:ext uri="{FF2B5EF4-FFF2-40B4-BE49-F238E27FC236}">
                  <a16:creationId xmlns:a16="http://schemas.microsoft.com/office/drawing/2014/main" id="{F7DC7EE3-2318-47C5-9317-2EAE3B23C1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4613" y="3557588"/>
              <a:ext cx="130175" cy="98425"/>
            </a:xfrm>
            <a:custGeom>
              <a:avLst/>
              <a:gdLst>
                <a:gd name="T0" fmla="*/ 58 w 171"/>
                <a:gd name="T1" fmla="*/ 129 h 129"/>
                <a:gd name="T2" fmla="*/ 77 w 171"/>
                <a:gd name="T3" fmla="*/ 125 h 129"/>
                <a:gd name="T4" fmla="*/ 132 w 171"/>
                <a:gd name="T5" fmla="*/ 101 h 129"/>
                <a:gd name="T6" fmla="*/ 160 w 171"/>
                <a:gd name="T7" fmla="*/ 32 h 129"/>
                <a:gd name="T8" fmla="*/ 112 w 171"/>
                <a:gd name="T9" fmla="*/ 0 h 129"/>
                <a:gd name="T10" fmla="*/ 93 w 171"/>
                <a:gd name="T11" fmla="*/ 4 h 129"/>
                <a:gd name="T12" fmla="*/ 38 w 171"/>
                <a:gd name="T13" fmla="*/ 27 h 129"/>
                <a:gd name="T14" fmla="*/ 11 w 171"/>
                <a:gd name="T15" fmla="*/ 97 h 129"/>
                <a:gd name="T16" fmla="*/ 58 w 171"/>
                <a:gd name="T17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" h="129">
                  <a:moveTo>
                    <a:pt x="58" y="129"/>
                  </a:moveTo>
                  <a:cubicBezTo>
                    <a:pt x="65" y="129"/>
                    <a:pt x="72" y="127"/>
                    <a:pt x="77" y="125"/>
                  </a:cubicBezTo>
                  <a:lnTo>
                    <a:pt x="132" y="101"/>
                  </a:lnTo>
                  <a:cubicBezTo>
                    <a:pt x="158" y="90"/>
                    <a:pt x="171" y="59"/>
                    <a:pt x="160" y="32"/>
                  </a:cubicBezTo>
                  <a:cubicBezTo>
                    <a:pt x="151" y="10"/>
                    <a:pt x="131" y="0"/>
                    <a:pt x="112" y="0"/>
                  </a:cubicBezTo>
                  <a:cubicBezTo>
                    <a:pt x="106" y="0"/>
                    <a:pt x="99" y="1"/>
                    <a:pt x="93" y="4"/>
                  </a:cubicBezTo>
                  <a:lnTo>
                    <a:pt x="38" y="27"/>
                  </a:lnTo>
                  <a:cubicBezTo>
                    <a:pt x="12" y="39"/>
                    <a:pt x="0" y="70"/>
                    <a:pt x="11" y="97"/>
                  </a:cubicBezTo>
                  <a:cubicBezTo>
                    <a:pt x="20" y="118"/>
                    <a:pt x="39" y="129"/>
                    <a:pt x="58" y="12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0" name="Freeform 144">
              <a:extLst>
                <a:ext uri="{FF2B5EF4-FFF2-40B4-BE49-F238E27FC236}">
                  <a16:creationId xmlns:a16="http://schemas.microsoft.com/office/drawing/2014/main" id="{8F54AA7D-1689-429B-A6CF-7AE8D9EE42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85076" y="3032125"/>
              <a:ext cx="361950" cy="357188"/>
            </a:xfrm>
            <a:custGeom>
              <a:avLst/>
              <a:gdLst>
                <a:gd name="T0" fmla="*/ 184 w 477"/>
                <a:gd name="T1" fmla="*/ 305 h 470"/>
                <a:gd name="T2" fmla="*/ 64 w 477"/>
                <a:gd name="T3" fmla="*/ 185 h 470"/>
                <a:gd name="T4" fmla="*/ 184 w 477"/>
                <a:gd name="T5" fmla="*/ 65 h 470"/>
                <a:gd name="T6" fmla="*/ 304 w 477"/>
                <a:gd name="T7" fmla="*/ 185 h 470"/>
                <a:gd name="T8" fmla="*/ 184 w 477"/>
                <a:gd name="T9" fmla="*/ 305 h 470"/>
                <a:gd name="T10" fmla="*/ 452 w 477"/>
                <a:gd name="T11" fmla="*/ 452 h 470"/>
                <a:gd name="T12" fmla="*/ 449 w 477"/>
                <a:gd name="T13" fmla="*/ 364 h 470"/>
                <a:gd name="T14" fmla="*/ 345 w 477"/>
                <a:gd name="T15" fmla="*/ 275 h 470"/>
                <a:gd name="T16" fmla="*/ 369 w 477"/>
                <a:gd name="T17" fmla="*/ 185 h 470"/>
                <a:gd name="T18" fmla="*/ 184 w 477"/>
                <a:gd name="T19" fmla="*/ 0 h 470"/>
                <a:gd name="T20" fmla="*/ 0 w 477"/>
                <a:gd name="T21" fmla="*/ 185 h 470"/>
                <a:gd name="T22" fmla="*/ 184 w 477"/>
                <a:gd name="T23" fmla="*/ 369 h 470"/>
                <a:gd name="T24" fmla="*/ 275 w 477"/>
                <a:gd name="T25" fmla="*/ 346 h 470"/>
                <a:gd name="T26" fmla="*/ 364 w 477"/>
                <a:gd name="T27" fmla="*/ 449 h 470"/>
                <a:gd name="T28" fmla="*/ 409 w 477"/>
                <a:gd name="T29" fmla="*/ 470 h 470"/>
                <a:gd name="T30" fmla="*/ 452 w 477"/>
                <a:gd name="T31" fmla="*/ 452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7" h="470">
                  <a:moveTo>
                    <a:pt x="184" y="305"/>
                  </a:moveTo>
                  <a:cubicBezTo>
                    <a:pt x="118" y="305"/>
                    <a:pt x="64" y="251"/>
                    <a:pt x="64" y="185"/>
                  </a:cubicBezTo>
                  <a:cubicBezTo>
                    <a:pt x="64" y="119"/>
                    <a:pt x="118" y="65"/>
                    <a:pt x="184" y="65"/>
                  </a:cubicBezTo>
                  <a:cubicBezTo>
                    <a:pt x="250" y="65"/>
                    <a:pt x="304" y="119"/>
                    <a:pt x="304" y="185"/>
                  </a:cubicBezTo>
                  <a:cubicBezTo>
                    <a:pt x="304" y="251"/>
                    <a:pt x="250" y="305"/>
                    <a:pt x="184" y="305"/>
                  </a:cubicBezTo>
                  <a:close/>
                  <a:moveTo>
                    <a:pt x="452" y="452"/>
                  </a:moveTo>
                  <a:cubicBezTo>
                    <a:pt x="476" y="428"/>
                    <a:pt x="477" y="388"/>
                    <a:pt x="449" y="364"/>
                  </a:cubicBezTo>
                  <a:lnTo>
                    <a:pt x="345" y="275"/>
                  </a:lnTo>
                  <a:cubicBezTo>
                    <a:pt x="360" y="248"/>
                    <a:pt x="369" y="218"/>
                    <a:pt x="369" y="185"/>
                  </a:cubicBezTo>
                  <a:cubicBezTo>
                    <a:pt x="369" y="83"/>
                    <a:pt x="286" y="0"/>
                    <a:pt x="184" y="0"/>
                  </a:cubicBezTo>
                  <a:cubicBezTo>
                    <a:pt x="82" y="0"/>
                    <a:pt x="0" y="83"/>
                    <a:pt x="0" y="185"/>
                  </a:cubicBezTo>
                  <a:cubicBezTo>
                    <a:pt x="0" y="287"/>
                    <a:pt x="82" y="369"/>
                    <a:pt x="184" y="369"/>
                  </a:cubicBezTo>
                  <a:cubicBezTo>
                    <a:pt x="217" y="369"/>
                    <a:pt x="248" y="361"/>
                    <a:pt x="275" y="346"/>
                  </a:cubicBezTo>
                  <a:lnTo>
                    <a:pt x="364" y="449"/>
                  </a:lnTo>
                  <a:cubicBezTo>
                    <a:pt x="376" y="463"/>
                    <a:pt x="393" y="470"/>
                    <a:pt x="409" y="470"/>
                  </a:cubicBezTo>
                  <a:cubicBezTo>
                    <a:pt x="425" y="470"/>
                    <a:pt x="440" y="464"/>
                    <a:pt x="452" y="4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1" name="Freeform 145">
              <a:extLst>
                <a:ext uri="{FF2B5EF4-FFF2-40B4-BE49-F238E27FC236}">
                  <a16:creationId xmlns:a16="http://schemas.microsoft.com/office/drawing/2014/main" id="{AF309868-46A2-418E-901C-58C97410D5F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8263" y="3327400"/>
              <a:ext cx="127000" cy="109538"/>
            </a:xfrm>
            <a:custGeom>
              <a:avLst/>
              <a:gdLst>
                <a:gd name="T0" fmla="*/ 84 w 167"/>
                <a:gd name="T1" fmla="*/ 14 h 145"/>
                <a:gd name="T2" fmla="*/ 42 w 167"/>
                <a:gd name="T3" fmla="*/ 33 h 145"/>
                <a:gd name="T4" fmla="*/ 12 w 167"/>
                <a:gd name="T5" fmla="*/ 109 h 145"/>
                <a:gd name="T6" fmla="*/ 65 w 167"/>
                <a:gd name="T7" fmla="*/ 145 h 145"/>
                <a:gd name="T8" fmla="*/ 86 w 167"/>
                <a:gd name="T9" fmla="*/ 140 h 145"/>
                <a:gd name="T10" fmla="*/ 127 w 167"/>
                <a:gd name="T11" fmla="*/ 121 h 145"/>
                <a:gd name="T12" fmla="*/ 160 w 167"/>
                <a:gd name="T13" fmla="*/ 52 h 145"/>
                <a:gd name="T14" fmla="*/ 84 w 167"/>
                <a:gd name="T15" fmla="*/ 14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145">
                  <a:moveTo>
                    <a:pt x="84" y="14"/>
                  </a:moveTo>
                  <a:lnTo>
                    <a:pt x="42" y="33"/>
                  </a:lnTo>
                  <a:cubicBezTo>
                    <a:pt x="14" y="45"/>
                    <a:pt x="0" y="79"/>
                    <a:pt x="12" y="109"/>
                  </a:cubicBezTo>
                  <a:cubicBezTo>
                    <a:pt x="22" y="133"/>
                    <a:pt x="44" y="145"/>
                    <a:pt x="65" y="145"/>
                  </a:cubicBezTo>
                  <a:cubicBezTo>
                    <a:pt x="72" y="145"/>
                    <a:pt x="79" y="143"/>
                    <a:pt x="86" y="140"/>
                  </a:cubicBezTo>
                  <a:lnTo>
                    <a:pt x="127" y="121"/>
                  </a:lnTo>
                  <a:cubicBezTo>
                    <a:pt x="154" y="110"/>
                    <a:pt x="167" y="80"/>
                    <a:pt x="160" y="52"/>
                  </a:cubicBezTo>
                  <a:cubicBezTo>
                    <a:pt x="151" y="22"/>
                    <a:pt x="118" y="0"/>
                    <a:pt x="84" y="1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2" name="Web_optimization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0541C2E1-C593-41FC-8D03-E001EA34B7F7}"/>
              </a:ext>
            </a:extLst>
          </p:cNvPr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>
            <a:off x="1987904" y="4682644"/>
            <a:ext cx="648000" cy="508975"/>
            <a:chOff x="8704263" y="2278063"/>
            <a:chExt cx="873125" cy="685800"/>
          </a:xfrm>
          <a:solidFill>
            <a:srgbClr val="999999"/>
          </a:solidFill>
        </p:grpSpPr>
        <p:sp>
          <p:nvSpPr>
            <p:cNvPr id="173" name="Freeform 316">
              <a:extLst>
                <a:ext uri="{FF2B5EF4-FFF2-40B4-BE49-F238E27FC236}">
                  <a16:creationId xmlns:a16="http://schemas.microsoft.com/office/drawing/2014/main" id="{F1018718-EFBA-44BF-B730-F78169E9A5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04263" y="2278063"/>
              <a:ext cx="731838" cy="109538"/>
            </a:xfrm>
            <a:custGeom>
              <a:avLst/>
              <a:gdLst>
                <a:gd name="T0" fmla="*/ 141 w 469"/>
                <a:gd name="T1" fmla="*/ 47 h 70"/>
                <a:gd name="T2" fmla="*/ 116 w 469"/>
                <a:gd name="T3" fmla="*/ 47 h 70"/>
                <a:gd name="T4" fmla="*/ 116 w 469"/>
                <a:gd name="T5" fmla="*/ 22 h 70"/>
                <a:gd name="T6" fmla="*/ 141 w 469"/>
                <a:gd name="T7" fmla="*/ 22 h 70"/>
                <a:gd name="T8" fmla="*/ 141 w 469"/>
                <a:gd name="T9" fmla="*/ 47 h 70"/>
                <a:gd name="T10" fmla="*/ 96 w 469"/>
                <a:gd name="T11" fmla="*/ 47 h 70"/>
                <a:gd name="T12" fmla="*/ 71 w 469"/>
                <a:gd name="T13" fmla="*/ 47 h 70"/>
                <a:gd name="T14" fmla="*/ 71 w 469"/>
                <a:gd name="T15" fmla="*/ 22 h 70"/>
                <a:gd name="T16" fmla="*/ 96 w 469"/>
                <a:gd name="T17" fmla="*/ 22 h 70"/>
                <a:gd name="T18" fmla="*/ 96 w 469"/>
                <a:gd name="T19" fmla="*/ 47 h 70"/>
                <a:gd name="T20" fmla="*/ 49 w 469"/>
                <a:gd name="T21" fmla="*/ 47 h 70"/>
                <a:gd name="T22" fmla="*/ 24 w 469"/>
                <a:gd name="T23" fmla="*/ 47 h 70"/>
                <a:gd name="T24" fmla="*/ 24 w 469"/>
                <a:gd name="T25" fmla="*/ 22 h 70"/>
                <a:gd name="T26" fmla="*/ 49 w 469"/>
                <a:gd name="T27" fmla="*/ 22 h 70"/>
                <a:gd name="T28" fmla="*/ 49 w 469"/>
                <a:gd name="T29" fmla="*/ 47 h 70"/>
                <a:gd name="T30" fmla="*/ 0 w 469"/>
                <a:gd name="T31" fmla="*/ 0 h 70"/>
                <a:gd name="T32" fmla="*/ 0 w 469"/>
                <a:gd name="T33" fmla="*/ 70 h 70"/>
                <a:gd name="T34" fmla="*/ 469 w 469"/>
                <a:gd name="T35" fmla="*/ 70 h 70"/>
                <a:gd name="T36" fmla="*/ 469 w 469"/>
                <a:gd name="T37" fmla="*/ 0 h 70"/>
                <a:gd name="T38" fmla="*/ 0 w 469"/>
                <a:gd name="T3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9" h="70">
                  <a:moveTo>
                    <a:pt x="141" y="47"/>
                  </a:moveTo>
                  <a:lnTo>
                    <a:pt x="116" y="47"/>
                  </a:lnTo>
                  <a:lnTo>
                    <a:pt x="116" y="22"/>
                  </a:lnTo>
                  <a:lnTo>
                    <a:pt x="141" y="22"/>
                  </a:lnTo>
                  <a:lnTo>
                    <a:pt x="141" y="47"/>
                  </a:lnTo>
                  <a:close/>
                  <a:moveTo>
                    <a:pt x="96" y="47"/>
                  </a:moveTo>
                  <a:lnTo>
                    <a:pt x="71" y="47"/>
                  </a:lnTo>
                  <a:lnTo>
                    <a:pt x="71" y="22"/>
                  </a:lnTo>
                  <a:lnTo>
                    <a:pt x="96" y="22"/>
                  </a:lnTo>
                  <a:lnTo>
                    <a:pt x="96" y="47"/>
                  </a:lnTo>
                  <a:close/>
                  <a:moveTo>
                    <a:pt x="49" y="47"/>
                  </a:moveTo>
                  <a:lnTo>
                    <a:pt x="24" y="47"/>
                  </a:lnTo>
                  <a:lnTo>
                    <a:pt x="24" y="22"/>
                  </a:lnTo>
                  <a:lnTo>
                    <a:pt x="49" y="22"/>
                  </a:lnTo>
                  <a:lnTo>
                    <a:pt x="49" y="47"/>
                  </a:lnTo>
                  <a:close/>
                  <a:moveTo>
                    <a:pt x="0" y="0"/>
                  </a:moveTo>
                  <a:lnTo>
                    <a:pt x="0" y="70"/>
                  </a:lnTo>
                  <a:lnTo>
                    <a:pt x="469" y="70"/>
                  </a:lnTo>
                  <a:lnTo>
                    <a:pt x="469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4" name="Freeform 317">
              <a:extLst>
                <a:ext uri="{FF2B5EF4-FFF2-40B4-BE49-F238E27FC236}">
                  <a16:creationId xmlns:a16="http://schemas.microsoft.com/office/drawing/2014/main" id="{E620FA00-310C-4F73-83CE-D099617070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04263" y="2411413"/>
              <a:ext cx="731838" cy="538163"/>
            </a:xfrm>
            <a:custGeom>
              <a:avLst/>
              <a:gdLst>
                <a:gd name="T0" fmla="*/ 217 w 469"/>
                <a:gd name="T1" fmla="*/ 284 h 344"/>
                <a:gd name="T2" fmla="*/ 42 w 469"/>
                <a:gd name="T3" fmla="*/ 284 h 344"/>
                <a:gd name="T4" fmla="*/ 42 w 469"/>
                <a:gd name="T5" fmla="*/ 259 h 344"/>
                <a:gd name="T6" fmla="*/ 217 w 469"/>
                <a:gd name="T7" fmla="*/ 259 h 344"/>
                <a:gd name="T8" fmla="*/ 217 w 469"/>
                <a:gd name="T9" fmla="*/ 284 h 344"/>
                <a:gd name="T10" fmla="*/ 42 w 469"/>
                <a:gd name="T11" fmla="*/ 204 h 344"/>
                <a:gd name="T12" fmla="*/ 217 w 469"/>
                <a:gd name="T13" fmla="*/ 204 h 344"/>
                <a:gd name="T14" fmla="*/ 217 w 469"/>
                <a:gd name="T15" fmla="*/ 229 h 344"/>
                <a:gd name="T16" fmla="*/ 42 w 469"/>
                <a:gd name="T17" fmla="*/ 229 h 344"/>
                <a:gd name="T18" fmla="*/ 42 w 469"/>
                <a:gd name="T19" fmla="*/ 204 h 344"/>
                <a:gd name="T20" fmla="*/ 42 w 469"/>
                <a:gd name="T21" fmla="*/ 41 h 344"/>
                <a:gd name="T22" fmla="*/ 217 w 469"/>
                <a:gd name="T23" fmla="*/ 41 h 344"/>
                <a:gd name="T24" fmla="*/ 217 w 469"/>
                <a:gd name="T25" fmla="*/ 166 h 344"/>
                <a:gd name="T26" fmla="*/ 45 w 469"/>
                <a:gd name="T27" fmla="*/ 166 h 344"/>
                <a:gd name="T28" fmla="*/ 42 w 469"/>
                <a:gd name="T29" fmla="*/ 163 h 344"/>
                <a:gd name="T30" fmla="*/ 42 w 469"/>
                <a:gd name="T31" fmla="*/ 41 h 344"/>
                <a:gd name="T32" fmla="*/ 0 w 469"/>
                <a:gd name="T33" fmla="*/ 0 h 344"/>
                <a:gd name="T34" fmla="*/ 0 w 469"/>
                <a:gd name="T35" fmla="*/ 344 h 344"/>
                <a:gd name="T36" fmla="*/ 321 w 469"/>
                <a:gd name="T37" fmla="*/ 344 h 344"/>
                <a:gd name="T38" fmla="*/ 269 w 469"/>
                <a:gd name="T39" fmla="*/ 225 h 344"/>
                <a:gd name="T40" fmla="*/ 431 w 469"/>
                <a:gd name="T41" fmla="*/ 64 h 344"/>
                <a:gd name="T42" fmla="*/ 469 w 469"/>
                <a:gd name="T43" fmla="*/ 69 h 344"/>
                <a:gd name="T44" fmla="*/ 469 w 469"/>
                <a:gd name="T45" fmla="*/ 0 h 344"/>
                <a:gd name="T46" fmla="*/ 0 w 469"/>
                <a:gd name="T47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9" h="344">
                  <a:moveTo>
                    <a:pt x="217" y="284"/>
                  </a:moveTo>
                  <a:lnTo>
                    <a:pt x="42" y="284"/>
                  </a:lnTo>
                  <a:lnTo>
                    <a:pt x="42" y="259"/>
                  </a:lnTo>
                  <a:lnTo>
                    <a:pt x="217" y="259"/>
                  </a:lnTo>
                  <a:lnTo>
                    <a:pt x="217" y="284"/>
                  </a:lnTo>
                  <a:close/>
                  <a:moveTo>
                    <a:pt x="42" y="204"/>
                  </a:moveTo>
                  <a:lnTo>
                    <a:pt x="217" y="204"/>
                  </a:lnTo>
                  <a:lnTo>
                    <a:pt x="217" y="229"/>
                  </a:lnTo>
                  <a:lnTo>
                    <a:pt x="42" y="229"/>
                  </a:lnTo>
                  <a:lnTo>
                    <a:pt x="42" y="204"/>
                  </a:lnTo>
                  <a:close/>
                  <a:moveTo>
                    <a:pt x="42" y="41"/>
                  </a:moveTo>
                  <a:lnTo>
                    <a:pt x="217" y="41"/>
                  </a:lnTo>
                  <a:lnTo>
                    <a:pt x="217" y="166"/>
                  </a:lnTo>
                  <a:lnTo>
                    <a:pt x="45" y="166"/>
                  </a:lnTo>
                  <a:cubicBezTo>
                    <a:pt x="43" y="166"/>
                    <a:pt x="42" y="165"/>
                    <a:pt x="42" y="163"/>
                  </a:cubicBezTo>
                  <a:lnTo>
                    <a:pt x="42" y="41"/>
                  </a:lnTo>
                  <a:close/>
                  <a:moveTo>
                    <a:pt x="0" y="0"/>
                  </a:moveTo>
                  <a:lnTo>
                    <a:pt x="0" y="344"/>
                  </a:lnTo>
                  <a:lnTo>
                    <a:pt x="321" y="344"/>
                  </a:lnTo>
                  <a:cubicBezTo>
                    <a:pt x="289" y="314"/>
                    <a:pt x="269" y="272"/>
                    <a:pt x="269" y="225"/>
                  </a:cubicBezTo>
                  <a:cubicBezTo>
                    <a:pt x="269" y="136"/>
                    <a:pt x="342" y="64"/>
                    <a:pt x="431" y="64"/>
                  </a:cubicBezTo>
                  <a:cubicBezTo>
                    <a:pt x="444" y="64"/>
                    <a:pt x="457" y="66"/>
                    <a:pt x="469" y="69"/>
                  </a:cubicBezTo>
                  <a:lnTo>
                    <a:pt x="469" y="0"/>
                  </a:lnTo>
                  <a:lnTo>
                    <a:pt x="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5" name="Freeform 318">
              <a:extLst>
                <a:ext uri="{FF2B5EF4-FFF2-40B4-BE49-F238E27FC236}">
                  <a16:creationId xmlns:a16="http://schemas.microsoft.com/office/drawing/2014/main" id="{F47ECF4A-8646-4800-A39C-F434E11943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96338" y="2568576"/>
              <a:ext cx="220663" cy="77788"/>
            </a:xfrm>
            <a:custGeom>
              <a:avLst/>
              <a:gdLst>
                <a:gd name="T0" fmla="*/ 139 w 139"/>
                <a:gd name="T1" fmla="*/ 38 h 49"/>
                <a:gd name="T2" fmla="*/ 98 w 139"/>
                <a:gd name="T3" fmla="*/ 5 h 49"/>
                <a:gd name="T4" fmla="*/ 74 w 139"/>
                <a:gd name="T5" fmla="*/ 27 h 49"/>
                <a:gd name="T6" fmla="*/ 48 w 139"/>
                <a:gd name="T7" fmla="*/ 0 h 49"/>
                <a:gd name="T8" fmla="*/ 0 w 139"/>
                <a:gd name="T9" fmla="*/ 38 h 49"/>
                <a:gd name="T10" fmla="*/ 0 w 139"/>
                <a:gd name="T11" fmla="*/ 49 h 49"/>
                <a:gd name="T12" fmla="*/ 139 w 139"/>
                <a:gd name="T13" fmla="*/ 49 h 49"/>
                <a:gd name="T14" fmla="*/ 139 w 139"/>
                <a:gd name="T15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49">
                  <a:moveTo>
                    <a:pt x="139" y="38"/>
                  </a:moveTo>
                  <a:lnTo>
                    <a:pt x="98" y="5"/>
                  </a:lnTo>
                  <a:lnTo>
                    <a:pt x="74" y="27"/>
                  </a:lnTo>
                  <a:lnTo>
                    <a:pt x="48" y="0"/>
                  </a:lnTo>
                  <a:lnTo>
                    <a:pt x="0" y="38"/>
                  </a:lnTo>
                  <a:lnTo>
                    <a:pt x="0" y="49"/>
                  </a:lnTo>
                  <a:lnTo>
                    <a:pt x="139" y="49"/>
                  </a:lnTo>
                  <a:lnTo>
                    <a:pt x="139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6" name="Freeform 319">
              <a:extLst>
                <a:ext uri="{FF2B5EF4-FFF2-40B4-BE49-F238E27FC236}">
                  <a16:creationId xmlns:a16="http://schemas.microsoft.com/office/drawing/2014/main" id="{545C8921-8FF6-4BB7-80C4-70E7E240F8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77338" y="2563813"/>
              <a:ext cx="400050" cy="400050"/>
            </a:xfrm>
            <a:custGeom>
              <a:avLst/>
              <a:gdLst>
                <a:gd name="T0" fmla="*/ 207 w 257"/>
                <a:gd name="T1" fmla="*/ 141 h 257"/>
                <a:gd name="T2" fmla="*/ 207 w 257"/>
                <a:gd name="T3" fmla="*/ 116 h 257"/>
                <a:gd name="T4" fmla="*/ 230 w 257"/>
                <a:gd name="T5" fmla="*/ 116 h 257"/>
                <a:gd name="T6" fmla="*/ 230 w 257"/>
                <a:gd name="T7" fmla="*/ 141 h 257"/>
                <a:gd name="T8" fmla="*/ 207 w 257"/>
                <a:gd name="T9" fmla="*/ 141 h 257"/>
                <a:gd name="T10" fmla="*/ 191 w 257"/>
                <a:gd name="T11" fmla="*/ 209 h 257"/>
                <a:gd name="T12" fmla="*/ 175 w 257"/>
                <a:gd name="T13" fmla="*/ 193 h 257"/>
                <a:gd name="T14" fmla="*/ 193 w 257"/>
                <a:gd name="T15" fmla="*/ 175 h 257"/>
                <a:gd name="T16" fmla="*/ 209 w 257"/>
                <a:gd name="T17" fmla="*/ 191 h 257"/>
                <a:gd name="T18" fmla="*/ 191 w 257"/>
                <a:gd name="T19" fmla="*/ 209 h 257"/>
                <a:gd name="T20" fmla="*/ 141 w 257"/>
                <a:gd name="T21" fmla="*/ 230 h 257"/>
                <a:gd name="T22" fmla="*/ 116 w 257"/>
                <a:gd name="T23" fmla="*/ 230 h 257"/>
                <a:gd name="T24" fmla="*/ 116 w 257"/>
                <a:gd name="T25" fmla="*/ 207 h 257"/>
                <a:gd name="T26" fmla="*/ 141 w 257"/>
                <a:gd name="T27" fmla="*/ 207 h 257"/>
                <a:gd name="T28" fmla="*/ 141 w 257"/>
                <a:gd name="T29" fmla="*/ 230 h 257"/>
                <a:gd name="T30" fmla="*/ 64 w 257"/>
                <a:gd name="T31" fmla="*/ 81 h 257"/>
                <a:gd name="T32" fmla="*/ 47 w 257"/>
                <a:gd name="T33" fmla="*/ 65 h 257"/>
                <a:gd name="T34" fmla="*/ 65 w 257"/>
                <a:gd name="T35" fmla="*/ 48 h 257"/>
                <a:gd name="T36" fmla="*/ 81 w 257"/>
                <a:gd name="T37" fmla="*/ 64 h 257"/>
                <a:gd name="T38" fmla="*/ 64 w 257"/>
                <a:gd name="T39" fmla="*/ 81 h 257"/>
                <a:gd name="T40" fmla="*/ 65 w 257"/>
                <a:gd name="T41" fmla="*/ 209 h 257"/>
                <a:gd name="T42" fmla="*/ 47 w 257"/>
                <a:gd name="T43" fmla="*/ 191 h 257"/>
                <a:gd name="T44" fmla="*/ 64 w 257"/>
                <a:gd name="T45" fmla="*/ 175 h 257"/>
                <a:gd name="T46" fmla="*/ 81 w 257"/>
                <a:gd name="T47" fmla="*/ 193 h 257"/>
                <a:gd name="T48" fmla="*/ 65 w 257"/>
                <a:gd name="T49" fmla="*/ 209 h 257"/>
                <a:gd name="T50" fmla="*/ 27 w 257"/>
                <a:gd name="T51" fmla="*/ 141 h 257"/>
                <a:gd name="T52" fmla="*/ 27 w 257"/>
                <a:gd name="T53" fmla="*/ 116 h 257"/>
                <a:gd name="T54" fmla="*/ 50 w 257"/>
                <a:gd name="T55" fmla="*/ 116 h 257"/>
                <a:gd name="T56" fmla="*/ 50 w 257"/>
                <a:gd name="T57" fmla="*/ 141 h 257"/>
                <a:gd name="T58" fmla="*/ 27 w 257"/>
                <a:gd name="T59" fmla="*/ 141 h 257"/>
                <a:gd name="T60" fmla="*/ 116 w 257"/>
                <a:gd name="T61" fmla="*/ 27 h 257"/>
                <a:gd name="T62" fmla="*/ 141 w 257"/>
                <a:gd name="T63" fmla="*/ 27 h 257"/>
                <a:gd name="T64" fmla="*/ 141 w 257"/>
                <a:gd name="T65" fmla="*/ 50 h 257"/>
                <a:gd name="T66" fmla="*/ 116 w 257"/>
                <a:gd name="T67" fmla="*/ 50 h 257"/>
                <a:gd name="T68" fmla="*/ 116 w 257"/>
                <a:gd name="T69" fmla="*/ 27 h 257"/>
                <a:gd name="T70" fmla="*/ 209 w 257"/>
                <a:gd name="T71" fmla="*/ 65 h 257"/>
                <a:gd name="T72" fmla="*/ 137 w 257"/>
                <a:gd name="T73" fmla="*/ 138 h 257"/>
                <a:gd name="T74" fmla="*/ 119 w 257"/>
                <a:gd name="T75" fmla="*/ 120 h 257"/>
                <a:gd name="T76" fmla="*/ 191 w 257"/>
                <a:gd name="T77" fmla="*/ 48 h 257"/>
                <a:gd name="T78" fmla="*/ 209 w 257"/>
                <a:gd name="T79" fmla="*/ 65 h 257"/>
                <a:gd name="T80" fmla="*/ 128 w 257"/>
                <a:gd name="T81" fmla="*/ 0 h 257"/>
                <a:gd name="T82" fmla="*/ 0 w 257"/>
                <a:gd name="T83" fmla="*/ 129 h 257"/>
                <a:gd name="T84" fmla="*/ 128 w 257"/>
                <a:gd name="T85" fmla="*/ 257 h 257"/>
                <a:gd name="T86" fmla="*/ 257 w 257"/>
                <a:gd name="T87" fmla="*/ 129 h 257"/>
                <a:gd name="T88" fmla="*/ 128 w 257"/>
                <a:gd name="T89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7" h="257">
                  <a:moveTo>
                    <a:pt x="207" y="141"/>
                  </a:moveTo>
                  <a:lnTo>
                    <a:pt x="207" y="116"/>
                  </a:lnTo>
                  <a:lnTo>
                    <a:pt x="230" y="116"/>
                  </a:lnTo>
                  <a:lnTo>
                    <a:pt x="230" y="141"/>
                  </a:lnTo>
                  <a:lnTo>
                    <a:pt x="207" y="141"/>
                  </a:lnTo>
                  <a:close/>
                  <a:moveTo>
                    <a:pt x="191" y="209"/>
                  </a:moveTo>
                  <a:lnTo>
                    <a:pt x="175" y="193"/>
                  </a:lnTo>
                  <a:lnTo>
                    <a:pt x="193" y="175"/>
                  </a:lnTo>
                  <a:lnTo>
                    <a:pt x="209" y="191"/>
                  </a:lnTo>
                  <a:lnTo>
                    <a:pt x="191" y="209"/>
                  </a:lnTo>
                  <a:close/>
                  <a:moveTo>
                    <a:pt x="141" y="230"/>
                  </a:moveTo>
                  <a:lnTo>
                    <a:pt x="116" y="230"/>
                  </a:lnTo>
                  <a:lnTo>
                    <a:pt x="116" y="207"/>
                  </a:lnTo>
                  <a:lnTo>
                    <a:pt x="141" y="207"/>
                  </a:lnTo>
                  <a:lnTo>
                    <a:pt x="141" y="230"/>
                  </a:lnTo>
                  <a:close/>
                  <a:moveTo>
                    <a:pt x="64" y="81"/>
                  </a:moveTo>
                  <a:lnTo>
                    <a:pt x="47" y="65"/>
                  </a:lnTo>
                  <a:lnTo>
                    <a:pt x="65" y="48"/>
                  </a:lnTo>
                  <a:lnTo>
                    <a:pt x="81" y="64"/>
                  </a:lnTo>
                  <a:lnTo>
                    <a:pt x="64" y="81"/>
                  </a:lnTo>
                  <a:close/>
                  <a:moveTo>
                    <a:pt x="65" y="209"/>
                  </a:moveTo>
                  <a:lnTo>
                    <a:pt x="47" y="191"/>
                  </a:lnTo>
                  <a:lnTo>
                    <a:pt x="64" y="175"/>
                  </a:lnTo>
                  <a:lnTo>
                    <a:pt x="81" y="193"/>
                  </a:lnTo>
                  <a:lnTo>
                    <a:pt x="65" y="209"/>
                  </a:lnTo>
                  <a:close/>
                  <a:moveTo>
                    <a:pt x="27" y="141"/>
                  </a:moveTo>
                  <a:lnTo>
                    <a:pt x="27" y="116"/>
                  </a:lnTo>
                  <a:lnTo>
                    <a:pt x="50" y="116"/>
                  </a:lnTo>
                  <a:lnTo>
                    <a:pt x="50" y="141"/>
                  </a:lnTo>
                  <a:lnTo>
                    <a:pt x="27" y="141"/>
                  </a:lnTo>
                  <a:close/>
                  <a:moveTo>
                    <a:pt x="116" y="27"/>
                  </a:moveTo>
                  <a:lnTo>
                    <a:pt x="141" y="27"/>
                  </a:lnTo>
                  <a:lnTo>
                    <a:pt x="141" y="50"/>
                  </a:lnTo>
                  <a:lnTo>
                    <a:pt x="116" y="50"/>
                  </a:lnTo>
                  <a:lnTo>
                    <a:pt x="116" y="27"/>
                  </a:lnTo>
                  <a:close/>
                  <a:moveTo>
                    <a:pt x="209" y="65"/>
                  </a:moveTo>
                  <a:lnTo>
                    <a:pt x="137" y="138"/>
                  </a:lnTo>
                  <a:lnTo>
                    <a:pt x="119" y="120"/>
                  </a:lnTo>
                  <a:lnTo>
                    <a:pt x="191" y="48"/>
                  </a:lnTo>
                  <a:lnTo>
                    <a:pt x="209" y="65"/>
                  </a:lnTo>
                  <a:close/>
                  <a:moveTo>
                    <a:pt x="128" y="0"/>
                  </a:moveTo>
                  <a:cubicBezTo>
                    <a:pt x="57" y="0"/>
                    <a:pt x="0" y="58"/>
                    <a:pt x="0" y="129"/>
                  </a:cubicBezTo>
                  <a:cubicBezTo>
                    <a:pt x="0" y="200"/>
                    <a:pt x="57" y="257"/>
                    <a:pt x="128" y="257"/>
                  </a:cubicBezTo>
                  <a:cubicBezTo>
                    <a:pt x="199" y="257"/>
                    <a:pt x="257" y="200"/>
                    <a:pt x="257" y="129"/>
                  </a:cubicBezTo>
                  <a:cubicBezTo>
                    <a:pt x="257" y="58"/>
                    <a:pt x="199" y="0"/>
                    <a:pt x="12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7" name="Call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6E050CA4-ABDB-4D08-A034-B2D33A349203}"/>
              </a:ext>
            </a:extLst>
          </p:cNvPr>
          <p:cNvSpPr>
            <a:spLocks noChangeAspect="1" noEditPoints="1"/>
          </p:cNvSpPr>
          <p:nvPr>
            <p:custDataLst>
              <p:tags r:id="rId5"/>
            </p:custDataLst>
          </p:nvPr>
        </p:nvSpPr>
        <p:spPr bwMode="auto">
          <a:xfrm>
            <a:off x="5734450" y="4492622"/>
            <a:ext cx="535534" cy="804190"/>
          </a:xfrm>
          <a:custGeom>
            <a:avLst/>
            <a:gdLst>
              <a:gd name="T0" fmla="*/ 1052 w 1583"/>
              <a:gd name="T1" fmla="*/ 2173 h 2371"/>
              <a:gd name="T2" fmla="*/ 66 w 1583"/>
              <a:gd name="T3" fmla="*/ 2173 h 2371"/>
              <a:gd name="T4" fmla="*/ 66 w 1583"/>
              <a:gd name="T5" fmla="*/ 671 h 2371"/>
              <a:gd name="T6" fmla="*/ 1052 w 1583"/>
              <a:gd name="T7" fmla="*/ 671 h 2371"/>
              <a:gd name="T8" fmla="*/ 1052 w 1583"/>
              <a:gd name="T9" fmla="*/ 2173 h 2371"/>
              <a:gd name="T10" fmla="*/ 682 w 1583"/>
              <a:gd name="T11" fmla="*/ 2320 h 2371"/>
              <a:gd name="T12" fmla="*/ 452 w 1583"/>
              <a:gd name="T13" fmla="*/ 2320 h 2371"/>
              <a:gd name="T14" fmla="*/ 408 w 1583"/>
              <a:gd name="T15" fmla="*/ 2276 h 2371"/>
              <a:gd name="T16" fmla="*/ 452 w 1583"/>
              <a:gd name="T17" fmla="*/ 2231 h 2371"/>
              <a:gd name="T18" fmla="*/ 682 w 1583"/>
              <a:gd name="T19" fmla="*/ 2231 h 2371"/>
              <a:gd name="T20" fmla="*/ 726 w 1583"/>
              <a:gd name="T21" fmla="*/ 2276 h 2371"/>
              <a:gd name="T22" fmla="*/ 682 w 1583"/>
              <a:gd name="T23" fmla="*/ 2320 h 2371"/>
              <a:gd name="T24" fmla="*/ 412 w 1583"/>
              <a:gd name="T25" fmla="*/ 553 h 2371"/>
              <a:gd name="T26" fmla="*/ 699 w 1583"/>
              <a:gd name="T27" fmla="*/ 553 h 2371"/>
              <a:gd name="T28" fmla="*/ 699 w 1583"/>
              <a:gd name="T29" fmla="*/ 605 h 2371"/>
              <a:gd name="T30" fmla="*/ 412 w 1583"/>
              <a:gd name="T31" fmla="*/ 605 h 2371"/>
              <a:gd name="T32" fmla="*/ 412 w 1583"/>
              <a:gd name="T33" fmla="*/ 553 h 2371"/>
              <a:gd name="T34" fmla="*/ 922 w 1583"/>
              <a:gd name="T35" fmla="*/ 540 h 2371"/>
              <a:gd name="T36" fmla="*/ 964 w 1583"/>
              <a:gd name="T37" fmla="*/ 582 h 2371"/>
              <a:gd name="T38" fmla="*/ 922 w 1583"/>
              <a:gd name="T39" fmla="*/ 625 h 2371"/>
              <a:gd name="T40" fmla="*/ 879 w 1583"/>
              <a:gd name="T41" fmla="*/ 582 h 2371"/>
              <a:gd name="T42" fmla="*/ 922 w 1583"/>
              <a:gd name="T43" fmla="*/ 540 h 2371"/>
              <a:gd name="T44" fmla="*/ 1111 w 1583"/>
              <a:gd name="T45" fmla="*/ 621 h 2371"/>
              <a:gd name="T46" fmla="*/ 962 w 1583"/>
              <a:gd name="T47" fmla="*/ 472 h 2371"/>
              <a:gd name="T48" fmla="*/ 149 w 1583"/>
              <a:gd name="T49" fmla="*/ 472 h 2371"/>
              <a:gd name="T50" fmla="*/ 0 w 1583"/>
              <a:gd name="T51" fmla="*/ 621 h 2371"/>
              <a:gd name="T52" fmla="*/ 0 w 1583"/>
              <a:gd name="T53" fmla="*/ 2222 h 2371"/>
              <a:gd name="T54" fmla="*/ 149 w 1583"/>
              <a:gd name="T55" fmla="*/ 2371 h 2371"/>
              <a:gd name="T56" fmla="*/ 962 w 1583"/>
              <a:gd name="T57" fmla="*/ 2371 h 2371"/>
              <a:gd name="T58" fmla="*/ 1111 w 1583"/>
              <a:gd name="T59" fmla="*/ 2222 h 2371"/>
              <a:gd name="T60" fmla="*/ 1111 w 1583"/>
              <a:gd name="T61" fmla="*/ 621 h 2371"/>
              <a:gd name="T62" fmla="*/ 986 w 1583"/>
              <a:gd name="T63" fmla="*/ 237 h 2371"/>
              <a:gd name="T64" fmla="*/ 986 w 1583"/>
              <a:gd name="T65" fmla="*/ 336 h 2371"/>
              <a:gd name="T66" fmla="*/ 1247 w 1583"/>
              <a:gd name="T67" fmla="*/ 598 h 2371"/>
              <a:gd name="T68" fmla="*/ 1346 w 1583"/>
              <a:gd name="T69" fmla="*/ 598 h 2371"/>
              <a:gd name="T70" fmla="*/ 986 w 1583"/>
              <a:gd name="T71" fmla="*/ 237 h 2371"/>
              <a:gd name="T72" fmla="*/ 986 w 1583"/>
              <a:gd name="T73" fmla="*/ 0 h 2371"/>
              <a:gd name="T74" fmla="*/ 986 w 1583"/>
              <a:gd name="T75" fmla="*/ 99 h 2371"/>
              <a:gd name="T76" fmla="*/ 1484 w 1583"/>
              <a:gd name="T77" fmla="*/ 598 h 2371"/>
              <a:gd name="T78" fmla="*/ 1583 w 1583"/>
              <a:gd name="T79" fmla="*/ 598 h 2371"/>
              <a:gd name="T80" fmla="*/ 986 w 1583"/>
              <a:gd name="T81" fmla="*/ 0 h 2371"/>
              <a:gd name="T82" fmla="*/ 868 w 1583"/>
              <a:gd name="T83" fmla="*/ 1746 h 2371"/>
              <a:gd name="T84" fmla="*/ 257 w 1583"/>
              <a:gd name="T85" fmla="*/ 1746 h 2371"/>
              <a:gd name="T86" fmla="*/ 257 w 1583"/>
              <a:gd name="T87" fmla="*/ 1694 h 2371"/>
              <a:gd name="T88" fmla="*/ 439 w 1583"/>
              <a:gd name="T89" fmla="*/ 1487 h 2371"/>
              <a:gd name="T90" fmla="*/ 562 w 1583"/>
              <a:gd name="T91" fmla="*/ 1588 h 2371"/>
              <a:gd name="T92" fmla="*/ 685 w 1583"/>
              <a:gd name="T93" fmla="*/ 1487 h 2371"/>
              <a:gd name="T94" fmla="*/ 868 w 1583"/>
              <a:gd name="T95" fmla="*/ 1694 h 2371"/>
              <a:gd name="T96" fmla="*/ 868 w 1583"/>
              <a:gd name="T97" fmla="*/ 1746 h 2371"/>
              <a:gd name="T98" fmla="*/ 561 w 1583"/>
              <a:gd name="T99" fmla="*/ 1096 h 2371"/>
              <a:gd name="T100" fmla="*/ 736 w 1583"/>
              <a:gd name="T101" fmla="*/ 1295 h 2371"/>
              <a:gd name="T102" fmla="*/ 561 w 1583"/>
              <a:gd name="T103" fmla="*/ 1493 h 2371"/>
              <a:gd name="T104" fmla="*/ 387 w 1583"/>
              <a:gd name="T105" fmla="*/ 1295 h 2371"/>
              <a:gd name="T106" fmla="*/ 561 w 1583"/>
              <a:gd name="T107" fmla="*/ 1096 h 2371"/>
              <a:gd name="T108" fmla="*/ 942 w 1583"/>
              <a:gd name="T109" fmla="*/ 1032 h 2371"/>
              <a:gd name="T110" fmla="*/ 169 w 1583"/>
              <a:gd name="T111" fmla="*/ 1032 h 2371"/>
              <a:gd name="T112" fmla="*/ 169 w 1583"/>
              <a:gd name="T113" fmla="*/ 1819 h 2371"/>
              <a:gd name="T114" fmla="*/ 942 w 1583"/>
              <a:gd name="T115" fmla="*/ 1819 h 2371"/>
              <a:gd name="T116" fmla="*/ 942 w 1583"/>
              <a:gd name="T117" fmla="*/ 1032 h 2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583" h="2371">
                <a:moveTo>
                  <a:pt x="1052" y="2173"/>
                </a:moveTo>
                <a:lnTo>
                  <a:pt x="66" y="2173"/>
                </a:lnTo>
                <a:lnTo>
                  <a:pt x="66" y="671"/>
                </a:lnTo>
                <a:lnTo>
                  <a:pt x="1052" y="671"/>
                </a:lnTo>
                <a:lnTo>
                  <a:pt x="1052" y="2173"/>
                </a:lnTo>
                <a:close/>
                <a:moveTo>
                  <a:pt x="682" y="2320"/>
                </a:moveTo>
                <a:lnTo>
                  <a:pt x="452" y="2320"/>
                </a:lnTo>
                <a:cubicBezTo>
                  <a:pt x="428" y="2320"/>
                  <a:pt x="408" y="2300"/>
                  <a:pt x="408" y="2276"/>
                </a:cubicBezTo>
                <a:cubicBezTo>
                  <a:pt x="408" y="2251"/>
                  <a:pt x="428" y="2231"/>
                  <a:pt x="452" y="2231"/>
                </a:cubicBezTo>
                <a:lnTo>
                  <a:pt x="682" y="2231"/>
                </a:lnTo>
                <a:cubicBezTo>
                  <a:pt x="707" y="2231"/>
                  <a:pt x="726" y="2251"/>
                  <a:pt x="726" y="2276"/>
                </a:cubicBezTo>
                <a:cubicBezTo>
                  <a:pt x="726" y="2300"/>
                  <a:pt x="707" y="2320"/>
                  <a:pt x="682" y="2320"/>
                </a:cubicBezTo>
                <a:close/>
                <a:moveTo>
                  <a:pt x="412" y="553"/>
                </a:moveTo>
                <a:lnTo>
                  <a:pt x="699" y="553"/>
                </a:lnTo>
                <a:lnTo>
                  <a:pt x="699" y="605"/>
                </a:lnTo>
                <a:lnTo>
                  <a:pt x="412" y="605"/>
                </a:lnTo>
                <a:lnTo>
                  <a:pt x="412" y="553"/>
                </a:lnTo>
                <a:close/>
                <a:moveTo>
                  <a:pt x="922" y="540"/>
                </a:moveTo>
                <a:cubicBezTo>
                  <a:pt x="945" y="540"/>
                  <a:pt x="964" y="559"/>
                  <a:pt x="964" y="582"/>
                </a:cubicBezTo>
                <a:cubicBezTo>
                  <a:pt x="964" y="606"/>
                  <a:pt x="945" y="625"/>
                  <a:pt x="922" y="625"/>
                </a:cubicBezTo>
                <a:cubicBezTo>
                  <a:pt x="898" y="625"/>
                  <a:pt x="879" y="606"/>
                  <a:pt x="879" y="582"/>
                </a:cubicBezTo>
                <a:cubicBezTo>
                  <a:pt x="879" y="559"/>
                  <a:pt x="898" y="540"/>
                  <a:pt x="922" y="540"/>
                </a:cubicBezTo>
                <a:close/>
                <a:moveTo>
                  <a:pt x="1111" y="621"/>
                </a:moveTo>
                <a:cubicBezTo>
                  <a:pt x="1111" y="539"/>
                  <a:pt x="1045" y="472"/>
                  <a:pt x="962" y="472"/>
                </a:cubicBezTo>
                <a:lnTo>
                  <a:pt x="149" y="472"/>
                </a:lnTo>
                <a:cubicBezTo>
                  <a:pt x="67" y="472"/>
                  <a:pt x="0" y="539"/>
                  <a:pt x="0" y="621"/>
                </a:cubicBezTo>
                <a:lnTo>
                  <a:pt x="0" y="2222"/>
                </a:lnTo>
                <a:cubicBezTo>
                  <a:pt x="0" y="2305"/>
                  <a:pt x="67" y="2371"/>
                  <a:pt x="149" y="2371"/>
                </a:cubicBezTo>
                <a:lnTo>
                  <a:pt x="962" y="2371"/>
                </a:lnTo>
                <a:cubicBezTo>
                  <a:pt x="1045" y="2371"/>
                  <a:pt x="1111" y="2305"/>
                  <a:pt x="1111" y="2222"/>
                </a:cubicBezTo>
                <a:lnTo>
                  <a:pt x="1111" y="621"/>
                </a:lnTo>
                <a:close/>
                <a:moveTo>
                  <a:pt x="986" y="237"/>
                </a:moveTo>
                <a:lnTo>
                  <a:pt x="986" y="336"/>
                </a:lnTo>
                <a:cubicBezTo>
                  <a:pt x="1126" y="337"/>
                  <a:pt x="1246" y="450"/>
                  <a:pt x="1247" y="598"/>
                </a:cubicBezTo>
                <a:lnTo>
                  <a:pt x="1346" y="598"/>
                </a:lnTo>
                <a:cubicBezTo>
                  <a:pt x="1345" y="391"/>
                  <a:pt x="1177" y="238"/>
                  <a:pt x="986" y="237"/>
                </a:cubicBezTo>
                <a:close/>
                <a:moveTo>
                  <a:pt x="986" y="0"/>
                </a:moveTo>
                <a:lnTo>
                  <a:pt x="986" y="99"/>
                </a:lnTo>
                <a:cubicBezTo>
                  <a:pt x="1258" y="100"/>
                  <a:pt x="1483" y="318"/>
                  <a:pt x="1484" y="598"/>
                </a:cubicBezTo>
                <a:lnTo>
                  <a:pt x="1583" y="598"/>
                </a:lnTo>
                <a:cubicBezTo>
                  <a:pt x="1581" y="266"/>
                  <a:pt x="1317" y="1"/>
                  <a:pt x="986" y="0"/>
                </a:cubicBezTo>
                <a:close/>
                <a:moveTo>
                  <a:pt x="868" y="1746"/>
                </a:moveTo>
                <a:lnTo>
                  <a:pt x="257" y="1746"/>
                </a:lnTo>
                <a:lnTo>
                  <a:pt x="257" y="1694"/>
                </a:lnTo>
                <a:cubicBezTo>
                  <a:pt x="257" y="1581"/>
                  <a:pt x="334" y="1505"/>
                  <a:pt x="439" y="1487"/>
                </a:cubicBezTo>
                <a:cubicBezTo>
                  <a:pt x="450" y="1545"/>
                  <a:pt x="500" y="1588"/>
                  <a:pt x="562" y="1588"/>
                </a:cubicBezTo>
                <a:cubicBezTo>
                  <a:pt x="623" y="1588"/>
                  <a:pt x="674" y="1545"/>
                  <a:pt x="685" y="1487"/>
                </a:cubicBezTo>
                <a:cubicBezTo>
                  <a:pt x="790" y="1506"/>
                  <a:pt x="868" y="1582"/>
                  <a:pt x="868" y="1694"/>
                </a:cubicBezTo>
                <a:lnTo>
                  <a:pt x="868" y="1746"/>
                </a:lnTo>
                <a:close/>
                <a:moveTo>
                  <a:pt x="561" y="1096"/>
                </a:moveTo>
                <a:cubicBezTo>
                  <a:pt x="658" y="1096"/>
                  <a:pt x="736" y="1185"/>
                  <a:pt x="736" y="1295"/>
                </a:cubicBezTo>
                <a:cubicBezTo>
                  <a:pt x="736" y="1404"/>
                  <a:pt x="658" y="1493"/>
                  <a:pt x="561" y="1493"/>
                </a:cubicBezTo>
                <a:cubicBezTo>
                  <a:pt x="465" y="1493"/>
                  <a:pt x="387" y="1404"/>
                  <a:pt x="387" y="1295"/>
                </a:cubicBezTo>
                <a:cubicBezTo>
                  <a:pt x="387" y="1185"/>
                  <a:pt x="465" y="1096"/>
                  <a:pt x="561" y="1096"/>
                </a:cubicBezTo>
                <a:close/>
                <a:moveTo>
                  <a:pt x="942" y="1032"/>
                </a:moveTo>
                <a:lnTo>
                  <a:pt x="169" y="1032"/>
                </a:lnTo>
                <a:lnTo>
                  <a:pt x="169" y="1819"/>
                </a:lnTo>
                <a:lnTo>
                  <a:pt x="942" y="1819"/>
                </a:lnTo>
                <a:lnTo>
                  <a:pt x="942" y="1032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Block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67996AB8-C1DF-40BA-9706-919B91BA561C}"/>
              </a:ext>
            </a:extLst>
          </p:cNvPr>
          <p:cNvSpPr>
            <a:spLocks noChangeAspect="1" noEditPoints="1"/>
          </p:cNvSpPr>
          <p:nvPr>
            <p:custDataLst>
              <p:tags r:id="rId6"/>
            </p:custDataLst>
          </p:nvPr>
        </p:nvSpPr>
        <p:spPr bwMode="auto">
          <a:xfrm>
            <a:off x="9409983" y="4638381"/>
            <a:ext cx="557668" cy="635204"/>
          </a:xfrm>
          <a:custGeom>
            <a:avLst/>
            <a:gdLst>
              <a:gd name="T0" fmla="*/ 1889 w 3579"/>
              <a:gd name="T1" fmla="*/ 4076 h 4076"/>
              <a:gd name="T2" fmla="*/ 2684 w 3579"/>
              <a:gd name="T3" fmla="*/ 3617 h 4076"/>
              <a:gd name="T4" fmla="*/ 3579 w 3579"/>
              <a:gd name="T5" fmla="*/ 3101 h 4076"/>
              <a:gd name="T6" fmla="*/ 3579 w 3579"/>
              <a:gd name="T7" fmla="*/ 1149 h 4076"/>
              <a:gd name="T8" fmla="*/ 2784 w 3579"/>
              <a:gd name="T9" fmla="*/ 1608 h 4076"/>
              <a:gd name="T10" fmla="*/ 2784 w 3579"/>
              <a:gd name="T11" fmla="*/ 1608 h 4076"/>
              <a:gd name="T12" fmla="*/ 1889 w 3579"/>
              <a:gd name="T13" fmla="*/ 2125 h 4076"/>
              <a:gd name="T14" fmla="*/ 1889 w 3579"/>
              <a:gd name="T15" fmla="*/ 4076 h 4076"/>
              <a:gd name="T16" fmla="*/ 0 w 3579"/>
              <a:gd name="T17" fmla="*/ 1149 h 4076"/>
              <a:gd name="T18" fmla="*/ 0 w 3579"/>
              <a:gd name="T19" fmla="*/ 3101 h 4076"/>
              <a:gd name="T20" fmla="*/ 894 w 3579"/>
              <a:gd name="T21" fmla="*/ 3617 h 4076"/>
              <a:gd name="T22" fmla="*/ 1689 w 3579"/>
              <a:gd name="T23" fmla="*/ 4076 h 4076"/>
              <a:gd name="T24" fmla="*/ 1689 w 3579"/>
              <a:gd name="T25" fmla="*/ 2125 h 4076"/>
              <a:gd name="T26" fmla="*/ 795 w 3579"/>
              <a:gd name="T27" fmla="*/ 1608 h 4076"/>
              <a:gd name="T28" fmla="*/ 795 w 3579"/>
              <a:gd name="T29" fmla="*/ 1608 h 4076"/>
              <a:gd name="T30" fmla="*/ 0 w 3579"/>
              <a:gd name="T31" fmla="*/ 1149 h 4076"/>
              <a:gd name="T32" fmla="*/ 2684 w 3579"/>
              <a:gd name="T33" fmla="*/ 517 h 4076"/>
              <a:gd name="T34" fmla="*/ 1789 w 3579"/>
              <a:gd name="T35" fmla="*/ 0 h 4076"/>
              <a:gd name="T36" fmla="*/ 894 w 3579"/>
              <a:gd name="T37" fmla="*/ 517 h 4076"/>
              <a:gd name="T38" fmla="*/ 99 w 3579"/>
              <a:gd name="T39" fmla="*/ 976 h 4076"/>
              <a:gd name="T40" fmla="*/ 894 w 3579"/>
              <a:gd name="T41" fmla="*/ 1435 h 4076"/>
              <a:gd name="T42" fmla="*/ 895 w 3579"/>
              <a:gd name="T43" fmla="*/ 1435 h 4076"/>
              <a:gd name="T44" fmla="*/ 1789 w 3579"/>
              <a:gd name="T45" fmla="*/ 1952 h 4076"/>
              <a:gd name="T46" fmla="*/ 2684 w 3579"/>
              <a:gd name="T47" fmla="*/ 1435 h 4076"/>
              <a:gd name="T48" fmla="*/ 2684 w 3579"/>
              <a:gd name="T49" fmla="*/ 1435 h 4076"/>
              <a:gd name="T50" fmla="*/ 3480 w 3579"/>
              <a:gd name="T51" fmla="*/ 976 h 4076"/>
              <a:gd name="T52" fmla="*/ 2684 w 3579"/>
              <a:gd name="T53" fmla="*/ 517 h 4076"/>
              <a:gd name="T54" fmla="*/ 2684 w 3579"/>
              <a:gd name="T55" fmla="*/ 517 h 40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579" h="4076">
                <a:moveTo>
                  <a:pt x="1889" y="4076"/>
                </a:moveTo>
                <a:lnTo>
                  <a:pt x="2684" y="3617"/>
                </a:lnTo>
                <a:lnTo>
                  <a:pt x="3579" y="3101"/>
                </a:lnTo>
                <a:lnTo>
                  <a:pt x="3579" y="1149"/>
                </a:lnTo>
                <a:lnTo>
                  <a:pt x="2784" y="1608"/>
                </a:lnTo>
                <a:lnTo>
                  <a:pt x="2784" y="1608"/>
                </a:lnTo>
                <a:lnTo>
                  <a:pt x="1889" y="2125"/>
                </a:lnTo>
                <a:lnTo>
                  <a:pt x="1889" y="4076"/>
                </a:lnTo>
                <a:close/>
                <a:moveTo>
                  <a:pt x="0" y="1149"/>
                </a:moveTo>
                <a:lnTo>
                  <a:pt x="0" y="3101"/>
                </a:lnTo>
                <a:lnTo>
                  <a:pt x="894" y="3617"/>
                </a:lnTo>
                <a:lnTo>
                  <a:pt x="1689" y="4076"/>
                </a:lnTo>
                <a:lnTo>
                  <a:pt x="1689" y="2125"/>
                </a:lnTo>
                <a:lnTo>
                  <a:pt x="795" y="1608"/>
                </a:lnTo>
                <a:lnTo>
                  <a:pt x="795" y="1608"/>
                </a:lnTo>
                <a:lnTo>
                  <a:pt x="0" y="1149"/>
                </a:lnTo>
                <a:close/>
                <a:moveTo>
                  <a:pt x="2684" y="517"/>
                </a:moveTo>
                <a:lnTo>
                  <a:pt x="1789" y="0"/>
                </a:lnTo>
                <a:lnTo>
                  <a:pt x="894" y="517"/>
                </a:lnTo>
                <a:lnTo>
                  <a:pt x="99" y="976"/>
                </a:lnTo>
                <a:lnTo>
                  <a:pt x="894" y="1435"/>
                </a:lnTo>
                <a:lnTo>
                  <a:pt x="895" y="1435"/>
                </a:lnTo>
                <a:lnTo>
                  <a:pt x="1789" y="1952"/>
                </a:lnTo>
                <a:lnTo>
                  <a:pt x="2684" y="1435"/>
                </a:lnTo>
                <a:lnTo>
                  <a:pt x="2684" y="1435"/>
                </a:lnTo>
                <a:lnTo>
                  <a:pt x="3480" y="976"/>
                </a:lnTo>
                <a:lnTo>
                  <a:pt x="2684" y="517"/>
                </a:lnTo>
                <a:lnTo>
                  <a:pt x="2684" y="517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ustomer_satisfaction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70894F73-E36E-4919-B6E3-ED411F6D1FB7}"/>
              </a:ext>
            </a:extLst>
          </p:cNvPr>
          <p:cNvSpPr>
            <a:spLocks noChangeAspect="1"/>
          </p:cNvSpPr>
          <p:nvPr>
            <p:custDataLst>
              <p:tags r:id="rId7"/>
            </p:custDataLst>
          </p:nvPr>
        </p:nvSpPr>
        <p:spPr bwMode="auto">
          <a:xfrm>
            <a:off x="9161990" y="438142"/>
            <a:ext cx="574313" cy="451821"/>
          </a:xfrm>
          <a:custGeom>
            <a:avLst/>
            <a:gdLst>
              <a:gd name="connsiteX0" fmla="*/ 118536 w 477773"/>
              <a:gd name="connsiteY0" fmla="*/ 134638 h 375871"/>
              <a:gd name="connsiteX1" fmla="*/ 118536 w 477773"/>
              <a:gd name="connsiteY1" fmla="*/ 259847 h 375871"/>
              <a:gd name="connsiteX2" fmla="*/ 160144 w 477773"/>
              <a:gd name="connsiteY2" fmla="*/ 259847 h 375871"/>
              <a:gd name="connsiteX3" fmla="*/ 160144 w 477773"/>
              <a:gd name="connsiteY3" fmla="*/ 134638 h 375871"/>
              <a:gd name="connsiteX4" fmla="*/ 255194 w 477773"/>
              <a:gd name="connsiteY4" fmla="*/ 50910 h 375871"/>
              <a:gd name="connsiteX5" fmla="*/ 185720 w 477773"/>
              <a:gd name="connsiteY5" fmla="*/ 118507 h 375871"/>
              <a:gd name="connsiteX6" fmla="*/ 179994 w 477773"/>
              <a:gd name="connsiteY6" fmla="*/ 134638 h 375871"/>
              <a:gd name="connsiteX7" fmla="*/ 179994 w 477773"/>
              <a:gd name="connsiteY7" fmla="*/ 237955 h 375871"/>
              <a:gd name="connsiteX8" fmla="*/ 201752 w 477773"/>
              <a:gd name="connsiteY8" fmla="*/ 259847 h 375871"/>
              <a:gd name="connsiteX9" fmla="*/ 294512 w 477773"/>
              <a:gd name="connsiteY9" fmla="*/ 259847 h 375871"/>
              <a:gd name="connsiteX10" fmla="*/ 312453 w 477773"/>
              <a:gd name="connsiteY10" fmla="*/ 246020 h 375871"/>
              <a:gd name="connsiteX11" fmla="*/ 344137 w 477773"/>
              <a:gd name="connsiteY11" fmla="*/ 172278 h 375871"/>
              <a:gd name="connsiteX12" fmla="*/ 344137 w 477773"/>
              <a:gd name="connsiteY12" fmla="*/ 164212 h 375871"/>
              <a:gd name="connsiteX13" fmla="*/ 344137 w 477773"/>
              <a:gd name="connsiteY13" fmla="*/ 144240 h 375871"/>
              <a:gd name="connsiteX14" fmla="*/ 346045 w 477773"/>
              <a:gd name="connsiteY14" fmla="*/ 144240 h 375871"/>
              <a:gd name="connsiteX15" fmla="*/ 324287 w 477773"/>
              <a:gd name="connsiteY15" fmla="*/ 124653 h 375871"/>
              <a:gd name="connsiteX16" fmla="*/ 259012 w 477773"/>
              <a:gd name="connsiteY16" fmla="*/ 124653 h 375871"/>
              <a:gd name="connsiteX17" fmla="*/ 270845 w 477773"/>
              <a:gd name="connsiteY17" fmla="*/ 74723 h 375871"/>
              <a:gd name="connsiteX18" fmla="*/ 270845 w 477773"/>
              <a:gd name="connsiteY18" fmla="*/ 72802 h 375871"/>
              <a:gd name="connsiteX19" fmla="*/ 267028 w 477773"/>
              <a:gd name="connsiteY19" fmla="*/ 60896 h 375871"/>
              <a:gd name="connsiteX20" fmla="*/ 55321 w 477773"/>
              <a:gd name="connsiteY20" fmla="*/ 0 h 375871"/>
              <a:gd name="connsiteX21" fmla="*/ 422452 w 477773"/>
              <a:gd name="connsiteY21" fmla="*/ 0 h 375871"/>
              <a:gd name="connsiteX22" fmla="*/ 477773 w 477773"/>
              <a:gd name="connsiteY22" fmla="*/ 55312 h 375871"/>
              <a:gd name="connsiteX23" fmla="*/ 477773 w 477773"/>
              <a:gd name="connsiteY23" fmla="*/ 270904 h 375871"/>
              <a:gd name="connsiteX24" fmla="*/ 422452 w 477773"/>
              <a:gd name="connsiteY24" fmla="*/ 326216 h 375871"/>
              <a:gd name="connsiteX25" fmla="*/ 167221 w 477773"/>
              <a:gd name="connsiteY25" fmla="*/ 326216 h 375871"/>
              <a:gd name="connsiteX26" fmla="*/ 94926 w 477773"/>
              <a:gd name="connsiteY26" fmla="*/ 373985 h 375871"/>
              <a:gd name="connsiteX27" fmla="*/ 88011 w 477773"/>
              <a:gd name="connsiteY27" fmla="*/ 375871 h 375871"/>
              <a:gd name="connsiteX28" fmla="*/ 82353 w 477773"/>
              <a:gd name="connsiteY28" fmla="*/ 374614 h 375871"/>
              <a:gd name="connsiteX29" fmla="*/ 75438 w 477773"/>
              <a:gd name="connsiteY29" fmla="*/ 363929 h 375871"/>
              <a:gd name="connsiteX30" fmla="*/ 75438 w 477773"/>
              <a:gd name="connsiteY30" fmla="*/ 326216 h 375871"/>
              <a:gd name="connsiteX31" fmla="*/ 55321 w 477773"/>
              <a:gd name="connsiteY31" fmla="*/ 326216 h 375871"/>
              <a:gd name="connsiteX32" fmla="*/ 0 w 477773"/>
              <a:gd name="connsiteY32" fmla="*/ 271532 h 375871"/>
              <a:gd name="connsiteX33" fmla="*/ 0 w 477773"/>
              <a:gd name="connsiteY33" fmla="*/ 55312 h 375871"/>
              <a:gd name="connsiteX34" fmla="*/ 55321 w 477773"/>
              <a:gd name="connsiteY34" fmla="*/ 0 h 375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77773" h="375871">
                <a:moveTo>
                  <a:pt x="118536" y="134638"/>
                </a:moveTo>
                <a:lnTo>
                  <a:pt x="118536" y="259847"/>
                </a:lnTo>
                <a:lnTo>
                  <a:pt x="160144" y="259847"/>
                </a:lnTo>
                <a:lnTo>
                  <a:pt x="160144" y="134638"/>
                </a:lnTo>
                <a:close/>
                <a:moveTo>
                  <a:pt x="255194" y="50910"/>
                </a:moveTo>
                <a:lnTo>
                  <a:pt x="185720" y="118507"/>
                </a:lnTo>
                <a:cubicBezTo>
                  <a:pt x="181903" y="122348"/>
                  <a:pt x="179994" y="128493"/>
                  <a:pt x="179994" y="134638"/>
                </a:cubicBezTo>
                <a:lnTo>
                  <a:pt x="179994" y="237955"/>
                </a:lnTo>
                <a:cubicBezTo>
                  <a:pt x="179994" y="249861"/>
                  <a:pt x="189919" y="259847"/>
                  <a:pt x="201752" y="259847"/>
                </a:cubicBezTo>
                <a:lnTo>
                  <a:pt x="294512" y="259847"/>
                </a:lnTo>
                <a:cubicBezTo>
                  <a:pt x="302528" y="259847"/>
                  <a:pt x="310545" y="254086"/>
                  <a:pt x="312453" y="246020"/>
                </a:cubicBezTo>
                <a:lnTo>
                  <a:pt x="344137" y="172278"/>
                </a:lnTo>
                <a:cubicBezTo>
                  <a:pt x="344137" y="170357"/>
                  <a:pt x="344137" y="168437"/>
                  <a:pt x="344137" y="164212"/>
                </a:cubicBezTo>
                <a:lnTo>
                  <a:pt x="344137" y="144240"/>
                </a:lnTo>
                <a:lnTo>
                  <a:pt x="346045" y="144240"/>
                </a:lnTo>
                <a:cubicBezTo>
                  <a:pt x="346045" y="132334"/>
                  <a:pt x="336120" y="124653"/>
                  <a:pt x="324287" y="124653"/>
                </a:cubicBezTo>
                <a:lnTo>
                  <a:pt x="259012" y="124653"/>
                </a:lnTo>
                <a:lnTo>
                  <a:pt x="270845" y="74723"/>
                </a:lnTo>
                <a:lnTo>
                  <a:pt x="270845" y="72802"/>
                </a:lnTo>
                <a:cubicBezTo>
                  <a:pt x="270845" y="68578"/>
                  <a:pt x="268936" y="64737"/>
                  <a:pt x="267028" y="60896"/>
                </a:cubicBezTo>
                <a:close/>
                <a:moveTo>
                  <a:pt x="55321" y="0"/>
                </a:moveTo>
                <a:lnTo>
                  <a:pt x="422452" y="0"/>
                </a:lnTo>
                <a:cubicBezTo>
                  <a:pt x="453256" y="0"/>
                  <a:pt x="477773" y="24513"/>
                  <a:pt x="477773" y="55312"/>
                </a:cubicBezTo>
                <a:lnTo>
                  <a:pt x="477773" y="270904"/>
                </a:lnTo>
                <a:cubicBezTo>
                  <a:pt x="477773" y="301703"/>
                  <a:pt x="453256" y="326216"/>
                  <a:pt x="422452" y="326216"/>
                </a:cubicBezTo>
                <a:lnTo>
                  <a:pt x="167221" y="326216"/>
                </a:lnTo>
                <a:lnTo>
                  <a:pt x="94926" y="373985"/>
                </a:lnTo>
                <a:cubicBezTo>
                  <a:pt x="93040" y="375243"/>
                  <a:pt x="90525" y="375871"/>
                  <a:pt x="88011" y="375871"/>
                </a:cubicBezTo>
                <a:cubicBezTo>
                  <a:pt x="86125" y="375871"/>
                  <a:pt x="84239" y="375871"/>
                  <a:pt x="82353" y="374614"/>
                </a:cubicBezTo>
                <a:cubicBezTo>
                  <a:pt x="77952" y="372728"/>
                  <a:pt x="75438" y="368329"/>
                  <a:pt x="75438" y="363929"/>
                </a:cubicBezTo>
                <a:lnTo>
                  <a:pt x="75438" y="326216"/>
                </a:lnTo>
                <a:lnTo>
                  <a:pt x="55321" y="326216"/>
                </a:lnTo>
                <a:cubicBezTo>
                  <a:pt x="25146" y="326216"/>
                  <a:pt x="0" y="301703"/>
                  <a:pt x="0" y="271532"/>
                </a:cubicBezTo>
                <a:lnTo>
                  <a:pt x="0" y="55312"/>
                </a:lnTo>
                <a:cubicBezTo>
                  <a:pt x="0" y="24513"/>
                  <a:pt x="25146" y="0"/>
                  <a:pt x="55321" y="0"/>
                </a:cubicBezTo>
                <a:close/>
              </a:path>
            </a:pathLst>
          </a:custGeom>
          <a:solidFill>
            <a:srgbClr val="99999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658813" y="349632"/>
            <a:ext cx="10045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599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462123" y="1342169"/>
            <a:ext cx="819780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309CB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Кредит портфели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309CB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309CB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ресурс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309CB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базасини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309CB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09CB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диверсификациялаш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309CB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Fund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2801B849-0742-487A-A2BE-A6AA47B98A89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659927" y="555256"/>
            <a:ext cx="432000" cy="470610"/>
            <a:chOff x="4052888" y="4767263"/>
            <a:chExt cx="657225" cy="715963"/>
          </a:xfrm>
          <a:solidFill>
            <a:srgbClr val="309CB8"/>
          </a:solidFill>
        </p:grpSpPr>
        <p:sp>
          <p:nvSpPr>
            <p:cNvPr id="17" name="Rectangle 249">
              <a:extLst>
                <a:ext uri="{FF2B5EF4-FFF2-40B4-BE49-F238E27FC236}">
                  <a16:creationId xmlns:a16="http://schemas.microsoft.com/office/drawing/2014/main" id="{AF93907A-9DF1-4505-920E-BF8D4F74F9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5650" y="5143500"/>
              <a:ext cx="14446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 250">
              <a:extLst>
                <a:ext uri="{FF2B5EF4-FFF2-40B4-BE49-F238E27FC236}">
                  <a16:creationId xmlns:a16="http://schemas.microsoft.com/office/drawing/2014/main" id="{7903A8B0-21C6-489A-B2E4-AD2FBCCAEC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5650" y="5189538"/>
              <a:ext cx="14446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Rectangle 251">
              <a:extLst>
                <a:ext uri="{FF2B5EF4-FFF2-40B4-BE49-F238E27FC236}">
                  <a16:creationId xmlns:a16="http://schemas.microsoft.com/office/drawing/2014/main" id="{1C52E5F7-4694-4A08-AE09-A91336AA40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5650" y="5233988"/>
              <a:ext cx="14446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252">
              <a:extLst>
                <a:ext uri="{FF2B5EF4-FFF2-40B4-BE49-F238E27FC236}">
                  <a16:creationId xmlns:a16="http://schemas.microsoft.com/office/drawing/2014/main" id="{67BC4707-AA4B-4227-B615-63C5C43249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5650" y="5278438"/>
              <a:ext cx="14446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Rectangle 253">
              <a:extLst>
                <a:ext uri="{FF2B5EF4-FFF2-40B4-BE49-F238E27FC236}">
                  <a16:creationId xmlns:a16="http://schemas.microsoft.com/office/drawing/2014/main" id="{1B2D6349-2880-447A-A389-97C267AF19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5650" y="5322888"/>
              <a:ext cx="14446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ectangle 254">
              <a:extLst>
                <a:ext uri="{FF2B5EF4-FFF2-40B4-BE49-F238E27FC236}">
                  <a16:creationId xmlns:a16="http://schemas.microsoft.com/office/drawing/2014/main" id="{78F422FF-E522-4E2B-B428-2AD0A1465C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5650" y="5367338"/>
              <a:ext cx="14446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Rectangle 255">
              <a:extLst>
                <a:ext uri="{FF2B5EF4-FFF2-40B4-BE49-F238E27FC236}">
                  <a16:creationId xmlns:a16="http://schemas.microsoft.com/office/drawing/2014/main" id="{C2EE3A18-4474-412B-A5EA-AFB4DB5C5E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5650" y="5411788"/>
              <a:ext cx="14446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Rectangle 256">
              <a:extLst>
                <a:ext uri="{FF2B5EF4-FFF2-40B4-BE49-F238E27FC236}">
                  <a16:creationId xmlns:a16="http://schemas.microsoft.com/office/drawing/2014/main" id="{F76AC464-4378-45CE-8C58-8BFC61ED7D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5650" y="5456238"/>
              <a:ext cx="144463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Rectangle 257">
              <a:extLst>
                <a:ext uri="{FF2B5EF4-FFF2-40B4-BE49-F238E27FC236}">
                  <a16:creationId xmlns:a16="http://schemas.microsoft.com/office/drawing/2014/main" id="{67B923C6-7B50-48E6-BF94-EF9863EF81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0550" y="5278438"/>
              <a:ext cx="14605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Rectangle 258">
              <a:extLst>
                <a:ext uri="{FF2B5EF4-FFF2-40B4-BE49-F238E27FC236}">
                  <a16:creationId xmlns:a16="http://schemas.microsoft.com/office/drawing/2014/main" id="{93AE9E7F-F13B-4D46-9207-2BE2729AFF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0550" y="5322888"/>
              <a:ext cx="14605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Rectangle 259">
              <a:extLst>
                <a:ext uri="{FF2B5EF4-FFF2-40B4-BE49-F238E27FC236}">
                  <a16:creationId xmlns:a16="http://schemas.microsoft.com/office/drawing/2014/main" id="{078A3815-B800-4CBF-BEBE-ECC3090402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0550" y="5367338"/>
              <a:ext cx="14605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Rectangle 260">
              <a:extLst>
                <a:ext uri="{FF2B5EF4-FFF2-40B4-BE49-F238E27FC236}">
                  <a16:creationId xmlns:a16="http://schemas.microsoft.com/office/drawing/2014/main" id="{7BCE1A8E-6430-4F22-9F12-7356FD057D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0550" y="5411788"/>
              <a:ext cx="14605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61">
              <a:extLst>
                <a:ext uri="{FF2B5EF4-FFF2-40B4-BE49-F238E27FC236}">
                  <a16:creationId xmlns:a16="http://schemas.microsoft.com/office/drawing/2014/main" id="{EB2B2054-2950-4D3A-B81F-1E5C9587E9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0550" y="5456238"/>
              <a:ext cx="14605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262">
              <a:extLst>
                <a:ext uri="{FF2B5EF4-FFF2-40B4-BE49-F238E27FC236}">
                  <a16:creationId xmlns:a16="http://schemas.microsoft.com/office/drawing/2014/main" id="{322912B7-B7D8-4F63-93A2-6DEF7175FF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5450" y="5367338"/>
              <a:ext cx="14605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Rectangle 263">
              <a:extLst>
                <a:ext uri="{FF2B5EF4-FFF2-40B4-BE49-F238E27FC236}">
                  <a16:creationId xmlns:a16="http://schemas.microsoft.com/office/drawing/2014/main" id="{503637B7-C37C-456D-AF9C-1B480F4B0B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5450" y="5411788"/>
              <a:ext cx="14605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Rectangle 264">
              <a:extLst>
                <a:ext uri="{FF2B5EF4-FFF2-40B4-BE49-F238E27FC236}">
                  <a16:creationId xmlns:a16="http://schemas.microsoft.com/office/drawing/2014/main" id="{A00AED26-426C-49C1-8FDA-1AFBA4EDD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5450" y="5456238"/>
              <a:ext cx="146050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Freeform 265">
              <a:extLst>
                <a:ext uri="{FF2B5EF4-FFF2-40B4-BE49-F238E27FC236}">
                  <a16:creationId xmlns:a16="http://schemas.microsoft.com/office/drawing/2014/main" id="{00ABC57A-F36C-4EBC-9976-B4F5548D9E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5763" y="5035550"/>
              <a:ext cx="198438" cy="198438"/>
            </a:xfrm>
            <a:custGeom>
              <a:avLst/>
              <a:gdLst>
                <a:gd name="T0" fmla="*/ 130 w 261"/>
                <a:gd name="T1" fmla="*/ 117 h 261"/>
                <a:gd name="T2" fmla="*/ 187 w 261"/>
                <a:gd name="T3" fmla="*/ 166 h 261"/>
                <a:gd name="T4" fmla="*/ 145 w 261"/>
                <a:gd name="T5" fmla="*/ 213 h 261"/>
                <a:gd name="T6" fmla="*/ 145 w 261"/>
                <a:gd name="T7" fmla="*/ 232 h 261"/>
                <a:gd name="T8" fmla="*/ 116 w 261"/>
                <a:gd name="T9" fmla="*/ 232 h 261"/>
                <a:gd name="T10" fmla="*/ 116 w 261"/>
                <a:gd name="T11" fmla="*/ 213 h 261"/>
                <a:gd name="T12" fmla="*/ 74 w 261"/>
                <a:gd name="T13" fmla="*/ 166 h 261"/>
                <a:gd name="T14" fmla="*/ 103 w 261"/>
                <a:gd name="T15" fmla="*/ 166 h 261"/>
                <a:gd name="T16" fmla="*/ 130 w 261"/>
                <a:gd name="T17" fmla="*/ 187 h 261"/>
                <a:gd name="T18" fmla="*/ 158 w 261"/>
                <a:gd name="T19" fmla="*/ 166 h 261"/>
                <a:gd name="T20" fmla="*/ 130 w 261"/>
                <a:gd name="T21" fmla="*/ 145 h 261"/>
                <a:gd name="T22" fmla="*/ 74 w 261"/>
                <a:gd name="T23" fmla="*/ 96 h 261"/>
                <a:gd name="T24" fmla="*/ 116 w 261"/>
                <a:gd name="T25" fmla="*/ 48 h 261"/>
                <a:gd name="T26" fmla="*/ 116 w 261"/>
                <a:gd name="T27" fmla="*/ 29 h 261"/>
                <a:gd name="T28" fmla="*/ 145 w 261"/>
                <a:gd name="T29" fmla="*/ 29 h 261"/>
                <a:gd name="T30" fmla="*/ 145 w 261"/>
                <a:gd name="T31" fmla="*/ 48 h 261"/>
                <a:gd name="T32" fmla="*/ 187 w 261"/>
                <a:gd name="T33" fmla="*/ 96 h 261"/>
                <a:gd name="T34" fmla="*/ 158 w 261"/>
                <a:gd name="T35" fmla="*/ 96 h 261"/>
                <a:gd name="T36" fmla="*/ 130 w 261"/>
                <a:gd name="T37" fmla="*/ 74 h 261"/>
                <a:gd name="T38" fmla="*/ 103 w 261"/>
                <a:gd name="T39" fmla="*/ 96 h 261"/>
                <a:gd name="T40" fmla="*/ 130 w 261"/>
                <a:gd name="T41" fmla="*/ 117 h 261"/>
                <a:gd name="T42" fmla="*/ 130 w 261"/>
                <a:gd name="T43" fmla="*/ 0 h 261"/>
                <a:gd name="T44" fmla="*/ 0 w 261"/>
                <a:gd name="T45" fmla="*/ 131 h 261"/>
                <a:gd name="T46" fmla="*/ 130 w 261"/>
                <a:gd name="T47" fmla="*/ 261 h 261"/>
                <a:gd name="T48" fmla="*/ 261 w 261"/>
                <a:gd name="T49" fmla="*/ 131 h 261"/>
                <a:gd name="T50" fmla="*/ 130 w 261"/>
                <a:gd name="T51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61" h="261">
                  <a:moveTo>
                    <a:pt x="130" y="117"/>
                  </a:moveTo>
                  <a:cubicBezTo>
                    <a:pt x="164" y="117"/>
                    <a:pt x="187" y="137"/>
                    <a:pt x="187" y="166"/>
                  </a:cubicBezTo>
                  <a:cubicBezTo>
                    <a:pt x="187" y="189"/>
                    <a:pt x="169" y="208"/>
                    <a:pt x="145" y="213"/>
                  </a:cubicBezTo>
                  <a:lnTo>
                    <a:pt x="145" y="232"/>
                  </a:lnTo>
                  <a:lnTo>
                    <a:pt x="116" y="232"/>
                  </a:lnTo>
                  <a:lnTo>
                    <a:pt x="116" y="213"/>
                  </a:lnTo>
                  <a:cubicBezTo>
                    <a:pt x="92" y="208"/>
                    <a:pt x="74" y="189"/>
                    <a:pt x="74" y="166"/>
                  </a:cubicBezTo>
                  <a:lnTo>
                    <a:pt x="103" y="166"/>
                  </a:lnTo>
                  <a:cubicBezTo>
                    <a:pt x="103" y="177"/>
                    <a:pt x="115" y="187"/>
                    <a:pt x="130" y="187"/>
                  </a:cubicBezTo>
                  <a:cubicBezTo>
                    <a:pt x="146" y="187"/>
                    <a:pt x="158" y="177"/>
                    <a:pt x="158" y="166"/>
                  </a:cubicBezTo>
                  <a:cubicBezTo>
                    <a:pt x="158" y="153"/>
                    <a:pt x="148" y="145"/>
                    <a:pt x="130" y="145"/>
                  </a:cubicBezTo>
                  <a:cubicBezTo>
                    <a:pt x="92" y="145"/>
                    <a:pt x="74" y="120"/>
                    <a:pt x="74" y="96"/>
                  </a:cubicBezTo>
                  <a:cubicBezTo>
                    <a:pt x="74" y="73"/>
                    <a:pt x="92" y="54"/>
                    <a:pt x="116" y="48"/>
                  </a:cubicBezTo>
                  <a:lnTo>
                    <a:pt x="116" y="29"/>
                  </a:lnTo>
                  <a:lnTo>
                    <a:pt x="145" y="29"/>
                  </a:lnTo>
                  <a:lnTo>
                    <a:pt x="145" y="48"/>
                  </a:lnTo>
                  <a:cubicBezTo>
                    <a:pt x="169" y="54"/>
                    <a:pt x="187" y="73"/>
                    <a:pt x="187" y="96"/>
                  </a:cubicBezTo>
                  <a:lnTo>
                    <a:pt x="158" y="96"/>
                  </a:lnTo>
                  <a:cubicBezTo>
                    <a:pt x="158" y="84"/>
                    <a:pt x="146" y="74"/>
                    <a:pt x="130" y="74"/>
                  </a:cubicBezTo>
                  <a:cubicBezTo>
                    <a:pt x="115" y="74"/>
                    <a:pt x="103" y="84"/>
                    <a:pt x="103" y="96"/>
                  </a:cubicBezTo>
                  <a:cubicBezTo>
                    <a:pt x="103" y="109"/>
                    <a:pt x="113" y="117"/>
                    <a:pt x="130" y="117"/>
                  </a:cubicBezTo>
                  <a:close/>
                  <a:moveTo>
                    <a:pt x="130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3"/>
                    <a:pt x="59" y="261"/>
                    <a:pt x="130" y="261"/>
                  </a:cubicBezTo>
                  <a:cubicBezTo>
                    <a:pt x="202" y="261"/>
                    <a:pt x="261" y="203"/>
                    <a:pt x="261" y="131"/>
                  </a:cubicBezTo>
                  <a:cubicBezTo>
                    <a:pt x="261" y="59"/>
                    <a:pt x="202" y="0"/>
                    <a:pt x="13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Freeform 266">
              <a:extLst>
                <a:ext uri="{FF2B5EF4-FFF2-40B4-BE49-F238E27FC236}">
                  <a16:creationId xmlns:a16="http://schemas.microsoft.com/office/drawing/2014/main" id="{A6AE47E1-2FC3-4687-945C-AE44DCA3A2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2888" y="4767263"/>
              <a:ext cx="485775" cy="711200"/>
            </a:xfrm>
            <a:custGeom>
              <a:avLst/>
              <a:gdLst>
                <a:gd name="T0" fmla="*/ 318 w 637"/>
                <a:gd name="T1" fmla="*/ 641 h 933"/>
                <a:gd name="T2" fmla="*/ 160 w 637"/>
                <a:gd name="T3" fmla="*/ 483 h 933"/>
                <a:gd name="T4" fmla="*/ 318 w 637"/>
                <a:gd name="T5" fmla="*/ 324 h 933"/>
                <a:gd name="T6" fmla="*/ 477 w 637"/>
                <a:gd name="T7" fmla="*/ 483 h 933"/>
                <a:gd name="T8" fmla="*/ 318 w 637"/>
                <a:gd name="T9" fmla="*/ 641 h 933"/>
                <a:gd name="T10" fmla="*/ 417 w 637"/>
                <a:gd name="T11" fmla="*/ 235 h 933"/>
                <a:gd name="T12" fmla="*/ 417 w 637"/>
                <a:gd name="T13" fmla="*/ 151 h 933"/>
                <a:gd name="T14" fmla="*/ 452 w 637"/>
                <a:gd name="T15" fmla="*/ 44 h 933"/>
                <a:gd name="T16" fmla="*/ 428 w 637"/>
                <a:gd name="T17" fmla="*/ 0 h 933"/>
                <a:gd name="T18" fmla="*/ 427 w 637"/>
                <a:gd name="T19" fmla="*/ 0 h 933"/>
                <a:gd name="T20" fmla="*/ 399 w 637"/>
                <a:gd name="T21" fmla="*/ 6 h 933"/>
                <a:gd name="T22" fmla="*/ 386 w 637"/>
                <a:gd name="T23" fmla="*/ 6 h 933"/>
                <a:gd name="T24" fmla="*/ 358 w 637"/>
                <a:gd name="T25" fmla="*/ 0 h 933"/>
                <a:gd name="T26" fmla="*/ 330 w 637"/>
                <a:gd name="T27" fmla="*/ 6 h 933"/>
                <a:gd name="T28" fmla="*/ 317 w 637"/>
                <a:gd name="T29" fmla="*/ 6 h 933"/>
                <a:gd name="T30" fmla="*/ 289 w 637"/>
                <a:gd name="T31" fmla="*/ 0 h 933"/>
                <a:gd name="T32" fmla="*/ 261 w 637"/>
                <a:gd name="T33" fmla="*/ 6 h 933"/>
                <a:gd name="T34" fmla="*/ 248 w 637"/>
                <a:gd name="T35" fmla="*/ 6 h 933"/>
                <a:gd name="T36" fmla="*/ 220 w 637"/>
                <a:gd name="T37" fmla="*/ 0 h 933"/>
                <a:gd name="T38" fmla="*/ 219 w 637"/>
                <a:gd name="T39" fmla="*/ 0 h 933"/>
                <a:gd name="T40" fmla="*/ 195 w 637"/>
                <a:gd name="T41" fmla="*/ 44 h 933"/>
                <a:gd name="T42" fmla="*/ 230 w 637"/>
                <a:gd name="T43" fmla="*/ 151 h 933"/>
                <a:gd name="T44" fmla="*/ 230 w 637"/>
                <a:gd name="T45" fmla="*/ 235 h 933"/>
                <a:gd name="T46" fmla="*/ 0 w 637"/>
                <a:gd name="T47" fmla="*/ 625 h 933"/>
                <a:gd name="T48" fmla="*/ 204 w 637"/>
                <a:gd name="T49" fmla="*/ 933 h 933"/>
                <a:gd name="T50" fmla="*/ 204 w 637"/>
                <a:gd name="T51" fmla="*/ 917 h 933"/>
                <a:gd name="T52" fmla="*/ 204 w 637"/>
                <a:gd name="T53" fmla="*/ 869 h 933"/>
                <a:gd name="T54" fmla="*/ 204 w 637"/>
                <a:gd name="T55" fmla="*/ 859 h 933"/>
                <a:gd name="T56" fmla="*/ 204 w 637"/>
                <a:gd name="T57" fmla="*/ 811 h 933"/>
                <a:gd name="T58" fmla="*/ 204 w 637"/>
                <a:gd name="T59" fmla="*/ 752 h 933"/>
                <a:gd name="T60" fmla="*/ 421 w 637"/>
                <a:gd name="T61" fmla="*/ 752 h 933"/>
                <a:gd name="T62" fmla="*/ 421 w 637"/>
                <a:gd name="T63" fmla="*/ 742 h 933"/>
                <a:gd name="T64" fmla="*/ 421 w 637"/>
                <a:gd name="T65" fmla="*/ 694 h 933"/>
                <a:gd name="T66" fmla="*/ 421 w 637"/>
                <a:gd name="T67" fmla="*/ 635 h 933"/>
                <a:gd name="T68" fmla="*/ 637 w 637"/>
                <a:gd name="T69" fmla="*/ 635 h 933"/>
                <a:gd name="T70" fmla="*/ 637 w 637"/>
                <a:gd name="T71" fmla="*/ 625 h 933"/>
                <a:gd name="T72" fmla="*/ 637 w 637"/>
                <a:gd name="T73" fmla="*/ 577 h 933"/>
                <a:gd name="T74" fmla="*/ 637 w 637"/>
                <a:gd name="T75" fmla="*/ 566 h 933"/>
                <a:gd name="T76" fmla="*/ 637 w 637"/>
                <a:gd name="T77" fmla="*/ 523 h 933"/>
                <a:gd name="T78" fmla="*/ 417 w 637"/>
                <a:gd name="T79" fmla="*/ 235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37" h="933">
                  <a:moveTo>
                    <a:pt x="318" y="641"/>
                  </a:moveTo>
                  <a:cubicBezTo>
                    <a:pt x="231" y="641"/>
                    <a:pt x="160" y="570"/>
                    <a:pt x="160" y="483"/>
                  </a:cubicBezTo>
                  <a:cubicBezTo>
                    <a:pt x="160" y="395"/>
                    <a:pt x="231" y="324"/>
                    <a:pt x="318" y="324"/>
                  </a:cubicBezTo>
                  <a:cubicBezTo>
                    <a:pt x="406" y="324"/>
                    <a:pt x="477" y="395"/>
                    <a:pt x="477" y="483"/>
                  </a:cubicBezTo>
                  <a:cubicBezTo>
                    <a:pt x="477" y="570"/>
                    <a:pt x="406" y="641"/>
                    <a:pt x="318" y="641"/>
                  </a:cubicBezTo>
                  <a:close/>
                  <a:moveTo>
                    <a:pt x="417" y="235"/>
                  </a:moveTo>
                  <a:lnTo>
                    <a:pt x="417" y="151"/>
                  </a:lnTo>
                  <a:lnTo>
                    <a:pt x="452" y="44"/>
                  </a:lnTo>
                  <a:cubicBezTo>
                    <a:pt x="459" y="23"/>
                    <a:pt x="447" y="0"/>
                    <a:pt x="428" y="0"/>
                  </a:cubicBezTo>
                  <a:lnTo>
                    <a:pt x="427" y="0"/>
                  </a:lnTo>
                  <a:cubicBezTo>
                    <a:pt x="416" y="0"/>
                    <a:pt x="406" y="2"/>
                    <a:pt x="399" y="6"/>
                  </a:cubicBezTo>
                  <a:cubicBezTo>
                    <a:pt x="395" y="9"/>
                    <a:pt x="390" y="9"/>
                    <a:pt x="386" y="6"/>
                  </a:cubicBezTo>
                  <a:cubicBezTo>
                    <a:pt x="379" y="2"/>
                    <a:pt x="369" y="0"/>
                    <a:pt x="358" y="0"/>
                  </a:cubicBezTo>
                  <a:cubicBezTo>
                    <a:pt x="347" y="0"/>
                    <a:pt x="337" y="2"/>
                    <a:pt x="330" y="6"/>
                  </a:cubicBezTo>
                  <a:cubicBezTo>
                    <a:pt x="326" y="9"/>
                    <a:pt x="321" y="9"/>
                    <a:pt x="317" y="6"/>
                  </a:cubicBezTo>
                  <a:cubicBezTo>
                    <a:pt x="310" y="2"/>
                    <a:pt x="300" y="0"/>
                    <a:pt x="289" y="0"/>
                  </a:cubicBezTo>
                  <a:cubicBezTo>
                    <a:pt x="278" y="0"/>
                    <a:pt x="268" y="2"/>
                    <a:pt x="261" y="6"/>
                  </a:cubicBezTo>
                  <a:cubicBezTo>
                    <a:pt x="257" y="9"/>
                    <a:pt x="252" y="9"/>
                    <a:pt x="248" y="6"/>
                  </a:cubicBezTo>
                  <a:cubicBezTo>
                    <a:pt x="241" y="2"/>
                    <a:pt x="231" y="0"/>
                    <a:pt x="220" y="0"/>
                  </a:cubicBezTo>
                  <a:lnTo>
                    <a:pt x="219" y="0"/>
                  </a:lnTo>
                  <a:cubicBezTo>
                    <a:pt x="200" y="0"/>
                    <a:pt x="188" y="23"/>
                    <a:pt x="195" y="44"/>
                  </a:cubicBezTo>
                  <a:lnTo>
                    <a:pt x="230" y="151"/>
                  </a:lnTo>
                  <a:lnTo>
                    <a:pt x="230" y="235"/>
                  </a:lnTo>
                  <a:cubicBezTo>
                    <a:pt x="82" y="300"/>
                    <a:pt x="0" y="450"/>
                    <a:pt x="0" y="625"/>
                  </a:cubicBezTo>
                  <a:cubicBezTo>
                    <a:pt x="0" y="798"/>
                    <a:pt x="13" y="905"/>
                    <a:pt x="204" y="933"/>
                  </a:cubicBezTo>
                  <a:lnTo>
                    <a:pt x="204" y="917"/>
                  </a:lnTo>
                  <a:lnTo>
                    <a:pt x="204" y="869"/>
                  </a:lnTo>
                  <a:lnTo>
                    <a:pt x="204" y="859"/>
                  </a:lnTo>
                  <a:lnTo>
                    <a:pt x="204" y="811"/>
                  </a:lnTo>
                  <a:lnTo>
                    <a:pt x="204" y="752"/>
                  </a:lnTo>
                  <a:lnTo>
                    <a:pt x="421" y="752"/>
                  </a:lnTo>
                  <a:lnTo>
                    <a:pt x="421" y="742"/>
                  </a:lnTo>
                  <a:lnTo>
                    <a:pt x="421" y="694"/>
                  </a:lnTo>
                  <a:lnTo>
                    <a:pt x="421" y="635"/>
                  </a:lnTo>
                  <a:lnTo>
                    <a:pt x="637" y="635"/>
                  </a:lnTo>
                  <a:lnTo>
                    <a:pt x="637" y="625"/>
                  </a:lnTo>
                  <a:lnTo>
                    <a:pt x="637" y="577"/>
                  </a:lnTo>
                  <a:lnTo>
                    <a:pt x="637" y="566"/>
                  </a:lnTo>
                  <a:lnTo>
                    <a:pt x="637" y="523"/>
                  </a:lnTo>
                  <a:cubicBezTo>
                    <a:pt x="611" y="393"/>
                    <a:pt x="535" y="287"/>
                    <a:pt x="417" y="23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 rot="18859635">
            <a:off x="75899" y="3562649"/>
            <a:ext cx="4126716" cy="1154430"/>
            <a:chOff x="3533878" y="4093533"/>
            <a:chExt cx="4126716" cy="1154430"/>
          </a:xfrm>
        </p:grpSpPr>
        <p:sp>
          <p:nvSpPr>
            <p:cNvPr id="43" name="Freeform: Shape 20"/>
            <p:cNvSpPr/>
            <p:nvPr/>
          </p:nvSpPr>
          <p:spPr>
            <a:xfrm>
              <a:off x="4332006" y="4237551"/>
              <a:ext cx="2530459" cy="914400"/>
            </a:xfrm>
            <a:custGeom>
              <a:avLst/>
              <a:gdLst>
                <a:gd name="connsiteX0" fmla="*/ 0 w 3061855"/>
                <a:gd name="connsiteY0" fmla="*/ 0 h 914400"/>
                <a:gd name="connsiteX1" fmla="*/ 136915 w 3061855"/>
                <a:gd name="connsiteY1" fmla="*/ 0 h 914400"/>
                <a:gd name="connsiteX2" fmla="*/ 261459 w 3061855"/>
                <a:gd name="connsiteY2" fmla="*/ 35164 h 914400"/>
                <a:gd name="connsiteX3" fmla="*/ 1530928 w 3061855"/>
                <a:gd name="connsiteY3" fmla="*/ 138604 h 914400"/>
                <a:gd name="connsiteX4" fmla="*/ 2800398 w 3061855"/>
                <a:gd name="connsiteY4" fmla="*/ 35164 h 914400"/>
                <a:gd name="connsiteX5" fmla="*/ 2924942 w 3061855"/>
                <a:gd name="connsiteY5" fmla="*/ 0 h 914400"/>
                <a:gd name="connsiteX6" fmla="*/ 3061855 w 3061855"/>
                <a:gd name="connsiteY6" fmla="*/ 0 h 914400"/>
                <a:gd name="connsiteX7" fmla="*/ 3061855 w 3061855"/>
                <a:gd name="connsiteY7" fmla="*/ 914399 h 914400"/>
                <a:gd name="connsiteX8" fmla="*/ 3030753 w 3061855"/>
                <a:gd name="connsiteY8" fmla="*/ 867117 h 914400"/>
                <a:gd name="connsiteX9" fmla="*/ 1530928 w 3061855"/>
                <a:gd name="connsiteY9" fmla="*/ 679784 h 914400"/>
                <a:gd name="connsiteX10" fmla="*/ 0 w 3061855"/>
                <a:gd name="connsiteY10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061855" h="914400">
                  <a:moveTo>
                    <a:pt x="0" y="0"/>
                  </a:moveTo>
                  <a:lnTo>
                    <a:pt x="136915" y="0"/>
                  </a:lnTo>
                  <a:lnTo>
                    <a:pt x="261459" y="35164"/>
                  </a:lnTo>
                  <a:cubicBezTo>
                    <a:pt x="536578" y="97573"/>
                    <a:pt x="1002486" y="138604"/>
                    <a:pt x="1530928" y="138604"/>
                  </a:cubicBezTo>
                  <a:cubicBezTo>
                    <a:pt x="2059371" y="138604"/>
                    <a:pt x="2525279" y="97573"/>
                    <a:pt x="2800398" y="35164"/>
                  </a:cubicBezTo>
                  <a:lnTo>
                    <a:pt x="2924942" y="0"/>
                  </a:lnTo>
                  <a:lnTo>
                    <a:pt x="3061855" y="0"/>
                  </a:lnTo>
                  <a:lnTo>
                    <a:pt x="3061855" y="914399"/>
                  </a:lnTo>
                  <a:lnTo>
                    <a:pt x="3030753" y="867117"/>
                  </a:lnTo>
                  <a:cubicBezTo>
                    <a:pt x="2888000" y="760206"/>
                    <a:pt x="2270748" y="679784"/>
                    <a:pt x="1530928" y="679784"/>
                  </a:cubicBezTo>
                  <a:cubicBezTo>
                    <a:pt x="685420" y="679784"/>
                    <a:pt x="0" y="784825"/>
                    <a:pt x="0" y="914400"/>
                  </a:cubicBezTo>
                  <a:close/>
                </a:path>
              </a:pathLst>
            </a:custGeom>
            <a:gradFill>
              <a:gsLst>
                <a:gs pos="0">
                  <a:sysClr val="window" lastClr="FFFFFF">
                    <a:lumMod val="85000"/>
                    <a:shade val="30000"/>
                    <a:satMod val="115000"/>
                  </a:sysClr>
                </a:gs>
                <a:gs pos="3000">
                  <a:sysClr val="window" lastClr="FFFFFF">
                    <a:lumMod val="8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85000"/>
                    <a:shade val="100000"/>
                    <a:satMod val="115000"/>
                  </a:sysClr>
                </a:gs>
                <a:gs pos="24000">
                  <a:sysClr val="window" lastClr="FFFFFF">
                    <a:lumMod val="95000"/>
                  </a:sys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6554170" y="4093533"/>
              <a:ext cx="1106424" cy="1106424"/>
              <a:chOff x="1871333" y="2522497"/>
              <a:chExt cx="1106424" cy="1106424"/>
            </a:xfrm>
          </p:grpSpPr>
          <p:sp>
            <p:nvSpPr>
              <p:cNvPr id="48" name="Oval 47"/>
              <p:cNvSpPr>
                <a:spLocks noChangeAspect="1"/>
              </p:cNvSpPr>
              <p:nvPr/>
            </p:nvSpPr>
            <p:spPr>
              <a:xfrm>
                <a:off x="1871333" y="2522497"/>
                <a:ext cx="1106424" cy="110642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9" name="Oval 48"/>
              <p:cNvSpPr>
                <a:spLocks noChangeAspect="1"/>
              </p:cNvSpPr>
              <p:nvPr/>
            </p:nvSpPr>
            <p:spPr>
              <a:xfrm>
                <a:off x="1967345" y="2618509"/>
                <a:ext cx="914400" cy="91440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3533878" y="4141539"/>
              <a:ext cx="1106424" cy="1106424"/>
              <a:chOff x="1871333" y="2522497"/>
              <a:chExt cx="1106424" cy="1106424"/>
            </a:xfrm>
          </p:grpSpPr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871333" y="2522497"/>
                <a:ext cx="1106424" cy="110642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" name="Oval 46"/>
              <p:cNvSpPr>
                <a:spLocks noChangeAspect="1"/>
              </p:cNvSpPr>
              <p:nvPr/>
            </p:nvSpPr>
            <p:spPr>
              <a:xfrm>
                <a:off x="1967345" y="2618509"/>
                <a:ext cx="914400" cy="914400"/>
              </a:xfrm>
              <a:prstGeom prst="ellipse">
                <a:avLst/>
              </a:prstGeom>
              <a:solidFill>
                <a:srgbClr val="309C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0" name="Group 49"/>
          <p:cNvGrpSpPr/>
          <p:nvPr/>
        </p:nvGrpSpPr>
        <p:grpSpPr>
          <a:xfrm rot="2284121">
            <a:off x="2323571" y="3382266"/>
            <a:ext cx="4126716" cy="1154430"/>
            <a:chOff x="3533878" y="4093533"/>
            <a:chExt cx="4126716" cy="1154430"/>
          </a:xfrm>
        </p:grpSpPr>
        <p:sp>
          <p:nvSpPr>
            <p:cNvPr id="51" name="Freeform: Shape 28"/>
            <p:cNvSpPr/>
            <p:nvPr/>
          </p:nvSpPr>
          <p:spPr>
            <a:xfrm>
              <a:off x="4332006" y="4237551"/>
              <a:ext cx="2530459" cy="914400"/>
            </a:xfrm>
            <a:custGeom>
              <a:avLst/>
              <a:gdLst>
                <a:gd name="connsiteX0" fmla="*/ 0 w 3061855"/>
                <a:gd name="connsiteY0" fmla="*/ 0 h 914400"/>
                <a:gd name="connsiteX1" fmla="*/ 136915 w 3061855"/>
                <a:gd name="connsiteY1" fmla="*/ 0 h 914400"/>
                <a:gd name="connsiteX2" fmla="*/ 261459 w 3061855"/>
                <a:gd name="connsiteY2" fmla="*/ 35164 h 914400"/>
                <a:gd name="connsiteX3" fmla="*/ 1530928 w 3061855"/>
                <a:gd name="connsiteY3" fmla="*/ 138604 h 914400"/>
                <a:gd name="connsiteX4" fmla="*/ 2800398 w 3061855"/>
                <a:gd name="connsiteY4" fmla="*/ 35164 h 914400"/>
                <a:gd name="connsiteX5" fmla="*/ 2924942 w 3061855"/>
                <a:gd name="connsiteY5" fmla="*/ 0 h 914400"/>
                <a:gd name="connsiteX6" fmla="*/ 3061855 w 3061855"/>
                <a:gd name="connsiteY6" fmla="*/ 0 h 914400"/>
                <a:gd name="connsiteX7" fmla="*/ 3061855 w 3061855"/>
                <a:gd name="connsiteY7" fmla="*/ 914399 h 914400"/>
                <a:gd name="connsiteX8" fmla="*/ 3030753 w 3061855"/>
                <a:gd name="connsiteY8" fmla="*/ 867117 h 914400"/>
                <a:gd name="connsiteX9" fmla="*/ 1530928 w 3061855"/>
                <a:gd name="connsiteY9" fmla="*/ 679784 h 914400"/>
                <a:gd name="connsiteX10" fmla="*/ 0 w 3061855"/>
                <a:gd name="connsiteY10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061855" h="914400">
                  <a:moveTo>
                    <a:pt x="0" y="0"/>
                  </a:moveTo>
                  <a:lnTo>
                    <a:pt x="136915" y="0"/>
                  </a:lnTo>
                  <a:lnTo>
                    <a:pt x="261459" y="35164"/>
                  </a:lnTo>
                  <a:cubicBezTo>
                    <a:pt x="536578" y="97573"/>
                    <a:pt x="1002486" y="138604"/>
                    <a:pt x="1530928" y="138604"/>
                  </a:cubicBezTo>
                  <a:cubicBezTo>
                    <a:pt x="2059371" y="138604"/>
                    <a:pt x="2525279" y="97573"/>
                    <a:pt x="2800398" y="35164"/>
                  </a:cubicBezTo>
                  <a:lnTo>
                    <a:pt x="2924942" y="0"/>
                  </a:lnTo>
                  <a:lnTo>
                    <a:pt x="3061855" y="0"/>
                  </a:lnTo>
                  <a:lnTo>
                    <a:pt x="3061855" y="914399"/>
                  </a:lnTo>
                  <a:lnTo>
                    <a:pt x="3030753" y="867117"/>
                  </a:lnTo>
                  <a:cubicBezTo>
                    <a:pt x="2888000" y="760206"/>
                    <a:pt x="2270748" y="679784"/>
                    <a:pt x="1530928" y="679784"/>
                  </a:cubicBezTo>
                  <a:cubicBezTo>
                    <a:pt x="685420" y="679784"/>
                    <a:pt x="0" y="784825"/>
                    <a:pt x="0" y="914400"/>
                  </a:cubicBezTo>
                  <a:close/>
                </a:path>
              </a:pathLst>
            </a:custGeom>
            <a:gradFill>
              <a:gsLst>
                <a:gs pos="0">
                  <a:sysClr val="window" lastClr="FFFFFF">
                    <a:lumMod val="85000"/>
                    <a:shade val="30000"/>
                    <a:satMod val="115000"/>
                  </a:sysClr>
                </a:gs>
                <a:gs pos="3000">
                  <a:sysClr val="window" lastClr="FFFFFF">
                    <a:lumMod val="8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85000"/>
                    <a:shade val="100000"/>
                    <a:satMod val="115000"/>
                  </a:sysClr>
                </a:gs>
                <a:gs pos="24000">
                  <a:sysClr val="window" lastClr="FFFFFF">
                    <a:lumMod val="95000"/>
                  </a:sys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6554170" y="4093533"/>
              <a:ext cx="1106424" cy="1106424"/>
              <a:chOff x="1871333" y="2522497"/>
              <a:chExt cx="1106424" cy="1106424"/>
            </a:xfrm>
          </p:grpSpPr>
          <p:sp>
            <p:nvSpPr>
              <p:cNvPr id="56" name="Oval 55"/>
              <p:cNvSpPr>
                <a:spLocks noChangeAspect="1"/>
              </p:cNvSpPr>
              <p:nvPr/>
            </p:nvSpPr>
            <p:spPr>
              <a:xfrm>
                <a:off x="1871333" y="2522497"/>
                <a:ext cx="1106424" cy="110642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7" name="Oval 56"/>
              <p:cNvSpPr>
                <a:spLocks noChangeAspect="1"/>
              </p:cNvSpPr>
              <p:nvPr/>
            </p:nvSpPr>
            <p:spPr>
              <a:xfrm>
                <a:off x="1967345" y="2618509"/>
                <a:ext cx="914400" cy="91440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3533878" y="4141539"/>
              <a:ext cx="1106424" cy="1106424"/>
              <a:chOff x="1871333" y="2522497"/>
              <a:chExt cx="1106424" cy="1106424"/>
            </a:xfrm>
          </p:grpSpPr>
          <p:sp>
            <p:nvSpPr>
              <p:cNvPr id="54" name="Oval 53"/>
              <p:cNvSpPr>
                <a:spLocks noChangeAspect="1"/>
              </p:cNvSpPr>
              <p:nvPr/>
            </p:nvSpPr>
            <p:spPr>
              <a:xfrm>
                <a:off x="1871333" y="2522497"/>
                <a:ext cx="1106424" cy="110642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5" name="Oval 54"/>
              <p:cNvSpPr>
                <a:spLocks noChangeAspect="1"/>
              </p:cNvSpPr>
              <p:nvPr/>
            </p:nvSpPr>
            <p:spPr>
              <a:xfrm>
                <a:off x="1967345" y="2618509"/>
                <a:ext cx="914400" cy="914400"/>
              </a:xfrm>
              <a:prstGeom prst="ellipse">
                <a:avLst/>
              </a:prstGeom>
              <a:solidFill>
                <a:srgbClr val="309C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8" name="Group 57"/>
          <p:cNvGrpSpPr/>
          <p:nvPr/>
        </p:nvGrpSpPr>
        <p:grpSpPr>
          <a:xfrm rot="18859635">
            <a:off x="4551596" y="3218931"/>
            <a:ext cx="4126716" cy="1154430"/>
            <a:chOff x="3533878" y="4093533"/>
            <a:chExt cx="4126716" cy="1154430"/>
          </a:xfrm>
        </p:grpSpPr>
        <p:sp>
          <p:nvSpPr>
            <p:cNvPr id="59" name="Freeform: Shape 40"/>
            <p:cNvSpPr/>
            <p:nvPr/>
          </p:nvSpPr>
          <p:spPr>
            <a:xfrm>
              <a:off x="4332006" y="4237551"/>
              <a:ext cx="2530459" cy="914400"/>
            </a:xfrm>
            <a:custGeom>
              <a:avLst/>
              <a:gdLst>
                <a:gd name="connsiteX0" fmla="*/ 0 w 3061855"/>
                <a:gd name="connsiteY0" fmla="*/ 0 h 914400"/>
                <a:gd name="connsiteX1" fmla="*/ 136915 w 3061855"/>
                <a:gd name="connsiteY1" fmla="*/ 0 h 914400"/>
                <a:gd name="connsiteX2" fmla="*/ 261459 w 3061855"/>
                <a:gd name="connsiteY2" fmla="*/ 35164 h 914400"/>
                <a:gd name="connsiteX3" fmla="*/ 1530928 w 3061855"/>
                <a:gd name="connsiteY3" fmla="*/ 138604 h 914400"/>
                <a:gd name="connsiteX4" fmla="*/ 2800398 w 3061855"/>
                <a:gd name="connsiteY4" fmla="*/ 35164 h 914400"/>
                <a:gd name="connsiteX5" fmla="*/ 2924942 w 3061855"/>
                <a:gd name="connsiteY5" fmla="*/ 0 h 914400"/>
                <a:gd name="connsiteX6" fmla="*/ 3061855 w 3061855"/>
                <a:gd name="connsiteY6" fmla="*/ 0 h 914400"/>
                <a:gd name="connsiteX7" fmla="*/ 3061855 w 3061855"/>
                <a:gd name="connsiteY7" fmla="*/ 914399 h 914400"/>
                <a:gd name="connsiteX8" fmla="*/ 3030753 w 3061855"/>
                <a:gd name="connsiteY8" fmla="*/ 867117 h 914400"/>
                <a:gd name="connsiteX9" fmla="*/ 1530928 w 3061855"/>
                <a:gd name="connsiteY9" fmla="*/ 679784 h 914400"/>
                <a:gd name="connsiteX10" fmla="*/ 0 w 3061855"/>
                <a:gd name="connsiteY10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061855" h="914400">
                  <a:moveTo>
                    <a:pt x="0" y="0"/>
                  </a:moveTo>
                  <a:lnTo>
                    <a:pt x="136915" y="0"/>
                  </a:lnTo>
                  <a:lnTo>
                    <a:pt x="261459" y="35164"/>
                  </a:lnTo>
                  <a:cubicBezTo>
                    <a:pt x="536578" y="97573"/>
                    <a:pt x="1002486" y="138604"/>
                    <a:pt x="1530928" y="138604"/>
                  </a:cubicBezTo>
                  <a:cubicBezTo>
                    <a:pt x="2059371" y="138604"/>
                    <a:pt x="2525279" y="97573"/>
                    <a:pt x="2800398" y="35164"/>
                  </a:cubicBezTo>
                  <a:lnTo>
                    <a:pt x="2924942" y="0"/>
                  </a:lnTo>
                  <a:lnTo>
                    <a:pt x="3061855" y="0"/>
                  </a:lnTo>
                  <a:lnTo>
                    <a:pt x="3061855" y="914399"/>
                  </a:lnTo>
                  <a:lnTo>
                    <a:pt x="3030753" y="867117"/>
                  </a:lnTo>
                  <a:cubicBezTo>
                    <a:pt x="2888000" y="760206"/>
                    <a:pt x="2270748" y="679784"/>
                    <a:pt x="1530928" y="679784"/>
                  </a:cubicBezTo>
                  <a:cubicBezTo>
                    <a:pt x="685420" y="679784"/>
                    <a:pt x="0" y="784825"/>
                    <a:pt x="0" y="914400"/>
                  </a:cubicBezTo>
                  <a:close/>
                </a:path>
              </a:pathLst>
            </a:custGeom>
            <a:gradFill>
              <a:gsLst>
                <a:gs pos="0">
                  <a:sysClr val="window" lastClr="FFFFFF">
                    <a:lumMod val="85000"/>
                    <a:shade val="30000"/>
                    <a:satMod val="115000"/>
                  </a:sysClr>
                </a:gs>
                <a:gs pos="3000">
                  <a:sysClr val="window" lastClr="FFFFFF">
                    <a:lumMod val="8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85000"/>
                    <a:shade val="100000"/>
                    <a:satMod val="115000"/>
                  </a:sysClr>
                </a:gs>
                <a:gs pos="24000">
                  <a:sysClr val="window" lastClr="FFFFFF">
                    <a:lumMod val="95000"/>
                  </a:sys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60" name="Group 59"/>
            <p:cNvGrpSpPr/>
            <p:nvPr/>
          </p:nvGrpSpPr>
          <p:grpSpPr>
            <a:xfrm>
              <a:off x="6554170" y="4093533"/>
              <a:ext cx="1106424" cy="1106424"/>
              <a:chOff x="1871333" y="2522497"/>
              <a:chExt cx="1106424" cy="1106424"/>
            </a:xfrm>
          </p:grpSpPr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1871333" y="2522497"/>
                <a:ext cx="1106424" cy="110642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5" name="Oval 64"/>
              <p:cNvSpPr>
                <a:spLocks noChangeAspect="1"/>
              </p:cNvSpPr>
              <p:nvPr/>
            </p:nvSpPr>
            <p:spPr>
              <a:xfrm>
                <a:off x="1967345" y="2618509"/>
                <a:ext cx="914400" cy="91440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61" name="Group 60"/>
            <p:cNvGrpSpPr/>
            <p:nvPr/>
          </p:nvGrpSpPr>
          <p:grpSpPr>
            <a:xfrm>
              <a:off x="3533878" y="4141539"/>
              <a:ext cx="1106424" cy="1106424"/>
              <a:chOff x="1871333" y="2522497"/>
              <a:chExt cx="1106424" cy="1106424"/>
            </a:xfrm>
          </p:grpSpPr>
          <p:sp>
            <p:nvSpPr>
              <p:cNvPr id="62" name="Oval 61"/>
              <p:cNvSpPr>
                <a:spLocks noChangeAspect="1"/>
              </p:cNvSpPr>
              <p:nvPr/>
            </p:nvSpPr>
            <p:spPr>
              <a:xfrm>
                <a:off x="1871333" y="2522497"/>
                <a:ext cx="1106424" cy="110642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3" name="Oval 62"/>
              <p:cNvSpPr>
                <a:spLocks noChangeAspect="1"/>
              </p:cNvSpPr>
              <p:nvPr/>
            </p:nvSpPr>
            <p:spPr>
              <a:xfrm>
                <a:off x="1967345" y="2618509"/>
                <a:ext cx="914400" cy="914400"/>
              </a:xfrm>
              <a:prstGeom prst="ellipse">
                <a:avLst/>
              </a:prstGeom>
              <a:solidFill>
                <a:srgbClr val="309C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67" name="Group 66"/>
          <p:cNvGrpSpPr/>
          <p:nvPr/>
        </p:nvGrpSpPr>
        <p:grpSpPr>
          <a:xfrm rot="2284121">
            <a:off x="6799268" y="3038548"/>
            <a:ext cx="4126716" cy="1154430"/>
            <a:chOff x="3533878" y="4093533"/>
            <a:chExt cx="4126716" cy="1154430"/>
          </a:xfrm>
        </p:grpSpPr>
        <p:sp>
          <p:nvSpPr>
            <p:cNvPr id="68" name="Freeform: Shape 54"/>
            <p:cNvSpPr/>
            <p:nvPr/>
          </p:nvSpPr>
          <p:spPr>
            <a:xfrm>
              <a:off x="4332006" y="4237551"/>
              <a:ext cx="2530459" cy="914400"/>
            </a:xfrm>
            <a:custGeom>
              <a:avLst/>
              <a:gdLst>
                <a:gd name="connsiteX0" fmla="*/ 0 w 3061855"/>
                <a:gd name="connsiteY0" fmla="*/ 0 h 914400"/>
                <a:gd name="connsiteX1" fmla="*/ 136915 w 3061855"/>
                <a:gd name="connsiteY1" fmla="*/ 0 h 914400"/>
                <a:gd name="connsiteX2" fmla="*/ 261459 w 3061855"/>
                <a:gd name="connsiteY2" fmla="*/ 35164 h 914400"/>
                <a:gd name="connsiteX3" fmla="*/ 1530928 w 3061855"/>
                <a:gd name="connsiteY3" fmla="*/ 138604 h 914400"/>
                <a:gd name="connsiteX4" fmla="*/ 2800398 w 3061855"/>
                <a:gd name="connsiteY4" fmla="*/ 35164 h 914400"/>
                <a:gd name="connsiteX5" fmla="*/ 2924942 w 3061855"/>
                <a:gd name="connsiteY5" fmla="*/ 0 h 914400"/>
                <a:gd name="connsiteX6" fmla="*/ 3061855 w 3061855"/>
                <a:gd name="connsiteY6" fmla="*/ 0 h 914400"/>
                <a:gd name="connsiteX7" fmla="*/ 3061855 w 3061855"/>
                <a:gd name="connsiteY7" fmla="*/ 914399 h 914400"/>
                <a:gd name="connsiteX8" fmla="*/ 3030753 w 3061855"/>
                <a:gd name="connsiteY8" fmla="*/ 867117 h 914400"/>
                <a:gd name="connsiteX9" fmla="*/ 1530928 w 3061855"/>
                <a:gd name="connsiteY9" fmla="*/ 679784 h 914400"/>
                <a:gd name="connsiteX10" fmla="*/ 0 w 3061855"/>
                <a:gd name="connsiteY10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061855" h="914400">
                  <a:moveTo>
                    <a:pt x="0" y="0"/>
                  </a:moveTo>
                  <a:lnTo>
                    <a:pt x="136915" y="0"/>
                  </a:lnTo>
                  <a:lnTo>
                    <a:pt x="261459" y="35164"/>
                  </a:lnTo>
                  <a:cubicBezTo>
                    <a:pt x="536578" y="97573"/>
                    <a:pt x="1002486" y="138604"/>
                    <a:pt x="1530928" y="138604"/>
                  </a:cubicBezTo>
                  <a:cubicBezTo>
                    <a:pt x="2059371" y="138604"/>
                    <a:pt x="2525279" y="97573"/>
                    <a:pt x="2800398" y="35164"/>
                  </a:cubicBezTo>
                  <a:lnTo>
                    <a:pt x="2924942" y="0"/>
                  </a:lnTo>
                  <a:lnTo>
                    <a:pt x="3061855" y="0"/>
                  </a:lnTo>
                  <a:lnTo>
                    <a:pt x="3061855" y="914399"/>
                  </a:lnTo>
                  <a:lnTo>
                    <a:pt x="3030753" y="867117"/>
                  </a:lnTo>
                  <a:cubicBezTo>
                    <a:pt x="2888000" y="760206"/>
                    <a:pt x="2270748" y="679784"/>
                    <a:pt x="1530928" y="679784"/>
                  </a:cubicBezTo>
                  <a:cubicBezTo>
                    <a:pt x="685420" y="679784"/>
                    <a:pt x="0" y="784825"/>
                    <a:pt x="0" y="914400"/>
                  </a:cubicBezTo>
                  <a:close/>
                </a:path>
              </a:pathLst>
            </a:custGeom>
            <a:gradFill>
              <a:gsLst>
                <a:gs pos="0">
                  <a:sysClr val="window" lastClr="FFFFFF">
                    <a:lumMod val="85000"/>
                    <a:shade val="30000"/>
                    <a:satMod val="115000"/>
                  </a:sysClr>
                </a:gs>
                <a:gs pos="3000">
                  <a:sysClr val="window" lastClr="FFFFFF">
                    <a:lumMod val="8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85000"/>
                    <a:shade val="100000"/>
                    <a:satMod val="115000"/>
                  </a:sysClr>
                </a:gs>
                <a:gs pos="24000">
                  <a:sysClr val="window" lastClr="FFFFFF">
                    <a:lumMod val="95000"/>
                  </a:sys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76" name="Group 75"/>
            <p:cNvGrpSpPr/>
            <p:nvPr/>
          </p:nvGrpSpPr>
          <p:grpSpPr>
            <a:xfrm>
              <a:off x="6554170" y="4093533"/>
              <a:ext cx="1106424" cy="1106424"/>
              <a:chOff x="1871333" y="2522497"/>
              <a:chExt cx="1106424" cy="1106424"/>
            </a:xfrm>
          </p:grpSpPr>
          <p:sp>
            <p:nvSpPr>
              <p:cNvPr id="82" name="Oval 81"/>
              <p:cNvSpPr>
                <a:spLocks noChangeAspect="1"/>
              </p:cNvSpPr>
              <p:nvPr/>
            </p:nvSpPr>
            <p:spPr>
              <a:xfrm>
                <a:off x="1871333" y="2522497"/>
                <a:ext cx="1106424" cy="110642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3" name="Oval 82"/>
              <p:cNvSpPr>
                <a:spLocks noChangeAspect="1"/>
              </p:cNvSpPr>
              <p:nvPr/>
            </p:nvSpPr>
            <p:spPr>
              <a:xfrm>
                <a:off x="1967345" y="2618509"/>
                <a:ext cx="914400" cy="914400"/>
              </a:xfrm>
              <a:prstGeom prst="ellipse">
                <a:avLst/>
              </a:prstGeom>
              <a:solidFill>
                <a:srgbClr val="309C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77" name="Group 76"/>
            <p:cNvGrpSpPr/>
            <p:nvPr/>
          </p:nvGrpSpPr>
          <p:grpSpPr>
            <a:xfrm>
              <a:off x="3533878" y="4141539"/>
              <a:ext cx="1106424" cy="1106424"/>
              <a:chOff x="1871333" y="2522497"/>
              <a:chExt cx="1106424" cy="1106424"/>
            </a:xfrm>
          </p:grpSpPr>
          <p:sp>
            <p:nvSpPr>
              <p:cNvPr id="80" name="Oval 79"/>
              <p:cNvSpPr>
                <a:spLocks noChangeAspect="1"/>
              </p:cNvSpPr>
              <p:nvPr/>
            </p:nvSpPr>
            <p:spPr>
              <a:xfrm>
                <a:off x="1871333" y="2522497"/>
                <a:ext cx="1106424" cy="110642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1" name="Oval 80"/>
              <p:cNvSpPr>
                <a:spLocks noChangeAspect="1"/>
              </p:cNvSpPr>
              <p:nvPr/>
            </p:nvSpPr>
            <p:spPr>
              <a:xfrm>
                <a:off x="1967345" y="2618509"/>
                <a:ext cx="914400" cy="914400"/>
              </a:xfrm>
              <a:prstGeom prst="ellipse">
                <a:avLst/>
              </a:prstGeom>
              <a:solidFill>
                <a:srgbClr val="309C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84" name="TextBox 83"/>
          <p:cNvSpPr txBox="1"/>
          <p:nvPr/>
        </p:nvSpPr>
        <p:spPr>
          <a:xfrm>
            <a:off x="8847825" y="5305538"/>
            <a:ext cx="2805031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Фаол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чакана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базасини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1 000 000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тага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(+ 546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000)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190105" y="5586111"/>
            <a:ext cx="280503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ҳақи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картаси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лойиҳаларини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ишлаб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чиқиш</a:t>
            </a: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436807" y="5638706"/>
            <a:ext cx="280503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Кичик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ўрта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бизнес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ҳамда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чакана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бизнесга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урғу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бериш</a:t>
            </a: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8310145" y="1525976"/>
            <a:ext cx="2805031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Кичик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ўрта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бизнесда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фаол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базасини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56 735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тага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(+30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000)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3714963" y="1645773"/>
            <a:ext cx="2805031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Кичик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ўрта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бизнес </a:t>
            </a: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мижозларининг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ҳар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бир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uz-Cyrl-UZ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сегменти</a:t>
            </a: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маҳсулот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ишлаб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чиқиш</a:t>
            </a: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1" name="POWER_USER_ID_ICONS_Checkered_Flag2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2"/>
            </p:custDataLst>
          </p:nvPr>
        </p:nvGrpSpPr>
        <p:grpSpPr bwMode="auto">
          <a:xfrm>
            <a:off x="749419" y="5013891"/>
            <a:ext cx="717550" cy="446088"/>
            <a:chOff x="14" y="61"/>
            <a:chExt cx="452" cy="281"/>
          </a:xfrm>
          <a:solidFill>
            <a:schemeClr val="bg1"/>
          </a:solidFill>
        </p:grpSpPr>
        <p:sp>
          <p:nvSpPr>
            <p:cNvPr id="102" name="POWER_USER_ID_ICONS_Checkered_Flag2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249" y="70"/>
              <a:ext cx="217" cy="181"/>
            </a:xfrm>
            <a:custGeom>
              <a:avLst/>
              <a:gdLst>
                <a:gd name="T0" fmla="*/ 470 w 470"/>
                <a:gd name="T1" fmla="*/ 161 h 392"/>
                <a:gd name="T2" fmla="*/ 469 w 470"/>
                <a:gd name="T3" fmla="*/ 160 h 392"/>
                <a:gd name="T4" fmla="*/ 102 w 470"/>
                <a:gd name="T5" fmla="*/ 0 h 392"/>
                <a:gd name="T6" fmla="*/ 101 w 470"/>
                <a:gd name="T7" fmla="*/ 0 h 392"/>
                <a:gd name="T8" fmla="*/ 100 w 470"/>
                <a:gd name="T9" fmla="*/ 1 h 392"/>
                <a:gd name="T10" fmla="*/ 1 w 470"/>
                <a:gd name="T11" fmla="*/ 229 h 392"/>
                <a:gd name="T12" fmla="*/ 0 w 470"/>
                <a:gd name="T13" fmla="*/ 230 h 392"/>
                <a:gd name="T14" fmla="*/ 1 w 470"/>
                <a:gd name="T15" fmla="*/ 231 h 392"/>
                <a:gd name="T16" fmla="*/ 369 w 470"/>
                <a:gd name="T17" fmla="*/ 391 h 392"/>
                <a:gd name="T18" fmla="*/ 370 w 470"/>
                <a:gd name="T19" fmla="*/ 392 h 392"/>
                <a:gd name="T20" fmla="*/ 371 w 470"/>
                <a:gd name="T21" fmla="*/ 390 h 392"/>
                <a:gd name="T22" fmla="*/ 470 w 470"/>
                <a:gd name="T23" fmla="*/ 162 h 392"/>
                <a:gd name="T24" fmla="*/ 470 w 470"/>
                <a:gd name="T25" fmla="*/ 161 h 392"/>
                <a:gd name="T26" fmla="*/ 467 w 470"/>
                <a:gd name="T27" fmla="*/ 162 h 392"/>
                <a:gd name="T28" fmla="*/ 369 w 470"/>
                <a:gd name="T29" fmla="*/ 388 h 392"/>
                <a:gd name="T30" fmla="*/ 4 w 470"/>
                <a:gd name="T31" fmla="*/ 229 h 392"/>
                <a:gd name="T32" fmla="*/ 102 w 470"/>
                <a:gd name="T33" fmla="*/ 3 h 392"/>
                <a:gd name="T34" fmla="*/ 467 w 470"/>
                <a:gd name="T35" fmla="*/ 16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70" h="392">
                  <a:moveTo>
                    <a:pt x="470" y="161"/>
                  </a:moveTo>
                  <a:lnTo>
                    <a:pt x="469" y="160"/>
                  </a:lnTo>
                  <a:lnTo>
                    <a:pt x="102" y="0"/>
                  </a:lnTo>
                  <a:lnTo>
                    <a:pt x="101" y="0"/>
                  </a:lnTo>
                  <a:lnTo>
                    <a:pt x="100" y="1"/>
                  </a:lnTo>
                  <a:lnTo>
                    <a:pt x="1" y="229"/>
                  </a:lnTo>
                  <a:lnTo>
                    <a:pt x="0" y="230"/>
                  </a:lnTo>
                  <a:lnTo>
                    <a:pt x="1" y="231"/>
                  </a:lnTo>
                  <a:lnTo>
                    <a:pt x="369" y="391"/>
                  </a:lnTo>
                  <a:lnTo>
                    <a:pt x="370" y="392"/>
                  </a:lnTo>
                  <a:lnTo>
                    <a:pt x="371" y="390"/>
                  </a:lnTo>
                  <a:lnTo>
                    <a:pt x="470" y="162"/>
                  </a:lnTo>
                  <a:lnTo>
                    <a:pt x="470" y="161"/>
                  </a:lnTo>
                  <a:close/>
                  <a:moveTo>
                    <a:pt x="467" y="162"/>
                  </a:moveTo>
                  <a:lnTo>
                    <a:pt x="369" y="388"/>
                  </a:lnTo>
                  <a:lnTo>
                    <a:pt x="4" y="229"/>
                  </a:lnTo>
                  <a:lnTo>
                    <a:pt x="102" y="3"/>
                  </a:lnTo>
                  <a:lnTo>
                    <a:pt x="467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POWER_USER_ID_ICONS_Checkered_Flag2"/>
            <p:cNvSpPr>
              <a:spLocks/>
            </p:cNvSpPr>
            <p:nvPr>
              <p:custDataLst>
                <p:tags r:id="rId12"/>
              </p:custDataLst>
            </p:nvPr>
          </p:nvSpPr>
          <p:spPr bwMode="auto">
            <a:xfrm>
              <a:off x="435" y="135"/>
              <a:ext cx="30" cy="30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2" name="POWER_USER_ID_ICONS_Checkered_Flag2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393" y="116"/>
              <a:ext cx="30" cy="31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3" name="POWER_USER_ID_ICONS_Checkered_Flag2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350" y="98"/>
              <a:ext cx="31" cy="30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4" name="POWER_USER_ID_ICONS_Checkered_Flag2"/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>
              <a:off x="308" y="79"/>
              <a:ext cx="31" cy="31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5" name="POWER_USER_ID_ICONS_Checkered_Flag2"/>
            <p:cNvSpPr>
              <a:spLocks/>
            </p:cNvSpPr>
            <p:nvPr>
              <p:custDataLst>
                <p:tags r:id="rId16"/>
              </p:custDataLst>
            </p:nvPr>
          </p:nvSpPr>
          <p:spPr bwMode="auto">
            <a:xfrm>
              <a:off x="320" y="110"/>
              <a:ext cx="30" cy="30"/>
            </a:xfrm>
            <a:custGeom>
              <a:avLst/>
              <a:gdLst>
                <a:gd name="T0" fmla="*/ 65 w 65"/>
                <a:gd name="T1" fmla="*/ 20 h 66"/>
                <a:gd name="T2" fmla="*/ 46 w 65"/>
                <a:gd name="T3" fmla="*/ 66 h 66"/>
                <a:gd name="T4" fmla="*/ 0 w 65"/>
                <a:gd name="T5" fmla="*/ 46 h 66"/>
                <a:gd name="T6" fmla="*/ 20 w 65"/>
                <a:gd name="T7" fmla="*/ 0 h 66"/>
                <a:gd name="T8" fmla="*/ 65 w 65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6">
                  <a:moveTo>
                    <a:pt x="65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5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6" name="POWER_USER_ID_ICONS_Checkered_Flag2"/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>
              <a:off x="362" y="128"/>
              <a:ext cx="31" cy="31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POWER_USER_ID_ICONS_Checkered_Flag2"/>
            <p:cNvSpPr>
              <a:spLocks/>
            </p:cNvSpPr>
            <p:nvPr>
              <p:custDataLst>
                <p:tags r:id="rId18"/>
              </p:custDataLst>
            </p:nvPr>
          </p:nvSpPr>
          <p:spPr bwMode="auto">
            <a:xfrm>
              <a:off x="405" y="147"/>
              <a:ext cx="30" cy="30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8" name="POWER_USER_ID_ICONS_Checkered_Flag2"/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278" y="91"/>
              <a:ext cx="30" cy="31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9" name="POWER_USER_ID_ICONS_Checkered_Flag2"/>
            <p:cNvSpPr>
              <a:spLocks/>
            </p:cNvSpPr>
            <p:nvPr>
              <p:custDataLst>
                <p:tags r:id="rId20"/>
              </p:custDataLst>
            </p:nvPr>
          </p:nvSpPr>
          <p:spPr bwMode="auto">
            <a:xfrm>
              <a:off x="416" y="177"/>
              <a:ext cx="31" cy="31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POWER_USER_ID_ICONS_Checkered_Flag2"/>
            <p:cNvSpPr>
              <a:spLocks/>
            </p:cNvSpPr>
            <p:nvPr>
              <p:custDataLst>
                <p:tags r:id="rId21"/>
              </p:custDataLst>
            </p:nvPr>
          </p:nvSpPr>
          <p:spPr bwMode="auto">
            <a:xfrm>
              <a:off x="374" y="159"/>
              <a:ext cx="31" cy="30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1" name="POWER_USER_ID_ICONS_Checkered_Flag2"/>
            <p:cNvSpPr>
              <a:spLocks/>
            </p:cNvSpPr>
            <p:nvPr>
              <p:custDataLst>
                <p:tags r:id="rId22"/>
              </p:custDataLst>
            </p:nvPr>
          </p:nvSpPr>
          <p:spPr bwMode="auto">
            <a:xfrm>
              <a:off x="332" y="140"/>
              <a:ext cx="30" cy="31"/>
            </a:xfrm>
            <a:custGeom>
              <a:avLst/>
              <a:gdLst>
                <a:gd name="T0" fmla="*/ 65 w 65"/>
                <a:gd name="T1" fmla="*/ 20 h 66"/>
                <a:gd name="T2" fmla="*/ 45 w 65"/>
                <a:gd name="T3" fmla="*/ 66 h 66"/>
                <a:gd name="T4" fmla="*/ 0 w 65"/>
                <a:gd name="T5" fmla="*/ 46 h 66"/>
                <a:gd name="T6" fmla="*/ 20 w 65"/>
                <a:gd name="T7" fmla="*/ 0 h 66"/>
                <a:gd name="T8" fmla="*/ 65 w 65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6">
                  <a:moveTo>
                    <a:pt x="65" y="20"/>
                  </a:moveTo>
                  <a:lnTo>
                    <a:pt x="45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5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2" name="POWER_USER_ID_ICONS_Checkered_Flag2"/>
            <p:cNvSpPr>
              <a:spLocks/>
            </p:cNvSpPr>
            <p:nvPr>
              <p:custDataLst>
                <p:tags r:id="rId23"/>
              </p:custDataLst>
            </p:nvPr>
          </p:nvSpPr>
          <p:spPr bwMode="auto">
            <a:xfrm>
              <a:off x="290" y="122"/>
              <a:ext cx="30" cy="30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3" name="POWER_USER_ID_ICONS_Checkered_Flag2"/>
            <p:cNvSpPr>
              <a:spLocks/>
            </p:cNvSpPr>
            <p:nvPr>
              <p:custDataLst>
                <p:tags r:id="rId24"/>
              </p:custDataLst>
            </p:nvPr>
          </p:nvSpPr>
          <p:spPr bwMode="auto">
            <a:xfrm>
              <a:off x="302" y="152"/>
              <a:ext cx="30" cy="31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4" name="POWER_USER_ID_ICONS_Checkered_Flag2"/>
            <p:cNvSpPr>
              <a:spLocks/>
            </p:cNvSpPr>
            <p:nvPr>
              <p:custDataLst>
                <p:tags r:id="rId25"/>
              </p:custDataLst>
            </p:nvPr>
          </p:nvSpPr>
          <p:spPr bwMode="auto">
            <a:xfrm>
              <a:off x="344" y="171"/>
              <a:ext cx="30" cy="30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5" name="POWER_USER_ID_ICONS_Checkered_Flag2"/>
            <p:cNvSpPr>
              <a:spLocks/>
            </p:cNvSpPr>
            <p:nvPr>
              <p:custDataLst>
                <p:tags r:id="rId26"/>
              </p:custDataLst>
            </p:nvPr>
          </p:nvSpPr>
          <p:spPr bwMode="auto">
            <a:xfrm>
              <a:off x="386" y="189"/>
              <a:ext cx="30" cy="30"/>
            </a:xfrm>
            <a:custGeom>
              <a:avLst/>
              <a:gdLst>
                <a:gd name="T0" fmla="*/ 66 w 66"/>
                <a:gd name="T1" fmla="*/ 20 h 65"/>
                <a:gd name="T2" fmla="*/ 46 w 66"/>
                <a:gd name="T3" fmla="*/ 65 h 65"/>
                <a:gd name="T4" fmla="*/ 0 w 66"/>
                <a:gd name="T5" fmla="*/ 46 h 65"/>
                <a:gd name="T6" fmla="*/ 20 w 66"/>
                <a:gd name="T7" fmla="*/ 0 h 65"/>
                <a:gd name="T8" fmla="*/ 66 w 66"/>
                <a:gd name="T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5">
                  <a:moveTo>
                    <a:pt x="66" y="20"/>
                  </a:moveTo>
                  <a:lnTo>
                    <a:pt x="46" y="65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POWER_USER_ID_ICONS_Checkered_Flag2"/>
            <p:cNvSpPr>
              <a:spLocks/>
            </p:cNvSpPr>
            <p:nvPr>
              <p:custDataLst>
                <p:tags r:id="rId27"/>
              </p:custDataLst>
            </p:nvPr>
          </p:nvSpPr>
          <p:spPr bwMode="auto">
            <a:xfrm>
              <a:off x="259" y="134"/>
              <a:ext cx="31" cy="30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7" name="POWER_USER_ID_ICONS_Checkered_Flag2"/>
            <p:cNvSpPr>
              <a:spLocks/>
            </p:cNvSpPr>
            <p:nvPr>
              <p:custDataLst>
                <p:tags r:id="rId28"/>
              </p:custDataLst>
            </p:nvPr>
          </p:nvSpPr>
          <p:spPr bwMode="auto">
            <a:xfrm>
              <a:off x="398" y="219"/>
              <a:ext cx="30" cy="31"/>
            </a:xfrm>
            <a:custGeom>
              <a:avLst/>
              <a:gdLst>
                <a:gd name="T0" fmla="*/ 66 w 66"/>
                <a:gd name="T1" fmla="*/ 20 h 66"/>
                <a:gd name="T2" fmla="*/ 46 w 66"/>
                <a:gd name="T3" fmla="*/ 66 h 66"/>
                <a:gd name="T4" fmla="*/ 0 w 66"/>
                <a:gd name="T5" fmla="*/ 46 h 66"/>
                <a:gd name="T6" fmla="*/ 20 w 66"/>
                <a:gd name="T7" fmla="*/ 0 h 66"/>
                <a:gd name="T8" fmla="*/ 66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66" y="20"/>
                  </a:moveTo>
                  <a:lnTo>
                    <a:pt x="46" y="66"/>
                  </a:lnTo>
                  <a:lnTo>
                    <a:pt x="0" y="46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8" name="POWER_USER_ID_ICONS_Checkered_Flag2"/>
            <p:cNvSpPr>
              <a:spLocks/>
            </p:cNvSpPr>
            <p:nvPr>
              <p:custDataLst>
                <p:tags r:id="rId29"/>
              </p:custDataLst>
            </p:nvPr>
          </p:nvSpPr>
          <p:spPr bwMode="auto">
            <a:xfrm>
              <a:off x="356" y="201"/>
              <a:ext cx="30" cy="30"/>
            </a:xfrm>
            <a:custGeom>
              <a:avLst/>
              <a:gdLst>
                <a:gd name="T0" fmla="*/ 66 w 66"/>
                <a:gd name="T1" fmla="*/ 20 h 65"/>
                <a:gd name="T2" fmla="*/ 46 w 66"/>
                <a:gd name="T3" fmla="*/ 65 h 65"/>
                <a:gd name="T4" fmla="*/ 0 w 66"/>
                <a:gd name="T5" fmla="*/ 45 h 65"/>
                <a:gd name="T6" fmla="*/ 20 w 66"/>
                <a:gd name="T7" fmla="*/ 0 h 65"/>
                <a:gd name="T8" fmla="*/ 66 w 66"/>
                <a:gd name="T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5">
                  <a:moveTo>
                    <a:pt x="66" y="20"/>
                  </a:moveTo>
                  <a:lnTo>
                    <a:pt x="46" y="65"/>
                  </a:lnTo>
                  <a:lnTo>
                    <a:pt x="0" y="45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9" name="POWER_USER_ID_ICONS_Checkered_Flag2"/>
            <p:cNvSpPr>
              <a:spLocks/>
            </p:cNvSpPr>
            <p:nvPr>
              <p:custDataLst>
                <p:tags r:id="rId30"/>
              </p:custDataLst>
            </p:nvPr>
          </p:nvSpPr>
          <p:spPr bwMode="auto">
            <a:xfrm>
              <a:off x="314" y="183"/>
              <a:ext cx="30" cy="30"/>
            </a:xfrm>
            <a:custGeom>
              <a:avLst/>
              <a:gdLst>
                <a:gd name="T0" fmla="*/ 65 w 65"/>
                <a:gd name="T1" fmla="*/ 20 h 65"/>
                <a:gd name="T2" fmla="*/ 45 w 65"/>
                <a:gd name="T3" fmla="*/ 65 h 65"/>
                <a:gd name="T4" fmla="*/ 0 w 65"/>
                <a:gd name="T5" fmla="*/ 45 h 65"/>
                <a:gd name="T6" fmla="*/ 20 w 65"/>
                <a:gd name="T7" fmla="*/ 0 h 65"/>
                <a:gd name="T8" fmla="*/ 65 w 65"/>
                <a:gd name="T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5">
                  <a:moveTo>
                    <a:pt x="65" y="20"/>
                  </a:moveTo>
                  <a:lnTo>
                    <a:pt x="45" y="65"/>
                  </a:lnTo>
                  <a:lnTo>
                    <a:pt x="0" y="45"/>
                  </a:lnTo>
                  <a:lnTo>
                    <a:pt x="20" y="0"/>
                  </a:lnTo>
                  <a:lnTo>
                    <a:pt x="65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0" name="POWER_USER_ID_ICONS_Checkered_Flag2"/>
            <p:cNvSpPr>
              <a:spLocks/>
            </p:cNvSpPr>
            <p:nvPr>
              <p:custDataLst>
                <p:tags r:id="rId31"/>
              </p:custDataLst>
            </p:nvPr>
          </p:nvSpPr>
          <p:spPr bwMode="auto">
            <a:xfrm>
              <a:off x="271" y="164"/>
              <a:ext cx="31" cy="30"/>
            </a:xfrm>
            <a:custGeom>
              <a:avLst/>
              <a:gdLst>
                <a:gd name="T0" fmla="*/ 66 w 66"/>
                <a:gd name="T1" fmla="*/ 20 h 65"/>
                <a:gd name="T2" fmla="*/ 46 w 66"/>
                <a:gd name="T3" fmla="*/ 65 h 65"/>
                <a:gd name="T4" fmla="*/ 0 w 66"/>
                <a:gd name="T5" fmla="*/ 45 h 65"/>
                <a:gd name="T6" fmla="*/ 20 w 66"/>
                <a:gd name="T7" fmla="*/ 0 h 65"/>
                <a:gd name="T8" fmla="*/ 66 w 66"/>
                <a:gd name="T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5">
                  <a:moveTo>
                    <a:pt x="66" y="20"/>
                  </a:moveTo>
                  <a:lnTo>
                    <a:pt x="46" y="65"/>
                  </a:lnTo>
                  <a:lnTo>
                    <a:pt x="0" y="45"/>
                  </a:lnTo>
                  <a:lnTo>
                    <a:pt x="20" y="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1" name="POWER_USER_ID_ICONS_Checkered_Flag2"/>
            <p:cNvSpPr>
              <a:spLocks noEditPoints="1"/>
            </p:cNvSpPr>
            <p:nvPr>
              <p:custDataLst>
                <p:tags r:id="rId32"/>
              </p:custDataLst>
            </p:nvPr>
          </p:nvSpPr>
          <p:spPr bwMode="auto">
            <a:xfrm>
              <a:off x="14" y="70"/>
              <a:ext cx="217" cy="181"/>
            </a:xfrm>
            <a:custGeom>
              <a:avLst/>
              <a:gdLst>
                <a:gd name="T0" fmla="*/ 0 w 471"/>
                <a:gd name="T1" fmla="*/ 161 h 392"/>
                <a:gd name="T2" fmla="*/ 1 w 471"/>
                <a:gd name="T3" fmla="*/ 160 h 392"/>
                <a:gd name="T4" fmla="*/ 369 w 471"/>
                <a:gd name="T5" fmla="*/ 0 h 392"/>
                <a:gd name="T6" fmla="*/ 370 w 471"/>
                <a:gd name="T7" fmla="*/ 0 h 392"/>
                <a:gd name="T8" fmla="*/ 371 w 471"/>
                <a:gd name="T9" fmla="*/ 1 h 392"/>
                <a:gd name="T10" fmla="*/ 470 w 471"/>
                <a:gd name="T11" fmla="*/ 229 h 392"/>
                <a:gd name="T12" fmla="*/ 471 w 471"/>
                <a:gd name="T13" fmla="*/ 230 h 392"/>
                <a:gd name="T14" fmla="*/ 469 w 471"/>
                <a:gd name="T15" fmla="*/ 231 h 392"/>
                <a:gd name="T16" fmla="*/ 102 w 471"/>
                <a:gd name="T17" fmla="*/ 391 h 392"/>
                <a:gd name="T18" fmla="*/ 101 w 471"/>
                <a:gd name="T19" fmla="*/ 392 h 392"/>
                <a:gd name="T20" fmla="*/ 100 w 471"/>
                <a:gd name="T21" fmla="*/ 390 h 392"/>
                <a:gd name="T22" fmla="*/ 1 w 471"/>
                <a:gd name="T23" fmla="*/ 162 h 392"/>
                <a:gd name="T24" fmla="*/ 0 w 471"/>
                <a:gd name="T25" fmla="*/ 161 h 392"/>
                <a:gd name="T26" fmla="*/ 4 w 471"/>
                <a:gd name="T27" fmla="*/ 162 h 392"/>
                <a:gd name="T28" fmla="*/ 102 w 471"/>
                <a:gd name="T29" fmla="*/ 388 h 392"/>
                <a:gd name="T30" fmla="*/ 467 w 471"/>
                <a:gd name="T31" fmla="*/ 229 h 392"/>
                <a:gd name="T32" fmla="*/ 369 w 471"/>
                <a:gd name="T33" fmla="*/ 3 h 392"/>
                <a:gd name="T34" fmla="*/ 4 w 471"/>
                <a:gd name="T35" fmla="*/ 16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71" h="392">
                  <a:moveTo>
                    <a:pt x="0" y="161"/>
                  </a:moveTo>
                  <a:lnTo>
                    <a:pt x="1" y="160"/>
                  </a:lnTo>
                  <a:lnTo>
                    <a:pt x="369" y="0"/>
                  </a:lnTo>
                  <a:lnTo>
                    <a:pt x="370" y="0"/>
                  </a:lnTo>
                  <a:lnTo>
                    <a:pt x="371" y="1"/>
                  </a:lnTo>
                  <a:lnTo>
                    <a:pt x="470" y="229"/>
                  </a:lnTo>
                  <a:lnTo>
                    <a:pt x="471" y="230"/>
                  </a:lnTo>
                  <a:lnTo>
                    <a:pt x="469" y="231"/>
                  </a:lnTo>
                  <a:lnTo>
                    <a:pt x="102" y="391"/>
                  </a:lnTo>
                  <a:lnTo>
                    <a:pt x="101" y="392"/>
                  </a:lnTo>
                  <a:lnTo>
                    <a:pt x="100" y="390"/>
                  </a:lnTo>
                  <a:lnTo>
                    <a:pt x="1" y="162"/>
                  </a:lnTo>
                  <a:lnTo>
                    <a:pt x="0" y="161"/>
                  </a:lnTo>
                  <a:close/>
                  <a:moveTo>
                    <a:pt x="4" y="162"/>
                  </a:moveTo>
                  <a:lnTo>
                    <a:pt x="102" y="388"/>
                  </a:lnTo>
                  <a:lnTo>
                    <a:pt x="467" y="229"/>
                  </a:lnTo>
                  <a:lnTo>
                    <a:pt x="369" y="3"/>
                  </a:lnTo>
                  <a:lnTo>
                    <a:pt x="4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2" name="POWER_USER_ID_ICONS_Checkered_Flag2"/>
            <p:cNvSpPr>
              <a:spLocks/>
            </p:cNvSpPr>
            <p:nvPr>
              <p:custDataLst>
                <p:tags r:id="rId33"/>
              </p:custDataLst>
            </p:nvPr>
          </p:nvSpPr>
          <p:spPr bwMode="auto">
            <a:xfrm>
              <a:off x="14" y="135"/>
              <a:ext cx="31" cy="30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3" name="POWER_USER_ID_ICONS_Checkered_Flag2"/>
            <p:cNvSpPr>
              <a:spLocks/>
            </p:cNvSpPr>
            <p:nvPr>
              <p:custDataLst>
                <p:tags r:id="rId34"/>
              </p:custDataLst>
            </p:nvPr>
          </p:nvSpPr>
          <p:spPr bwMode="auto">
            <a:xfrm>
              <a:off x="57" y="116"/>
              <a:ext cx="30" cy="31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4" name="POWER_USER_ID_ICONS_Checkered_Flag2"/>
            <p:cNvSpPr>
              <a:spLocks/>
            </p:cNvSpPr>
            <p:nvPr>
              <p:custDataLst>
                <p:tags r:id="rId35"/>
              </p:custDataLst>
            </p:nvPr>
          </p:nvSpPr>
          <p:spPr bwMode="auto">
            <a:xfrm>
              <a:off x="99" y="98"/>
              <a:ext cx="30" cy="30"/>
            </a:xfrm>
            <a:custGeom>
              <a:avLst/>
              <a:gdLst>
                <a:gd name="T0" fmla="*/ 0 w 65"/>
                <a:gd name="T1" fmla="*/ 20 h 66"/>
                <a:gd name="T2" fmla="*/ 20 w 65"/>
                <a:gd name="T3" fmla="*/ 66 h 66"/>
                <a:gd name="T4" fmla="*/ 65 w 65"/>
                <a:gd name="T5" fmla="*/ 46 h 66"/>
                <a:gd name="T6" fmla="*/ 45 w 65"/>
                <a:gd name="T7" fmla="*/ 0 h 66"/>
                <a:gd name="T8" fmla="*/ 0 w 65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6">
                  <a:moveTo>
                    <a:pt x="0" y="20"/>
                  </a:moveTo>
                  <a:lnTo>
                    <a:pt x="20" y="66"/>
                  </a:lnTo>
                  <a:lnTo>
                    <a:pt x="65" y="46"/>
                  </a:lnTo>
                  <a:lnTo>
                    <a:pt x="45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5" name="POWER_USER_ID_ICONS_Checkered_Flag2"/>
            <p:cNvSpPr>
              <a:spLocks/>
            </p:cNvSpPr>
            <p:nvPr>
              <p:custDataLst>
                <p:tags r:id="rId36"/>
              </p:custDataLst>
            </p:nvPr>
          </p:nvSpPr>
          <p:spPr bwMode="auto">
            <a:xfrm>
              <a:off x="141" y="79"/>
              <a:ext cx="31" cy="31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6" name="POWER_USER_ID_ICONS_Checkered_Flag2"/>
            <p:cNvSpPr>
              <a:spLocks/>
            </p:cNvSpPr>
            <p:nvPr>
              <p:custDataLst>
                <p:tags r:id="rId37"/>
              </p:custDataLst>
            </p:nvPr>
          </p:nvSpPr>
          <p:spPr bwMode="auto">
            <a:xfrm>
              <a:off x="129" y="110"/>
              <a:ext cx="31" cy="30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7" name="POWER_USER_ID_ICONS_Checkered_Flag2"/>
            <p:cNvSpPr>
              <a:spLocks/>
            </p:cNvSpPr>
            <p:nvPr>
              <p:custDataLst>
                <p:tags r:id="rId38"/>
              </p:custDataLst>
            </p:nvPr>
          </p:nvSpPr>
          <p:spPr bwMode="auto">
            <a:xfrm>
              <a:off x="87" y="128"/>
              <a:ext cx="30" cy="31"/>
            </a:xfrm>
            <a:custGeom>
              <a:avLst/>
              <a:gdLst>
                <a:gd name="T0" fmla="*/ 0 w 65"/>
                <a:gd name="T1" fmla="*/ 20 h 66"/>
                <a:gd name="T2" fmla="*/ 20 w 65"/>
                <a:gd name="T3" fmla="*/ 66 h 66"/>
                <a:gd name="T4" fmla="*/ 65 w 65"/>
                <a:gd name="T5" fmla="*/ 46 h 66"/>
                <a:gd name="T6" fmla="*/ 46 w 65"/>
                <a:gd name="T7" fmla="*/ 0 h 66"/>
                <a:gd name="T8" fmla="*/ 0 w 65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6">
                  <a:moveTo>
                    <a:pt x="0" y="20"/>
                  </a:moveTo>
                  <a:lnTo>
                    <a:pt x="20" y="66"/>
                  </a:lnTo>
                  <a:lnTo>
                    <a:pt x="65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8" name="POWER_USER_ID_ICONS_Checkered_Flag2"/>
            <p:cNvSpPr>
              <a:spLocks/>
            </p:cNvSpPr>
            <p:nvPr>
              <p:custDataLst>
                <p:tags r:id="rId39"/>
              </p:custDataLst>
            </p:nvPr>
          </p:nvSpPr>
          <p:spPr bwMode="auto">
            <a:xfrm>
              <a:off x="45" y="147"/>
              <a:ext cx="30" cy="30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9" name="POWER_USER_ID_ICONS_Checkered_Flag2"/>
            <p:cNvSpPr>
              <a:spLocks/>
            </p:cNvSpPr>
            <p:nvPr>
              <p:custDataLst>
                <p:tags r:id="rId40"/>
              </p:custDataLst>
            </p:nvPr>
          </p:nvSpPr>
          <p:spPr bwMode="auto">
            <a:xfrm>
              <a:off x="172" y="91"/>
              <a:ext cx="30" cy="31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0" name="POWER_USER_ID_ICONS_Checkered_Flag2"/>
            <p:cNvSpPr>
              <a:spLocks/>
            </p:cNvSpPr>
            <p:nvPr>
              <p:custDataLst>
                <p:tags r:id="rId41"/>
              </p:custDataLst>
            </p:nvPr>
          </p:nvSpPr>
          <p:spPr bwMode="auto">
            <a:xfrm>
              <a:off x="33" y="177"/>
              <a:ext cx="30" cy="31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1" name="POWER_USER_ID_ICONS_Checkered_Flag2"/>
            <p:cNvSpPr>
              <a:spLocks/>
            </p:cNvSpPr>
            <p:nvPr>
              <p:custDataLst>
                <p:tags r:id="rId42"/>
              </p:custDataLst>
            </p:nvPr>
          </p:nvSpPr>
          <p:spPr bwMode="auto">
            <a:xfrm>
              <a:off x="75" y="159"/>
              <a:ext cx="31" cy="30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2" name="POWER_USER_ID_ICONS_Checkered_Flag2"/>
            <p:cNvSpPr>
              <a:spLocks/>
            </p:cNvSpPr>
            <p:nvPr>
              <p:custDataLst>
                <p:tags r:id="rId43"/>
              </p:custDataLst>
            </p:nvPr>
          </p:nvSpPr>
          <p:spPr bwMode="auto">
            <a:xfrm>
              <a:off x="117" y="140"/>
              <a:ext cx="31" cy="31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3" name="POWER_USER_ID_ICONS_Checkered_Flag2"/>
            <p:cNvSpPr>
              <a:spLocks/>
            </p:cNvSpPr>
            <p:nvPr>
              <p:custDataLst>
                <p:tags r:id="rId44"/>
              </p:custDataLst>
            </p:nvPr>
          </p:nvSpPr>
          <p:spPr bwMode="auto">
            <a:xfrm>
              <a:off x="160" y="122"/>
              <a:ext cx="30" cy="30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4" name="POWER_USER_ID_ICONS_Checkered_Flag2"/>
            <p:cNvSpPr>
              <a:spLocks/>
            </p:cNvSpPr>
            <p:nvPr>
              <p:custDataLst>
                <p:tags r:id="rId45"/>
              </p:custDataLst>
            </p:nvPr>
          </p:nvSpPr>
          <p:spPr bwMode="auto">
            <a:xfrm>
              <a:off x="148" y="152"/>
              <a:ext cx="30" cy="31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5" name="POWER_USER_ID_ICONS_Checkered_Flag2"/>
            <p:cNvSpPr>
              <a:spLocks/>
            </p:cNvSpPr>
            <p:nvPr>
              <p:custDataLst>
                <p:tags r:id="rId46"/>
              </p:custDataLst>
            </p:nvPr>
          </p:nvSpPr>
          <p:spPr bwMode="auto">
            <a:xfrm>
              <a:off x="106" y="171"/>
              <a:ext cx="30" cy="30"/>
            </a:xfrm>
            <a:custGeom>
              <a:avLst/>
              <a:gdLst>
                <a:gd name="T0" fmla="*/ 0 w 65"/>
                <a:gd name="T1" fmla="*/ 20 h 66"/>
                <a:gd name="T2" fmla="*/ 20 w 65"/>
                <a:gd name="T3" fmla="*/ 66 h 66"/>
                <a:gd name="T4" fmla="*/ 65 w 65"/>
                <a:gd name="T5" fmla="*/ 46 h 66"/>
                <a:gd name="T6" fmla="*/ 45 w 65"/>
                <a:gd name="T7" fmla="*/ 0 h 66"/>
                <a:gd name="T8" fmla="*/ 0 w 65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6">
                  <a:moveTo>
                    <a:pt x="0" y="20"/>
                  </a:moveTo>
                  <a:lnTo>
                    <a:pt x="20" y="66"/>
                  </a:lnTo>
                  <a:lnTo>
                    <a:pt x="65" y="46"/>
                  </a:lnTo>
                  <a:lnTo>
                    <a:pt x="45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6" name="POWER_USER_ID_ICONS_Checkered_Flag2"/>
            <p:cNvSpPr>
              <a:spLocks/>
            </p:cNvSpPr>
            <p:nvPr>
              <p:custDataLst>
                <p:tags r:id="rId47"/>
              </p:custDataLst>
            </p:nvPr>
          </p:nvSpPr>
          <p:spPr bwMode="auto">
            <a:xfrm>
              <a:off x="63" y="189"/>
              <a:ext cx="31" cy="30"/>
            </a:xfrm>
            <a:custGeom>
              <a:avLst/>
              <a:gdLst>
                <a:gd name="T0" fmla="*/ 0 w 66"/>
                <a:gd name="T1" fmla="*/ 20 h 65"/>
                <a:gd name="T2" fmla="*/ 20 w 66"/>
                <a:gd name="T3" fmla="*/ 65 h 65"/>
                <a:gd name="T4" fmla="*/ 66 w 66"/>
                <a:gd name="T5" fmla="*/ 46 h 65"/>
                <a:gd name="T6" fmla="*/ 46 w 66"/>
                <a:gd name="T7" fmla="*/ 0 h 65"/>
                <a:gd name="T8" fmla="*/ 0 w 66"/>
                <a:gd name="T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5">
                  <a:moveTo>
                    <a:pt x="0" y="20"/>
                  </a:moveTo>
                  <a:lnTo>
                    <a:pt x="20" y="65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7" name="POWER_USER_ID_ICONS_Checkered_Flag2"/>
            <p:cNvSpPr>
              <a:spLocks/>
            </p:cNvSpPr>
            <p:nvPr>
              <p:custDataLst>
                <p:tags r:id="rId48"/>
              </p:custDataLst>
            </p:nvPr>
          </p:nvSpPr>
          <p:spPr bwMode="auto">
            <a:xfrm>
              <a:off x="190" y="134"/>
              <a:ext cx="31" cy="30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8" name="POWER_USER_ID_ICONS_Checkered_Flag2"/>
            <p:cNvSpPr>
              <a:spLocks/>
            </p:cNvSpPr>
            <p:nvPr>
              <p:custDataLst>
                <p:tags r:id="rId49"/>
              </p:custDataLst>
            </p:nvPr>
          </p:nvSpPr>
          <p:spPr bwMode="auto">
            <a:xfrm>
              <a:off x="51" y="219"/>
              <a:ext cx="31" cy="31"/>
            </a:xfrm>
            <a:custGeom>
              <a:avLst/>
              <a:gdLst>
                <a:gd name="T0" fmla="*/ 0 w 66"/>
                <a:gd name="T1" fmla="*/ 20 h 66"/>
                <a:gd name="T2" fmla="*/ 20 w 66"/>
                <a:gd name="T3" fmla="*/ 66 h 66"/>
                <a:gd name="T4" fmla="*/ 66 w 66"/>
                <a:gd name="T5" fmla="*/ 46 h 66"/>
                <a:gd name="T6" fmla="*/ 46 w 66"/>
                <a:gd name="T7" fmla="*/ 0 h 66"/>
                <a:gd name="T8" fmla="*/ 0 w 66"/>
                <a:gd name="T9" fmla="*/ 2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6">
                  <a:moveTo>
                    <a:pt x="0" y="20"/>
                  </a:moveTo>
                  <a:lnTo>
                    <a:pt x="20" y="66"/>
                  </a:lnTo>
                  <a:lnTo>
                    <a:pt x="66" y="46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9" name="POWER_USER_ID_ICONS_Checkered_Flag2"/>
            <p:cNvSpPr>
              <a:spLocks/>
            </p:cNvSpPr>
            <p:nvPr>
              <p:custDataLst>
                <p:tags r:id="rId50"/>
              </p:custDataLst>
            </p:nvPr>
          </p:nvSpPr>
          <p:spPr bwMode="auto">
            <a:xfrm>
              <a:off x="94" y="201"/>
              <a:ext cx="30" cy="30"/>
            </a:xfrm>
            <a:custGeom>
              <a:avLst/>
              <a:gdLst>
                <a:gd name="T0" fmla="*/ 0 w 66"/>
                <a:gd name="T1" fmla="*/ 20 h 65"/>
                <a:gd name="T2" fmla="*/ 20 w 66"/>
                <a:gd name="T3" fmla="*/ 65 h 65"/>
                <a:gd name="T4" fmla="*/ 66 w 66"/>
                <a:gd name="T5" fmla="*/ 45 h 65"/>
                <a:gd name="T6" fmla="*/ 46 w 66"/>
                <a:gd name="T7" fmla="*/ 0 h 65"/>
                <a:gd name="T8" fmla="*/ 0 w 66"/>
                <a:gd name="T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5">
                  <a:moveTo>
                    <a:pt x="0" y="20"/>
                  </a:moveTo>
                  <a:lnTo>
                    <a:pt x="20" y="65"/>
                  </a:lnTo>
                  <a:lnTo>
                    <a:pt x="66" y="45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0" name="POWER_USER_ID_ICONS_Checkered_Flag2"/>
            <p:cNvSpPr>
              <a:spLocks/>
            </p:cNvSpPr>
            <p:nvPr>
              <p:custDataLst>
                <p:tags r:id="rId51"/>
              </p:custDataLst>
            </p:nvPr>
          </p:nvSpPr>
          <p:spPr bwMode="auto">
            <a:xfrm>
              <a:off x="136" y="183"/>
              <a:ext cx="30" cy="30"/>
            </a:xfrm>
            <a:custGeom>
              <a:avLst/>
              <a:gdLst>
                <a:gd name="T0" fmla="*/ 0 w 66"/>
                <a:gd name="T1" fmla="*/ 20 h 65"/>
                <a:gd name="T2" fmla="*/ 20 w 66"/>
                <a:gd name="T3" fmla="*/ 65 h 65"/>
                <a:gd name="T4" fmla="*/ 66 w 66"/>
                <a:gd name="T5" fmla="*/ 45 h 65"/>
                <a:gd name="T6" fmla="*/ 46 w 66"/>
                <a:gd name="T7" fmla="*/ 0 h 65"/>
                <a:gd name="T8" fmla="*/ 0 w 66"/>
                <a:gd name="T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5">
                  <a:moveTo>
                    <a:pt x="0" y="20"/>
                  </a:moveTo>
                  <a:lnTo>
                    <a:pt x="20" y="65"/>
                  </a:lnTo>
                  <a:lnTo>
                    <a:pt x="66" y="45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1" name="POWER_USER_ID_ICONS_Checkered_Flag2"/>
            <p:cNvSpPr>
              <a:spLocks/>
            </p:cNvSpPr>
            <p:nvPr>
              <p:custDataLst>
                <p:tags r:id="rId52"/>
              </p:custDataLst>
            </p:nvPr>
          </p:nvSpPr>
          <p:spPr bwMode="auto">
            <a:xfrm>
              <a:off x="178" y="164"/>
              <a:ext cx="31" cy="30"/>
            </a:xfrm>
            <a:custGeom>
              <a:avLst/>
              <a:gdLst>
                <a:gd name="T0" fmla="*/ 0 w 66"/>
                <a:gd name="T1" fmla="*/ 20 h 65"/>
                <a:gd name="T2" fmla="*/ 20 w 66"/>
                <a:gd name="T3" fmla="*/ 65 h 65"/>
                <a:gd name="T4" fmla="*/ 66 w 66"/>
                <a:gd name="T5" fmla="*/ 45 h 65"/>
                <a:gd name="T6" fmla="*/ 46 w 66"/>
                <a:gd name="T7" fmla="*/ 0 h 65"/>
                <a:gd name="T8" fmla="*/ 0 w 66"/>
                <a:gd name="T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5">
                  <a:moveTo>
                    <a:pt x="0" y="20"/>
                  </a:moveTo>
                  <a:lnTo>
                    <a:pt x="20" y="65"/>
                  </a:lnTo>
                  <a:lnTo>
                    <a:pt x="66" y="45"/>
                  </a:lnTo>
                  <a:lnTo>
                    <a:pt x="46" y="0"/>
                  </a:lnTo>
                  <a:lnTo>
                    <a:pt x="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2" name="POWER_USER_ID_ICONS_Checkered_Flag2"/>
            <p:cNvSpPr>
              <a:spLocks/>
            </p:cNvSpPr>
            <p:nvPr>
              <p:custDataLst>
                <p:tags r:id="rId53"/>
              </p:custDataLst>
            </p:nvPr>
          </p:nvSpPr>
          <p:spPr bwMode="auto">
            <a:xfrm>
              <a:off x="181" y="61"/>
              <a:ext cx="133" cy="281"/>
            </a:xfrm>
            <a:custGeom>
              <a:avLst/>
              <a:gdLst>
                <a:gd name="T0" fmla="*/ 0 w 287"/>
                <a:gd name="T1" fmla="*/ 12 h 608"/>
                <a:gd name="T2" fmla="*/ 27 w 287"/>
                <a:gd name="T3" fmla="*/ 0 h 608"/>
                <a:gd name="T4" fmla="*/ 287 w 287"/>
                <a:gd name="T5" fmla="*/ 596 h 608"/>
                <a:gd name="T6" fmla="*/ 259 w 287"/>
                <a:gd name="T7" fmla="*/ 608 h 608"/>
                <a:gd name="T8" fmla="*/ 0 w 287"/>
                <a:gd name="T9" fmla="*/ 1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608">
                  <a:moveTo>
                    <a:pt x="0" y="12"/>
                  </a:moveTo>
                  <a:lnTo>
                    <a:pt x="27" y="0"/>
                  </a:lnTo>
                  <a:lnTo>
                    <a:pt x="287" y="596"/>
                  </a:lnTo>
                  <a:lnTo>
                    <a:pt x="259" y="608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3" name="POWER_USER_ID_ICONS_Checkered_Flag2"/>
            <p:cNvSpPr>
              <a:spLocks/>
            </p:cNvSpPr>
            <p:nvPr>
              <p:custDataLst>
                <p:tags r:id="rId54"/>
              </p:custDataLst>
            </p:nvPr>
          </p:nvSpPr>
          <p:spPr bwMode="auto">
            <a:xfrm>
              <a:off x="166" y="61"/>
              <a:ext cx="133" cy="281"/>
            </a:xfrm>
            <a:custGeom>
              <a:avLst/>
              <a:gdLst>
                <a:gd name="T0" fmla="*/ 261 w 289"/>
                <a:gd name="T1" fmla="*/ 0 h 607"/>
                <a:gd name="T2" fmla="*/ 289 w 289"/>
                <a:gd name="T3" fmla="*/ 12 h 607"/>
                <a:gd name="T4" fmla="*/ 28 w 289"/>
                <a:gd name="T5" fmla="*/ 607 h 607"/>
                <a:gd name="T6" fmla="*/ 0 w 289"/>
                <a:gd name="T7" fmla="*/ 595 h 607"/>
                <a:gd name="T8" fmla="*/ 261 w 289"/>
                <a:gd name="T9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607">
                  <a:moveTo>
                    <a:pt x="261" y="0"/>
                  </a:moveTo>
                  <a:lnTo>
                    <a:pt x="289" y="12"/>
                  </a:lnTo>
                  <a:lnTo>
                    <a:pt x="28" y="607"/>
                  </a:lnTo>
                  <a:lnTo>
                    <a:pt x="0" y="595"/>
                  </a:lnTo>
                  <a:lnTo>
                    <a:pt x="26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54" name="Checklist4" descr="{&quot;Key&quot;:&quot;POWER_USER_SHAPE_ICON&quot;,&quot;Value&quot;:&quot;POWER_USER_SHAPE_ICON_STYLE_1&quot;}"/>
          <p:cNvSpPr>
            <a:spLocks noChangeAspect="1" noEditPoints="1"/>
          </p:cNvSpPr>
          <p:nvPr>
            <p:custDataLst>
              <p:tags r:id="rId3"/>
            </p:custDataLst>
          </p:nvPr>
        </p:nvSpPr>
        <p:spPr bwMode="auto">
          <a:xfrm>
            <a:off x="2974265" y="2715389"/>
            <a:ext cx="395224" cy="624262"/>
          </a:xfrm>
          <a:custGeom>
            <a:avLst/>
            <a:gdLst>
              <a:gd name="T0" fmla="*/ 741 w 978"/>
              <a:gd name="T1" fmla="*/ 651 h 1543"/>
              <a:gd name="T2" fmla="*/ 719 w 978"/>
              <a:gd name="T3" fmla="*/ 663 h 1543"/>
              <a:gd name="T4" fmla="*/ 616 w 978"/>
              <a:gd name="T5" fmla="*/ 553 h 1543"/>
              <a:gd name="T6" fmla="*/ 657 w 978"/>
              <a:gd name="T7" fmla="*/ 519 h 1543"/>
              <a:gd name="T8" fmla="*/ 803 w 978"/>
              <a:gd name="T9" fmla="*/ 467 h 1543"/>
              <a:gd name="T10" fmla="*/ 847 w 978"/>
              <a:gd name="T11" fmla="*/ 497 h 1543"/>
              <a:gd name="T12" fmla="*/ 741 w 978"/>
              <a:gd name="T13" fmla="*/ 1014 h 1543"/>
              <a:gd name="T14" fmla="*/ 719 w 978"/>
              <a:gd name="T15" fmla="*/ 1026 h 1543"/>
              <a:gd name="T16" fmla="*/ 616 w 978"/>
              <a:gd name="T17" fmla="*/ 916 h 1543"/>
              <a:gd name="T18" fmla="*/ 657 w 978"/>
              <a:gd name="T19" fmla="*/ 882 h 1543"/>
              <a:gd name="T20" fmla="*/ 803 w 978"/>
              <a:gd name="T21" fmla="*/ 830 h 1543"/>
              <a:gd name="T22" fmla="*/ 847 w 978"/>
              <a:gd name="T23" fmla="*/ 860 h 1543"/>
              <a:gd name="T24" fmla="*/ 815 w 978"/>
              <a:gd name="T25" fmla="*/ 1381 h 1543"/>
              <a:gd name="T26" fmla="*/ 770 w 978"/>
              <a:gd name="T27" fmla="*/ 1381 h 1543"/>
              <a:gd name="T28" fmla="*/ 666 w 978"/>
              <a:gd name="T29" fmla="*/ 1381 h 1543"/>
              <a:gd name="T30" fmla="*/ 621 w 978"/>
              <a:gd name="T31" fmla="*/ 1381 h 1543"/>
              <a:gd name="T32" fmla="*/ 673 w 978"/>
              <a:gd name="T33" fmla="*/ 1284 h 1543"/>
              <a:gd name="T34" fmla="*/ 621 w 978"/>
              <a:gd name="T35" fmla="*/ 1186 h 1543"/>
              <a:gd name="T36" fmla="*/ 718 w 978"/>
              <a:gd name="T37" fmla="*/ 1238 h 1543"/>
              <a:gd name="T38" fmla="*/ 815 w 978"/>
              <a:gd name="T39" fmla="*/ 1186 h 1543"/>
              <a:gd name="T40" fmla="*/ 763 w 978"/>
              <a:gd name="T41" fmla="*/ 1284 h 1543"/>
              <a:gd name="T42" fmla="*/ 465 w 978"/>
              <a:gd name="T43" fmla="*/ 539 h 1543"/>
              <a:gd name="T44" fmla="*/ 155 w 978"/>
              <a:gd name="T45" fmla="*/ 509 h 1543"/>
              <a:gd name="T46" fmla="*/ 465 w 978"/>
              <a:gd name="T47" fmla="*/ 480 h 1543"/>
              <a:gd name="T48" fmla="*/ 465 w 978"/>
              <a:gd name="T49" fmla="*/ 539 h 1543"/>
              <a:gd name="T50" fmla="*/ 185 w 978"/>
              <a:gd name="T51" fmla="*/ 671 h 1543"/>
              <a:gd name="T52" fmla="*/ 185 w 978"/>
              <a:gd name="T53" fmla="*/ 611 h 1543"/>
              <a:gd name="T54" fmla="*/ 495 w 978"/>
              <a:gd name="T55" fmla="*/ 641 h 1543"/>
              <a:gd name="T56" fmla="*/ 465 w 978"/>
              <a:gd name="T57" fmla="*/ 891 h 1543"/>
              <a:gd name="T58" fmla="*/ 155 w 978"/>
              <a:gd name="T59" fmla="*/ 861 h 1543"/>
              <a:gd name="T60" fmla="*/ 465 w 978"/>
              <a:gd name="T61" fmla="*/ 831 h 1543"/>
              <a:gd name="T62" fmla="*/ 465 w 978"/>
              <a:gd name="T63" fmla="*/ 891 h 1543"/>
              <a:gd name="T64" fmla="*/ 185 w 978"/>
              <a:gd name="T65" fmla="*/ 1022 h 1543"/>
              <a:gd name="T66" fmla="*/ 185 w 978"/>
              <a:gd name="T67" fmla="*/ 963 h 1543"/>
              <a:gd name="T68" fmla="*/ 495 w 978"/>
              <a:gd name="T69" fmla="*/ 992 h 1543"/>
              <a:gd name="T70" fmla="*/ 465 w 978"/>
              <a:gd name="T71" fmla="*/ 1243 h 1543"/>
              <a:gd name="T72" fmla="*/ 155 w 978"/>
              <a:gd name="T73" fmla="*/ 1213 h 1543"/>
              <a:gd name="T74" fmla="*/ 465 w 978"/>
              <a:gd name="T75" fmla="*/ 1183 h 1543"/>
              <a:gd name="T76" fmla="*/ 465 w 978"/>
              <a:gd name="T77" fmla="*/ 1243 h 1543"/>
              <a:gd name="T78" fmla="*/ 185 w 978"/>
              <a:gd name="T79" fmla="*/ 1374 h 1543"/>
              <a:gd name="T80" fmla="*/ 185 w 978"/>
              <a:gd name="T81" fmla="*/ 1314 h 1543"/>
              <a:gd name="T82" fmla="*/ 495 w 978"/>
              <a:gd name="T83" fmla="*/ 1344 h 1543"/>
              <a:gd name="T84" fmla="*/ 303 w 978"/>
              <a:gd name="T85" fmla="*/ 280 h 1543"/>
              <a:gd name="T86" fmla="*/ 677 w 978"/>
              <a:gd name="T87" fmla="*/ 198 h 1543"/>
              <a:gd name="T88" fmla="*/ 303 w 978"/>
              <a:gd name="T89" fmla="*/ 324 h 1543"/>
              <a:gd name="T90" fmla="*/ 484 w 978"/>
              <a:gd name="T91" fmla="*/ 60 h 1543"/>
              <a:gd name="T92" fmla="*/ 391 w 978"/>
              <a:gd name="T93" fmla="*/ 138 h 1543"/>
              <a:gd name="T94" fmla="*/ 872 w 978"/>
              <a:gd name="T95" fmla="*/ 221 h 1543"/>
              <a:gd name="T96" fmla="*/ 737 w 978"/>
              <a:gd name="T97" fmla="*/ 168 h 1543"/>
              <a:gd name="T98" fmla="*/ 637 w 978"/>
              <a:gd name="T99" fmla="*/ 138 h 1543"/>
              <a:gd name="T100" fmla="*/ 330 w 978"/>
              <a:gd name="T101" fmla="*/ 138 h 1543"/>
              <a:gd name="T102" fmla="*/ 244 w 978"/>
              <a:gd name="T103" fmla="*/ 168 h 1543"/>
              <a:gd name="T104" fmla="*/ 107 w 978"/>
              <a:gd name="T105" fmla="*/ 221 h 1543"/>
              <a:gd name="T106" fmla="*/ 0 w 978"/>
              <a:gd name="T107" fmla="*/ 1436 h 1543"/>
              <a:gd name="T108" fmla="*/ 872 w 978"/>
              <a:gd name="T109" fmla="*/ 1543 h 1543"/>
              <a:gd name="T110" fmla="*/ 978 w 978"/>
              <a:gd name="T111" fmla="*/ 327 h 1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78" h="1543">
                <a:moveTo>
                  <a:pt x="847" y="497"/>
                </a:moveTo>
                <a:lnTo>
                  <a:pt x="741" y="651"/>
                </a:lnTo>
                <a:cubicBezTo>
                  <a:pt x="736" y="658"/>
                  <a:pt x="728" y="662"/>
                  <a:pt x="720" y="663"/>
                </a:cubicBezTo>
                <a:cubicBezTo>
                  <a:pt x="719" y="663"/>
                  <a:pt x="719" y="663"/>
                  <a:pt x="719" y="663"/>
                </a:cubicBezTo>
                <a:cubicBezTo>
                  <a:pt x="711" y="663"/>
                  <a:pt x="703" y="659"/>
                  <a:pt x="698" y="653"/>
                </a:cubicBezTo>
                <a:lnTo>
                  <a:pt x="616" y="553"/>
                </a:lnTo>
                <a:cubicBezTo>
                  <a:pt x="607" y="541"/>
                  <a:pt x="608" y="525"/>
                  <a:pt x="620" y="515"/>
                </a:cubicBezTo>
                <a:cubicBezTo>
                  <a:pt x="631" y="506"/>
                  <a:pt x="648" y="508"/>
                  <a:pt x="657" y="519"/>
                </a:cubicBezTo>
                <a:lnTo>
                  <a:pt x="717" y="592"/>
                </a:lnTo>
                <a:lnTo>
                  <a:pt x="803" y="467"/>
                </a:lnTo>
                <a:cubicBezTo>
                  <a:pt x="811" y="455"/>
                  <a:pt x="828" y="452"/>
                  <a:pt x="840" y="460"/>
                </a:cubicBezTo>
                <a:cubicBezTo>
                  <a:pt x="852" y="468"/>
                  <a:pt x="855" y="485"/>
                  <a:pt x="847" y="497"/>
                </a:cubicBezTo>
                <a:close/>
                <a:moveTo>
                  <a:pt x="847" y="860"/>
                </a:moveTo>
                <a:lnTo>
                  <a:pt x="741" y="1014"/>
                </a:lnTo>
                <a:cubicBezTo>
                  <a:pt x="736" y="1021"/>
                  <a:pt x="728" y="1025"/>
                  <a:pt x="720" y="1026"/>
                </a:cubicBezTo>
                <a:cubicBezTo>
                  <a:pt x="719" y="1026"/>
                  <a:pt x="719" y="1026"/>
                  <a:pt x="719" y="1026"/>
                </a:cubicBezTo>
                <a:cubicBezTo>
                  <a:pt x="711" y="1026"/>
                  <a:pt x="703" y="1022"/>
                  <a:pt x="698" y="1016"/>
                </a:cubicBezTo>
                <a:lnTo>
                  <a:pt x="616" y="916"/>
                </a:lnTo>
                <a:cubicBezTo>
                  <a:pt x="607" y="904"/>
                  <a:pt x="608" y="888"/>
                  <a:pt x="620" y="878"/>
                </a:cubicBezTo>
                <a:cubicBezTo>
                  <a:pt x="631" y="869"/>
                  <a:pt x="648" y="871"/>
                  <a:pt x="657" y="882"/>
                </a:cubicBezTo>
                <a:lnTo>
                  <a:pt x="717" y="955"/>
                </a:lnTo>
                <a:lnTo>
                  <a:pt x="803" y="830"/>
                </a:lnTo>
                <a:cubicBezTo>
                  <a:pt x="811" y="818"/>
                  <a:pt x="828" y="815"/>
                  <a:pt x="840" y="823"/>
                </a:cubicBezTo>
                <a:cubicBezTo>
                  <a:pt x="852" y="831"/>
                  <a:pt x="855" y="848"/>
                  <a:pt x="847" y="860"/>
                </a:cubicBezTo>
                <a:close/>
                <a:moveTo>
                  <a:pt x="815" y="1336"/>
                </a:moveTo>
                <a:cubicBezTo>
                  <a:pt x="828" y="1348"/>
                  <a:pt x="828" y="1369"/>
                  <a:pt x="815" y="1381"/>
                </a:cubicBezTo>
                <a:cubicBezTo>
                  <a:pt x="809" y="1387"/>
                  <a:pt x="801" y="1390"/>
                  <a:pt x="793" y="1390"/>
                </a:cubicBezTo>
                <a:cubicBezTo>
                  <a:pt x="785" y="1390"/>
                  <a:pt x="776" y="1387"/>
                  <a:pt x="770" y="1381"/>
                </a:cubicBezTo>
                <a:lnTo>
                  <a:pt x="718" y="1329"/>
                </a:lnTo>
                <a:lnTo>
                  <a:pt x="666" y="1381"/>
                </a:lnTo>
                <a:cubicBezTo>
                  <a:pt x="660" y="1387"/>
                  <a:pt x="652" y="1390"/>
                  <a:pt x="643" y="1390"/>
                </a:cubicBezTo>
                <a:cubicBezTo>
                  <a:pt x="635" y="1390"/>
                  <a:pt x="627" y="1387"/>
                  <a:pt x="621" y="1381"/>
                </a:cubicBezTo>
                <a:cubicBezTo>
                  <a:pt x="608" y="1369"/>
                  <a:pt x="608" y="1348"/>
                  <a:pt x="621" y="1336"/>
                </a:cubicBezTo>
                <a:lnTo>
                  <a:pt x="673" y="1284"/>
                </a:lnTo>
                <a:lnTo>
                  <a:pt x="621" y="1232"/>
                </a:lnTo>
                <a:cubicBezTo>
                  <a:pt x="608" y="1219"/>
                  <a:pt x="608" y="1199"/>
                  <a:pt x="621" y="1186"/>
                </a:cubicBezTo>
                <a:cubicBezTo>
                  <a:pt x="633" y="1174"/>
                  <a:pt x="654" y="1174"/>
                  <a:pt x="666" y="1186"/>
                </a:cubicBezTo>
                <a:lnTo>
                  <a:pt x="718" y="1238"/>
                </a:lnTo>
                <a:lnTo>
                  <a:pt x="770" y="1186"/>
                </a:lnTo>
                <a:cubicBezTo>
                  <a:pt x="783" y="1174"/>
                  <a:pt x="803" y="1174"/>
                  <a:pt x="815" y="1186"/>
                </a:cubicBezTo>
                <a:cubicBezTo>
                  <a:pt x="828" y="1199"/>
                  <a:pt x="828" y="1219"/>
                  <a:pt x="815" y="1232"/>
                </a:cubicBezTo>
                <a:lnTo>
                  <a:pt x="763" y="1284"/>
                </a:lnTo>
                <a:lnTo>
                  <a:pt x="815" y="1336"/>
                </a:lnTo>
                <a:close/>
                <a:moveTo>
                  <a:pt x="465" y="539"/>
                </a:moveTo>
                <a:lnTo>
                  <a:pt x="185" y="539"/>
                </a:lnTo>
                <a:cubicBezTo>
                  <a:pt x="168" y="539"/>
                  <a:pt x="155" y="526"/>
                  <a:pt x="155" y="509"/>
                </a:cubicBezTo>
                <a:cubicBezTo>
                  <a:pt x="155" y="493"/>
                  <a:pt x="168" y="480"/>
                  <a:pt x="185" y="480"/>
                </a:cubicBezTo>
                <a:lnTo>
                  <a:pt x="465" y="480"/>
                </a:lnTo>
                <a:cubicBezTo>
                  <a:pt x="481" y="480"/>
                  <a:pt x="495" y="493"/>
                  <a:pt x="495" y="509"/>
                </a:cubicBezTo>
                <a:cubicBezTo>
                  <a:pt x="495" y="526"/>
                  <a:pt x="481" y="539"/>
                  <a:pt x="465" y="539"/>
                </a:cubicBezTo>
                <a:close/>
                <a:moveTo>
                  <a:pt x="465" y="671"/>
                </a:moveTo>
                <a:lnTo>
                  <a:pt x="185" y="671"/>
                </a:lnTo>
                <a:cubicBezTo>
                  <a:pt x="168" y="671"/>
                  <a:pt x="155" y="657"/>
                  <a:pt x="155" y="641"/>
                </a:cubicBezTo>
                <a:cubicBezTo>
                  <a:pt x="155" y="624"/>
                  <a:pt x="168" y="611"/>
                  <a:pt x="185" y="611"/>
                </a:cubicBezTo>
                <a:lnTo>
                  <a:pt x="465" y="611"/>
                </a:lnTo>
                <a:cubicBezTo>
                  <a:pt x="481" y="611"/>
                  <a:pt x="495" y="624"/>
                  <a:pt x="495" y="641"/>
                </a:cubicBezTo>
                <a:cubicBezTo>
                  <a:pt x="495" y="657"/>
                  <a:pt x="481" y="671"/>
                  <a:pt x="465" y="671"/>
                </a:cubicBezTo>
                <a:close/>
                <a:moveTo>
                  <a:pt x="465" y="891"/>
                </a:moveTo>
                <a:lnTo>
                  <a:pt x="185" y="891"/>
                </a:lnTo>
                <a:cubicBezTo>
                  <a:pt x="168" y="891"/>
                  <a:pt x="155" y="878"/>
                  <a:pt x="155" y="861"/>
                </a:cubicBezTo>
                <a:cubicBezTo>
                  <a:pt x="155" y="845"/>
                  <a:pt x="168" y="831"/>
                  <a:pt x="185" y="831"/>
                </a:cubicBezTo>
                <a:lnTo>
                  <a:pt x="465" y="831"/>
                </a:lnTo>
                <a:cubicBezTo>
                  <a:pt x="481" y="831"/>
                  <a:pt x="495" y="845"/>
                  <a:pt x="495" y="861"/>
                </a:cubicBezTo>
                <a:cubicBezTo>
                  <a:pt x="495" y="878"/>
                  <a:pt x="481" y="891"/>
                  <a:pt x="465" y="891"/>
                </a:cubicBezTo>
                <a:close/>
                <a:moveTo>
                  <a:pt x="465" y="1022"/>
                </a:moveTo>
                <a:lnTo>
                  <a:pt x="185" y="1022"/>
                </a:lnTo>
                <a:cubicBezTo>
                  <a:pt x="168" y="1022"/>
                  <a:pt x="155" y="1009"/>
                  <a:pt x="155" y="992"/>
                </a:cubicBezTo>
                <a:cubicBezTo>
                  <a:pt x="155" y="976"/>
                  <a:pt x="168" y="963"/>
                  <a:pt x="185" y="963"/>
                </a:cubicBezTo>
                <a:lnTo>
                  <a:pt x="465" y="963"/>
                </a:lnTo>
                <a:cubicBezTo>
                  <a:pt x="481" y="963"/>
                  <a:pt x="495" y="976"/>
                  <a:pt x="495" y="992"/>
                </a:cubicBezTo>
                <a:cubicBezTo>
                  <a:pt x="495" y="1009"/>
                  <a:pt x="481" y="1022"/>
                  <a:pt x="465" y="1022"/>
                </a:cubicBezTo>
                <a:close/>
                <a:moveTo>
                  <a:pt x="465" y="1243"/>
                </a:moveTo>
                <a:lnTo>
                  <a:pt x="185" y="1243"/>
                </a:lnTo>
                <a:cubicBezTo>
                  <a:pt x="168" y="1243"/>
                  <a:pt x="155" y="1229"/>
                  <a:pt x="155" y="1213"/>
                </a:cubicBezTo>
                <a:cubicBezTo>
                  <a:pt x="155" y="1196"/>
                  <a:pt x="168" y="1183"/>
                  <a:pt x="185" y="1183"/>
                </a:cubicBezTo>
                <a:lnTo>
                  <a:pt x="465" y="1183"/>
                </a:lnTo>
                <a:cubicBezTo>
                  <a:pt x="481" y="1183"/>
                  <a:pt x="495" y="1196"/>
                  <a:pt x="495" y="1213"/>
                </a:cubicBezTo>
                <a:cubicBezTo>
                  <a:pt x="495" y="1229"/>
                  <a:pt x="481" y="1243"/>
                  <a:pt x="465" y="1243"/>
                </a:cubicBezTo>
                <a:close/>
                <a:moveTo>
                  <a:pt x="465" y="1374"/>
                </a:moveTo>
                <a:lnTo>
                  <a:pt x="185" y="1374"/>
                </a:lnTo>
                <a:cubicBezTo>
                  <a:pt x="168" y="1374"/>
                  <a:pt x="155" y="1361"/>
                  <a:pt x="155" y="1344"/>
                </a:cubicBezTo>
                <a:cubicBezTo>
                  <a:pt x="155" y="1328"/>
                  <a:pt x="168" y="1314"/>
                  <a:pt x="185" y="1314"/>
                </a:cubicBezTo>
                <a:lnTo>
                  <a:pt x="465" y="1314"/>
                </a:lnTo>
                <a:cubicBezTo>
                  <a:pt x="481" y="1314"/>
                  <a:pt x="495" y="1328"/>
                  <a:pt x="495" y="1344"/>
                </a:cubicBezTo>
                <a:cubicBezTo>
                  <a:pt x="495" y="1361"/>
                  <a:pt x="481" y="1374"/>
                  <a:pt x="465" y="1374"/>
                </a:cubicBezTo>
                <a:close/>
                <a:moveTo>
                  <a:pt x="303" y="280"/>
                </a:moveTo>
                <a:lnTo>
                  <a:pt x="303" y="198"/>
                </a:lnTo>
                <a:lnTo>
                  <a:pt x="677" y="198"/>
                </a:lnTo>
                <a:lnTo>
                  <a:pt x="677" y="324"/>
                </a:lnTo>
                <a:lnTo>
                  <a:pt x="303" y="324"/>
                </a:lnTo>
                <a:lnTo>
                  <a:pt x="303" y="280"/>
                </a:lnTo>
                <a:close/>
                <a:moveTo>
                  <a:pt x="484" y="60"/>
                </a:moveTo>
                <a:cubicBezTo>
                  <a:pt x="530" y="60"/>
                  <a:pt x="569" y="94"/>
                  <a:pt x="577" y="138"/>
                </a:cubicBezTo>
                <a:lnTo>
                  <a:pt x="391" y="138"/>
                </a:lnTo>
                <a:cubicBezTo>
                  <a:pt x="398" y="94"/>
                  <a:pt x="437" y="60"/>
                  <a:pt x="484" y="60"/>
                </a:cubicBezTo>
                <a:close/>
                <a:moveTo>
                  <a:pt x="872" y="221"/>
                </a:moveTo>
                <a:lnTo>
                  <a:pt x="737" y="221"/>
                </a:lnTo>
                <a:lnTo>
                  <a:pt x="737" y="168"/>
                </a:lnTo>
                <a:cubicBezTo>
                  <a:pt x="737" y="152"/>
                  <a:pt x="723" y="138"/>
                  <a:pt x="707" y="138"/>
                </a:cubicBezTo>
                <a:lnTo>
                  <a:pt x="637" y="138"/>
                </a:lnTo>
                <a:cubicBezTo>
                  <a:pt x="629" y="61"/>
                  <a:pt x="563" y="0"/>
                  <a:pt x="484" y="0"/>
                </a:cubicBezTo>
                <a:cubicBezTo>
                  <a:pt x="404" y="0"/>
                  <a:pt x="338" y="61"/>
                  <a:pt x="330" y="138"/>
                </a:cubicBezTo>
                <a:lnTo>
                  <a:pt x="273" y="138"/>
                </a:lnTo>
                <a:cubicBezTo>
                  <a:pt x="257" y="138"/>
                  <a:pt x="244" y="152"/>
                  <a:pt x="244" y="168"/>
                </a:cubicBezTo>
                <a:lnTo>
                  <a:pt x="244" y="221"/>
                </a:lnTo>
                <a:lnTo>
                  <a:pt x="107" y="221"/>
                </a:lnTo>
                <a:cubicBezTo>
                  <a:pt x="48" y="221"/>
                  <a:pt x="0" y="268"/>
                  <a:pt x="0" y="327"/>
                </a:cubicBezTo>
                <a:lnTo>
                  <a:pt x="0" y="1436"/>
                </a:lnTo>
                <a:cubicBezTo>
                  <a:pt x="0" y="1495"/>
                  <a:pt x="48" y="1543"/>
                  <a:pt x="107" y="1543"/>
                </a:cubicBezTo>
                <a:lnTo>
                  <a:pt x="872" y="1543"/>
                </a:lnTo>
                <a:cubicBezTo>
                  <a:pt x="930" y="1543"/>
                  <a:pt x="978" y="1495"/>
                  <a:pt x="978" y="1436"/>
                </a:cubicBezTo>
                <a:lnTo>
                  <a:pt x="978" y="327"/>
                </a:lnTo>
                <a:cubicBezTo>
                  <a:pt x="978" y="268"/>
                  <a:pt x="930" y="221"/>
                  <a:pt x="872" y="2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6" name="Credit_card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4"/>
            </p:custDataLst>
          </p:nvPr>
        </p:nvGrpSpPr>
        <p:grpSpPr bwMode="auto">
          <a:xfrm>
            <a:off x="5240145" y="4670940"/>
            <a:ext cx="658214" cy="460601"/>
            <a:chOff x="2478" y="1261"/>
            <a:chExt cx="2648" cy="1853"/>
          </a:xfrm>
          <a:solidFill>
            <a:schemeClr val="bg1"/>
          </a:solidFill>
        </p:grpSpPr>
        <p:sp>
          <p:nvSpPr>
            <p:cNvPr id="157" name="Freeform 349"/>
            <p:cNvSpPr>
              <a:spLocks noEditPoints="1"/>
            </p:cNvSpPr>
            <p:nvPr/>
          </p:nvSpPr>
          <p:spPr bwMode="auto">
            <a:xfrm>
              <a:off x="2478" y="2056"/>
              <a:ext cx="2648" cy="1058"/>
            </a:xfrm>
            <a:custGeom>
              <a:avLst/>
              <a:gdLst>
                <a:gd name="T0" fmla="*/ 300 w 667"/>
                <a:gd name="T1" fmla="*/ 133 h 266"/>
                <a:gd name="T2" fmla="*/ 333 w 667"/>
                <a:gd name="T3" fmla="*/ 166 h 266"/>
                <a:gd name="T4" fmla="*/ 300 w 667"/>
                <a:gd name="T5" fmla="*/ 200 h 266"/>
                <a:gd name="T6" fmla="*/ 267 w 667"/>
                <a:gd name="T7" fmla="*/ 166 h 266"/>
                <a:gd name="T8" fmla="*/ 300 w 667"/>
                <a:gd name="T9" fmla="*/ 133 h 266"/>
                <a:gd name="T10" fmla="*/ 433 w 667"/>
                <a:gd name="T11" fmla="*/ 133 h 266"/>
                <a:gd name="T12" fmla="*/ 467 w 667"/>
                <a:gd name="T13" fmla="*/ 166 h 266"/>
                <a:gd name="T14" fmla="*/ 433 w 667"/>
                <a:gd name="T15" fmla="*/ 200 h 266"/>
                <a:gd name="T16" fmla="*/ 400 w 667"/>
                <a:gd name="T17" fmla="*/ 166 h 266"/>
                <a:gd name="T18" fmla="*/ 433 w 667"/>
                <a:gd name="T19" fmla="*/ 133 h 266"/>
                <a:gd name="T20" fmla="*/ 567 w 667"/>
                <a:gd name="T21" fmla="*/ 133 h 266"/>
                <a:gd name="T22" fmla="*/ 600 w 667"/>
                <a:gd name="T23" fmla="*/ 166 h 266"/>
                <a:gd name="T24" fmla="*/ 567 w 667"/>
                <a:gd name="T25" fmla="*/ 200 h 266"/>
                <a:gd name="T26" fmla="*/ 533 w 667"/>
                <a:gd name="T27" fmla="*/ 166 h 266"/>
                <a:gd name="T28" fmla="*/ 567 w 667"/>
                <a:gd name="T29" fmla="*/ 133 h 266"/>
                <a:gd name="T30" fmla="*/ 0 w 667"/>
                <a:gd name="T31" fmla="*/ 200 h 266"/>
                <a:gd name="T32" fmla="*/ 67 w 667"/>
                <a:gd name="T33" fmla="*/ 266 h 266"/>
                <a:gd name="T34" fmla="*/ 600 w 667"/>
                <a:gd name="T35" fmla="*/ 266 h 266"/>
                <a:gd name="T36" fmla="*/ 667 w 667"/>
                <a:gd name="T37" fmla="*/ 200 h 266"/>
                <a:gd name="T38" fmla="*/ 667 w 667"/>
                <a:gd name="T39" fmla="*/ 0 h 266"/>
                <a:gd name="T40" fmla="*/ 0 w 667"/>
                <a:gd name="T41" fmla="*/ 0 h 266"/>
                <a:gd name="T42" fmla="*/ 0 w 667"/>
                <a:gd name="T43" fmla="*/ 20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7" h="266">
                  <a:moveTo>
                    <a:pt x="300" y="133"/>
                  </a:moveTo>
                  <a:cubicBezTo>
                    <a:pt x="318" y="133"/>
                    <a:pt x="333" y="148"/>
                    <a:pt x="333" y="166"/>
                  </a:cubicBezTo>
                  <a:cubicBezTo>
                    <a:pt x="333" y="185"/>
                    <a:pt x="318" y="200"/>
                    <a:pt x="300" y="200"/>
                  </a:cubicBezTo>
                  <a:cubicBezTo>
                    <a:pt x="282" y="200"/>
                    <a:pt x="267" y="185"/>
                    <a:pt x="267" y="166"/>
                  </a:cubicBezTo>
                  <a:cubicBezTo>
                    <a:pt x="267" y="148"/>
                    <a:pt x="282" y="133"/>
                    <a:pt x="300" y="133"/>
                  </a:cubicBezTo>
                  <a:close/>
                  <a:moveTo>
                    <a:pt x="433" y="133"/>
                  </a:moveTo>
                  <a:cubicBezTo>
                    <a:pt x="452" y="133"/>
                    <a:pt x="467" y="148"/>
                    <a:pt x="467" y="166"/>
                  </a:cubicBezTo>
                  <a:cubicBezTo>
                    <a:pt x="467" y="185"/>
                    <a:pt x="452" y="200"/>
                    <a:pt x="433" y="200"/>
                  </a:cubicBezTo>
                  <a:cubicBezTo>
                    <a:pt x="415" y="200"/>
                    <a:pt x="400" y="185"/>
                    <a:pt x="400" y="166"/>
                  </a:cubicBezTo>
                  <a:cubicBezTo>
                    <a:pt x="400" y="148"/>
                    <a:pt x="415" y="133"/>
                    <a:pt x="433" y="133"/>
                  </a:cubicBezTo>
                  <a:close/>
                  <a:moveTo>
                    <a:pt x="567" y="133"/>
                  </a:moveTo>
                  <a:cubicBezTo>
                    <a:pt x="585" y="133"/>
                    <a:pt x="600" y="148"/>
                    <a:pt x="600" y="166"/>
                  </a:cubicBezTo>
                  <a:cubicBezTo>
                    <a:pt x="600" y="185"/>
                    <a:pt x="585" y="200"/>
                    <a:pt x="567" y="200"/>
                  </a:cubicBezTo>
                  <a:cubicBezTo>
                    <a:pt x="548" y="200"/>
                    <a:pt x="533" y="185"/>
                    <a:pt x="533" y="166"/>
                  </a:cubicBezTo>
                  <a:cubicBezTo>
                    <a:pt x="533" y="148"/>
                    <a:pt x="548" y="133"/>
                    <a:pt x="567" y="133"/>
                  </a:cubicBezTo>
                  <a:close/>
                  <a:moveTo>
                    <a:pt x="0" y="200"/>
                  </a:moveTo>
                  <a:cubicBezTo>
                    <a:pt x="0" y="236"/>
                    <a:pt x="30" y="266"/>
                    <a:pt x="67" y="266"/>
                  </a:cubicBezTo>
                  <a:lnTo>
                    <a:pt x="600" y="266"/>
                  </a:lnTo>
                  <a:cubicBezTo>
                    <a:pt x="637" y="266"/>
                    <a:pt x="667" y="236"/>
                    <a:pt x="667" y="200"/>
                  </a:cubicBezTo>
                  <a:lnTo>
                    <a:pt x="667" y="0"/>
                  </a:lnTo>
                  <a:lnTo>
                    <a:pt x="0" y="0"/>
                  </a:lnTo>
                  <a:lnTo>
                    <a:pt x="0" y="2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8" name="Freeform 350"/>
            <p:cNvSpPr>
              <a:spLocks/>
            </p:cNvSpPr>
            <p:nvPr/>
          </p:nvSpPr>
          <p:spPr bwMode="auto">
            <a:xfrm>
              <a:off x="2478" y="1261"/>
              <a:ext cx="2648" cy="398"/>
            </a:xfrm>
            <a:custGeom>
              <a:avLst/>
              <a:gdLst>
                <a:gd name="T0" fmla="*/ 600 w 667"/>
                <a:gd name="T1" fmla="*/ 0 h 100"/>
                <a:gd name="T2" fmla="*/ 67 w 667"/>
                <a:gd name="T3" fmla="*/ 0 h 100"/>
                <a:gd name="T4" fmla="*/ 0 w 667"/>
                <a:gd name="T5" fmla="*/ 66 h 100"/>
                <a:gd name="T6" fmla="*/ 0 w 667"/>
                <a:gd name="T7" fmla="*/ 100 h 100"/>
                <a:gd name="T8" fmla="*/ 667 w 667"/>
                <a:gd name="T9" fmla="*/ 100 h 100"/>
                <a:gd name="T10" fmla="*/ 667 w 667"/>
                <a:gd name="T11" fmla="*/ 66 h 100"/>
                <a:gd name="T12" fmla="*/ 600 w 667"/>
                <a:gd name="T13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7" h="100">
                  <a:moveTo>
                    <a:pt x="600" y="0"/>
                  </a:moveTo>
                  <a:lnTo>
                    <a:pt x="67" y="0"/>
                  </a:lnTo>
                  <a:cubicBezTo>
                    <a:pt x="30" y="0"/>
                    <a:pt x="0" y="30"/>
                    <a:pt x="0" y="66"/>
                  </a:cubicBezTo>
                  <a:lnTo>
                    <a:pt x="0" y="100"/>
                  </a:lnTo>
                  <a:lnTo>
                    <a:pt x="667" y="100"/>
                  </a:lnTo>
                  <a:lnTo>
                    <a:pt x="667" y="66"/>
                  </a:lnTo>
                  <a:cubicBezTo>
                    <a:pt x="667" y="30"/>
                    <a:pt x="637" y="0"/>
                    <a:pt x="60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8" name="Customer_segment2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5"/>
            </p:custDataLst>
          </p:nvPr>
        </p:nvGrpSpPr>
        <p:grpSpPr>
          <a:xfrm>
            <a:off x="9713553" y="4180904"/>
            <a:ext cx="694253" cy="694253"/>
            <a:chOff x="6466091" y="672782"/>
            <a:chExt cx="597218" cy="597218"/>
          </a:xfrm>
          <a:solidFill>
            <a:schemeClr val="bg1"/>
          </a:solidFill>
        </p:grpSpPr>
        <p:sp>
          <p:nvSpPr>
            <p:cNvPr id="189" name="Woman14"/>
            <p:cNvSpPr>
              <a:spLocks noChangeAspect="1"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6629111" y="811164"/>
              <a:ext cx="271177" cy="278606"/>
            </a:xfrm>
            <a:custGeom>
              <a:avLst/>
              <a:gdLst>
                <a:gd name="T0" fmla="*/ 1011 w 1218"/>
                <a:gd name="T1" fmla="*/ 892 h 1250"/>
                <a:gd name="T2" fmla="*/ 956 w 1218"/>
                <a:gd name="T3" fmla="*/ 479 h 1250"/>
                <a:gd name="T4" fmla="*/ 788 w 1218"/>
                <a:gd name="T5" fmla="*/ 13 h 1250"/>
                <a:gd name="T6" fmla="*/ 628 w 1218"/>
                <a:gd name="T7" fmla="*/ 0 h 1250"/>
                <a:gd name="T8" fmla="*/ 589 w 1218"/>
                <a:gd name="T9" fmla="*/ 0 h 1250"/>
                <a:gd name="T10" fmla="*/ 493 w 1218"/>
                <a:gd name="T11" fmla="*/ 15 h 1250"/>
                <a:gd name="T12" fmla="*/ 280 w 1218"/>
                <a:gd name="T13" fmla="*/ 395 h 1250"/>
                <a:gd name="T14" fmla="*/ 265 w 1218"/>
                <a:gd name="T15" fmla="*/ 505 h 1250"/>
                <a:gd name="T16" fmla="*/ 231 w 1218"/>
                <a:gd name="T17" fmla="*/ 887 h 1250"/>
                <a:gd name="T18" fmla="*/ 18 w 1218"/>
                <a:gd name="T19" fmla="*/ 1152 h 1250"/>
                <a:gd name="T20" fmla="*/ 1200 w 1218"/>
                <a:gd name="T21" fmla="*/ 1152 h 1250"/>
                <a:gd name="T22" fmla="*/ 326 w 1218"/>
                <a:gd name="T23" fmla="*/ 433 h 1250"/>
                <a:gd name="T24" fmla="*/ 369 w 1218"/>
                <a:gd name="T25" fmla="*/ 434 h 1250"/>
                <a:gd name="T26" fmla="*/ 407 w 1218"/>
                <a:gd name="T27" fmla="*/ 431 h 1250"/>
                <a:gd name="T28" fmla="*/ 677 w 1218"/>
                <a:gd name="T29" fmla="*/ 322 h 1250"/>
                <a:gd name="T30" fmla="*/ 855 w 1218"/>
                <a:gd name="T31" fmla="*/ 411 h 1250"/>
                <a:gd name="T32" fmla="*/ 870 w 1218"/>
                <a:gd name="T33" fmla="*/ 427 h 1250"/>
                <a:gd name="T34" fmla="*/ 871 w 1218"/>
                <a:gd name="T35" fmla="*/ 431 h 1250"/>
                <a:gd name="T36" fmla="*/ 897 w 1218"/>
                <a:gd name="T37" fmla="*/ 450 h 1250"/>
                <a:gd name="T38" fmla="*/ 835 w 1218"/>
                <a:gd name="T39" fmla="*/ 583 h 1250"/>
                <a:gd name="T40" fmla="*/ 762 w 1218"/>
                <a:gd name="T41" fmla="*/ 736 h 1250"/>
                <a:gd name="T42" fmla="*/ 602 w 1218"/>
                <a:gd name="T43" fmla="*/ 815 h 1250"/>
                <a:gd name="T44" fmla="*/ 456 w 1218"/>
                <a:gd name="T45" fmla="*/ 737 h 1250"/>
                <a:gd name="T46" fmla="*/ 381 w 1218"/>
                <a:gd name="T47" fmla="*/ 583 h 1250"/>
                <a:gd name="T48" fmla="*/ 340 w 1218"/>
                <a:gd name="T49" fmla="*/ 544 h 1250"/>
                <a:gd name="T50" fmla="*/ 326 w 1218"/>
                <a:gd name="T51" fmla="*/ 433 h 1250"/>
                <a:gd name="T52" fmla="*/ 574 w 1218"/>
                <a:gd name="T53" fmla="*/ 1091 h 1250"/>
                <a:gd name="T54" fmla="*/ 242 w 1218"/>
                <a:gd name="T55" fmla="*/ 946 h 1250"/>
                <a:gd name="T56" fmla="*/ 459 w 1218"/>
                <a:gd name="T57" fmla="*/ 818 h 1250"/>
                <a:gd name="T58" fmla="*/ 609 w 1218"/>
                <a:gd name="T59" fmla="*/ 873 h 1250"/>
                <a:gd name="T60" fmla="*/ 765 w 1218"/>
                <a:gd name="T61" fmla="*/ 867 h 1250"/>
                <a:gd name="T62" fmla="*/ 1091 w 1218"/>
                <a:gd name="T63" fmla="*/ 1000 h 1250"/>
                <a:gd name="T64" fmla="*/ 611 w 1218"/>
                <a:gd name="T65" fmla="*/ 1128 h 1250"/>
                <a:gd name="T66" fmla="*/ 1151 w 1218"/>
                <a:gd name="T67" fmla="*/ 1096 h 1250"/>
                <a:gd name="T68" fmla="*/ 1151 w 1218"/>
                <a:gd name="T69" fmla="*/ 1115 h 1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18" h="1250">
                  <a:moveTo>
                    <a:pt x="1209" y="1079"/>
                  </a:moveTo>
                  <a:cubicBezTo>
                    <a:pt x="1160" y="949"/>
                    <a:pt x="1080" y="909"/>
                    <a:pt x="1011" y="892"/>
                  </a:cubicBezTo>
                  <a:cubicBezTo>
                    <a:pt x="936" y="812"/>
                    <a:pt x="954" y="496"/>
                    <a:pt x="954" y="496"/>
                  </a:cubicBezTo>
                  <a:cubicBezTo>
                    <a:pt x="955" y="490"/>
                    <a:pt x="956" y="485"/>
                    <a:pt x="956" y="479"/>
                  </a:cubicBezTo>
                  <a:lnTo>
                    <a:pt x="956" y="479"/>
                  </a:lnTo>
                  <a:cubicBezTo>
                    <a:pt x="956" y="479"/>
                    <a:pt x="1058" y="136"/>
                    <a:pt x="788" y="13"/>
                  </a:cubicBezTo>
                  <a:cubicBezTo>
                    <a:pt x="788" y="13"/>
                    <a:pt x="739" y="2"/>
                    <a:pt x="702" y="10"/>
                  </a:cubicBezTo>
                  <a:cubicBezTo>
                    <a:pt x="676" y="4"/>
                    <a:pt x="651" y="0"/>
                    <a:pt x="628" y="0"/>
                  </a:cubicBezTo>
                  <a:cubicBezTo>
                    <a:pt x="621" y="0"/>
                    <a:pt x="615" y="0"/>
                    <a:pt x="608" y="1"/>
                  </a:cubicBezTo>
                  <a:cubicBezTo>
                    <a:pt x="602" y="0"/>
                    <a:pt x="595" y="0"/>
                    <a:pt x="589" y="0"/>
                  </a:cubicBezTo>
                  <a:cubicBezTo>
                    <a:pt x="559" y="0"/>
                    <a:pt x="527" y="5"/>
                    <a:pt x="495" y="15"/>
                  </a:cubicBezTo>
                  <a:lnTo>
                    <a:pt x="493" y="15"/>
                  </a:lnTo>
                  <a:lnTo>
                    <a:pt x="492" y="16"/>
                  </a:lnTo>
                  <a:cubicBezTo>
                    <a:pt x="405" y="46"/>
                    <a:pt x="256" y="163"/>
                    <a:pt x="280" y="395"/>
                  </a:cubicBezTo>
                  <a:cubicBezTo>
                    <a:pt x="279" y="396"/>
                    <a:pt x="278" y="397"/>
                    <a:pt x="278" y="398"/>
                  </a:cubicBezTo>
                  <a:cubicBezTo>
                    <a:pt x="254" y="428"/>
                    <a:pt x="257" y="470"/>
                    <a:pt x="265" y="505"/>
                  </a:cubicBezTo>
                  <a:cubicBezTo>
                    <a:pt x="267" y="577"/>
                    <a:pt x="270" y="781"/>
                    <a:pt x="251" y="884"/>
                  </a:cubicBezTo>
                  <a:cubicBezTo>
                    <a:pt x="244" y="885"/>
                    <a:pt x="238" y="886"/>
                    <a:pt x="231" y="887"/>
                  </a:cubicBezTo>
                  <a:cubicBezTo>
                    <a:pt x="157" y="901"/>
                    <a:pt x="64" y="934"/>
                    <a:pt x="9" y="1079"/>
                  </a:cubicBezTo>
                  <a:cubicBezTo>
                    <a:pt x="0" y="1103"/>
                    <a:pt x="3" y="1130"/>
                    <a:pt x="18" y="1152"/>
                  </a:cubicBezTo>
                  <a:cubicBezTo>
                    <a:pt x="75" y="1233"/>
                    <a:pt x="371" y="1250"/>
                    <a:pt x="609" y="1250"/>
                  </a:cubicBezTo>
                  <a:cubicBezTo>
                    <a:pt x="847" y="1250"/>
                    <a:pt x="1144" y="1233"/>
                    <a:pt x="1200" y="1152"/>
                  </a:cubicBezTo>
                  <a:cubicBezTo>
                    <a:pt x="1215" y="1130"/>
                    <a:pt x="1218" y="1103"/>
                    <a:pt x="1209" y="1079"/>
                  </a:cubicBezTo>
                  <a:close/>
                  <a:moveTo>
                    <a:pt x="326" y="433"/>
                  </a:moveTo>
                  <a:cubicBezTo>
                    <a:pt x="341" y="434"/>
                    <a:pt x="355" y="434"/>
                    <a:pt x="370" y="434"/>
                  </a:cubicBezTo>
                  <a:lnTo>
                    <a:pt x="369" y="434"/>
                  </a:lnTo>
                  <a:lnTo>
                    <a:pt x="388" y="530"/>
                  </a:lnTo>
                  <a:lnTo>
                    <a:pt x="407" y="431"/>
                  </a:lnTo>
                  <a:cubicBezTo>
                    <a:pt x="428" y="428"/>
                    <a:pt x="447" y="425"/>
                    <a:pt x="467" y="420"/>
                  </a:cubicBezTo>
                  <a:cubicBezTo>
                    <a:pt x="549" y="400"/>
                    <a:pt x="622" y="360"/>
                    <a:pt x="677" y="322"/>
                  </a:cubicBezTo>
                  <a:cubicBezTo>
                    <a:pt x="717" y="295"/>
                    <a:pt x="748" y="269"/>
                    <a:pt x="766" y="252"/>
                  </a:cubicBezTo>
                  <a:cubicBezTo>
                    <a:pt x="776" y="281"/>
                    <a:pt x="806" y="354"/>
                    <a:pt x="855" y="411"/>
                  </a:cubicBezTo>
                  <a:lnTo>
                    <a:pt x="855" y="478"/>
                  </a:lnTo>
                  <a:lnTo>
                    <a:pt x="870" y="427"/>
                  </a:lnTo>
                  <a:cubicBezTo>
                    <a:pt x="871" y="428"/>
                    <a:pt x="871" y="428"/>
                    <a:pt x="872" y="429"/>
                  </a:cubicBezTo>
                  <a:cubicBezTo>
                    <a:pt x="871" y="430"/>
                    <a:pt x="871" y="430"/>
                    <a:pt x="871" y="431"/>
                  </a:cubicBezTo>
                  <a:cubicBezTo>
                    <a:pt x="871" y="431"/>
                    <a:pt x="872" y="431"/>
                    <a:pt x="873" y="430"/>
                  </a:cubicBezTo>
                  <a:cubicBezTo>
                    <a:pt x="881" y="438"/>
                    <a:pt x="889" y="444"/>
                    <a:pt x="897" y="450"/>
                  </a:cubicBezTo>
                  <a:cubicBezTo>
                    <a:pt x="898" y="461"/>
                    <a:pt x="897" y="477"/>
                    <a:pt x="892" y="500"/>
                  </a:cubicBezTo>
                  <a:cubicBezTo>
                    <a:pt x="874" y="578"/>
                    <a:pt x="843" y="583"/>
                    <a:pt x="835" y="583"/>
                  </a:cubicBezTo>
                  <a:cubicBezTo>
                    <a:pt x="834" y="583"/>
                    <a:pt x="834" y="583"/>
                    <a:pt x="834" y="583"/>
                  </a:cubicBezTo>
                  <a:cubicBezTo>
                    <a:pt x="834" y="583"/>
                    <a:pt x="830" y="656"/>
                    <a:pt x="762" y="736"/>
                  </a:cubicBezTo>
                  <a:cubicBezTo>
                    <a:pt x="762" y="736"/>
                    <a:pt x="762" y="737"/>
                    <a:pt x="762" y="738"/>
                  </a:cubicBezTo>
                  <a:cubicBezTo>
                    <a:pt x="710" y="791"/>
                    <a:pt x="656" y="817"/>
                    <a:pt x="602" y="815"/>
                  </a:cubicBezTo>
                  <a:cubicBezTo>
                    <a:pt x="535" y="812"/>
                    <a:pt x="482" y="767"/>
                    <a:pt x="456" y="739"/>
                  </a:cubicBezTo>
                  <a:cubicBezTo>
                    <a:pt x="456" y="739"/>
                    <a:pt x="456" y="738"/>
                    <a:pt x="456" y="737"/>
                  </a:cubicBezTo>
                  <a:cubicBezTo>
                    <a:pt x="387" y="658"/>
                    <a:pt x="383" y="583"/>
                    <a:pt x="383" y="583"/>
                  </a:cubicBezTo>
                  <a:cubicBezTo>
                    <a:pt x="383" y="583"/>
                    <a:pt x="382" y="583"/>
                    <a:pt x="381" y="583"/>
                  </a:cubicBezTo>
                  <a:cubicBezTo>
                    <a:pt x="377" y="583"/>
                    <a:pt x="366" y="581"/>
                    <a:pt x="354" y="567"/>
                  </a:cubicBezTo>
                  <a:lnTo>
                    <a:pt x="340" y="544"/>
                  </a:lnTo>
                  <a:cubicBezTo>
                    <a:pt x="334" y="533"/>
                    <a:pt x="329" y="519"/>
                    <a:pt x="325" y="500"/>
                  </a:cubicBezTo>
                  <a:cubicBezTo>
                    <a:pt x="315" y="457"/>
                    <a:pt x="319" y="440"/>
                    <a:pt x="326" y="433"/>
                  </a:cubicBezTo>
                  <a:close/>
                  <a:moveTo>
                    <a:pt x="611" y="1128"/>
                  </a:moveTo>
                  <a:lnTo>
                    <a:pt x="574" y="1091"/>
                  </a:lnTo>
                  <a:cubicBezTo>
                    <a:pt x="294" y="1089"/>
                    <a:pt x="127" y="1001"/>
                    <a:pt x="127" y="1000"/>
                  </a:cubicBezTo>
                  <a:cubicBezTo>
                    <a:pt x="164" y="964"/>
                    <a:pt x="206" y="953"/>
                    <a:pt x="242" y="946"/>
                  </a:cubicBezTo>
                  <a:cubicBezTo>
                    <a:pt x="300" y="936"/>
                    <a:pt x="441" y="901"/>
                    <a:pt x="453" y="867"/>
                  </a:cubicBezTo>
                  <a:cubicBezTo>
                    <a:pt x="457" y="857"/>
                    <a:pt x="459" y="839"/>
                    <a:pt x="459" y="818"/>
                  </a:cubicBezTo>
                  <a:cubicBezTo>
                    <a:pt x="494" y="845"/>
                    <a:pt x="542" y="870"/>
                    <a:pt x="599" y="872"/>
                  </a:cubicBezTo>
                  <a:cubicBezTo>
                    <a:pt x="602" y="872"/>
                    <a:pt x="605" y="873"/>
                    <a:pt x="609" y="873"/>
                  </a:cubicBezTo>
                  <a:cubicBezTo>
                    <a:pt x="660" y="873"/>
                    <a:pt x="711" y="853"/>
                    <a:pt x="759" y="816"/>
                  </a:cubicBezTo>
                  <a:cubicBezTo>
                    <a:pt x="759" y="838"/>
                    <a:pt x="761" y="857"/>
                    <a:pt x="765" y="867"/>
                  </a:cubicBezTo>
                  <a:cubicBezTo>
                    <a:pt x="777" y="901"/>
                    <a:pt x="918" y="936"/>
                    <a:pt x="976" y="946"/>
                  </a:cubicBezTo>
                  <a:cubicBezTo>
                    <a:pt x="1012" y="953"/>
                    <a:pt x="1054" y="964"/>
                    <a:pt x="1091" y="1000"/>
                  </a:cubicBezTo>
                  <a:cubicBezTo>
                    <a:pt x="926" y="1058"/>
                    <a:pt x="778" y="1083"/>
                    <a:pt x="650" y="1089"/>
                  </a:cubicBezTo>
                  <a:lnTo>
                    <a:pt x="611" y="1128"/>
                  </a:lnTo>
                  <a:close/>
                  <a:moveTo>
                    <a:pt x="1151" y="1115"/>
                  </a:moveTo>
                  <a:lnTo>
                    <a:pt x="1151" y="1096"/>
                  </a:lnTo>
                  <a:cubicBezTo>
                    <a:pt x="1152" y="1097"/>
                    <a:pt x="1152" y="1098"/>
                    <a:pt x="1153" y="1100"/>
                  </a:cubicBezTo>
                  <a:cubicBezTo>
                    <a:pt x="1155" y="1105"/>
                    <a:pt x="1154" y="1110"/>
                    <a:pt x="1151" y="111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0" name="Target4"/>
            <p:cNvSpPr>
              <a:spLocks noChangeAspect="1"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466091" y="672782"/>
              <a:ext cx="597218" cy="597218"/>
            </a:xfrm>
            <a:custGeom>
              <a:avLst/>
              <a:gdLst>
                <a:gd name="T0" fmla="*/ 495 w 549"/>
                <a:gd name="T1" fmla="*/ 247 h 548"/>
                <a:gd name="T2" fmla="*/ 295 w 549"/>
                <a:gd name="T3" fmla="*/ 52 h 548"/>
                <a:gd name="T4" fmla="*/ 295 w 549"/>
                <a:gd name="T5" fmla="*/ 0 h 548"/>
                <a:gd name="T6" fmla="*/ 248 w 549"/>
                <a:gd name="T7" fmla="*/ 0 h 548"/>
                <a:gd name="T8" fmla="*/ 248 w 549"/>
                <a:gd name="T9" fmla="*/ 52 h 548"/>
                <a:gd name="T10" fmla="*/ 53 w 549"/>
                <a:gd name="T11" fmla="*/ 247 h 548"/>
                <a:gd name="T12" fmla="*/ 0 w 549"/>
                <a:gd name="T13" fmla="*/ 247 h 548"/>
                <a:gd name="T14" fmla="*/ 0 w 549"/>
                <a:gd name="T15" fmla="*/ 295 h 548"/>
                <a:gd name="T16" fmla="*/ 53 w 549"/>
                <a:gd name="T17" fmla="*/ 295 h 548"/>
                <a:gd name="T18" fmla="*/ 248 w 549"/>
                <a:gd name="T19" fmla="*/ 495 h 548"/>
                <a:gd name="T20" fmla="*/ 248 w 549"/>
                <a:gd name="T21" fmla="*/ 547 h 548"/>
                <a:gd name="T22" fmla="*/ 295 w 549"/>
                <a:gd name="T23" fmla="*/ 547 h 548"/>
                <a:gd name="T24" fmla="*/ 295 w 549"/>
                <a:gd name="T25" fmla="*/ 495 h 548"/>
                <a:gd name="T26" fmla="*/ 495 w 549"/>
                <a:gd name="T27" fmla="*/ 295 h 548"/>
                <a:gd name="T28" fmla="*/ 548 w 549"/>
                <a:gd name="T29" fmla="*/ 295 h 548"/>
                <a:gd name="T30" fmla="*/ 548 w 549"/>
                <a:gd name="T31" fmla="*/ 247 h 548"/>
                <a:gd name="T32" fmla="*/ 495 w 549"/>
                <a:gd name="T33" fmla="*/ 247 h 548"/>
                <a:gd name="T34" fmla="*/ 272 w 549"/>
                <a:gd name="T35" fmla="*/ 447 h 548"/>
                <a:gd name="T36" fmla="*/ 95 w 549"/>
                <a:gd name="T37" fmla="*/ 271 h 548"/>
                <a:gd name="T38" fmla="*/ 272 w 549"/>
                <a:gd name="T39" fmla="*/ 100 h 548"/>
                <a:gd name="T40" fmla="*/ 448 w 549"/>
                <a:gd name="T41" fmla="*/ 271 h 548"/>
                <a:gd name="T42" fmla="*/ 272 w 549"/>
                <a:gd name="T43" fmla="*/ 447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49" h="548">
                  <a:moveTo>
                    <a:pt x="495" y="247"/>
                  </a:moveTo>
                  <a:cubicBezTo>
                    <a:pt x="481" y="142"/>
                    <a:pt x="400" y="61"/>
                    <a:pt x="295" y="52"/>
                  </a:cubicBezTo>
                  <a:lnTo>
                    <a:pt x="295" y="0"/>
                  </a:lnTo>
                  <a:lnTo>
                    <a:pt x="248" y="0"/>
                  </a:lnTo>
                  <a:lnTo>
                    <a:pt x="248" y="52"/>
                  </a:lnTo>
                  <a:cubicBezTo>
                    <a:pt x="143" y="61"/>
                    <a:pt x="62" y="142"/>
                    <a:pt x="53" y="247"/>
                  </a:cubicBezTo>
                  <a:lnTo>
                    <a:pt x="0" y="247"/>
                  </a:lnTo>
                  <a:lnTo>
                    <a:pt x="0" y="295"/>
                  </a:lnTo>
                  <a:lnTo>
                    <a:pt x="53" y="295"/>
                  </a:lnTo>
                  <a:cubicBezTo>
                    <a:pt x="62" y="399"/>
                    <a:pt x="143" y="485"/>
                    <a:pt x="248" y="495"/>
                  </a:cubicBezTo>
                  <a:lnTo>
                    <a:pt x="248" y="547"/>
                  </a:lnTo>
                  <a:lnTo>
                    <a:pt x="295" y="547"/>
                  </a:lnTo>
                  <a:lnTo>
                    <a:pt x="295" y="495"/>
                  </a:lnTo>
                  <a:cubicBezTo>
                    <a:pt x="400" y="480"/>
                    <a:pt x="486" y="399"/>
                    <a:pt x="495" y="295"/>
                  </a:cubicBezTo>
                  <a:lnTo>
                    <a:pt x="548" y="295"/>
                  </a:lnTo>
                  <a:lnTo>
                    <a:pt x="548" y="247"/>
                  </a:lnTo>
                  <a:lnTo>
                    <a:pt x="495" y="247"/>
                  </a:lnTo>
                  <a:close/>
                  <a:moveTo>
                    <a:pt x="272" y="447"/>
                  </a:moveTo>
                  <a:cubicBezTo>
                    <a:pt x="176" y="447"/>
                    <a:pt x="95" y="368"/>
                    <a:pt x="95" y="271"/>
                  </a:cubicBezTo>
                  <a:cubicBezTo>
                    <a:pt x="95" y="173"/>
                    <a:pt x="176" y="100"/>
                    <a:pt x="272" y="100"/>
                  </a:cubicBezTo>
                  <a:cubicBezTo>
                    <a:pt x="367" y="100"/>
                    <a:pt x="448" y="173"/>
                    <a:pt x="448" y="271"/>
                  </a:cubicBezTo>
                  <a:cubicBezTo>
                    <a:pt x="448" y="368"/>
                    <a:pt x="367" y="447"/>
                    <a:pt x="272" y="44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7" name="Customer_segment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>
            <a:off x="7304178" y="2342811"/>
            <a:ext cx="699967" cy="699967"/>
            <a:chOff x="5768239" y="666986"/>
            <a:chExt cx="597218" cy="597218"/>
          </a:xfrm>
          <a:solidFill>
            <a:schemeClr val="bg1"/>
          </a:solidFill>
        </p:grpSpPr>
        <p:sp>
          <p:nvSpPr>
            <p:cNvPr id="198" name="Target4"/>
            <p:cNvSpPr>
              <a:spLocks noChangeAspect="1"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768239" y="666986"/>
              <a:ext cx="597218" cy="597218"/>
            </a:xfrm>
            <a:custGeom>
              <a:avLst/>
              <a:gdLst>
                <a:gd name="T0" fmla="*/ 495 w 549"/>
                <a:gd name="T1" fmla="*/ 247 h 548"/>
                <a:gd name="T2" fmla="*/ 295 w 549"/>
                <a:gd name="T3" fmla="*/ 52 h 548"/>
                <a:gd name="T4" fmla="*/ 295 w 549"/>
                <a:gd name="T5" fmla="*/ 0 h 548"/>
                <a:gd name="T6" fmla="*/ 248 w 549"/>
                <a:gd name="T7" fmla="*/ 0 h 548"/>
                <a:gd name="T8" fmla="*/ 248 w 549"/>
                <a:gd name="T9" fmla="*/ 52 h 548"/>
                <a:gd name="T10" fmla="*/ 53 w 549"/>
                <a:gd name="T11" fmla="*/ 247 h 548"/>
                <a:gd name="T12" fmla="*/ 0 w 549"/>
                <a:gd name="T13" fmla="*/ 247 h 548"/>
                <a:gd name="T14" fmla="*/ 0 w 549"/>
                <a:gd name="T15" fmla="*/ 295 h 548"/>
                <a:gd name="T16" fmla="*/ 53 w 549"/>
                <a:gd name="T17" fmla="*/ 295 h 548"/>
                <a:gd name="T18" fmla="*/ 248 w 549"/>
                <a:gd name="T19" fmla="*/ 495 h 548"/>
                <a:gd name="T20" fmla="*/ 248 w 549"/>
                <a:gd name="T21" fmla="*/ 547 h 548"/>
                <a:gd name="T22" fmla="*/ 295 w 549"/>
                <a:gd name="T23" fmla="*/ 547 h 548"/>
                <a:gd name="T24" fmla="*/ 295 w 549"/>
                <a:gd name="T25" fmla="*/ 495 h 548"/>
                <a:gd name="T26" fmla="*/ 495 w 549"/>
                <a:gd name="T27" fmla="*/ 295 h 548"/>
                <a:gd name="T28" fmla="*/ 548 w 549"/>
                <a:gd name="T29" fmla="*/ 295 h 548"/>
                <a:gd name="T30" fmla="*/ 548 w 549"/>
                <a:gd name="T31" fmla="*/ 247 h 548"/>
                <a:gd name="T32" fmla="*/ 495 w 549"/>
                <a:gd name="T33" fmla="*/ 247 h 548"/>
                <a:gd name="T34" fmla="*/ 272 w 549"/>
                <a:gd name="T35" fmla="*/ 447 h 548"/>
                <a:gd name="T36" fmla="*/ 95 w 549"/>
                <a:gd name="T37" fmla="*/ 271 h 548"/>
                <a:gd name="T38" fmla="*/ 272 w 549"/>
                <a:gd name="T39" fmla="*/ 100 h 548"/>
                <a:gd name="T40" fmla="*/ 448 w 549"/>
                <a:gd name="T41" fmla="*/ 271 h 548"/>
                <a:gd name="T42" fmla="*/ 272 w 549"/>
                <a:gd name="T43" fmla="*/ 447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49" h="548">
                  <a:moveTo>
                    <a:pt x="495" y="247"/>
                  </a:moveTo>
                  <a:cubicBezTo>
                    <a:pt x="481" y="142"/>
                    <a:pt x="400" y="61"/>
                    <a:pt x="295" y="52"/>
                  </a:cubicBezTo>
                  <a:lnTo>
                    <a:pt x="295" y="0"/>
                  </a:lnTo>
                  <a:lnTo>
                    <a:pt x="248" y="0"/>
                  </a:lnTo>
                  <a:lnTo>
                    <a:pt x="248" y="52"/>
                  </a:lnTo>
                  <a:cubicBezTo>
                    <a:pt x="143" y="61"/>
                    <a:pt x="62" y="142"/>
                    <a:pt x="53" y="247"/>
                  </a:cubicBezTo>
                  <a:lnTo>
                    <a:pt x="0" y="247"/>
                  </a:lnTo>
                  <a:lnTo>
                    <a:pt x="0" y="295"/>
                  </a:lnTo>
                  <a:lnTo>
                    <a:pt x="53" y="295"/>
                  </a:lnTo>
                  <a:cubicBezTo>
                    <a:pt x="62" y="399"/>
                    <a:pt x="143" y="485"/>
                    <a:pt x="248" y="495"/>
                  </a:cubicBezTo>
                  <a:lnTo>
                    <a:pt x="248" y="547"/>
                  </a:lnTo>
                  <a:lnTo>
                    <a:pt x="295" y="547"/>
                  </a:lnTo>
                  <a:lnTo>
                    <a:pt x="295" y="495"/>
                  </a:lnTo>
                  <a:cubicBezTo>
                    <a:pt x="400" y="480"/>
                    <a:pt x="486" y="399"/>
                    <a:pt x="495" y="295"/>
                  </a:cubicBezTo>
                  <a:lnTo>
                    <a:pt x="548" y="295"/>
                  </a:lnTo>
                  <a:lnTo>
                    <a:pt x="548" y="247"/>
                  </a:lnTo>
                  <a:lnTo>
                    <a:pt x="495" y="247"/>
                  </a:lnTo>
                  <a:close/>
                  <a:moveTo>
                    <a:pt x="272" y="447"/>
                  </a:moveTo>
                  <a:cubicBezTo>
                    <a:pt x="176" y="447"/>
                    <a:pt x="95" y="368"/>
                    <a:pt x="95" y="271"/>
                  </a:cubicBezTo>
                  <a:cubicBezTo>
                    <a:pt x="95" y="173"/>
                    <a:pt x="176" y="100"/>
                    <a:pt x="272" y="100"/>
                  </a:cubicBezTo>
                  <a:cubicBezTo>
                    <a:pt x="367" y="100"/>
                    <a:pt x="448" y="173"/>
                    <a:pt x="448" y="271"/>
                  </a:cubicBezTo>
                  <a:cubicBezTo>
                    <a:pt x="448" y="368"/>
                    <a:pt x="367" y="447"/>
                    <a:pt x="272" y="44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9" name="Man16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>
            <a:xfrm>
              <a:off x="5952004" y="801638"/>
              <a:ext cx="229687" cy="306467"/>
              <a:chOff x="2517775" y="6167438"/>
              <a:chExt cx="560387" cy="747712"/>
            </a:xfrm>
            <a:grpFill/>
          </p:grpSpPr>
          <p:sp>
            <p:nvSpPr>
              <p:cNvPr id="200" name="Freeform 19"/>
              <p:cNvSpPr>
                <a:spLocks/>
              </p:cNvSpPr>
              <p:nvPr/>
            </p:nvSpPr>
            <p:spPr bwMode="auto">
              <a:xfrm>
                <a:off x="2755900" y="6532563"/>
                <a:ext cx="82550" cy="206375"/>
              </a:xfrm>
              <a:custGeom>
                <a:avLst/>
                <a:gdLst>
                  <a:gd name="T0" fmla="*/ 204 w 235"/>
                  <a:gd name="T1" fmla="*/ 161 h 581"/>
                  <a:gd name="T2" fmla="*/ 220 w 235"/>
                  <a:gd name="T3" fmla="*/ 100 h 581"/>
                  <a:gd name="T4" fmla="*/ 173 w 235"/>
                  <a:gd name="T5" fmla="*/ 18 h 581"/>
                  <a:gd name="T6" fmla="*/ 118 w 235"/>
                  <a:gd name="T7" fmla="*/ 12 h 581"/>
                  <a:gd name="T8" fmla="*/ 63 w 235"/>
                  <a:gd name="T9" fmla="*/ 18 h 581"/>
                  <a:gd name="T10" fmla="*/ 15 w 235"/>
                  <a:gd name="T11" fmla="*/ 100 h 581"/>
                  <a:gd name="T12" fmla="*/ 31 w 235"/>
                  <a:gd name="T13" fmla="*/ 161 h 581"/>
                  <a:gd name="T14" fmla="*/ 78 w 235"/>
                  <a:gd name="T15" fmla="*/ 253 h 581"/>
                  <a:gd name="T16" fmla="*/ 16 w 235"/>
                  <a:gd name="T17" fmla="*/ 411 h 581"/>
                  <a:gd name="T18" fmla="*/ 118 w 235"/>
                  <a:gd name="T19" fmla="*/ 581 h 581"/>
                  <a:gd name="T20" fmla="*/ 220 w 235"/>
                  <a:gd name="T21" fmla="*/ 406 h 581"/>
                  <a:gd name="T22" fmla="*/ 158 w 235"/>
                  <a:gd name="T23" fmla="*/ 253 h 581"/>
                  <a:gd name="T24" fmla="*/ 204 w 235"/>
                  <a:gd name="T25" fmla="*/ 161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5" h="581">
                    <a:moveTo>
                      <a:pt x="204" y="161"/>
                    </a:moveTo>
                    <a:cubicBezTo>
                      <a:pt x="224" y="144"/>
                      <a:pt x="235" y="127"/>
                      <a:pt x="220" y="100"/>
                    </a:cubicBezTo>
                    <a:cubicBezTo>
                      <a:pt x="208" y="78"/>
                      <a:pt x="198" y="61"/>
                      <a:pt x="173" y="18"/>
                    </a:cubicBezTo>
                    <a:cubicBezTo>
                      <a:pt x="163" y="0"/>
                      <a:pt x="143" y="12"/>
                      <a:pt x="118" y="12"/>
                    </a:cubicBezTo>
                    <a:cubicBezTo>
                      <a:pt x="92" y="12"/>
                      <a:pt x="71" y="3"/>
                      <a:pt x="63" y="18"/>
                    </a:cubicBezTo>
                    <a:cubicBezTo>
                      <a:pt x="43" y="48"/>
                      <a:pt x="28" y="78"/>
                      <a:pt x="15" y="100"/>
                    </a:cubicBezTo>
                    <a:cubicBezTo>
                      <a:pt x="0" y="127"/>
                      <a:pt x="11" y="144"/>
                      <a:pt x="31" y="161"/>
                    </a:cubicBezTo>
                    <a:cubicBezTo>
                      <a:pt x="69" y="193"/>
                      <a:pt x="86" y="209"/>
                      <a:pt x="78" y="253"/>
                    </a:cubicBezTo>
                    <a:cubicBezTo>
                      <a:pt x="63" y="333"/>
                      <a:pt x="35" y="363"/>
                      <a:pt x="16" y="411"/>
                    </a:cubicBezTo>
                    <a:cubicBezTo>
                      <a:pt x="45" y="465"/>
                      <a:pt x="90" y="581"/>
                      <a:pt x="118" y="581"/>
                    </a:cubicBezTo>
                    <a:cubicBezTo>
                      <a:pt x="146" y="581"/>
                      <a:pt x="192" y="465"/>
                      <a:pt x="220" y="406"/>
                    </a:cubicBezTo>
                    <a:cubicBezTo>
                      <a:pt x="204" y="369"/>
                      <a:pt x="173" y="333"/>
                      <a:pt x="158" y="253"/>
                    </a:cubicBezTo>
                    <a:cubicBezTo>
                      <a:pt x="150" y="209"/>
                      <a:pt x="166" y="193"/>
                      <a:pt x="204" y="16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1" name="Freeform 20"/>
              <p:cNvSpPr>
                <a:spLocks noEditPoints="1"/>
              </p:cNvSpPr>
              <p:nvPr/>
            </p:nvSpPr>
            <p:spPr bwMode="auto">
              <a:xfrm>
                <a:off x="2517775" y="6553200"/>
                <a:ext cx="560387" cy="361950"/>
              </a:xfrm>
              <a:custGeom>
                <a:avLst/>
                <a:gdLst>
                  <a:gd name="T0" fmla="*/ 1346 w 1577"/>
                  <a:gd name="T1" fmla="*/ 474 h 1019"/>
                  <a:gd name="T2" fmla="*/ 1332 w 1577"/>
                  <a:gd name="T3" fmla="*/ 503 h 1019"/>
                  <a:gd name="T4" fmla="*/ 1247 w 1577"/>
                  <a:gd name="T5" fmla="*/ 562 h 1019"/>
                  <a:gd name="T6" fmla="*/ 1207 w 1577"/>
                  <a:gd name="T7" fmla="*/ 575 h 1019"/>
                  <a:gd name="T8" fmla="*/ 1167 w 1577"/>
                  <a:gd name="T9" fmla="*/ 562 h 1019"/>
                  <a:gd name="T10" fmla="*/ 1082 w 1577"/>
                  <a:gd name="T11" fmla="*/ 503 h 1019"/>
                  <a:gd name="T12" fmla="*/ 1067 w 1577"/>
                  <a:gd name="T13" fmla="*/ 474 h 1019"/>
                  <a:gd name="T14" fmla="*/ 1067 w 1577"/>
                  <a:gd name="T15" fmla="*/ 425 h 1019"/>
                  <a:gd name="T16" fmla="*/ 1084 w 1577"/>
                  <a:gd name="T17" fmla="*/ 411 h 1019"/>
                  <a:gd name="T18" fmla="*/ 1329 w 1577"/>
                  <a:gd name="T19" fmla="*/ 411 h 1019"/>
                  <a:gd name="T20" fmla="*/ 1346 w 1577"/>
                  <a:gd name="T21" fmla="*/ 425 h 1019"/>
                  <a:gd name="T22" fmla="*/ 1346 w 1577"/>
                  <a:gd name="T23" fmla="*/ 474 h 1019"/>
                  <a:gd name="T24" fmla="*/ 1435 w 1577"/>
                  <a:gd name="T25" fmla="*/ 182 h 1019"/>
                  <a:gd name="T26" fmla="*/ 1188 w 1577"/>
                  <a:gd name="T27" fmla="*/ 26 h 1019"/>
                  <a:gd name="T28" fmla="*/ 1093 w 1577"/>
                  <a:gd name="T29" fmla="*/ 51 h 1019"/>
                  <a:gd name="T30" fmla="*/ 842 w 1577"/>
                  <a:gd name="T31" fmla="*/ 611 h 1019"/>
                  <a:gd name="T32" fmla="*/ 789 w 1577"/>
                  <a:gd name="T33" fmla="*/ 652 h 1019"/>
                  <a:gd name="T34" fmla="*/ 736 w 1577"/>
                  <a:gd name="T35" fmla="*/ 611 h 1019"/>
                  <a:gd name="T36" fmla="*/ 485 w 1577"/>
                  <a:gd name="T37" fmla="*/ 51 h 1019"/>
                  <a:gd name="T38" fmla="*/ 389 w 1577"/>
                  <a:gd name="T39" fmla="*/ 26 h 1019"/>
                  <a:gd name="T40" fmla="*/ 143 w 1577"/>
                  <a:gd name="T41" fmla="*/ 182 h 1019"/>
                  <a:gd name="T42" fmla="*/ 26 w 1577"/>
                  <a:gd name="T43" fmla="*/ 412 h 1019"/>
                  <a:gd name="T44" fmla="*/ 0 w 1577"/>
                  <a:gd name="T45" fmla="*/ 831 h 1019"/>
                  <a:gd name="T46" fmla="*/ 177 w 1577"/>
                  <a:gd name="T47" fmla="*/ 1019 h 1019"/>
                  <a:gd name="T48" fmla="*/ 1400 w 1577"/>
                  <a:gd name="T49" fmla="*/ 1019 h 1019"/>
                  <a:gd name="T50" fmla="*/ 1577 w 1577"/>
                  <a:gd name="T51" fmla="*/ 831 h 1019"/>
                  <a:gd name="T52" fmla="*/ 1551 w 1577"/>
                  <a:gd name="T53" fmla="*/ 412 h 1019"/>
                  <a:gd name="T54" fmla="*/ 1435 w 1577"/>
                  <a:gd name="T55" fmla="*/ 182 h 10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77" h="1019">
                    <a:moveTo>
                      <a:pt x="1346" y="474"/>
                    </a:moveTo>
                    <a:cubicBezTo>
                      <a:pt x="1346" y="493"/>
                      <a:pt x="1341" y="497"/>
                      <a:pt x="1332" y="503"/>
                    </a:cubicBezTo>
                    <a:cubicBezTo>
                      <a:pt x="1309" y="520"/>
                      <a:pt x="1260" y="553"/>
                      <a:pt x="1247" y="562"/>
                    </a:cubicBezTo>
                    <a:cubicBezTo>
                      <a:pt x="1231" y="572"/>
                      <a:pt x="1218" y="575"/>
                      <a:pt x="1207" y="575"/>
                    </a:cubicBezTo>
                    <a:cubicBezTo>
                      <a:pt x="1195" y="575"/>
                      <a:pt x="1183" y="572"/>
                      <a:pt x="1167" y="562"/>
                    </a:cubicBezTo>
                    <a:cubicBezTo>
                      <a:pt x="1154" y="553"/>
                      <a:pt x="1104" y="520"/>
                      <a:pt x="1082" y="503"/>
                    </a:cubicBezTo>
                    <a:cubicBezTo>
                      <a:pt x="1073" y="497"/>
                      <a:pt x="1067" y="493"/>
                      <a:pt x="1067" y="474"/>
                    </a:cubicBezTo>
                    <a:lnTo>
                      <a:pt x="1067" y="425"/>
                    </a:lnTo>
                    <a:cubicBezTo>
                      <a:pt x="1067" y="416"/>
                      <a:pt x="1073" y="411"/>
                      <a:pt x="1084" y="411"/>
                    </a:cubicBezTo>
                    <a:lnTo>
                      <a:pt x="1329" y="411"/>
                    </a:lnTo>
                    <a:cubicBezTo>
                      <a:pt x="1340" y="411"/>
                      <a:pt x="1346" y="416"/>
                      <a:pt x="1346" y="425"/>
                    </a:cubicBezTo>
                    <a:lnTo>
                      <a:pt x="1346" y="474"/>
                    </a:lnTo>
                    <a:close/>
                    <a:moveTo>
                      <a:pt x="1435" y="182"/>
                    </a:moveTo>
                    <a:cubicBezTo>
                      <a:pt x="1376" y="145"/>
                      <a:pt x="1231" y="53"/>
                      <a:pt x="1188" y="26"/>
                    </a:cubicBezTo>
                    <a:cubicBezTo>
                      <a:pt x="1148" y="0"/>
                      <a:pt x="1111" y="7"/>
                      <a:pt x="1093" y="51"/>
                    </a:cubicBezTo>
                    <a:cubicBezTo>
                      <a:pt x="1055" y="139"/>
                      <a:pt x="884" y="527"/>
                      <a:pt x="842" y="611"/>
                    </a:cubicBezTo>
                    <a:cubicBezTo>
                      <a:pt x="829" y="638"/>
                      <a:pt x="814" y="652"/>
                      <a:pt x="789" y="652"/>
                    </a:cubicBezTo>
                    <a:cubicBezTo>
                      <a:pt x="763" y="652"/>
                      <a:pt x="749" y="638"/>
                      <a:pt x="736" y="611"/>
                    </a:cubicBezTo>
                    <a:cubicBezTo>
                      <a:pt x="694" y="527"/>
                      <a:pt x="522" y="139"/>
                      <a:pt x="485" y="51"/>
                    </a:cubicBezTo>
                    <a:cubicBezTo>
                      <a:pt x="466" y="7"/>
                      <a:pt x="430" y="0"/>
                      <a:pt x="389" y="26"/>
                    </a:cubicBezTo>
                    <a:cubicBezTo>
                      <a:pt x="347" y="53"/>
                      <a:pt x="202" y="145"/>
                      <a:pt x="143" y="182"/>
                    </a:cubicBezTo>
                    <a:cubicBezTo>
                      <a:pt x="74" y="224"/>
                      <a:pt x="32" y="307"/>
                      <a:pt x="26" y="412"/>
                    </a:cubicBezTo>
                    <a:cubicBezTo>
                      <a:pt x="23" y="470"/>
                      <a:pt x="0" y="729"/>
                      <a:pt x="0" y="831"/>
                    </a:cubicBezTo>
                    <a:cubicBezTo>
                      <a:pt x="0" y="954"/>
                      <a:pt x="106" y="1019"/>
                      <a:pt x="177" y="1019"/>
                    </a:cubicBezTo>
                    <a:lnTo>
                      <a:pt x="1400" y="1019"/>
                    </a:lnTo>
                    <a:cubicBezTo>
                      <a:pt x="1472" y="1019"/>
                      <a:pt x="1577" y="954"/>
                      <a:pt x="1577" y="831"/>
                    </a:cubicBezTo>
                    <a:cubicBezTo>
                      <a:pt x="1577" y="729"/>
                      <a:pt x="1555" y="470"/>
                      <a:pt x="1551" y="412"/>
                    </a:cubicBezTo>
                    <a:cubicBezTo>
                      <a:pt x="1545" y="307"/>
                      <a:pt x="1504" y="224"/>
                      <a:pt x="1435" y="1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2" name="Freeform 21"/>
              <p:cNvSpPr>
                <a:spLocks/>
              </p:cNvSpPr>
              <p:nvPr/>
            </p:nvSpPr>
            <p:spPr bwMode="auto">
              <a:xfrm>
                <a:off x="2628900" y="6167438"/>
                <a:ext cx="338137" cy="347663"/>
              </a:xfrm>
              <a:custGeom>
                <a:avLst/>
                <a:gdLst>
                  <a:gd name="T0" fmla="*/ 159 w 952"/>
                  <a:gd name="T1" fmla="*/ 667 h 979"/>
                  <a:gd name="T2" fmla="*/ 198 w 952"/>
                  <a:gd name="T3" fmla="*/ 793 h 979"/>
                  <a:gd name="T4" fmla="*/ 311 w 952"/>
                  <a:gd name="T5" fmla="*/ 913 h 979"/>
                  <a:gd name="T6" fmla="*/ 476 w 952"/>
                  <a:gd name="T7" fmla="*/ 979 h 979"/>
                  <a:gd name="T8" fmla="*/ 640 w 952"/>
                  <a:gd name="T9" fmla="*/ 913 h 979"/>
                  <a:gd name="T10" fmla="*/ 753 w 952"/>
                  <a:gd name="T11" fmla="*/ 793 h 979"/>
                  <a:gd name="T12" fmla="*/ 793 w 952"/>
                  <a:gd name="T13" fmla="*/ 667 h 979"/>
                  <a:gd name="T14" fmla="*/ 817 w 952"/>
                  <a:gd name="T15" fmla="*/ 448 h 979"/>
                  <a:gd name="T16" fmla="*/ 827 w 952"/>
                  <a:gd name="T17" fmla="*/ 272 h 979"/>
                  <a:gd name="T18" fmla="*/ 476 w 952"/>
                  <a:gd name="T19" fmla="*/ 0 h 979"/>
                  <a:gd name="T20" fmla="*/ 125 w 952"/>
                  <a:gd name="T21" fmla="*/ 272 h 979"/>
                  <a:gd name="T22" fmla="*/ 135 w 952"/>
                  <a:gd name="T23" fmla="*/ 448 h 979"/>
                  <a:gd name="T24" fmla="*/ 159 w 952"/>
                  <a:gd name="T25" fmla="*/ 667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2" h="979">
                    <a:moveTo>
                      <a:pt x="159" y="667"/>
                    </a:moveTo>
                    <a:cubicBezTo>
                      <a:pt x="173" y="723"/>
                      <a:pt x="175" y="750"/>
                      <a:pt x="198" y="793"/>
                    </a:cubicBezTo>
                    <a:cubicBezTo>
                      <a:pt x="223" y="839"/>
                      <a:pt x="254" y="871"/>
                      <a:pt x="311" y="913"/>
                    </a:cubicBezTo>
                    <a:cubicBezTo>
                      <a:pt x="356" y="947"/>
                      <a:pt x="406" y="979"/>
                      <a:pt x="476" y="979"/>
                    </a:cubicBezTo>
                    <a:cubicBezTo>
                      <a:pt x="545" y="979"/>
                      <a:pt x="595" y="947"/>
                      <a:pt x="640" y="913"/>
                    </a:cubicBezTo>
                    <a:cubicBezTo>
                      <a:pt x="697" y="871"/>
                      <a:pt x="729" y="839"/>
                      <a:pt x="753" y="793"/>
                    </a:cubicBezTo>
                    <a:cubicBezTo>
                      <a:pt x="776" y="750"/>
                      <a:pt x="779" y="723"/>
                      <a:pt x="793" y="667"/>
                    </a:cubicBezTo>
                    <a:cubicBezTo>
                      <a:pt x="905" y="715"/>
                      <a:pt x="952" y="387"/>
                      <a:pt x="817" y="448"/>
                    </a:cubicBezTo>
                    <a:cubicBezTo>
                      <a:pt x="832" y="380"/>
                      <a:pt x="834" y="322"/>
                      <a:pt x="827" y="272"/>
                    </a:cubicBezTo>
                    <a:cubicBezTo>
                      <a:pt x="795" y="51"/>
                      <a:pt x="612" y="0"/>
                      <a:pt x="476" y="0"/>
                    </a:cubicBezTo>
                    <a:cubicBezTo>
                      <a:pt x="340" y="0"/>
                      <a:pt x="157" y="51"/>
                      <a:pt x="125" y="272"/>
                    </a:cubicBezTo>
                    <a:cubicBezTo>
                      <a:pt x="118" y="322"/>
                      <a:pt x="120" y="380"/>
                      <a:pt x="135" y="448"/>
                    </a:cubicBezTo>
                    <a:cubicBezTo>
                      <a:pt x="0" y="387"/>
                      <a:pt x="47" y="715"/>
                      <a:pt x="159" y="6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55" name="Прямоугольник 154"/>
          <p:cNvSpPr/>
          <p:nvPr/>
        </p:nvSpPr>
        <p:spPr>
          <a:xfrm>
            <a:off x="658813" y="349632"/>
            <a:ext cx="100493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218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462235" y="1232728"/>
            <a:ext cx="933427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EA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EA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EA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EA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EA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инфратузилмасини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EA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EA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модернизациялаш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EA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flipV="1">
            <a:off x="11430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Digitization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3361947F-804E-4C85-9EC2-ACC3D77CD09E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8989855" y="676293"/>
            <a:ext cx="576000" cy="360960"/>
            <a:chOff x="2098" y="2062"/>
            <a:chExt cx="600" cy="376"/>
          </a:xfrm>
          <a:solidFill>
            <a:srgbClr val="EA0000"/>
          </a:solidFill>
        </p:grpSpPr>
        <p:sp>
          <p:nvSpPr>
            <p:cNvPr id="53" name="Freeform 14">
              <a:extLst>
                <a:ext uri="{FF2B5EF4-FFF2-40B4-BE49-F238E27FC236}">
                  <a16:creationId xmlns:a16="http://schemas.microsoft.com/office/drawing/2014/main" id="{81ED9A8F-2895-42B0-8006-581E7CCC48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8" y="2087"/>
              <a:ext cx="275" cy="288"/>
            </a:xfrm>
            <a:custGeom>
              <a:avLst/>
              <a:gdLst>
                <a:gd name="T0" fmla="*/ 417 w 573"/>
                <a:gd name="T1" fmla="*/ 287 h 599"/>
                <a:gd name="T2" fmla="*/ 417 w 573"/>
                <a:gd name="T3" fmla="*/ 469 h 599"/>
                <a:gd name="T4" fmla="*/ 208 w 573"/>
                <a:gd name="T5" fmla="*/ 469 h 599"/>
                <a:gd name="T6" fmla="*/ 208 w 573"/>
                <a:gd name="T7" fmla="*/ 521 h 599"/>
                <a:gd name="T8" fmla="*/ 182 w 573"/>
                <a:gd name="T9" fmla="*/ 547 h 599"/>
                <a:gd name="T10" fmla="*/ 156 w 573"/>
                <a:gd name="T11" fmla="*/ 521 h 599"/>
                <a:gd name="T12" fmla="*/ 156 w 573"/>
                <a:gd name="T13" fmla="*/ 469 h 599"/>
                <a:gd name="T14" fmla="*/ 156 w 573"/>
                <a:gd name="T15" fmla="*/ 79 h 599"/>
                <a:gd name="T16" fmla="*/ 151 w 573"/>
                <a:gd name="T17" fmla="*/ 53 h 599"/>
                <a:gd name="T18" fmla="*/ 391 w 573"/>
                <a:gd name="T19" fmla="*/ 53 h 599"/>
                <a:gd name="T20" fmla="*/ 417 w 573"/>
                <a:gd name="T21" fmla="*/ 79 h 599"/>
                <a:gd name="T22" fmla="*/ 417 w 573"/>
                <a:gd name="T23" fmla="*/ 125 h 599"/>
                <a:gd name="T24" fmla="*/ 455 w 573"/>
                <a:gd name="T25" fmla="*/ 122 h 599"/>
                <a:gd name="T26" fmla="*/ 469 w 573"/>
                <a:gd name="T27" fmla="*/ 122 h 599"/>
                <a:gd name="T28" fmla="*/ 469 w 573"/>
                <a:gd name="T29" fmla="*/ 79 h 599"/>
                <a:gd name="T30" fmla="*/ 391 w 573"/>
                <a:gd name="T31" fmla="*/ 0 h 599"/>
                <a:gd name="T32" fmla="*/ 78 w 573"/>
                <a:gd name="T33" fmla="*/ 0 h 599"/>
                <a:gd name="T34" fmla="*/ 0 w 573"/>
                <a:gd name="T35" fmla="*/ 79 h 599"/>
                <a:gd name="T36" fmla="*/ 0 w 573"/>
                <a:gd name="T37" fmla="*/ 157 h 599"/>
                <a:gd name="T38" fmla="*/ 104 w 573"/>
                <a:gd name="T39" fmla="*/ 157 h 599"/>
                <a:gd name="T40" fmla="*/ 104 w 573"/>
                <a:gd name="T41" fmla="*/ 469 h 599"/>
                <a:gd name="T42" fmla="*/ 104 w 573"/>
                <a:gd name="T43" fmla="*/ 521 h 599"/>
                <a:gd name="T44" fmla="*/ 182 w 573"/>
                <a:gd name="T45" fmla="*/ 599 h 599"/>
                <a:gd name="T46" fmla="*/ 495 w 573"/>
                <a:gd name="T47" fmla="*/ 599 h 599"/>
                <a:gd name="T48" fmla="*/ 573 w 573"/>
                <a:gd name="T49" fmla="*/ 521 h 599"/>
                <a:gd name="T50" fmla="*/ 573 w 573"/>
                <a:gd name="T51" fmla="*/ 469 h 599"/>
                <a:gd name="T52" fmla="*/ 469 w 573"/>
                <a:gd name="T53" fmla="*/ 469 h 599"/>
                <a:gd name="T54" fmla="*/ 469 w 573"/>
                <a:gd name="T55" fmla="*/ 279 h 599"/>
                <a:gd name="T56" fmla="*/ 455 w 573"/>
                <a:gd name="T57" fmla="*/ 278 h 599"/>
                <a:gd name="T58" fmla="*/ 417 w 573"/>
                <a:gd name="T59" fmla="*/ 287 h 599"/>
                <a:gd name="T60" fmla="*/ 104 w 573"/>
                <a:gd name="T61" fmla="*/ 105 h 599"/>
                <a:gd name="T62" fmla="*/ 52 w 573"/>
                <a:gd name="T63" fmla="*/ 105 h 599"/>
                <a:gd name="T64" fmla="*/ 52 w 573"/>
                <a:gd name="T65" fmla="*/ 79 h 599"/>
                <a:gd name="T66" fmla="*/ 78 w 573"/>
                <a:gd name="T67" fmla="*/ 53 h 599"/>
                <a:gd name="T68" fmla="*/ 104 w 573"/>
                <a:gd name="T69" fmla="*/ 79 h 599"/>
                <a:gd name="T70" fmla="*/ 104 w 573"/>
                <a:gd name="T71" fmla="*/ 105 h 599"/>
                <a:gd name="T72" fmla="*/ 521 w 573"/>
                <a:gd name="T73" fmla="*/ 521 h 599"/>
                <a:gd name="T74" fmla="*/ 495 w 573"/>
                <a:gd name="T75" fmla="*/ 547 h 599"/>
                <a:gd name="T76" fmla="*/ 256 w 573"/>
                <a:gd name="T77" fmla="*/ 547 h 599"/>
                <a:gd name="T78" fmla="*/ 260 w 573"/>
                <a:gd name="T79" fmla="*/ 521 h 599"/>
                <a:gd name="T80" fmla="*/ 417 w 573"/>
                <a:gd name="T81" fmla="*/ 521 h 599"/>
                <a:gd name="T82" fmla="*/ 469 w 573"/>
                <a:gd name="T83" fmla="*/ 521 h 599"/>
                <a:gd name="T84" fmla="*/ 521 w 573"/>
                <a:gd name="T85" fmla="*/ 521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73" h="599">
                  <a:moveTo>
                    <a:pt x="417" y="287"/>
                  </a:moveTo>
                  <a:lnTo>
                    <a:pt x="417" y="469"/>
                  </a:lnTo>
                  <a:lnTo>
                    <a:pt x="208" y="469"/>
                  </a:lnTo>
                  <a:lnTo>
                    <a:pt x="208" y="521"/>
                  </a:lnTo>
                  <a:cubicBezTo>
                    <a:pt x="208" y="536"/>
                    <a:pt x="197" y="547"/>
                    <a:pt x="182" y="547"/>
                  </a:cubicBezTo>
                  <a:cubicBezTo>
                    <a:pt x="168" y="547"/>
                    <a:pt x="156" y="536"/>
                    <a:pt x="156" y="521"/>
                  </a:cubicBezTo>
                  <a:lnTo>
                    <a:pt x="156" y="469"/>
                  </a:lnTo>
                  <a:lnTo>
                    <a:pt x="156" y="79"/>
                  </a:lnTo>
                  <a:cubicBezTo>
                    <a:pt x="156" y="69"/>
                    <a:pt x="154" y="61"/>
                    <a:pt x="151" y="53"/>
                  </a:cubicBezTo>
                  <a:lnTo>
                    <a:pt x="391" y="53"/>
                  </a:lnTo>
                  <a:cubicBezTo>
                    <a:pt x="405" y="53"/>
                    <a:pt x="417" y="64"/>
                    <a:pt x="417" y="79"/>
                  </a:cubicBezTo>
                  <a:lnTo>
                    <a:pt x="417" y="125"/>
                  </a:lnTo>
                  <a:cubicBezTo>
                    <a:pt x="429" y="123"/>
                    <a:pt x="442" y="122"/>
                    <a:pt x="455" y="122"/>
                  </a:cubicBezTo>
                  <a:cubicBezTo>
                    <a:pt x="460" y="122"/>
                    <a:pt x="464" y="122"/>
                    <a:pt x="469" y="122"/>
                  </a:cubicBezTo>
                  <a:lnTo>
                    <a:pt x="469" y="79"/>
                  </a:lnTo>
                  <a:cubicBezTo>
                    <a:pt x="469" y="36"/>
                    <a:pt x="434" y="0"/>
                    <a:pt x="391" y="0"/>
                  </a:cubicBezTo>
                  <a:lnTo>
                    <a:pt x="78" y="0"/>
                  </a:lnTo>
                  <a:cubicBezTo>
                    <a:pt x="35" y="0"/>
                    <a:pt x="0" y="36"/>
                    <a:pt x="0" y="79"/>
                  </a:cubicBezTo>
                  <a:lnTo>
                    <a:pt x="0" y="157"/>
                  </a:lnTo>
                  <a:lnTo>
                    <a:pt x="104" y="157"/>
                  </a:lnTo>
                  <a:lnTo>
                    <a:pt x="104" y="469"/>
                  </a:lnTo>
                  <a:lnTo>
                    <a:pt x="104" y="521"/>
                  </a:lnTo>
                  <a:cubicBezTo>
                    <a:pt x="104" y="564"/>
                    <a:pt x="139" y="599"/>
                    <a:pt x="182" y="599"/>
                  </a:cubicBezTo>
                  <a:lnTo>
                    <a:pt x="495" y="599"/>
                  </a:lnTo>
                  <a:cubicBezTo>
                    <a:pt x="538" y="599"/>
                    <a:pt x="573" y="564"/>
                    <a:pt x="573" y="521"/>
                  </a:cubicBezTo>
                  <a:lnTo>
                    <a:pt x="573" y="469"/>
                  </a:lnTo>
                  <a:lnTo>
                    <a:pt x="469" y="469"/>
                  </a:lnTo>
                  <a:lnTo>
                    <a:pt x="469" y="279"/>
                  </a:lnTo>
                  <a:cubicBezTo>
                    <a:pt x="464" y="279"/>
                    <a:pt x="459" y="278"/>
                    <a:pt x="455" y="278"/>
                  </a:cubicBezTo>
                  <a:cubicBezTo>
                    <a:pt x="440" y="278"/>
                    <a:pt x="427" y="282"/>
                    <a:pt x="417" y="287"/>
                  </a:cubicBezTo>
                  <a:close/>
                  <a:moveTo>
                    <a:pt x="104" y="105"/>
                  </a:moveTo>
                  <a:lnTo>
                    <a:pt x="52" y="105"/>
                  </a:lnTo>
                  <a:lnTo>
                    <a:pt x="52" y="79"/>
                  </a:lnTo>
                  <a:cubicBezTo>
                    <a:pt x="52" y="64"/>
                    <a:pt x="64" y="53"/>
                    <a:pt x="78" y="53"/>
                  </a:cubicBezTo>
                  <a:cubicBezTo>
                    <a:pt x="92" y="53"/>
                    <a:pt x="104" y="64"/>
                    <a:pt x="104" y="79"/>
                  </a:cubicBezTo>
                  <a:lnTo>
                    <a:pt x="104" y="105"/>
                  </a:lnTo>
                  <a:close/>
                  <a:moveTo>
                    <a:pt x="521" y="521"/>
                  </a:moveTo>
                  <a:cubicBezTo>
                    <a:pt x="521" y="536"/>
                    <a:pt x="509" y="547"/>
                    <a:pt x="495" y="547"/>
                  </a:cubicBezTo>
                  <a:lnTo>
                    <a:pt x="256" y="547"/>
                  </a:lnTo>
                  <a:cubicBezTo>
                    <a:pt x="259" y="539"/>
                    <a:pt x="260" y="530"/>
                    <a:pt x="260" y="521"/>
                  </a:cubicBezTo>
                  <a:lnTo>
                    <a:pt x="417" y="521"/>
                  </a:lnTo>
                  <a:lnTo>
                    <a:pt x="469" y="521"/>
                  </a:lnTo>
                  <a:lnTo>
                    <a:pt x="521" y="52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Freeform 15">
              <a:extLst>
                <a:ext uri="{FF2B5EF4-FFF2-40B4-BE49-F238E27FC236}">
                  <a16:creationId xmlns:a16="http://schemas.microsoft.com/office/drawing/2014/main" id="{E1B88AA5-2E94-4CC1-A815-851E89D42ED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8" y="2062"/>
              <a:ext cx="300" cy="376"/>
            </a:xfrm>
            <a:custGeom>
              <a:avLst/>
              <a:gdLst>
                <a:gd name="T0" fmla="*/ 599 w 625"/>
                <a:gd name="T1" fmla="*/ 0 h 782"/>
                <a:gd name="T2" fmla="*/ 26 w 625"/>
                <a:gd name="T3" fmla="*/ 0 h 782"/>
                <a:gd name="T4" fmla="*/ 0 w 625"/>
                <a:gd name="T5" fmla="*/ 26 h 782"/>
                <a:gd name="T6" fmla="*/ 0 w 625"/>
                <a:gd name="T7" fmla="*/ 238 h 782"/>
                <a:gd name="T8" fmla="*/ 52 w 625"/>
                <a:gd name="T9" fmla="*/ 266 h 782"/>
                <a:gd name="T10" fmla="*/ 52 w 625"/>
                <a:gd name="T11" fmla="*/ 52 h 782"/>
                <a:gd name="T12" fmla="*/ 573 w 625"/>
                <a:gd name="T13" fmla="*/ 52 h 782"/>
                <a:gd name="T14" fmla="*/ 573 w 625"/>
                <a:gd name="T15" fmla="*/ 495 h 782"/>
                <a:gd name="T16" fmla="*/ 52 w 625"/>
                <a:gd name="T17" fmla="*/ 495 h 782"/>
                <a:gd name="T18" fmla="*/ 52 w 625"/>
                <a:gd name="T19" fmla="*/ 425 h 782"/>
                <a:gd name="T20" fmla="*/ 0 w 625"/>
                <a:gd name="T21" fmla="*/ 414 h 782"/>
                <a:gd name="T22" fmla="*/ 0 w 625"/>
                <a:gd name="T23" fmla="*/ 573 h 782"/>
                <a:gd name="T24" fmla="*/ 26 w 625"/>
                <a:gd name="T25" fmla="*/ 599 h 782"/>
                <a:gd name="T26" fmla="*/ 260 w 625"/>
                <a:gd name="T27" fmla="*/ 599 h 782"/>
                <a:gd name="T28" fmla="*/ 260 w 625"/>
                <a:gd name="T29" fmla="*/ 625 h 782"/>
                <a:gd name="T30" fmla="*/ 205 w 625"/>
                <a:gd name="T31" fmla="*/ 672 h 782"/>
                <a:gd name="T32" fmla="*/ 104 w 625"/>
                <a:gd name="T33" fmla="*/ 756 h 782"/>
                <a:gd name="T34" fmla="*/ 104 w 625"/>
                <a:gd name="T35" fmla="*/ 782 h 782"/>
                <a:gd name="T36" fmla="*/ 547 w 625"/>
                <a:gd name="T37" fmla="*/ 782 h 782"/>
                <a:gd name="T38" fmla="*/ 547 w 625"/>
                <a:gd name="T39" fmla="*/ 756 h 782"/>
                <a:gd name="T40" fmla="*/ 446 w 625"/>
                <a:gd name="T41" fmla="*/ 678 h 782"/>
                <a:gd name="T42" fmla="*/ 391 w 625"/>
                <a:gd name="T43" fmla="*/ 625 h 782"/>
                <a:gd name="T44" fmla="*/ 391 w 625"/>
                <a:gd name="T45" fmla="*/ 599 h 782"/>
                <a:gd name="T46" fmla="*/ 599 w 625"/>
                <a:gd name="T47" fmla="*/ 599 h 782"/>
                <a:gd name="T48" fmla="*/ 625 w 625"/>
                <a:gd name="T49" fmla="*/ 573 h 782"/>
                <a:gd name="T50" fmla="*/ 625 w 625"/>
                <a:gd name="T51" fmla="*/ 26 h 782"/>
                <a:gd name="T52" fmla="*/ 599 w 625"/>
                <a:gd name="T53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25" h="782">
                  <a:moveTo>
                    <a:pt x="599" y="0"/>
                  </a:moveTo>
                  <a:lnTo>
                    <a:pt x="26" y="0"/>
                  </a:lnTo>
                  <a:cubicBezTo>
                    <a:pt x="12" y="0"/>
                    <a:pt x="0" y="12"/>
                    <a:pt x="0" y="26"/>
                  </a:cubicBezTo>
                  <a:lnTo>
                    <a:pt x="0" y="238"/>
                  </a:lnTo>
                  <a:cubicBezTo>
                    <a:pt x="17" y="252"/>
                    <a:pt x="35" y="261"/>
                    <a:pt x="52" y="266"/>
                  </a:cubicBezTo>
                  <a:lnTo>
                    <a:pt x="52" y="52"/>
                  </a:lnTo>
                  <a:lnTo>
                    <a:pt x="573" y="52"/>
                  </a:lnTo>
                  <a:lnTo>
                    <a:pt x="573" y="495"/>
                  </a:lnTo>
                  <a:lnTo>
                    <a:pt x="52" y="495"/>
                  </a:lnTo>
                  <a:lnTo>
                    <a:pt x="52" y="425"/>
                  </a:lnTo>
                  <a:cubicBezTo>
                    <a:pt x="34" y="423"/>
                    <a:pt x="17" y="419"/>
                    <a:pt x="0" y="414"/>
                  </a:cubicBezTo>
                  <a:lnTo>
                    <a:pt x="0" y="573"/>
                  </a:lnTo>
                  <a:cubicBezTo>
                    <a:pt x="0" y="588"/>
                    <a:pt x="12" y="599"/>
                    <a:pt x="26" y="599"/>
                  </a:cubicBezTo>
                  <a:lnTo>
                    <a:pt x="260" y="599"/>
                  </a:lnTo>
                  <a:lnTo>
                    <a:pt x="260" y="625"/>
                  </a:lnTo>
                  <a:cubicBezTo>
                    <a:pt x="260" y="642"/>
                    <a:pt x="260" y="665"/>
                    <a:pt x="205" y="672"/>
                  </a:cubicBezTo>
                  <a:cubicBezTo>
                    <a:pt x="170" y="676"/>
                    <a:pt x="104" y="699"/>
                    <a:pt x="104" y="756"/>
                  </a:cubicBezTo>
                  <a:lnTo>
                    <a:pt x="104" y="782"/>
                  </a:lnTo>
                  <a:lnTo>
                    <a:pt x="547" y="782"/>
                  </a:lnTo>
                  <a:lnTo>
                    <a:pt x="547" y="756"/>
                  </a:lnTo>
                  <a:cubicBezTo>
                    <a:pt x="547" y="736"/>
                    <a:pt x="537" y="689"/>
                    <a:pt x="446" y="678"/>
                  </a:cubicBezTo>
                  <a:cubicBezTo>
                    <a:pt x="391" y="671"/>
                    <a:pt x="391" y="642"/>
                    <a:pt x="391" y="625"/>
                  </a:cubicBezTo>
                  <a:lnTo>
                    <a:pt x="391" y="599"/>
                  </a:lnTo>
                  <a:lnTo>
                    <a:pt x="599" y="599"/>
                  </a:lnTo>
                  <a:cubicBezTo>
                    <a:pt x="613" y="599"/>
                    <a:pt x="625" y="588"/>
                    <a:pt x="625" y="573"/>
                  </a:cubicBezTo>
                  <a:lnTo>
                    <a:pt x="625" y="26"/>
                  </a:lnTo>
                  <a:cubicBezTo>
                    <a:pt x="625" y="12"/>
                    <a:pt x="613" y="0"/>
                    <a:pt x="59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Freeform 16">
              <a:extLst>
                <a:ext uri="{FF2B5EF4-FFF2-40B4-BE49-F238E27FC236}">
                  <a16:creationId xmlns:a16="http://schemas.microsoft.com/office/drawing/2014/main" id="{9A5190DA-80C4-4C15-8BA6-487A8E14B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2" y="2151"/>
              <a:ext cx="296" cy="91"/>
            </a:xfrm>
            <a:custGeom>
              <a:avLst/>
              <a:gdLst>
                <a:gd name="T0" fmla="*/ 617 w 617"/>
                <a:gd name="T1" fmla="*/ 37 h 191"/>
                <a:gd name="T2" fmla="*/ 488 w 617"/>
                <a:gd name="T3" fmla="*/ 56 h 191"/>
                <a:gd name="T4" fmla="*/ 523 w 617"/>
                <a:gd name="T5" fmla="*/ 91 h 191"/>
                <a:gd name="T6" fmla="*/ 270 w 617"/>
                <a:gd name="T7" fmla="*/ 94 h 191"/>
                <a:gd name="T8" fmla="*/ 0 w 617"/>
                <a:gd name="T9" fmla="*/ 96 h 191"/>
                <a:gd name="T10" fmla="*/ 37 w 617"/>
                <a:gd name="T11" fmla="*/ 133 h 191"/>
                <a:gd name="T12" fmla="*/ 237 w 617"/>
                <a:gd name="T13" fmla="*/ 134 h 191"/>
                <a:gd name="T14" fmla="*/ 390 w 617"/>
                <a:gd name="T15" fmla="*/ 191 h 191"/>
                <a:gd name="T16" fmla="*/ 560 w 617"/>
                <a:gd name="T17" fmla="*/ 128 h 191"/>
                <a:gd name="T18" fmla="*/ 598 w 617"/>
                <a:gd name="T19" fmla="*/ 166 h 191"/>
                <a:gd name="T20" fmla="*/ 617 w 617"/>
                <a:gd name="T21" fmla="*/ 3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7" h="191">
                  <a:moveTo>
                    <a:pt x="617" y="37"/>
                  </a:moveTo>
                  <a:lnTo>
                    <a:pt x="488" y="56"/>
                  </a:lnTo>
                  <a:lnTo>
                    <a:pt x="523" y="91"/>
                  </a:lnTo>
                  <a:cubicBezTo>
                    <a:pt x="477" y="125"/>
                    <a:pt x="376" y="179"/>
                    <a:pt x="270" y="94"/>
                  </a:cubicBezTo>
                  <a:cubicBezTo>
                    <a:pt x="152" y="0"/>
                    <a:pt x="42" y="54"/>
                    <a:pt x="0" y="96"/>
                  </a:cubicBezTo>
                  <a:lnTo>
                    <a:pt x="37" y="133"/>
                  </a:lnTo>
                  <a:cubicBezTo>
                    <a:pt x="41" y="129"/>
                    <a:pt x="126" y="46"/>
                    <a:pt x="237" y="134"/>
                  </a:cubicBezTo>
                  <a:cubicBezTo>
                    <a:pt x="289" y="176"/>
                    <a:pt x="341" y="191"/>
                    <a:pt x="390" y="191"/>
                  </a:cubicBezTo>
                  <a:cubicBezTo>
                    <a:pt x="458" y="191"/>
                    <a:pt x="518" y="161"/>
                    <a:pt x="560" y="128"/>
                  </a:cubicBezTo>
                  <a:lnTo>
                    <a:pt x="598" y="166"/>
                  </a:lnTo>
                  <a:lnTo>
                    <a:pt x="617" y="3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45" name="Straight Connector 9"/>
          <p:cNvCxnSpPr>
            <a:stCxn id="50" idx="5"/>
            <a:endCxn id="51" idx="2"/>
          </p:cNvCxnSpPr>
          <p:nvPr/>
        </p:nvCxnSpPr>
        <p:spPr>
          <a:xfrm flipH="1">
            <a:off x="2142077" y="1959981"/>
            <a:ext cx="8460000" cy="3934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Nom1"/>
          <p:cNvSpPr>
            <a:spLocks noChangeAspect="1"/>
          </p:cNvSpPr>
          <p:nvPr/>
        </p:nvSpPr>
        <p:spPr>
          <a:xfrm>
            <a:off x="2952561" y="1513413"/>
            <a:ext cx="1021007" cy="887234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Июнь 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2021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7" name="Nom2"/>
          <p:cNvSpPr>
            <a:spLocks noChangeAspect="1"/>
          </p:cNvSpPr>
          <p:nvPr/>
        </p:nvSpPr>
        <p:spPr>
          <a:xfrm>
            <a:off x="4784052" y="1520298"/>
            <a:ext cx="1021007" cy="887234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Декабрь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2021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9" name="Nom3"/>
          <p:cNvSpPr>
            <a:spLocks noChangeAspect="1"/>
          </p:cNvSpPr>
          <p:nvPr/>
        </p:nvSpPr>
        <p:spPr>
          <a:xfrm>
            <a:off x="8701034" y="1513413"/>
            <a:ext cx="1021007" cy="887234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rgbClr val="00206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Декабрь 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2021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0" name="Nom4"/>
          <p:cNvSpPr>
            <a:spLocks noChangeAspect="1"/>
          </p:cNvSpPr>
          <p:nvPr/>
        </p:nvSpPr>
        <p:spPr>
          <a:xfrm>
            <a:off x="10532523" y="1513413"/>
            <a:ext cx="1021007" cy="887234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rgbClr val="7030A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Декабрь 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2021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1" name="Nom5"/>
          <p:cNvSpPr>
            <a:spLocks noChangeAspect="1"/>
          </p:cNvSpPr>
          <p:nvPr/>
        </p:nvSpPr>
        <p:spPr>
          <a:xfrm>
            <a:off x="1121070" y="1513413"/>
            <a:ext cx="1021007" cy="887234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tx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Март 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2021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6" name="Rectangle 10"/>
          <p:cNvSpPr/>
          <p:nvPr/>
        </p:nvSpPr>
        <p:spPr>
          <a:xfrm>
            <a:off x="482600" y="2730130"/>
            <a:ext cx="1961041" cy="36011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Корпоратив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маълумотларни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сақлашни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бизнес-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таҳлилни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Бошқарув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қарорларини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қабул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жараёнларини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ҳужжатлари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сўровларини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қайта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ишлашни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жадаллаштириш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Nom2"/>
          <p:cNvSpPr>
            <a:spLocks noChangeAspect="1"/>
          </p:cNvSpPr>
          <p:nvPr/>
        </p:nvSpPr>
        <p:spPr>
          <a:xfrm>
            <a:off x="6808583" y="1513413"/>
            <a:ext cx="1021007" cy="887234"/>
          </a:xfrm>
          <a:custGeom>
            <a:avLst/>
            <a:gdLst>
              <a:gd name="connsiteX0" fmla="*/ 1552073 w 6244389"/>
              <a:gd name="connsiteY0" fmla="*/ 0 h 5426243"/>
              <a:gd name="connsiteX1" fmla="*/ 4704347 w 6244389"/>
              <a:gd name="connsiteY1" fmla="*/ 12032 h 5426243"/>
              <a:gd name="connsiteX2" fmla="*/ 6244389 w 6244389"/>
              <a:gd name="connsiteY2" fmla="*/ 2755232 h 5426243"/>
              <a:gd name="connsiteX3" fmla="*/ 4704347 w 6244389"/>
              <a:gd name="connsiteY3" fmla="*/ 5414211 h 5426243"/>
              <a:gd name="connsiteX4" fmla="*/ 1564105 w 6244389"/>
              <a:gd name="connsiteY4" fmla="*/ 5426243 h 5426243"/>
              <a:gd name="connsiteX5" fmla="*/ 0 w 6244389"/>
              <a:gd name="connsiteY5" fmla="*/ 2731169 h 5426243"/>
              <a:gd name="connsiteX6" fmla="*/ 1552073 w 6244389"/>
              <a:gd name="connsiteY6" fmla="*/ 0 h 5426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44389" h="5426243">
                <a:moveTo>
                  <a:pt x="1552073" y="0"/>
                </a:moveTo>
                <a:lnTo>
                  <a:pt x="4704347" y="12032"/>
                </a:lnTo>
                <a:lnTo>
                  <a:pt x="6244389" y="2755232"/>
                </a:lnTo>
                <a:lnTo>
                  <a:pt x="4704347" y="5414211"/>
                </a:lnTo>
                <a:lnTo>
                  <a:pt x="1564105" y="5426243"/>
                </a:lnTo>
                <a:lnTo>
                  <a:pt x="0" y="2731169"/>
                </a:lnTo>
                <a:lnTo>
                  <a:pt x="1552073" y="0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Декабрь 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   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2021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8" name="Rectangle 12"/>
          <p:cNvSpPr/>
          <p:nvPr/>
        </p:nvSpPr>
        <p:spPr>
          <a:xfrm>
            <a:off x="2590038" y="2739968"/>
            <a:ext cx="1685094" cy="3392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Кредит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конвейери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CRM</a:t>
            </a:r>
            <a:r>
              <a:rPr kumimoji="0" lang="uz-Cyrl-UZ" sz="1400" b="1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тизимини жорий </a:t>
            </a:r>
            <a:r>
              <a:rPr kumimoji="0" lang="uz-Cyrl-UZ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этиш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1400" b="0" i="0" u="none" strike="noStrike" kern="1200" cap="none" spc="0" normalizeH="0" baseline="0" noProof="0" dirty="0" smtClean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Ягона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ҳисобварағи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 Кредит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беришда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ходими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иштирокини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камайтириш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13"/>
          <p:cNvSpPr/>
          <p:nvPr/>
        </p:nvSpPr>
        <p:spPr>
          <a:xfrm>
            <a:off x="4482487" y="2749805"/>
            <a:ext cx="1798933" cy="3581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Бюджетлаштириш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тизимини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uz-Cyrl-UZ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1400" b="1" i="0" u="none" strike="noStrike" kern="1200" cap="none" spc="0" normalizeH="0" baseline="0" noProof="0" dirty="0" smtClean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бюджетини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режалаштиришнинг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автоматлаштирилган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тизимини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ишлаб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чиқиш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трансферт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баҳони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шакллантириш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харажатларни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тақсимлашни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амалга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ectangle 14"/>
          <p:cNvSpPr/>
          <p:nvPr/>
        </p:nvSpPr>
        <p:spPr>
          <a:xfrm>
            <a:off x="6523952" y="2751175"/>
            <a:ext cx="1666852" cy="3392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Маълумотларни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қайта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ишлаш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марказини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қуриш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1400" b="0" i="0" u="none" strike="noStrike" kern="1200" cap="none" spc="0" normalizeH="0" baseline="0" noProof="0" dirty="0" smtClean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1400" b="0" i="0" u="none" strike="noStrike" kern="1200" cap="none" spc="0" normalizeH="0" baseline="0" noProof="0" dirty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Бардошли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ишончли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инфратузилма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банкда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ҳисоб-китобларни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амалга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қувватларини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кенгайтириш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ctangle 15"/>
          <p:cNvSpPr/>
          <p:nvPr/>
        </p:nvSpPr>
        <p:spPr>
          <a:xfrm>
            <a:off x="8399469" y="2769479"/>
            <a:ext cx="1813245" cy="3392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 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мижозларини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масофадан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кўрсатишга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ўтказиш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14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14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"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Банк"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тушунчасини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Мижозларга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масофадан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тизимларини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ривожлантириш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Rectangle 16"/>
          <p:cNvSpPr/>
          <p:nvPr/>
        </p:nvSpPr>
        <p:spPr>
          <a:xfrm>
            <a:off x="10230958" y="2779316"/>
            <a:ext cx="1624135" cy="3392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Ягона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МФО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1400" b="0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Республика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бўйича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ягона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банк.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хизматидан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истаган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филиалда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фойдаланиш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имконияти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3" name="Straight Connector 18"/>
          <p:cNvCxnSpPr/>
          <p:nvPr/>
        </p:nvCxnSpPr>
        <p:spPr>
          <a:xfrm>
            <a:off x="2443640" y="2739968"/>
            <a:ext cx="0" cy="359131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19"/>
          <p:cNvCxnSpPr/>
          <p:nvPr/>
        </p:nvCxnSpPr>
        <p:spPr>
          <a:xfrm>
            <a:off x="4275131" y="2759642"/>
            <a:ext cx="0" cy="359131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20"/>
          <p:cNvCxnSpPr/>
          <p:nvPr/>
        </p:nvCxnSpPr>
        <p:spPr>
          <a:xfrm>
            <a:off x="6299662" y="2779316"/>
            <a:ext cx="0" cy="359131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21"/>
          <p:cNvCxnSpPr/>
          <p:nvPr/>
        </p:nvCxnSpPr>
        <p:spPr>
          <a:xfrm>
            <a:off x="8192113" y="2798990"/>
            <a:ext cx="0" cy="359131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22"/>
          <p:cNvCxnSpPr/>
          <p:nvPr/>
        </p:nvCxnSpPr>
        <p:spPr>
          <a:xfrm>
            <a:off x="10023604" y="2818664"/>
            <a:ext cx="0" cy="359131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658813" y="349632"/>
            <a:ext cx="68902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938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292375" y="1521001"/>
            <a:ext cx="982467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Кредит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сиёсатини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такомиллаштириш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инновацион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масофавий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жорий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</a:t>
            </a:r>
            <a:r>
              <a:rPr kumimoji="0" lang="ru-RU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тиш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3" name="Repeatability2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54655B62-231C-4BF8-9E09-E0F0E2D3ACFB}"/>
              </a:ext>
            </a:extLst>
          </p:cNvPr>
          <p:cNvGrpSpPr>
            <a:grpSpLocks noChangeAspect="1"/>
          </p:cNvGrpSpPr>
          <p:nvPr/>
        </p:nvGrpSpPr>
        <p:grpSpPr>
          <a:xfrm>
            <a:off x="891773" y="5947744"/>
            <a:ext cx="427781" cy="468000"/>
            <a:chOff x="3697288" y="2995613"/>
            <a:chExt cx="742950" cy="812801"/>
          </a:xfrm>
          <a:solidFill>
            <a:schemeClr val="bg1"/>
          </a:solidFill>
        </p:grpSpPr>
        <p:sp>
          <p:nvSpPr>
            <p:cNvPr id="104" name="Freeform: Shape 636">
              <a:extLst>
                <a:ext uri="{FF2B5EF4-FFF2-40B4-BE49-F238E27FC236}">
                  <a16:creationId xmlns:a16="http://schemas.microsoft.com/office/drawing/2014/main" id="{5350E826-3594-4F73-A6F1-E91D6FA1F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5713" y="3128963"/>
              <a:ext cx="546100" cy="547688"/>
            </a:xfrm>
            <a:custGeom>
              <a:avLst/>
              <a:gdLst>
                <a:gd name="connsiteX0" fmla="*/ 284847 w 546100"/>
                <a:gd name="connsiteY0" fmla="*/ 149908 h 547688"/>
                <a:gd name="connsiteX1" fmla="*/ 254393 w 546100"/>
                <a:gd name="connsiteY1" fmla="*/ 150932 h 547688"/>
                <a:gd name="connsiteX2" fmla="*/ 152444 w 546100"/>
                <a:gd name="connsiteY2" fmla="*/ 253485 h 547688"/>
                <a:gd name="connsiteX3" fmla="*/ 293295 w 546100"/>
                <a:gd name="connsiteY3" fmla="*/ 395169 h 547688"/>
                <a:gd name="connsiteX4" fmla="*/ 395244 w 546100"/>
                <a:gd name="connsiteY4" fmla="*/ 292617 h 547688"/>
                <a:gd name="connsiteX5" fmla="*/ 284847 w 546100"/>
                <a:gd name="connsiteY5" fmla="*/ 149908 h 547688"/>
                <a:gd name="connsiteX6" fmla="*/ 242037 w 546100"/>
                <a:gd name="connsiteY6" fmla="*/ 0 h 547688"/>
                <a:gd name="connsiteX7" fmla="*/ 304063 w 546100"/>
                <a:gd name="connsiteY7" fmla="*/ 0 h 547688"/>
                <a:gd name="connsiteX8" fmla="*/ 327660 w 546100"/>
                <a:gd name="connsiteY8" fmla="*/ 26370 h 547688"/>
                <a:gd name="connsiteX9" fmla="*/ 327660 w 546100"/>
                <a:gd name="connsiteY9" fmla="*/ 41922 h 547688"/>
                <a:gd name="connsiteX10" fmla="*/ 345189 w 546100"/>
                <a:gd name="connsiteY10" fmla="*/ 66264 h 547688"/>
                <a:gd name="connsiteX11" fmla="*/ 367438 w 546100"/>
                <a:gd name="connsiteY11" fmla="*/ 75730 h 547688"/>
                <a:gd name="connsiteX12" fmla="*/ 398451 w 546100"/>
                <a:gd name="connsiteY12" fmla="*/ 70321 h 547688"/>
                <a:gd name="connsiteX13" fmla="*/ 409912 w 546100"/>
                <a:gd name="connsiteY13" fmla="*/ 58150 h 547688"/>
                <a:gd name="connsiteX14" fmla="*/ 444296 w 546100"/>
                <a:gd name="connsiteY14" fmla="*/ 58150 h 547688"/>
                <a:gd name="connsiteX15" fmla="*/ 488119 w 546100"/>
                <a:gd name="connsiteY15" fmla="*/ 102100 h 547688"/>
                <a:gd name="connsiteX16" fmla="*/ 486097 w 546100"/>
                <a:gd name="connsiteY16" fmla="*/ 137260 h 547688"/>
                <a:gd name="connsiteX17" fmla="*/ 475309 w 546100"/>
                <a:gd name="connsiteY17" fmla="*/ 148755 h 547688"/>
                <a:gd name="connsiteX18" fmla="*/ 469916 w 546100"/>
                <a:gd name="connsiteY18" fmla="*/ 177830 h 547688"/>
                <a:gd name="connsiteX19" fmla="*/ 479355 w 546100"/>
                <a:gd name="connsiteY19" fmla="*/ 200143 h 547688"/>
                <a:gd name="connsiteX20" fmla="*/ 504974 w 546100"/>
                <a:gd name="connsiteY20" fmla="*/ 218399 h 547688"/>
                <a:gd name="connsiteX21" fmla="*/ 521829 w 546100"/>
                <a:gd name="connsiteY21" fmla="*/ 218399 h 547688"/>
                <a:gd name="connsiteX22" fmla="*/ 546100 w 546100"/>
                <a:gd name="connsiteY22" fmla="*/ 242741 h 547688"/>
                <a:gd name="connsiteX23" fmla="*/ 546100 w 546100"/>
                <a:gd name="connsiteY23" fmla="*/ 304947 h 547688"/>
                <a:gd name="connsiteX24" fmla="*/ 521829 w 546100"/>
                <a:gd name="connsiteY24" fmla="*/ 328613 h 547688"/>
                <a:gd name="connsiteX25" fmla="*/ 504974 w 546100"/>
                <a:gd name="connsiteY25" fmla="*/ 328613 h 547688"/>
                <a:gd name="connsiteX26" fmla="*/ 479355 w 546100"/>
                <a:gd name="connsiteY26" fmla="*/ 346869 h 547688"/>
                <a:gd name="connsiteX27" fmla="*/ 470590 w 546100"/>
                <a:gd name="connsiteY27" fmla="*/ 368506 h 547688"/>
                <a:gd name="connsiteX28" fmla="*/ 475984 w 546100"/>
                <a:gd name="connsiteY28" fmla="*/ 398933 h 547688"/>
                <a:gd name="connsiteX29" fmla="*/ 488119 w 546100"/>
                <a:gd name="connsiteY29" fmla="*/ 411104 h 547688"/>
                <a:gd name="connsiteX30" fmla="*/ 488119 w 546100"/>
                <a:gd name="connsiteY30" fmla="*/ 444912 h 547688"/>
                <a:gd name="connsiteX31" fmla="*/ 444296 w 546100"/>
                <a:gd name="connsiteY31" fmla="*/ 488862 h 547688"/>
                <a:gd name="connsiteX32" fmla="*/ 408564 w 546100"/>
                <a:gd name="connsiteY32" fmla="*/ 487510 h 547688"/>
                <a:gd name="connsiteX33" fmla="*/ 397777 w 546100"/>
                <a:gd name="connsiteY33" fmla="*/ 476692 h 547688"/>
                <a:gd name="connsiteX34" fmla="*/ 368112 w 546100"/>
                <a:gd name="connsiteY34" fmla="*/ 471282 h 547688"/>
                <a:gd name="connsiteX35" fmla="*/ 345863 w 546100"/>
                <a:gd name="connsiteY35" fmla="*/ 480748 h 547688"/>
                <a:gd name="connsiteX36" fmla="*/ 327660 w 546100"/>
                <a:gd name="connsiteY36" fmla="*/ 506443 h 547688"/>
                <a:gd name="connsiteX37" fmla="*/ 327660 w 546100"/>
                <a:gd name="connsiteY37" fmla="*/ 523346 h 547688"/>
                <a:gd name="connsiteX38" fmla="*/ 304063 w 546100"/>
                <a:gd name="connsiteY38" fmla="*/ 547688 h 547688"/>
                <a:gd name="connsiteX39" fmla="*/ 242037 w 546100"/>
                <a:gd name="connsiteY39" fmla="*/ 547688 h 547688"/>
                <a:gd name="connsiteX40" fmla="*/ 217766 w 546100"/>
                <a:gd name="connsiteY40" fmla="*/ 521318 h 547688"/>
                <a:gd name="connsiteX41" fmla="*/ 217766 w 546100"/>
                <a:gd name="connsiteY41" fmla="*/ 505090 h 547688"/>
                <a:gd name="connsiteX42" fmla="*/ 200911 w 546100"/>
                <a:gd name="connsiteY42" fmla="*/ 480748 h 547688"/>
                <a:gd name="connsiteX43" fmla="*/ 178662 w 546100"/>
                <a:gd name="connsiteY43" fmla="*/ 471282 h 547688"/>
                <a:gd name="connsiteX44" fmla="*/ 147649 w 546100"/>
                <a:gd name="connsiteY44" fmla="*/ 477368 h 547688"/>
                <a:gd name="connsiteX45" fmla="*/ 135514 w 546100"/>
                <a:gd name="connsiteY45" fmla="*/ 488862 h 547688"/>
                <a:gd name="connsiteX46" fmla="*/ 101804 w 546100"/>
                <a:gd name="connsiteY46" fmla="*/ 488862 h 547688"/>
                <a:gd name="connsiteX47" fmla="*/ 57981 w 546100"/>
                <a:gd name="connsiteY47" fmla="*/ 444912 h 547688"/>
                <a:gd name="connsiteX48" fmla="*/ 59330 w 546100"/>
                <a:gd name="connsiteY48" fmla="*/ 409752 h 547688"/>
                <a:gd name="connsiteX49" fmla="*/ 70791 w 546100"/>
                <a:gd name="connsiteY49" fmla="*/ 398257 h 547688"/>
                <a:gd name="connsiteX50" fmla="*/ 76184 w 546100"/>
                <a:gd name="connsiteY50" fmla="*/ 369182 h 547688"/>
                <a:gd name="connsiteX51" fmla="*/ 66746 w 546100"/>
                <a:gd name="connsiteY51" fmla="*/ 346869 h 547688"/>
                <a:gd name="connsiteX52" fmla="*/ 41126 w 546100"/>
                <a:gd name="connsiteY52" fmla="*/ 328613 h 547688"/>
                <a:gd name="connsiteX53" fmla="*/ 23597 w 546100"/>
                <a:gd name="connsiteY53" fmla="*/ 328613 h 547688"/>
                <a:gd name="connsiteX54" fmla="*/ 0 w 546100"/>
                <a:gd name="connsiteY54" fmla="*/ 304947 h 547688"/>
                <a:gd name="connsiteX55" fmla="*/ 0 w 546100"/>
                <a:gd name="connsiteY55" fmla="*/ 242741 h 547688"/>
                <a:gd name="connsiteX56" fmla="*/ 23597 w 546100"/>
                <a:gd name="connsiteY56" fmla="*/ 218399 h 547688"/>
                <a:gd name="connsiteX57" fmla="*/ 41126 w 546100"/>
                <a:gd name="connsiteY57" fmla="*/ 218399 h 547688"/>
                <a:gd name="connsiteX58" fmla="*/ 66746 w 546100"/>
                <a:gd name="connsiteY58" fmla="*/ 200143 h 547688"/>
                <a:gd name="connsiteX59" fmla="*/ 75510 w 546100"/>
                <a:gd name="connsiteY59" fmla="*/ 179182 h 547688"/>
                <a:gd name="connsiteX60" fmla="*/ 70117 w 546100"/>
                <a:gd name="connsiteY60" fmla="*/ 148079 h 547688"/>
                <a:gd name="connsiteX61" fmla="*/ 57981 w 546100"/>
                <a:gd name="connsiteY61" fmla="*/ 135908 h 547688"/>
                <a:gd name="connsiteX62" fmla="*/ 57981 w 546100"/>
                <a:gd name="connsiteY62" fmla="*/ 102100 h 547688"/>
                <a:gd name="connsiteX63" fmla="*/ 101804 w 546100"/>
                <a:gd name="connsiteY63" fmla="*/ 58150 h 547688"/>
                <a:gd name="connsiteX64" fmla="*/ 137536 w 546100"/>
                <a:gd name="connsiteY64" fmla="*/ 59502 h 547688"/>
                <a:gd name="connsiteX65" fmla="*/ 148324 w 546100"/>
                <a:gd name="connsiteY65" fmla="*/ 70997 h 547688"/>
                <a:gd name="connsiteX66" fmla="*/ 177988 w 546100"/>
                <a:gd name="connsiteY66" fmla="*/ 75730 h 547688"/>
                <a:gd name="connsiteX67" fmla="*/ 200237 w 546100"/>
                <a:gd name="connsiteY67" fmla="*/ 66940 h 547688"/>
                <a:gd name="connsiteX68" fmla="*/ 217766 w 546100"/>
                <a:gd name="connsiteY68" fmla="*/ 40570 h 547688"/>
                <a:gd name="connsiteX69" fmla="*/ 217766 w 546100"/>
                <a:gd name="connsiteY69" fmla="*/ 23666 h 547688"/>
                <a:gd name="connsiteX70" fmla="*/ 242037 w 546100"/>
                <a:gd name="connsiteY70" fmla="*/ 0 h 54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546100" h="547688">
                  <a:moveTo>
                    <a:pt x="284847" y="149908"/>
                  </a:moveTo>
                  <a:cubicBezTo>
                    <a:pt x="274986" y="149035"/>
                    <a:pt x="264789" y="149330"/>
                    <a:pt x="254393" y="150932"/>
                  </a:cubicBezTo>
                  <a:cubicBezTo>
                    <a:pt x="202748" y="158354"/>
                    <a:pt x="160492" y="200859"/>
                    <a:pt x="152444" y="253485"/>
                  </a:cubicBezTo>
                  <a:cubicBezTo>
                    <a:pt x="139700" y="336471"/>
                    <a:pt x="210126" y="407988"/>
                    <a:pt x="293295" y="395169"/>
                  </a:cubicBezTo>
                  <a:cubicBezTo>
                    <a:pt x="344940" y="387073"/>
                    <a:pt x="387196" y="344568"/>
                    <a:pt x="395244" y="292617"/>
                  </a:cubicBezTo>
                  <a:cubicBezTo>
                    <a:pt x="406395" y="219413"/>
                    <a:pt x="353869" y="156024"/>
                    <a:pt x="284847" y="149908"/>
                  </a:cubicBezTo>
                  <a:close/>
                  <a:moveTo>
                    <a:pt x="242037" y="0"/>
                  </a:moveTo>
                  <a:lnTo>
                    <a:pt x="304063" y="0"/>
                  </a:lnTo>
                  <a:cubicBezTo>
                    <a:pt x="317547" y="0"/>
                    <a:pt x="327660" y="10142"/>
                    <a:pt x="327660" y="26370"/>
                  </a:cubicBezTo>
                  <a:lnTo>
                    <a:pt x="327660" y="41922"/>
                  </a:lnTo>
                  <a:cubicBezTo>
                    <a:pt x="327660" y="52740"/>
                    <a:pt x="334402" y="62883"/>
                    <a:pt x="345189" y="66264"/>
                  </a:cubicBezTo>
                  <a:cubicBezTo>
                    <a:pt x="352605" y="68968"/>
                    <a:pt x="360022" y="72349"/>
                    <a:pt x="367438" y="75730"/>
                  </a:cubicBezTo>
                  <a:cubicBezTo>
                    <a:pt x="377551" y="80463"/>
                    <a:pt x="390361" y="78434"/>
                    <a:pt x="398451" y="70321"/>
                  </a:cubicBezTo>
                  <a:lnTo>
                    <a:pt x="409912" y="58150"/>
                  </a:lnTo>
                  <a:cubicBezTo>
                    <a:pt x="419351" y="48684"/>
                    <a:pt x="434858" y="48684"/>
                    <a:pt x="444296" y="58150"/>
                  </a:cubicBezTo>
                  <a:lnTo>
                    <a:pt x="488119" y="102100"/>
                  </a:lnTo>
                  <a:cubicBezTo>
                    <a:pt x="497558" y="111566"/>
                    <a:pt x="497558" y="126442"/>
                    <a:pt x="486097" y="137260"/>
                  </a:cubicBezTo>
                  <a:lnTo>
                    <a:pt x="475309" y="148755"/>
                  </a:lnTo>
                  <a:cubicBezTo>
                    <a:pt x="467219" y="156193"/>
                    <a:pt x="465197" y="168363"/>
                    <a:pt x="469916" y="177830"/>
                  </a:cubicBezTo>
                  <a:cubicBezTo>
                    <a:pt x="473287" y="185267"/>
                    <a:pt x="476658" y="192705"/>
                    <a:pt x="479355" y="200143"/>
                  </a:cubicBezTo>
                  <a:cubicBezTo>
                    <a:pt x="483400" y="210961"/>
                    <a:pt x="493513" y="218399"/>
                    <a:pt x="504974" y="218399"/>
                  </a:cubicBezTo>
                  <a:lnTo>
                    <a:pt x="521829" y="218399"/>
                  </a:lnTo>
                  <a:cubicBezTo>
                    <a:pt x="535313" y="218399"/>
                    <a:pt x="546100" y="229218"/>
                    <a:pt x="546100" y="242741"/>
                  </a:cubicBezTo>
                  <a:lnTo>
                    <a:pt x="546100" y="304947"/>
                  </a:lnTo>
                  <a:cubicBezTo>
                    <a:pt x="546100" y="317794"/>
                    <a:pt x="535313" y="328613"/>
                    <a:pt x="521829" y="328613"/>
                  </a:cubicBezTo>
                  <a:lnTo>
                    <a:pt x="504974" y="328613"/>
                  </a:lnTo>
                  <a:cubicBezTo>
                    <a:pt x="493513" y="328613"/>
                    <a:pt x="483400" y="336051"/>
                    <a:pt x="479355" y="346869"/>
                  </a:cubicBezTo>
                  <a:cubicBezTo>
                    <a:pt x="476658" y="354307"/>
                    <a:pt x="473961" y="361069"/>
                    <a:pt x="470590" y="368506"/>
                  </a:cubicBezTo>
                  <a:cubicBezTo>
                    <a:pt x="465197" y="378649"/>
                    <a:pt x="467893" y="390819"/>
                    <a:pt x="475984" y="398933"/>
                  </a:cubicBezTo>
                  <a:lnTo>
                    <a:pt x="488119" y="411104"/>
                  </a:lnTo>
                  <a:cubicBezTo>
                    <a:pt x="497558" y="420570"/>
                    <a:pt x="497558" y="435446"/>
                    <a:pt x="488119" y="444912"/>
                  </a:cubicBezTo>
                  <a:lnTo>
                    <a:pt x="444296" y="488862"/>
                  </a:lnTo>
                  <a:cubicBezTo>
                    <a:pt x="434858" y="498329"/>
                    <a:pt x="419351" y="498329"/>
                    <a:pt x="408564" y="487510"/>
                  </a:cubicBezTo>
                  <a:lnTo>
                    <a:pt x="397777" y="476692"/>
                  </a:lnTo>
                  <a:cubicBezTo>
                    <a:pt x="389686" y="468578"/>
                    <a:pt x="378225" y="466549"/>
                    <a:pt x="368112" y="471282"/>
                  </a:cubicBezTo>
                  <a:cubicBezTo>
                    <a:pt x="360696" y="474663"/>
                    <a:pt x="353280" y="478044"/>
                    <a:pt x="345863" y="480748"/>
                  </a:cubicBezTo>
                  <a:cubicBezTo>
                    <a:pt x="335076" y="484129"/>
                    <a:pt x="327660" y="494948"/>
                    <a:pt x="327660" y="506443"/>
                  </a:cubicBezTo>
                  <a:lnTo>
                    <a:pt x="327660" y="523346"/>
                  </a:lnTo>
                  <a:cubicBezTo>
                    <a:pt x="327660" y="536870"/>
                    <a:pt x="317547" y="547688"/>
                    <a:pt x="304063" y="547688"/>
                  </a:cubicBezTo>
                  <a:lnTo>
                    <a:pt x="242037" y="547688"/>
                  </a:lnTo>
                  <a:cubicBezTo>
                    <a:pt x="228553" y="547688"/>
                    <a:pt x="217766" y="536870"/>
                    <a:pt x="217766" y="521318"/>
                  </a:cubicBezTo>
                  <a:lnTo>
                    <a:pt x="217766" y="505090"/>
                  </a:lnTo>
                  <a:cubicBezTo>
                    <a:pt x="217766" y="494272"/>
                    <a:pt x="211024" y="484129"/>
                    <a:pt x="200911" y="480748"/>
                  </a:cubicBezTo>
                  <a:cubicBezTo>
                    <a:pt x="193495" y="478044"/>
                    <a:pt x="186079" y="475339"/>
                    <a:pt x="178662" y="471282"/>
                  </a:cubicBezTo>
                  <a:cubicBezTo>
                    <a:pt x="168550" y="466549"/>
                    <a:pt x="155740" y="469254"/>
                    <a:pt x="147649" y="477368"/>
                  </a:cubicBezTo>
                  <a:lnTo>
                    <a:pt x="135514" y="488862"/>
                  </a:lnTo>
                  <a:cubicBezTo>
                    <a:pt x="126075" y="498329"/>
                    <a:pt x="111243" y="498329"/>
                    <a:pt x="101804" y="488862"/>
                  </a:cubicBezTo>
                  <a:lnTo>
                    <a:pt x="57981" y="444912"/>
                  </a:lnTo>
                  <a:cubicBezTo>
                    <a:pt x="48542" y="435446"/>
                    <a:pt x="48542" y="420570"/>
                    <a:pt x="59330" y="409752"/>
                  </a:cubicBezTo>
                  <a:lnTo>
                    <a:pt x="70791" y="398257"/>
                  </a:lnTo>
                  <a:cubicBezTo>
                    <a:pt x="78207" y="390819"/>
                    <a:pt x="80904" y="378649"/>
                    <a:pt x="76184" y="369182"/>
                  </a:cubicBezTo>
                  <a:cubicBezTo>
                    <a:pt x="72139" y="361745"/>
                    <a:pt x="69442" y="354307"/>
                    <a:pt x="66746" y="346869"/>
                  </a:cubicBezTo>
                  <a:cubicBezTo>
                    <a:pt x="62700" y="336051"/>
                    <a:pt x="52588" y="328613"/>
                    <a:pt x="41126" y="328613"/>
                  </a:cubicBezTo>
                  <a:lnTo>
                    <a:pt x="23597" y="328613"/>
                  </a:lnTo>
                  <a:cubicBezTo>
                    <a:pt x="10787" y="328613"/>
                    <a:pt x="0" y="317794"/>
                    <a:pt x="0" y="304947"/>
                  </a:cubicBezTo>
                  <a:lnTo>
                    <a:pt x="0" y="242741"/>
                  </a:lnTo>
                  <a:cubicBezTo>
                    <a:pt x="0" y="229218"/>
                    <a:pt x="10787" y="218399"/>
                    <a:pt x="23597" y="218399"/>
                  </a:cubicBezTo>
                  <a:lnTo>
                    <a:pt x="41126" y="218399"/>
                  </a:lnTo>
                  <a:cubicBezTo>
                    <a:pt x="52588" y="218399"/>
                    <a:pt x="62700" y="210961"/>
                    <a:pt x="66746" y="200143"/>
                  </a:cubicBezTo>
                  <a:cubicBezTo>
                    <a:pt x="69442" y="193381"/>
                    <a:pt x="72139" y="185944"/>
                    <a:pt x="75510" y="179182"/>
                  </a:cubicBezTo>
                  <a:cubicBezTo>
                    <a:pt x="80230" y="168363"/>
                    <a:pt x="78207" y="156193"/>
                    <a:pt x="70117" y="148079"/>
                  </a:cubicBezTo>
                  <a:lnTo>
                    <a:pt x="57981" y="135908"/>
                  </a:lnTo>
                  <a:cubicBezTo>
                    <a:pt x="48542" y="126442"/>
                    <a:pt x="48542" y="111566"/>
                    <a:pt x="57981" y="102100"/>
                  </a:cubicBezTo>
                  <a:lnTo>
                    <a:pt x="101804" y="58150"/>
                  </a:lnTo>
                  <a:cubicBezTo>
                    <a:pt x="111243" y="48684"/>
                    <a:pt x="126075" y="48684"/>
                    <a:pt x="137536" y="59502"/>
                  </a:cubicBezTo>
                  <a:lnTo>
                    <a:pt x="148324" y="70997"/>
                  </a:lnTo>
                  <a:cubicBezTo>
                    <a:pt x="156414" y="78434"/>
                    <a:pt x="167875" y="80463"/>
                    <a:pt x="177988" y="75730"/>
                  </a:cubicBezTo>
                  <a:cubicBezTo>
                    <a:pt x="184730" y="72349"/>
                    <a:pt x="192146" y="69644"/>
                    <a:pt x="200237" y="66940"/>
                  </a:cubicBezTo>
                  <a:cubicBezTo>
                    <a:pt x="211024" y="62883"/>
                    <a:pt x="217766" y="52064"/>
                    <a:pt x="217766" y="40570"/>
                  </a:cubicBezTo>
                  <a:lnTo>
                    <a:pt x="217766" y="23666"/>
                  </a:lnTo>
                  <a:cubicBezTo>
                    <a:pt x="217766" y="10819"/>
                    <a:pt x="228553" y="0"/>
                    <a:pt x="242037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Freeform 444">
              <a:extLst>
                <a:ext uri="{FF2B5EF4-FFF2-40B4-BE49-F238E27FC236}">
                  <a16:creationId xmlns:a16="http://schemas.microsoft.com/office/drawing/2014/main" id="{7C6BE68E-5341-45BD-9A35-4B4248DAC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7288" y="3030538"/>
              <a:ext cx="381000" cy="690563"/>
            </a:xfrm>
            <a:custGeom>
              <a:avLst/>
              <a:gdLst>
                <a:gd name="T0" fmla="*/ 269 w 563"/>
                <a:gd name="T1" fmla="*/ 1024 h 1024"/>
                <a:gd name="T2" fmla="*/ 162 w 563"/>
                <a:gd name="T3" fmla="*/ 940 h 1024"/>
                <a:gd name="T4" fmla="*/ 41 w 563"/>
                <a:gd name="T5" fmla="*/ 758 h 1024"/>
                <a:gd name="T6" fmla="*/ 0 w 563"/>
                <a:gd name="T7" fmla="*/ 551 h 1024"/>
                <a:gd name="T8" fmla="*/ 41 w 563"/>
                <a:gd name="T9" fmla="*/ 343 h 1024"/>
                <a:gd name="T10" fmla="*/ 162 w 563"/>
                <a:gd name="T11" fmla="*/ 161 h 1024"/>
                <a:gd name="T12" fmla="*/ 344 w 563"/>
                <a:gd name="T13" fmla="*/ 40 h 1024"/>
                <a:gd name="T14" fmla="*/ 563 w 563"/>
                <a:gd name="T15" fmla="*/ 0 h 1024"/>
                <a:gd name="T16" fmla="*/ 563 w 563"/>
                <a:gd name="T17" fmla="*/ 17 h 1024"/>
                <a:gd name="T18" fmla="*/ 350 w 563"/>
                <a:gd name="T19" fmla="*/ 56 h 1024"/>
                <a:gd name="T20" fmla="*/ 173 w 563"/>
                <a:gd name="T21" fmla="*/ 173 h 1024"/>
                <a:gd name="T22" fmla="*/ 56 w 563"/>
                <a:gd name="T23" fmla="*/ 350 h 1024"/>
                <a:gd name="T24" fmla="*/ 17 w 563"/>
                <a:gd name="T25" fmla="*/ 551 h 1024"/>
                <a:gd name="T26" fmla="*/ 56 w 563"/>
                <a:gd name="T27" fmla="*/ 752 h 1024"/>
                <a:gd name="T28" fmla="*/ 173 w 563"/>
                <a:gd name="T29" fmla="*/ 928 h 1024"/>
                <a:gd name="T30" fmla="*/ 277 w 563"/>
                <a:gd name="T31" fmla="*/ 1009 h 1024"/>
                <a:gd name="T32" fmla="*/ 269 w 563"/>
                <a:gd name="T33" fmla="*/ 1024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3" h="1024">
                  <a:moveTo>
                    <a:pt x="269" y="1024"/>
                  </a:moveTo>
                  <a:cubicBezTo>
                    <a:pt x="230" y="1000"/>
                    <a:pt x="194" y="972"/>
                    <a:pt x="162" y="940"/>
                  </a:cubicBezTo>
                  <a:cubicBezTo>
                    <a:pt x="109" y="887"/>
                    <a:pt x="68" y="826"/>
                    <a:pt x="41" y="758"/>
                  </a:cubicBezTo>
                  <a:cubicBezTo>
                    <a:pt x="14" y="692"/>
                    <a:pt x="0" y="622"/>
                    <a:pt x="0" y="551"/>
                  </a:cubicBezTo>
                  <a:cubicBezTo>
                    <a:pt x="0" y="479"/>
                    <a:pt x="14" y="409"/>
                    <a:pt x="41" y="343"/>
                  </a:cubicBezTo>
                  <a:cubicBezTo>
                    <a:pt x="68" y="275"/>
                    <a:pt x="109" y="214"/>
                    <a:pt x="162" y="161"/>
                  </a:cubicBezTo>
                  <a:cubicBezTo>
                    <a:pt x="214" y="109"/>
                    <a:pt x="275" y="68"/>
                    <a:pt x="344" y="40"/>
                  </a:cubicBezTo>
                  <a:cubicBezTo>
                    <a:pt x="406" y="15"/>
                    <a:pt x="488" y="0"/>
                    <a:pt x="563" y="0"/>
                  </a:cubicBezTo>
                  <a:lnTo>
                    <a:pt x="563" y="17"/>
                  </a:lnTo>
                  <a:cubicBezTo>
                    <a:pt x="490" y="17"/>
                    <a:pt x="410" y="31"/>
                    <a:pt x="350" y="56"/>
                  </a:cubicBezTo>
                  <a:cubicBezTo>
                    <a:pt x="284" y="83"/>
                    <a:pt x="224" y="122"/>
                    <a:pt x="173" y="173"/>
                  </a:cubicBezTo>
                  <a:cubicBezTo>
                    <a:pt x="122" y="224"/>
                    <a:pt x="83" y="283"/>
                    <a:pt x="56" y="350"/>
                  </a:cubicBezTo>
                  <a:cubicBezTo>
                    <a:pt x="30" y="414"/>
                    <a:pt x="17" y="481"/>
                    <a:pt x="17" y="551"/>
                  </a:cubicBezTo>
                  <a:cubicBezTo>
                    <a:pt x="17" y="620"/>
                    <a:pt x="30" y="688"/>
                    <a:pt x="56" y="752"/>
                  </a:cubicBezTo>
                  <a:cubicBezTo>
                    <a:pt x="83" y="818"/>
                    <a:pt x="122" y="877"/>
                    <a:pt x="173" y="928"/>
                  </a:cubicBezTo>
                  <a:cubicBezTo>
                    <a:pt x="205" y="959"/>
                    <a:pt x="240" y="987"/>
                    <a:pt x="277" y="1009"/>
                  </a:cubicBezTo>
                  <a:lnTo>
                    <a:pt x="269" y="1024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Freeform 445">
              <a:extLst>
                <a:ext uri="{FF2B5EF4-FFF2-40B4-BE49-F238E27FC236}">
                  <a16:creationId xmlns:a16="http://schemas.microsoft.com/office/drawing/2014/main" id="{29BB71A7-415B-40AB-973D-8FA0E46E3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5251" y="3725863"/>
              <a:ext cx="28575" cy="20638"/>
            </a:xfrm>
            <a:custGeom>
              <a:avLst/>
              <a:gdLst>
                <a:gd name="T0" fmla="*/ 37 w 43"/>
                <a:gd name="T1" fmla="*/ 32 h 32"/>
                <a:gd name="T2" fmla="*/ 0 w 43"/>
                <a:gd name="T3" fmla="*/ 15 h 32"/>
                <a:gd name="T4" fmla="*/ 7 w 43"/>
                <a:gd name="T5" fmla="*/ 0 h 32"/>
                <a:gd name="T6" fmla="*/ 43 w 43"/>
                <a:gd name="T7" fmla="*/ 16 h 32"/>
                <a:gd name="T8" fmla="*/ 37 w 43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2">
                  <a:moveTo>
                    <a:pt x="37" y="32"/>
                  </a:moveTo>
                  <a:cubicBezTo>
                    <a:pt x="24" y="27"/>
                    <a:pt x="12" y="21"/>
                    <a:pt x="0" y="15"/>
                  </a:cubicBezTo>
                  <a:lnTo>
                    <a:pt x="7" y="0"/>
                  </a:lnTo>
                  <a:cubicBezTo>
                    <a:pt x="19" y="6"/>
                    <a:pt x="31" y="12"/>
                    <a:pt x="43" y="16"/>
                  </a:cubicBezTo>
                  <a:lnTo>
                    <a:pt x="37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Freeform 446">
              <a:extLst>
                <a:ext uri="{FF2B5EF4-FFF2-40B4-BE49-F238E27FC236}">
                  <a16:creationId xmlns:a16="http://schemas.microsoft.com/office/drawing/2014/main" id="{9F96762D-8157-4E77-B544-530CB6731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8763" y="3082926"/>
              <a:ext cx="371475" cy="690563"/>
            </a:xfrm>
            <a:custGeom>
              <a:avLst/>
              <a:gdLst>
                <a:gd name="T0" fmla="*/ 0 w 551"/>
                <a:gd name="T1" fmla="*/ 1024 h 1024"/>
                <a:gd name="T2" fmla="*/ 0 w 551"/>
                <a:gd name="T3" fmla="*/ 1008 h 1024"/>
                <a:gd name="T4" fmla="*/ 201 w 551"/>
                <a:gd name="T5" fmla="*/ 968 h 1024"/>
                <a:gd name="T6" fmla="*/ 377 w 551"/>
                <a:gd name="T7" fmla="*/ 851 h 1024"/>
                <a:gd name="T8" fmla="*/ 495 w 551"/>
                <a:gd name="T9" fmla="*/ 675 h 1024"/>
                <a:gd name="T10" fmla="*/ 534 w 551"/>
                <a:gd name="T11" fmla="*/ 474 h 1024"/>
                <a:gd name="T12" fmla="*/ 495 w 551"/>
                <a:gd name="T13" fmla="*/ 273 h 1024"/>
                <a:gd name="T14" fmla="*/ 377 w 551"/>
                <a:gd name="T15" fmla="*/ 96 h 1024"/>
                <a:gd name="T16" fmla="*/ 272 w 551"/>
                <a:gd name="T17" fmla="*/ 14 h 1024"/>
                <a:gd name="T18" fmla="*/ 281 w 551"/>
                <a:gd name="T19" fmla="*/ 0 h 1024"/>
                <a:gd name="T20" fmla="*/ 389 w 551"/>
                <a:gd name="T21" fmla="*/ 84 h 1024"/>
                <a:gd name="T22" fmla="*/ 510 w 551"/>
                <a:gd name="T23" fmla="*/ 266 h 1024"/>
                <a:gd name="T24" fmla="*/ 551 w 551"/>
                <a:gd name="T25" fmla="*/ 474 h 1024"/>
                <a:gd name="T26" fmla="*/ 510 w 551"/>
                <a:gd name="T27" fmla="*/ 681 h 1024"/>
                <a:gd name="T28" fmla="*/ 389 w 551"/>
                <a:gd name="T29" fmla="*/ 863 h 1024"/>
                <a:gd name="T30" fmla="*/ 207 w 551"/>
                <a:gd name="T31" fmla="*/ 984 h 1024"/>
                <a:gd name="T32" fmla="*/ 0 w 551"/>
                <a:gd name="T33" fmla="*/ 1024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1" h="1024">
                  <a:moveTo>
                    <a:pt x="0" y="1024"/>
                  </a:moveTo>
                  <a:lnTo>
                    <a:pt x="0" y="1008"/>
                  </a:lnTo>
                  <a:cubicBezTo>
                    <a:pt x="69" y="1008"/>
                    <a:pt x="137" y="994"/>
                    <a:pt x="201" y="968"/>
                  </a:cubicBezTo>
                  <a:cubicBezTo>
                    <a:pt x="267" y="942"/>
                    <a:pt x="327" y="902"/>
                    <a:pt x="377" y="851"/>
                  </a:cubicBezTo>
                  <a:cubicBezTo>
                    <a:pt x="428" y="800"/>
                    <a:pt x="468" y="741"/>
                    <a:pt x="495" y="675"/>
                  </a:cubicBezTo>
                  <a:cubicBezTo>
                    <a:pt x="521" y="611"/>
                    <a:pt x="534" y="543"/>
                    <a:pt x="534" y="474"/>
                  </a:cubicBezTo>
                  <a:cubicBezTo>
                    <a:pt x="534" y="404"/>
                    <a:pt x="521" y="337"/>
                    <a:pt x="495" y="273"/>
                  </a:cubicBezTo>
                  <a:cubicBezTo>
                    <a:pt x="468" y="206"/>
                    <a:pt x="428" y="147"/>
                    <a:pt x="377" y="96"/>
                  </a:cubicBezTo>
                  <a:cubicBezTo>
                    <a:pt x="346" y="64"/>
                    <a:pt x="310" y="37"/>
                    <a:pt x="272" y="14"/>
                  </a:cubicBezTo>
                  <a:lnTo>
                    <a:pt x="281" y="0"/>
                  </a:lnTo>
                  <a:cubicBezTo>
                    <a:pt x="320" y="23"/>
                    <a:pt x="357" y="51"/>
                    <a:pt x="389" y="84"/>
                  </a:cubicBezTo>
                  <a:cubicBezTo>
                    <a:pt x="442" y="137"/>
                    <a:pt x="483" y="198"/>
                    <a:pt x="510" y="266"/>
                  </a:cubicBezTo>
                  <a:cubicBezTo>
                    <a:pt x="537" y="332"/>
                    <a:pt x="551" y="402"/>
                    <a:pt x="551" y="474"/>
                  </a:cubicBezTo>
                  <a:cubicBezTo>
                    <a:pt x="551" y="545"/>
                    <a:pt x="537" y="615"/>
                    <a:pt x="510" y="681"/>
                  </a:cubicBezTo>
                  <a:cubicBezTo>
                    <a:pt x="483" y="749"/>
                    <a:pt x="442" y="810"/>
                    <a:pt x="389" y="863"/>
                  </a:cubicBezTo>
                  <a:cubicBezTo>
                    <a:pt x="337" y="916"/>
                    <a:pt x="275" y="956"/>
                    <a:pt x="207" y="984"/>
                  </a:cubicBezTo>
                  <a:cubicBezTo>
                    <a:pt x="141" y="1011"/>
                    <a:pt x="71" y="1024"/>
                    <a:pt x="0" y="10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Freeform 447">
              <a:extLst>
                <a:ext uri="{FF2B5EF4-FFF2-40B4-BE49-F238E27FC236}">
                  <a16:creationId xmlns:a16="http://schemas.microsoft.com/office/drawing/2014/main" id="{6116F07A-73D0-4D00-9976-A9A74884E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5288" y="3057526"/>
              <a:ext cx="26988" cy="20638"/>
            </a:xfrm>
            <a:custGeom>
              <a:avLst/>
              <a:gdLst>
                <a:gd name="T0" fmla="*/ 33 w 40"/>
                <a:gd name="T1" fmla="*/ 30 h 30"/>
                <a:gd name="T2" fmla="*/ 0 w 40"/>
                <a:gd name="T3" fmla="*/ 16 h 30"/>
                <a:gd name="T4" fmla="*/ 6 w 40"/>
                <a:gd name="T5" fmla="*/ 0 h 30"/>
                <a:gd name="T6" fmla="*/ 40 w 40"/>
                <a:gd name="T7" fmla="*/ 15 h 30"/>
                <a:gd name="T8" fmla="*/ 33 w 40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0">
                  <a:moveTo>
                    <a:pt x="33" y="30"/>
                  </a:moveTo>
                  <a:cubicBezTo>
                    <a:pt x="22" y="25"/>
                    <a:pt x="11" y="20"/>
                    <a:pt x="0" y="16"/>
                  </a:cubicBezTo>
                  <a:lnTo>
                    <a:pt x="6" y="0"/>
                  </a:lnTo>
                  <a:cubicBezTo>
                    <a:pt x="18" y="5"/>
                    <a:pt x="29" y="10"/>
                    <a:pt x="40" y="15"/>
                  </a:cubicBezTo>
                  <a:lnTo>
                    <a:pt x="33" y="3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Freeform 448">
              <a:extLst>
                <a:ext uri="{FF2B5EF4-FFF2-40B4-BE49-F238E27FC236}">
                  <a16:creationId xmlns:a16="http://schemas.microsoft.com/office/drawing/2014/main" id="{44C35A0A-9F03-4A91-91A1-C8EC8A053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7013" y="2995613"/>
              <a:ext cx="49213" cy="80963"/>
            </a:xfrm>
            <a:custGeom>
              <a:avLst/>
              <a:gdLst>
                <a:gd name="T0" fmla="*/ 6 w 31"/>
                <a:gd name="T1" fmla="*/ 51 h 51"/>
                <a:gd name="T2" fmla="*/ 0 w 31"/>
                <a:gd name="T3" fmla="*/ 46 h 51"/>
                <a:gd name="T4" fmla="*/ 21 w 31"/>
                <a:gd name="T5" fmla="*/ 25 h 51"/>
                <a:gd name="T6" fmla="*/ 0 w 31"/>
                <a:gd name="T7" fmla="*/ 4 h 51"/>
                <a:gd name="T8" fmla="*/ 6 w 31"/>
                <a:gd name="T9" fmla="*/ 0 h 51"/>
                <a:gd name="T10" fmla="*/ 31 w 31"/>
                <a:gd name="T11" fmla="*/ 25 h 51"/>
                <a:gd name="T12" fmla="*/ 6 w 31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51">
                  <a:moveTo>
                    <a:pt x="6" y="51"/>
                  </a:moveTo>
                  <a:lnTo>
                    <a:pt x="0" y="46"/>
                  </a:lnTo>
                  <a:lnTo>
                    <a:pt x="21" y="25"/>
                  </a:lnTo>
                  <a:lnTo>
                    <a:pt x="0" y="4"/>
                  </a:lnTo>
                  <a:lnTo>
                    <a:pt x="6" y="0"/>
                  </a:lnTo>
                  <a:lnTo>
                    <a:pt x="31" y="25"/>
                  </a:lnTo>
                  <a:lnTo>
                    <a:pt x="6" y="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Freeform 449">
              <a:extLst>
                <a:ext uri="{FF2B5EF4-FFF2-40B4-BE49-F238E27FC236}">
                  <a16:creationId xmlns:a16="http://schemas.microsoft.com/office/drawing/2014/main" id="{AEAABEEF-8EC8-4CBF-92A6-9F15C50AF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0826" y="3727451"/>
              <a:ext cx="47625" cy="80963"/>
            </a:xfrm>
            <a:custGeom>
              <a:avLst/>
              <a:gdLst>
                <a:gd name="T0" fmla="*/ 25 w 30"/>
                <a:gd name="T1" fmla="*/ 51 h 51"/>
                <a:gd name="T2" fmla="*/ 0 w 30"/>
                <a:gd name="T3" fmla="*/ 26 h 51"/>
                <a:gd name="T4" fmla="*/ 25 w 30"/>
                <a:gd name="T5" fmla="*/ 0 h 51"/>
                <a:gd name="T6" fmla="*/ 30 w 30"/>
                <a:gd name="T7" fmla="*/ 5 h 51"/>
                <a:gd name="T8" fmla="*/ 9 w 30"/>
                <a:gd name="T9" fmla="*/ 26 h 51"/>
                <a:gd name="T10" fmla="*/ 30 w 30"/>
                <a:gd name="T11" fmla="*/ 47 h 51"/>
                <a:gd name="T12" fmla="*/ 25 w 30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1">
                  <a:moveTo>
                    <a:pt x="25" y="51"/>
                  </a:moveTo>
                  <a:lnTo>
                    <a:pt x="0" y="26"/>
                  </a:lnTo>
                  <a:lnTo>
                    <a:pt x="25" y="0"/>
                  </a:lnTo>
                  <a:lnTo>
                    <a:pt x="30" y="5"/>
                  </a:lnTo>
                  <a:lnTo>
                    <a:pt x="9" y="26"/>
                  </a:lnTo>
                  <a:lnTo>
                    <a:pt x="30" y="47"/>
                  </a:lnTo>
                  <a:lnTo>
                    <a:pt x="25" y="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Right Arrow 14"/>
          <p:cNvSpPr/>
          <p:nvPr/>
        </p:nvSpPr>
        <p:spPr>
          <a:xfrm>
            <a:off x="397042" y="2057797"/>
            <a:ext cx="11397916" cy="149151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6" name="Group 15"/>
          <p:cNvGrpSpPr>
            <a:grpSpLocks noChangeAspect="1"/>
          </p:cNvGrpSpPr>
          <p:nvPr/>
        </p:nvGrpSpPr>
        <p:grpSpPr>
          <a:xfrm>
            <a:off x="698314" y="2250344"/>
            <a:ext cx="1106424" cy="1106424"/>
            <a:chOff x="1115911" y="2879929"/>
            <a:chExt cx="1338773" cy="1338773"/>
          </a:xfrm>
        </p:grpSpPr>
        <p:sp>
          <p:nvSpPr>
            <p:cNvPr id="17" name="Oval 16"/>
            <p:cNvSpPr>
              <a:spLocks noChangeAspect="1"/>
            </p:cNvSpPr>
            <p:nvPr/>
          </p:nvSpPr>
          <p:spPr>
            <a:xfrm>
              <a:off x="1115911" y="2879929"/>
              <a:ext cx="1338773" cy="133877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val 17"/>
            <p:cNvSpPr>
              <a:spLocks noChangeAspect="1"/>
            </p:cNvSpPr>
            <p:nvPr/>
          </p:nvSpPr>
          <p:spPr>
            <a:xfrm>
              <a:off x="1232085" y="2996103"/>
              <a:ext cx="1106424" cy="1106424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9" name="Group 18"/>
          <p:cNvGrpSpPr>
            <a:grpSpLocks noChangeAspect="1"/>
          </p:cNvGrpSpPr>
          <p:nvPr/>
        </p:nvGrpSpPr>
        <p:grpSpPr>
          <a:xfrm>
            <a:off x="2800244" y="2250344"/>
            <a:ext cx="1106424" cy="1106424"/>
            <a:chOff x="1115911" y="2879929"/>
            <a:chExt cx="1338773" cy="1338773"/>
          </a:xfrm>
        </p:grpSpPr>
        <p:sp>
          <p:nvSpPr>
            <p:cNvPr id="20" name="Oval 19"/>
            <p:cNvSpPr>
              <a:spLocks noChangeAspect="1"/>
            </p:cNvSpPr>
            <p:nvPr/>
          </p:nvSpPr>
          <p:spPr>
            <a:xfrm>
              <a:off x="1115911" y="2879929"/>
              <a:ext cx="1338773" cy="133877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val 20"/>
            <p:cNvSpPr>
              <a:spLocks noChangeAspect="1"/>
            </p:cNvSpPr>
            <p:nvPr/>
          </p:nvSpPr>
          <p:spPr>
            <a:xfrm>
              <a:off x="1232085" y="2996103"/>
              <a:ext cx="1106424" cy="1106424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2" name="Group 21"/>
          <p:cNvGrpSpPr>
            <a:grpSpLocks noChangeAspect="1"/>
          </p:cNvGrpSpPr>
          <p:nvPr/>
        </p:nvGrpSpPr>
        <p:grpSpPr>
          <a:xfrm>
            <a:off x="4932321" y="2250344"/>
            <a:ext cx="1106424" cy="1106424"/>
            <a:chOff x="1115911" y="2879929"/>
            <a:chExt cx="1338773" cy="1338773"/>
          </a:xfrm>
        </p:grpSpPr>
        <p:sp>
          <p:nvSpPr>
            <p:cNvPr id="23" name="Oval 22"/>
            <p:cNvSpPr>
              <a:spLocks noChangeAspect="1"/>
            </p:cNvSpPr>
            <p:nvPr/>
          </p:nvSpPr>
          <p:spPr>
            <a:xfrm>
              <a:off x="1115911" y="2879929"/>
              <a:ext cx="1338773" cy="133877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val 23"/>
            <p:cNvSpPr>
              <a:spLocks noChangeAspect="1"/>
            </p:cNvSpPr>
            <p:nvPr/>
          </p:nvSpPr>
          <p:spPr>
            <a:xfrm>
              <a:off x="1232085" y="2996103"/>
              <a:ext cx="1106424" cy="1106424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>
            <a:grpSpLocks noChangeAspect="1"/>
          </p:cNvGrpSpPr>
          <p:nvPr/>
        </p:nvGrpSpPr>
        <p:grpSpPr>
          <a:xfrm>
            <a:off x="7114636" y="2250344"/>
            <a:ext cx="1106424" cy="1106424"/>
            <a:chOff x="1115911" y="2879929"/>
            <a:chExt cx="1338773" cy="1338773"/>
          </a:xfrm>
        </p:grpSpPr>
        <p:sp>
          <p:nvSpPr>
            <p:cNvPr id="26" name="Oval 25"/>
            <p:cNvSpPr>
              <a:spLocks noChangeAspect="1"/>
            </p:cNvSpPr>
            <p:nvPr/>
          </p:nvSpPr>
          <p:spPr>
            <a:xfrm>
              <a:off x="1115911" y="2879929"/>
              <a:ext cx="1338773" cy="133877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1232085" y="2996103"/>
              <a:ext cx="1106424" cy="1106424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9" name="Group 28"/>
          <p:cNvGrpSpPr>
            <a:grpSpLocks noChangeAspect="1"/>
          </p:cNvGrpSpPr>
          <p:nvPr/>
        </p:nvGrpSpPr>
        <p:grpSpPr>
          <a:xfrm>
            <a:off x="9347198" y="2250344"/>
            <a:ext cx="1106424" cy="1106424"/>
            <a:chOff x="1115911" y="2879929"/>
            <a:chExt cx="1338773" cy="1338773"/>
          </a:xfrm>
        </p:grpSpPr>
        <p:sp>
          <p:nvSpPr>
            <p:cNvPr id="30" name="Oval 29"/>
            <p:cNvSpPr>
              <a:spLocks noChangeAspect="1"/>
            </p:cNvSpPr>
            <p:nvPr/>
          </p:nvSpPr>
          <p:spPr>
            <a:xfrm>
              <a:off x="1115911" y="2879929"/>
              <a:ext cx="1338773" cy="133877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1232085" y="2996103"/>
              <a:ext cx="1106424" cy="1106424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75137" y="3549315"/>
            <a:ext cx="21065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Бэк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офис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ва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фронт офис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функцияларини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ажратиш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27379" y="3549315"/>
            <a:ext cx="19763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Андеррайтинг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Кредитларни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бошқариш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CAD)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Кредит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қарздорликлари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билан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ишлаш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NPL</a:t>
            </a:r>
            <a:r>
              <a:rPr kumimoji="0" lang="uz-Cyrl-UZ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660574" y="3569561"/>
            <a:ext cx="213013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Сотув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тизимини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такомиллаштириш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Кросс-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сотув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хизмати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Муқобил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сотув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каналлари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892804" y="3539192"/>
            <a:ext cx="2144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Қарор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қабул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тезлигини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ошириш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Building7" descr="{&quot;Key&quot;:&quot;POWER_USER_SHAPE_ICON&quot;,&quot;Value&quot;:&quot;POWER_USER_SHAPE_ICON_STYLE_1&quot;}"/>
          <p:cNvSpPr>
            <a:spLocks noChangeAspect="1" noEditPoints="1"/>
          </p:cNvSpPr>
          <p:nvPr>
            <p:custDataLst>
              <p:tags r:id="rId1"/>
            </p:custDataLst>
          </p:nvPr>
        </p:nvSpPr>
        <p:spPr bwMode="auto">
          <a:xfrm>
            <a:off x="948445" y="2494375"/>
            <a:ext cx="570860" cy="542925"/>
          </a:xfrm>
          <a:custGeom>
            <a:avLst/>
            <a:gdLst>
              <a:gd name="T0" fmla="*/ 915 w 1250"/>
              <a:gd name="T1" fmla="*/ 250 h 1187"/>
              <a:gd name="T2" fmla="*/ 915 w 1250"/>
              <a:gd name="T3" fmla="*/ 1053 h 1187"/>
              <a:gd name="T4" fmla="*/ 848 w 1250"/>
              <a:gd name="T5" fmla="*/ 1053 h 1187"/>
              <a:gd name="T6" fmla="*/ 850 w 1250"/>
              <a:gd name="T7" fmla="*/ 0 h 1187"/>
              <a:gd name="T8" fmla="*/ 448 w 1250"/>
              <a:gd name="T9" fmla="*/ 0 h 1187"/>
              <a:gd name="T10" fmla="*/ 446 w 1250"/>
              <a:gd name="T11" fmla="*/ 1053 h 1187"/>
              <a:gd name="T12" fmla="*/ 379 w 1250"/>
              <a:gd name="T13" fmla="*/ 1053 h 1187"/>
              <a:gd name="T14" fmla="*/ 379 w 1250"/>
              <a:gd name="T15" fmla="*/ 361 h 1187"/>
              <a:gd name="T16" fmla="*/ 0 w 1250"/>
              <a:gd name="T17" fmla="*/ 361 h 1187"/>
              <a:gd name="T18" fmla="*/ 0 w 1250"/>
              <a:gd name="T19" fmla="*/ 1187 h 1187"/>
              <a:gd name="T20" fmla="*/ 1250 w 1250"/>
              <a:gd name="T21" fmla="*/ 1187 h 1187"/>
              <a:gd name="T22" fmla="*/ 1250 w 1250"/>
              <a:gd name="T23" fmla="*/ 250 h 1187"/>
              <a:gd name="T24" fmla="*/ 915 w 1250"/>
              <a:gd name="T25" fmla="*/ 250 h 1187"/>
              <a:gd name="T26" fmla="*/ 982 w 1250"/>
              <a:gd name="T27" fmla="*/ 339 h 1187"/>
              <a:gd name="T28" fmla="*/ 1183 w 1250"/>
              <a:gd name="T29" fmla="*/ 339 h 1187"/>
              <a:gd name="T30" fmla="*/ 1183 w 1250"/>
              <a:gd name="T31" fmla="*/ 584 h 1187"/>
              <a:gd name="T32" fmla="*/ 982 w 1250"/>
              <a:gd name="T33" fmla="*/ 584 h 1187"/>
              <a:gd name="T34" fmla="*/ 982 w 1250"/>
              <a:gd name="T35" fmla="*/ 339 h 1187"/>
              <a:gd name="T36" fmla="*/ 982 w 1250"/>
              <a:gd name="T37" fmla="*/ 674 h 1187"/>
              <a:gd name="T38" fmla="*/ 1183 w 1250"/>
              <a:gd name="T39" fmla="*/ 674 h 1187"/>
              <a:gd name="T40" fmla="*/ 1183 w 1250"/>
              <a:gd name="T41" fmla="*/ 919 h 1187"/>
              <a:gd name="T42" fmla="*/ 982 w 1250"/>
              <a:gd name="T43" fmla="*/ 919 h 1187"/>
              <a:gd name="T44" fmla="*/ 982 w 1250"/>
              <a:gd name="T45" fmla="*/ 674 h 1187"/>
              <a:gd name="T46" fmla="*/ 513 w 1250"/>
              <a:gd name="T47" fmla="*/ 71 h 1187"/>
              <a:gd name="T48" fmla="*/ 781 w 1250"/>
              <a:gd name="T49" fmla="*/ 71 h 1187"/>
              <a:gd name="T50" fmla="*/ 781 w 1250"/>
              <a:gd name="T51" fmla="*/ 183 h 1187"/>
              <a:gd name="T52" fmla="*/ 513 w 1250"/>
              <a:gd name="T53" fmla="*/ 183 h 1187"/>
              <a:gd name="T54" fmla="*/ 513 w 1250"/>
              <a:gd name="T55" fmla="*/ 71 h 1187"/>
              <a:gd name="T56" fmla="*/ 513 w 1250"/>
              <a:gd name="T57" fmla="*/ 294 h 1187"/>
              <a:gd name="T58" fmla="*/ 781 w 1250"/>
              <a:gd name="T59" fmla="*/ 294 h 1187"/>
              <a:gd name="T60" fmla="*/ 781 w 1250"/>
              <a:gd name="T61" fmla="*/ 406 h 1187"/>
              <a:gd name="T62" fmla="*/ 513 w 1250"/>
              <a:gd name="T63" fmla="*/ 406 h 1187"/>
              <a:gd name="T64" fmla="*/ 513 w 1250"/>
              <a:gd name="T65" fmla="*/ 294 h 1187"/>
              <a:gd name="T66" fmla="*/ 513 w 1250"/>
              <a:gd name="T67" fmla="*/ 517 h 1187"/>
              <a:gd name="T68" fmla="*/ 781 w 1250"/>
              <a:gd name="T69" fmla="*/ 517 h 1187"/>
              <a:gd name="T70" fmla="*/ 781 w 1250"/>
              <a:gd name="T71" fmla="*/ 629 h 1187"/>
              <a:gd name="T72" fmla="*/ 513 w 1250"/>
              <a:gd name="T73" fmla="*/ 629 h 1187"/>
              <a:gd name="T74" fmla="*/ 513 w 1250"/>
              <a:gd name="T75" fmla="*/ 517 h 1187"/>
              <a:gd name="T76" fmla="*/ 513 w 1250"/>
              <a:gd name="T77" fmla="*/ 741 h 1187"/>
              <a:gd name="T78" fmla="*/ 781 w 1250"/>
              <a:gd name="T79" fmla="*/ 741 h 1187"/>
              <a:gd name="T80" fmla="*/ 781 w 1250"/>
              <a:gd name="T81" fmla="*/ 852 h 1187"/>
              <a:gd name="T82" fmla="*/ 513 w 1250"/>
              <a:gd name="T83" fmla="*/ 852 h 1187"/>
              <a:gd name="T84" fmla="*/ 513 w 1250"/>
              <a:gd name="T85" fmla="*/ 741 h 1187"/>
              <a:gd name="T86" fmla="*/ 67 w 1250"/>
              <a:gd name="T87" fmla="*/ 450 h 1187"/>
              <a:gd name="T88" fmla="*/ 156 w 1250"/>
              <a:gd name="T89" fmla="*/ 450 h 1187"/>
              <a:gd name="T90" fmla="*/ 156 w 1250"/>
              <a:gd name="T91" fmla="*/ 607 h 1187"/>
              <a:gd name="T92" fmla="*/ 67 w 1250"/>
              <a:gd name="T93" fmla="*/ 607 h 1187"/>
              <a:gd name="T94" fmla="*/ 67 w 1250"/>
              <a:gd name="T95" fmla="*/ 450 h 1187"/>
              <a:gd name="T96" fmla="*/ 223 w 1250"/>
              <a:gd name="T97" fmla="*/ 450 h 1187"/>
              <a:gd name="T98" fmla="*/ 313 w 1250"/>
              <a:gd name="T99" fmla="*/ 450 h 1187"/>
              <a:gd name="T100" fmla="*/ 313 w 1250"/>
              <a:gd name="T101" fmla="*/ 607 h 1187"/>
              <a:gd name="T102" fmla="*/ 223 w 1250"/>
              <a:gd name="T103" fmla="*/ 607 h 1187"/>
              <a:gd name="T104" fmla="*/ 223 w 1250"/>
              <a:gd name="T105" fmla="*/ 450 h 1187"/>
              <a:gd name="T106" fmla="*/ 67 w 1250"/>
              <a:gd name="T107" fmla="*/ 718 h 1187"/>
              <a:gd name="T108" fmla="*/ 156 w 1250"/>
              <a:gd name="T109" fmla="*/ 718 h 1187"/>
              <a:gd name="T110" fmla="*/ 156 w 1250"/>
              <a:gd name="T111" fmla="*/ 875 h 1187"/>
              <a:gd name="T112" fmla="*/ 67 w 1250"/>
              <a:gd name="T113" fmla="*/ 875 h 1187"/>
              <a:gd name="T114" fmla="*/ 67 w 1250"/>
              <a:gd name="T115" fmla="*/ 718 h 1187"/>
              <a:gd name="T116" fmla="*/ 223 w 1250"/>
              <a:gd name="T117" fmla="*/ 718 h 1187"/>
              <a:gd name="T118" fmla="*/ 313 w 1250"/>
              <a:gd name="T119" fmla="*/ 718 h 1187"/>
              <a:gd name="T120" fmla="*/ 313 w 1250"/>
              <a:gd name="T121" fmla="*/ 875 h 1187"/>
              <a:gd name="T122" fmla="*/ 223 w 1250"/>
              <a:gd name="T123" fmla="*/ 875 h 1187"/>
              <a:gd name="T124" fmla="*/ 223 w 1250"/>
              <a:gd name="T125" fmla="*/ 718 h 1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50" h="1187">
                <a:moveTo>
                  <a:pt x="915" y="250"/>
                </a:moveTo>
                <a:lnTo>
                  <a:pt x="915" y="1053"/>
                </a:lnTo>
                <a:lnTo>
                  <a:pt x="848" y="1053"/>
                </a:lnTo>
                <a:lnTo>
                  <a:pt x="850" y="0"/>
                </a:lnTo>
                <a:lnTo>
                  <a:pt x="448" y="0"/>
                </a:lnTo>
                <a:lnTo>
                  <a:pt x="446" y="1053"/>
                </a:lnTo>
                <a:lnTo>
                  <a:pt x="379" y="1053"/>
                </a:lnTo>
                <a:lnTo>
                  <a:pt x="379" y="361"/>
                </a:lnTo>
                <a:lnTo>
                  <a:pt x="0" y="361"/>
                </a:lnTo>
                <a:lnTo>
                  <a:pt x="0" y="1187"/>
                </a:lnTo>
                <a:lnTo>
                  <a:pt x="1250" y="1187"/>
                </a:lnTo>
                <a:lnTo>
                  <a:pt x="1250" y="250"/>
                </a:lnTo>
                <a:lnTo>
                  <a:pt x="915" y="250"/>
                </a:lnTo>
                <a:close/>
                <a:moveTo>
                  <a:pt x="982" y="339"/>
                </a:moveTo>
                <a:lnTo>
                  <a:pt x="1183" y="339"/>
                </a:lnTo>
                <a:lnTo>
                  <a:pt x="1183" y="584"/>
                </a:lnTo>
                <a:lnTo>
                  <a:pt x="982" y="584"/>
                </a:lnTo>
                <a:lnTo>
                  <a:pt x="982" y="339"/>
                </a:lnTo>
                <a:close/>
                <a:moveTo>
                  <a:pt x="982" y="674"/>
                </a:moveTo>
                <a:lnTo>
                  <a:pt x="1183" y="674"/>
                </a:lnTo>
                <a:lnTo>
                  <a:pt x="1183" y="919"/>
                </a:lnTo>
                <a:lnTo>
                  <a:pt x="982" y="919"/>
                </a:lnTo>
                <a:lnTo>
                  <a:pt x="982" y="674"/>
                </a:lnTo>
                <a:close/>
                <a:moveTo>
                  <a:pt x="513" y="71"/>
                </a:moveTo>
                <a:lnTo>
                  <a:pt x="781" y="71"/>
                </a:lnTo>
                <a:lnTo>
                  <a:pt x="781" y="183"/>
                </a:lnTo>
                <a:lnTo>
                  <a:pt x="513" y="183"/>
                </a:lnTo>
                <a:lnTo>
                  <a:pt x="513" y="71"/>
                </a:lnTo>
                <a:close/>
                <a:moveTo>
                  <a:pt x="513" y="294"/>
                </a:moveTo>
                <a:lnTo>
                  <a:pt x="781" y="294"/>
                </a:lnTo>
                <a:lnTo>
                  <a:pt x="781" y="406"/>
                </a:lnTo>
                <a:lnTo>
                  <a:pt x="513" y="406"/>
                </a:lnTo>
                <a:lnTo>
                  <a:pt x="513" y="294"/>
                </a:lnTo>
                <a:close/>
                <a:moveTo>
                  <a:pt x="513" y="517"/>
                </a:moveTo>
                <a:lnTo>
                  <a:pt x="781" y="517"/>
                </a:lnTo>
                <a:lnTo>
                  <a:pt x="781" y="629"/>
                </a:lnTo>
                <a:lnTo>
                  <a:pt x="513" y="629"/>
                </a:lnTo>
                <a:lnTo>
                  <a:pt x="513" y="517"/>
                </a:lnTo>
                <a:close/>
                <a:moveTo>
                  <a:pt x="513" y="741"/>
                </a:moveTo>
                <a:lnTo>
                  <a:pt x="781" y="741"/>
                </a:lnTo>
                <a:lnTo>
                  <a:pt x="781" y="852"/>
                </a:lnTo>
                <a:lnTo>
                  <a:pt x="513" y="852"/>
                </a:lnTo>
                <a:lnTo>
                  <a:pt x="513" y="741"/>
                </a:lnTo>
                <a:close/>
                <a:moveTo>
                  <a:pt x="67" y="450"/>
                </a:moveTo>
                <a:lnTo>
                  <a:pt x="156" y="450"/>
                </a:lnTo>
                <a:lnTo>
                  <a:pt x="156" y="607"/>
                </a:lnTo>
                <a:lnTo>
                  <a:pt x="67" y="607"/>
                </a:lnTo>
                <a:lnTo>
                  <a:pt x="67" y="450"/>
                </a:lnTo>
                <a:close/>
                <a:moveTo>
                  <a:pt x="223" y="450"/>
                </a:moveTo>
                <a:lnTo>
                  <a:pt x="313" y="450"/>
                </a:lnTo>
                <a:lnTo>
                  <a:pt x="313" y="607"/>
                </a:lnTo>
                <a:lnTo>
                  <a:pt x="223" y="607"/>
                </a:lnTo>
                <a:lnTo>
                  <a:pt x="223" y="450"/>
                </a:lnTo>
                <a:close/>
                <a:moveTo>
                  <a:pt x="67" y="718"/>
                </a:moveTo>
                <a:lnTo>
                  <a:pt x="156" y="718"/>
                </a:lnTo>
                <a:lnTo>
                  <a:pt x="156" y="875"/>
                </a:lnTo>
                <a:lnTo>
                  <a:pt x="67" y="875"/>
                </a:lnTo>
                <a:lnTo>
                  <a:pt x="67" y="718"/>
                </a:lnTo>
                <a:close/>
                <a:moveTo>
                  <a:pt x="223" y="718"/>
                </a:moveTo>
                <a:lnTo>
                  <a:pt x="313" y="718"/>
                </a:lnTo>
                <a:lnTo>
                  <a:pt x="313" y="875"/>
                </a:lnTo>
                <a:lnTo>
                  <a:pt x="223" y="875"/>
                </a:lnTo>
                <a:lnTo>
                  <a:pt x="223" y="7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4" name="Stamp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2"/>
            </p:custDataLst>
          </p:nvPr>
        </p:nvGrpSpPr>
        <p:grpSpPr bwMode="auto">
          <a:xfrm>
            <a:off x="3149324" y="2509282"/>
            <a:ext cx="408263" cy="542925"/>
            <a:chOff x="3686" y="439"/>
            <a:chExt cx="191" cy="254"/>
          </a:xfrm>
          <a:solidFill>
            <a:schemeClr val="bg1"/>
          </a:solidFill>
        </p:grpSpPr>
        <p:sp>
          <p:nvSpPr>
            <p:cNvPr id="75" name="Rectangle 51"/>
            <p:cNvSpPr>
              <a:spLocks noChangeArrowheads="1"/>
            </p:cNvSpPr>
            <p:nvPr/>
          </p:nvSpPr>
          <p:spPr bwMode="auto">
            <a:xfrm>
              <a:off x="3686" y="630"/>
              <a:ext cx="191" cy="4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52"/>
            <p:cNvSpPr>
              <a:spLocks noChangeArrowheads="1"/>
            </p:cNvSpPr>
            <p:nvPr/>
          </p:nvSpPr>
          <p:spPr bwMode="auto">
            <a:xfrm>
              <a:off x="3694" y="685"/>
              <a:ext cx="175" cy="8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53"/>
            <p:cNvSpPr>
              <a:spLocks noChangeArrowheads="1"/>
            </p:cNvSpPr>
            <p:nvPr/>
          </p:nvSpPr>
          <p:spPr bwMode="auto">
            <a:xfrm>
              <a:off x="3758" y="621"/>
              <a:ext cx="47" cy="9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Freeform 54"/>
            <p:cNvSpPr>
              <a:spLocks/>
            </p:cNvSpPr>
            <p:nvPr/>
          </p:nvSpPr>
          <p:spPr bwMode="auto">
            <a:xfrm>
              <a:off x="3750" y="439"/>
              <a:ext cx="63" cy="174"/>
            </a:xfrm>
            <a:custGeom>
              <a:avLst/>
              <a:gdLst>
                <a:gd name="T0" fmla="*/ 78 w 312"/>
                <a:gd name="T1" fmla="*/ 859 h 859"/>
                <a:gd name="T2" fmla="*/ 78 w 312"/>
                <a:gd name="T3" fmla="*/ 773 h 859"/>
                <a:gd name="T4" fmla="*/ 0 w 312"/>
                <a:gd name="T5" fmla="*/ 301 h 859"/>
                <a:gd name="T6" fmla="*/ 39 w 312"/>
                <a:gd name="T7" fmla="*/ 86 h 859"/>
                <a:gd name="T8" fmla="*/ 156 w 312"/>
                <a:gd name="T9" fmla="*/ 0 h 859"/>
                <a:gd name="T10" fmla="*/ 273 w 312"/>
                <a:gd name="T11" fmla="*/ 86 h 859"/>
                <a:gd name="T12" fmla="*/ 312 w 312"/>
                <a:gd name="T13" fmla="*/ 301 h 859"/>
                <a:gd name="T14" fmla="*/ 234 w 312"/>
                <a:gd name="T15" fmla="*/ 773 h 859"/>
                <a:gd name="T16" fmla="*/ 234 w 312"/>
                <a:gd name="T17" fmla="*/ 859 h 859"/>
                <a:gd name="T18" fmla="*/ 78 w 312"/>
                <a:gd name="T1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2" h="859">
                  <a:moveTo>
                    <a:pt x="78" y="859"/>
                  </a:moveTo>
                  <a:lnTo>
                    <a:pt x="78" y="773"/>
                  </a:lnTo>
                  <a:cubicBezTo>
                    <a:pt x="78" y="730"/>
                    <a:pt x="0" y="430"/>
                    <a:pt x="0" y="301"/>
                  </a:cubicBezTo>
                  <a:cubicBezTo>
                    <a:pt x="0" y="129"/>
                    <a:pt x="39" y="129"/>
                    <a:pt x="39" y="86"/>
                  </a:cubicBezTo>
                  <a:cubicBezTo>
                    <a:pt x="39" y="43"/>
                    <a:pt x="78" y="0"/>
                    <a:pt x="156" y="0"/>
                  </a:cubicBezTo>
                  <a:cubicBezTo>
                    <a:pt x="234" y="0"/>
                    <a:pt x="273" y="43"/>
                    <a:pt x="273" y="86"/>
                  </a:cubicBezTo>
                  <a:cubicBezTo>
                    <a:pt x="273" y="129"/>
                    <a:pt x="312" y="172"/>
                    <a:pt x="312" y="301"/>
                  </a:cubicBezTo>
                  <a:cubicBezTo>
                    <a:pt x="312" y="430"/>
                    <a:pt x="234" y="730"/>
                    <a:pt x="234" y="773"/>
                  </a:cubicBezTo>
                  <a:lnTo>
                    <a:pt x="234" y="859"/>
                  </a:lnTo>
                  <a:lnTo>
                    <a:pt x="78" y="85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1" name="Credit_card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3"/>
            </p:custDataLst>
          </p:nvPr>
        </p:nvGrpSpPr>
        <p:grpSpPr bwMode="auto">
          <a:xfrm>
            <a:off x="5204714" y="2607046"/>
            <a:ext cx="561638" cy="393020"/>
            <a:chOff x="2478" y="1261"/>
            <a:chExt cx="2648" cy="1853"/>
          </a:xfrm>
          <a:solidFill>
            <a:schemeClr val="bg1"/>
          </a:solidFill>
        </p:grpSpPr>
        <p:sp>
          <p:nvSpPr>
            <p:cNvPr id="82" name="Freeform 349"/>
            <p:cNvSpPr>
              <a:spLocks noEditPoints="1"/>
            </p:cNvSpPr>
            <p:nvPr/>
          </p:nvSpPr>
          <p:spPr bwMode="auto">
            <a:xfrm>
              <a:off x="2478" y="2056"/>
              <a:ext cx="2648" cy="1058"/>
            </a:xfrm>
            <a:custGeom>
              <a:avLst/>
              <a:gdLst>
                <a:gd name="T0" fmla="*/ 300 w 667"/>
                <a:gd name="T1" fmla="*/ 133 h 266"/>
                <a:gd name="T2" fmla="*/ 333 w 667"/>
                <a:gd name="T3" fmla="*/ 166 h 266"/>
                <a:gd name="T4" fmla="*/ 300 w 667"/>
                <a:gd name="T5" fmla="*/ 200 h 266"/>
                <a:gd name="T6" fmla="*/ 267 w 667"/>
                <a:gd name="T7" fmla="*/ 166 h 266"/>
                <a:gd name="T8" fmla="*/ 300 w 667"/>
                <a:gd name="T9" fmla="*/ 133 h 266"/>
                <a:gd name="T10" fmla="*/ 433 w 667"/>
                <a:gd name="T11" fmla="*/ 133 h 266"/>
                <a:gd name="T12" fmla="*/ 467 w 667"/>
                <a:gd name="T13" fmla="*/ 166 h 266"/>
                <a:gd name="T14" fmla="*/ 433 w 667"/>
                <a:gd name="T15" fmla="*/ 200 h 266"/>
                <a:gd name="T16" fmla="*/ 400 w 667"/>
                <a:gd name="T17" fmla="*/ 166 h 266"/>
                <a:gd name="T18" fmla="*/ 433 w 667"/>
                <a:gd name="T19" fmla="*/ 133 h 266"/>
                <a:gd name="T20" fmla="*/ 567 w 667"/>
                <a:gd name="T21" fmla="*/ 133 h 266"/>
                <a:gd name="T22" fmla="*/ 600 w 667"/>
                <a:gd name="T23" fmla="*/ 166 h 266"/>
                <a:gd name="T24" fmla="*/ 567 w 667"/>
                <a:gd name="T25" fmla="*/ 200 h 266"/>
                <a:gd name="T26" fmla="*/ 533 w 667"/>
                <a:gd name="T27" fmla="*/ 166 h 266"/>
                <a:gd name="T28" fmla="*/ 567 w 667"/>
                <a:gd name="T29" fmla="*/ 133 h 266"/>
                <a:gd name="T30" fmla="*/ 0 w 667"/>
                <a:gd name="T31" fmla="*/ 200 h 266"/>
                <a:gd name="T32" fmla="*/ 67 w 667"/>
                <a:gd name="T33" fmla="*/ 266 h 266"/>
                <a:gd name="T34" fmla="*/ 600 w 667"/>
                <a:gd name="T35" fmla="*/ 266 h 266"/>
                <a:gd name="T36" fmla="*/ 667 w 667"/>
                <a:gd name="T37" fmla="*/ 200 h 266"/>
                <a:gd name="T38" fmla="*/ 667 w 667"/>
                <a:gd name="T39" fmla="*/ 0 h 266"/>
                <a:gd name="T40" fmla="*/ 0 w 667"/>
                <a:gd name="T41" fmla="*/ 0 h 266"/>
                <a:gd name="T42" fmla="*/ 0 w 667"/>
                <a:gd name="T43" fmla="*/ 20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7" h="266">
                  <a:moveTo>
                    <a:pt x="300" y="133"/>
                  </a:moveTo>
                  <a:cubicBezTo>
                    <a:pt x="318" y="133"/>
                    <a:pt x="333" y="148"/>
                    <a:pt x="333" y="166"/>
                  </a:cubicBezTo>
                  <a:cubicBezTo>
                    <a:pt x="333" y="185"/>
                    <a:pt x="318" y="200"/>
                    <a:pt x="300" y="200"/>
                  </a:cubicBezTo>
                  <a:cubicBezTo>
                    <a:pt x="282" y="200"/>
                    <a:pt x="267" y="185"/>
                    <a:pt x="267" y="166"/>
                  </a:cubicBezTo>
                  <a:cubicBezTo>
                    <a:pt x="267" y="148"/>
                    <a:pt x="282" y="133"/>
                    <a:pt x="300" y="133"/>
                  </a:cubicBezTo>
                  <a:close/>
                  <a:moveTo>
                    <a:pt x="433" y="133"/>
                  </a:moveTo>
                  <a:cubicBezTo>
                    <a:pt x="452" y="133"/>
                    <a:pt x="467" y="148"/>
                    <a:pt x="467" y="166"/>
                  </a:cubicBezTo>
                  <a:cubicBezTo>
                    <a:pt x="467" y="185"/>
                    <a:pt x="452" y="200"/>
                    <a:pt x="433" y="200"/>
                  </a:cubicBezTo>
                  <a:cubicBezTo>
                    <a:pt x="415" y="200"/>
                    <a:pt x="400" y="185"/>
                    <a:pt x="400" y="166"/>
                  </a:cubicBezTo>
                  <a:cubicBezTo>
                    <a:pt x="400" y="148"/>
                    <a:pt x="415" y="133"/>
                    <a:pt x="433" y="133"/>
                  </a:cubicBezTo>
                  <a:close/>
                  <a:moveTo>
                    <a:pt x="567" y="133"/>
                  </a:moveTo>
                  <a:cubicBezTo>
                    <a:pt x="585" y="133"/>
                    <a:pt x="600" y="148"/>
                    <a:pt x="600" y="166"/>
                  </a:cubicBezTo>
                  <a:cubicBezTo>
                    <a:pt x="600" y="185"/>
                    <a:pt x="585" y="200"/>
                    <a:pt x="567" y="200"/>
                  </a:cubicBezTo>
                  <a:cubicBezTo>
                    <a:pt x="548" y="200"/>
                    <a:pt x="533" y="185"/>
                    <a:pt x="533" y="166"/>
                  </a:cubicBezTo>
                  <a:cubicBezTo>
                    <a:pt x="533" y="148"/>
                    <a:pt x="548" y="133"/>
                    <a:pt x="567" y="133"/>
                  </a:cubicBezTo>
                  <a:close/>
                  <a:moveTo>
                    <a:pt x="0" y="200"/>
                  </a:moveTo>
                  <a:cubicBezTo>
                    <a:pt x="0" y="236"/>
                    <a:pt x="30" y="266"/>
                    <a:pt x="67" y="266"/>
                  </a:cubicBezTo>
                  <a:lnTo>
                    <a:pt x="600" y="266"/>
                  </a:lnTo>
                  <a:cubicBezTo>
                    <a:pt x="637" y="266"/>
                    <a:pt x="667" y="236"/>
                    <a:pt x="667" y="200"/>
                  </a:cubicBezTo>
                  <a:lnTo>
                    <a:pt x="667" y="0"/>
                  </a:lnTo>
                  <a:lnTo>
                    <a:pt x="0" y="0"/>
                  </a:lnTo>
                  <a:lnTo>
                    <a:pt x="0" y="2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Freeform 350"/>
            <p:cNvSpPr>
              <a:spLocks/>
            </p:cNvSpPr>
            <p:nvPr/>
          </p:nvSpPr>
          <p:spPr bwMode="auto">
            <a:xfrm>
              <a:off x="2478" y="1261"/>
              <a:ext cx="2648" cy="398"/>
            </a:xfrm>
            <a:custGeom>
              <a:avLst/>
              <a:gdLst>
                <a:gd name="T0" fmla="*/ 600 w 667"/>
                <a:gd name="T1" fmla="*/ 0 h 100"/>
                <a:gd name="T2" fmla="*/ 67 w 667"/>
                <a:gd name="T3" fmla="*/ 0 h 100"/>
                <a:gd name="T4" fmla="*/ 0 w 667"/>
                <a:gd name="T5" fmla="*/ 66 h 100"/>
                <a:gd name="T6" fmla="*/ 0 w 667"/>
                <a:gd name="T7" fmla="*/ 100 h 100"/>
                <a:gd name="T8" fmla="*/ 667 w 667"/>
                <a:gd name="T9" fmla="*/ 100 h 100"/>
                <a:gd name="T10" fmla="*/ 667 w 667"/>
                <a:gd name="T11" fmla="*/ 66 h 100"/>
                <a:gd name="T12" fmla="*/ 600 w 667"/>
                <a:gd name="T13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7" h="100">
                  <a:moveTo>
                    <a:pt x="600" y="0"/>
                  </a:moveTo>
                  <a:lnTo>
                    <a:pt x="67" y="0"/>
                  </a:lnTo>
                  <a:cubicBezTo>
                    <a:pt x="30" y="0"/>
                    <a:pt x="0" y="30"/>
                    <a:pt x="0" y="66"/>
                  </a:cubicBezTo>
                  <a:lnTo>
                    <a:pt x="0" y="100"/>
                  </a:lnTo>
                  <a:lnTo>
                    <a:pt x="667" y="100"/>
                  </a:lnTo>
                  <a:lnTo>
                    <a:pt x="667" y="66"/>
                  </a:lnTo>
                  <a:cubicBezTo>
                    <a:pt x="667" y="30"/>
                    <a:pt x="637" y="0"/>
                    <a:pt x="60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4" name="Workflow_automation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>
            <a:off x="7379784" y="2518565"/>
            <a:ext cx="576128" cy="542925"/>
            <a:chOff x="5005388" y="2060575"/>
            <a:chExt cx="1019175" cy="960438"/>
          </a:xfrm>
          <a:solidFill>
            <a:schemeClr val="bg1"/>
          </a:solidFill>
        </p:grpSpPr>
        <p:sp>
          <p:nvSpPr>
            <p:cNvPr id="85" name="Freeform 67"/>
            <p:cNvSpPr>
              <a:spLocks noEditPoints="1"/>
            </p:cNvSpPr>
            <p:nvPr/>
          </p:nvSpPr>
          <p:spPr bwMode="auto">
            <a:xfrm>
              <a:off x="5446713" y="2417763"/>
              <a:ext cx="400050" cy="400050"/>
            </a:xfrm>
            <a:custGeom>
              <a:avLst/>
              <a:gdLst>
                <a:gd name="T0" fmla="*/ 211 w 664"/>
                <a:gd name="T1" fmla="*/ 394 h 665"/>
                <a:gd name="T2" fmla="*/ 429 w 664"/>
                <a:gd name="T3" fmla="*/ 239 h 665"/>
                <a:gd name="T4" fmla="*/ 427 w 664"/>
                <a:gd name="T5" fmla="*/ 431 h 665"/>
                <a:gd name="T6" fmla="*/ 235 w 664"/>
                <a:gd name="T7" fmla="*/ 429 h 665"/>
                <a:gd name="T8" fmla="*/ 382 w 664"/>
                <a:gd name="T9" fmla="*/ 644 h 665"/>
                <a:gd name="T10" fmla="*/ 416 w 664"/>
                <a:gd name="T11" fmla="*/ 584 h 665"/>
                <a:gd name="T12" fmla="*/ 476 w 664"/>
                <a:gd name="T13" fmla="*/ 573 h 665"/>
                <a:gd name="T14" fmla="*/ 541 w 664"/>
                <a:gd name="T15" fmla="*/ 591 h 665"/>
                <a:gd name="T16" fmla="*/ 585 w 664"/>
                <a:gd name="T17" fmla="*/ 547 h 665"/>
                <a:gd name="T18" fmla="*/ 568 w 664"/>
                <a:gd name="T19" fmla="*/ 481 h 665"/>
                <a:gd name="T20" fmla="*/ 580 w 664"/>
                <a:gd name="T21" fmla="*/ 422 h 665"/>
                <a:gd name="T22" fmla="*/ 642 w 664"/>
                <a:gd name="T23" fmla="*/ 390 h 665"/>
                <a:gd name="T24" fmla="*/ 660 w 664"/>
                <a:gd name="T25" fmla="*/ 374 h 665"/>
                <a:gd name="T26" fmla="*/ 662 w 664"/>
                <a:gd name="T27" fmla="*/ 367 h 665"/>
                <a:gd name="T28" fmla="*/ 664 w 664"/>
                <a:gd name="T29" fmla="*/ 335 h 665"/>
                <a:gd name="T30" fmla="*/ 644 w 664"/>
                <a:gd name="T31" fmla="*/ 283 h 665"/>
                <a:gd name="T32" fmla="*/ 581 w 664"/>
                <a:gd name="T33" fmla="*/ 248 h 665"/>
                <a:gd name="T34" fmla="*/ 566 w 664"/>
                <a:gd name="T35" fmla="*/ 211 h 665"/>
                <a:gd name="T36" fmla="*/ 592 w 664"/>
                <a:gd name="T37" fmla="*/ 153 h 665"/>
                <a:gd name="T38" fmla="*/ 570 w 664"/>
                <a:gd name="T39" fmla="*/ 101 h 665"/>
                <a:gd name="T40" fmla="*/ 517 w 664"/>
                <a:gd name="T41" fmla="*/ 77 h 665"/>
                <a:gd name="T42" fmla="*/ 448 w 664"/>
                <a:gd name="T43" fmla="*/ 97 h 665"/>
                <a:gd name="T44" fmla="*/ 401 w 664"/>
                <a:gd name="T45" fmla="*/ 64 h 665"/>
                <a:gd name="T46" fmla="*/ 367 w 664"/>
                <a:gd name="T47" fmla="*/ 3 h 665"/>
                <a:gd name="T48" fmla="*/ 305 w 664"/>
                <a:gd name="T49" fmla="*/ 2 h 665"/>
                <a:gd name="T50" fmla="*/ 269 w 664"/>
                <a:gd name="T51" fmla="*/ 63 h 665"/>
                <a:gd name="T52" fmla="*/ 221 w 664"/>
                <a:gd name="T53" fmla="*/ 95 h 665"/>
                <a:gd name="T54" fmla="*/ 152 w 664"/>
                <a:gd name="T55" fmla="*/ 73 h 665"/>
                <a:gd name="T56" fmla="*/ 100 w 664"/>
                <a:gd name="T57" fmla="*/ 95 h 665"/>
                <a:gd name="T58" fmla="*/ 76 w 664"/>
                <a:gd name="T59" fmla="*/ 148 h 665"/>
                <a:gd name="T60" fmla="*/ 96 w 664"/>
                <a:gd name="T61" fmla="*/ 217 h 665"/>
                <a:gd name="T62" fmla="*/ 63 w 664"/>
                <a:gd name="T63" fmla="*/ 264 h 665"/>
                <a:gd name="T64" fmla="*/ 6 w 664"/>
                <a:gd name="T65" fmla="*/ 288 h 665"/>
                <a:gd name="T66" fmla="*/ 4 w 664"/>
                <a:gd name="T67" fmla="*/ 291 h 665"/>
                <a:gd name="T68" fmla="*/ 3 w 664"/>
                <a:gd name="T69" fmla="*/ 294 h 665"/>
                <a:gd name="T70" fmla="*/ 0 w 664"/>
                <a:gd name="T71" fmla="*/ 328 h 665"/>
                <a:gd name="T72" fmla="*/ 20 w 664"/>
                <a:gd name="T73" fmla="*/ 383 h 665"/>
                <a:gd name="T74" fmla="*/ 82 w 664"/>
                <a:gd name="T75" fmla="*/ 417 h 665"/>
                <a:gd name="T76" fmla="*/ 98 w 664"/>
                <a:gd name="T77" fmla="*/ 455 h 665"/>
                <a:gd name="T78" fmla="*/ 72 w 664"/>
                <a:gd name="T79" fmla="*/ 512 h 665"/>
                <a:gd name="T80" fmla="*/ 95 w 664"/>
                <a:gd name="T81" fmla="*/ 566 h 665"/>
                <a:gd name="T82" fmla="*/ 147 w 664"/>
                <a:gd name="T83" fmla="*/ 589 h 665"/>
                <a:gd name="T84" fmla="*/ 214 w 664"/>
                <a:gd name="T85" fmla="*/ 569 h 665"/>
                <a:gd name="T86" fmla="*/ 264 w 664"/>
                <a:gd name="T87" fmla="*/ 604 h 665"/>
                <a:gd name="T88" fmla="*/ 297 w 664"/>
                <a:gd name="T89" fmla="*/ 663 h 665"/>
                <a:gd name="T90" fmla="*/ 360 w 664"/>
                <a:gd name="T91" fmla="*/ 663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4" h="665">
                  <a:moveTo>
                    <a:pt x="235" y="429"/>
                  </a:moveTo>
                  <a:cubicBezTo>
                    <a:pt x="225" y="418"/>
                    <a:pt x="217" y="407"/>
                    <a:pt x="211" y="394"/>
                  </a:cubicBezTo>
                  <a:cubicBezTo>
                    <a:pt x="184" y="341"/>
                    <a:pt x="195" y="278"/>
                    <a:pt x="237" y="237"/>
                  </a:cubicBezTo>
                  <a:cubicBezTo>
                    <a:pt x="291" y="184"/>
                    <a:pt x="377" y="185"/>
                    <a:pt x="429" y="239"/>
                  </a:cubicBezTo>
                  <a:cubicBezTo>
                    <a:pt x="439" y="249"/>
                    <a:pt x="448" y="261"/>
                    <a:pt x="454" y="274"/>
                  </a:cubicBezTo>
                  <a:cubicBezTo>
                    <a:pt x="480" y="326"/>
                    <a:pt x="469" y="390"/>
                    <a:pt x="427" y="431"/>
                  </a:cubicBezTo>
                  <a:cubicBezTo>
                    <a:pt x="401" y="456"/>
                    <a:pt x="367" y="470"/>
                    <a:pt x="331" y="469"/>
                  </a:cubicBezTo>
                  <a:cubicBezTo>
                    <a:pt x="294" y="469"/>
                    <a:pt x="261" y="455"/>
                    <a:pt x="235" y="429"/>
                  </a:cubicBezTo>
                  <a:close/>
                  <a:moveTo>
                    <a:pt x="360" y="663"/>
                  </a:moveTo>
                  <a:cubicBezTo>
                    <a:pt x="369" y="662"/>
                    <a:pt x="379" y="653"/>
                    <a:pt x="382" y="644"/>
                  </a:cubicBezTo>
                  <a:lnTo>
                    <a:pt x="394" y="605"/>
                  </a:lnTo>
                  <a:cubicBezTo>
                    <a:pt x="397" y="596"/>
                    <a:pt x="407" y="587"/>
                    <a:pt x="416" y="584"/>
                  </a:cubicBezTo>
                  <a:cubicBezTo>
                    <a:pt x="426" y="580"/>
                    <a:pt x="435" y="577"/>
                    <a:pt x="445" y="572"/>
                  </a:cubicBezTo>
                  <a:cubicBezTo>
                    <a:pt x="454" y="568"/>
                    <a:pt x="467" y="568"/>
                    <a:pt x="476" y="573"/>
                  </a:cubicBezTo>
                  <a:lnTo>
                    <a:pt x="511" y="592"/>
                  </a:lnTo>
                  <a:cubicBezTo>
                    <a:pt x="520" y="597"/>
                    <a:pt x="533" y="597"/>
                    <a:pt x="541" y="591"/>
                  </a:cubicBezTo>
                  <a:cubicBezTo>
                    <a:pt x="549" y="584"/>
                    <a:pt x="557" y="577"/>
                    <a:pt x="565" y="569"/>
                  </a:cubicBezTo>
                  <a:cubicBezTo>
                    <a:pt x="572" y="562"/>
                    <a:pt x="579" y="555"/>
                    <a:pt x="585" y="547"/>
                  </a:cubicBezTo>
                  <a:cubicBezTo>
                    <a:pt x="591" y="540"/>
                    <a:pt x="592" y="527"/>
                    <a:pt x="588" y="518"/>
                  </a:cubicBezTo>
                  <a:lnTo>
                    <a:pt x="568" y="481"/>
                  </a:lnTo>
                  <a:cubicBezTo>
                    <a:pt x="564" y="473"/>
                    <a:pt x="564" y="459"/>
                    <a:pt x="569" y="450"/>
                  </a:cubicBezTo>
                  <a:cubicBezTo>
                    <a:pt x="573" y="441"/>
                    <a:pt x="577" y="432"/>
                    <a:pt x="580" y="422"/>
                  </a:cubicBezTo>
                  <a:cubicBezTo>
                    <a:pt x="584" y="413"/>
                    <a:pt x="593" y="404"/>
                    <a:pt x="603" y="401"/>
                  </a:cubicBezTo>
                  <a:lnTo>
                    <a:pt x="642" y="390"/>
                  </a:lnTo>
                  <a:cubicBezTo>
                    <a:pt x="649" y="388"/>
                    <a:pt x="656" y="381"/>
                    <a:pt x="660" y="374"/>
                  </a:cubicBezTo>
                  <a:cubicBezTo>
                    <a:pt x="660" y="374"/>
                    <a:pt x="660" y="374"/>
                    <a:pt x="660" y="374"/>
                  </a:cubicBezTo>
                  <a:cubicBezTo>
                    <a:pt x="660" y="373"/>
                    <a:pt x="661" y="372"/>
                    <a:pt x="661" y="371"/>
                  </a:cubicBezTo>
                  <a:cubicBezTo>
                    <a:pt x="661" y="370"/>
                    <a:pt x="662" y="369"/>
                    <a:pt x="662" y="367"/>
                  </a:cubicBezTo>
                  <a:cubicBezTo>
                    <a:pt x="662" y="365"/>
                    <a:pt x="662" y="362"/>
                    <a:pt x="663" y="360"/>
                  </a:cubicBezTo>
                  <a:cubicBezTo>
                    <a:pt x="663" y="352"/>
                    <a:pt x="664" y="344"/>
                    <a:pt x="664" y="335"/>
                  </a:cubicBezTo>
                  <a:cubicBezTo>
                    <a:pt x="664" y="325"/>
                    <a:pt x="664" y="315"/>
                    <a:pt x="663" y="305"/>
                  </a:cubicBezTo>
                  <a:cubicBezTo>
                    <a:pt x="662" y="296"/>
                    <a:pt x="653" y="286"/>
                    <a:pt x="644" y="283"/>
                  </a:cubicBezTo>
                  <a:lnTo>
                    <a:pt x="603" y="270"/>
                  </a:lnTo>
                  <a:cubicBezTo>
                    <a:pt x="594" y="267"/>
                    <a:pt x="585" y="257"/>
                    <a:pt x="581" y="248"/>
                  </a:cubicBezTo>
                  <a:cubicBezTo>
                    <a:pt x="578" y="238"/>
                    <a:pt x="574" y="227"/>
                    <a:pt x="569" y="217"/>
                  </a:cubicBezTo>
                  <a:cubicBezTo>
                    <a:pt x="568" y="215"/>
                    <a:pt x="567" y="213"/>
                    <a:pt x="566" y="211"/>
                  </a:cubicBezTo>
                  <a:cubicBezTo>
                    <a:pt x="564" y="208"/>
                    <a:pt x="566" y="199"/>
                    <a:pt x="571" y="191"/>
                  </a:cubicBezTo>
                  <a:lnTo>
                    <a:pt x="592" y="153"/>
                  </a:lnTo>
                  <a:cubicBezTo>
                    <a:pt x="597" y="145"/>
                    <a:pt x="596" y="131"/>
                    <a:pt x="590" y="124"/>
                  </a:cubicBezTo>
                  <a:cubicBezTo>
                    <a:pt x="584" y="116"/>
                    <a:pt x="577" y="108"/>
                    <a:pt x="570" y="101"/>
                  </a:cubicBezTo>
                  <a:cubicBezTo>
                    <a:pt x="562" y="93"/>
                    <a:pt x="554" y="86"/>
                    <a:pt x="546" y="79"/>
                  </a:cubicBezTo>
                  <a:cubicBezTo>
                    <a:pt x="539" y="73"/>
                    <a:pt x="525" y="72"/>
                    <a:pt x="517" y="77"/>
                  </a:cubicBezTo>
                  <a:lnTo>
                    <a:pt x="479" y="97"/>
                  </a:lnTo>
                  <a:cubicBezTo>
                    <a:pt x="470" y="102"/>
                    <a:pt x="457" y="101"/>
                    <a:pt x="448" y="97"/>
                  </a:cubicBezTo>
                  <a:cubicBezTo>
                    <a:pt x="439" y="93"/>
                    <a:pt x="431" y="89"/>
                    <a:pt x="422" y="86"/>
                  </a:cubicBezTo>
                  <a:cubicBezTo>
                    <a:pt x="413" y="83"/>
                    <a:pt x="404" y="73"/>
                    <a:pt x="401" y="64"/>
                  </a:cubicBezTo>
                  <a:lnTo>
                    <a:pt x="389" y="22"/>
                  </a:lnTo>
                  <a:cubicBezTo>
                    <a:pt x="386" y="13"/>
                    <a:pt x="376" y="4"/>
                    <a:pt x="367" y="3"/>
                  </a:cubicBezTo>
                  <a:cubicBezTo>
                    <a:pt x="356" y="1"/>
                    <a:pt x="346" y="1"/>
                    <a:pt x="335" y="1"/>
                  </a:cubicBezTo>
                  <a:cubicBezTo>
                    <a:pt x="325" y="0"/>
                    <a:pt x="315" y="1"/>
                    <a:pt x="305" y="2"/>
                  </a:cubicBezTo>
                  <a:cubicBezTo>
                    <a:pt x="295" y="3"/>
                    <a:pt x="285" y="11"/>
                    <a:pt x="282" y="20"/>
                  </a:cubicBezTo>
                  <a:lnTo>
                    <a:pt x="269" y="63"/>
                  </a:lnTo>
                  <a:cubicBezTo>
                    <a:pt x="266" y="72"/>
                    <a:pt x="256" y="81"/>
                    <a:pt x="247" y="84"/>
                  </a:cubicBezTo>
                  <a:cubicBezTo>
                    <a:pt x="238" y="87"/>
                    <a:pt x="230" y="91"/>
                    <a:pt x="221" y="95"/>
                  </a:cubicBezTo>
                  <a:cubicBezTo>
                    <a:pt x="213" y="99"/>
                    <a:pt x="199" y="99"/>
                    <a:pt x="191" y="94"/>
                  </a:cubicBezTo>
                  <a:lnTo>
                    <a:pt x="152" y="73"/>
                  </a:lnTo>
                  <a:cubicBezTo>
                    <a:pt x="144" y="68"/>
                    <a:pt x="131" y="69"/>
                    <a:pt x="123" y="75"/>
                  </a:cubicBezTo>
                  <a:cubicBezTo>
                    <a:pt x="115" y="81"/>
                    <a:pt x="108" y="88"/>
                    <a:pt x="100" y="95"/>
                  </a:cubicBezTo>
                  <a:cubicBezTo>
                    <a:pt x="93" y="102"/>
                    <a:pt x="85" y="110"/>
                    <a:pt x="79" y="118"/>
                  </a:cubicBezTo>
                  <a:cubicBezTo>
                    <a:pt x="73" y="126"/>
                    <a:pt x="72" y="139"/>
                    <a:pt x="76" y="148"/>
                  </a:cubicBezTo>
                  <a:lnTo>
                    <a:pt x="96" y="186"/>
                  </a:lnTo>
                  <a:cubicBezTo>
                    <a:pt x="101" y="194"/>
                    <a:pt x="100" y="208"/>
                    <a:pt x="96" y="217"/>
                  </a:cubicBezTo>
                  <a:cubicBezTo>
                    <a:pt x="92" y="225"/>
                    <a:pt x="88" y="234"/>
                    <a:pt x="85" y="243"/>
                  </a:cubicBezTo>
                  <a:cubicBezTo>
                    <a:pt x="82" y="252"/>
                    <a:pt x="72" y="261"/>
                    <a:pt x="63" y="264"/>
                  </a:cubicBezTo>
                  <a:lnTo>
                    <a:pt x="21" y="276"/>
                  </a:lnTo>
                  <a:cubicBezTo>
                    <a:pt x="15" y="278"/>
                    <a:pt x="9" y="282"/>
                    <a:pt x="6" y="288"/>
                  </a:cubicBezTo>
                  <a:cubicBezTo>
                    <a:pt x="5" y="288"/>
                    <a:pt x="6" y="288"/>
                    <a:pt x="5" y="288"/>
                  </a:cubicBezTo>
                  <a:cubicBezTo>
                    <a:pt x="5" y="289"/>
                    <a:pt x="4" y="290"/>
                    <a:pt x="4" y="291"/>
                  </a:cubicBezTo>
                  <a:cubicBezTo>
                    <a:pt x="4" y="292"/>
                    <a:pt x="4" y="292"/>
                    <a:pt x="3" y="292"/>
                  </a:cubicBezTo>
                  <a:cubicBezTo>
                    <a:pt x="3" y="293"/>
                    <a:pt x="3" y="294"/>
                    <a:pt x="3" y="294"/>
                  </a:cubicBezTo>
                  <a:cubicBezTo>
                    <a:pt x="2" y="296"/>
                    <a:pt x="2" y="297"/>
                    <a:pt x="2" y="298"/>
                  </a:cubicBezTo>
                  <a:cubicBezTo>
                    <a:pt x="1" y="308"/>
                    <a:pt x="0" y="318"/>
                    <a:pt x="0" y="328"/>
                  </a:cubicBezTo>
                  <a:cubicBezTo>
                    <a:pt x="0" y="339"/>
                    <a:pt x="0" y="350"/>
                    <a:pt x="1" y="360"/>
                  </a:cubicBezTo>
                  <a:cubicBezTo>
                    <a:pt x="2" y="370"/>
                    <a:pt x="11" y="380"/>
                    <a:pt x="20" y="383"/>
                  </a:cubicBezTo>
                  <a:lnTo>
                    <a:pt x="61" y="395"/>
                  </a:lnTo>
                  <a:cubicBezTo>
                    <a:pt x="70" y="398"/>
                    <a:pt x="79" y="408"/>
                    <a:pt x="82" y="417"/>
                  </a:cubicBezTo>
                  <a:cubicBezTo>
                    <a:pt x="86" y="428"/>
                    <a:pt x="90" y="440"/>
                    <a:pt x="96" y="451"/>
                  </a:cubicBezTo>
                  <a:cubicBezTo>
                    <a:pt x="97" y="452"/>
                    <a:pt x="97" y="454"/>
                    <a:pt x="98" y="455"/>
                  </a:cubicBezTo>
                  <a:cubicBezTo>
                    <a:pt x="100" y="458"/>
                    <a:pt x="97" y="467"/>
                    <a:pt x="92" y="475"/>
                  </a:cubicBezTo>
                  <a:lnTo>
                    <a:pt x="72" y="512"/>
                  </a:lnTo>
                  <a:cubicBezTo>
                    <a:pt x="67" y="520"/>
                    <a:pt x="68" y="534"/>
                    <a:pt x="74" y="541"/>
                  </a:cubicBezTo>
                  <a:cubicBezTo>
                    <a:pt x="81" y="550"/>
                    <a:pt x="88" y="558"/>
                    <a:pt x="95" y="566"/>
                  </a:cubicBezTo>
                  <a:cubicBezTo>
                    <a:pt x="102" y="573"/>
                    <a:pt x="110" y="580"/>
                    <a:pt x="117" y="586"/>
                  </a:cubicBezTo>
                  <a:cubicBezTo>
                    <a:pt x="125" y="592"/>
                    <a:pt x="138" y="593"/>
                    <a:pt x="147" y="589"/>
                  </a:cubicBezTo>
                  <a:lnTo>
                    <a:pt x="183" y="569"/>
                  </a:lnTo>
                  <a:cubicBezTo>
                    <a:pt x="192" y="565"/>
                    <a:pt x="205" y="565"/>
                    <a:pt x="214" y="569"/>
                  </a:cubicBezTo>
                  <a:cubicBezTo>
                    <a:pt x="223" y="574"/>
                    <a:pt x="233" y="578"/>
                    <a:pt x="243" y="582"/>
                  </a:cubicBezTo>
                  <a:cubicBezTo>
                    <a:pt x="252" y="585"/>
                    <a:pt x="261" y="595"/>
                    <a:pt x="264" y="604"/>
                  </a:cubicBezTo>
                  <a:lnTo>
                    <a:pt x="275" y="643"/>
                  </a:lnTo>
                  <a:cubicBezTo>
                    <a:pt x="278" y="653"/>
                    <a:pt x="288" y="662"/>
                    <a:pt x="297" y="663"/>
                  </a:cubicBezTo>
                  <a:cubicBezTo>
                    <a:pt x="307" y="664"/>
                    <a:pt x="317" y="664"/>
                    <a:pt x="327" y="665"/>
                  </a:cubicBezTo>
                  <a:cubicBezTo>
                    <a:pt x="338" y="665"/>
                    <a:pt x="349" y="664"/>
                    <a:pt x="360" y="66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Freeform 68"/>
            <p:cNvSpPr>
              <a:spLocks noEditPoints="1"/>
            </p:cNvSpPr>
            <p:nvPr/>
          </p:nvSpPr>
          <p:spPr bwMode="auto">
            <a:xfrm>
              <a:off x="5173663" y="2343150"/>
              <a:ext cx="290513" cy="292100"/>
            </a:xfrm>
            <a:custGeom>
              <a:avLst/>
              <a:gdLst>
                <a:gd name="T0" fmla="*/ 180 w 484"/>
                <a:gd name="T1" fmla="*/ 303 h 485"/>
                <a:gd name="T2" fmla="*/ 182 w 484"/>
                <a:gd name="T3" fmla="*/ 179 h 485"/>
                <a:gd name="T4" fmla="*/ 307 w 484"/>
                <a:gd name="T5" fmla="*/ 180 h 485"/>
                <a:gd name="T6" fmla="*/ 305 w 484"/>
                <a:gd name="T7" fmla="*/ 305 h 485"/>
                <a:gd name="T8" fmla="*/ 437 w 484"/>
                <a:gd name="T9" fmla="*/ 96 h 485"/>
                <a:gd name="T10" fmla="*/ 393 w 484"/>
                <a:gd name="T11" fmla="*/ 52 h 485"/>
                <a:gd name="T12" fmla="*/ 337 w 484"/>
                <a:gd name="T13" fmla="*/ 64 h 485"/>
                <a:gd name="T14" fmla="*/ 281 w 484"/>
                <a:gd name="T15" fmla="*/ 59 h 485"/>
                <a:gd name="T16" fmla="*/ 239 w 484"/>
                <a:gd name="T17" fmla="*/ 14 h 485"/>
                <a:gd name="T18" fmla="*/ 183 w 484"/>
                <a:gd name="T19" fmla="*/ 7 h 485"/>
                <a:gd name="T20" fmla="*/ 136 w 484"/>
                <a:gd name="T21" fmla="*/ 41 h 485"/>
                <a:gd name="T22" fmla="*/ 123 w 484"/>
                <a:gd name="T23" fmla="*/ 99 h 485"/>
                <a:gd name="T24" fmla="*/ 102 w 484"/>
                <a:gd name="T25" fmla="*/ 119 h 485"/>
                <a:gd name="T26" fmla="*/ 43 w 484"/>
                <a:gd name="T27" fmla="*/ 131 h 485"/>
                <a:gd name="T28" fmla="*/ 23 w 484"/>
                <a:gd name="T29" fmla="*/ 141 h 485"/>
                <a:gd name="T30" fmla="*/ 21 w 484"/>
                <a:gd name="T31" fmla="*/ 144 h 485"/>
                <a:gd name="T32" fmla="*/ 19 w 484"/>
                <a:gd name="T33" fmla="*/ 148 h 485"/>
                <a:gd name="T34" fmla="*/ 2 w 484"/>
                <a:gd name="T35" fmla="*/ 208 h 485"/>
                <a:gd name="T36" fmla="*/ 43 w 484"/>
                <a:gd name="T37" fmla="*/ 252 h 485"/>
                <a:gd name="T38" fmla="*/ 65 w 484"/>
                <a:gd name="T39" fmla="*/ 298 h 485"/>
                <a:gd name="T40" fmla="*/ 47 w 484"/>
                <a:gd name="T41" fmla="*/ 360 h 485"/>
                <a:gd name="T42" fmla="*/ 70 w 484"/>
                <a:gd name="T43" fmla="*/ 413 h 485"/>
                <a:gd name="T44" fmla="*/ 121 w 484"/>
                <a:gd name="T45" fmla="*/ 436 h 485"/>
                <a:gd name="T46" fmla="*/ 183 w 484"/>
                <a:gd name="T47" fmla="*/ 419 h 485"/>
                <a:gd name="T48" fmla="*/ 229 w 484"/>
                <a:gd name="T49" fmla="*/ 442 h 485"/>
                <a:gd name="T50" fmla="*/ 272 w 484"/>
                <a:gd name="T51" fmla="*/ 484 h 485"/>
                <a:gd name="T52" fmla="*/ 333 w 484"/>
                <a:gd name="T53" fmla="*/ 469 h 485"/>
                <a:gd name="T54" fmla="*/ 351 w 484"/>
                <a:gd name="T55" fmla="*/ 412 h 485"/>
                <a:gd name="T56" fmla="*/ 374 w 484"/>
                <a:gd name="T57" fmla="*/ 375 h 485"/>
                <a:gd name="T58" fmla="*/ 410 w 484"/>
                <a:gd name="T59" fmla="*/ 355 h 485"/>
                <a:gd name="T60" fmla="*/ 452 w 484"/>
                <a:gd name="T61" fmla="*/ 352 h 485"/>
                <a:gd name="T62" fmla="*/ 460 w 484"/>
                <a:gd name="T63" fmla="*/ 346 h 485"/>
                <a:gd name="T64" fmla="*/ 464 w 484"/>
                <a:gd name="T65" fmla="*/ 343 h 485"/>
                <a:gd name="T66" fmla="*/ 466 w 484"/>
                <a:gd name="T67" fmla="*/ 338 h 485"/>
                <a:gd name="T68" fmla="*/ 483 w 484"/>
                <a:gd name="T69" fmla="*/ 278 h 485"/>
                <a:gd name="T70" fmla="*/ 483 w 484"/>
                <a:gd name="T71" fmla="*/ 272 h 485"/>
                <a:gd name="T72" fmla="*/ 483 w 484"/>
                <a:gd name="T73" fmla="*/ 268 h 485"/>
                <a:gd name="T74" fmla="*/ 482 w 484"/>
                <a:gd name="T75" fmla="*/ 265 h 485"/>
                <a:gd name="T76" fmla="*/ 445 w 484"/>
                <a:gd name="T77" fmla="*/ 235 h 485"/>
                <a:gd name="T78" fmla="*/ 421 w 484"/>
                <a:gd name="T79" fmla="*/ 184 h 485"/>
                <a:gd name="T80" fmla="*/ 439 w 484"/>
                <a:gd name="T81" fmla="*/ 12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84" h="485">
                  <a:moveTo>
                    <a:pt x="305" y="305"/>
                  </a:moveTo>
                  <a:cubicBezTo>
                    <a:pt x="270" y="339"/>
                    <a:pt x="215" y="338"/>
                    <a:pt x="180" y="303"/>
                  </a:cubicBezTo>
                  <a:cubicBezTo>
                    <a:pt x="174" y="297"/>
                    <a:pt x="169" y="289"/>
                    <a:pt x="164" y="281"/>
                  </a:cubicBezTo>
                  <a:cubicBezTo>
                    <a:pt x="147" y="247"/>
                    <a:pt x="155" y="206"/>
                    <a:pt x="182" y="179"/>
                  </a:cubicBezTo>
                  <a:cubicBezTo>
                    <a:pt x="199" y="162"/>
                    <a:pt x="221" y="153"/>
                    <a:pt x="244" y="154"/>
                  </a:cubicBezTo>
                  <a:cubicBezTo>
                    <a:pt x="268" y="154"/>
                    <a:pt x="290" y="163"/>
                    <a:pt x="307" y="180"/>
                  </a:cubicBezTo>
                  <a:cubicBezTo>
                    <a:pt x="313" y="187"/>
                    <a:pt x="319" y="194"/>
                    <a:pt x="323" y="203"/>
                  </a:cubicBezTo>
                  <a:cubicBezTo>
                    <a:pt x="340" y="237"/>
                    <a:pt x="333" y="278"/>
                    <a:pt x="305" y="305"/>
                  </a:cubicBezTo>
                  <a:close/>
                  <a:moveTo>
                    <a:pt x="439" y="125"/>
                  </a:moveTo>
                  <a:cubicBezTo>
                    <a:pt x="444" y="117"/>
                    <a:pt x="443" y="104"/>
                    <a:pt x="437" y="96"/>
                  </a:cubicBezTo>
                  <a:cubicBezTo>
                    <a:pt x="431" y="88"/>
                    <a:pt x="424" y="81"/>
                    <a:pt x="417" y="74"/>
                  </a:cubicBezTo>
                  <a:cubicBezTo>
                    <a:pt x="409" y="66"/>
                    <a:pt x="401" y="59"/>
                    <a:pt x="393" y="52"/>
                  </a:cubicBezTo>
                  <a:cubicBezTo>
                    <a:pt x="386" y="46"/>
                    <a:pt x="372" y="45"/>
                    <a:pt x="364" y="49"/>
                  </a:cubicBezTo>
                  <a:lnTo>
                    <a:pt x="337" y="64"/>
                  </a:lnTo>
                  <a:cubicBezTo>
                    <a:pt x="328" y="68"/>
                    <a:pt x="314" y="68"/>
                    <a:pt x="305" y="65"/>
                  </a:cubicBezTo>
                  <a:cubicBezTo>
                    <a:pt x="297" y="62"/>
                    <a:pt x="289" y="60"/>
                    <a:pt x="281" y="59"/>
                  </a:cubicBezTo>
                  <a:cubicBezTo>
                    <a:pt x="272" y="57"/>
                    <a:pt x="260" y="49"/>
                    <a:pt x="255" y="41"/>
                  </a:cubicBezTo>
                  <a:lnTo>
                    <a:pt x="239" y="14"/>
                  </a:lnTo>
                  <a:cubicBezTo>
                    <a:pt x="234" y="6"/>
                    <a:pt x="222" y="0"/>
                    <a:pt x="213" y="1"/>
                  </a:cubicBezTo>
                  <a:cubicBezTo>
                    <a:pt x="203" y="3"/>
                    <a:pt x="193" y="5"/>
                    <a:pt x="183" y="7"/>
                  </a:cubicBezTo>
                  <a:cubicBezTo>
                    <a:pt x="173" y="10"/>
                    <a:pt x="162" y="13"/>
                    <a:pt x="152" y="17"/>
                  </a:cubicBezTo>
                  <a:cubicBezTo>
                    <a:pt x="143" y="20"/>
                    <a:pt x="136" y="31"/>
                    <a:pt x="136" y="41"/>
                  </a:cubicBezTo>
                  <a:lnTo>
                    <a:pt x="134" y="73"/>
                  </a:lnTo>
                  <a:cubicBezTo>
                    <a:pt x="134" y="83"/>
                    <a:pt x="129" y="94"/>
                    <a:pt x="123" y="99"/>
                  </a:cubicBezTo>
                  <a:cubicBezTo>
                    <a:pt x="119" y="102"/>
                    <a:pt x="116" y="105"/>
                    <a:pt x="113" y="108"/>
                  </a:cubicBezTo>
                  <a:cubicBezTo>
                    <a:pt x="109" y="112"/>
                    <a:pt x="106" y="115"/>
                    <a:pt x="102" y="119"/>
                  </a:cubicBezTo>
                  <a:cubicBezTo>
                    <a:pt x="97" y="125"/>
                    <a:pt x="85" y="131"/>
                    <a:pt x="76" y="131"/>
                  </a:cubicBezTo>
                  <a:lnTo>
                    <a:pt x="43" y="131"/>
                  </a:lnTo>
                  <a:cubicBezTo>
                    <a:pt x="36" y="132"/>
                    <a:pt x="29" y="135"/>
                    <a:pt x="24" y="140"/>
                  </a:cubicBezTo>
                  <a:cubicBezTo>
                    <a:pt x="24" y="140"/>
                    <a:pt x="23" y="141"/>
                    <a:pt x="23" y="141"/>
                  </a:cubicBezTo>
                  <a:cubicBezTo>
                    <a:pt x="23" y="141"/>
                    <a:pt x="22" y="142"/>
                    <a:pt x="22" y="142"/>
                  </a:cubicBezTo>
                  <a:cubicBezTo>
                    <a:pt x="22" y="143"/>
                    <a:pt x="21" y="143"/>
                    <a:pt x="21" y="144"/>
                  </a:cubicBezTo>
                  <a:cubicBezTo>
                    <a:pt x="21" y="144"/>
                    <a:pt x="20" y="145"/>
                    <a:pt x="20" y="145"/>
                  </a:cubicBezTo>
                  <a:cubicBezTo>
                    <a:pt x="19" y="146"/>
                    <a:pt x="19" y="147"/>
                    <a:pt x="19" y="148"/>
                  </a:cubicBezTo>
                  <a:cubicBezTo>
                    <a:pt x="15" y="157"/>
                    <a:pt x="12" y="167"/>
                    <a:pt x="9" y="176"/>
                  </a:cubicBezTo>
                  <a:cubicBezTo>
                    <a:pt x="6" y="187"/>
                    <a:pt x="4" y="197"/>
                    <a:pt x="2" y="208"/>
                  </a:cubicBezTo>
                  <a:cubicBezTo>
                    <a:pt x="0" y="217"/>
                    <a:pt x="6" y="229"/>
                    <a:pt x="14" y="235"/>
                  </a:cubicBezTo>
                  <a:lnTo>
                    <a:pt x="43" y="252"/>
                  </a:lnTo>
                  <a:cubicBezTo>
                    <a:pt x="51" y="258"/>
                    <a:pt x="58" y="269"/>
                    <a:pt x="60" y="279"/>
                  </a:cubicBezTo>
                  <a:cubicBezTo>
                    <a:pt x="62" y="285"/>
                    <a:pt x="63" y="292"/>
                    <a:pt x="65" y="298"/>
                  </a:cubicBezTo>
                  <a:cubicBezTo>
                    <a:pt x="68" y="308"/>
                    <a:pt x="68" y="322"/>
                    <a:pt x="63" y="330"/>
                  </a:cubicBezTo>
                  <a:lnTo>
                    <a:pt x="47" y="360"/>
                  </a:lnTo>
                  <a:cubicBezTo>
                    <a:pt x="42" y="368"/>
                    <a:pt x="42" y="381"/>
                    <a:pt x="48" y="389"/>
                  </a:cubicBezTo>
                  <a:cubicBezTo>
                    <a:pt x="55" y="397"/>
                    <a:pt x="62" y="405"/>
                    <a:pt x="70" y="413"/>
                  </a:cubicBezTo>
                  <a:cubicBezTo>
                    <a:pt x="77" y="420"/>
                    <a:pt x="84" y="427"/>
                    <a:pt x="92" y="434"/>
                  </a:cubicBezTo>
                  <a:cubicBezTo>
                    <a:pt x="99" y="440"/>
                    <a:pt x="112" y="441"/>
                    <a:pt x="121" y="436"/>
                  </a:cubicBezTo>
                  <a:lnTo>
                    <a:pt x="151" y="420"/>
                  </a:lnTo>
                  <a:cubicBezTo>
                    <a:pt x="160" y="416"/>
                    <a:pt x="174" y="416"/>
                    <a:pt x="183" y="419"/>
                  </a:cubicBezTo>
                  <a:cubicBezTo>
                    <a:pt x="189" y="421"/>
                    <a:pt x="196" y="423"/>
                    <a:pt x="202" y="424"/>
                  </a:cubicBezTo>
                  <a:cubicBezTo>
                    <a:pt x="212" y="426"/>
                    <a:pt x="224" y="434"/>
                    <a:pt x="229" y="442"/>
                  </a:cubicBezTo>
                  <a:lnTo>
                    <a:pt x="246" y="471"/>
                  </a:lnTo>
                  <a:cubicBezTo>
                    <a:pt x="251" y="479"/>
                    <a:pt x="263" y="485"/>
                    <a:pt x="272" y="484"/>
                  </a:cubicBezTo>
                  <a:cubicBezTo>
                    <a:pt x="283" y="483"/>
                    <a:pt x="293" y="480"/>
                    <a:pt x="304" y="478"/>
                  </a:cubicBezTo>
                  <a:cubicBezTo>
                    <a:pt x="314" y="475"/>
                    <a:pt x="323" y="472"/>
                    <a:pt x="333" y="469"/>
                  </a:cubicBezTo>
                  <a:cubicBezTo>
                    <a:pt x="342" y="465"/>
                    <a:pt x="349" y="454"/>
                    <a:pt x="349" y="445"/>
                  </a:cubicBezTo>
                  <a:lnTo>
                    <a:pt x="351" y="412"/>
                  </a:lnTo>
                  <a:cubicBezTo>
                    <a:pt x="351" y="402"/>
                    <a:pt x="357" y="391"/>
                    <a:pt x="363" y="385"/>
                  </a:cubicBezTo>
                  <a:cubicBezTo>
                    <a:pt x="367" y="382"/>
                    <a:pt x="371" y="379"/>
                    <a:pt x="374" y="375"/>
                  </a:cubicBezTo>
                  <a:cubicBezTo>
                    <a:pt x="378" y="372"/>
                    <a:pt x="381" y="369"/>
                    <a:pt x="384" y="366"/>
                  </a:cubicBezTo>
                  <a:cubicBezTo>
                    <a:pt x="389" y="360"/>
                    <a:pt x="400" y="355"/>
                    <a:pt x="410" y="355"/>
                  </a:cubicBezTo>
                  <a:lnTo>
                    <a:pt x="442" y="354"/>
                  </a:lnTo>
                  <a:cubicBezTo>
                    <a:pt x="445" y="354"/>
                    <a:pt x="449" y="353"/>
                    <a:pt x="452" y="352"/>
                  </a:cubicBezTo>
                  <a:lnTo>
                    <a:pt x="452" y="352"/>
                  </a:lnTo>
                  <a:cubicBezTo>
                    <a:pt x="455" y="350"/>
                    <a:pt x="458" y="348"/>
                    <a:pt x="460" y="346"/>
                  </a:cubicBezTo>
                  <a:cubicBezTo>
                    <a:pt x="461" y="346"/>
                    <a:pt x="461" y="346"/>
                    <a:pt x="461" y="345"/>
                  </a:cubicBezTo>
                  <a:cubicBezTo>
                    <a:pt x="462" y="345"/>
                    <a:pt x="463" y="344"/>
                    <a:pt x="464" y="343"/>
                  </a:cubicBezTo>
                  <a:cubicBezTo>
                    <a:pt x="464" y="342"/>
                    <a:pt x="464" y="342"/>
                    <a:pt x="464" y="342"/>
                  </a:cubicBezTo>
                  <a:cubicBezTo>
                    <a:pt x="465" y="340"/>
                    <a:pt x="466" y="339"/>
                    <a:pt x="466" y="338"/>
                  </a:cubicBezTo>
                  <a:cubicBezTo>
                    <a:pt x="470" y="328"/>
                    <a:pt x="474" y="318"/>
                    <a:pt x="477" y="307"/>
                  </a:cubicBezTo>
                  <a:cubicBezTo>
                    <a:pt x="479" y="298"/>
                    <a:pt x="482" y="288"/>
                    <a:pt x="483" y="278"/>
                  </a:cubicBezTo>
                  <a:cubicBezTo>
                    <a:pt x="484" y="277"/>
                    <a:pt x="484" y="276"/>
                    <a:pt x="484" y="274"/>
                  </a:cubicBezTo>
                  <a:cubicBezTo>
                    <a:pt x="484" y="274"/>
                    <a:pt x="484" y="273"/>
                    <a:pt x="483" y="272"/>
                  </a:cubicBezTo>
                  <a:cubicBezTo>
                    <a:pt x="483" y="272"/>
                    <a:pt x="483" y="272"/>
                    <a:pt x="483" y="271"/>
                  </a:cubicBezTo>
                  <a:cubicBezTo>
                    <a:pt x="483" y="270"/>
                    <a:pt x="483" y="269"/>
                    <a:pt x="483" y="268"/>
                  </a:cubicBezTo>
                  <a:cubicBezTo>
                    <a:pt x="483" y="268"/>
                    <a:pt x="483" y="268"/>
                    <a:pt x="483" y="268"/>
                  </a:cubicBezTo>
                  <a:cubicBezTo>
                    <a:pt x="482" y="267"/>
                    <a:pt x="482" y="266"/>
                    <a:pt x="482" y="265"/>
                  </a:cubicBezTo>
                  <a:cubicBezTo>
                    <a:pt x="479" y="259"/>
                    <a:pt x="476" y="254"/>
                    <a:pt x="471" y="251"/>
                  </a:cubicBezTo>
                  <a:lnTo>
                    <a:pt x="445" y="235"/>
                  </a:lnTo>
                  <a:cubicBezTo>
                    <a:pt x="436" y="230"/>
                    <a:pt x="429" y="218"/>
                    <a:pt x="427" y="208"/>
                  </a:cubicBezTo>
                  <a:cubicBezTo>
                    <a:pt x="426" y="200"/>
                    <a:pt x="424" y="192"/>
                    <a:pt x="421" y="184"/>
                  </a:cubicBezTo>
                  <a:cubicBezTo>
                    <a:pt x="418" y="175"/>
                    <a:pt x="419" y="161"/>
                    <a:pt x="424" y="153"/>
                  </a:cubicBezTo>
                  <a:lnTo>
                    <a:pt x="439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Freeform 69"/>
            <p:cNvSpPr>
              <a:spLocks/>
            </p:cNvSpPr>
            <p:nvPr/>
          </p:nvSpPr>
          <p:spPr bwMode="auto">
            <a:xfrm>
              <a:off x="5005388" y="2159000"/>
              <a:ext cx="574675" cy="862013"/>
            </a:xfrm>
            <a:custGeom>
              <a:avLst/>
              <a:gdLst>
                <a:gd name="T0" fmla="*/ 657 w 952"/>
                <a:gd name="T1" fmla="*/ 1166 h 1430"/>
                <a:gd name="T2" fmla="*/ 637 w 952"/>
                <a:gd name="T3" fmla="*/ 1160 h 1430"/>
                <a:gd name="T4" fmla="*/ 614 w 952"/>
                <a:gd name="T5" fmla="*/ 1151 h 1430"/>
                <a:gd name="T6" fmla="*/ 591 w 952"/>
                <a:gd name="T7" fmla="*/ 1142 h 1430"/>
                <a:gd name="T8" fmla="*/ 490 w 952"/>
                <a:gd name="T9" fmla="*/ 1095 h 1430"/>
                <a:gd name="T10" fmla="*/ 267 w 952"/>
                <a:gd name="T11" fmla="*/ 923 h 1430"/>
                <a:gd name="T12" fmla="*/ 171 w 952"/>
                <a:gd name="T13" fmla="*/ 796 h 1430"/>
                <a:gd name="T14" fmla="*/ 106 w 952"/>
                <a:gd name="T15" fmla="*/ 645 h 1430"/>
                <a:gd name="T16" fmla="*/ 90 w 952"/>
                <a:gd name="T17" fmla="*/ 564 h 1430"/>
                <a:gd name="T18" fmla="*/ 89 w 952"/>
                <a:gd name="T19" fmla="*/ 482 h 1430"/>
                <a:gd name="T20" fmla="*/ 100 w 952"/>
                <a:gd name="T21" fmla="*/ 402 h 1430"/>
                <a:gd name="T22" fmla="*/ 111 w 952"/>
                <a:gd name="T23" fmla="*/ 364 h 1430"/>
                <a:gd name="T24" fmla="*/ 113 w 952"/>
                <a:gd name="T25" fmla="*/ 359 h 1430"/>
                <a:gd name="T26" fmla="*/ 113 w 952"/>
                <a:gd name="T27" fmla="*/ 358 h 1430"/>
                <a:gd name="T28" fmla="*/ 113 w 952"/>
                <a:gd name="T29" fmla="*/ 359 h 1430"/>
                <a:gd name="T30" fmla="*/ 113 w 952"/>
                <a:gd name="T31" fmla="*/ 358 h 1430"/>
                <a:gd name="T32" fmla="*/ 114 w 952"/>
                <a:gd name="T33" fmla="*/ 355 h 1430"/>
                <a:gd name="T34" fmla="*/ 118 w 952"/>
                <a:gd name="T35" fmla="*/ 345 h 1430"/>
                <a:gd name="T36" fmla="*/ 126 w 952"/>
                <a:gd name="T37" fmla="*/ 326 h 1430"/>
                <a:gd name="T38" fmla="*/ 143 w 952"/>
                <a:gd name="T39" fmla="*/ 291 h 1430"/>
                <a:gd name="T40" fmla="*/ 162 w 952"/>
                <a:gd name="T41" fmla="*/ 258 h 1430"/>
                <a:gd name="T42" fmla="*/ 184 w 952"/>
                <a:gd name="T43" fmla="*/ 227 h 1430"/>
                <a:gd name="T44" fmla="*/ 208 w 952"/>
                <a:gd name="T45" fmla="*/ 198 h 1430"/>
                <a:gd name="T46" fmla="*/ 314 w 952"/>
                <a:gd name="T47" fmla="*/ 107 h 1430"/>
                <a:gd name="T48" fmla="*/ 420 w 952"/>
                <a:gd name="T49" fmla="*/ 50 h 1430"/>
                <a:gd name="T50" fmla="*/ 467 w 952"/>
                <a:gd name="T51" fmla="*/ 31 h 1430"/>
                <a:gd name="T52" fmla="*/ 509 w 952"/>
                <a:gd name="T53" fmla="*/ 18 h 1430"/>
                <a:gd name="T54" fmla="*/ 542 w 952"/>
                <a:gd name="T55" fmla="*/ 9 h 1430"/>
                <a:gd name="T56" fmla="*/ 568 w 952"/>
                <a:gd name="T57" fmla="*/ 4 h 1430"/>
                <a:gd name="T58" fmla="*/ 589 w 952"/>
                <a:gd name="T59" fmla="*/ 0 h 1430"/>
                <a:gd name="T60" fmla="*/ 567 w 952"/>
                <a:gd name="T61" fmla="*/ 2 h 1430"/>
                <a:gd name="T62" fmla="*/ 541 w 952"/>
                <a:gd name="T63" fmla="*/ 5 h 1430"/>
                <a:gd name="T64" fmla="*/ 507 w 952"/>
                <a:gd name="T65" fmla="*/ 10 h 1430"/>
                <a:gd name="T66" fmla="*/ 464 w 952"/>
                <a:gd name="T67" fmla="*/ 19 h 1430"/>
                <a:gd name="T68" fmla="*/ 414 w 952"/>
                <a:gd name="T69" fmla="*/ 32 h 1430"/>
                <a:gd name="T70" fmla="*/ 298 w 952"/>
                <a:gd name="T71" fmla="*/ 80 h 1430"/>
                <a:gd name="T72" fmla="*/ 175 w 952"/>
                <a:gd name="T73" fmla="*/ 165 h 1430"/>
                <a:gd name="T74" fmla="*/ 69 w 952"/>
                <a:gd name="T75" fmla="*/ 299 h 1430"/>
                <a:gd name="T76" fmla="*/ 59 w 952"/>
                <a:gd name="T77" fmla="*/ 318 h 1430"/>
                <a:gd name="T78" fmla="*/ 54 w 952"/>
                <a:gd name="T79" fmla="*/ 327 h 1430"/>
                <a:gd name="T80" fmla="*/ 53 w 952"/>
                <a:gd name="T81" fmla="*/ 330 h 1430"/>
                <a:gd name="T82" fmla="*/ 52 w 952"/>
                <a:gd name="T83" fmla="*/ 331 h 1430"/>
                <a:gd name="T84" fmla="*/ 51 w 952"/>
                <a:gd name="T85" fmla="*/ 333 h 1430"/>
                <a:gd name="T86" fmla="*/ 49 w 952"/>
                <a:gd name="T87" fmla="*/ 339 h 1430"/>
                <a:gd name="T88" fmla="*/ 31 w 952"/>
                <a:gd name="T89" fmla="*/ 382 h 1430"/>
                <a:gd name="T90" fmla="*/ 8 w 952"/>
                <a:gd name="T91" fmla="*/ 473 h 1430"/>
                <a:gd name="T92" fmla="*/ 0 w 952"/>
                <a:gd name="T93" fmla="*/ 569 h 1430"/>
                <a:gd name="T94" fmla="*/ 8 w 952"/>
                <a:gd name="T95" fmla="*/ 666 h 1430"/>
                <a:gd name="T96" fmla="*/ 65 w 952"/>
                <a:gd name="T97" fmla="*/ 850 h 1430"/>
                <a:gd name="T98" fmla="*/ 161 w 952"/>
                <a:gd name="T99" fmla="*/ 1010 h 1430"/>
                <a:gd name="T100" fmla="*/ 401 w 952"/>
                <a:gd name="T101" fmla="*/ 1238 h 1430"/>
                <a:gd name="T102" fmla="*/ 516 w 952"/>
                <a:gd name="T103" fmla="*/ 1308 h 1430"/>
                <a:gd name="T104" fmla="*/ 541 w 952"/>
                <a:gd name="T105" fmla="*/ 1320 h 1430"/>
                <a:gd name="T106" fmla="*/ 563 w 952"/>
                <a:gd name="T107" fmla="*/ 1332 h 1430"/>
                <a:gd name="T108" fmla="*/ 605 w 952"/>
                <a:gd name="T109" fmla="*/ 1350 h 1430"/>
                <a:gd name="T110" fmla="*/ 582 w 952"/>
                <a:gd name="T111" fmla="*/ 1430 h 1430"/>
                <a:gd name="T112" fmla="*/ 952 w 952"/>
                <a:gd name="T113" fmla="*/ 1337 h 1430"/>
                <a:gd name="T114" fmla="*/ 687 w 952"/>
                <a:gd name="T115" fmla="*/ 1063 h 1430"/>
                <a:gd name="T116" fmla="*/ 657 w 952"/>
                <a:gd name="T117" fmla="*/ 1166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2" h="1430">
                  <a:moveTo>
                    <a:pt x="657" y="1166"/>
                  </a:moveTo>
                  <a:cubicBezTo>
                    <a:pt x="651" y="1164"/>
                    <a:pt x="644" y="1162"/>
                    <a:pt x="637" y="1160"/>
                  </a:cubicBezTo>
                  <a:cubicBezTo>
                    <a:pt x="630" y="1157"/>
                    <a:pt x="622" y="1154"/>
                    <a:pt x="614" y="1151"/>
                  </a:cubicBezTo>
                  <a:cubicBezTo>
                    <a:pt x="606" y="1148"/>
                    <a:pt x="598" y="1145"/>
                    <a:pt x="591" y="1142"/>
                  </a:cubicBezTo>
                  <a:cubicBezTo>
                    <a:pt x="562" y="1131"/>
                    <a:pt x="526" y="1114"/>
                    <a:pt x="490" y="1095"/>
                  </a:cubicBezTo>
                  <a:cubicBezTo>
                    <a:pt x="417" y="1056"/>
                    <a:pt x="337" y="999"/>
                    <a:pt x="267" y="923"/>
                  </a:cubicBezTo>
                  <a:cubicBezTo>
                    <a:pt x="231" y="885"/>
                    <a:pt x="199" y="842"/>
                    <a:pt x="171" y="796"/>
                  </a:cubicBezTo>
                  <a:cubicBezTo>
                    <a:pt x="143" y="749"/>
                    <a:pt x="120" y="698"/>
                    <a:pt x="106" y="645"/>
                  </a:cubicBezTo>
                  <a:cubicBezTo>
                    <a:pt x="99" y="618"/>
                    <a:pt x="94" y="591"/>
                    <a:pt x="90" y="564"/>
                  </a:cubicBezTo>
                  <a:cubicBezTo>
                    <a:pt x="88" y="537"/>
                    <a:pt x="87" y="509"/>
                    <a:pt x="89" y="482"/>
                  </a:cubicBezTo>
                  <a:cubicBezTo>
                    <a:pt x="90" y="455"/>
                    <a:pt x="94" y="428"/>
                    <a:pt x="100" y="402"/>
                  </a:cubicBezTo>
                  <a:cubicBezTo>
                    <a:pt x="103" y="389"/>
                    <a:pt x="107" y="376"/>
                    <a:pt x="111" y="364"/>
                  </a:cubicBezTo>
                  <a:lnTo>
                    <a:pt x="113" y="359"/>
                  </a:lnTo>
                  <a:lnTo>
                    <a:pt x="113" y="358"/>
                  </a:lnTo>
                  <a:cubicBezTo>
                    <a:pt x="113" y="358"/>
                    <a:pt x="112" y="360"/>
                    <a:pt x="113" y="359"/>
                  </a:cubicBezTo>
                  <a:lnTo>
                    <a:pt x="113" y="358"/>
                  </a:lnTo>
                  <a:lnTo>
                    <a:pt x="114" y="355"/>
                  </a:lnTo>
                  <a:lnTo>
                    <a:pt x="118" y="345"/>
                  </a:lnTo>
                  <a:lnTo>
                    <a:pt x="126" y="326"/>
                  </a:lnTo>
                  <a:cubicBezTo>
                    <a:pt x="131" y="314"/>
                    <a:pt x="137" y="303"/>
                    <a:pt x="143" y="291"/>
                  </a:cubicBezTo>
                  <a:cubicBezTo>
                    <a:pt x="149" y="280"/>
                    <a:pt x="156" y="269"/>
                    <a:pt x="162" y="258"/>
                  </a:cubicBezTo>
                  <a:cubicBezTo>
                    <a:pt x="170" y="247"/>
                    <a:pt x="177" y="237"/>
                    <a:pt x="184" y="227"/>
                  </a:cubicBezTo>
                  <a:cubicBezTo>
                    <a:pt x="192" y="217"/>
                    <a:pt x="200" y="207"/>
                    <a:pt x="208" y="198"/>
                  </a:cubicBezTo>
                  <a:cubicBezTo>
                    <a:pt x="241" y="161"/>
                    <a:pt x="277" y="131"/>
                    <a:pt x="314" y="107"/>
                  </a:cubicBezTo>
                  <a:cubicBezTo>
                    <a:pt x="351" y="83"/>
                    <a:pt x="387" y="64"/>
                    <a:pt x="420" y="50"/>
                  </a:cubicBezTo>
                  <a:cubicBezTo>
                    <a:pt x="437" y="43"/>
                    <a:pt x="453" y="37"/>
                    <a:pt x="467" y="31"/>
                  </a:cubicBezTo>
                  <a:cubicBezTo>
                    <a:pt x="482" y="27"/>
                    <a:pt x="496" y="22"/>
                    <a:pt x="509" y="18"/>
                  </a:cubicBezTo>
                  <a:cubicBezTo>
                    <a:pt x="521" y="15"/>
                    <a:pt x="532" y="12"/>
                    <a:pt x="542" y="9"/>
                  </a:cubicBezTo>
                  <a:cubicBezTo>
                    <a:pt x="552" y="7"/>
                    <a:pt x="561" y="6"/>
                    <a:pt x="568" y="4"/>
                  </a:cubicBezTo>
                  <a:cubicBezTo>
                    <a:pt x="581" y="1"/>
                    <a:pt x="589" y="0"/>
                    <a:pt x="589" y="0"/>
                  </a:cubicBezTo>
                  <a:cubicBezTo>
                    <a:pt x="589" y="0"/>
                    <a:pt x="581" y="0"/>
                    <a:pt x="567" y="2"/>
                  </a:cubicBezTo>
                  <a:cubicBezTo>
                    <a:pt x="560" y="3"/>
                    <a:pt x="552" y="3"/>
                    <a:pt x="541" y="5"/>
                  </a:cubicBezTo>
                  <a:cubicBezTo>
                    <a:pt x="531" y="6"/>
                    <a:pt x="520" y="8"/>
                    <a:pt x="507" y="10"/>
                  </a:cubicBezTo>
                  <a:cubicBezTo>
                    <a:pt x="494" y="12"/>
                    <a:pt x="479" y="15"/>
                    <a:pt x="464" y="19"/>
                  </a:cubicBezTo>
                  <a:cubicBezTo>
                    <a:pt x="448" y="23"/>
                    <a:pt x="431" y="27"/>
                    <a:pt x="414" y="32"/>
                  </a:cubicBezTo>
                  <a:cubicBezTo>
                    <a:pt x="378" y="43"/>
                    <a:pt x="339" y="59"/>
                    <a:pt x="298" y="80"/>
                  </a:cubicBezTo>
                  <a:cubicBezTo>
                    <a:pt x="257" y="101"/>
                    <a:pt x="215" y="129"/>
                    <a:pt x="175" y="165"/>
                  </a:cubicBezTo>
                  <a:cubicBezTo>
                    <a:pt x="135" y="202"/>
                    <a:pt x="99" y="245"/>
                    <a:pt x="69" y="299"/>
                  </a:cubicBezTo>
                  <a:lnTo>
                    <a:pt x="59" y="318"/>
                  </a:lnTo>
                  <a:lnTo>
                    <a:pt x="54" y="327"/>
                  </a:lnTo>
                  <a:lnTo>
                    <a:pt x="53" y="330"/>
                  </a:lnTo>
                  <a:lnTo>
                    <a:pt x="52" y="331"/>
                  </a:lnTo>
                  <a:lnTo>
                    <a:pt x="51" y="333"/>
                  </a:lnTo>
                  <a:lnTo>
                    <a:pt x="49" y="339"/>
                  </a:lnTo>
                  <a:cubicBezTo>
                    <a:pt x="42" y="353"/>
                    <a:pt x="36" y="367"/>
                    <a:pt x="31" y="382"/>
                  </a:cubicBezTo>
                  <a:cubicBezTo>
                    <a:pt x="21" y="411"/>
                    <a:pt x="13" y="441"/>
                    <a:pt x="8" y="473"/>
                  </a:cubicBezTo>
                  <a:cubicBezTo>
                    <a:pt x="2" y="504"/>
                    <a:pt x="0" y="537"/>
                    <a:pt x="0" y="569"/>
                  </a:cubicBezTo>
                  <a:cubicBezTo>
                    <a:pt x="1" y="601"/>
                    <a:pt x="3" y="634"/>
                    <a:pt x="8" y="666"/>
                  </a:cubicBezTo>
                  <a:cubicBezTo>
                    <a:pt x="19" y="730"/>
                    <a:pt x="39" y="792"/>
                    <a:pt x="65" y="850"/>
                  </a:cubicBezTo>
                  <a:cubicBezTo>
                    <a:pt x="92" y="908"/>
                    <a:pt x="125" y="962"/>
                    <a:pt x="161" y="1010"/>
                  </a:cubicBezTo>
                  <a:cubicBezTo>
                    <a:pt x="234" y="1108"/>
                    <a:pt x="321" y="1183"/>
                    <a:pt x="401" y="1238"/>
                  </a:cubicBezTo>
                  <a:cubicBezTo>
                    <a:pt x="442" y="1266"/>
                    <a:pt x="478" y="1288"/>
                    <a:pt x="516" y="1308"/>
                  </a:cubicBezTo>
                  <a:cubicBezTo>
                    <a:pt x="525" y="1313"/>
                    <a:pt x="533" y="1317"/>
                    <a:pt x="541" y="1320"/>
                  </a:cubicBezTo>
                  <a:cubicBezTo>
                    <a:pt x="548" y="1324"/>
                    <a:pt x="556" y="1328"/>
                    <a:pt x="563" y="1332"/>
                  </a:cubicBezTo>
                  <a:cubicBezTo>
                    <a:pt x="578" y="1338"/>
                    <a:pt x="592" y="1344"/>
                    <a:pt x="605" y="1350"/>
                  </a:cubicBezTo>
                  <a:lnTo>
                    <a:pt x="582" y="1430"/>
                  </a:lnTo>
                  <a:lnTo>
                    <a:pt x="952" y="1337"/>
                  </a:lnTo>
                  <a:lnTo>
                    <a:pt x="687" y="1063"/>
                  </a:lnTo>
                  <a:lnTo>
                    <a:pt x="657" y="1166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Freeform 70"/>
            <p:cNvSpPr>
              <a:spLocks/>
            </p:cNvSpPr>
            <p:nvPr/>
          </p:nvSpPr>
          <p:spPr bwMode="auto">
            <a:xfrm>
              <a:off x="5370513" y="2060575"/>
              <a:ext cx="654050" cy="895350"/>
            </a:xfrm>
            <a:custGeom>
              <a:avLst/>
              <a:gdLst>
                <a:gd name="T0" fmla="*/ 989 w 1087"/>
                <a:gd name="T1" fmla="*/ 578 h 1486"/>
                <a:gd name="T2" fmla="*/ 727 w 1087"/>
                <a:gd name="T3" fmla="*/ 280 h 1486"/>
                <a:gd name="T4" fmla="*/ 545 w 1087"/>
                <a:gd name="T5" fmla="*/ 167 h 1486"/>
                <a:gd name="T6" fmla="*/ 522 w 1087"/>
                <a:gd name="T7" fmla="*/ 156 h 1486"/>
                <a:gd name="T8" fmla="*/ 512 w 1087"/>
                <a:gd name="T9" fmla="*/ 151 h 1486"/>
                <a:gd name="T10" fmla="*/ 390 w 1087"/>
                <a:gd name="T11" fmla="*/ 103 h 1486"/>
                <a:gd name="T12" fmla="*/ 360 w 1087"/>
                <a:gd name="T13" fmla="*/ 0 h 1486"/>
                <a:gd name="T14" fmla="*/ 292 w 1087"/>
                <a:gd name="T15" fmla="*/ 376 h 1486"/>
                <a:gd name="T16" fmla="*/ 339 w 1087"/>
                <a:gd name="T17" fmla="*/ 283 h 1486"/>
                <a:gd name="T18" fmla="*/ 446 w 1087"/>
                <a:gd name="T19" fmla="*/ 314 h 1486"/>
                <a:gd name="T20" fmla="*/ 448 w 1087"/>
                <a:gd name="T21" fmla="*/ 315 h 1486"/>
                <a:gd name="T22" fmla="*/ 448 w 1087"/>
                <a:gd name="T23" fmla="*/ 314 h 1486"/>
                <a:gd name="T24" fmla="*/ 460 w 1087"/>
                <a:gd name="T25" fmla="*/ 319 h 1486"/>
                <a:gd name="T26" fmla="*/ 508 w 1087"/>
                <a:gd name="T27" fmla="*/ 338 h 1486"/>
                <a:gd name="T28" fmla="*/ 771 w 1087"/>
                <a:gd name="T29" fmla="*/ 506 h 1486"/>
                <a:gd name="T30" fmla="*/ 970 w 1087"/>
                <a:gd name="T31" fmla="*/ 803 h 1486"/>
                <a:gd name="T32" fmla="*/ 985 w 1087"/>
                <a:gd name="T33" fmla="*/ 1072 h 1486"/>
                <a:gd name="T34" fmla="*/ 973 w 1087"/>
                <a:gd name="T35" fmla="*/ 1114 h 1486"/>
                <a:gd name="T36" fmla="*/ 971 w 1087"/>
                <a:gd name="T37" fmla="*/ 1121 h 1486"/>
                <a:gd name="T38" fmla="*/ 971 w 1087"/>
                <a:gd name="T39" fmla="*/ 1121 h 1486"/>
                <a:gd name="T40" fmla="*/ 965 w 1087"/>
                <a:gd name="T41" fmla="*/ 1135 h 1486"/>
                <a:gd name="T42" fmla="*/ 938 w 1087"/>
                <a:gd name="T43" fmla="*/ 1194 h 1486"/>
                <a:gd name="T44" fmla="*/ 890 w 1087"/>
                <a:gd name="T45" fmla="*/ 1265 h 1486"/>
                <a:gd name="T46" fmla="*/ 739 w 1087"/>
                <a:gd name="T47" fmla="*/ 1391 h 1486"/>
                <a:gd name="T48" fmla="*/ 564 w 1087"/>
                <a:gd name="T49" fmla="*/ 1462 h 1486"/>
                <a:gd name="T50" fmla="*/ 479 w 1087"/>
                <a:gd name="T51" fmla="*/ 1480 h 1486"/>
                <a:gd name="T52" fmla="*/ 427 w 1087"/>
                <a:gd name="T53" fmla="*/ 1486 h 1486"/>
                <a:gd name="T54" fmla="*/ 480 w 1087"/>
                <a:gd name="T55" fmla="*/ 1485 h 1486"/>
                <a:gd name="T56" fmla="*/ 567 w 1087"/>
                <a:gd name="T57" fmla="*/ 1475 h 1486"/>
                <a:gd name="T58" fmla="*/ 754 w 1087"/>
                <a:gd name="T59" fmla="*/ 1418 h 1486"/>
                <a:gd name="T60" fmla="*/ 1014 w 1087"/>
                <a:gd name="T61" fmla="*/ 1183 h 1486"/>
                <a:gd name="T62" fmla="*/ 1030 w 1087"/>
                <a:gd name="T63" fmla="*/ 1152 h 1486"/>
                <a:gd name="T64" fmla="*/ 1034 w 1087"/>
                <a:gd name="T65" fmla="*/ 1145 h 1486"/>
                <a:gd name="T66" fmla="*/ 1046 w 1087"/>
                <a:gd name="T67" fmla="*/ 1116 h 1486"/>
                <a:gd name="T68" fmla="*/ 1078 w 1087"/>
                <a:gd name="T69" fmla="*/ 990 h 1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87" h="1486">
                  <a:moveTo>
                    <a:pt x="1066" y="777"/>
                  </a:moveTo>
                  <a:cubicBezTo>
                    <a:pt x="1050" y="707"/>
                    <a:pt x="1023" y="639"/>
                    <a:pt x="989" y="578"/>
                  </a:cubicBezTo>
                  <a:cubicBezTo>
                    <a:pt x="955" y="516"/>
                    <a:pt x="913" y="461"/>
                    <a:pt x="869" y="411"/>
                  </a:cubicBezTo>
                  <a:cubicBezTo>
                    <a:pt x="824" y="361"/>
                    <a:pt x="775" y="317"/>
                    <a:pt x="727" y="280"/>
                  </a:cubicBezTo>
                  <a:cubicBezTo>
                    <a:pt x="677" y="243"/>
                    <a:pt x="629" y="212"/>
                    <a:pt x="580" y="186"/>
                  </a:cubicBezTo>
                  <a:cubicBezTo>
                    <a:pt x="568" y="179"/>
                    <a:pt x="555" y="172"/>
                    <a:pt x="545" y="167"/>
                  </a:cubicBezTo>
                  <a:cubicBezTo>
                    <a:pt x="540" y="165"/>
                    <a:pt x="535" y="162"/>
                    <a:pt x="529" y="159"/>
                  </a:cubicBezTo>
                  <a:lnTo>
                    <a:pt x="522" y="156"/>
                  </a:lnTo>
                  <a:lnTo>
                    <a:pt x="518" y="154"/>
                  </a:lnTo>
                  <a:lnTo>
                    <a:pt x="512" y="151"/>
                  </a:lnTo>
                  <a:cubicBezTo>
                    <a:pt x="489" y="142"/>
                    <a:pt x="468" y="132"/>
                    <a:pt x="448" y="124"/>
                  </a:cubicBezTo>
                  <a:cubicBezTo>
                    <a:pt x="427" y="117"/>
                    <a:pt x="407" y="110"/>
                    <a:pt x="390" y="103"/>
                  </a:cubicBezTo>
                  <a:cubicBezTo>
                    <a:pt x="374" y="98"/>
                    <a:pt x="358" y="94"/>
                    <a:pt x="344" y="90"/>
                  </a:cubicBezTo>
                  <a:lnTo>
                    <a:pt x="360" y="0"/>
                  </a:lnTo>
                  <a:lnTo>
                    <a:pt x="0" y="130"/>
                  </a:lnTo>
                  <a:lnTo>
                    <a:pt x="292" y="376"/>
                  </a:lnTo>
                  <a:lnTo>
                    <a:pt x="310" y="277"/>
                  </a:lnTo>
                  <a:cubicBezTo>
                    <a:pt x="319" y="279"/>
                    <a:pt x="328" y="280"/>
                    <a:pt x="339" y="283"/>
                  </a:cubicBezTo>
                  <a:cubicBezTo>
                    <a:pt x="354" y="287"/>
                    <a:pt x="371" y="291"/>
                    <a:pt x="389" y="296"/>
                  </a:cubicBezTo>
                  <a:cubicBezTo>
                    <a:pt x="407" y="301"/>
                    <a:pt x="426" y="307"/>
                    <a:pt x="446" y="314"/>
                  </a:cubicBezTo>
                  <a:lnTo>
                    <a:pt x="447" y="314"/>
                  </a:lnTo>
                  <a:lnTo>
                    <a:pt x="448" y="315"/>
                  </a:lnTo>
                  <a:cubicBezTo>
                    <a:pt x="445" y="313"/>
                    <a:pt x="448" y="314"/>
                    <a:pt x="447" y="314"/>
                  </a:cubicBezTo>
                  <a:lnTo>
                    <a:pt x="448" y="314"/>
                  </a:lnTo>
                  <a:lnTo>
                    <a:pt x="452" y="316"/>
                  </a:lnTo>
                  <a:lnTo>
                    <a:pt x="460" y="319"/>
                  </a:lnTo>
                  <a:cubicBezTo>
                    <a:pt x="465" y="321"/>
                    <a:pt x="471" y="323"/>
                    <a:pt x="477" y="325"/>
                  </a:cubicBezTo>
                  <a:cubicBezTo>
                    <a:pt x="488" y="330"/>
                    <a:pt x="497" y="334"/>
                    <a:pt x="508" y="338"/>
                  </a:cubicBezTo>
                  <a:cubicBezTo>
                    <a:pt x="549" y="355"/>
                    <a:pt x="594" y="378"/>
                    <a:pt x="639" y="406"/>
                  </a:cubicBezTo>
                  <a:cubicBezTo>
                    <a:pt x="683" y="434"/>
                    <a:pt x="729" y="467"/>
                    <a:pt x="771" y="506"/>
                  </a:cubicBezTo>
                  <a:cubicBezTo>
                    <a:pt x="813" y="546"/>
                    <a:pt x="854" y="590"/>
                    <a:pt x="888" y="640"/>
                  </a:cubicBezTo>
                  <a:cubicBezTo>
                    <a:pt x="922" y="690"/>
                    <a:pt x="950" y="745"/>
                    <a:pt x="970" y="803"/>
                  </a:cubicBezTo>
                  <a:cubicBezTo>
                    <a:pt x="989" y="861"/>
                    <a:pt x="999" y="922"/>
                    <a:pt x="997" y="983"/>
                  </a:cubicBezTo>
                  <a:cubicBezTo>
                    <a:pt x="996" y="1013"/>
                    <a:pt x="991" y="1043"/>
                    <a:pt x="985" y="1072"/>
                  </a:cubicBezTo>
                  <a:lnTo>
                    <a:pt x="980" y="1093"/>
                  </a:lnTo>
                  <a:lnTo>
                    <a:pt x="973" y="1114"/>
                  </a:lnTo>
                  <a:lnTo>
                    <a:pt x="971" y="1120"/>
                  </a:lnTo>
                  <a:lnTo>
                    <a:pt x="971" y="1121"/>
                  </a:lnTo>
                  <a:lnTo>
                    <a:pt x="971" y="1122"/>
                  </a:lnTo>
                  <a:cubicBezTo>
                    <a:pt x="970" y="1123"/>
                    <a:pt x="971" y="1121"/>
                    <a:pt x="971" y="1121"/>
                  </a:cubicBezTo>
                  <a:lnTo>
                    <a:pt x="970" y="1124"/>
                  </a:lnTo>
                  <a:lnTo>
                    <a:pt x="965" y="1135"/>
                  </a:lnTo>
                  <a:cubicBezTo>
                    <a:pt x="962" y="1142"/>
                    <a:pt x="960" y="1149"/>
                    <a:pt x="957" y="1156"/>
                  </a:cubicBezTo>
                  <a:cubicBezTo>
                    <a:pt x="950" y="1170"/>
                    <a:pt x="944" y="1182"/>
                    <a:pt x="938" y="1194"/>
                  </a:cubicBezTo>
                  <a:cubicBezTo>
                    <a:pt x="930" y="1207"/>
                    <a:pt x="923" y="1219"/>
                    <a:pt x="915" y="1231"/>
                  </a:cubicBezTo>
                  <a:cubicBezTo>
                    <a:pt x="906" y="1242"/>
                    <a:pt x="898" y="1254"/>
                    <a:pt x="890" y="1265"/>
                  </a:cubicBezTo>
                  <a:cubicBezTo>
                    <a:pt x="880" y="1275"/>
                    <a:pt x="872" y="1286"/>
                    <a:pt x="862" y="1295"/>
                  </a:cubicBezTo>
                  <a:cubicBezTo>
                    <a:pt x="824" y="1335"/>
                    <a:pt x="781" y="1366"/>
                    <a:pt x="739" y="1391"/>
                  </a:cubicBezTo>
                  <a:cubicBezTo>
                    <a:pt x="697" y="1415"/>
                    <a:pt x="655" y="1433"/>
                    <a:pt x="618" y="1446"/>
                  </a:cubicBezTo>
                  <a:cubicBezTo>
                    <a:pt x="599" y="1452"/>
                    <a:pt x="581" y="1457"/>
                    <a:pt x="564" y="1462"/>
                  </a:cubicBezTo>
                  <a:cubicBezTo>
                    <a:pt x="547" y="1466"/>
                    <a:pt x="531" y="1470"/>
                    <a:pt x="517" y="1473"/>
                  </a:cubicBezTo>
                  <a:cubicBezTo>
                    <a:pt x="503" y="1475"/>
                    <a:pt x="490" y="1478"/>
                    <a:pt x="479" y="1480"/>
                  </a:cubicBezTo>
                  <a:cubicBezTo>
                    <a:pt x="468" y="1482"/>
                    <a:pt x="459" y="1482"/>
                    <a:pt x="451" y="1483"/>
                  </a:cubicBezTo>
                  <a:cubicBezTo>
                    <a:pt x="435" y="1485"/>
                    <a:pt x="427" y="1486"/>
                    <a:pt x="427" y="1486"/>
                  </a:cubicBezTo>
                  <a:cubicBezTo>
                    <a:pt x="427" y="1486"/>
                    <a:pt x="435" y="1486"/>
                    <a:pt x="451" y="1486"/>
                  </a:cubicBezTo>
                  <a:cubicBezTo>
                    <a:pt x="459" y="1485"/>
                    <a:pt x="468" y="1485"/>
                    <a:pt x="480" y="1485"/>
                  </a:cubicBezTo>
                  <a:cubicBezTo>
                    <a:pt x="491" y="1484"/>
                    <a:pt x="504" y="1483"/>
                    <a:pt x="519" y="1481"/>
                  </a:cubicBezTo>
                  <a:cubicBezTo>
                    <a:pt x="533" y="1480"/>
                    <a:pt x="549" y="1477"/>
                    <a:pt x="567" y="1475"/>
                  </a:cubicBezTo>
                  <a:cubicBezTo>
                    <a:pt x="584" y="1472"/>
                    <a:pt x="603" y="1468"/>
                    <a:pt x="623" y="1463"/>
                  </a:cubicBezTo>
                  <a:cubicBezTo>
                    <a:pt x="663" y="1454"/>
                    <a:pt x="707" y="1439"/>
                    <a:pt x="754" y="1418"/>
                  </a:cubicBezTo>
                  <a:cubicBezTo>
                    <a:pt x="800" y="1397"/>
                    <a:pt x="848" y="1368"/>
                    <a:pt x="894" y="1329"/>
                  </a:cubicBezTo>
                  <a:cubicBezTo>
                    <a:pt x="939" y="1290"/>
                    <a:pt x="981" y="1243"/>
                    <a:pt x="1014" y="1183"/>
                  </a:cubicBezTo>
                  <a:cubicBezTo>
                    <a:pt x="1018" y="1176"/>
                    <a:pt x="1021" y="1169"/>
                    <a:pt x="1025" y="1162"/>
                  </a:cubicBezTo>
                  <a:lnTo>
                    <a:pt x="1030" y="1152"/>
                  </a:lnTo>
                  <a:lnTo>
                    <a:pt x="1032" y="1149"/>
                  </a:lnTo>
                  <a:lnTo>
                    <a:pt x="1034" y="1145"/>
                  </a:lnTo>
                  <a:lnTo>
                    <a:pt x="1036" y="1139"/>
                  </a:lnTo>
                  <a:lnTo>
                    <a:pt x="1046" y="1116"/>
                  </a:lnTo>
                  <a:lnTo>
                    <a:pt x="1054" y="1091"/>
                  </a:lnTo>
                  <a:cubicBezTo>
                    <a:pt x="1065" y="1059"/>
                    <a:pt x="1074" y="1025"/>
                    <a:pt x="1078" y="990"/>
                  </a:cubicBezTo>
                  <a:cubicBezTo>
                    <a:pt x="1087" y="919"/>
                    <a:pt x="1082" y="847"/>
                    <a:pt x="1066" y="77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9" name="Profits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5"/>
            </p:custDataLst>
          </p:nvPr>
        </p:nvGrpSpPr>
        <p:grpSpPr>
          <a:xfrm>
            <a:off x="9615595" y="2560216"/>
            <a:ext cx="634706" cy="439850"/>
            <a:chOff x="3881438" y="3343275"/>
            <a:chExt cx="884238" cy="612775"/>
          </a:xfrm>
          <a:solidFill>
            <a:schemeClr val="bg1"/>
          </a:solidFill>
        </p:grpSpPr>
        <p:sp>
          <p:nvSpPr>
            <p:cNvPr id="90" name="Freeform 168"/>
            <p:cNvSpPr>
              <a:spLocks/>
            </p:cNvSpPr>
            <p:nvPr/>
          </p:nvSpPr>
          <p:spPr bwMode="auto">
            <a:xfrm>
              <a:off x="4479926" y="3676650"/>
              <a:ext cx="193675" cy="227013"/>
            </a:xfrm>
            <a:custGeom>
              <a:avLst/>
              <a:gdLst>
                <a:gd name="T0" fmla="*/ 133 w 256"/>
                <a:gd name="T1" fmla="*/ 126 h 296"/>
                <a:gd name="T2" fmla="*/ 94 w 256"/>
                <a:gd name="T3" fmla="*/ 112 h 296"/>
                <a:gd name="T4" fmla="*/ 125 w 256"/>
                <a:gd name="T5" fmla="*/ 70 h 296"/>
                <a:gd name="T6" fmla="*/ 160 w 256"/>
                <a:gd name="T7" fmla="*/ 100 h 296"/>
                <a:gd name="T8" fmla="*/ 215 w 256"/>
                <a:gd name="T9" fmla="*/ 100 h 296"/>
                <a:gd name="T10" fmla="*/ 151 w 256"/>
                <a:gd name="T11" fmla="*/ 27 h 296"/>
                <a:gd name="T12" fmla="*/ 151 w 256"/>
                <a:gd name="T13" fmla="*/ 0 h 296"/>
                <a:gd name="T14" fmla="*/ 98 w 256"/>
                <a:gd name="T15" fmla="*/ 0 h 296"/>
                <a:gd name="T16" fmla="*/ 98 w 256"/>
                <a:gd name="T17" fmla="*/ 27 h 296"/>
                <a:gd name="T18" fmla="*/ 124 w 256"/>
                <a:gd name="T19" fmla="*/ 176 h 296"/>
                <a:gd name="T20" fmla="*/ 155 w 256"/>
                <a:gd name="T21" fmla="*/ 187 h 296"/>
                <a:gd name="T22" fmla="*/ 125 w 256"/>
                <a:gd name="T23" fmla="*/ 228 h 296"/>
                <a:gd name="T24" fmla="*/ 92 w 256"/>
                <a:gd name="T25" fmla="*/ 210 h 296"/>
                <a:gd name="T26" fmla="*/ 35 w 256"/>
                <a:gd name="T27" fmla="*/ 210 h 296"/>
                <a:gd name="T28" fmla="*/ 98 w 256"/>
                <a:gd name="T29" fmla="*/ 271 h 296"/>
                <a:gd name="T30" fmla="*/ 98 w 256"/>
                <a:gd name="T31" fmla="*/ 296 h 296"/>
                <a:gd name="T32" fmla="*/ 151 w 256"/>
                <a:gd name="T33" fmla="*/ 296 h 296"/>
                <a:gd name="T34" fmla="*/ 151 w 256"/>
                <a:gd name="T35" fmla="*/ 271 h 296"/>
                <a:gd name="T36" fmla="*/ 133 w 256"/>
                <a:gd name="T37" fmla="*/ 12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6" h="296">
                  <a:moveTo>
                    <a:pt x="133" y="126"/>
                  </a:moveTo>
                  <a:cubicBezTo>
                    <a:pt x="108" y="123"/>
                    <a:pt x="99" y="116"/>
                    <a:pt x="94" y="112"/>
                  </a:cubicBezTo>
                  <a:cubicBezTo>
                    <a:pt x="84" y="103"/>
                    <a:pt x="89" y="70"/>
                    <a:pt x="125" y="70"/>
                  </a:cubicBezTo>
                  <a:cubicBezTo>
                    <a:pt x="144" y="70"/>
                    <a:pt x="160" y="84"/>
                    <a:pt x="160" y="100"/>
                  </a:cubicBezTo>
                  <a:lnTo>
                    <a:pt x="215" y="100"/>
                  </a:lnTo>
                  <a:cubicBezTo>
                    <a:pt x="215" y="66"/>
                    <a:pt x="188" y="37"/>
                    <a:pt x="151" y="27"/>
                  </a:cubicBezTo>
                  <a:lnTo>
                    <a:pt x="151" y="0"/>
                  </a:lnTo>
                  <a:lnTo>
                    <a:pt x="98" y="0"/>
                  </a:lnTo>
                  <a:lnTo>
                    <a:pt x="98" y="27"/>
                  </a:lnTo>
                  <a:cubicBezTo>
                    <a:pt x="16" y="48"/>
                    <a:pt x="0" y="162"/>
                    <a:pt x="124" y="176"/>
                  </a:cubicBezTo>
                  <a:cubicBezTo>
                    <a:pt x="141" y="178"/>
                    <a:pt x="151" y="183"/>
                    <a:pt x="155" y="187"/>
                  </a:cubicBezTo>
                  <a:cubicBezTo>
                    <a:pt x="166" y="197"/>
                    <a:pt x="160" y="228"/>
                    <a:pt x="125" y="228"/>
                  </a:cubicBezTo>
                  <a:cubicBezTo>
                    <a:pt x="110" y="228"/>
                    <a:pt x="98" y="221"/>
                    <a:pt x="92" y="210"/>
                  </a:cubicBezTo>
                  <a:lnTo>
                    <a:pt x="35" y="210"/>
                  </a:lnTo>
                  <a:cubicBezTo>
                    <a:pt x="41" y="239"/>
                    <a:pt x="65" y="263"/>
                    <a:pt x="98" y="271"/>
                  </a:cubicBezTo>
                  <a:lnTo>
                    <a:pt x="98" y="296"/>
                  </a:lnTo>
                  <a:lnTo>
                    <a:pt x="151" y="296"/>
                  </a:lnTo>
                  <a:lnTo>
                    <a:pt x="151" y="271"/>
                  </a:lnTo>
                  <a:cubicBezTo>
                    <a:pt x="225" y="257"/>
                    <a:pt x="256" y="142"/>
                    <a:pt x="133" y="1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Freeform 169"/>
            <p:cNvSpPr>
              <a:spLocks/>
            </p:cNvSpPr>
            <p:nvPr/>
          </p:nvSpPr>
          <p:spPr bwMode="auto">
            <a:xfrm>
              <a:off x="3998913" y="3459163"/>
              <a:ext cx="565150" cy="450850"/>
            </a:xfrm>
            <a:custGeom>
              <a:avLst/>
              <a:gdLst>
                <a:gd name="T0" fmla="*/ 427 w 742"/>
                <a:gd name="T1" fmla="*/ 60 h 591"/>
                <a:gd name="T2" fmla="*/ 687 w 742"/>
                <a:gd name="T3" fmla="*/ 169 h 591"/>
                <a:gd name="T4" fmla="*/ 730 w 742"/>
                <a:gd name="T5" fmla="*/ 170 h 591"/>
                <a:gd name="T6" fmla="*/ 730 w 742"/>
                <a:gd name="T7" fmla="*/ 127 h 591"/>
                <a:gd name="T8" fmla="*/ 427 w 742"/>
                <a:gd name="T9" fmla="*/ 0 h 591"/>
                <a:gd name="T10" fmla="*/ 0 w 742"/>
                <a:gd name="T11" fmla="*/ 427 h 591"/>
                <a:gd name="T12" fmla="*/ 25 w 742"/>
                <a:gd name="T13" fmla="*/ 571 h 591"/>
                <a:gd name="T14" fmla="*/ 53 w 742"/>
                <a:gd name="T15" fmla="*/ 591 h 591"/>
                <a:gd name="T16" fmla="*/ 64 w 742"/>
                <a:gd name="T17" fmla="*/ 589 h 591"/>
                <a:gd name="T18" fmla="*/ 82 w 742"/>
                <a:gd name="T19" fmla="*/ 551 h 591"/>
                <a:gd name="T20" fmla="*/ 60 w 742"/>
                <a:gd name="T21" fmla="*/ 427 h 591"/>
                <a:gd name="T22" fmla="*/ 427 w 742"/>
                <a:gd name="T23" fmla="*/ 6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2" h="591">
                  <a:moveTo>
                    <a:pt x="427" y="60"/>
                  </a:moveTo>
                  <a:cubicBezTo>
                    <a:pt x="525" y="60"/>
                    <a:pt x="618" y="99"/>
                    <a:pt x="687" y="169"/>
                  </a:cubicBezTo>
                  <a:cubicBezTo>
                    <a:pt x="699" y="181"/>
                    <a:pt x="718" y="181"/>
                    <a:pt x="730" y="170"/>
                  </a:cubicBezTo>
                  <a:cubicBezTo>
                    <a:pt x="742" y="158"/>
                    <a:pt x="742" y="139"/>
                    <a:pt x="730" y="127"/>
                  </a:cubicBezTo>
                  <a:cubicBezTo>
                    <a:pt x="649" y="45"/>
                    <a:pt x="542" y="0"/>
                    <a:pt x="427" y="0"/>
                  </a:cubicBezTo>
                  <a:cubicBezTo>
                    <a:pt x="191" y="0"/>
                    <a:pt x="0" y="192"/>
                    <a:pt x="0" y="427"/>
                  </a:cubicBezTo>
                  <a:cubicBezTo>
                    <a:pt x="0" y="476"/>
                    <a:pt x="8" y="524"/>
                    <a:pt x="25" y="571"/>
                  </a:cubicBezTo>
                  <a:cubicBezTo>
                    <a:pt x="29" y="584"/>
                    <a:pt x="41" y="591"/>
                    <a:pt x="53" y="591"/>
                  </a:cubicBezTo>
                  <a:cubicBezTo>
                    <a:pt x="57" y="591"/>
                    <a:pt x="60" y="591"/>
                    <a:pt x="64" y="589"/>
                  </a:cubicBezTo>
                  <a:cubicBezTo>
                    <a:pt x="79" y="584"/>
                    <a:pt x="87" y="567"/>
                    <a:pt x="82" y="551"/>
                  </a:cubicBezTo>
                  <a:cubicBezTo>
                    <a:pt x="67" y="510"/>
                    <a:pt x="60" y="469"/>
                    <a:pt x="60" y="427"/>
                  </a:cubicBezTo>
                  <a:cubicBezTo>
                    <a:pt x="60" y="225"/>
                    <a:pt x="224" y="60"/>
                    <a:pt x="427" y="6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Freeform 170"/>
            <p:cNvSpPr>
              <a:spLocks/>
            </p:cNvSpPr>
            <p:nvPr/>
          </p:nvSpPr>
          <p:spPr bwMode="auto">
            <a:xfrm>
              <a:off x="4238626" y="3600450"/>
              <a:ext cx="263525" cy="261938"/>
            </a:xfrm>
            <a:custGeom>
              <a:avLst/>
              <a:gdLst>
                <a:gd name="T0" fmla="*/ 292 w 346"/>
                <a:gd name="T1" fmla="*/ 12 h 344"/>
                <a:gd name="T2" fmla="*/ 156 w 346"/>
                <a:gd name="T3" fmla="*/ 148 h 344"/>
                <a:gd name="T4" fmla="*/ 110 w 346"/>
                <a:gd name="T5" fmla="*/ 136 h 344"/>
                <a:gd name="T6" fmla="*/ 9 w 346"/>
                <a:gd name="T7" fmla="*/ 237 h 344"/>
                <a:gd name="T8" fmla="*/ 21 w 346"/>
                <a:gd name="T9" fmla="*/ 283 h 344"/>
                <a:gd name="T10" fmla="*/ 12 w 346"/>
                <a:gd name="T11" fmla="*/ 292 h 344"/>
                <a:gd name="T12" fmla="*/ 12 w 346"/>
                <a:gd name="T13" fmla="*/ 335 h 344"/>
                <a:gd name="T14" fmla="*/ 33 w 346"/>
                <a:gd name="T15" fmla="*/ 344 h 344"/>
                <a:gd name="T16" fmla="*/ 54 w 346"/>
                <a:gd name="T17" fmla="*/ 335 h 344"/>
                <a:gd name="T18" fmla="*/ 63 w 346"/>
                <a:gd name="T19" fmla="*/ 326 h 344"/>
                <a:gd name="T20" fmla="*/ 110 w 346"/>
                <a:gd name="T21" fmla="*/ 337 h 344"/>
                <a:gd name="T22" fmla="*/ 210 w 346"/>
                <a:gd name="T23" fmla="*/ 237 h 344"/>
                <a:gd name="T24" fmla="*/ 199 w 346"/>
                <a:gd name="T25" fmla="*/ 190 h 344"/>
                <a:gd name="T26" fmla="*/ 335 w 346"/>
                <a:gd name="T27" fmla="*/ 54 h 344"/>
                <a:gd name="T28" fmla="*/ 335 w 346"/>
                <a:gd name="T29" fmla="*/ 12 h 344"/>
                <a:gd name="T30" fmla="*/ 292 w 346"/>
                <a:gd name="T31" fmla="*/ 1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6" h="344">
                  <a:moveTo>
                    <a:pt x="292" y="12"/>
                  </a:moveTo>
                  <a:lnTo>
                    <a:pt x="156" y="148"/>
                  </a:lnTo>
                  <a:cubicBezTo>
                    <a:pt x="143" y="140"/>
                    <a:pt x="127" y="136"/>
                    <a:pt x="110" y="136"/>
                  </a:cubicBezTo>
                  <a:cubicBezTo>
                    <a:pt x="54" y="136"/>
                    <a:pt x="9" y="181"/>
                    <a:pt x="9" y="237"/>
                  </a:cubicBezTo>
                  <a:cubicBezTo>
                    <a:pt x="9" y="253"/>
                    <a:pt x="14" y="269"/>
                    <a:pt x="21" y="283"/>
                  </a:cubicBezTo>
                  <a:lnTo>
                    <a:pt x="12" y="292"/>
                  </a:lnTo>
                  <a:cubicBezTo>
                    <a:pt x="0" y="304"/>
                    <a:pt x="0" y="323"/>
                    <a:pt x="12" y="335"/>
                  </a:cubicBezTo>
                  <a:cubicBezTo>
                    <a:pt x="18" y="341"/>
                    <a:pt x="25" y="344"/>
                    <a:pt x="33" y="344"/>
                  </a:cubicBezTo>
                  <a:cubicBezTo>
                    <a:pt x="41" y="344"/>
                    <a:pt x="48" y="341"/>
                    <a:pt x="54" y="335"/>
                  </a:cubicBezTo>
                  <a:lnTo>
                    <a:pt x="63" y="326"/>
                  </a:lnTo>
                  <a:cubicBezTo>
                    <a:pt x="77" y="333"/>
                    <a:pt x="93" y="337"/>
                    <a:pt x="110" y="337"/>
                  </a:cubicBezTo>
                  <a:cubicBezTo>
                    <a:pt x="165" y="337"/>
                    <a:pt x="210" y="292"/>
                    <a:pt x="210" y="237"/>
                  </a:cubicBezTo>
                  <a:cubicBezTo>
                    <a:pt x="210" y="220"/>
                    <a:pt x="206" y="204"/>
                    <a:pt x="199" y="190"/>
                  </a:cubicBezTo>
                  <a:lnTo>
                    <a:pt x="335" y="54"/>
                  </a:lnTo>
                  <a:cubicBezTo>
                    <a:pt x="346" y="43"/>
                    <a:pt x="346" y="24"/>
                    <a:pt x="335" y="12"/>
                  </a:cubicBezTo>
                  <a:cubicBezTo>
                    <a:pt x="323" y="0"/>
                    <a:pt x="304" y="0"/>
                    <a:pt x="292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Freeform 171"/>
            <p:cNvSpPr>
              <a:spLocks/>
            </p:cNvSpPr>
            <p:nvPr/>
          </p:nvSpPr>
          <p:spPr bwMode="auto">
            <a:xfrm>
              <a:off x="3881438" y="3343275"/>
              <a:ext cx="884238" cy="612775"/>
            </a:xfrm>
            <a:custGeom>
              <a:avLst/>
              <a:gdLst>
                <a:gd name="T0" fmla="*/ 580 w 1159"/>
                <a:gd name="T1" fmla="*/ 0 h 804"/>
                <a:gd name="T2" fmla="*/ 0 w 1159"/>
                <a:gd name="T3" fmla="*/ 579 h 804"/>
                <a:gd name="T4" fmla="*/ 34 w 1159"/>
                <a:gd name="T5" fmla="*/ 773 h 804"/>
                <a:gd name="T6" fmla="*/ 83 w 1159"/>
                <a:gd name="T7" fmla="*/ 797 h 804"/>
                <a:gd name="T8" fmla="*/ 107 w 1159"/>
                <a:gd name="T9" fmla="*/ 747 h 804"/>
                <a:gd name="T10" fmla="*/ 78 w 1159"/>
                <a:gd name="T11" fmla="*/ 579 h 804"/>
                <a:gd name="T12" fmla="*/ 580 w 1159"/>
                <a:gd name="T13" fmla="*/ 77 h 804"/>
                <a:gd name="T14" fmla="*/ 1082 w 1159"/>
                <a:gd name="T15" fmla="*/ 579 h 804"/>
                <a:gd name="T16" fmla="*/ 1053 w 1159"/>
                <a:gd name="T17" fmla="*/ 747 h 804"/>
                <a:gd name="T18" fmla="*/ 1076 w 1159"/>
                <a:gd name="T19" fmla="*/ 797 h 804"/>
                <a:gd name="T20" fmla="*/ 1089 w 1159"/>
                <a:gd name="T21" fmla="*/ 799 h 804"/>
                <a:gd name="T22" fmla="*/ 1126 w 1159"/>
                <a:gd name="T23" fmla="*/ 773 h 804"/>
                <a:gd name="T24" fmla="*/ 1159 w 1159"/>
                <a:gd name="T25" fmla="*/ 579 h 804"/>
                <a:gd name="T26" fmla="*/ 580 w 1159"/>
                <a:gd name="T27" fmla="*/ 0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59" h="804">
                  <a:moveTo>
                    <a:pt x="580" y="0"/>
                  </a:moveTo>
                  <a:cubicBezTo>
                    <a:pt x="260" y="0"/>
                    <a:pt x="0" y="260"/>
                    <a:pt x="0" y="579"/>
                  </a:cubicBezTo>
                  <a:cubicBezTo>
                    <a:pt x="0" y="645"/>
                    <a:pt x="11" y="710"/>
                    <a:pt x="34" y="773"/>
                  </a:cubicBezTo>
                  <a:cubicBezTo>
                    <a:pt x="41" y="793"/>
                    <a:pt x="63" y="804"/>
                    <a:pt x="83" y="797"/>
                  </a:cubicBezTo>
                  <a:cubicBezTo>
                    <a:pt x="103" y="789"/>
                    <a:pt x="114" y="767"/>
                    <a:pt x="107" y="747"/>
                  </a:cubicBezTo>
                  <a:cubicBezTo>
                    <a:pt x="87" y="693"/>
                    <a:pt x="78" y="636"/>
                    <a:pt x="78" y="579"/>
                  </a:cubicBezTo>
                  <a:cubicBezTo>
                    <a:pt x="78" y="302"/>
                    <a:pt x="303" y="77"/>
                    <a:pt x="580" y="77"/>
                  </a:cubicBezTo>
                  <a:cubicBezTo>
                    <a:pt x="856" y="77"/>
                    <a:pt x="1082" y="302"/>
                    <a:pt x="1082" y="579"/>
                  </a:cubicBezTo>
                  <a:cubicBezTo>
                    <a:pt x="1082" y="636"/>
                    <a:pt x="1072" y="693"/>
                    <a:pt x="1053" y="747"/>
                  </a:cubicBezTo>
                  <a:cubicBezTo>
                    <a:pt x="1045" y="767"/>
                    <a:pt x="1056" y="789"/>
                    <a:pt x="1076" y="797"/>
                  </a:cubicBezTo>
                  <a:cubicBezTo>
                    <a:pt x="1080" y="798"/>
                    <a:pt x="1085" y="799"/>
                    <a:pt x="1089" y="799"/>
                  </a:cubicBezTo>
                  <a:cubicBezTo>
                    <a:pt x="1105" y="799"/>
                    <a:pt x="1120" y="789"/>
                    <a:pt x="1126" y="773"/>
                  </a:cubicBezTo>
                  <a:cubicBezTo>
                    <a:pt x="1148" y="710"/>
                    <a:pt x="1159" y="645"/>
                    <a:pt x="1159" y="579"/>
                  </a:cubicBezTo>
                  <a:cubicBezTo>
                    <a:pt x="1159" y="260"/>
                    <a:pt x="899" y="0"/>
                    <a:pt x="58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4" name="System_integration2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2A5E17C5-5A37-42F5-9DEA-A0649E06F547}"/>
              </a:ext>
            </a:extLst>
          </p:cNvPr>
          <p:cNvGrpSpPr>
            <a:grpSpLocks noChangeAspect="1"/>
          </p:cNvGrpSpPr>
          <p:nvPr/>
        </p:nvGrpSpPr>
        <p:grpSpPr>
          <a:xfrm>
            <a:off x="10803591" y="1380892"/>
            <a:ext cx="468000" cy="463274"/>
            <a:chOff x="7721600" y="312738"/>
            <a:chExt cx="785813" cy="777875"/>
          </a:xfrm>
          <a:solidFill>
            <a:schemeClr val="accent5"/>
          </a:solidFill>
        </p:grpSpPr>
        <p:sp>
          <p:nvSpPr>
            <p:cNvPr id="95" name="Freeform: Shape 548">
              <a:extLst>
                <a:ext uri="{FF2B5EF4-FFF2-40B4-BE49-F238E27FC236}">
                  <a16:creationId xmlns:a16="http://schemas.microsoft.com/office/drawing/2014/main" id="{39922932-034B-4285-B18C-C9FB1B6A6C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3263" y="312738"/>
              <a:ext cx="184150" cy="366713"/>
            </a:xfrm>
            <a:custGeom>
              <a:avLst/>
              <a:gdLst>
                <a:gd name="connsiteX0" fmla="*/ 163239 w 184150"/>
                <a:gd name="connsiteY0" fmla="*/ 0 h 366713"/>
                <a:gd name="connsiteX1" fmla="*/ 184150 w 184150"/>
                <a:gd name="connsiteY1" fmla="*/ 0 h 366713"/>
                <a:gd name="connsiteX2" fmla="*/ 184150 w 184150"/>
                <a:gd name="connsiteY2" fmla="*/ 100012 h 366713"/>
                <a:gd name="connsiteX3" fmla="*/ 100012 w 184150"/>
                <a:gd name="connsiteY3" fmla="*/ 183356 h 366713"/>
                <a:gd name="connsiteX4" fmla="*/ 184150 w 184150"/>
                <a:gd name="connsiteY4" fmla="*/ 266700 h 366713"/>
                <a:gd name="connsiteX5" fmla="*/ 184150 w 184150"/>
                <a:gd name="connsiteY5" fmla="*/ 366713 h 366713"/>
                <a:gd name="connsiteX6" fmla="*/ 163239 w 184150"/>
                <a:gd name="connsiteY6" fmla="*/ 366713 h 366713"/>
                <a:gd name="connsiteX7" fmla="*/ 147050 w 184150"/>
                <a:gd name="connsiteY7" fmla="*/ 349186 h 366713"/>
                <a:gd name="connsiteX8" fmla="*/ 147050 w 184150"/>
                <a:gd name="connsiteY8" fmla="*/ 338401 h 366713"/>
                <a:gd name="connsiteX9" fmla="*/ 135583 w 184150"/>
                <a:gd name="connsiteY9" fmla="*/ 322222 h 366713"/>
                <a:gd name="connsiteX10" fmla="*/ 120743 w 184150"/>
                <a:gd name="connsiteY10" fmla="*/ 316155 h 366713"/>
                <a:gd name="connsiteX11" fmla="*/ 99832 w 184150"/>
                <a:gd name="connsiteY11" fmla="*/ 319526 h 366713"/>
                <a:gd name="connsiteX12" fmla="*/ 91738 w 184150"/>
                <a:gd name="connsiteY12" fmla="*/ 327615 h 366713"/>
                <a:gd name="connsiteX13" fmla="*/ 68803 w 184150"/>
                <a:gd name="connsiteY13" fmla="*/ 327615 h 366713"/>
                <a:gd name="connsiteX14" fmla="*/ 39124 w 184150"/>
                <a:gd name="connsiteY14" fmla="*/ 298628 h 366713"/>
                <a:gd name="connsiteX15" fmla="*/ 40473 w 184150"/>
                <a:gd name="connsiteY15" fmla="*/ 274361 h 366713"/>
                <a:gd name="connsiteX16" fmla="*/ 47893 w 184150"/>
                <a:gd name="connsiteY16" fmla="*/ 266946 h 366713"/>
                <a:gd name="connsiteX17" fmla="*/ 51265 w 184150"/>
                <a:gd name="connsiteY17" fmla="*/ 247396 h 366713"/>
                <a:gd name="connsiteX18" fmla="*/ 45195 w 184150"/>
                <a:gd name="connsiteY18" fmla="*/ 232566 h 366713"/>
                <a:gd name="connsiteX19" fmla="*/ 27656 w 184150"/>
                <a:gd name="connsiteY19" fmla="*/ 220432 h 366713"/>
                <a:gd name="connsiteX20" fmla="*/ 16189 w 184150"/>
                <a:gd name="connsiteY20" fmla="*/ 220432 h 366713"/>
                <a:gd name="connsiteX21" fmla="*/ 0 w 184150"/>
                <a:gd name="connsiteY21" fmla="*/ 204254 h 366713"/>
                <a:gd name="connsiteX22" fmla="*/ 0 w 184150"/>
                <a:gd name="connsiteY22" fmla="*/ 162459 h 366713"/>
                <a:gd name="connsiteX23" fmla="*/ 16189 w 184150"/>
                <a:gd name="connsiteY23" fmla="*/ 146281 h 366713"/>
                <a:gd name="connsiteX24" fmla="*/ 27656 w 184150"/>
                <a:gd name="connsiteY24" fmla="*/ 146281 h 366713"/>
                <a:gd name="connsiteX25" fmla="*/ 45195 w 184150"/>
                <a:gd name="connsiteY25" fmla="*/ 134147 h 366713"/>
                <a:gd name="connsiteX26" fmla="*/ 51265 w 184150"/>
                <a:gd name="connsiteY26" fmla="*/ 119991 h 366713"/>
                <a:gd name="connsiteX27" fmla="*/ 47218 w 184150"/>
                <a:gd name="connsiteY27" fmla="*/ 99093 h 366713"/>
                <a:gd name="connsiteX28" fmla="*/ 39124 w 184150"/>
                <a:gd name="connsiteY28" fmla="*/ 91004 h 366713"/>
                <a:gd name="connsiteX29" fmla="*/ 39124 w 184150"/>
                <a:gd name="connsiteY29" fmla="*/ 68085 h 366713"/>
                <a:gd name="connsiteX30" fmla="*/ 68803 w 184150"/>
                <a:gd name="connsiteY30" fmla="*/ 39098 h 366713"/>
                <a:gd name="connsiteX31" fmla="*/ 92412 w 184150"/>
                <a:gd name="connsiteY31" fmla="*/ 39772 h 366713"/>
                <a:gd name="connsiteX32" fmla="*/ 100507 w 184150"/>
                <a:gd name="connsiteY32" fmla="*/ 47187 h 366713"/>
                <a:gd name="connsiteX33" fmla="*/ 120069 w 184150"/>
                <a:gd name="connsiteY33" fmla="*/ 51232 h 366713"/>
                <a:gd name="connsiteX34" fmla="*/ 134908 w 184150"/>
                <a:gd name="connsiteY34" fmla="*/ 44491 h 366713"/>
                <a:gd name="connsiteX35" fmla="*/ 147050 w 184150"/>
                <a:gd name="connsiteY35" fmla="*/ 27638 h 366713"/>
                <a:gd name="connsiteX36" fmla="*/ 147050 w 184150"/>
                <a:gd name="connsiteY36" fmla="*/ 16179 h 366713"/>
                <a:gd name="connsiteX37" fmla="*/ 163239 w 184150"/>
                <a:gd name="connsiteY37" fmla="*/ 0 h 366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84150" h="366713">
                  <a:moveTo>
                    <a:pt x="163239" y="0"/>
                  </a:moveTo>
                  <a:lnTo>
                    <a:pt x="184150" y="0"/>
                  </a:lnTo>
                  <a:lnTo>
                    <a:pt x="184150" y="100012"/>
                  </a:lnTo>
                  <a:cubicBezTo>
                    <a:pt x="138010" y="100012"/>
                    <a:pt x="100012" y="137280"/>
                    <a:pt x="100012" y="183356"/>
                  </a:cubicBezTo>
                  <a:cubicBezTo>
                    <a:pt x="100012" y="229432"/>
                    <a:pt x="138010" y="266700"/>
                    <a:pt x="184150" y="266700"/>
                  </a:cubicBezTo>
                  <a:lnTo>
                    <a:pt x="184150" y="366713"/>
                  </a:lnTo>
                  <a:lnTo>
                    <a:pt x="163239" y="366713"/>
                  </a:lnTo>
                  <a:cubicBezTo>
                    <a:pt x="154470" y="366713"/>
                    <a:pt x="147050" y="359298"/>
                    <a:pt x="147050" y="349186"/>
                  </a:cubicBezTo>
                  <a:lnTo>
                    <a:pt x="147050" y="338401"/>
                  </a:lnTo>
                  <a:cubicBezTo>
                    <a:pt x="147050" y="330985"/>
                    <a:pt x="142328" y="324919"/>
                    <a:pt x="135583" y="322222"/>
                  </a:cubicBezTo>
                  <a:cubicBezTo>
                    <a:pt x="130187" y="320200"/>
                    <a:pt x="125465" y="318178"/>
                    <a:pt x="120743" y="316155"/>
                  </a:cubicBezTo>
                  <a:cubicBezTo>
                    <a:pt x="113323" y="312785"/>
                    <a:pt x="105229" y="314133"/>
                    <a:pt x="99832" y="319526"/>
                  </a:cubicBezTo>
                  <a:lnTo>
                    <a:pt x="91738" y="327615"/>
                  </a:lnTo>
                  <a:cubicBezTo>
                    <a:pt x="85667" y="334356"/>
                    <a:pt x="74874" y="334356"/>
                    <a:pt x="68803" y="327615"/>
                  </a:cubicBezTo>
                  <a:lnTo>
                    <a:pt x="39124" y="298628"/>
                  </a:lnTo>
                  <a:cubicBezTo>
                    <a:pt x="33053" y="291887"/>
                    <a:pt x="33053" y="281776"/>
                    <a:pt x="40473" y="274361"/>
                  </a:cubicBezTo>
                  <a:lnTo>
                    <a:pt x="47893" y="266946"/>
                  </a:lnTo>
                  <a:cubicBezTo>
                    <a:pt x="53289" y="261553"/>
                    <a:pt x="54638" y="254138"/>
                    <a:pt x="51265" y="247396"/>
                  </a:cubicBezTo>
                  <a:cubicBezTo>
                    <a:pt x="49242" y="242678"/>
                    <a:pt x="47218" y="237285"/>
                    <a:pt x="45195" y="232566"/>
                  </a:cubicBezTo>
                  <a:cubicBezTo>
                    <a:pt x="42496" y="225151"/>
                    <a:pt x="35751" y="220432"/>
                    <a:pt x="27656" y="220432"/>
                  </a:cubicBezTo>
                  <a:lnTo>
                    <a:pt x="16189" y="220432"/>
                  </a:lnTo>
                  <a:cubicBezTo>
                    <a:pt x="7420" y="220432"/>
                    <a:pt x="0" y="213017"/>
                    <a:pt x="0" y="204254"/>
                  </a:cubicBezTo>
                  <a:lnTo>
                    <a:pt x="0" y="162459"/>
                  </a:lnTo>
                  <a:cubicBezTo>
                    <a:pt x="0" y="153696"/>
                    <a:pt x="7420" y="146281"/>
                    <a:pt x="16189" y="146281"/>
                  </a:cubicBezTo>
                  <a:lnTo>
                    <a:pt x="27656" y="146281"/>
                  </a:lnTo>
                  <a:cubicBezTo>
                    <a:pt x="35751" y="146281"/>
                    <a:pt x="42496" y="141562"/>
                    <a:pt x="45195" y="134147"/>
                  </a:cubicBezTo>
                  <a:cubicBezTo>
                    <a:pt x="47218" y="129428"/>
                    <a:pt x="48567" y="124709"/>
                    <a:pt x="51265" y="119991"/>
                  </a:cubicBezTo>
                  <a:cubicBezTo>
                    <a:pt x="54638" y="113250"/>
                    <a:pt x="52615" y="104486"/>
                    <a:pt x="47218" y="99093"/>
                  </a:cubicBezTo>
                  <a:lnTo>
                    <a:pt x="39124" y="91004"/>
                  </a:lnTo>
                  <a:cubicBezTo>
                    <a:pt x="33053" y="84937"/>
                    <a:pt x="33053" y="74826"/>
                    <a:pt x="39124" y="68085"/>
                  </a:cubicBezTo>
                  <a:lnTo>
                    <a:pt x="68803" y="39098"/>
                  </a:lnTo>
                  <a:cubicBezTo>
                    <a:pt x="74874" y="32357"/>
                    <a:pt x="84992" y="32357"/>
                    <a:pt x="92412" y="39772"/>
                  </a:cubicBezTo>
                  <a:lnTo>
                    <a:pt x="100507" y="47187"/>
                  </a:lnTo>
                  <a:cubicBezTo>
                    <a:pt x="105229" y="52580"/>
                    <a:pt x="113323" y="53928"/>
                    <a:pt x="120069" y="51232"/>
                  </a:cubicBezTo>
                  <a:cubicBezTo>
                    <a:pt x="124790" y="48536"/>
                    <a:pt x="129512" y="46513"/>
                    <a:pt x="134908" y="44491"/>
                  </a:cubicBezTo>
                  <a:cubicBezTo>
                    <a:pt x="142328" y="41795"/>
                    <a:pt x="147050" y="35053"/>
                    <a:pt x="147050" y="27638"/>
                  </a:cubicBezTo>
                  <a:lnTo>
                    <a:pt x="147050" y="16179"/>
                  </a:lnTo>
                  <a:cubicBezTo>
                    <a:pt x="147050" y="6741"/>
                    <a:pt x="154470" y="0"/>
                    <a:pt x="163239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Freeform: Shape 549">
              <a:extLst>
                <a:ext uri="{FF2B5EF4-FFF2-40B4-BE49-F238E27FC236}">
                  <a16:creationId xmlns:a16="http://schemas.microsoft.com/office/drawing/2014/main" id="{3034754D-C013-49E5-84E1-A773FB8CAE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1600" y="442913"/>
              <a:ext cx="646113" cy="647700"/>
            </a:xfrm>
            <a:custGeom>
              <a:avLst/>
              <a:gdLst>
                <a:gd name="connsiteX0" fmla="*/ 335887 w 646113"/>
                <a:gd name="connsiteY0" fmla="*/ 177311 h 647700"/>
                <a:gd name="connsiteX1" fmla="*/ 299783 w 646113"/>
                <a:gd name="connsiteY1" fmla="*/ 178427 h 647700"/>
                <a:gd name="connsiteX2" fmla="*/ 178355 w 646113"/>
                <a:gd name="connsiteY2" fmla="*/ 300460 h 647700"/>
                <a:gd name="connsiteX3" fmla="*/ 345656 w 646113"/>
                <a:gd name="connsiteY3" fmla="*/ 469272 h 647700"/>
                <a:gd name="connsiteX4" fmla="*/ 467085 w 646113"/>
                <a:gd name="connsiteY4" fmla="*/ 347239 h 647700"/>
                <a:gd name="connsiteX5" fmla="*/ 335887 w 646113"/>
                <a:gd name="connsiteY5" fmla="*/ 177311 h 647700"/>
                <a:gd name="connsiteX6" fmla="*/ 286637 w 646113"/>
                <a:gd name="connsiteY6" fmla="*/ 0 h 647700"/>
                <a:gd name="connsiteX7" fmla="*/ 360151 w 646113"/>
                <a:gd name="connsiteY7" fmla="*/ 0 h 647700"/>
                <a:gd name="connsiteX8" fmla="*/ 388477 w 646113"/>
                <a:gd name="connsiteY8" fmla="*/ 31133 h 647700"/>
                <a:gd name="connsiteX9" fmla="*/ 388477 w 646113"/>
                <a:gd name="connsiteY9" fmla="*/ 49407 h 647700"/>
                <a:gd name="connsiteX10" fmla="*/ 408036 w 646113"/>
                <a:gd name="connsiteY10" fmla="*/ 78509 h 647700"/>
                <a:gd name="connsiteX11" fmla="*/ 435014 w 646113"/>
                <a:gd name="connsiteY11" fmla="*/ 89338 h 647700"/>
                <a:gd name="connsiteX12" fmla="*/ 471433 w 646113"/>
                <a:gd name="connsiteY12" fmla="*/ 82570 h 647700"/>
                <a:gd name="connsiteX13" fmla="*/ 485597 w 646113"/>
                <a:gd name="connsiteY13" fmla="*/ 68357 h 647700"/>
                <a:gd name="connsiteX14" fmla="*/ 525389 w 646113"/>
                <a:gd name="connsiteY14" fmla="*/ 68357 h 647700"/>
                <a:gd name="connsiteX15" fmla="*/ 577320 w 646113"/>
                <a:gd name="connsiteY15" fmla="*/ 120471 h 647700"/>
                <a:gd name="connsiteX16" fmla="*/ 575297 w 646113"/>
                <a:gd name="connsiteY16" fmla="*/ 163109 h 647700"/>
                <a:gd name="connsiteX17" fmla="*/ 562483 w 646113"/>
                <a:gd name="connsiteY17" fmla="*/ 175969 h 647700"/>
                <a:gd name="connsiteX18" fmla="*/ 556413 w 646113"/>
                <a:gd name="connsiteY18" fmla="*/ 210486 h 647700"/>
                <a:gd name="connsiteX19" fmla="*/ 567204 w 646113"/>
                <a:gd name="connsiteY19" fmla="*/ 237558 h 647700"/>
                <a:gd name="connsiteX20" fmla="*/ 597554 w 646113"/>
                <a:gd name="connsiteY20" fmla="*/ 258539 h 647700"/>
                <a:gd name="connsiteX21" fmla="*/ 617787 w 646113"/>
                <a:gd name="connsiteY21" fmla="*/ 258539 h 647700"/>
                <a:gd name="connsiteX22" fmla="*/ 646113 w 646113"/>
                <a:gd name="connsiteY22" fmla="*/ 286964 h 647700"/>
                <a:gd name="connsiteX23" fmla="*/ 646113 w 646113"/>
                <a:gd name="connsiteY23" fmla="*/ 360736 h 647700"/>
                <a:gd name="connsiteX24" fmla="*/ 617787 w 646113"/>
                <a:gd name="connsiteY24" fmla="*/ 389161 h 647700"/>
                <a:gd name="connsiteX25" fmla="*/ 597554 w 646113"/>
                <a:gd name="connsiteY25" fmla="*/ 389161 h 647700"/>
                <a:gd name="connsiteX26" fmla="*/ 567204 w 646113"/>
                <a:gd name="connsiteY26" fmla="*/ 410142 h 647700"/>
                <a:gd name="connsiteX27" fmla="*/ 556413 w 646113"/>
                <a:gd name="connsiteY27" fmla="*/ 435861 h 647700"/>
                <a:gd name="connsiteX28" fmla="*/ 563157 w 646113"/>
                <a:gd name="connsiteY28" fmla="*/ 472408 h 647700"/>
                <a:gd name="connsiteX29" fmla="*/ 577320 w 646113"/>
                <a:gd name="connsiteY29" fmla="*/ 486621 h 647700"/>
                <a:gd name="connsiteX30" fmla="*/ 577320 w 646113"/>
                <a:gd name="connsiteY30" fmla="*/ 527229 h 647700"/>
                <a:gd name="connsiteX31" fmla="*/ 525389 w 646113"/>
                <a:gd name="connsiteY31" fmla="*/ 579343 h 647700"/>
                <a:gd name="connsiteX32" fmla="*/ 483573 w 646113"/>
                <a:gd name="connsiteY32" fmla="*/ 577313 h 647700"/>
                <a:gd name="connsiteX33" fmla="*/ 470085 w 646113"/>
                <a:gd name="connsiteY33" fmla="*/ 563777 h 647700"/>
                <a:gd name="connsiteX34" fmla="*/ 435688 w 646113"/>
                <a:gd name="connsiteY34" fmla="*/ 557685 h 647700"/>
                <a:gd name="connsiteX35" fmla="*/ 409385 w 646113"/>
                <a:gd name="connsiteY35" fmla="*/ 568514 h 647700"/>
                <a:gd name="connsiteX36" fmla="*/ 388477 w 646113"/>
                <a:gd name="connsiteY36" fmla="*/ 598970 h 647700"/>
                <a:gd name="connsiteX37" fmla="*/ 388477 w 646113"/>
                <a:gd name="connsiteY37" fmla="*/ 619274 h 647700"/>
                <a:gd name="connsiteX38" fmla="*/ 360151 w 646113"/>
                <a:gd name="connsiteY38" fmla="*/ 647700 h 647700"/>
                <a:gd name="connsiteX39" fmla="*/ 286637 w 646113"/>
                <a:gd name="connsiteY39" fmla="*/ 647700 h 647700"/>
                <a:gd name="connsiteX40" fmla="*/ 258311 w 646113"/>
                <a:gd name="connsiteY40" fmla="*/ 616567 h 647700"/>
                <a:gd name="connsiteX41" fmla="*/ 258311 w 646113"/>
                <a:gd name="connsiteY41" fmla="*/ 598293 h 647700"/>
                <a:gd name="connsiteX42" fmla="*/ 238077 w 646113"/>
                <a:gd name="connsiteY42" fmla="*/ 569191 h 647700"/>
                <a:gd name="connsiteX43" fmla="*/ 211774 w 646113"/>
                <a:gd name="connsiteY43" fmla="*/ 558362 h 647700"/>
                <a:gd name="connsiteX44" fmla="*/ 175355 w 646113"/>
                <a:gd name="connsiteY44" fmla="*/ 564453 h 647700"/>
                <a:gd name="connsiteX45" fmla="*/ 160517 w 646113"/>
                <a:gd name="connsiteY45" fmla="*/ 579343 h 647700"/>
                <a:gd name="connsiteX46" fmla="*/ 120725 w 646113"/>
                <a:gd name="connsiteY46" fmla="*/ 579343 h 647700"/>
                <a:gd name="connsiteX47" fmla="*/ 68793 w 646113"/>
                <a:gd name="connsiteY47" fmla="*/ 527229 h 647700"/>
                <a:gd name="connsiteX48" fmla="*/ 70816 w 646113"/>
                <a:gd name="connsiteY48" fmla="*/ 484591 h 647700"/>
                <a:gd name="connsiteX49" fmla="*/ 83631 w 646113"/>
                <a:gd name="connsiteY49" fmla="*/ 471731 h 647700"/>
                <a:gd name="connsiteX50" fmla="*/ 89701 w 646113"/>
                <a:gd name="connsiteY50" fmla="*/ 436538 h 647700"/>
                <a:gd name="connsiteX51" fmla="*/ 78910 w 646113"/>
                <a:gd name="connsiteY51" fmla="*/ 410142 h 647700"/>
                <a:gd name="connsiteX52" fmla="*/ 48560 w 646113"/>
                <a:gd name="connsiteY52" fmla="*/ 389161 h 647700"/>
                <a:gd name="connsiteX53" fmla="*/ 28327 w 646113"/>
                <a:gd name="connsiteY53" fmla="*/ 389161 h 647700"/>
                <a:gd name="connsiteX54" fmla="*/ 0 w 646113"/>
                <a:gd name="connsiteY54" fmla="*/ 360736 h 647700"/>
                <a:gd name="connsiteX55" fmla="*/ 0 w 646113"/>
                <a:gd name="connsiteY55" fmla="*/ 286964 h 647700"/>
                <a:gd name="connsiteX56" fmla="*/ 28327 w 646113"/>
                <a:gd name="connsiteY56" fmla="*/ 258539 h 647700"/>
                <a:gd name="connsiteX57" fmla="*/ 48560 w 646113"/>
                <a:gd name="connsiteY57" fmla="*/ 258539 h 647700"/>
                <a:gd name="connsiteX58" fmla="*/ 78910 w 646113"/>
                <a:gd name="connsiteY58" fmla="*/ 237558 h 647700"/>
                <a:gd name="connsiteX59" fmla="*/ 89701 w 646113"/>
                <a:gd name="connsiteY59" fmla="*/ 211839 h 647700"/>
                <a:gd name="connsiteX60" fmla="*/ 82956 w 646113"/>
                <a:gd name="connsiteY60" fmla="*/ 175292 h 647700"/>
                <a:gd name="connsiteX61" fmla="*/ 68793 w 646113"/>
                <a:gd name="connsiteY61" fmla="*/ 161079 h 647700"/>
                <a:gd name="connsiteX62" fmla="*/ 68793 w 646113"/>
                <a:gd name="connsiteY62" fmla="*/ 120471 h 647700"/>
                <a:gd name="connsiteX63" fmla="*/ 120725 w 646113"/>
                <a:gd name="connsiteY63" fmla="*/ 68357 h 647700"/>
                <a:gd name="connsiteX64" fmla="*/ 162540 w 646113"/>
                <a:gd name="connsiteY64" fmla="*/ 70387 h 647700"/>
                <a:gd name="connsiteX65" fmla="*/ 176029 w 646113"/>
                <a:gd name="connsiteY65" fmla="*/ 83924 h 647700"/>
                <a:gd name="connsiteX66" fmla="*/ 210425 w 646113"/>
                <a:gd name="connsiteY66" fmla="*/ 90015 h 647700"/>
                <a:gd name="connsiteX67" fmla="*/ 236728 w 646113"/>
                <a:gd name="connsiteY67" fmla="*/ 79186 h 647700"/>
                <a:gd name="connsiteX68" fmla="*/ 258311 w 646113"/>
                <a:gd name="connsiteY68" fmla="*/ 48730 h 647700"/>
                <a:gd name="connsiteX69" fmla="*/ 258311 w 646113"/>
                <a:gd name="connsiteY69" fmla="*/ 28426 h 647700"/>
                <a:gd name="connsiteX70" fmla="*/ 286637 w 646113"/>
                <a:gd name="connsiteY70" fmla="*/ 0 h 64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46113" h="647700">
                  <a:moveTo>
                    <a:pt x="335887" y="177311"/>
                  </a:moveTo>
                  <a:cubicBezTo>
                    <a:pt x="324185" y="176245"/>
                    <a:pt x="312095" y="176563"/>
                    <a:pt x="299783" y="178427"/>
                  </a:cubicBezTo>
                  <a:cubicBezTo>
                    <a:pt x="238394" y="187919"/>
                    <a:pt x="187799" y="238766"/>
                    <a:pt x="178355" y="300460"/>
                  </a:cubicBezTo>
                  <a:cubicBezTo>
                    <a:pt x="163513" y="400120"/>
                    <a:pt x="247164" y="484187"/>
                    <a:pt x="345656" y="469272"/>
                  </a:cubicBezTo>
                  <a:cubicBezTo>
                    <a:pt x="407720" y="459780"/>
                    <a:pt x="457641" y="408933"/>
                    <a:pt x="467085" y="347239"/>
                  </a:cubicBezTo>
                  <a:cubicBezTo>
                    <a:pt x="480662" y="260037"/>
                    <a:pt x="417797" y="184772"/>
                    <a:pt x="335887" y="177311"/>
                  </a:cubicBezTo>
                  <a:close/>
                  <a:moveTo>
                    <a:pt x="286637" y="0"/>
                  </a:moveTo>
                  <a:lnTo>
                    <a:pt x="360151" y="0"/>
                  </a:lnTo>
                  <a:cubicBezTo>
                    <a:pt x="375663" y="0"/>
                    <a:pt x="388477" y="12182"/>
                    <a:pt x="388477" y="31133"/>
                  </a:cubicBezTo>
                  <a:lnTo>
                    <a:pt x="388477" y="49407"/>
                  </a:lnTo>
                  <a:cubicBezTo>
                    <a:pt x="388477" y="62266"/>
                    <a:pt x="395896" y="74448"/>
                    <a:pt x="408036" y="78509"/>
                  </a:cubicBezTo>
                  <a:cubicBezTo>
                    <a:pt x="417478" y="81893"/>
                    <a:pt x="426246" y="85277"/>
                    <a:pt x="435014" y="89338"/>
                  </a:cubicBezTo>
                  <a:cubicBezTo>
                    <a:pt x="447154" y="95429"/>
                    <a:pt x="461317" y="92722"/>
                    <a:pt x="471433" y="82570"/>
                  </a:cubicBezTo>
                  <a:lnTo>
                    <a:pt x="485597" y="68357"/>
                  </a:lnTo>
                  <a:cubicBezTo>
                    <a:pt x="496388" y="57528"/>
                    <a:pt x="514598" y="57528"/>
                    <a:pt x="525389" y="68357"/>
                  </a:cubicBezTo>
                  <a:lnTo>
                    <a:pt x="577320" y="120471"/>
                  </a:lnTo>
                  <a:cubicBezTo>
                    <a:pt x="588786" y="131977"/>
                    <a:pt x="588786" y="149573"/>
                    <a:pt x="575297" y="163109"/>
                  </a:cubicBezTo>
                  <a:lnTo>
                    <a:pt x="562483" y="175969"/>
                  </a:lnTo>
                  <a:cubicBezTo>
                    <a:pt x="553041" y="185444"/>
                    <a:pt x="550343" y="198980"/>
                    <a:pt x="556413" y="210486"/>
                  </a:cubicBezTo>
                  <a:cubicBezTo>
                    <a:pt x="560459" y="219284"/>
                    <a:pt x="563832" y="228082"/>
                    <a:pt x="567204" y="237558"/>
                  </a:cubicBezTo>
                  <a:cubicBezTo>
                    <a:pt x="571925" y="250417"/>
                    <a:pt x="584065" y="258539"/>
                    <a:pt x="597554" y="258539"/>
                  </a:cubicBezTo>
                  <a:lnTo>
                    <a:pt x="617787" y="258539"/>
                  </a:lnTo>
                  <a:cubicBezTo>
                    <a:pt x="633299" y="258539"/>
                    <a:pt x="646113" y="271398"/>
                    <a:pt x="646113" y="286964"/>
                  </a:cubicBezTo>
                  <a:lnTo>
                    <a:pt x="646113" y="360736"/>
                  </a:lnTo>
                  <a:cubicBezTo>
                    <a:pt x="646113" y="376302"/>
                    <a:pt x="633299" y="389161"/>
                    <a:pt x="617787" y="389161"/>
                  </a:cubicBezTo>
                  <a:lnTo>
                    <a:pt x="597554" y="389161"/>
                  </a:lnTo>
                  <a:cubicBezTo>
                    <a:pt x="584065" y="389161"/>
                    <a:pt x="571925" y="397283"/>
                    <a:pt x="567204" y="410142"/>
                  </a:cubicBezTo>
                  <a:cubicBezTo>
                    <a:pt x="563832" y="418941"/>
                    <a:pt x="560459" y="427739"/>
                    <a:pt x="556413" y="435861"/>
                  </a:cubicBezTo>
                  <a:cubicBezTo>
                    <a:pt x="551017" y="448043"/>
                    <a:pt x="553715" y="462933"/>
                    <a:pt x="563157" y="472408"/>
                  </a:cubicBezTo>
                  <a:lnTo>
                    <a:pt x="577320" y="486621"/>
                  </a:lnTo>
                  <a:cubicBezTo>
                    <a:pt x="588786" y="498127"/>
                    <a:pt x="588786" y="515724"/>
                    <a:pt x="577320" y="527229"/>
                  </a:cubicBezTo>
                  <a:lnTo>
                    <a:pt x="525389" y="579343"/>
                  </a:lnTo>
                  <a:cubicBezTo>
                    <a:pt x="514598" y="590172"/>
                    <a:pt x="496388" y="590172"/>
                    <a:pt x="483573" y="577313"/>
                  </a:cubicBezTo>
                  <a:lnTo>
                    <a:pt x="470085" y="563777"/>
                  </a:lnTo>
                  <a:cubicBezTo>
                    <a:pt x="461317" y="554978"/>
                    <a:pt x="447154" y="552271"/>
                    <a:pt x="435688" y="557685"/>
                  </a:cubicBezTo>
                  <a:cubicBezTo>
                    <a:pt x="426920" y="561746"/>
                    <a:pt x="418153" y="565807"/>
                    <a:pt x="409385" y="568514"/>
                  </a:cubicBezTo>
                  <a:cubicBezTo>
                    <a:pt x="396571" y="573252"/>
                    <a:pt x="388477" y="585434"/>
                    <a:pt x="388477" y="598970"/>
                  </a:cubicBezTo>
                  <a:lnTo>
                    <a:pt x="388477" y="619274"/>
                  </a:lnTo>
                  <a:cubicBezTo>
                    <a:pt x="388477" y="635518"/>
                    <a:pt x="375663" y="647700"/>
                    <a:pt x="360151" y="647700"/>
                  </a:cubicBezTo>
                  <a:lnTo>
                    <a:pt x="286637" y="647700"/>
                  </a:lnTo>
                  <a:cubicBezTo>
                    <a:pt x="270450" y="647700"/>
                    <a:pt x="258311" y="635518"/>
                    <a:pt x="258311" y="616567"/>
                  </a:cubicBezTo>
                  <a:lnTo>
                    <a:pt x="258311" y="598293"/>
                  </a:lnTo>
                  <a:cubicBezTo>
                    <a:pt x="258311" y="585434"/>
                    <a:pt x="250217" y="573252"/>
                    <a:pt x="238077" y="569191"/>
                  </a:cubicBezTo>
                  <a:cubicBezTo>
                    <a:pt x="228635" y="565807"/>
                    <a:pt x="219868" y="562423"/>
                    <a:pt x="211774" y="558362"/>
                  </a:cubicBezTo>
                  <a:cubicBezTo>
                    <a:pt x="198960" y="552271"/>
                    <a:pt x="184797" y="554978"/>
                    <a:pt x="175355" y="564453"/>
                  </a:cubicBezTo>
                  <a:lnTo>
                    <a:pt x="160517" y="579343"/>
                  </a:lnTo>
                  <a:cubicBezTo>
                    <a:pt x="149726" y="590172"/>
                    <a:pt x="131516" y="590172"/>
                    <a:pt x="120725" y="579343"/>
                  </a:cubicBezTo>
                  <a:lnTo>
                    <a:pt x="68793" y="527229"/>
                  </a:lnTo>
                  <a:cubicBezTo>
                    <a:pt x="58002" y="515724"/>
                    <a:pt x="57328" y="498127"/>
                    <a:pt x="70816" y="484591"/>
                  </a:cubicBezTo>
                  <a:lnTo>
                    <a:pt x="83631" y="471731"/>
                  </a:lnTo>
                  <a:cubicBezTo>
                    <a:pt x="93073" y="462256"/>
                    <a:pt x="95771" y="448720"/>
                    <a:pt x="89701" y="436538"/>
                  </a:cubicBezTo>
                  <a:cubicBezTo>
                    <a:pt x="85654" y="428416"/>
                    <a:pt x="82282" y="419618"/>
                    <a:pt x="78910" y="410142"/>
                  </a:cubicBezTo>
                  <a:cubicBezTo>
                    <a:pt x="74189" y="397283"/>
                    <a:pt x="62049" y="389161"/>
                    <a:pt x="48560" y="389161"/>
                  </a:cubicBezTo>
                  <a:lnTo>
                    <a:pt x="28327" y="389161"/>
                  </a:lnTo>
                  <a:cubicBezTo>
                    <a:pt x="12815" y="389161"/>
                    <a:pt x="0" y="376302"/>
                    <a:pt x="0" y="360736"/>
                  </a:cubicBezTo>
                  <a:lnTo>
                    <a:pt x="0" y="286964"/>
                  </a:lnTo>
                  <a:cubicBezTo>
                    <a:pt x="0" y="271398"/>
                    <a:pt x="12815" y="258539"/>
                    <a:pt x="28327" y="258539"/>
                  </a:cubicBezTo>
                  <a:lnTo>
                    <a:pt x="48560" y="258539"/>
                  </a:lnTo>
                  <a:cubicBezTo>
                    <a:pt x="62049" y="258539"/>
                    <a:pt x="74189" y="250417"/>
                    <a:pt x="78910" y="237558"/>
                  </a:cubicBezTo>
                  <a:cubicBezTo>
                    <a:pt x="82282" y="228759"/>
                    <a:pt x="85654" y="219961"/>
                    <a:pt x="89701" y="211839"/>
                  </a:cubicBezTo>
                  <a:cubicBezTo>
                    <a:pt x="95096" y="199657"/>
                    <a:pt x="92398" y="184767"/>
                    <a:pt x="82956" y="175292"/>
                  </a:cubicBezTo>
                  <a:lnTo>
                    <a:pt x="68793" y="161079"/>
                  </a:lnTo>
                  <a:cubicBezTo>
                    <a:pt x="58002" y="149573"/>
                    <a:pt x="58002" y="131977"/>
                    <a:pt x="68793" y="120471"/>
                  </a:cubicBezTo>
                  <a:lnTo>
                    <a:pt x="120725" y="68357"/>
                  </a:lnTo>
                  <a:cubicBezTo>
                    <a:pt x="131516" y="57528"/>
                    <a:pt x="149726" y="57528"/>
                    <a:pt x="162540" y="70387"/>
                  </a:cubicBezTo>
                  <a:lnTo>
                    <a:pt x="176029" y="83924"/>
                  </a:lnTo>
                  <a:cubicBezTo>
                    <a:pt x="184797" y="92722"/>
                    <a:pt x="198960" y="95429"/>
                    <a:pt x="210425" y="90015"/>
                  </a:cubicBezTo>
                  <a:cubicBezTo>
                    <a:pt x="219193" y="85954"/>
                    <a:pt x="227961" y="81893"/>
                    <a:pt x="236728" y="79186"/>
                  </a:cubicBezTo>
                  <a:cubicBezTo>
                    <a:pt x="249543" y="74448"/>
                    <a:pt x="258311" y="62266"/>
                    <a:pt x="258311" y="48730"/>
                  </a:cubicBezTo>
                  <a:lnTo>
                    <a:pt x="258311" y="28426"/>
                  </a:lnTo>
                  <a:cubicBezTo>
                    <a:pt x="258311" y="12182"/>
                    <a:pt x="270450" y="0"/>
                    <a:pt x="286637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4571111" y="3585822"/>
            <a:ext cx="17257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Инсон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омили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рискини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таъсирини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камайтириш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658813" y="349632"/>
            <a:ext cx="68902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606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Прямая соединительная линия 24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>
            <a:spLocks/>
          </p:cNvSpPr>
          <p:nvPr/>
        </p:nvSpPr>
        <p:spPr bwMode="auto">
          <a:xfrm>
            <a:off x="1218815" y="2842610"/>
            <a:ext cx="5123928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Кредит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бериш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вақтини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оптималлаштирадиган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кредит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жараёнини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қайта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кўриб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чиқиш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18" name="Rectangle 17"/>
          <p:cNvSpPr>
            <a:spLocks/>
          </p:cNvSpPr>
          <p:nvPr/>
        </p:nvSpPr>
        <p:spPr bwMode="auto">
          <a:xfrm>
            <a:off x="1218815" y="4980006"/>
            <a:ext cx="5123928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Мижозларга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хизмат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кўрсатиш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сотишнинг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самарали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кўп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каналли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тизими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моделини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қуриш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19" name="Rectangle 18"/>
          <p:cNvSpPr>
            <a:spLocks/>
          </p:cNvSpPr>
          <p:nvPr/>
        </p:nvSpPr>
        <p:spPr bwMode="auto">
          <a:xfrm>
            <a:off x="1218815" y="2153303"/>
            <a:ext cx="5123928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Кредитлаш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ўсишининг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юқори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суръатларини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таъминлаш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20" name="Rectangle 19"/>
          <p:cNvSpPr>
            <a:spLocks/>
          </p:cNvSpPr>
          <p:nvPr/>
        </p:nvSpPr>
        <p:spPr bwMode="auto">
          <a:xfrm>
            <a:off x="1218815" y="4232922"/>
            <a:ext cx="5123928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Кичик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ўрта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бизнес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мижозларининг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турли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тоифалари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учун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таклифларни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шакллантириш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маҳсулот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линейкасини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кенгайтириш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1218815" y="1446658"/>
            <a:ext cx="5123928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Ихтисослашган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савдо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хизмат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кўрсатиш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инфратузилмасини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шакллантириш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, шу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жумладан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RM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менежерлар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институти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22" name="Pentagon 26"/>
          <p:cNvSpPr/>
          <p:nvPr/>
        </p:nvSpPr>
        <p:spPr bwMode="auto">
          <a:xfrm>
            <a:off x="387136" y="1445269"/>
            <a:ext cx="1075482" cy="614174"/>
          </a:xfrm>
          <a:prstGeom prst="homePlate">
            <a:avLst>
              <a:gd name="adj" fmla="val 273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1218815" y="3520384"/>
            <a:ext cx="5123928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Кичик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ўрта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бизнес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мижозлари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учун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JOYDA-Business</a:t>
            </a:r>
            <a:r>
              <a:rPr kumimoji="0" lang="uz-Cyrl-UZ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иловасини ишлаб чиқиш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27" name="Rectangle 26"/>
          <p:cNvSpPr>
            <a:spLocks/>
          </p:cNvSpPr>
          <p:nvPr/>
        </p:nvSpPr>
        <p:spPr bwMode="auto">
          <a:xfrm>
            <a:off x="7361029" y="5162362"/>
            <a:ext cx="4714857" cy="11478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Тадбиркорлик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фаолиятини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рақамли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каналларга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ўтказиш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масофадан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банк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хизмати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кўрсатиш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тизимини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такомиллаштириш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ва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битимлар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тузиш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учун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рақамли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каналларни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ишлаб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чиқиш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28" name="Pentagon 26"/>
          <p:cNvSpPr/>
          <p:nvPr/>
        </p:nvSpPr>
        <p:spPr bwMode="auto">
          <a:xfrm>
            <a:off x="400618" y="2148103"/>
            <a:ext cx="1075482" cy="614174"/>
          </a:xfrm>
          <a:prstGeom prst="homePlate">
            <a:avLst>
              <a:gd name="adj" fmla="val 273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9" name="Pentagon 26"/>
          <p:cNvSpPr/>
          <p:nvPr/>
        </p:nvSpPr>
        <p:spPr bwMode="auto">
          <a:xfrm>
            <a:off x="400618" y="2834791"/>
            <a:ext cx="1075482" cy="614174"/>
          </a:xfrm>
          <a:prstGeom prst="homePlate">
            <a:avLst>
              <a:gd name="adj" fmla="val 273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1" name="Pentagon 26"/>
          <p:cNvSpPr/>
          <p:nvPr/>
        </p:nvSpPr>
        <p:spPr bwMode="auto">
          <a:xfrm>
            <a:off x="400618" y="3513798"/>
            <a:ext cx="1075482" cy="614174"/>
          </a:xfrm>
          <a:prstGeom prst="homePlate">
            <a:avLst>
              <a:gd name="adj" fmla="val 273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2" name="Pentagon 26"/>
          <p:cNvSpPr/>
          <p:nvPr/>
        </p:nvSpPr>
        <p:spPr bwMode="auto">
          <a:xfrm>
            <a:off x="400618" y="4225369"/>
            <a:ext cx="1075482" cy="614174"/>
          </a:xfrm>
          <a:prstGeom prst="homePlate">
            <a:avLst>
              <a:gd name="adj" fmla="val 273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3" name="Pentagon 26"/>
          <p:cNvSpPr/>
          <p:nvPr/>
        </p:nvSpPr>
        <p:spPr bwMode="auto">
          <a:xfrm>
            <a:off x="400618" y="4973420"/>
            <a:ext cx="1075482" cy="614174"/>
          </a:xfrm>
          <a:prstGeom prst="homePlate">
            <a:avLst>
              <a:gd name="adj" fmla="val 273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4" name="Pentagon 26"/>
          <p:cNvSpPr/>
          <p:nvPr/>
        </p:nvSpPr>
        <p:spPr bwMode="auto">
          <a:xfrm>
            <a:off x="6555954" y="5159070"/>
            <a:ext cx="1075482" cy="1151168"/>
          </a:xfrm>
          <a:prstGeom prst="homePlate">
            <a:avLst>
              <a:gd name="adj" fmla="val 27321"/>
            </a:avLst>
          </a:prstGeom>
          <a:solidFill>
            <a:srgbClr val="309C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pSp>
        <p:nvGrpSpPr>
          <p:cNvPr id="36" name="Businessman4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13699" y="1479903"/>
            <a:ext cx="378554" cy="542925"/>
            <a:chOff x="3733800" y="3405188"/>
            <a:chExt cx="723900" cy="1038225"/>
          </a:xfrm>
          <a:solidFill>
            <a:schemeClr val="bg1"/>
          </a:solidFill>
        </p:grpSpPr>
        <p:sp>
          <p:nvSpPr>
            <p:cNvPr id="37" name="Freeform 394"/>
            <p:cNvSpPr>
              <a:spLocks/>
            </p:cNvSpPr>
            <p:nvPr/>
          </p:nvSpPr>
          <p:spPr bwMode="auto">
            <a:xfrm>
              <a:off x="3733800" y="4079875"/>
              <a:ext cx="330200" cy="241300"/>
            </a:xfrm>
            <a:custGeom>
              <a:avLst/>
              <a:gdLst>
                <a:gd name="T0" fmla="*/ 433 w 433"/>
                <a:gd name="T1" fmla="*/ 143 h 315"/>
                <a:gd name="T2" fmla="*/ 258 w 433"/>
                <a:gd name="T3" fmla="*/ 179 h 315"/>
                <a:gd name="T4" fmla="*/ 167 w 433"/>
                <a:gd name="T5" fmla="*/ 144 h 315"/>
                <a:gd name="T6" fmla="*/ 62 w 433"/>
                <a:gd name="T7" fmla="*/ 0 h 315"/>
                <a:gd name="T8" fmla="*/ 7 w 433"/>
                <a:gd name="T9" fmla="*/ 142 h 315"/>
                <a:gd name="T10" fmla="*/ 30 w 433"/>
                <a:gd name="T11" fmla="*/ 193 h 315"/>
                <a:gd name="T12" fmla="*/ 327 w 433"/>
                <a:gd name="T13" fmla="*/ 307 h 315"/>
                <a:gd name="T14" fmla="*/ 378 w 433"/>
                <a:gd name="T15" fmla="*/ 285 h 315"/>
                <a:gd name="T16" fmla="*/ 433 w 433"/>
                <a:gd name="T17" fmla="*/ 143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3" h="315">
                  <a:moveTo>
                    <a:pt x="433" y="143"/>
                  </a:moveTo>
                  <a:cubicBezTo>
                    <a:pt x="366" y="156"/>
                    <a:pt x="304" y="169"/>
                    <a:pt x="258" y="179"/>
                  </a:cubicBezTo>
                  <a:cubicBezTo>
                    <a:pt x="227" y="185"/>
                    <a:pt x="186" y="169"/>
                    <a:pt x="167" y="144"/>
                  </a:cubicBezTo>
                  <a:cubicBezTo>
                    <a:pt x="140" y="106"/>
                    <a:pt x="102" y="55"/>
                    <a:pt x="62" y="0"/>
                  </a:cubicBezTo>
                  <a:cubicBezTo>
                    <a:pt x="42" y="53"/>
                    <a:pt x="21" y="107"/>
                    <a:pt x="7" y="142"/>
                  </a:cubicBezTo>
                  <a:cubicBezTo>
                    <a:pt x="0" y="162"/>
                    <a:pt x="10" y="185"/>
                    <a:pt x="30" y="193"/>
                  </a:cubicBezTo>
                  <a:cubicBezTo>
                    <a:pt x="99" y="220"/>
                    <a:pt x="258" y="281"/>
                    <a:pt x="327" y="307"/>
                  </a:cubicBezTo>
                  <a:cubicBezTo>
                    <a:pt x="348" y="315"/>
                    <a:pt x="371" y="305"/>
                    <a:pt x="378" y="285"/>
                  </a:cubicBezTo>
                  <a:cubicBezTo>
                    <a:pt x="392" y="249"/>
                    <a:pt x="412" y="196"/>
                    <a:pt x="433" y="1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Freeform 395"/>
            <p:cNvSpPr>
              <a:spLocks noEditPoints="1"/>
            </p:cNvSpPr>
            <p:nvPr/>
          </p:nvSpPr>
          <p:spPr bwMode="auto">
            <a:xfrm>
              <a:off x="3783013" y="4008438"/>
              <a:ext cx="307975" cy="192088"/>
            </a:xfrm>
            <a:custGeom>
              <a:avLst/>
              <a:gdLst>
                <a:gd name="T0" fmla="*/ 228 w 404"/>
                <a:gd name="T1" fmla="*/ 49 h 252"/>
                <a:gd name="T2" fmla="*/ 266 w 404"/>
                <a:gd name="T3" fmla="*/ 95 h 252"/>
                <a:gd name="T4" fmla="*/ 168 w 404"/>
                <a:gd name="T5" fmla="*/ 58 h 252"/>
                <a:gd name="T6" fmla="*/ 228 w 404"/>
                <a:gd name="T7" fmla="*/ 49 h 252"/>
                <a:gd name="T8" fmla="*/ 153 w 404"/>
                <a:gd name="T9" fmla="*/ 244 h 252"/>
                <a:gd name="T10" fmla="*/ 196 w 404"/>
                <a:gd name="T11" fmla="*/ 249 h 252"/>
                <a:gd name="T12" fmla="*/ 389 w 404"/>
                <a:gd name="T13" fmla="*/ 210 h 252"/>
                <a:gd name="T14" fmla="*/ 397 w 404"/>
                <a:gd name="T15" fmla="*/ 189 h 252"/>
                <a:gd name="T16" fmla="*/ 374 w 404"/>
                <a:gd name="T17" fmla="*/ 136 h 252"/>
                <a:gd name="T18" fmla="*/ 302 w 404"/>
                <a:gd name="T19" fmla="*/ 109 h 252"/>
                <a:gd name="T20" fmla="*/ 298 w 404"/>
                <a:gd name="T21" fmla="*/ 96 h 252"/>
                <a:gd name="T22" fmla="*/ 239 w 404"/>
                <a:gd name="T23" fmla="*/ 19 h 252"/>
                <a:gd name="T24" fmla="*/ 143 w 404"/>
                <a:gd name="T25" fmla="*/ 37 h 252"/>
                <a:gd name="T26" fmla="*/ 132 w 404"/>
                <a:gd name="T27" fmla="*/ 44 h 252"/>
                <a:gd name="T28" fmla="*/ 60 w 404"/>
                <a:gd name="T29" fmla="*/ 16 h 252"/>
                <a:gd name="T30" fmla="*/ 8 w 404"/>
                <a:gd name="T31" fmla="*/ 40 h 252"/>
                <a:gd name="T32" fmla="*/ 0 w 404"/>
                <a:gd name="T33" fmla="*/ 61 h 252"/>
                <a:gd name="T34" fmla="*/ 117 w 404"/>
                <a:gd name="T35" fmla="*/ 218 h 252"/>
                <a:gd name="T36" fmla="*/ 153 w 404"/>
                <a:gd name="T37" fmla="*/ 244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4" h="252">
                  <a:moveTo>
                    <a:pt x="228" y="49"/>
                  </a:moveTo>
                  <a:cubicBezTo>
                    <a:pt x="257" y="60"/>
                    <a:pt x="263" y="77"/>
                    <a:pt x="266" y="95"/>
                  </a:cubicBezTo>
                  <a:cubicBezTo>
                    <a:pt x="234" y="83"/>
                    <a:pt x="200" y="70"/>
                    <a:pt x="168" y="58"/>
                  </a:cubicBezTo>
                  <a:cubicBezTo>
                    <a:pt x="182" y="47"/>
                    <a:pt x="198" y="37"/>
                    <a:pt x="228" y="49"/>
                  </a:cubicBezTo>
                  <a:close/>
                  <a:moveTo>
                    <a:pt x="153" y="244"/>
                  </a:moveTo>
                  <a:cubicBezTo>
                    <a:pt x="168" y="250"/>
                    <a:pt x="184" y="252"/>
                    <a:pt x="196" y="249"/>
                  </a:cubicBezTo>
                  <a:lnTo>
                    <a:pt x="389" y="210"/>
                  </a:lnTo>
                  <a:cubicBezTo>
                    <a:pt x="389" y="210"/>
                    <a:pt x="394" y="197"/>
                    <a:pt x="397" y="189"/>
                  </a:cubicBezTo>
                  <a:cubicBezTo>
                    <a:pt x="404" y="170"/>
                    <a:pt x="397" y="146"/>
                    <a:pt x="374" y="136"/>
                  </a:cubicBezTo>
                  <a:cubicBezTo>
                    <a:pt x="363" y="132"/>
                    <a:pt x="333" y="121"/>
                    <a:pt x="302" y="109"/>
                  </a:cubicBezTo>
                  <a:cubicBezTo>
                    <a:pt x="299" y="108"/>
                    <a:pt x="298" y="100"/>
                    <a:pt x="298" y="96"/>
                  </a:cubicBezTo>
                  <a:cubicBezTo>
                    <a:pt x="295" y="76"/>
                    <a:pt x="289" y="38"/>
                    <a:pt x="239" y="19"/>
                  </a:cubicBezTo>
                  <a:cubicBezTo>
                    <a:pt x="189" y="0"/>
                    <a:pt x="159" y="24"/>
                    <a:pt x="143" y="37"/>
                  </a:cubicBezTo>
                  <a:cubicBezTo>
                    <a:pt x="141" y="39"/>
                    <a:pt x="135" y="45"/>
                    <a:pt x="132" y="44"/>
                  </a:cubicBezTo>
                  <a:cubicBezTo>
                    <a:pt x="106" y="34"/>
                    <a:pt x="71" y="20"/>
                    <a:pt x="60" y="16"/>
                  </a:cubicBezTo>
                  <a:cubicBezTo>
                    <a:pt x="37" y="7"/>
                    <a:pt x="15" y="21"/>
                    <a:pt x="8" y="40"/>
                  </a:cubicBezTo>
                  <a:cubicBezTo>
                    <a:pt x="5" y="48"/>
                    <a:pt x="0" y="61"/>
                    <a:pt x="0" y="61"/>
                  </a:cubicBezTo>
                  <a:lnTo>
                    <a:pt x="117" y="218"/>
                  </a:lnTo>
                  <a:cubicBezTo>
                    <a:pt x="124" y="229"/>
                    <a:pt x="138" y="238"/>
                    <a:pt x="153" y="2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Freeform 396"/>
            <p:cNvSpPr>
              <a:spLocks noEditPoints="1"/>
            </p:cNvSpPr>
            <p:nvPr/>
          </p:nvSpPr>
          <p:spPr bwMode="auto">
            <a:xfrm>
              <a:off x="3946525" y="3648075"/>
              <a:ext cx="511175" cy="795338"/>
            </a:xfrm>
            <a:custGeom>
              <a:avLst/>
              <a:gdLst>
                <a:gd name="T0" fmla="*/ 345 w 671"/>
                <a:gd name="T1" fmla="*/ 87 h 1044"/>
                <a:gd name="T2" fmla="*/ 340 w 671"/>
                <a:gd name="T3" fmla="*/ 66 h 1044"/>
                <a:gd name="T4" fmla="*/ 356 w 671"/>
                <a:gd name="T5" fmla="*/ 39 h 1044"/>
                <a:gd name="T6" fmla="*/ 374 w 671"/>
                <a:gd name="T7" fmla="*/ 32 h 1044"/>
                <a:gd name="T8" fmla="*/ 393 w 671"/>
                <a:gd name="T9" fmla="*/ 39 h 1044"/>
                <a:gd name="T10" fmla="*/ 409 w 671"/>
                <a:gd name="T11" fmla="*/ 66 h 1044"/>
                <a:gd name="T12" fmla="*/ 404 w 671"/>
                <a:gd name="T13" fmla="*/ 87 h 1044"/>
                <a:gd name="T14" fmla="*/ 388 w 671"/>
                <a:gd name="T15" fmla="*/ 118 h 1044"/>
                <a:gd name="T16" fmla="*/ 434 w 671"/>
                <a:gd name="T17" fmla="*/ 316 h 1044"/>
                <a:gd name="T18" fmla="*/ 374 w 671"/>
                <a:gd name="T19" fmla="*/ 384 h 1044"/>
                <a:gd name="T20" fmla="*/ 314 w 671"/>
                <a:gd name="T21" fmla="*/ 316 h 1044"/>
                <a:gd name="T22" fmla="*/ 361 w 671"/>
                <a:gd name="T23" fmla="*/ 118 h 1044"/>
                <a:gd name="T24" fmla="*/ 345 w 671"/>
                <a:gd name="T25" fmla="*/ 87 h 1044"/>
                <a:gd name="T26" fmla="*/ 17 w 671"/>
                <a:gd name="T27" fmla="*/ 455 h 1044"/>
                <a:gd name="T28" fmla="*/ 56 w 671"/>
                <a:gd name="T29" fmla="*/ 470 h 1044"/>
                <a:gd name="T30" fmla="*/ 96 w 671"/>
                <a:gd name="T31" fmla="*/ 448 h 1044"/>
                <a:gd name="T32" fmla="*/ 221 w 671"/>
                <a:gd name="T33" fmla="*/ 180 h 1044"/>
                <a:gd name="T34" fmla="*/ 221 w 671"/>
                <a:gd name="T35" fmla="*/ 1000 h 1044"/>
                <a:gd name="T36" fmla="*/ 249 w 671"/>
                <a:gd name="T37" fmla="*/ 1044 h 1044"/>
                <a:gd name="T38" fmla="*/ 301 w 671"/>
                <a:gd name="T39" fmla="*/ 1044 h 1044"/>
                <a:gd name="T40" fmla="*/ 331 w 671"/>
                <a:gd name="T41" fmla="*/ 997 h 1044"/>
                <a:gd name="T42" fmla="*/ 374 w 671"/>
                <a:gd name="T43" fmla="*/ 605 h 1044"/>
                <a:gd name="T44" fmla="*/ 418 w 671"/>
                <a:gd name="T45" fmla="*/ 997 h 1044"/>
                <a:gd name="T46" fmla="*/ 448 w 671"/>
                <a:gd name="T47" fmla="*/ 1044 h 1044"/>
                <a:gd name="T48" fmla="*/ 500 w 671"/>
                <a:gd name="T49" fmla="*/ 1044 h 1044"/>
                <a:gd name="T50" fmla="*/ 528 w 671"/>
                <a:gd name="T51" fmla="*/ 1000 h 1044"/>
                <a:gd name="T52" fmla="*/ 528 w 671"/>
                <a:gd name="T53" fmla="*/ 273 h 1044"/>
                <a:gd name="T54" fmla="*/ 574 w 671"/>
                <a:gd name="T55" fmla="*/ 468 h 1044"/>
                <a:gd name="T56" fmla="*/ 610 w 671"/>
                <a:gd name="T57" fmla="*/ 497 h 1044"/>
                <a:gd name="T58" fmla="*/ 652 w 671"/>
                <a:gd name="T59" fmla="*/ 488 h 1044"/>
                <a:gd name="T60" fmla="*/ 666 w 671"/>
                <a:gd name="T61" fmla="*/ 441 h 1044"/>
                <a:gd name="T62" fmla="*/ 605 w 671"/>
                <a:gd name="T63" fmla="*/ 111 h 1044"/>
                <a:gd name="T64" fmla="*/ 497 w 671"/>
                <a:gd name="T65" fmla="*/ 0 h 1044"/>
                <a:gd name="T66" fmla="*/ 374 w 671"/>
                <a:gd name="T67" fmla="*/ 0 h 1044"/>
                <a:gd name="T68" fmla="*/ 252 w 671"/>
                <a:gd name="T69" fmla="*/ 0 h 1044"/>
                <a:gd name="T70" fmla="*/ 127 w 671"/>
                <a:gd name="T71" fmla="*/ 92 h 1044"/>
                <a:gd name="T72" fmla="*/ 11 w 671"/>
                <a:gd name="T73" fmla="*/ 406 h 1044"/>
                <a:gd name="T74" fmla="*/ 17 w 671"/>
                <a:gd name="T75" fmla="*/ 455 h 1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71" h="1044">
                  <a:moveTo>
                    <a:pt x="345" y="87"/>
                  </a:moveTo>
                  <a:cubicBezTo>
                    <a:pt x="338" y="81"/>
                    <a:pt x="335" y="75"/>
                    <a:pt x="340" y="66"/>
                  </a:cubicBezTo>
                  <a:cubicBezTo>
                    <a:pt x="344" y="59"/>
                    <a:pt x="349" y="49"/>
                    <a:pt x="356" y="39"/>
                  </a:cubicBezTo>
                  <a:cubicBezTo>
                    <a:pt x="359" y="34"/>
                    <a:pt x="366" y="32"/>
                    <a:pt x="374" y="32"/>
                  </a:cubicBezTo>
                  <a:cubicBezTo>
                    <a:pt x="383" y="32"/>
                    <a:pt x="390" y="34"/>
                    <a:pt x="393" y="39"/>
                  </a:cubicBezTo>
                  <a:cubicBezTo>
                    <a:pt x="400" y="49"/>
                    <a:pt x="405" y="59"/>
                    <a:pt x="409" y="66"/>
                  </a:cubicBezTo>
                  <a:cubicBezTo>
                    <a:pt x="414" y="75"/>
                    <a:pt x="411" y="81"/>
                    <a:pt x="404" y="87"/>
                  </a:cubicBezTo>
                  <a:cubicBezTo>
                    <a:pt x="391" y="98"/>
                    <a:pt x="385" y="103"/>
                    <a:pt x="388" y="118"/>
                  </a:cubicBezTo>
                  <a:cubicBezTo>
                    <a:pt x="393" y="145"/>
                    <a:pt x="430" y="295"/>
                    <a:pt x="434" y="316"/>
                  </a:cubicBezTo>
                  <a:cubicBezTo>
                    <a:pt x="425" y="335"/>
                    <a:pt x="384" y="384"/>
                    <a:pt x="374" y="384"/>
                  </a:cubicBezTo>
                  <a:cubicBezTo>
                    <a:pt x="365" y="384"/>
                    <a:pt x="324" y="335"/>
                    <a:pt x="314" y="316"/>
                  </a:cubicBezTo>
                  <a:cubicBezTo>
                    <a:pt x="319" y="295"/>
                    <a:pt x="356" y="145"/>
                    <a:pt x="361" y="118"/>
                  </a:cubicBezTo>
                  <a:cubicBezTo>
                    <a:pt x="364" y="103"/>
                    <a:pt x="358" y="98"/>
                    <a:pt x="345" y="87"/>
                  </a:cubicBezTo>
                  <a:close/>
                  <a:moveTo>
                    <a:pt x="17" y="455"/>
                  </a:moveTo>
                  <a:cubicBezTo>
                    <a:pt x="31" y="461"/>
                    <a:pt x="41" y="465"/>
                    <a:pt x="56" y="470"/>
                  </a:cubicBezTo>
                  <a:cubicBezTo>
                    <a:pt x="74" y="477"/>
                    <a:pt x="87" y="469"/>
                    <a:pt x="96" y="448"/>
                  </a:cubicBezTo>
                  <a:cubicBezTo>
                    <a:pt x="132" y="367"/>
                    <a:pt x="181" y="264"/>
                    <a:pt x="221" y="180"/>
                  </a:cubicBezTo>
                  <a:lnTo>
                    <a:pt x="221" y="1000"/>
                  </a:lnTo>
                  <a:cubicBezTo>
                    <a:pt x="221" y="1037"/>
                    <a:pt x="234" y="1044"/>
                    <a:pt x="249" y="1044"/>
                  </a:cubicBezTo>
                  <a:lnTo>
                    <a:pt x="301" y="1044"/>
                  </a:lnTo>
                  <a:cubicBezTo>
                    <a:pt x="315" y="1044"/>
                    <a:pt x="326" y="1032"/>
                    <a:pt x="331" y="997"/>
                  </a:cubicBezTo>
                  <a:cubicBezTo>
                    <a:pt x="339" y="941"/>
                    <a:pt x="355" y="810"/>
                    <a:pt x="374" y="605"/>
                  </a:cubicBezTo>
                  <a:cubicBezTo>
                    <a:pt x="394" y="810"/>
                    <a:pt x="410" y="941"/>
                    <a:pt x="418" y="997"/>
                  </a:cubicBezTo>
                  <a:cubicBezTo>
                    <a:pt x="423" y="1032"/>
                    <a:pt x="434" y="1044"/>
                    <a:pt x="448" y="1044"/>
                  </a:cubicBezTo>
                  <a:lnTo>
                    <a:pt x="500" y="1044"/>
                  </a:lnTo>
                  <a:cubicBezTo>
                    <a:pt x="515" y="1044"/>
                    <a:pt x="528" y="1037"/>
                    <a:pt x="528" y="1000"/>
                  </a:cubicBezTo>
                  <a:lnTo>
                    <a:pt x="528" y="273"/>
                  </a:lnTo>
                  <a:cubicBezTo>
                    <a:pt x="545" y="351"/>
                    <a:pt x="553" y="382"/>
                    <a:pt x="574" y="468"/>
                  </a:cubicBezTo>
                  <a:cubicBezTo>
                    <a:pt x="580" y="491"/>
                    <a:pt x="591" y="500"/>
                    <a:pt x="610" y="497"/>
                  </a:cubicBezTo>
                  <a:cubicBezTo>
                    <a:pt x="626" y="494"/>
                    <a:pt x="636" y="491"/>
                    <a:pt x="652" y="488"/>
                  </a:cubicBezTo>
                  <a:cubicBezTo>
                    <a:pt x="662" y="486"/>
                    <a:pt x="671" y="471"/>
                    <a:pt x="666" y="441"/>
                  </a:cubicBezTo>
                  <a:cubicBezTo>
                    <a:pt x="644" y="320"/>
                    <a:pt x="629" y="224"/>
                    <a:pt x="605" y="111"/>
                  </a:cubicBezTo>
                  <a:cubicBezTo>
                    <a:pt x="593" y="57"/>
                    <a:pt x="565" y="0"/>
                    <a:pt x="497" y="0"/>
                  </a:cubicBezTo>
                  <a:lnTo>
                    <a:pt x="374" y="0"/>
                  </a:lnTo>
                  <a:lnTo>
                    <a:pt x="252" y="0"/>
                  </a:lnTo>
                  <a:cubicBezTo>
                    <a:pt x="183" y="0"/>
                    <a:pt x="148" y="40"/>
                    <a:pt x="127" y="92"/>
                  </a:cubicBezTo>
                  <a:cubicBezTo>
                    <a:pt x="83" y="198"/>
                    <a:pt x="53" y="290"/>
                    <a:pt x="11" y="406"/>
                  </a:cubicBezTo>
                  <a:cubicBezTo>
                    <a:pt x="0" y="435"/>
                    <a:pt x="7" y="451"/>
                    <a:pt x="17" y="45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7"/>
            <p:cNvSpPr>
              <a:spLocks noChangeArrowheads="1"/>
            </p:cNvSpPr>
            <p:nvPr/>
          </p:nvSpPr>
          <p:spPr bwMode="auto">
            <a:xfrm>
              <a:off x="4146550" y="3405188"/>
              <a:ext cx="169863" cy="20955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2" name="Growth2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593478" y="2174250"/>
            <a:ext cx="530237" cy="542925"/>
            <a:chOff x="3319463" y="-3322637"/>
            <a:chExt cx="928688" cy="950912"/>
          </a:xfrm>
          <a:solidFill>
            <a:schemeClr val="bg1"/>
          </a:solidFill>
        </p:grpSpPr>
        <p:sp>
          <p:nvSpPr>
            <p:cNvPr id="53" name="Freeform 314"/>
            <p:cNvSpPr>
              <a:spLocks/>
            </p:cNvSpPr>
            <p:nvPr/>
          </p:nvSpPr>
          <p:spPr bwMode="auto">
            <a:xfrm>
              <a:off x="3402013" y="-3322637"/>
              <a:ext cx="723900" cy="592138"/>
            </a:xfrm>
            <a:custGeom>
              <a:avLst/>
              <a:gdLst>
                <a:gd name="T0" fmla="*/ 942 w 949"/>
                <a:gd name="T1" fmla="*/ 0 h 776"/>
                <a:gd name="T2" fmla="*/ 834 w 949"/>
                <a:gd name="T3" fmla="*/ 75 h 776"/>
                <a:gd name="T4" fmla="*/ 884 w 949"/>
                <a:gd name="T5" fmla="*/ 80 h 776"/>
                <a:gd name="T6" fmla="*/ 0 w 949"/>
                <a:gd name="T7" fmla="*/ 685 h 776"/>
                <a:gd name="T8" fmla="*/ 0 w 949"/>
                <a:gd name="T9" fmla="*/ 776 h 776"/>
                <a:gd name="T10" fmla="*/ 914 w 949"/>
                <a:gd name="T11" fmla="*/ 95 h 776"/>
                <a:gd name="T12" fmla="*/ 949 w 949"/>
                <a:gd name="T13" fmla="*/ 131 h 776"/>
                <a:gd name="T14" fmla="*/ 942 w 949"/>
                <a:gd name="T15" fmla="*/ 0 h 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49" h="776">
                  <a:moveTo>
                    <a:pt x="942" y="0"/>
                  </a:moveTo>
                  <a:cubicBezTo>
                    <a:pt x="912" y="28"/>
                    <a:pt x="870" y="60"/>
                    <a:pt x="834" y="75"/>
                  </a:cubicBezTo>
                  <a:lnTo>
                    <a:pt x="884" y="80"/>
                  </a:lnTo>
                  <a:cubicBezTo>
                    <a:pt x="719" y="371"/>
                    <a:pt x="323" y="589"/>
                    <a:pt x="0" y="685"/>
                  </a:cubicBezTo>
                  <a:lnTo>
                    <a:pt x="0" y="776"/>
                  </a:lnTo>
                  <a:cubicBezTo>
                    <a:pt x="333" y="681"/>
                    <a:pt x="745" y="395"/>
                    <a:pt x="914" y="95"/>
                  </a:cubicBezTo>
                  <a:lnTo>
                    <a:pt x="949" y="131"/>
                  </a:lnTo>
                  <a:cubicBezTo>
                    <a:pt x="939" y="93"/>
                    <a:pt x="938" y="40"/>
                    <a:pt x="942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Rectangle 315"/>
            <p:cNvSpPr>
              <a:spLocks noChangeArrowheads="1"/>
            </p:cNvSpPr>
            <p:nvPr/>
          </p:nvSpPr>
          <p:spPr bwMode="auto">
            <a:xfrm>
              <a:off x="3319463" y="-2397125"/>
              <a:ext cx="928688" cy="254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Rectangle 316"/>
            <p:cNvSpPr>
              <a:spLocks noChangeArrowheads="1"/>
            </p:cNvSpPr>
            <p:nvPr/>
          </p:nvSpPr>
          <p:spPr bwMode="auto">
            <a:xfrm>
              <a:off x="3403600" y="-2654300"/>
              <a:ext cx="87313" cy="22225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Rectangle 317"/>
            <p:cNvSpPr>
              <a:spLocks noChangeArrowheads="1"/>
            </p:cNvSpPr>
            <p:nvPr/>
          </p:nvSpPr>
          <p:spPr bwMode="auto">
            <a:xfrm>
              <a:off x="3560763" y="-2725737"/>
              <a:ext cx="87313" cy="29368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Rectangle 318"/>
            <p:cNvSpPr>
              <a:spLocks noChangeArrowheads="1"/>
            </p:cNvSpPr>
            <p:nvPr/>
          </p:nvSpPr>
          <p:spPr bwMode="auto">
            <a:xfrm>
              <a:off x="3719513" y="-2811462"/>
              <a:ext cx="85725" cy="37941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Rectangle 319"/>
            <p:cNvSpPr>
              <a:spLocks noChangeArrowheads="1"/>
            </p:cNvSpPr>
            <p:nvPr/>
          </p:nvSpPr>
          <p:spPr bwMode="auto">
            <a:xfrm>
              <a:off x="3875088" y="-2930525"/>
              <a:ext cx="88900" cy="4984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Rectangle 320"/>
            <p:cNvSpPr>
              <a:spLocks noChangeArrowheads="1"/>
            </p:cNvSpPr>
            <p:nvPr/>
          </p:nvSpPr>
          <p:spPr bwMode="auto">
            <a:xfrm>
              <a:off x="4033838" y="-3078162"/>
              <a:ext cx="87313" cy="64611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0" name="Agile_development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593478" y="2873073"/>
            <a:ext cx="719666" cy="542925"/>
            <a:chOff x="7643813" y="5260975"/>
            <a:chExt cx="1079500" cy="814388"/>
          </a:xfrm>
          <a:solidFill>
            <a:schemeClr val="bg1"/>
          </a:solidFill>
        </p:grpSpPr>
        <p:sp>
          <p:nvSpPr>
            <p:cNvPr id="61" name="Freeform 190"/>
            <p:cNvSpPr>
              <a:spLocks/>
            </p:cNvSpPr>
            <p:nvPr/>
          </p:nvSpPr>
          <p:spPr bwMode="auto">
            <a:xfrm>
              <a:off x="8266113" y="5849938"/>
              <a:ext cx="457200" cy="225425"/>
            </a:xfrm>
            <a:custGeom>
              <a:avLst/>
              <a:gdLst>
                <a:gd name="T0" fmla="*/ 437 w 759"/>
                <a:gd name="T1" fmla="*/ 0 h 373"/>
                <a:gd name="T2" fmla="*/ 437 w 759"/>
                <a:gd name="T3" fmla="*/ 168 h 373"/>
                <a:gd name="T4" fmla="*/ 431 w 759"/>
                <a:gd name="T5" fmla="*/ 157 h 373"/>
                <a:gd name="T6" fmla="*/ 403 w 759"/>
                <a:gd name="T7" fmla="*/ 94 h 373"/>
                <a:gd name="T8" fmla="*/ 252 w 759"/>
                <a:gd name="T9" fmla="*/ 94 h 373"/>
                <a:gd name="T10" fmla="*/ 0 w 759"/>
                <a:gd name="T11" fmla="*/ 294 h 373"/>
                <a:gd name="T12" fmla="*/ 434 w 759"/>
                <a:gd name="T13" fmla="*/ 294 h 373"/>
                <a:gd name="T14" fmla="*/ 436 w 759"/>
                <a:gd name="T15" fmla="*/ 373 h 373"/>
                <a:gd name="T16" fmla="*/ 759 w 759"/>
                <a:gd name="T17" fmla="*/ 177 h 373"/>
                <a:gd name="T18" fmla="*/ 437 w 759"/>
                <a:gd name="T1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9" h="373">
                  <a:moveTo>
                    <a:pt x="437" y="0"/>
                  </a:moveTo>
                  <a:lnTo>
                    <a:pt x="437" y="168"/>
                  </a:lnTo>
                  <a:lnTo>
                    <a:pt x="431" y="157"/>
                  </a:lnTo>
                  <a:lnTo>
                    <a:pt x="403" y="94"/>
                  </a:lnTo>
                  <a:lnTo>
                    <a:pt x="252" y="94"/>
                  </a:lnTo>
                  <a:cubicBezTo>
                    <a:pt x="185" y="179"/>
                    <a:pt x="99" y="248"/>
                    <a:pt x="0" y="294"/>
                  </a:cubicBezTo>
                  <a:lnTo>
                    <a:pt x="434" y="294"/>
                  </a:lnTo>
                  <a:lnTo>
                    <a:pt x="436" y="373"/>
                  </a:lnTo>
                  <a:lnTo>
                    <a:pt x="759" y="177"/>
                  </a:lnTo>
                  <a:lnTo>
                    <a:pt x="4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Freeform 191"/>
            <p:cNvSpPr>
              <a:spLocks/>
            </p:cNvSpPr>
            <p:nvPr/>
          </p:nvSpPr>
          <p:spPr bwMode="auto">
            <a:xfrm>
              <a:off x="7794625" y="5810250"/>
              <a:ext cx="139700" cy="57150"/>
            </a:xfrm>
            <a:custGeom>
              <a:avLst/>
              <a:gdLst>
                <a:gd name="T0" fmla="*/ 115 w 232"/>
                <a:gd name="T1" fmla="*/ 0 h 94"/>
                <a:gd name="T2" fmla="*/ 0 w 232"/>
                <a:gd name="T3" fmla="*/ 94 h 94"/>
                <a:gd name="T4" fmla="*/ 232 w 232"/>
                <a:gd name="T5" fmla="*/ 94 h 94"/>
                <a:gd name="T6" fmla="*/ 115 w 232"/>
                <a:gd name="T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94">
                  <a:moveTo>
                    <a:pt x="115" y="0"/>
                  </a:moveTo>
                  <a:lnTo>
                    <a:pt x="0" y="94"/>
                  </a:lnTo>
                  <a:lnTo>
                    <a:pt x="232" y="94"/>
                  </a:lnTo>
                  <a:cubicBezTo>
                    <a:pt x="185" y="68"/>
                    <a:pt x="144" y="37"/>
                    <a:pt x="1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192"/>
            <p:cNvSpPr>
              <a:spLocks/>
            </p:cNvSpPr>
            <p:nvPr/>
          </p:nvSpPr>
          <p:spPr bwMode="auto">
            <a:xfrm>
              <a:off x="7643813" y="5530850"/>
              <a:ext cx="862013" cy="496888"/>
            </a:xfrm>
            <a:custGeom>
              <a:avLst/>
              <a:gdLst>
                <a:gd name="T0" fmla="*/ 1197 w 1430"/>
                <a:gd name="T1" fmla="*/ 624 h 824"/>
                <a:gd name="T2" fmla="*/ 1349 w 1430"/>
                <a:gd name="T3" fmla="*/ 347 h 824"/>
                <a:gd name="T4" fmla="*/ 1415 w 1430"/>
                <a:gd name="T5" fmla="*/ 358 h 824"/>
                <a:gd name="T6" fmla="*/ 1430 w 1430"/>
                <a:gd name="T7" fmla="*/ 361 h 824"/>
                <a:gd name="T8" fmla="*/ 1420 w 1430"/>
                <a:gd name="T9" fmla="*/ 333 h 824"/>
                <a:gd name="T10" fmla="*/ 1406 w 1430"/>
                <a:gd name="T11" fmla="*/ 296 h 824"/>
                <a:gd name="T12" fmla="*/ 1297 w 1430"/>
                <a:gd name="T13" fmla="*/ 0 h 824"/>
                <a:gd name="T14" fmla="*/ 1065 w 1430"/>
                <a:gd name="T15" fmla="*/ 280 h 824"/>
                <a:gd name="T16" fmla="*/ 1089 w 1430"/>
                <a:gd name="T17" fmla="*/ 286 h 824"/>
                <a:gd name="T18" fmla="*/ 1154 w 1430"/>
                <a:gd name="T19" fmla="*/ 300 h 824"/>
                <a:gd name="T20" fmla="*/ 1241 w 1430"/>
                <a:gd name="T21" fmla="*/ 318 h 824"/>
                <a:gd name="T22" fmla="*/ 1215 w 1430"/>
                <a:gd name="T23" fmla="*/ 324 h 824"/>
                <a:gd name="T24" fmla="*/ 1141 w 1430"/>
                <a:gd name="T25" fmla="*/ 340 h 824"/>
                <a:gd name="T26" fmla="*/ 734 w 1430"/>
                <a:gd name="T27" fmla="*/ 624 h 824"/>
                <a:gd name="T28" fmla="*/ 732 w 1430"/>
                <a:gd name="T29" fmla="*/ 624 h 824"/>
                <a:gd name="T30" fmla="*/ 240 w 1430"/>
                <a:gd name="T31" fmla="*/ 624 h 824"/>
                <a:gd name="T32" fmla="*/ 0 w 1430"/>
                <a:gd name="T33" fmla="*/ 624 h 824"/>
                <a:gd name="T34" fmla="*/ 0 w 1430"/>
                <a:gd name="T35" fmla="*/ 824 h 824"/>
                <a:gd name="T36" fmla="*/ 732 w 1430"/>
                <a:gd name="T37" fmla="*/ 824 h 824"/>
                <a:gd name="T38" fmla="*/ 734 w 1430"/>
                <a:gd name="T39" fmla="*/ 824 h 824"/>
                <a:gd name="T40" fmla="*/ 1197 w 1430"/>
                <a:gd name="T41" fmla="*/ 624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30" h="824">
                  <a:moveTo>
                    <a:pt x="1197" y="624"/>
                  </a:moveTo>
                  <a:cubicBezTo>
                    <a:pt x="1268" y="548"/>
                    <a:pt x="1321" y="453"/>
                    <a:pt x="1349" y="347"/>
                  </a:cubicBezTo>
                  <a:lnTo>
                    <a:pt x="1415" y="358"/>
                  </a:lnTo>
                  <a:lnTo>
                    <a:pt x="1430" y="361"/>
                  </a:lnTo>
                  <a:lnTo>
                    <a:pt x="1420" y="333"/>
                  </a:lnTo>
                  <a:lnTo>
                    <a:pt x="1406" y="296"/>
                  </a:lnTo>
                  <a:lnTo>
                    <a:pt x="1297" y="0"/>
                  </a:lnTo>
                  <a:lnTo>
                    <a:pt x="1065" y="280"/>
                  </a:lnTo>
                  <a:lnTo>
                    <a:pt x="1089" y="286"/>
                  </a:lnTo>
                  <a:lnTo>
                    <a:pt x="1154" y="300"/>
                  </a:lnTo>
                  <a:lnTo>
                    <a:pt x="1241" y="318"/>
                  </a:lnTo>
                  <a:lnTo>
                    <a:pt x="1215" y="324"/>
                  </a:lnTo>
                  <a:lnTo>
                    <a:pt x="1141" y="340"/>
                  </a:lnTo>
                  <a:cubicBezTo>
                    <a:pt x="1079" y="508"/>
                    <a:pt x="920" y="623"/>
                    <a:pt x="734" y="624"/>
                  </a:cubicBezTo>
                  <a:cubicBezTo>
                    <a:pt x="733" y="624"/>
                    <a:pt x="733" y="624"/>
                    <a:pt x="732" y="624"/>
                  </a:cubicBezTo>
                  <a:lnTo>
                    <a:pt x="240" y="624"/>
                  </a:lnTo>
                  <a:lnTo>
                    <a:pt x="0" y="624"/>
                  </a:lnTo>
                  <a:lnTo>
                    <a:pt x="0" y="824"/>
                  </a:lnTo>
                  <a:lnTo>
                    <a:pt x="732" y="824"/>
                  </a:lnTo>
                  <a:cubicBezTo>
                    <a:pt x="733" y="824"/>
                    <a:pt x="734" y="824"/>
                    <a:pt x="734" y="824"/>
                  </a:cubicBezTo>
                  <a:cubicBezTo>
                    <a:pt x="916" y="823"/>
                    <a:pt x="1081" y="747"/>
                    <a:pt x="1197" y="6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193"/>
            <p:cNvSpPr>
              <a:spLocks/>
            </p:cNvSpPr>
            <p:nvPr/>
          </p:nvSpPr>
          <p:spPr bwMode="auto">
            <a:xfrm>
              <a:off x="7651750" y="5260975"/>
              <a:ext cx="814388" cy="560388"/>
            </a:xfrm>
            <a:custGeom>
              <a:avLst/>
              <a:gdLst>
                <a:gd name="T0" fmla="*/ 375 w 1353"/>
                <a:gd name="T1" fmla="*/ 569 h 930"/>
                <a:gd name="T2" fmla="*/ 287 w 1353"/>
                <a:gd name="T3" fmla="*/ 584 h 930"/>
                <a:gd name="T4" fmla="*/ 720 w 1353"/>
                <a:gd name="T5" fmla="*/ 200 h 930"/>
                <a:gd name="T6" fmla="*/ 1170 w 1353"/>
                <a:gd name="T7" fmla="*/ 440 h 930"/>
                <a:gd name="T8" fmla="*/ 1353 w 1353"/>
                <a:gd name="T9" fmla="*/ 358 h 930"/>
                <a:gd name="T10" fmla="*/ 720 w 1353"/>
                <a:gd name="T11" fmla="*/ 0 h 930"/>
                <a:gd name="T12" fmla="*/ 86 w 1353"/>
                <a:gd name="T13" fmla="*/ 585 h 930"/>
                <a:gd name="T14" fmla="*/ 170 w 1353"/>
                <a:gd name="T15" fmla="*/ 604 h 930"/>
                <a:gd name="T16" fmla="*/ 163 w 1353"/>
                <a:gd name="T17" fmla="*/ 606 h 930"/>
                <a:gd name="T18" fmla="*/ 84 w 1353"/>
                <a:gd name="T19" fmla="*/ 622 h 930"/>
                <a:gd name="T20" fmla="*/ 0 w 1353"/>
                <a:gd name="T21" fmla="*/ 640 h 930"/>
                <a:gd name="T22" fmla="*/ 242 w 1353"/>
                <a:gd name="T23" fmla="*/ 930 h 930"/>
                <a:gd name="T24" fmla="*/ 375 w 1353"/>
                <a:gd name="T25" fmla="*/ 569 h 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53" h="930">
                  <a:moveTo>
                    <a:pt x="375" y="569"/>
                  </a:moveTo>
                  <a:lnTo>
                    <a:pt x="287" y="584"/>
                  </a:lnTo>
                  <a:cubicBezTo>
                    <a:pt x="312" y="368"/>
                    <a:pt x="497" y="200"/>
                    <a:pt x="720" y="200"/>
                  </a:cubicBezTo>
                  <a:cubicBezTo>
                    <a:pt x="915" y="200"/>
                    <a:pt x="1109" y="303"/>
                    <a:pt x="1170" y="440"/>
                  </a:cubicBezTo>
                  <a:lnTo>
                    <a:pt x="1353" y="358"/>
                  </a:lnTo>
                  <a:cubicBezTo>
                    <a:pt x="1258" y="147"/>
                    <a:pt x="998" y="0"/>
                    <a:pt x="720" y="0"/>
                  </a:cubicBezTo>
                  <a:cubicBezTo>
                    <a:pt x="386" y="0"/>
                    <a:pt x="112" y="258"/>
                    <a:pt x="86" y="585"/>
                  </a:cubicBezTo>
                  <a:lnTo>
                    <a:pt x="170" y="604"/>
                  </a:lnTo>
                  <a:lnTo>
                    <a:pt x="163" y="606"/>
                  </a:lnTo>
                  <a:lnTo>
                    <a:pt x="84" y="622"/>
                  </a:lnTo>
                  <a:lnTo>
                    <a:pt x="0" y="640"/>
                  </a:lnTo>
                  <a:lnTo>
                    <a:pt x="242" y="930"/>
                  </a:lnTo>
                  <a:lnTo>
                    <a:pt x="375" y="569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5" name="Computer7" descr="{&quot;Key&quot;:&quot;POWER_USER_SHAPE_ICON&quot;,&quot;Value&quot;:&quot;POWER_USER_SHAPE_ICON_STYLE_1&quot;}"/>
          <p:cNvSpPr>
            <a:spLocks noChangeAspect="1" noEditPoints="1"/>
          </p:cNvSpPr>
          <p:nvPr>
            <p:custDataLst>
              <p:tags r:id="rId4"/>
            </p:custDataLst>
          </p:nvPr>
        </p:nvSpPr>
        <p:spPr bwMode="auto">
          <a:xfrm>
            <a:off x="560685" y="3596973"/>
            <a:ext cx="752459" cy="481164"/>
          </a:xfrm>
          <a:custGeom>
            <a:avLst/>
            <a:gdLst>
              <a:gd name="T0" fmla="*/ 1829 w 2319"/>
              <a:gd name="T1" fmla="*/ 1329 h 1480"/>
              <a:gd name="T2" fmla="*/ 1789 w 2319"/>
              <a:gd name="T3" fmla="*/ 1369 h 1480"/>
              <a:gd name="T4" fmla="*/ 1407 w 2319"/>
              <a:gd name="T5" fmla="*/ 1358 h 1480"/>
              <a:gd name="T6" fmla="*/ 1413 w 2319"/>
              <a:gd name="T7" fmla="*/ 1235 h 1480"/>
              <a:gd name="T8" fmla="*/ 1613 w 2319"/>
              <a:gd name="T9" fmla="*/ 1477 h 1480"/>
              <a:gd name="T10" fmla="*/ 1814 w 2319"/>
              <a:gd name="T11" fmla="*/ 1236 h 1480"/>
              <a:gd name="T12" fmla="*/ 2187 w 2319"/>
              <a:gd name="T13" fmla="*/ 972 h 1480"/>
              <a:gd name="T14" fmla="*/ 1009 w 2319"/>
              <a:gd name="T15" fmla="*/ 942 h 1480"/>
              <a:gd name="T16" fmla="*/ 1040 w 2319"/>
              <a:gd name="T17" fmla="*/ 177 h 1480"/>
              <a:gd name="T18" fmla="*/ 2216 w 2319"/>
              <a:gd name="T19" fmla="*/ 211 h 1480"/>
              <a:gd name="T20" fmla="*/ 2187 w 2319"/>
              <a:gd name="T21" fmla="*/ 74 h 1480"/>
              <a:gd name="T22" fmla="*/ 906 w 2319"/>
              <a:gd name="T23" fmla="*/ 211 h 1480"/>
              <a:gd name="T24" fmla="*/ 1040 w 2319"/>
              <a:gd name="T25" fmla="*/ 1075 h 1480"/>
              <a:gd name="T26" fmla="*/ 1438 w 2319"/>
              <a:gd name="T27" fmla="*/ 1347 h 1480"/>
              <a:gd name="T28" fmla="*/ 1746 w 2319"/>
              <a:gd name="T29" fmla="*/ 1075 h 1480"/>
              <a:gd name="T30" fmla="*/ 2319 w 2319"/>
              <a:gd name="T31" fmla="*/ 942 h 1480"/>
              <a:gd name="T32" fmla="*/ 2187 w 2319"/>
              <a:gd name="T33" fmla="*/ 74 h 1480"/>
              <a:gd name="T34" fmla="*/ 617 w 2319"/>
              <a:gd name="T35" fmla="*/ 317 h 1480"/>
              <a:gd name="T36" fmla="*/ 66 w 2319"/>
              <a:gd name="T37" fmla="*/ 286 h 1480"/>
              <a:gd name="T38" fmla="*/ 97 w 2319"/>
              <a:gd name="T39" fmla="*/ 118 h 1480"/>
              <a:gd name="T40" fmla="*/ 648 w 2319"/>
              <a:gd name="T41" fmla="*/ 149 h 1480"/>
              <a:gd name="T42" fmla="*/ 648 w 2319"/>
              <a:gd name="T43" fmla="*/ 467 h 1480"/>
              <a:gd name="T44" fmla="*/ 97 w 2319"/>
              <a:gd name="T45" fmla="*/ 486 h 1480"/>
              <a:gd name="T46" fmla="*/ 66 w 2319"/>
              <a:gd name="T47" fmla="*/ 381 h 1480"/>
              <a:gd name="T48" fmla="*/ 617 w 2319"/>
              <a:gd name="T49" fmla="*/ 361 h 1480"/>
              <a:gd name="T50" fmla="*/ 648 w 2319"/>
              <a:gd name="T51" fmla="*/ 467 h 1480"/>
              <a:gd name="T52" fmla="*/ 238 w 2319"/>
              <a:gd name="T53" fmla="*/ 1047 h 1480"/>
              <a:gd name="T54" fmla="*/ 467 w 2319"/>
              <a:gd name="T55" fmla="*/ 1047 h 1480"/>
              <a:gd name="T56" fmla="*/ 353 w 2319"/>
              <a:gd name="T57" fmla="*/ 1336 h 1480"/>
              <a:gd name="T58" fmla="*/ 353 w 2319"/>
              <a:gd name="T59" fmla="*/ 1216 h 1480"/>
              <a:gd name="T60" fmla="*/ 353 w 2319"/>
              <a:gd name="T61" fmla="*/ 1336 h 1480"/>
              <a:gd name="T62" fmla="*/ 562 w 2319"/>
              <a:gd name="T63" fmla="*/ 0 h 1480"/>
              <a:gd name="T64" fmla="*/ 0 w 2319"/>
              <a:gd name="T65" fmla="*/ 138 h 1480"/>
              <a:gd name="T66" fmla="*/ 138 w 2319"/>
              <a:gd name="T67" fmla="*/ 1480 h 1480"/>
              <a:gd name="T68" fmla="*/ 699 w 2319"/>
              <a:gd name="T69" fmla="*/ 1342 h 1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19" h="1480">
                <a:moveTo>
                  <a:pt x="1814" y="1236"/>
                </a:moveTo>
                <a:lnTo>
                  <a:pt x="1829" y="1329"/>
                </a:lnTo>
                <a:cubicBezTo>
                  <a:pt x="1831" y="1341"/>
                  <a:pt x="1827" y="1349"/>
                  <a:pt x="1820" y="1358"/>
                </a:cubicBezTo>
                <a:cubicBezTo>
                  <a:pt x="1812" y="1367"/>
                  <a:pt x="1801" y="1369"/>
                  <a:pt x="1789" y="1369"/>
                </a:cubicBezTo>
                <a:lnTo>
                  <a:pt x="1438" y="1369"/>
                </a:lnTo>
                <a:cubicBezTo>
                  <a:pt x="1426" y="1369"/>
                  <a:pt x="1415" y="1367"/>
                  <a:pt x="1407" y="1358"/>
                </a:cubicBezTo>
                <a:cubicBezTo>
                  <a:pt x="1399" y="1349"/>
                  <a:pt x="1396" y="1339"/>
                  <a:pt x="1398" y="1327"/>
                </a:cubicBezTo>
                <a:lnTo>
                  <a:pt x="1413" y="1235"/>
                </a:lnTo>
                <a:cubicBezTo>
                  <a:pt x="1252" y="1255"/>
                  <a:pt x="1140" y="1299"/>
                  <a:pt x="1140" y="1350"/>
                </a:cubicBezTo>
                <a:cubicBezTo>
                  <a:pt x="1140" y="1420"/>
                  <a:pt x="1352" y="1477"/>
                  <a:pt x="1613" y="1477"/>
                </a:cubicBezTo>
                <a:cubicBezTo>
                  <a:pt x="1875" y="1477"/>
                  <a:pt x="2086" y="1420"/>
                  <a:pt x="2086" y="1350"/>
                </a:cubicBezTo>
                <a:cubicBezTo>
                  <a:pt x="2086" y="1299"/>
                  <a:pt x="1975" y="1256"/>
                  <a:pt x="1814" y="1236"/>
                </a:cubicBezTo>
                <a:close/>
                <a:moveTo>
                  <a:pt x="2216" y="942"/>
                </a:moveTo>
                <a:cubicBezTo>
                  <a:pt x="2216" y="961"/>
                  <a:pt x="2206" y="972"/>
                  <a:pt x="2187" y="972"/>
                </a:cubicBezTo>
                <a:lnTo>
                  <a:pt x="1040" y="972"/>
                </a:lnTo>
                <a:cubicBezTo>
                  <a:pt x="1021" y="972"/>
                  <a:pt x="1009" y="961"/>
                  <a:pt x="1009" y="942"/>
                </a:cubicBezTo>
                <a:lnTo>
                  <a:pt x="1009" y="211"/>
                </a:lnTo>
                <a:cubicBezTo>
                  <a:pt x="1009" y="193"/>
                  <a:pt x="1021" y="177"/>
                  <a:pt x="1040" y="177"/>
                </a:cubicBezTo>
                <a:lnTo>
                  <a:pt x="2187" y="177"/>
                </a:lnTo>
                <a:cubicBezTo>
                  <a:pt x="2206" y="177"/>
                  <a:pt x="2216" y="193"/>
                  <a:pt x="2216" y="211"/>
                </a:cubicBezTo>
                <a:lnTo>
                  <a:pt x="2216" y="942"/>
                </a:lnTo>
                <a:close/>
                <a:moveTo>
                  <a:pt x="2187" y="74"/>
                </a:moveTo>
                <a:lnTo>
                  <a:pt x="1040" y="74"/>
                </a:lnTo>
                <a:cubicBezTo>
                  <a:pt x="965" y="74"/>
                  <a:pt x="906" y="137"/>
                  <a:pt x="906" y="211"/>
                </a:cubicBezTo>
                <a:lnTo>
                  <a:pt x="906" y="942"/>
                </a:lnTo>
                <a:cubicBezTo>
                  <a:pt x="906" y="1017"/>
                  <a:pt x="965" y="1075"/>
                  <a:pt x="1040" y="1075"/>
                </a:cubicBezTo>
                <a:lnTo>
                  <a:pt x="1481" y="1075"/>
                </a:lnTo>
                <a:lnTo>
                  <a:pt x="1438" y="1347"/>
                </a:lnTo>
                <a:lnTo>
                  <a:pt x="1789" y="1347"/>
                </a:lnTo>
                <a:lnTo>
                  <a:pt x="1746" y="1075"/>
                </a:lnTo>
                <a:lnTo>
                  <a:pt x="2187" y="1075"/>
                </a:lnTo>
                <a:cubicBezTo>
                  <a:pt x="2262" y="1075"/>
                  <a:pt x="2319" y="1017"/>
                  <a:pt x="2319" y="942"/>
                </a:cubicBezTo>
                <a:lnTo>
                  <a:pt x="2319" y="211"/>
                </a:lnTo>
                <a:cubicBezTo>
                  <a:pt x="2319" y="137"/>
                  <a:pt x="2262" y="74"/>
                  <a:pt x="2187" y="74"/>
                </a:cubicBezTo>
                <a:close/>
                <a:moveTo>
                  <a:pt x="648" y="286"/>
                </a:moveTo>
                <a:cubicBezTo>
                  <a:pt x="648" y="303"/>
                  <a:pt x="634" y="317"/>
                  <a:pt x="617" y="317"/>
                </a:cubicBezTo>
                <a:lnTo>
                  <a:pt x="97" y="317"/>
                </a:lnTo>
                <a:cubicBezTo>
                  <a:pt x="80" y="317"/>
                  <a:pt x="66" y="303"/>
                  <a:pt x="66" y="286"/>
                </a:cubicBezTo>
                <a:lnTo>
                  <a:pt x="66" y="149"/>
                </a:lnTo>
                <a:cubicBezTo>
                  <a:pt x="66" y="132"/>
                  <a:pt x="80" y="118"/>
                  <a:pt x="97" y="118"/>
                </a:cubicBezTo>
                <a:lnTo>
                  <a:pt x="617" y="118"/>
                </a:lnTo>
                <a:cubicBezTo>
                  <a:pt x="634" y="118"/>
                  <a:pt x="648" y="132"/>
                  <a:pt x="648" y="149"/>
                </a:cubicBezTo>
                <a:lnTo>
                  <a:pt x="648" y="286"/>
                </a:lnTo>
                <a:close/>
                <a:moveTo>
                  <a:pt x="648" y="467"/>
                </a:moveTo>
                <a:cubicBezTo>
                  <a:pt x="648" y="477"/>
                  <a:pt x="634" y="486"/>
                  <a:pt x="617" y="486"/>
                </a:cubicBezTo>
                <a:lnTo>
                  <a:pt x="97" y="486"/>
                </a:lnTo>
                <a:cubicBezTo>
                  <a:pt x="80" y="486"/>
                  <a:pt x="66" y="477"/>
                  <a:pt x="66" y="467"/>
                </a:cubicBezTo>
                <a:lnTo>
                  <a:pt x="66" y="381"/>
                </a:lnTo>
                <a:cubicBezTo>
                  <a:pt x="66" y="370"/>
                  <a:pt x="80" y="361"/>
                  <a:pt x="97" y="361"/>
                </a:cubicBezTo>
                <a:lnTo>
                  <a:pt x="617" y="361"/>
                </a:lnTo>
                <a:cubicBezTo>
                  <a:pt x="634" y="361"/>
                  <a:pt x="648" y="370"/>
                  <a:pt x="648" y="381"/>
                </a:cubicBezTo>
                <a:lnTo>
                  <a:pt x="648" y="467"/>
                </a:lnTo>
                <a:close/>
                <a:moveTo>
                  <a:pt x="353" y="1161"/>
                </a:moveTo>
                <a:cubicBezTo>
                  <a:pt x="290" y="1161"/>
                  <a:pt x="238" y="1110"/>
                  <a:pt x="238" y="1047"/>
                </a:cubicBezTo>
                <a:cubicBezTo>
                  <a:pt x="238" y="984"/>
                  <a:pt x="290" y="933"/>
                  <a:pt x="353" y="933"/>
                </a:cubicBezTo>
                <a:cubicBezTo>
                  <a:pt x="416" y="933"/>
                  <a:pt x="467" y="984"/>
                  <a:pt x="467" y="1047"/>
                </a:cubicBezTo>
                <a:cubicBezTo>
                  <a:pt x="467" y="1110"/>
                  <a:pt x="416" y="1161"/>
                  <a:pt x="353" y="1161"/>
                </a:cubicBezTo>
                <a:close/>
                <a:moveTo>
                  <a:pt x="353" y="1336"/>
                </a:moveTo>
                <a:cubicBezTo>
                  <a:pt x="320" y="1336"/>
                  <a:pt x="293" y="1309"/>
                  <a:pt x="293" y="1276"/>
                </a:cubicBezTo>
                <a:cubicBezTo>
                  <a:pt x="293" y="1242"/>
                  <a:pt x="320" y="1216"/>
                  <a:pt x="353" y="1216"/>
                </a:cubicBezTo>
                <a:cubicBezTo>
                  <a:pt x="386" y="1216"/>
                  <a:pt x="413" y="1242"/>
                  <a:pt x="413" y="1276"/>
                </a:cubicBezTo>
                <a:cubicBezTo>
                  <a:pt x="413" y="1309"/>
                  <a:pt x="386" y="1336"/>
                  <a:pt x="353" y="1336"/>
                </a:cubicBezTo>
                <a:close/>
                <a:moveTo>
                  <a:pt x="699" y="138"/>
                </a:moveTo>
                <a:cubicBezTo>
                  <a:pt x="699" y="62"/>
                  <a:pt x="638" y="0"/>
                  <a:pt x="562" y="0"/>
                </a:cubicBezTo>
                <a:lnTo>
                  <a:pt x="138" y="0"/>
                </a:lnTo>
                <a:cubicBezTo>
                  <a:pt x="62" y="0"/>
                  <a:pt x="0" y="62"/>
                  <a:pt x="0" y="138"/>
                </a:cubicBezTo>
                <a:lnTo>
                  <a:pt x="0" y="1342"/>
                </a:lnTo>
                <a:cubicBezTo>
                  <a:pt x="0" y="1418"/>
                  <a:pt x="62" y="1480"/>
                  <a:pt x="138" y="1480"/>
                </a:cubicBezTo>
                <a:lnTo>
                  <a:pt x="562" y="1480"/>
                </a:lnTo>
                <a:cubicBezTo>
                  <a:pt x="638" y="1480"/>
                  <a:pt x="699" y="1418"/>
                  <a:pt x="699" y="1342"/>
                </a:cubicBezTo>
                <a:lnTo>
                  <a:pt x="699" y="1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7" name="Customer_segmentation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5"/>
            </p:custDataLst>
          </p:nvPr>
        </p:nvGrpSpPr>
        <p:grpSpPr>
          <a:xfrm>
            <a:off x="624022" y="4260993"/>
            <a:ext cx="544131" cy="542925"/>
            <a:chOff x="626072" y="4172208"/>
            <a:chExt cx="1220185" cy="1217481"/>
          </a:xfrm>
          <a:solidFill>
            <a:schemeClr val="bg1"/>
          </a:solidFill>
        </p:grpSpPr>
        <p:sp>
          <p:nvSpPr>
            <p:cNvPr id="68" name="Contact3"/>
            <p:cNvSpPr>
              <a:spLocks noChangeAspect="1"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26072" y="4172209"/>
              <a:ext cx="542925" cy="542925"/>
            </a:xfrm>
            <a:custGeom>
              <a:avLst/>
              <a:gdLst>
                <a:gd name="T0" fmla="*/ 216 w 433"/>
                <a:gd name="T1" fmla="*/ 216 h 433"/>
                <a:gd name="T2" fmla="*/ 324 w 433"/>
                <a:gd name="T3" fmla="*/ 108 h 433"/>
                <a:gd name="T4" fmla="*/ 216 w 433"/>
                <a:gd name="T5" fmla="*/ 0 h 433"/>
                <a:gd name="T6" fmla="*/ 108 w 433"/>
                <a:gd name="T7" fmla="*/ 108 h 433"/>
                <a:gd name="T8" fmla="*/ 216 w 433"/>
                <a:gd name="T9" fmla="*/ 216 h 433"/>
                <a:gd name="T10" fmla="*/ 216 w 433"/>
                <a:gd name="T11" fmla="*/ 267 h 433"/>
                <a:gd name="T12" fmla="*/ 0 w 433"/>
                <a:gd name="T13" fmla="*/ 375 h 433"/>
                <a:gd name="T14" fmla="*/ 0 w 433"/>
                <a:gd name="T15" fmla="*/ 432 h 433"/>
                <a:gd name="T16" fmla="*/ 432 w 433"/>
                <a:gd name="T17" fmla="*/ 432 h 433"/>
                <a:gd name="T18" fmla="*/ 432 w 433"/>
                <a:gd name="T19" fmla="*/ 375 h 433"/>
                <a:gd name="T20" fmla="*/ 216 w 433"/>
                <a:gd name="T21" fmla="*/ 267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3" h="433">
                  <a:moveTo>
                    <a:pt x="216" y="216"/>
                  </a:moveTo>
                  <a:cubicBezTo>
                    <a:pt x="272" y="216"/>
                    <a:pt x="324" y="167"/>
                    <a:pt x="324" y="108"/>
                  </a:cubicBezTo>
                  <a:cubicBezTo>
                    <a:pt x="324" y="49"/>
                    <a:pt x="275" y="0"/>
                    <a:pt x="216" y="0"/>
                  </a:cubicBezTo>
                  <a:cubicBezTo>
                    <a:pt x="157" y="0"/>
                    <a:pt x="108" y="49"/>
                    <a:pt x="108" y="108"/>
                  </a:cubicBezTo>
                  <a:cubicBezTo>
                    <a:pt x="108" y="167"/>
                    <a:pt x="154" y="216"/>
                    <a:pt x="216" y="216"/>
                  </a:cubicBezTo>
                  <a:close/>
                  <a:moveTo>
                    <a:pt x="216" y="267"/>
                  </a:moveTo>
                  <a:cubicBezTo>
                    <a:pt x="144" y="267"/>
                    <a:pt x="0" y="303"/>
                    <a:pt x="0" y="375"/>
                  </a:cubicBezTo>
                  <a:lnTo>
                    <a:pt x="0" y="432"/>
                  </a:lnTo>
                  <a:lnTo>
                    <a:pt x="432" y="432"/>
                  </a:lnTo>
                  <a:lnTo>
                    <a:pt x="432" y="375"/>
                  </a:lnTo>
                  <a:cubicBezTo>
                    <a:pt x="432" y="303"/>
                    <a:pt x="288" y="267"/>
                    <a:pt x="216" y="267"/>
                  </a:cubicBezTo>
                  <a:close/>
                </a:path>
              </a:pathLst>
            </a:custGeom>
            <a:grpFill/>
            <a:ln>
              <a:solidFill>
                <a:schemeClr val="tx2"/>
              </a:solidFill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Contact3"/>
            <p:cNvSpPr>
              <a:spLocks noChangeAspect="1"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1303332" y="4172208"/>
              <a:ext cx="542925" cy="542925"/>
            </a:xfrm>
            <a:custGeom>
              <a:avLst/>
              <a:gdLst>
                <a:gd name="T0" fmla="*/ 216 w 433"/>
                <a:gd name="T1" fmla="*/ 216 h 433"/>
                <a:gd name="T2" fmla="*/ 324 w 433"/>
                <a:gd name="T3" fmla="*/ 108 h 433"/>
                <a:gd name="T4" fmla="*/ 216 w 433"/>
                <a:gd name="T5" fmla="*/ 0 h 433"/>
                <a:gd name="T6" fmla="*/ 108 w 433"/>
                <a:gd name="T7" fmla="*/ 108 h 433"/>
                <a:gd name="T8" fmla="*/ 216 w 433"/>
                <a:gd name="T9" fmla="*/ 216 h 433"/>
                <a:gd name="T10" fmla="*/ 216 w 433"/>
                <a:gd name="T11" fmla="*/ 267 h 433"/>
                <a:gd name="T12" fmla="*/ 0 w 433"/>
                <a:gd name="T13" fmla="*/ 375 h 433"/>
                <a:gd name="T14" fmla="*/ 0 w 433"/>
                <a:gd name="T15" fmla="*/ 432 h 433"/>
                <a:gd name="T16" fmla="*/ 432 w 433"/>
                <a:gd name="T17" fmla="*/ 432 h 433"/>
                <a:gd name="T18" fmla="*/ 432 w 433"/>
                <a:gd name="T19" fmla="*/ 375 h 433"/>
                <a:gd name="T20" fmla="*/ 216 w 433"/>
                <a:gd name="T21" fmla="*/ 267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3" h="433">
                  <a:moveTo>
                    <a:pt x="216" y="216"/>
                  </a:moveTo>
                  <a:cubicBezTo>
                    <a:pt x="272" y="216"/>
                    <a:pt x="324" y="167"/>
                    <a:pt x="324" y="108"/>
                  </a:cubicBezTo>
                  <a:cubicBezTo>
                    <a:pt x="324" y="49"/>
                    <a:pt x="275" y="0"/>
                    <a:pt x="216" y="0"/>
                  </a:cubicBezTo>
                  <a:cubicBezTo>
                    <a:pt x="157" y="0"/>
                    <a:pt x="108" y="49"/>
                    <a:pt x="108" y="108"/>
                  </a:cubicBezTo>
                  <a:cubicBezTo>
                    <a:pt x="108" y="167"/>
                    <a:pt x="154" y="216"/>
                    <a:pt x="216" y="216"/>
                  </a:cubicBezTo>
                  <a:close/>
                  <a:moveTo>
                    <a:pt x="216" y="267"/>
                  </a:moveTo>
                  <a:cubicBezTo>
                    <a:pt x="144" y="267"/>
                    <a:pt x="0" y="303"/>
                    <a:pt x="0" y="375"/>
                  </a:cubicBezTo>
                  <a:lnTo>
                    <a:pt x="0" y="432"/>
                  </a:lnTo>
                  <a:lnTo>
                    <a:pt x="432" y="432"/>
                  </a:lnTo>
                  <a:lnTo>
                    <a:pt x="432" y="375"/>
                  </a:lnTo>
                  <a:cubicBezTo>
                    <a:pt x="432" y="303"/>
                    <a:pt x="288" y="267"/>
                    <a:pt x="216" y="267"/>
                  </a:cubicBezTo>
                  <a:close/>
                </a:path>
              </a:pathLst>
            </a:custGeom>
            <a:grpFill/>
            <a:ln>
              <a:solidFill>
                <a:schemeClr val="tx2"/>
              </a:solidFill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Contact3"/>
            <p:cNvSpPr>
              <a:spLocks noChangeAspect="1"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626072" y="4846764"/>
              <a:ext cx="542925" cy="542925"/>
            </a:xfrm>
            <a:custGeom>
              <a:avLst/>
              <a:gdLst>
                <a:gd name="T0" fmla="*/ 216 w 433"/>
                <a:gd name="T1" fmla="*/ 216 h 433"/>
                <a:gd name="T2" fmla="*/ 324 w 433"/>
                <a:gd name="T3" fmla="*/ 108 h 433"/>
                <a:gd name="T4" fmla="*/ 216 w 433"/>
                <a:gd name="T5" fmla="*/ 0 h 433"/>
                <a:gd name="T6" fmla="*/ 108 w 433"/>
                <a:gd name="T7" fmla="*/ 108 h 433"/>
                <a:gd name="T8" fmla="*/ 216 w 433"/>
                <a:gd name="T9" fmla="*/ 216 h 433"/>
                <a:gd name="T10" fmla="*/ 216 w 433"/>
                <a:gd name="T11" fmla="*/ 267 h 433"/>
                <a:gd name="T12" fmla="*/ 0 w 433"/>
                <a:gd name="T13" fmla="*/ 375 h 433"/>
                <a:gd name="T14" fmla="*/ 0 w 433"/>
                <a:gd name="T15" fmla="*/ 432 h 433"/>
                <a:gd name="T16" fmla="*/ 432 w 433"/>
                <a:gd name="T17" fmla="*/ 432 h 433"/>
                <a:gd name="T18" fmla="*/ 432 w 433"/>
                <a:gd name="T19" fmla="*/ 375 h 433"/>
                <a:gd name="T20" fmla="*/ 216 w 433"/>
                <a:gd name="T21" fmla="*/ 267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3" h="433">
                  <a:moveTo>
                    <a:pt x="216" y="216"/>
                  </a:moveTo>
                  <a:cubicBezTo>
                    <a:pt x="272" y="216"/>
                    <a:pt x="324" y="167"/>
                    <a:pt x="324" y="108"/>
                  </a:cubicBezTo>
                  <a:cubicBezTo>
                    <a:pt x="324" y="49"/>
                    <a:pt x="275" y="0"/>
                    <a:pt x="216" y="0"/>
                  </a:cubicBezTo>
                  <a:cubicBezTo>
                    <a:pt x="157" y="0"/>
                    <a:pt x="108" y="49"/>
                    <a:pt x="108" y="108"/>
                  </a:cubicBezTo>
                  <a:cubicBezTo>
                    <a:pt x="108" y="167"/>
                    <a:pt x="154" y="216"/>
                    <a:pt x="216" y="216"/>
                  </a:cubicBezTo>
                  <a:close/>
                  <a:moveTo>
                    <a:pt x="216" y="267"/>
                  </a:moveTo>
                  <a:cubicBezTo>
                    <a:pt x="144" y="267"/>
                    <a:pt x="0" y="303"/>
                    <a:pt x="0" y="375"/>
                  </a:cubicBezTo>
                  <a:lnTo>
                    <a:pt x="0" y="432"/>
                  </a:lnTo>
                  <a:lnTo>
                    <a:pt x="432" y="432"/>
                  </a:lnTo>
                  <a:lnTo>
                    <a:pt x="432" y="375"/>
                  </a:lnTo>
                  <a:cubicBezTo>
                    <a:pt x="432" y="303"/>
                    <a:pt x="288" y="267"/>
                    <a:pt x="216" y="267"/>
                  </a:cubicBezTo>
                  <a:close/>
                </a:path>
              </a:pathLst>
            </a:custGeom>
            <a:grpFill/>
            <a:ln>
              <a:solidFill>
                <a:schemeClr val="tx2"/>
              </a:solidFill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Contact3"/>
            <p:cNvSpPr>
              <a:spLocks noChangeAspect="1"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303332" y="4846763"/>
              <a:ext cx="542925" cy="542925"/>
            </a:xfrm>
            <a:custGeom>
              <a:avLst/>
              <a:gdLst>
                <a:gd name="T0" fmla="*/ 216 w 433"/>
                <a:gd name="T1" fmla="*/ 216 h 433"/>
                <a:gd name="T2" fmla="*/ 324 w 433"/>
                <a:gd name="T3" fmla="*/ 108 h 433"/>
                <a:gd name="T4" fmla="*/ 216 w 433"/>
                <a:gd name="T5" fmla="*/ 0 h 433"/>
                <a:gd name="T6" fmla="*/ 108 w 433"/>
                <a:gd name="T7" fmla="*/ 108 h 433"/>
                <a:gd name="T8" fmla="*/ 216 w 433"/>
                <a:gd name="T9" fmla="*/ 216 h 433"/>
                <a:gd name="T10" fmla="*/ 216 w 433"/>
                <a:gd name="T11" fmla="*/ 267 h 433"/>
                <a:gd name="T12" fmla="*/ 0 w 433"/>
                <a:gd name="T13" fmla="*/ 375 h 433"/>
                <a:gd name="T14" fmla="*/ 0 w 433"/>
                <a:gd name="T15" fmla="*/ 432 h 433"/>
                <a:gd name="T16" fmla="*/ 432 w 433"/>
                <a:gd name="T17" fmla="*/ 432 h 433"/>
                <a:gd name="T18" fmla="*/ 432 w 433"/>
                <a:gd name="T19" fmla="*/ 375 h 433"/>
                <a:gd name="T20" fmla="*/ 216 w 433"/>
                <a:gd name="T21" fmla="*/ 267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3" h="433">
                  <a:moveTo>
                    <a:pt x="216" y="216"/>
                  </a:moveTo>
                  <a:cubicBezTo>
                    <a:pt x="272" y="216"/>
                    <a:pt x="324" y="167"/>
                    <a:pt x="324" y="108"/>
                  </a:cubicBezTo>
                  <a:cubicBezTo>
                    <a:pt x="324" y="49"/>
                    <a:pt x="275" y="0"/>
                    <a:pt x="216" y="0"/>
                  </a:cubicBezTo>
                  <a:cubicBezTo>
                    <a:pt x="157" y="0"/>
                    <a:pt x="108" y="49"/>
                    <a:pt x="108" y="108"/>
                  </a:cubicBezTo>
                  <a:cubicBezTo>
                    <a:pt x="108" y="167"/>
                    <a:pt x="154" y="216"/>
                    <a:pt x="216" y="216"/>
                  </a:cubicBezTo>
                  <a:close/>
                  <a:moveTo>
                    <a:pt x="216" y="267"/>
                  </a:moveTo>
                  <a:cubicBezTo>
                    <a:pt x="144" y="267"/>
                    <a:pt x="0" y="303"/>
                    <a:pt x="0" y="375"/>
                  </a:cubicBezTo>
                  <a:lnTo>
                    <a:pt x="0" y="432"/>
                  </a:lnTo>
                  <a:lnTo>
                    <a:pt x="432" y="432"/>
                  </a:lnTo>
                  <a:lnTo>
                    <a:pt x="432" y="375"/>
                  </a:lnTo>
                  <a:cubicBezTo>
                    <a:pt x="432" y="303"/>
                    <a:pt x="288" y="267"/>
                    <a:pt x="216" y="267"/>
                  </a:cubicBezTo>
                  <a:close/>
                </a:path>
              </a:pathLst>
            </a:custGeom>
            <a:grpFill/>
            <a:ln>
              <a:solidFill>
                <a:schemeClr val="tx2"/>
              </a:solidFill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1226025" y="4182769"/>
              <a:ext cx="34350" cy="1192533"/>
            </a:xfrm>
            <a:prstGeom prst="rect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 rot="5400000">
              <a:off x="1226025" y="4182769"/>
              <a:ext cx="34350" cy="1192533"/>
            </a:xfrm>
            <a:prstGeom prst="rect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4" name="Client_Success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6"/>
            </p:custDataLst>
          </p:nvPr>
        </p:nvGrpSpPr>
        <p:grpSpPr bwMode="auto">
          <a:xfrm>
            <a:off x="624022" y="5009044"/>
            <a:ext cx="552166" cy="542925"/>
            <a:chOff x="8" y="8"/>
            <a:chExt cx="478" cy="470"/>
          </a:xfrm>
          <a:solidFill>
            <a:schemeClr val="bg1"/>
          </a:solidFill>
        </p:grpSpPr>
        <p:sp>
          <p:nvSpPr>
            <p:cNvPr id="75" name="Client_Success"/>
            <p:cNvSpPr>
              <a:spLocks noEditPoints="1"/>
            </p:cNvSpPr>
            <p:nvPr>
              <p:custDataLst>
                <p:tags r:id="rId12"/>
              </p:custDataLst>
            </p:nvPr>
          </p:nvSpPr>
          <p:spPr bwMode="auto">
            <a:xfrm>
              <a:off x="300" y="286"/>
              <a:ext cx="186" cy="184"/>
            </a:xfrm>
            <a:custGeom>
              <a:avLst/>
              <a:gdLst>
                <a:gd name="T0" fmla="*/ 532 w 569"/>
                <a:gd name="T1" fmla="*/ 189 h 559"/>
                <a:gd name="T2" fmla="*/ 517 w 569"/>
                <a:gd name="T3" fmla="*/ 176 h 559"/>
                <a:gd name="T4" fmla="*/ 495 w 569"/>
                <a:gd name="T5" fmla="*/ 139 h 559"/>
                <a:gd name="T6" fmla="*/ 492 w 569"/>
                <a:gd name="T7" fmla="*/ 119 h 559"/>
                <a:gd name="T8" fmla="*/ 413 w 569"/>
                <a:gd name="T9" fmla="*/ 52 h 559"/>
                <a:gd name="T10" fmla="*/ 393 w 569"/>
                <a:gd name="T11" fmla="*/ 52 h 559"/>
                <a:gd name="T12" fmla="*/ 352 w 569"/>
                <a:gd name="T13" fmla="*/ 37 h 559"/>
                <a:gd name="T14" fmla="*/ 337 w 569"/>
                <a:gd name="T15" fmla="*/ 25 h 559"/>
                <a:gd name="T16" fmla="*/ 233 w 569"/>
                <a:gd name="T17" fmla="*/ 25 h 559"/>
                <a:gd name="T18" fmla="*/ 218 w 569"/>
                <a:gd name="T19" fmla="*/ 37 h 559"/>
                <a:gd name="T20" fmla="*/ 177 w 569"/>
                <a:gd name="T21" fmla="*/ 52 h 559"/>
                <a:gd name="T22" fmla="*/ 157 w 569"/>
                <a:gd name="T23" fmla="*/ 52 h 559"/>
                <a:gd name="T24" fmla="*/ 78 w 569"/>
                <a:gd name="T25" fmla="*/ 119 h 559"/>
                <a:gd name="T26" fmla="*/ 74 w 569"/>
                <a:gd name="T27" fmla="*/ 139 h 559"/>
                <a:gd name="T28" fmla="*/ 53 w 569"/>
                <a:gd name="T29" fmla="*/ 176 h 559"/>
                <a:gd name="T30" fmla="*/ 38 w 569"/>
                <a:gd name="T31" fmla="*/ 189 h 559"/>
                <a:gd name="T32" fmla="*/ 20 w 569"/>
                <a:gd name="T33" fmla="*/ 290 h 559"/>
                <a:gd name="T34" fmla="*/ 30 w 569"/>
                <a:gd name="T35" fmla="*/ 307 h 559"/>
                <a:gd name="T36" fmla="*/ 38 w 569"/>
                <a:gd name="T37" fmla="*/ 350 h 559"/>
                <a:gd name="T38" fmla="*/ 34 w 569"/>
                <a:gd name="T39" fmla="*/ 370 h 559"/>
                <a:gd name="T40" fmla="*/ 85 w 569"/>
                <a:gd name="T41" fmla="*/ 459 h 559"/>
                <a:gd name="T42" fmla="*/ 104 w 569"/>
                <a:gd name="T43" fmla="*/ 465 h 559"/>
                <a:gd name="T44" fmla="*/ 138 w 569"/>
                <a:gd name="T45" fmla="*/ 492 h 559"/>
                <a:gd name="T46" fmla="*/ 148 w 569"/>
                <a:gd name="T47" fmla="*/ 510 h 559"/>
                <a:gd name="T48" fmla="*/ 218 w 569"/>
                <a:gd name="T49" fmla="*/ 550 h 559"/>
                <a:gd name="T50" fmla="*/ 245 w 569"/>
                <a:gd name="T51" fmla="*/ 545 h 559"/>
                <a:gd name="T52" fmla="*/ 264 w 569"/>
                <a:gd name="T53" fmla="*/ 539 h 559"/>
                <a:gd name="T54" fmla="*/ 308 w 569"/>
                <a:gd name="T55" fmla="*/ 539 h 559"/>
                <a:gd name="T56" fmla="*/ 327 w 569"/>
                <a:gd name="T57" fmla="*/ 545 h 559"/>
                <a:gd name="T58" fmla="*/ 424 w 569"/>
                <a:gd name="T59" fmla="*/ 510 h 559"/>
                <a:gd name="T60" fmla="*/ 434 w 569"/>
                <a:gd name="T61" fmla="*/ 492 h 559"/>
                <a:gd name="T62" fmla="*/ 468 w 569"/>
                <a:gd name="T63" fmla="*/ 465 h 559"/>
                <a:gd name="T64" fmla="*/ 486 w 569"/>
                <a:gd name="T65" fmla="*/ 459 h 559"/>
                <a:gd name="T66" fmla="*/ 538 w 569"/>
                <a:gd name="T67" fmla="*/ 370 h 559"/>
                <a:gd name="T68" fmla="*/ 534 w 569"/>
                <a:gd name="T69" fmla="*/ 350 h 559"/>
                <a:gd name="T70" fmla="*/ 541 w 569"/>
                <a:gd name="T71" fmla="*/ 307 h 559"/>
                <a:gd name="T72" fmla="*/ 551 w 569"/>
                <a:gd name="T73" fmla="*/ 290 h 559"/>
                <a:gd name="T74" fmla="*/ 532 w 569"/>
                <a:gd name="T75" fmla="*/ 189 h 559"/>
                <a:gd name="T76" fmla="*/ 438 w 569"/>
                <a:gd name="T77" fmla="*/ 220 h 559"/>
                <a:gd name="T78" fmla="*/ 263 w 569"/>
                <a:gd name="T79" fmla="*/ 395 h 559"/>
                <a:gd name="T80" fmla="*/ 247 w 569"/>
                <a:gd name="T81" fmla="*/ 395 h 559"/>
                <a:gd name="T82" fmla="*/ 150 w 569"/>
                <a:gd name="T83" fmla="*/ 299 h 559"/>
                <a:gd name="T84" fmla="*/ 150 w 569"/>
                <a:gd name="T85" fmla="*/ 282 h 559"/>
                <a:gd name="T86" fmla="*/ 184 w 569"/>
                <a:gd name="T87" fmla="*/ 249 h 559"/>
                <a:gd name="T88" fmla="*/ 200 w 569"/>
                <a:gd name="T89" fmla="*/ 249 h 559"/>
                <a:gd name="T90" fmla="*/ 247 w 569"/>
                <a:gd name="T91" fmla="*/ 295 h 559"/>
                <a:gd name="T92" fmla="*/ 263 w 569"/>
                <a:gd name="T93" fmla="*/ 295 h 559"/>
                <a:gd name="T94" fmla="*/ 388 w 569"/>
                <a:gd name="T95" fmla="*/ 170 h 559"/>
                <a:gd name="T96" fmla="*/ 404 w 569"/>
                <a:gd name="T97" fmla="*/ 170 h 559"/>
                <a:gd name="T98" fmla="*/ 438 w 569"/>
                <a:gd name="T99" fmla="*/ 204 h 559"/>
                <a:gd name="T100" fmla="*/ 438 w 569"/>
                <a:gd name="T101" fmla="*/ 22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9" h="559">
                  <a:moveTo>
                    <a:pt x="532" y="189"/>
                  </a:moveTo>
                  <a:lnTo>
                    <a:pt x="517" y="176"/>
                  </a:lnTo>
                  <a:cubicBezTo>
                    <a:pt x="505" y="166"/>
                    <a:pt x="498" y="154"/>
                    <a:pt x="495" y="139"/>
                  </a:cubicBezTo>
                  <a:lnTo>
                    <a:pt x="492" y="119"/>
                  </a:lnTo>
                  <a:cubicBezTo>
                    <a:pt x="485" y="80"/>
                    <a:pt x="452" y="52"/>
                    <a:pt x="413" y="52"/>
                  </a:cubicBezTo>
                  <a:lnTo>
                    <a:pt x="393" y="52"/>
                  </a:lnTo>
                  <a:cubicBezTo>
                    <a:pt x="378" y="52"/>
                    <a:pt x="363" y="47"/>
                    <a:pt x="352" y="37"/>
                  </a:cubicBezTo>
                  <a:lnTo>
                    <a:pt x="337" y="25"/>
                  </a:lnTo>
                  <a:cubicBezTo>
                    <a:pt x="307" y="0"/>
                    <a:pt x="263" y="0"/>
                    <a:pt x="233" y="25"/>
                  </a:cubicBezTo>
                  <a:lnTo>
                    <a:pt x="218" y="37"/>
                  </a:lnTo>
                  <a:cubicBezTo>
                    <a:pt x="207" y="47"/>
                    <a:pt x="192" y="52"/>
                    <a:pt x="177" y="52"/>
                  </a:cubicBezTo>
                  <a:lnTo>
                    <a:pt x="157" y="52"/>
                  </a:lnTo>
                  <a:cubicBezTo>
                    <a:pt x="118" y="52"/>
                    <a:pt x="84" y="80"/>
                    <a:pt x="78" y="119"/>
                  </a:cubicBezTo>
                  <a:lnTo>
                    <a:pt x="74" y="139"/>
                  </a:lnTo>
                  <a:cubicBezTo>
                    <a:pt x="72" y="154"/>
                    <a:pt x="64" y="166"/>
                    <a:pt x="53" y="176"/>
                  </a:cubicBezTo>
                  <a:lnTo>
                    <a:pt x="38" y="189"/>
                  </a:lnTo>
                  <a:cubicBezTo>
                    <a:pt x="8" y="214"/>
                    <a:pt x="0" y="256"/>
                    <a:pt x="20" y="290"/>
                  </a:cubicBezTo>
                  <a:lnTo>
                    <a:pt x="30" y="307"/>
                  </a:lnTo>
                  <a:cubicBezTo>
                    <a:pt x="38" y="320"/>
                    <a:pt x="40" y="335"/>
                    <a:pt x="38" y="350"/>
                  </a:cubicBezTo>
                  <a:lnTo>
                    <a:pt x="34" y="370"/>
                  </a:lnTo>
                  <a:cubicBezTo>
                    <a:pt x="28" y="409"/>
                    <a:pt x="49" y="446"/>
                    <a:pt x="85" y="459"/>
                  </a:cubicBezTo>
                  <a:lnTo>
                    <a:pt x="104" y="465"/>
                  </a:lnTo>
                  <a:cubicBezTo>
                    <a:pt x="118" y="470"/>
                    <a:pt x="130" y="480"/>
                    <a:pt x="138" y="492"/>
                  </a:cubicBezTo>
                  <a:lnTo>
                    <a:pt x="148" y="510"/>
                  </a:lnTo>
                  <a:cubicBezTo>
                    <a:pt x="163" y="535"/>
                    <a:pt x="189" y="550"/>
                    <a:pt x="218" y="550"/>
                  </a:cubicBezTo>
                  <a:cubicBezTo>
                    <a:pt x="227" y="550"/>
                    <a:pt x="236" y="549"/>
                    <a:pt x="245" y="545"/>
                  </a:cubicBezTo>
                  <a:lnTo>
                    <a:pt x="264" y="539"/>
                  </a:lnTo>
                  <a:cubicBezTo>
                    <a:pt x="278" y="534"/>
                    <a:pt x="294" y="534"/>
                    <a:pt x="308" y="539"/>
                  </a:cubicBezTo>
                  <a:lnTo>
                    <a:pt x="327" y="545"/>
                  </a:lnTo>
                  <a:cubicBezTo>
                    <a:pt x="363" y="559"/>
                    <a:pt x="404" y="544"/>
                    <a:pt x="424" y="510"/>
                  </a:cubicBezTo>
                  <a:lnTo>
                    <a:pt x="434" y="492"/>
                  </a:lnTo>
                  <a:cubicBezTo>
                    <a:pt x="441" y="480"/>
                    <a:pt x="453" y="470"/>
                    <a:pt x="468" y="465"/>
                  </a:cubicBezTo>
                  <a:lnTo>
                    <a:pt x="486" y="459"/>
                  </a:lnTo>
                  <a:cubicBezTo>
                    <a:pt x="523" y="445"/>
                    <a:pt x="545" y="407"/>
                    <a:pt x="538" y="370"/>
                  </a:cubicBezTo>
                  <a:lnTo>
                    <a:pt x="534" y="350"/>
                  </a:lnTo>
                  <a:cubicBezTo>
                    <a:pt x="531" y="335"/>
                    <a:pt x="534" y="320"/>
                    <a:pt x="541" y="307"/>
                  </a:cubicBezTo>
                  <a:lnTo>
                    <a:pt x="551" y="290"/>
                  </a:lnTo>
                  <a:cubicBezTo>
                    <a:pt x="569" y="256"/>
                    <a:pt x="562" y="214"/>
                    <a:pt x="532" y="189"/>
                  </a:cubicBezTo>
                  <a:close/>
                  <a:moveTo>
                    <a:pt x="438" y="220"/>
                  </a:moveTo>
                  <a:lnTo>
                    <a:pt x="263" y="395"/>
                  </a:lnTo>
                  <a:cubicBezTo>
                    <a:pt x="259" y="399"/>
                    <a:pt x="252" y="399"/>
                    <a:pt x="247" y="395"/>
                  </a:cubicBezTo>
                  <a:lnTo>
                    <a:pt x="150" y="299"/>
                  </a:lnTo>
                  <a:cubicBezTo>
                    <a:pt x="147" y="295"/>
                    <a:pt x="147" y="287"/>
                    <a:pt x="150" y="282"/>
                  </a:cubicBezTo>
                  <a:lnTo>
                    <a:pt x="184" y="249"/>
                  </a:lnTo>
                  <a:cubicBezTo>
                    <a:pt x="188" y="245"/>
                    <a:pt x="195" y="245"/>
                    <a:pt x="200" y="249"/>
                  </a:cubicBezTo>
                  <a:lnTo>
                    <a:pt x="247" y="295"/>
                  </a:lnTo>
                  <a:cubicBezTo>
                    <a:pt x="250" y="299"/>
                    <a:pt x="258" y="299"/>
                    <a:pt x="263" y="295"/>
                  </a:cubicBezTo>
                  <a:lnTo>
                    <a:pt x="388" y="170"/>
                  </a:lnTo>
                  <a:cubicBezTo>
                    <a:pt x="392" y="166"/>
                    <a:pt x="399" y="166"/>
                    <a:pt x="404" y="170"/>
                  </a:cubicBezTo>
                  <a:lnTo>
                    <a:pt x="438" y="204"/>
                  </a:lnTo>
                  <a:cubicBezTo>
                    <a:pt x="443" y="209"/>
                    <a:pt x="443" y="216"/>
                    <a:pt x="438" y="22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Client_Success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281" y="327"/>
              <a:ext cx="25" cy="11"/>
            </a:xfrm>
            <a:custGeom>
              <a:avLst/>
              <a:gdLst>
                <a:gd name="T0" fmla="*/ 8 w 76"/>
                <a:gd name="T1" fmla="*/ 7 h 32"/>
                <a:gd name="T2" fmla="*/ 0 w 76"/>
                <a:gd name="T3" fmla="*/ 0 h 32"/>
                <a:gd name="T4" fmla="*/ 8 w 76"/>
                <a:gd name="T5" fmla="*/ 7 h 32"/>
                <a:gd name="T6" fmla="*/ 76 w 76"/>
                <a:gd name="T7" fmla="*/ 32 h 32"/>
                <a:gd name="T8" fmla="*/ 76 w 76"/>
                <a:gd name="T9" fmla="*/ 32 h 32"/>
                <a:gd name="T10" fmla="*/ 8 w 76"/>
                <a:gd name="T11" fmla="*/ 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32">
                  <a:moveTo>
                    <a:pt x="8" y="7"/>
                  </a:moveTo>
                  <a:lnTo>
                    <a:pt x="0" y="0"/>
                  </a:lnTo>
                  <a:cubicBezTo>
                    <a:pt x="1" y="2"/>
                    <a:pt x="8" y="7"/>
                    <a:pt x="8" y="7"/>
                  </a:cubicBezTo>
                  <a:cubicBezTo>
                    <a:pt x="30" y="15"/>
                    <a:pt x="54" y="24"/>
                    <a:pt x="76" y="32"/>
                  </a:cubicBezTo>
                  <a:lnTo>
                    <a:pt x="76" y="32"/>
                  </a:lnTo>
                  <a:cubicBezTo>
                    <a:pt x="54" y="24"/>
                    <a:pt x="30" y="16"/>
                    <a:pt x="8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Client_Success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8" y="8"/>
              <a:ext cx="469" cy="470"/>
            </a:xfrm>
            <a:custGeom>
              <a:avLst/>
              <a:gdLst>
                <a:gd name="T0" fmla="*/ 986 w 1433"/>
                <a:gd name="T1" fmla="*/ 1355 h 1433"/>
                <a:gd name="T2" fmla="*/ 969 w 1433"/>
                <a:gd name="T3" fmla="*/ 1349 h 1433"/>
                <a:gd name="T4" fmla="*/ 889 w 1433"/>
                <a:gd name="T5" fmla="*/ 1211 h 1433"/>
                <a:gd name="T6" fmla="*/ 892 w 1433"/>
                <a:gd name="T7" fmla="*/ 1193 h 1433"/>
                <a:gd name="T8" fmla="*/ 891 w 1433"/>
                <a:gd name="T9" fmla="*/ 1184 h 1433"/>
                <a:gd name="T10" fmla="*/ 881 w 1433"/>
                <a:gd name="T11" fmla="*/ 1168 h 1433"/>
                <a:gd name="T12" fmla="*/ 909 w 1433"/>
                <a:gd name="T13" fmla="*/ 1011 h 1433"/>
                <a:gd name="T14" fmla="*/ 913 w 1433"/>
                <a:gd name="T15" fmla="*/ 1009 h 1433"/>
                <a:gd name="T16" fmla="*/ 844 w 1433"/>
                <a:gd name="T17" fmla="*/ 984 h 1433"/>
                <a:gd name="T18" fmla="*/ 836 w 1433"/>
                <a:gd name="T19" fmla="*/ 976 h 1433"/>
                <a:gd name="T20" fmla="*/ 819 w 1433"/>
                <a:gd name="T21" fmla="*/ 944 h 1433"/>
                <a:gd name="T22" fmla="*/ 818 w 1433"/>
                <a:gd name="T23" fmla="*/ 943 h 1433"/>
                <a:gd name="T24" fmla="*/ 809 w 1433"/>
                <a:gd name="T25" fmla="*/ 939 h 1433"/>
                <a:gd name="T26" fmla="*/ 784 w 1433"/>
                <a:gd name="T27" fmla="*/ 870 h 1433"/>
                <a:gd name="T28" fmla="*/ 823 w 1433"/>
                <a:gd name="T29" fmla="*/ 845 h 1433"/>
                <a:gd name="T30" fmla="*/ 913 w 1433"/>
                <a:gd name="T31" fmla="*/ 690 h 1433"/>
                <a:gd name="T32" fmla="*/ 916 w 1433"/>
                <a:gd name="T33" fmla="*/ 675 h 1433"/>
                <a:gd name="T34" fmla="*/ 921 w 1433"/>
                <a:gd name="T35" fmla="*/ 676 h 1433"/>
                <a:gd name="T36" fmla="*/ 954 w 1433"/>
                <a:gd name="T37" fmla="*/ 586 h 1433"/>
                <a:gd name="T38" fmla="*/ 956 w 1433"/>
                <a:gd name="T39" fmla="*/ 580 h 1433"/>
                <a:gd name="T40" fmla="*/ 940 w 1433"/>
                <a:gd name="T41" fmla="*/ 409 h 1433"/>
                <a:gd name="T42" fmla="*/ 833 w 1433"/>
                <a:gd name="T43" fmla="*/ 315 h 1433"/>
                <a:gd name="T44" fmla="*/ 644 w 1433"/>
                <a:gd name="T45" fmla="*/ 285 h 1433"/>
                <a:gd name="T46" fmla="*/ 543 w 1433"/>
                <a:gd name="T47" fmla="*/ 354 h 1433"/>
                <a:gd name="T48" fmla="*/ 456 w 1433"/>
                <a:gd name="T49" fmla="*/ 585 h 1433"/>
                <a:gd name="T50" fmla="*/ 454 w 1433"/>
                <a:gd name="T51" fmla="*/ 588 h 1433"/>
                <a:gd name="T52" fmla="*/ 444 w 1433"/>
                <a:gd name="T53" fmla="*/ 634 h 1433"/>
                <a:gd name="T54" fmla="*/ 465 w 1433"/>
                <a:gd name="T55" fmla="*/ 674 h 1433"/>
                <a:gd name="T56" fmla="*/ 490 w 1433"/>
                <a:gd name="T57" fmla="*/ 678 h 1433"/>
                <a:gd name="T58" fmla="*/ 491 w 1433"/>
                <a:gd name="T59" fmla="*/ 685 h 1433"/>
                <a:gd name="T60" fmla="*/ 493 w 1433"/>
                <a:gd name="T61" fmla="*/ 689 h 1433"/>
                <a:gd name="T62" fmla="*/ 541 w 1433"/>
                <a:gd name="T63" fmla="*/ 804 h 1433"/>
                <a:gd name="T64" fmla="*/ 613 w 1433"/>
                <a:gd name="T65" fmla="*/ 866 h 1433"/>
                <a:gd name="T66" fmla="*/ 594 w 1433"/>
                <a:gd name="T67" fmla="*/ 944 h 1433"/>
                <a:gd name="T68" fmla="*/ 591 w 1433"/>
                <a:gd name="T69" fmla="*/ 948 h 1433"/>
                <a:gd name="T70" fmla="*/ 590 w 1433"/>
                <a:gd name="T71" fmla="*/ 945 h 1433"/>
                <a:gd name="T72" fmla="*/ 590 w 1433"/>
                <a:gd name="T73" fmla="*/ 944 h 1433"/>
                <a:gd name="T74" fmla="*/ 585 w 1433"/>
                <a:gd name="T75" fmla="*/ 941 h 1433"/>
                <a:gd name="T76" fmla="*/ 580 w 1433"/>
                <a:gd name="T77" fmla="*/ 944 h 1433"/>
                <a:gd name="T78" fmla="*/ 556 w 1433"/>
                <a:gd name="T79" fmla="*/ 994 h 1433"/>
                <a:gd name="T80" fmla="*/ 556 w 1433"/>
                <a:gd name="T81" fmla="*/ 994 h 1433"/>
                <a:gd name="T82" fmla="*/ 555 w 1433"/>
                <a:gd name="T83" fmla="*/ 993 h 1433"/>
                <a:gd name="T84" fmla="*/ 554 w 1433"/>
                <a:gd name="T85" fmla="*/ 991 h 1433"/>
                <a:gd name="T86" fmla="*/ 551 w 1433"/>
                <a:gd name="T87" fmla="*/ 991 h 1433"/>
                <a:gd name="T88" fmla="*/ 550 w 1433"/>
                <a:gd name="T89" fmla="*/ 991 h 1433"/>
                <a:gd name="T90" fmla="*/ 374 w 1433"/>
                <a:gd name="T91" fmla="*/ 1146 h 1433"/>
                <a:gd name="T92" fmla="*/ 353 w 1433"/>
                <a:gd name="T93" fmla="*/ 1239 h 1433"/>
                <a:gd name="T94" fmla="*/ 84 w 1433"/>
                <a:gd name="T95" fmla="*/ 716 h 1433"/>
                <a:gd name="T96" fmla="*/ 716 w 1433"/>
                <a:gd name="T97" fmla="*/ 84 h 1433"/>
                <a:gd name="T98" fmla="*/ 1349 w 1433"/>
                <a:gd name="T99" fmla="*/ 716 h 1433"/>
                <a:gd name="T100" fmla="*/ 1329 w 1433"/>
                <a:gd name="T101" fmla="*/ 875 h 1433"/>
                <a:gd name="T102" fmla="*/ 1400 w 1433"/>
                <a:gd name="T103" fmla="*/ 929 h 1433"/>
                <a:gd name="T104" fmla="*/ 1433 w 1433"/>
                <a:gd name="T105" fmla="*/ 718 h 1433"/>
                <a:gd name="T106" fmla="*/ 716 w 1433"/>
                <a:gd name="T107" fmla="*/ 0 h 1433"/>
                <a:gd name="T108" fmla="*/ 0 w 1433"/>
                <a:gd name="T109" fmla="*/ 716 h 1433"/>
                <a:gd name="T110" fmla="*/ 340 w 1433"/>
                <a:gd name="T111" fmla="*/ 1325 h 1433"/>
                <a:gd name="T112" fmla="*/ 715 w 1433"/>
                <a:gd name="T113" fmla="*/ 1433 h 1433"/>
                <a:gd name="T114" fmla="*/ 999 w 1433"/>
                <a:gd name="T115" fmla="*/ 1374 h 1433"/>
                <a:gd name="T116" fmla="*/ 991 w 1433"/>
                <a:gd name="T117" fmla="*/ 1361 h 1433"/>
                <a:gd name="T118" fmla="*/ 986 w 1433"/>
                <a:gd name="T119" fmla="*/ 1355 h 1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33" h="1433">
                  <a:moveTo>
                    <a:pt x="986" y="1355"/>
                  </a:moveTo>
                  <a:lnTo>
                    <a:pt x="969" y="1349"/>
                  </a:lnTo>
                  <a:cubicBezTo>
                    <a:pt x="913" y="1329"/>
                    <a:pt x="879" y="1270"/>
                    <a:pt x="889" y="1211"/>
                  </a:cubicBezTo>
                  <a:lnTo>
                    <a:pt x="892" y="1193"/>
                  </a:lnTo>
                  <a:cubicBezTo>
                    <a:pt x="892" y="1190"/>
                    <a:pt x="892" y="1186"/>
                    <a:pt x="891" y="1184"/>
                  </a:cubicBezTo>
                  <a:lnTo>
                    <a:pt x="881" y="1168"/>
                  </a:lnTo>
                  <a:cubicBezTo>
                    <a:pt x="851" y="1115"/>
                    <a:pt x="863" y="1050"/>
                    <a:pt x="909" y="1011"/>
                  </a:cubicBezTo>
                  <a:lnTo>
                    <a:pt x="913" y="1009"/>
                  </a:lnTo>
                  <a:cubicBezTo>
                    <a:pt x="890" y="999"/>
                    <a:pt x="865" y="991"/>
                    <a:pt x="844" y="984"/>
                  </a:cubicBezTo>
                  <a:lnTo>
                    <a:pt x="836" y="976"/>
                  </a:lnTo>
                  <a:cubicBezTo>
                    <a:pt x="835" y="965"/>
                    <a:pt x="830" y="954"/>
                    <a:pt x="819" y="944"/>
                  </a:cubicBezTo>
                  <a:cubicBezTo>
                    <a:pt x="819" y="944"/>
                    <a:pt x="818" y="944"/>
                    <a:pt x="818" y="943"/>
                  </a:cubicBezTo>
                  <a:cubicBezTo>
                    <a:pt x="816" y="939"/>
                    <a:pt x="813" y="938"/>
                    <a:pt x="809" y="939"/>
                  </a:cubicBezTo>
                  <a:cubicBezTo>
                    <a:pt x="796" y="916"/>
                    <a:pt x="788" y="894"/>
                    <a:pt x="784" y="870"/>
                  </a:cubicBezTo>
                  <a:cubicBezTo>
                    <a:pt x="798" y="864"/>
                    <a:pt x="810" y="855"/>
                    <a:pt x="823" y="845"/>
                  </a:cubicBezTo>
                  <a:cubicBezTo>
                    <a:pt x="870" y="805"/>
                    <a:pt x="898" y="749"/>
                    <a:pt x="913" y="690"/>
                  </a:cubicBezTo>
                  <a:lnTo>
                    <a:pt x="916" y="675"/>
                  </a:lnTo>
                  <a:cubicBezTo>
                    <a:pt x="917" y="675"/>
                    <a:pt x="919" y="676"/>
                    <a:pt x="921" y="676"/>
                  </a:cubicBezTo>
                  <a:cubicBezTo>
                    <a:pt x="959" y="674"/>
                    <a:pt x="971" y="615"/>
                    <a:pt x="954" y="586"/>
                  </a:cubicBezTo>
                  <a:lnTo>
                    <a:pt x="956" y="580"/>
                  </a:lnTo>
                  <a:cubicBezTo>
                    <a:pt x="960" y="523"/>
                    <a:pt x="964" y="463"/>
                    <a:pt x="940" y="409"/>
                  </a:cubicBezTo>
                  <a:cubicBezTo>
                    <a:pt x="919" y="361"/>
                    <a:pt x="880" y="334"/>
                    <a:pt x="833" y="315"/>
                  </a:cubicBezTo>
                  <a:cubicBezTo>
                    <a:pt x="775" y="293"/>
                    <a:pt x="706" y="279"/>
                    <a:pt x="644" y="285"/>
                  </a:cubicBezTo>
                  <a:cubicBezTo>
                    <a:pt x="603" y="290"/>
                    <a:pt x="553" y="309"/>
                    <a:pt x="543" y="354"/>
                  </a:cubicBezTo>
                  <a:cubicBezTo>
                    <a:pt x="440" y="348"/>
                    <a:pt x="456" y="584"/>
                    <a:pt x="456" y="585"/>
                  </a:cubicBezTo>
                  <a:cubicBezTo>
                    <a:pt x="455" y="585"/>
                    <a:pt x="455" y="586"/>
                    <a:pt x="454" y="588"/>
                  </a:cubicBezTo>
                  <a:cubicBezTo>
                    <a:pt x="443" y="600"/>
                    <a:pt x="443" y="619"/>
                    <a:pt x="444" y="634"/>
                  </a:cubicBezTo>
                  <a:cubicBezTo>
                    <a:pt x="445" y="649"/>
                    <a:pt x="451" y="665"/>
                    <a:pt x="465" y="674"/>
                  </a:cubicBezTo>
                  <a:cubicBezTo>
                    <a:pt x="473" y="679"/>
                    <a:pt x="481" y="680"/>
                    <a:pt x="490" y="678"/>
                  </a:cubicBezTo>
                  <a:cubicBezTo>
                    <a:pt x="490" y="680"/>
                    <a:pt x="491" y="683"/>
                    <a:pt x="491" y="685"/>
                  </a:cubicBezTo>
                  <a:cubicBezTo>
                    <a:pt x="491" y="686"/>
                    <a:pt x="493" y="688"/>
                    <a:pt x="493" y="689"/>
                  </a:cubicBezTo>
                  <a:cubicBezTo>
                    <a:pt x="500" y="730"/>
                    <a:pt x="516" y="770"/>
                    <a:pt x="541" y="804"/>
                  </a:cubicBezTo>
                  <a:cubicBezTo>
                    <a:pt x="561" y="830"/>
                    <a:pt x="585" y="851"/>
                    <a:pt x="613" y="866"/>
                  </a:cubicBezTo>
                  <a:cubicBezTo>
                    <a:pt x="614" y="896"/>
                    <a:pt x="606" y="918"/>
                    <a:pt x="594" y="944"/>
                  </a:cubicBezTo>
                  <a:lnTo>
                    <a:pt x="591" y="948"/>
                  </a:lnTo>
                  <a:cubicBezTo>
                    <a:pt x="591" y="946"/>
                    <a:pt x="591" y="946"/>
                    <a:pt x="590" y="945"/>
                  </a:cubicBezTo>
                  <a:lnTo>
                    <a:pt x="590" y="944"/>
                  </a:lnTo>
                  <a:cubicBezTo>
                    <a:pt x="590" y="941"/>
                    <a:pt x="588" y="941"/>
                    <a:pt x="585" y="941"/>
                  </a:cubicBezTo>
                  <a:cubicBezTo>
                    <a:pt x="584" y="941"/>
                    <a:pt x="583" y="941"/>
                    <a:pt x="580" y="944"/>
                  </a:cubicBezTo>
                  <a:cubicBezTo>
                    <a:pt x="565" y="963"/>
                    <a:pt x="553" y="975"/>
                    <a:pt x="556" y="994"/>
                  </a:cubicBezTo>
                  <a:lnTo>
                    <a:pt x="556" y="994"/>
                  </a:lnTo>
                  <a:cubicBezTo>
                    <a:pt x="556" y="994"/>
                    <a:pt x="556" y="993"/>
                    <a:pt x="555" y="993"/>
                  </a:cubicBezTo>
                  <a:cubicBezTo>
                    <a:pt x="555" y="993"/>
                    <a:pt x="555" y="991"/>
                    <a:pt x="554" y="991"/>
                  </a:cubicBezTo>
                  <a:cubicBezTo>
                    <a:pt x="553" y="990"/>
                    <a:pt x="551" y="991"/>
                    <a:pt x="551" y="991"/>
                  </a:cubicBezTo>
                  <a:lnTo>
                    <a:pt x="550" y="991"/>
                  </a:lnTo>
                  <a:cubicBezTo>
                    <a:pt x="476" y="1025"/>
                    <a:pt x="401" y="1066"/>
                    <a:pt x="374" y="1146"/>
                  </a:cubicBezTo>
                  <a:cubicBezTo>
                    <a:pt x="364" y="1176"/>
                    <a:pt x="358" y="1208"/>
                    <a:pt x="353" y="1239"/>
                  </a:cubicBezTo>
                  <a:cubicBezTo>
                    <a:pt x="191" y="1121"/>
                    <a:pt x="84" y="931"/>
                    <a:pt x="84" y="716"/>
                  </a:cubicBezTo>
                  <a:cubicBezTo>
                    <a:pt x="84" y="368"/>
                    <a:pt x="368" y="84"/>
                    <a:pt x="716" y="84"/>
                  </a:cubicBezTo>
                  <a:cubicBezTo>
                    <a:pt x="1065" y="84"/>
                    <a:pt x="1349" y="367"/>
                    <a:pt x="1349" y="716"/>
                  </a:cubicBezTo>
                  <a:cubicBezTo>
                    <a:pt x="1349" y="771"/>
                    <a:pt x="1341" y="824"/>
                    <a:pt x="1329" y="875"/>
                  </a:cubicBezTo>
                  <a:cubicBezTo>
                    <a:pt x="1359" y="884"/>
                    <a:pt x="1384" y="903"/>
                    <a:pt x="1400" y="929"/>
                  </a:cubicBezTo>
                  <a:cubicBezTo>
                    <a:pt x="1421" y="861"/>
                    <a:pt x="1433" y="791"/>
                    <a:pt x="1433" y="718"/>
                  </a:cubicBezTo>
                  <a:cubicBezTo>
                    <a:pt x="1433" y="321"/>
                    <a:pt x="1111" y="0"/>
                    <a:pt x="716" y="0"/>
                  </a:cubicBezTo>
                  <a:cubicBezTo>
                    <a:pt x="321" y="0"/>
                    <a:pt x="0" y="321"/>
                    <a:pt x="0" y="716"/>
                  </a:cubicBezTo>
                  <a:cubicBezTo>
                    <a:pt x="0" y="974"/>
                    <a:pt x="136" y="1199"/>
                    <a:pt x="340" y="1325"/>
                  </a:cubicBezTo>
                  <a:cubicBezTo>
                    <a:pt x="449" y="1393"/>
                    <a:pt x="578" y="1433"/>
                    <a:pt x="715" y="1433"/>
                  </a:cubicBezTo>
                  <a:cubicBezTo>
                    <a:pt x="816" y="1433"/>
                    <a:pt x="911" y="1411"/>
                    <a:pt x="999" y="1374"/>
                  </a:cubicBezTo>
                  <a:lnTo>
                    <a:pt x="991" y="1361"/>
                  </a:lnTo>
                  <a:cubicBezTo>
                    <a:pt x="991" y="1359"/>
                    <a:pt x="989" y="1356"/>
                    <a:pt x="986" y="13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Client_Success"/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>
              <a:off x="307" y="338"/>
              <a:ext cx="8" cy="4"/>
            </a:xfrm>
            <a:custGeom>
              <a:avLst/>
              <a:gdLst>
                <a:gd name="T0" fmla="*/ 0 w 25"/>
                <a:gd name="T1" fmla="*/ 0 h 12"/>
                <a:gd name="T2" fmla="*/ 25 w 25"/>
                <a:gd name="T3" fmla="*/ 12 h 12"/>
                <a:gd name="T4" fmla="*/ 0 w 25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2">
                  <a:moveTo>
                    <a:pt x="0" y="0"/>
                  </a:moveTo>
                  <a:cubicBezTo>
                    <a:pt x="8" y="4"/>
                    <a:pt x="16" y="8"/>
                    <a:pt x="25" y="12"/>
                  </a:cubicBezTo>
                  <a:cubicBezTo>
                    <a:pt x="16" y="8"/>
                    <a:pt x="7" y="4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9" name="Megaphone6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95B869D9-F548-4481-AA98-5D1BA90ADD85}"/>
              </a:ext>
            </a:extLst>
          </p:cNvPr>
          <p:cNvSpPr>
            <a:spLocks noChangeAspect="1" noEditPoints="1"/>
          </p:cNvSpPr>
          <p:nvPr>
            <p:custDataLst>
              <p:tags r:id="rId7"/>
            </p:custDataLst>
          </p:nvPr>
        </p:nvSpPr>
        <p:spPr bwMode="auto">
          <a:xfrm>
            <a:off x="6736691" y="5455887"/>
            <a:ext cx="620008" cy="542925"/>
          </a:xfrm>
          <a:custGeom>
            <a:avLst/>
            <a:gdLst>
              <a:gd name="T0" fmla="*/ 200 w 200"/>
              <a:gd name="T1" fmla="*/ 71 h 175"/>
              <a:gd name="T2" fmla="*/ 174 w 200"/>
              <a:gd name="T3" fmla="*/ 0 h 175"/>
              <a:gd name="T4" fmla="*/ 175 w 200"/>
              <a:gd name="T5" fmla="*/ 0 h 175"/>
              <a:gd name="T6" fmla="*/ 158 w 200"/>
              <a:gd name="T7" fmla="*/ 0 h 175"/>
              <a:gd name="T8" fmla="*/ 65 w 200"/>
              <a:gd name="T9" fmla="*/ 39 h 175"/>
              <a:gd name="T10" fmla="*/ 63 w 200"/>
              <a:gd name="T11" fmla="*/ 71 h 175"/>
              <a:gd name="T12" fmla="*/ 65 w 200"/>
              <a:gd name="T13" fmla="*/ 102 h 175"/>
              <a:gd name="T14" fmla="*/ 158 w 200"/>
              <a:gd name="T15" fmla="*/ 142 h 175"/>
              <a:gd name="T16" fmla="*/ 175 w 200"/>
              <a:gd name="T17" fmla="*/ 142 h 175"/>
              <a:gd name="T18" fmla="*/ 174 w 200"/>
              <a:gd name="T19" fmla="*/ 142 h 175"/>
              <a:gd name="T20" fmla="*/ 200 w 200"/>
              <a:gd name="T21" fmla="*/ 71 h 175"/>
              <a:gd name="T22" fmla="*/ 169 w 200"/>
              <a:gd name="T23" fmla="*/ 131 h 175"/>
              <a:gd name="T24" fmla="*/ 164 w 200"/>
              <a:gd name="T25" fmla="*/ 128 h 175"/>
              <a:gd name="T26" fmla="*/ 157 w 200"/>
              <a:gd name="T27" fmla="*/ 116 h 175"/>
              <a:gd name="T28" fmla="*/ 150 w 200"/>
              <a:gd name="T29" fmla="*/ 71 h 175"/>
              <a:gd name="T30" fmla="*/ 157 w 200"/>
              <a:gd name="T31" fmla="*/ 26 h 175"/>
              <a:gd name="T32" fmla="*/ 164 w 200"/>
              <a:gd name="T33" fmla="*/ 13 h 175"/>
              <a:gd name="T34" fmla="*/ 169 w 200"/>
              <a:gd name="T35" fmla="*/ 10 h 175"/>
              <a:gd name="T36" fmla="*/ 174 w 200"/>
              <a:gd name="T37" fmla="*/ 13 h 175"/>
              <a:gd name="T38" fmla="*/ 181 w 200"/>
              <a:gd name="T39" fmla="*/ 26 h 175"/>
              <a:gd name="T40" fmla="*/ 188 w 200"/>
              <a:gd name="T41" fmla="*/ 71 h 175"/>
              <a:gd name="T42" fmla="*/ 181 w 200"/>
              <a:gd name="T43" fmla="*/ 116 h 175"/>
              <a:gd name="T44" fmla="*/ 174 w 200"/>
              <a:gd name="T45" fmla="*/ 128 h 175"/>
              <a:gd name="T46" fmla="*/ 169 w 200"/>
              <a:gd name="T47" fmla="*/ 131 h 175"/>
              <a:gd name="T48" fmla="*/ 49 w 200"/>
              <a:gd name="T49" fmla="*/ 71 h 175"/>
              <a:gd name="T50" fmla="*/ 51 w 200"/>
              <a:gd name="T51" fmla="*/ 42 h 175"/>
              <a:gd name="T52" fmla="*/ 24 w 200"/>
              <a:gd name="T53" fmla="*/ 44 h 175"/>
              <a:gd name="T54" fmla="*/ 11 w 200"/>
              <a:gd name="T55" fmla="*/ 44 h 175"/>
              <a:gd name="T56" fmla="*/ 0 w 200"/>
              <a:gd name="T57" fmla="*/ 62 h 175"/>
              <a:gd name="T58" fmla="*/ 0 w 200"/>
              <a:gd name="T59" fmla="*/ 79 h 175"/>
              <a:gd name="T60" fmla="*/ 11 w 200"/>
              <a:gd name="T61" fmla="*/ 98 h 175"/>
              <a:gd name="T62" fmla="*/ 24 w 200"/>
              <a:gd name="T63" fmla="*/ 98 h 175"/>
              <a:gd name="T64" fmla="*/ 51 w 200"/>
              <a:gd name="T65" fmla="*/ 100 h 175"/>
              <a:gd name="T66" fmla="*/ 49 w 200"/>
              <a:gd name="T67" fmla="*/ 71 h 175"/>
              <a:gd name="T68" fmla="*/ 72 w 200"/>
              <a:gd name="T69" fmla="*/ 112 h 175"/>
              <a:gd name="T70" fmla="*/ 47 w 200"/>
              <a:gd name="T71" fmla="*/ 108 h 175"/>
              <a:gd name="T72" fmla="*/ 63 w 200"/>
              <a:gd name="T73" fmla="*/ 170 h 175"/>
              <a:gd name="T74" fmla="*/ 70 w 200"/>
              <a:gd name="T75" fmla="*/ 174 h 175"/>
              <a:gd name="T76" fmla="*/ 93 w 200"/>
              <a:gd name="T77" fmla="*/ 165 h 175"/>
              <a:gd name="T78" fmla="*/ 96 w 200"/>
              <a:gd name="T79" fmla="*/ 157 h 175"/>
              <a:gd name="T80" fmla="*/ 72 w 200"/>
              <a:gd name="T81" fmla="*/ 112 h 175"/>
              <a:gd name="T82" fmla="*/ 169 w 200"/>
              <a:gd name="T83" fmla="*/ 94 h 175"/>
              <a:gd name="T84" fmla="*/ 167 w 200"/>
              <a:gd name="T85" fmla="*/ 93 h 175"/>
              <a:gd name="T86" fmla="*/ 164 w 200"/>
              <a:gd name="T87" fmla="*/ 88 h 175"/>
              <a:gd name="T88" fmla="*/ 162 w 200"/>
              <a:gd name="T89" fmla="*/ 71 h 175"/>
              <a:gd name="T90" fmla="*/ 164 w 200"/>
              <a:gd name="T91" fmla="*/ 53 h 175"/>
              <a:gd name="T92" fmla="*/ 167 w 200"/>
              <a:gd name="T93" fmla="*/ 49 h 175"/>
              <a:gd name="T94" fmla="*/ 169 w 200"/>
              <a:gd name="T95" fmla="*/ 48 h 175"/>
              <a:gd name="T96" fmla="*/ 171 w 200"/>
              <a:gd name="T97" fmla="*/ 49 h 175"/>
              <a:gd name="T98" fmla="*/ 173 w 200"/>
              <a:gd name="T99" fmla="*/ 53 h 175"/>
              <a:gd name="T100" fmla="*/ 176 w 200"/>
              <a:gd name="T101" fmla="*/ 71 h 175"/>
              <a:gd name="T102" fmla="*/ 173 w 200"/>
              <a:gd name="T103" fmla="*/ 88 h 175"/>
              <a:gd name="T104" fmla="*/ 171 w 200"/>
              <a:gd name="T105" fmla="*/ 93 h 175"/>
              <a:gd name="T106" fmla="*/ 169 w 200"/>
              <a:gd name="T107" fmla="*/ 94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00" h="175">
                <a:moveTo>
                  <a:pt x="200" y="71"/>
                </a:moveTo>
                <a:cubicBezTo>
                  <a:pt x="200" y="32"/>
                  <a:pt x="189" y="0"/>
                  <a:pt x="174" y="0"/>
                </a:cubicBezTo>
                <a:lnTo>
                  <a:pt x="175" y="0"/>
                </a:lnTo>
                <a:lnTo>
                  <a:pt x="158" y="0"/>
                </a:lnTo>
                <a:cubicBezTo>
                  <a:pt x="158" y="0"/>
                  <a:pt x="120" y="28"/>
                  <a:pt x="65" y="39"/>
                </a:cubicBezTo>
                <a:cubicBezTo>
                  <a:pt x="64" y="48"/>
                  <a:pt x="63" y="59"/>
                  <a:pt x="63" y="71"/>
                </a:cubicBezTo>
                <a:cubicBezTo>
                  <a:pt x="63" y="83"/>
                  <a:pt x="64" y="94"/>
                  <a:pt x="65" y="102"/>
                </a:cubicBezTo>
                <a:cubicBezTo>
                  <a:pt x="120" y="114"/>
                  <a:pt x="158" y="142"/>
                  <a:pt x="158" y="142"/>
                </a:cubicBezTo>
                <a:lnTo>
                  <a:pt x="175" y="142"/>
                </a:lnTo>
                <a:cubicBezTo>
                  <a:pt x="174" y="142"/>
                  <a:pt x="174" y="142"/>
                  <a:pt x="174" y="142"/>
                </a:cubicBezTo>
                <a:cubicBezTo>
                  <a:pt x="189" y="142"/>
                  <a:pt x="200" y="110"/>
                  <a:pt x="200" y="71"/>
                </a:cubicBezTo>
                <a:close/>
                <a:moveTo>
                  <a:pt x="169" y="131"/>
                </a:moveTo>
                <a:cubicBezTo>
                  <a:pt x="167" y="131"/>
                  <a:pt x="165" y="129"/>
                  <a:pt x="164" y="128"/>
                </a:cubicBezTo>
                <a:cubicBezTo>
                  <a:pt x="162" y="126"/>
                  <a:pt x="159" y="121"/>
                  <a:pt x="157" y="116"/>
                </a:cubicBezTo>
                <a:cubicBezTo>
                  <a:pt x="153" y="104"/>
                  <a:pt x="150" y="88"/>
                  <a:pt x="150" y="71"/>
                </a:cubicBezTo>
                <a:cubicBezTo>
                  <a:pt x="150" y="54"/>
                  <a:pt x="153" y="38"/>
                  <a:pt x="157" y="26"/>
                </a:cubicBezTo>
                <a:cubicBezTo>
                  <a:pt x="159" y="20"/>
                  <a:pt x="162" y="16"/>
                  <a:pt x="164" y="13"/>
                </a:cubicBezTo>
                <a:cubicBezTo>
                  <a:pt x="165" y="12"/>
                  <a:pt x="167" y="10"/>
                  <a:pt x="169" y="10"/>
                </a:cubicBezTo>
                <a:cubicBezTo>
                  <a:pt x="171" y="10"/>
                  <a:pt x="173" y="12"/>
                  <a:pt x="174" y="13"/>
                </a:cubicBezTo>
                <a:cubicBezTo>
                  <a:pt x="176" y="16"/>
                  <a:pt x="179" y="20"/>
                  <a:pt x="181" y="26"/>
                </a:cubicBezTo>
                <a:cubicBezTo>
                  <a:pt x="185" y="38"/>
                  <a:pt x="188" y="54"/>
                  <a:pt x="188" y="71"/>
                </a:cubicBezTo>
                <a:cubicBezTo>
                  <a:pt x="188" y="88"/>
                  <a:pt x="185" y="104"/>
                  <a:pt x="181" y="116"/>
                </a:cubicBezTo>
                <a:cubicBezTo>
                  <a:pt x="179" y="121"/>
                  <a:pt x="176" y="126"/>
                  <a:pt x="174" y="128"/>
                </a:cubicBezTo>
                <a:cubicBezTo>
                  <a:pt x="173" y="129"/>
                  <a:pt x="171" y="131"/>
                  <a:pt x="169" y="131"/>
                </a:cubicBezTo>
                <a:close/>
                <a:moveTo>
                  <a:pt x="49" y="71"/>
                </a:moveTo>
                <a:cubicBezTo>
                  <a:pt x="49" y="61"/>
                  <a:pt x="50" y="51"/>
                  <a:pt x="51" y="42"/>
                </a:cubicBezTo>
                <a:cubicBezTo>
                  <a:pt x="42" y="43"/>
                  <a:pt x="34" y="44"/>
                  <a:pt x="24" y="44"/>
                </a:cubicBezTo>
                <a:lnTo>
                  <a:pt x="11" y="44"/>
                </a:lnTo>
                <a:lnTo>
                  <a:pt x="0" y="62"/>
                </a:lnTo>
                <a:lnTo>
                  <a:pt x="0" y="79"/>
                </a:lnTo>
                <a:lnTo>
                  <a:pt x="11" y="98"/>
                </a:lnTo>
                <a:lnTo>
                  <a:pt x="24" y="98"/>
                </a:lnTo>
                <a:cubicBezTo>
                  <a:pt x="34" y="98"/>
                  <a:pt x="42" y="99"/>
                  <a:pt x="51" y="100"/>
                </a:cubicBezTo>
                <a:cubicBezTo>
                  <a:pt x="50" y="91"/>
                  <a:pt x="49" y="81"/>
                  <a:pt x="49" y="71"/>
                </a:cubicBezTo>
                <a:close/>
                <a:moveTo>
                  <a:pt x="72" y="112"/>
                </a:moveTo>
                <a:lnTo>
                  <a:pt x="47" y="108"/>
                </a:lnTo>
                <a:lnTo>
                  <a:pt x="63" y="170"/>
                </a:lnTo>
                <a:cubicBezTo>
                  <a:pt x="64" y="174"/>
                  <a:pt x="67" y="175"/>
                  <a:pt x="70" y="174"/>
                </a:cubicBezTo>
                <a:lnTo>
                  <a:pt x="93" y="165"/>
                </a:lnTo>
                <a:cubicBezTo>
                  <a:pt x="96" y="164"/>
                  <a:pt x="98" y="160"/>
                  <a:pt x="96" y="157"/>
                </a:cubicBezTo>
                <a:lnTo>
                  <a:pt x="72" y="112"/>
                </a:lnTo>
                <a:close/>
                <a:moveTo>
                  <a:pt x="169" y="94"/>
                </a:moveTo>
                <a:cubicBezTo>
                  <a:pt x="168" y="94"/>
                  <a:pt x="167" y="93"/>
                  <a:pt x="167" y="93"/>
                </a:cubicBezTo>
                <a:cubicBezTo>
                  <a:pt x="166" y="92"/>
                  <a:pt x="165" y="90"/>
                  <a:pt x="164" y="88"/>
                </a:cubicBezTo>
                <a:cubicBezTo>
                  <a:pt x="163" y="84"/>
                  <a:pt x="162" y="77"/>
                  <a:pt x="162" y="71"/>
                </a:cubicBezTo>
                <a:cubicBezTo>
                  <a:pt x="162" y="64"/>
                  <a:pt x="163" y="58"/>
                  <a:pt x="164" y="53"/>
                </a:cubicBezTo>
                <a:cubicBezTo>
                  <a:pt x="165" y="51"/>
                  <a:pt x="166" y="50"/>
                  <a:pt x="167" y="49"/>
                </a:cubicBezTo>
                <a:cubicBezTo>
                  <a:pt x="167" y="48"/>
                  <a:pt x="168" y="48"/>
                  <a:pt x="169" y="48"/>
                </a:cubicBezTo>
                <a:cubicBezTo>
                  <a:pt x="170" y="48"/>
                  <a:pt x="170" y="48"/>
                  <a:pt x="171" y="49"/>
                </a:cubicBezTo>
                <a:cubicBezTo>
                  <a:pt x="172" y="50"/>
                  <a:pt x="173" y="51"/>
                  <a:pt x="173" y="53"/>
                </a:cubicBezTo>
                <a:cubicBezTo>
                  <a:pt x="175" y="58"/>
                  <a:pt x="176" y="64"/>
                  <a:pt x="176" y="71"/>
                </a:cubicBezTo>
                <a:cubicBezTo>
                  <a:pt x="176" y="77"/>
                  <a:pt x="175" y="84"/>
                  <a:pt x="173" y="88"/>
                </a:cubicBezTo>
                <a:cubicBezTo>
                  <a:pt x="173" y="90"/>
                  <a:pt x="172" y="92"/>
                  <a:pt x="171" y="93"/>
                </a:cubicBezTo>
                <a:cubicBezTo>
                  <a:pt x="170" y="93"/>
                  <a:pt x="170" y="94"/>
                  <a:pt x="169" y="9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ectangle 79"/>
          <p:cNvSpPr>
            <a:spLocks/>
          </p:cNvSpPr>
          <p:nvPr/>
        </p:nvSpPr>
        <p:spPr bwMode="auto">
          <a:xfrm>
            <a:off x="7384893" y="2847513"/>
            <a:ext cx="4690993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Judgmental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маҳсулотлар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–кредит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рискини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баҳолаш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учун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маҳсулотлар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81" name="Rectangle 80"/>
          <p:cNvSpPr>
            <a:spLocks/>
          </p:cNvSpPr>
          <p:nvPr/>
        </p:nvSpPr>
        <p:spPr bwMode="auto">
          <a:xfrm>
            <a:off x="7384893" y="2158206"/>
            <a:ext cx="4959507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Параметрлаштирилган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маҳсулотлар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- кредит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бўйича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тезроқ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қарор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қабул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қилиш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учун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82" name="Rectangle 81"/>
          <p:cNvSpPr>
            <a:spLocks/>
          </p:cNvSpPr>
          <p:nvPr/>
        </p:nvSpPr>
        <p:spPr bwMode="auto">
          <a:xfrm>
            <a:off x="7384893" y="3530376"/>
            <a:ext cx="4690993" cy="15513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57600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Сегментация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амалга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оширилди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: </a:t>
            </a: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“Микро Бизнес” -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250 000 АҚШ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долларидан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кам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бўлган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кредитлар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“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Кичик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Бизнес”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– 2 500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000 АҚШ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долларидан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кам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бўлган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кредитлар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“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Ўрта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бизнес”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– 5 000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000 АҚШ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долларидан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кам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бўлган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кредитлар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</a:p>
        </p:txBody>
      </p:sp>
      <p:sp>
        <p:nvSpPr>
          <p:cNvPr id="83" name="Rectangle 82"/>
          <p:cNvSpPr/>
          <p:nvPr/>
        </p:nvSpPr>
        <p:spPr bwMode="auto">
          <a:xfrm>
            <a:off x="7384893" y="1451561"/>
            <a:ext cx="4690993" cy="6084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Маҳсулотлар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ишлаб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чиқиш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,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пакетли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таклифлар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,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масофавий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банк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хизматларидан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фаол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фойдаланувчиларни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кўпайтириш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Arial" pitchFamily="34" charset="0"/>
            </a:endParaRPr>
          </a:p>
        </p:txBody>
      </p:sp>
      <p:sp>
        <p:nvSpPr>
          <p:cNvPr id="84" name="Pentagon 26"/>
          <p:cNvSpPr/>
          <p:nvPr/>
        </p:nvSpPr>
        <p:spPr bwMode="auto">
          <a:xfrm>
            <a:off x="6553214" y="1450172"/>
            <a:ext cx="984612" cy="614174"/>
          </a:xfrm>
          <a:prstGeom prst="homePlate">
            <a:avLst>
              <a:gd name="adj" fmla="val 27321"/>
            </a:avLst>
          </a:prstGeom>
          <a:solidFill>
            <a:srgbClr val="309C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6" name="Pentagon 26"/>
          <p:cNvSpPr/>
          <p:nvPr/>
        </p:nvSpPr>
        <p:spPr bwMode="auto">
          <a:xfrm>
            <a:off x="6566696" y="2153006"/>
            <a:ext cx="984612" cy="614174"/>
          </a:xfrm>
          <a:prstGeom prst="homePlate">
            <a:avLst>
              <a:gd name="adj" fmla="val 27321"/>
            </a:avLst>
          </a:prstGeom>
          <a:solidFill>
            <a:srgbClr val="309C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7" name="Pentagon 26"/>
          <p:cNvSpPr/>
          <p:nvPr/>
        </p:nvSpPr>
        <p:spPr bwMode="auto">
          <a:xfrm>
            <a:off x="6566696" y="2839694"/>
            <a:ext cx="984612" cy="614174"/>
          </a:xfrm>
          <a:prstGeom prst="homePlate">
            <a:avLst>
              <a:gd name="adj" fmla="val 27321"/>
            </a:avLst>
          </a:prstGeom>
          <a:solidFill>
            <a:srgbClr val="309C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9" name="Pentagon 26"/>
          <p:cNvSpPr/>
          <p:nvPr/>
        </p:nvSpPr>
        <p:spPr bwMode="auto">
          <a:xfrm>
            <a:off x="6553215" y="3522823"/>
            <a:ext cx="1122744" cy="1558903"/>
          </a:xfrm>
          <a:prstGeom prst="homePlate">
            <a:avLst>
              <a:gd name="adj" fmla="val 27321"/>
            </a:avLst>
          </a:prstGeom>
          <a:solidFill>
            <a:srgbClr val="309C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pSp>
        <p:nvGrpSpPr>
          <p:cNvPr id="116" name="Target6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8"/>
            </p:custDataLst>
          </p:nvPr>
        </p:nvGrpSpPr>
        <p:grpSpPr>
          <a:xfrm>
            <a:off x="6680101" y="3997185"/>
            <a:ext cx="712671" cy="542925"/>
            <a:chOff x="6997700" y="385763"/>
            <a:chExt cx="873126" cy="665162"/>
          </a:xfrm>
          <a:solidFill>
            <a:schemeClr val="bg1"/>
          </a:solidFill>
        </p:grpSpPr>
        <p:sp>
          <p:nvSpPr>
            <p:cNvPr id="117" name="Oval 38"/>
            <p:cNvSpPr>
              <a:spLocks noChangeArrowheads="1"/>
            </p:cNvSpPr>
            <p:nvPr/>
          </p:nvSpPr>
          <p:spPr bwMode="auto">
            <a:xfrm>
              <a:off x="7080250" y="450850"/>
              <a:ext cx="204788" cy="2047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Freeform 39"/>
            <p:cNvSpPr>
              <a:spLocks/>
            </p:cNvSpPr>
            <p:nvPr/>
          </p:nvSpPr>
          <p:spPr bwMode="auto">
            <a:xfrm>
              <a:off x="6997700" y="673100"/>
              <a:ext cx="236538" cy="239713"/>
            </a:xfrm>
            <a:custGeom>
              <a:avLst/>
              <a:gdLst>
                <a:gd name="T0" fmla="*/ 137 w 332"/>
                <a:gd name="T1" fmla="*/ 336 h 336"/>
                <a:gd name="T2" fmla="*/ 267 w 332"/>
                <a:gd name="T3" fmla="*/ 336 h 336"/>
                <a:gd name="T4" fmla="*/ 267 w 332"/>
                <a:gd name="T5" fmla="*/ 168 h 336"/>
                <a:gd name="T6" fmla="*/ 332 w 332"/>
                <a:gd name="T7" fmla="*/ 6 h 336"/>
                <a:gd name="T8" fmla="*/ 259 w 332"/>
                <a:gd name="T9" fmla="*/ 0 h 336"/>
                <a:gd name="T10" fmla="*/ 0 w 332"/>
                <a:gd name="T11" fmla="*/ 183 h 336"/>
                <a:gd name="T12" fmla="*/ 0 w 332"/>
                <a:gd name="T13" fmla="*/ 336 h 336"/>
                <a:gd name="T14" fmla="*/ 94 w 332"/>
                <a:gd name="T15" fmla="*/ 336 h 336"/>
                <a:gd name="T16" fmla="*/ 100 w 332"/>
                <a:gd name="T17" fmla="*/ 199 h 336"/>
                <a:gd name="T18" fmla="*/ 137 w 332"/>
                <a:gd name="T19" fmla="*/ 199 h 336"/>
                <a:gd name="T20" fmla="*/ 137 w 332"/>
                <a:gd name="T21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2" h="336">
                  <a:moveTo>
                    <a:pt x="137" y="336"/>
                  </a:moveTo>
                  <a:lnTo>
                    <a:pt x="267" y="336"/>
                  </a:lnTo>
                  <a:lnTo>
                    <a:pt x="267" y="168"/>
                  </a:lnTo>
                  <a:cubicBezTo>
                    <a:pt x="267" y="104"/>
                    <a:pt x="291" y="49"/>
                    <a:pt x="332" y="6"/>
                  </a:cubicBezTo>
                  <a:cubicBezTo>
                    <a:pt x="309" y="2"/>
                    <a:pt x="284" y="0"/>
                    <a:pt x="259" y="0"/>
                  </a:cubicBezTo>
                  <a:cubicBezTo>
                    <a:pt x="122" y="0"/>
                    <a:pt x="0" y="57"/>
                    <a:pt x="0" y="183"/>
                  </a:cubicBezTo>
                  <a:lnTo>
                    <a:pt x="0" y="336"/>
                  </a:lnTo>
                  <a:lnTo>
                    <a:pt x="94" y="336"/>
                  </a:lnTo>
                  <a:lnTo>
                    <a:pt x="100" y="199"/>
                  </a:lnTo>
                  <a:lnTo>
                    <a:pt x="137" y="199"/>
                  </a:lnTo>
                  <a:lnTo>
                    <a:pt x="137" y="336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Oval 40"/>
            <p:cNvSpPr>
              <a:spLocks noChangeArrowheads="1"/>
            </p:cNvSpPr>
            <p:nvPr/>
          </p:nvSpPr>
          <p:spPr bwMode="auto">
            <a:xfrm>
              <a:off x="7583488" y="450850"/>
              <a:ext cx="204788" cy="2047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Freeform 41"/>
            <p:cNvSpPr>
              <a:spLocks/>
            </p:cNvSpPr>
            <p:nvPr/>
          </p:nvSpPr>
          <p:spPr bwMode="auto">
            <a:xfrm>
              <a:off x="7634288" y="673100"/>
              <a:ext cx="236538" cy="239713"/>
            </a:xfrm>
            <a:custGeom>
              <a:avLst/>
              <a:gdLst>
                <a:gd name="T0" fmla="*/ 0 w 333"/>
                <a:gd name="T1" fmla="*/ 6 h 336"/>
                <a:gd name="T2" fmla="*/ 65 w 333"/>
                <a:gd name="T3" fmla="*/ 168 h 336"/>
                <a:gd name="T4" fmla="*/ 65 w 333"/>
                <a:gd name="T5" fmla="*/ 336 h 336"/>
                <a:gd name="T6" fmla="*/ 197 w 333"/>
                <a:gd name="T7" fmla="*/ 336 h 336"/>
                <a:gd name="T8" fmla="*/ 197 w 333"/>
                <a:gd name="T9" fmla="*/ 199 h 336"/>
                <a:gd name="T10" fmla="*/ 233 w 333"/>
                <a:gd name="T11" fmla="*/ 199 h 336"/>
                <a:gd name="T12" fmla="*/ 239 w 333"/>
                <a:gd name="T13" fmla="*/ 336 h 336"/>
                <a:gd name="T14" fmla="*/ 333 w 333"/>
                <a:gd name="T15" fmla="*/ 336 h 336"/>
                <a:gd name="T16" fmla="*/ 333 w 333"/>
                <a:gd name="T17" fmla="*/ 183 h 336"/>
                <a:gd name="T18" fmla="*/ 74 w 333"/>
                <a:gd name="T19" fmla="*/ 0 h 336"/>
                <a:gd name="T20" fmla="*/ 0 w 333"/>
                <a:gd name="T21" fmla="*/ 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3" h="336">
                  <a:moveTo>
                    <a:pt x="0" y="6"/>
                  </a:moveTo>
                  <a:cubicBezTo>
                    <a:pt x="42" y="49"/>
                    <a:pt x="65" y="104"/>
                    <a:pt x="65" y="168"/>
                  </a:cubicBezTo>
                  <a:lnTo>
                    <a:pt x="65" y="336"/>
                  </a:lnTo>
                  <a:lnTo>
                    <a:pt x="197" y="336"/>
                  </a:lnTo>
                  <a:lnTo>
                    <a:pt x="197" y="199"/>
                  </a:lnTo>
                  <a:lnTo>
                    <a:pt x="233" y="199"/>
                  </a:lnTo>
                  <a:lnTo>
                    <a:pt x="239" y="336"/>
                  </a:lnTo>
                  <a:lnTo>
                    <a:pt x="333" y="336"/>
                  </a:lnTo>
                  <a:lnTo>
                    <a:pt x="333" y="183"/>
                  </a:lnTo>
                  <a:cubicBezTo>
                    <a:pt x="333" y="57"/>
                    <a:pt x="211" y="0"/>
                    <a:pt x="74" y="0"/>
                  </a:cubicBezTo>
                  <a:cubicBezTo>
                    <a:pt x="49" y="0"/>
                    <a:pt x="24" y="2"/>
                    <a:pt x="0" y="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Freeform 42"/>
            <p:cNvSpPr>
              <a:spLocks noEditPoints="1"/>
            </p:cNvSpPr>
            <p:nvPr/>
          </p:nvSpPr>
          <p:spPr bwMode="auto">
            <a:xfrm>
              <a:off x="7219950" y="641350"/>
              <a:ext cx="428625" cy="409575"/>
            </a:xfrm>
            <a:custGeom>
              <a:avLst/>
              <a:gdLst>
                <a:gd name="T0" fmla="*/ 300 w 601"/>
                <a:gd name="T1" fmla="*/ 137 h 576"/>
                <a:gd name="T2" fmla="*/ 499 w 601"/>
                <a:gd name="T3" fmla="*/ 335 h 576"/>
                <a:gd name="T4" fmla="*/ 300 w 601"/>
                <a:gd name="T5" fmla="*/ 533 h 576"/>
                <a:gd name="T6" fmla="*/ 102 w 601"/>
                <a:gd name="T7" fmla="*/ 335 h 576"/>
                <a:gd name="T8" fmla="*/ 300 w 601"/>
                <a:gd name="T9" fmla="*/ 137 h 576"/>
                <a:gd name="T10" fmla="*/ 300 w 601"/>
                <a:gd name="T11" fmla="*/ 576 h 576"/>
                <a:gd name="T12" fmla="*/ 537 w 601"/>
                <a:gd name="T13" fmla="*/ 381 h 576"/>
                <a:gd name="T14" fmla="*/ 601 w 601"/>
                <a:gd name="T15" fmla="*/ 381 h 576"/>
                <a:gd name="T16" fmla="*/ 601 w 601"/>
                <a:gd name="T17" fmla="*/ 379 h 576"/>
                <a:gd name="T18" fmla="*/ 601 w 601"/>
                <a:gd name="T19" fmla="*/ 213 h 576"/>
                <a:gd name="T20" fmla="*/ 300 w 601"/>
                <a:gd name="T21" fmla="*/ 0 h 576"/>
                <a:gd name="T22" fmla="*/ 0 w 601"/>
                <a:gd name="T23" fmla="*/ 213 h 576"/>
                <a:gd name="T24" fmla="*/ 0 w 601"/>
                <a:gd name="T25" fmla="*/ 381 h 576"/>
                <a:gd name="T26" fmla="*/ 64 w 601"/>
                <a:gd name="T27" fmla="*/ 381 h 576"/>
                <a:gd name="T28" fmla="*/ 300 w 601"/>
                <a:gd name="T29" fmla="*/ 576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1" h="576">
                  <a:moveTo>
                    <a:pt x="300" y="137"/>
                  </a:moveTo>
                  <a:cubicBezTo>
                    <a:pt x="410" y="137"/>
                    <a:pt x="499" y="226"/>
                    <a:pt x="499" y="335"/>
                  </a:cubicBezTo>
                  <a:cubicBezTo>
                    <a:pt x="499" y="444"/>
                    <a:pt x="410" y="533"/>
                    <a:pt x="300" y="533"/>
                  </a:cubicBezTo>
                  <a:cubicBezTo>
                    <a:pt x="191" y="533"/>
                    <a:pt x="102" y="444"/>
                    <a:pt x="102" y="335"/>
                  </a:cubicBezTo>
                  <a:cubicBezTo>
                    <a:pt x="102" y="226"/>
                    <a:pt x="191" y="137"/>
                    <a:pt x="300" y="137"/>
                  </a:cubicBezTo>
                  <a:close/>
                  <a:moveTo>
                    <a:pt x="300" y="576"/>
                  </a:moveTo>
                  <a:cubicBezTo>
                    <a:pt x="418" y="576"/>
                    <a:pt x="515" y="492"/>
                    <a:pt x="537" y="381"/>
                  </a:cubicBezTo>
                  <a:lnTo>
                    <a:pt x="601" y="381"/>
                  </a:lnTo>
                  <a:lnTo>
                    <a:pt x="601" y="379"/>
                  </a:lnTo>
                  <a:lnTo>
                    <a:pt x="601" y="213"/>
                  </a:lnTo>
                  <a:cubicBezTo>
                    <a:pt x="601" y="89"/>
                    <a:pt x="492" y="0"/>
                    <a:pt x="300" y="0"/>
                  </a:cubicBezTo>
                  <a:cubicBezTo>
                    <a:pt x="107" y="0"/>
                    <a:pt x="0" y="93"/>
                    <a:pt x="0" y="213"/>
                  </a:cubicBezTo>
                  <a:lnTo>
                    <a:pt x="0" y="381"/>
                  </a:lnTo>
                  <a:lnTo>
                    <a:pt x="64" y="381"/>
                  </a:lnTo>
                  <a:cubicBezTo>
                    <a:pt x="85" y="492"/>
                    <a:pt x="183" y="576"/>
                    <a:pt x="300" y="57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Oval 43"/>
            <p:cNvSpPr>
              <a:spLocks noChangeArrowheads="1"/>
            </p:cNvSpPr>
            <p:nvPr/>
          </p:nvSpPr>
          <p:spPr bwMode="auto">
            <a:xfrm>
              <a:off x="7315200" y="385763"/>
              <a:ext cx="238125" cy="2365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Freeform 44"/>
            <p:cNvSpPr>
              <a:spLocks noEditPoints="1"/>
            </p:cNvSpPr>
            <p:nvPr/>
          </p:nvSpPr>
          <p:spPr bwMode="auto">
            <a:xfrm>
              <a:off x="7326313" y="771525"/>
              <a:ext cx="214313" cy="215900"/>
            </a:xfrm>
            <a:custGeom>
              <a:avLst/>
              <a:gdLst>
                <a:gd name="T0" fmla="*/ 151 w 302"/>
                <a:gd name="T1" fmla="*/ 43 h 302"/>
                <a:gd name="T2" fmla="*/ 259 w 302"/>
                <a:gd name="T3" fmla="*/ 151 h 302"/>
                <a:gd name="T4" fmla="*/ 151 w 302"/>
                <a:gd name="T5" fmla="*/ 259 h 302"/>
                <a:gd name="T6" fmla="*/ 43 w 302"/>
                <a:gd name="T7" fmla="*/ 151 h 302"/>
                <a:gd name="T8" fmla="*/ 151 w 302"/>
                <a:gd name="T9" fmla="*/ 43 h 302"/>
                <a:gd name="T10" fmla="*/ 151 w 302"/>
                <a:gd name="T11" fmla="*/ 302 h 302"/>
                <a:gd name="T12" fmla="*/ 302 w 302"/>
                <a:gd name="T13" fmla="*/ 151 h 302"/>
                <a:gd name="T14" fmla="*/ 151 w 302"/>
                <a:gd name="T15" fmla="*/ 0 h 302"/>
                <a:gd name="T16" fmla="*/ 0 w 302"/>
                <a:gd name="T17" fmla="*/ 151 h 302"/>
                <a:gd name="T18" fmla="*/ 151 w 302"/>
                <a:gd name="T19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2" h="302">
                  <a:moveTo>
                    <a:pt x="151" y="43"/>
                  </a:moveTo>
                  <a:cubicBezTo>
                    <a:pt x="211" y="43"/>
                    <a:pt x="259" y="92"/>
                    <a:pt x="259" y="151"/>
                  </a:cubicBezTo>
                  <a:cubicBezTo>
                    <a:pt x="259" y="211"/>
                    <a:pt x="211" y="259"/>
                    <a:pt x="151" y="259"/>
                  </a:cubicBezTo>
                  <a:cubicBezTo>
                    <a:pt x="92" y="259"/>
                    <a:pt x="43" y="211"/>
                    <a:pt x="43" y="151"/>
                  </a:cubicBezTo>
                  <a:cubicBezTo>
                    <a:pt x="43" y="92"/>
                    <a:pt x="92" y="43"/>
                    <a:pt x="151" y="43"/>
                  </a:cubicBezTo>
                  <a:close/>
                  <a:moveTo>
                    <a:pt x="151" y="302"/>
                  </a:moveTo>
                  <a:cubicBezTo>
                    <a:pt x="235" y="302"/>
                    <a:pt x="302" y="234"/>
                    <a:pt x="302" y="151"/>
                  </a:cubicBezTo>
                  <a:cubicBezTo>
                    <a:pt x="302" y="68"/>
                    <a:pt x="235" y="0"/>
                    <a:pt x="151" y="0"/>
                  </a:cubicBezTo>
                  <a:cubicBezTo>
                    <a:pt x="68" y="0"/>
                    <a:pt x="0" y="68"/>
                    <a:pt x="0" y="151"/>
                  </a:cubicBezTo>
                  <a:cubicBezTo>
                    <a:pt x="0" y="234"/>
                    <a:pt x="68" y="302"/>
                    <a:pt x="151" y="30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Oval 45"/>
            <p:cNvSpPr>
              <a:spLocks noChangeArrowheads="1"/>
            </p:cNvSpPr>
            <p:nvPr/>
          </p:nvSpPr>
          <p:spPr bwMode="auto">
            <a:xfrm>
              <a:off x="7392988" y="838200"/>
              <a:ext cx="82550" cy="825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25" name="Analytics4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9"/>
            </p:custDataLst>
          </p:nvPr>
        </p:nvGrpSpPr>
        <p:grpSpPr>
          <a:xfrm>
            <a:off x="6685985" y="2884063"/>
            <a:ext cx="539762" cy="542925"/>
            <a:chOff x="7134226" y="3032125"/>
            <a:chExt cx="812800" cy="817563"/>
          </a:xfrm>
          <a:solidFill>
            <a:schemeClr val="bg1"/>
          </a:solidFill>
        </p:grpSpPr>
        <p:sp>
          <p:nvSpPr>
            <p:cNvPr id="126" name="Rectangle 137"/>
            <p:cNvSpPr>
              <a:spLocks noChangeArrowheads="1"/>
            </p:cNvSpPr>
            <p:nvPr/>
          </p:nvSpPr>
          <p:spPr bwMode="auto">
            <a:xfrm>
              <a:off x="7527926" y="3270250"/>
              <a:ext cx="41275" cy="228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7" name="Rectangle 138"/>
            <p:cNvSpPr>
              <a:spLocks noChangeArrowheads="1"/>
            </p:cNvSpPr>
            <p:nvPr/>
          </p:nvSpPr>
          <p:spPr bwMode="auto">
            <a:xfrm>
              <a:off x="7600951" y="3402012"/>
              <a:ext cx="41275" cy="968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8" name="Rectangle 139"/>
            <p:cNvSpPr>
              <a:spLocks noChangeArrowheads="1"/>
            </p:cNvSpPr>
            <p:nvPr/>
          </p:nvSpPr>
          <p:spPr bwMode="auto">
            <a:xfrm>
              <a:off x="7451726" y="3333750"/>
              <a:ext cx="41275" cy="165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9" name="Freeform 140"/>
            <p:cNvSpPr>
              <a:spLocks/>
            </p:cNvSpPr>
            <p:nvPr/>
          </p:nvSpPr>
          <p:spPr bwMode="auto">
            <a:xfrm>
              <a:off x="7134226" y="3130550"/>
              <a:ext cx="436563" cy="719138"/>
            </a:xfrm>
            <a:custGeom>
              <a:avLst/>
              <a:gdLst>
                <a:gd name="T0" fmla="*/ 20 w 572"/>
                <a:gd name="T1" fmla="*/ 555 h 942"/>
                <a:gd name="T2" fmla="*/ 410 w 572"/>
                <a:gd name="T3" fmla="*/ 873 h 942"/>
                <a:gd name="T4" fmla="*/ 572 w 572"/>
                <a:gd name="T5" fmla="*/ 804 h 942"/>
                <a:gd name="T6" fmla="*/ 325 w 572"/>
                <a:gd name="T7" fmla="*/ 794 h 942"/>
                <a:gd name="T8" fmla="*/ 228 w 572"/>
                <a:gd name="T9" fmla="*/ 679 h 942"/>
                <a:gd name="T10" fmla="*/ 228 w 572"/>
                <a:gd name="T11" fmla="*/ 65 h 942"/>
                <a:gd name="T12" fmla="*/ 110 w 572"/>
                <a:gd name="T13" fmla="*/ 15 h 942"/>
                <a:gd name="T14" fmla="*/ 78 w 572"/>
                <a:gd name="T15" fmla="*/ 330 h 942"/>
                <a:gd name="T16" fmla="*/ 20 w 572"/>
                <a:gd name="T17" fmla="*/ 555 h 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2" h="942">
                  <a:moveTo>
                    <a:pt x="20" y="555"/>
                  </a:moveTo>
                  <a:cubicBezTo>
                    <a:pt x="0" y="812"/>
                    <a:pt x="247" y="942"/>
                    <a:pt x="410" y="873"/>
                  </a:cubicBezTo>
                  <a:lnTo>
                    <a:pt x="572" y="804"/>
                  </a:lnTo>
                  <a:cubicBezTo>
                    <a:pt x="500" y="804"/>
                    <a:pt x="400" y="801"/>
                    <a:pt x="325" y="794"/>
                  </a:cubicBezTo>
                  <a:cubicBezTo>
                    <a:pt x="270" y="786"/>
                    <a:pt x="228" y="737"/>
                    <a:pt x="228" y="679"/>
                  </a:cubicBezTo>
                  <a:lnTo>
                    <a:pt x="228" y="65"/>
                  </a:lnTo>
                  <a:cubicBezTo>
                    <a:pt x="194" y="7"/>
                    <a:pt x="134" y="0"/>
                    <a:pt x="110" y="15"/>
                  </a:cubicBezTo>
                  <a:cubicBezTo>
                    <a:pt x="82" y="31"/>
                    <a:pt x="144" y="136"/>
                    <a:pt x="78" y="330"/>
                  </a:cubicBezTo>
                  <a:cubicBezTo>
                    <a:pt x="50" y="411"/>
                    <a:pt x="25" y="489"/>
                    <a:pt x="20" y="55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0" name="Freeform 141"/>
            <p:cNvSpPr>
              <a:spLocks noEditPoints="1"/>
            </p:cNvSpPr>
            <p:nvPr/>
          </p:nvSpPr>
          <p:spPr bwMode="auto">
            <a:xfrm>
              <a:off x="7343776" y="3051175"/>
              <a:ext cx="388938" cy="657225"/>
            </a:xfrm>
            <a:custGeom>
              <a:avLst/>
              <a:gdLst>
                <a:gd name="T0" fmla="*/ 199 w 510"/>
                <a:gd name="T1" fmla="*/ 750 h 862"/>
                <a:gd name="T2" fmla="*/ 238 w 510"/>
                <a:gd name="T3" fmla="*/ 750 h 862"/>
                <a:gd name="T4" fmla="*/ 238 w 510"/>
                <a:gd name="T5" fmla="*/ 797 h 862"/>
                <a:gd name="T6" fmla="*/ 199 w 510"/>
                <a:gd name="T7" fmla="*/ 797 h 862"/>
                <a:gd name="T8" fmla="*/ 176 w 510"/>
                <a:gd name="T9" fmla="*/ 773 h 862"/>
                <a:gd name="T10" fmla="*/ 199 w 510"/>
                <a:gd name="T11" fmla="*/ 750 h 862"/>
                <a:gd name="T12" fmla="*/ 278 w 510"/>
                <a:gd name="T13" fmla="*/ 750 h 862"/>
                <a:gd name="T14" fmla="*/ 317 w 510"/>
                <a:gd name="T15" fmla="*/ 750 h 862"/>
                <a:gd name="T16" fmla="*/ 341 w 510"/>
                <a:gd name="T17" fmla="*/ 773 h 862"/>
                <a:gd name="T18" fmla="*/ 317 w 510"/>
                <a:gd name="T19" fmla="*/ 797 h 862"/>
                <a:gd name="T20" fmla="*/ 278 w 510"/>
                <a:gd name="T21" fmla="*/ 797 h 862"/>
                <a:gd name="T22" fmla="*/ 278 w 510"/>
                <a:gd name="T23" fmla="*/ 750 h 862"/>
                <a:gd name="T24" fmla="*/ 259 w 510"/>
                <a:gd name="T25" fmla="*/ 0 h 862"/>
                <a:gd name="T26" fmla="*/ 56 w 510"/>
                <a:gd name="T27" fmla="*/ 11 h 862"/>
                <a:gd name="T28" fmla="*/ 0 w 510"/>
                <a:gd name="T29" fmla="*/ 79 h 862"/>
                <a:gd name="T30" fmla="*/ 0 w 510"/>
                <a:gd name="T31" fmla="*/ 784 h 862"/>
                <a:gd name="T32" fmla="*/ 56 w 510"/>
                <a:gd name="T33" fmla="*/ 852 h 862"/>
                <a:gd name="T34" fmla="*/ 270 w 510"/>
                <a:gd name="T35" fmla="*/ 862 h 862"/>
                <a:gd name="T36" fmla="*/ 482 w 510"/>
                <a:gd name="T37" fmla="*/ 852 h 862"/>
                <a:gd name="T38" fmla="*/ 510 w 510"/>
                <a:gd name="T39" fmla="*/ 840 h 862"/>
                <a:gd name="T40" fmla="*/ 427 w 510"/>
                <a:gd name="T41" fmla="*/ 779 h 862"/>
                <a:gd name="T42" fmla="*/ 433 w 510"/>
                <a:gd name="T43" fmla="*/ 692 h 862"/>
                <a:gd name="T44" fmla="*/ 50 w 510"/>
                <a:gd name="T45" fmla="*/ 692 h 862"/>
                <a:gd name="T46" fmla="*/ 50 w 510"/>
                <a:gd name="T47" fmla="*/ 133 h 862"/>
                <a:gd name="T48" fmla="*/ 270 w 510"/>
                <a:gd name="T49" fmla="*/ 133 h 862"/>
                <a:gd name="T50" fmla="*/ 331 w 510"/>
                <a:gd name="T51" fmla="*/ 2 h 862"/>
                <a:gd name="T52" fmla="*/ 259 w 510"/>
                <a:gd name="T53" fmla="*/ 0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10" h="862">
                  <a:moveTo>
                    <a:pt x="199" y="750"/>
                  </a:moveTo>
                  <a:lnTo>
                    <a:pt x="238" y="750"/>
                  </a:lnTo>
                  <a:lnTo>
                    <a:pt x="238" y="797"/>
                  </a:lnTo>
                  <a:lnTo>
                    <a:pt x="199" y="797"/>
                  </a:lnTo>
                  <a:cubicBezTo>
                    <a:pt x="186" y="797"/>
                    <a:pt x="176" y="786"/>
                    <a:pt x="176" y="773"/>
                  </a:cubicBezTo>
                  <a:cubicBezTo>
                    <a:pt x="176" y="760"/>
                    <a:pt x="186" y="750"/>
                    <a:pt x="199" y="750"/>
                  </a:cubicBezTo>
                  <a:close/>
                  <a:moveTo>
                    <a:pt x="278" y="750"/>
                  </a:moveTo>
                  <a:lnTo>
                    <a:pt x="317" y="750"/>
                  </a:lnTo>
                  <a:cubicBezTo>
                    <a:pt x="330" y="750"/>
                    <a:pt x="341" y="760"/>
                    <a:pt x="341" y="773"/>
                  </a:cubicBezTo>
                  <a:cubicBezTo>
                    <a:pt x="341" y="786"/>
                    <a:pt x="330" y="797"/>
                    <a:pt x="317" y="797"/>
                  </a:cubicBezTo>
                  <a:lnTo>
                    <a:pt x="278" y="797"/>
                  </a:lnTo>
                  <a:lnTo>
                    <a:pt x="278" y="750"/>
                  </a:lnTo>
                  <a:close/>
                  <a:moveTo>
                    <a:pt x="259" y="0"/>
                  </a:moveTo>
                  <a:cubicBezTo>
                    <a:pt x="194" y="0"/>
                    <a:pt x="130" y="4"/>
                    <a:pt x="56" y="11"/>
                  </a:cubicBezTo>
                  <a:cubicBezTo>
                    <a:pt x="24" y="15"/>
                    <a:pt x="0" y="45"/>
                    <a:pt x="0" y="79"/>
                  </a:cubicBezTo>
                  <a:lnTo>
                    <a:pt x="0" y="784"/>
                  </a:lnTo>
                  <a:cubicBezTo>
                    <a:pt x="0" y="818"/>
                    <a:pt x="24" y="848"/>
                    <a:pt x="56" y="852"/>
                  </a:cubicBezTo>
                  <a:cubicBezTo>
                    <a:pt x="130" y="859"/>
                    <a:pt x="199" y="862"/>
                    <a:pt x="270" y="862"/>
                  </a:cubicBezTo>
                  <a:cubicBezTo>
                    <a:pt x="340" y="862"/>
                    <a:pt x="408" y="859"/>
                    <a:pt x="482" y="852"/>
                  </a:cubicBezTo>
                  <a:cubicBezTo>
                    <a:pt x="492" y="851"/>
                    <a:pt x="501" y="846"/>
                    <a:pt x="510" y="840"/>
                  </a:cubicBezTo>
                  <a:cubicBezTo>
                    <a:pt x="473" y="837"/>
                    <a:pt x="441" y="814"/>
                    <a:pt x="427" y="779"/>
                  </a:cubicBezTo>
                  <a:cubicBezTo>
                    <a:pt x="415" y="750"/>
                    <a:pt x="419" y="718"/>
                    <a:pt x="433" y="692"/>
                  </a:cubicBezTo>
                  <a:lnTo>
                    <a:pt x="50" y="692"/>
                  </a:lnTo>
                  <a:lnTo>
                    <a:pt x="50" y="133"/>
                  </a:lnTo>
                  <a:lnTo>
                    <a:pt x="270" y="133"/>
                  </a:lnTo>
                  <a:cubicBezTo>
                    <a:pt x="276" y="82"/>
                    <a:pt x="298" y="37"/>
                    <a:pt x="331" y="2"/>
                  </a:cubicBezTo>
                  <a:cubicBezTo>
                    <a:pt x="307" y="1"/>
                    <a:pt x="283" y="0"/>
                    <a:pt x="2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1" name="Freeform 142"/>
            <p:cNvSpPr>
              <a:spLocks/>
            </p:cNvSpPr>
            <p:nvPr/>
          </p:nvSpPr>
          <p:spPr bwMode="auto">
            <a:xfrm>
              <a:off x="7688263" y="3443288"/>
              <a:ext cx="144463" cy="107950"/>
            </a:xfrm>
            <a:custGeom>
              <a:avLst/>
              <a:gdLst>
                <a:gd name="T0" fmla="*/ 86 w 189"/>
                <a:gd name="T1" fmla="*/ 138 h 142"/>
                <a:gd name="T2" fmla="*/ 146 w 189"/>
                <a:gd name="T3" fmla="*/ 112 h 142"/>
                <a:gd name="T4" fmla="*/ 177 w 189"/>
                <a:gd name="T5" fmla="*/ 35 h 142"/>
                <a:gd name="T6" fmla="*/ 124 w 189"/>
                <a:gd name="T7" fmla="*/ 0 h 142"/>
                <a:gd name="T8" fmla="*/ 103 w 189"/>
                <a:gd name="T9" fmla="*/ 4 h 142"/>
                <a:gd name="T10" fmla="*/ 42 w 189"/>
                <a:gd name="T11" fmla="*/ 30 h 142"/>
                <a:gd name="T12" fmla="*/ 12 w 189"/>
                <a:gd name="T13" fmla="*/ 107 h 142"/>
                <a:gd name="T14" fmla="*/ 64 w 189"/>
                <a:gd name="T15" fmla="*/ 142 h 142"/>
                <a:gd name="T16" fmla="*/ 86 w 189"/>
                <a:gd name="T17" fmla="*/ 13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42">
                  <a:moveTo>
                    <a:pt x="86" y="138"/>
                  </a:moveTo>
                  <a:lnTo>
                    <a:pt x="146" y="112"/>
                  </a:lnTo>
                  <a:cubicBezTo>
                    <a:pt x="175" y="99"/>
                    <a:pt x="189" y="65"/>
                    <a:pt x="177" y="35"/>
                  </a:cubicBezTo>
                  <a:cubicBezTo>
                    <a:pt x="167" y="11"/>
                    <a:pt x="145" y="0"/>
                    <a:pt x="124" y="0"/>
                  </a:cubicBezTo>
                  <a:cubicBezTo>
                    <a:pt x="117" y="0"/>
                    <a:pt x="109" y="1"/>
                    <a:pt x="103" y="4"/>
                  </a:cubicBezTo>
                  <a:lnTo>
                    <a:pt x="42" y="30"/>
                  </a:lnTo>
                  <a:cubicBezTo>
                    <a:pt x="13" y="43"/>
                    <a:pt x="0" y="77"/>
                    <a:pt x="12" y="107"/>
                  </a:cubicBezTo>
                  <a:cubicBezTo>
                    <a:pt x="22" y="131"/>
                    <a:pt x="44" y="142"/>
                    <a:pt x="64" y="142"/>
                  </a:cubicBezTo>
                  <a:cubicBezTo>
                    <a:pt x="72" y="142"/>
                    <a:pt x="79" y="141"/>
                    <a:pt x="86" y="1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2" name="Freeform 143"/>
            <p:cNvSpPr>
              <a:spLocks/>
            </p:cNvSpPr>
            <p:nvPr/>
          </p:nvSpPr>
          <p:spPr bwMode="auto">
            <a:xfrm>
              <a:off x="7694613" y="3557588"/>
              <a:ext cx="130175" cy="98425"/>
            </a:xfrm>
            <a:custGeom>
              <a:avLst/>
              <a:gdLst>
                <a:gd name="T0" fmla="*/ 58 w 171"/>
                <a:gd name="T1" fmla="*/ 129 h 129"/>
                <a:gd name="T2" fmla="*/ 77 w 171"/>
                <a:gd name="T3" fmla="*/ 125 h 129"/>
                <a:gd name="T4" fmla="*/ 132 w 171"/>
                <a:gd name="T5" fmla="*/ 101 h 129"/>
                <a:gd name="T6" fmla="*/ 160 w 171"/>
                <a:gd name="T7" fmla="*/ 32 h 129"/>
                <a:gd name="T8" fmla="*/ 112 w 171"/>
                <a:gd name="T9" fmla="*/ 0 h 129"/>
                <a:gd name="T10" fmla="*/ 93 w 171"/>
                <a:gd name="T11" fmla="*/ 4 h 129"/>
                <a:gd name="T12" fmla="*/ 38 w 171"/>
                <a:gd name="T13" fmla="*/ 27 h 129"/>
                <a:gd name="T14" fmla="*/ 11 w 171"/>
                <a:gd name="T15" fmla="*/ 97 h 129"/>
                <a:gd name="T16" fmla="*/ 58 w 171"/>
                <a:gd name="T17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" h="129">
                  <a:moveTo>
                    <a:pt x="58" y="129"/>
                  </a:moveTo>
                  <a:cubicBezTo>
                    <a:pt x="65" y="129"/>
                    <a:pt x="72" y="127"/>
                    <a:pt x="77" y="125"/>
                  </a:cubicBezTo>
                  <a:lnTo>
                    <a:pt x="132" y="101"/>
                  </a:lnTo>
                  <a:cubicBezTo>
                    <a:pt x="158" y="90"/>
                    <a:pt x="171" y="59"/>
                    <a:pt x="160" y="32"/>
                  </a:cubicBezTo>
                  <a:cubicBezTo>
                    <a:pt x="151" y="10"/>
                    <a:pt x="131" y="0"/>
                    <a:pt x="112" y="0"/>
                  </a:cubicBezTo>
                  <a:cubicBezTo>
                    <a:pt x="106" y="0"/>
                    <a:pt x="99" y="1"/>
                    <a:pt x="93" y="4"/>
                  </a:cubicBezTo>
                  <a:lnTo>
                    <a:pt x="38" y="27"/>
                  </a:lnTo>
                  <a:cubicBezTo>
                    <a:pt x="12" y="39"/>
                    <a:pt x="0" y="70"/>
                    <a:pt x="11" y="97"/>
                  </a:cubicBezTo>
                  <a:cubicBezTo>
                    <a:pt x="20" y="118"/>
                    <a:pt x="39" y="129"/>
                    <a:pt x="58" y="12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3" name="Freeform 144"/>
            <p:cNvSpPr>
              <a:spLocks noEditPoints="1"/>
            </p:cNvSpPr>
            <p:nvPr/>
          </p:nvSpPr>
          <p:spPr bwMode="auto">
            <a:xfrm>
              <a:off x="7585076" y="3032125"/>
              <a:ext cx="361950" cy="357188"/>
            </a:xfrm>
            <a:custGeom>
              <a:avLst/>
              <a:gdLst>
                <a:gd name="T0" fmla="*/ 184 w 477"/>
                <a:gd name="T1" fmla="*/ 305 h 470"/>
                <a:gd name="T2" fmla="*/ 64 w 477"/>
                <a:gd name="T3" fmla="*/ 185 h 470"/>
                <a:gd name="T4" fmla="*/ 184 w 477"/>
                <a:gd name="T5" fmla="*/ 65 h 470"/>
                <a:gd name="T6" fmla="*/ 304 w 477"/>
                <a:gd name="T7" fmla="*/ 185 h 470"/>
                <a:gd name="T8" fmla="*/ 184 w 477"/>
                <a:gd name="T9" fmla="*/ 305 h 470"/>
                <a:gd name="T10" fmla="*/ 452 w 477"/>
                <a:gd name="T11" fmla="*/ 452 h 470"/>
                <a:gd name="T12" fmla="*/ 449 w 477"/>
                <a:gd name="T13" fmla="*/ 364 h 470"/>
                <a:gd name="T14" fmla="*/ 345 w 477"/>
                <a:gd name="T15" fmla="*/ 275 h 470"/>
                <a:gd name="T16" fmla="*/ 369 w 477"/>
                <a:gd name="T17" fmla="*/ 185 h 470"/>
                <a:gd name="T18" fmla="*/ 184 w 477"/>
                <a:gd name="T19" fmla="*/ 0 h 470"/>
                <a:gd name="T20" fmla="*/ 0 w 477"/>
                <a:gd name="T21" fmla="*/ 185 h 470"/>
                <a:gd name="T22" fmla="*/ 184 w 477"/>
                <a:gd name="T23" fmla="*/ 369 h 470"/>
                <a:gd name="T24" fmla="*/ 275 w 477"/>
                <a:gd name="T25" fmla="*/ 346 h 470"/>
                <a:gd name="T26" fmla="*/ 364 w 477"/>
                <a:gd name="T27" fmla="*/ 449 h 470"/>
                <a:gd name="T28" fmla="*/ 409 w 477"/>
                <a:gd name="T29" fmla="*/ 470 h 470"/>
                <a:gd name="T30" fmla="*/ 452 w 477"/>
                <a:gd name="T31" fmla="*/ 452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7" h="470">
                  <a:moveTo>
                    <a:pt x="184" y="305"/>
                  </a:moveTo>
                  <a:cubicBezTo>
                    <a:pt x="118" y="305"/>
                    <a:pt x="64" y="251"/>
                    <a:pt x="64" y="185"/>
                  </a:cubicBezTo>
                  <a:cubicBezTo>
                    <a:pt x="64" y="119"/>
                    <a:pt x="118" y="65"/>
                    <a:pt x="184" y="65"/>
                  </a:cubicBezTo>
                  <a:cubicBezTo>
                    <a:pt x="250" y="65"/>
                    <a:pt x="304" y="119"/>
                    <a:pt x="304" y="185"/>
                  </a:cubicBezTo>
                  <a:cubicBezTo>
                    <a:pt x="304" y="251"/>
                    <a:pt x="250" y="305"/>
                    <a:pt x="184" y="305"/>
                  </a:cubicBezTo>
                  <a:close/>
                  <a:moveTo>
                    <a:pt x="452" y="452"/>
                  </a:moveTo>
                  <a:cubicBezTo>
                    <a:pt x="476" y="428"/>
                    <a:pt x="477" y="388"/>
                    <a:pt x="449" y="364"/>
                  </a:cubicBezTo>
                  <a:lnTo>
                    <a:pt x="345" y="275"/>
                  </a:lnTo>
                  <a:cubicBezTo>
                    <a:pt x="360" y="248"/>
                    <a:pt x="369" y="218"/>
                    <a:pt x="369" y="185"/>
                  </a:cubicBezTo>
                  <a:cubicBezTo>
                    <a:pt x="369" y="83"/>
                    <a:pt x="286" y="0"/>
                    <a:pt x="184" y="0"/>
                  </a:cubicBezTo>
                  <a:cubicBezTo>
                    <a:pt x="82" y="0"/>
                    <a:pt x="0" y="83"/>
                    <a:pt x="0" y="185"/>
                  </a:cubicBezTo>
                  <a:cubicBezTo>
                    <a:pt x="0" y="287"/>
                    <a:pt x="82" y="369"/>
                    <a:pt x="184" y="369"/>
                  </a:cubicBezTo>
                  <a:cubicBezTo>
                    <a:pt x="217" y="369"/>
                    <a:pt x="248" y="361"/>
                    <a:pt x="275" y="346"/>
                  </a:cubicBezTo>
                  <a:lnTo>
                    <a:pt x="364" y="449"/>
                  </a:lnTo>
                  <a:cubicBezTo>
                    <a:pt x="376" y="463"/>
                    <a:pt x="393" y="470"/>
                    <a:pt x="409" y="470"/>
                  </a:cubicBezTo>
                  <a:cubicBezTo>
                    <a:pt x="425" y="470"/>
                    <a:pt x="440" y="464"/>
                    <a:pt x="452" y="4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4" name="Freeform 145"/>
            <p:cNvSpPr>
              <a:spLocks/>
            </p:cNvSpPr>
            <p:nvPr/>
          </p:nvSpPr>
          <p:spPr bwMode="auto">
            <a:xfrm>
              <a:off x="7688263" y="3327400"/>
              <a:ext cx="127000" cy="109538"/>
            </a:xfrm>
            <a:custGeom>
              <a:avLst/>
              <a:gdLst>
                <a:gd name="T0" fmla="*/ 84 w 167"/>
                <a:gd name="T1" fmla="*/ 14 h 145"/>
                <a:gd name="T2" fmla="*/ 42 w 167"/>
                <a:gd name="T3" fmla="*/ 33 h 145"/>
                <a:gd name="T4" fmla="*/ 12 w 167"/>
                <a:gd name="T5" fmla="*/ 109 h 145"/>
                <a:gd name="T6" fmla="*/ 65 w 167"/>
                <a:gd name="T7" fmla="*/ 145 h 145"/>
                <a:gd name="T8" fmla="*/ 86 w 167"/>
                <a:gd name="T9" fmla="*/ 140 h 145"/>
                <a:gd name="T10" fmla="*/ 127 w 167"/>
                <a:gd name="T11" fmla="*/ 121 h 145"/>
                <a:gd name="T12" fmla="*/ 160 w 167"/>
                <a:gd name="T13" fmla="*/ 52 h 145"/>
                <a:gd name="T14" fmla="*/ 84 w 167"/>
                <a:gd name="T15" fmla="*/ 14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145">
                  <a:moveTo>
                    <a:pt x="84" y="14"/>
                  </a:moveTo>
                  <a:lnTo>
                    <a:pt x="42" y="33"/>
                  </a:lnTo>
                  <a:cubicBezTo>
                    <a:pt x="14" y="45"/>
                    <a:pt x="0" y="79"/>
                    <a:pt x="12" y="109"/>
                  </a:cubicBezTo>
                  <a:cubicBezTo>
                    <a:pt x="22" y="133"/>
                    <a:pt x="44" y="145"/>
                    <a:pt x="65" y="145"/>
                  </a:cubicBezTo>
                  <a:cubicBezTo>
                    <a:pt x="72" y="145"/>
                    <a:pt x="79" y="143"/>
                    <a:pt x="86" y="140"/>
                  </a:cubicBezTo>
                  <a:lnTo>
                    <a:pt x="127" y="121"/>
                  </a:lnTo>
                  <a:cubicBezTo>
                    <a:pt x="154" y="110"/>
                    <a:pt x="167" y="80"/>
                    <a:pt x="160" y="52"/>
                  </a:cubicBezTo>
                  <a:cubicBezTo>
                    <a:pt x="151" y="22"/>
                    <a:pt x="118" y="0"/>
                    <a:pt x="84" y="1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5" name="Analytics6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10"/>
            </p:custDataLst>
          </p:nvPr>
        </p:nvGrpSpPr>
        <p:grpSpPr>
          <a:xfrm>
            <a:off x="6721117" y="1434623"/>
            <a:ext cx="466334" cy="542925"/>
            <a:chOff x="5673726" y="5865813"/>
            <a:chExt cx="763588" cy="889000"/>
          </a:xfrm>
          <a:solidFill>
            <a:schemeClr val="bg1"/>
          </a:solidFill>
        </p:grpSpPr>
        <p:sp>
          <p:nvSpPr>
            <p:cNvPr id="136" name="Oval 170"/>
            <p:cNvSpPr>
              <a:spLocks noChangeArrowheads="1"/>
            </p:cNvSpPr>
            <p:nvPr/>
          </p:nvSpPr>
          <p:spPr bwMode="auto">
            <a:xfrm>
              <a:off x="6051551" y="5969000"/>
              <a:ext cx="285750" cy="2873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7" name="Freeform 171"/>
            <p:cNvSpPr>
              <a:spLocks noEditPoints="1"/>
            </p:cNvSpPr>
            <p:nvPr/>
          </p:nvSpPr>
          <p:spPr bwMode="auto">
            <a:xfrm>
              <a:off x="5673726" y="6053138"/>
              <a:ext cx="763588" cy="701675"/>
            </a:xfrm>
            <a:custGeom>
              <a:avLst/>
              <a:gdLst>
                <a:gd name="T0" fmla="*/ 866 w 1003"/>
                <a:gd name="T1" fmla="*/ 881 h 921"/>
                <a:gd name="T2" fmla="*/ 377 w 1003"/>
                <a:gd name="T3" fmla="*/ 881 h 921"/>
                <a:gd name="T4" fmla="*/ 377 w 1003"/>
                <a:gd name="T5" fmla="*/ 548 h 921"/>
                <a:gd name="T6" fmla="*/ 866 w 1003"/>
                <a:gd name="T7" fmla="*/ 548 h 921"/>
                <a:gd name="T8" fmla="*/ 866 w 1003"/>
                <a:gd name="T9" fmla="*/ 881 h 921"/>
                <a:gd name="T10" fmla="*/ 139 w 1003"/>
                <a:gd name="T11" fmla="*/ 45 h 921"/>
                <a:gd name="T12" fmla="*/ 31 w 1003"/>
                <a:gd name="T13" fmla="*/ 44 h 921"/>
                <a:gd name="T14" fmla="*/ 28 w 1003"/>
                <a:gd name="T15" fmla="*/ 160 h 921"/>
                <a:gd name="T16" fmla="*/ 448 w 1003"/>
                <a:gd name="T17" fmla="*/ 477 h 921"/>
                <a:gd name="T18" fmla="*/ 442 w 1003"/>
                <a:gd name="T19" fmla="*/ 508 h 921"/>
                <a:gd name="T20" fmla="*/ 376 w 1003"/>
                <a:gd name="T21" fmla="*/ 508 h 921"/>
                <a:gd name="T22" fmla="*/ 338 w 1003"/>
                <a:gd name="T23" fmla="*/ 546 h 921"/>
                <a:gd name="T24" fmla="*/ 338 w 1003"/>
                <a:gd name="T25" fmla="*/ 683 h 921"/>
                <a:gd name="T26" fmla="*/ 239 w 1003"/>
                <a:gd name="T27" fmla="*/ 683 h 921"/>
                <a:gd name="T28" fmla="*/ 239 w 1003"/>
                <a:gd name="T29" fmla="*/ 730 h 921"/>
                <a:gd name="T30" fmla="*/ 338 w 1003"/>
                <a:gd name="T31" fmla="*/ 730 h 921"/>
                <a:gd name="T32" fmla="*/ 338 w 1003"/>
                <a:gd name="T33" fmla="*/ 780 h 921"/>
                <a:gd name="T34" fmla="*/ 315 w 1003"/>
                <a:gd name="T35" fmla="*/ 780 h 921"/>
                <a:gd name="T36" fmla="*/ 301 w 1003"/>
                <a:gd name="T37" fmla="*/ 786 h 921"/>
                <a:gd name="T38" fmla="*/ 296 w 1003"/>
                <a:gd name="T39" fmla="*/ 802 h 921"/>
                <a:gd name="T40" fmla="*/ 311 w 1003"/>
                <a:gd name="T41" fmla="*/ 904 h 921"/>
                <a:gd name="T42" fmla="*/ 330 w 1003"/>
                <a:gd name="T43" fmla="*/ 921 h 921"/>
                <a:gd name="T44" fmla="*/ 913 w 1003"/>
                <a:gd name="T45" fmla="*/ 921 h 921"/>
                <a:gd name="T46" fmla="*/ 932 w 1003"/>
                <a:gd name="T47" fmla="*/ 904 h 921"/>
                <a:gd name="T48" fmla="*/ 947 w 1003"/>
                <a:gd name="T49" fmla="*/ 802 h 921"/>
                <a:gd name="T50" fmla="*/ 942 w 1003"/>
                <a:gd name="T51" fmla="*/ 786 h 921"/>
                <a:gd name="T52" fmla="*/ 927 w 1003"/>
                <a:gd name="T53" fmla="*/ 780 h 921"/>
                <a:gd name="T54" fmla="*/ 905 w 1003"/>
                <a:gd name="T55" fmla="*/ 780 h 921"/>
                <a:gd name="T56" fmla="*/ 905 w 1003"/>
                <a:gd name="T57" fmla="*/ 730 h 921"/>
                <a:gd name="T58" fmla="*/ 1003 w 1003"/>
                <a:gd name="T59" fmla="*/ 730 h 921"/>
                <a:gd name="T60" fmla="*/ 1003 w 1003"/>
                <a:gd name="T61" fmla="*/ 683 h 921"/>
                <a:gd name="T62" fmla="*/ 943 w 1003"/>
                <a:gd name="T63" fmla="*/ 683 h 921"/>
                <a:gd name="T64" fmla="*/ 970 w 1003"/>
                <a:gd name="T65" fmla="*/ 541 h 921"/>
                <a:gd name="T66" fmla="*/ 791 w 1003"/>
                <a:gd name="T67" fmla="*/ 307 h 921"/>
                <a:gd name="T68" fmla="*/ 624 w 1003"/>
                <a:gd name="T69" fmla="*/ 402 h 921"/>
                <a:gd name="T70" fmla="*/ 520 w 1003"/>
                <a:gd name="T71" fmla="*/ 273 h 921"/>
                <a:gd name="T72" fmla="*/ 139 w 1003"/>
                <a:gd name="T73" fmla="*/ 45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3" h="921">
                  <a:moveTo>
                    <a:pt x="866" y="881"/>
                  </a:moveTo>
                  <a:lnTo>
                    <a:pt x="377" y="881"/>
                  </a:lnTo>
                  <a:lnTo>
                    <a:pt x="377" y="548"/>
                  </a:lnTo>
                  <a:lnTo>
                    <a:pt x="866" y="548"/>
                  </a:lnTo>
                  <a:lnTo>
                    <a:pt x="866" y="881"/>
                  </a:lnTo>
                  <a:close/>
                  <a:moveTo>
                    <a:pt x="139" y="45"/>
                  </a:moveTo>
                  <a:cubicBezTo>
                    <a:pt x="97" y="0"/>
                    <a:pt x="51" y="26"/>
                    <a:pt x="31" y="44"/>
                  </a:cubicBezTo>
                  <a:cubicBezTo>
                    <a:pt x="3" y="69"/>
                    <a:pt x="0" y="120"/>
                    <a:pt x="28" y="160"/>
                  </a:cubicBezTo>
                  <a:cubicBezTo>
                    <a:pt x="183" y="386"/>
                    <a:pt x="371" y="456"/>
                    <a:pt x="448" y="477"/>
                  </a:cubicBezTo>
                  <a:lnTo>
                    <a:pt x="442" y="508"/>
                  </a:lnTo>
                  <a:lnTo>
                    <a:pt x="376" y="508"/>
                  </a:lnTo>
                  <a:cubicBezTo>
                    <a:pt x="355" y="508"/>
                    <a:pt x="338" y="526"/>
                    <a:pt x="338" y="546"/>
                  </a:cubicBezTo>
                  <a:lnTo>
                    <a:pt x="338" y="683"/>
                  </a:lnTo>
                  <a:lnTo>
                    <a:pt x="239" y="683"/>
                  </a:lnTo>
                  <a:lnTo>
                    <a:pt x="239" y="730"/>
                  </a:lnTo>
                  <a:lnTo>
                    <a:pt x="338" y="730"/>
                  </a:lnTo>
                  <a:lnTo>
                    <a:pt x="338" y="780"/>
                  </a:lnTo>
                  <a:lnTo>
                    <a:pt x="315" y="780"/>
                  </a:lnTo>
                  <a:cubicBezTo>
                    <a:pt x="310" y="780"/>
                    <a:pt x="304" y="782"/>
                    <a:pt x="301" y="786"/>
                  </a:cubicBezTo>
                  <a:cubicBezTo>
                    <a:pt x="297" y="791"/>
                    <a:pt x="295" y="796"/>
                    <a:pt x="296" y="802"/>
                  </a:cubicBezTo>
                  <a:lnTo>
                    <a:pt x="311" y="904"/>
                  </a:lnTo>
                  <a:cubicBezTo>
                    <a:pt x="312" y="913"/>
                    <a:pt x="320" y="921"/>
                    <a:pt x="330" y="921"/>
                  </a:cubicBezTo>
                  <a:lnTo>
                    <a:pt x="913" y="921"/>
                  </a:lnTo>
                  <a:cubicBezTo>
                    <a:pt x="923" y="921"/>
                    <a:pt x="931" y="913"/>
                    <a:pt x="932" y="904"/>
                  </a:cubicBezTo>
                  <a:lnTo>
                    <a:pt x="947" y="802"/>
                  </a:lnTo>
                  <a:cubicBezTo>
                    <a:pt x="947" y="796"/>
                    <a:pt x="946" y="791"/>
                    <a:pt x="942" y="786"/>
                  </a:cubicBezTo>
                  <a:cubicBezTo>
                    <a:pt x="938" y="782"/>
                    <a:pt x="933" y="780"/>
                    <a:pt x="927" y="780"/>
                  </a:cubicBezTo>
                  <a:lnTo>
                    <a:pt x="905" y="780"/>
                  </a:lnTo>
                  <a:lnTo>
                    <a:pt x="905" y="730"/>
                  </a:lnTo>
                  <a:lnTo>
                    <a:pt x="1003" y="730"/>
                  </a:lnTo>
                  <a:lnTo>
                    <a:pt x="1003" y="683"/>
                  </a:lnTo>
                  <a:lnTo>
                    <a:pt x="943" y="683"/>
                  </a:lnTo>
                  <a:lnTo>
                    <a:pt x="970" y="541"/>
                  </a:lnTo>
                  <a:cubicBezTo>
                    <a:pt x="985" y="412"/>
                    <a:pt x="914" y="338"/>
                    <a:pt x="791" y="307"/>
                  </a:cubicBezTo>
                  <a:lnTo>
                    <a:pt x="624" y="402"/>
                  </a:lnTo>
                  <a:lnTo>
                    <a:pt x="520" y="273"/>
                  </a:lnTo>
                  <a:cubicBezTo>
                    <a:pt x="296" y="248"/>
                    <a:pt x="174" y="83"/>
                    <a:pt x="139" y="4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8" name="Oval 172"/>
            <p:cNvSpPr>
              <a:spLocks noChangeArrowheads="1"/>
            </p:cNvSpPr>
            <p:nvPr/>
          </p:nvSpPr>
          <p:spPr bwMode="auto">
            <a:xfrm>
              <a:off x="6115051" y="6567488"/>
              <a:ext cx="61913" cy="6191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9" name="Rectangle 173"/>
            <p:cNvSpPr>
              <a:spLocks noChangeArrowheads="1"/>
            </p:cNvSpPr>
            <p:nvPr/>
          </p:nvSpPr>
          <p:spPr bwMode="auto">
            <a:xfrm>
              <a:off x="5870576" y="5865813"/>
              <a:ext cx="42863" cy="2047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0" name="Rectangle 174"/>
            <p:cNvSpPr>
              <a:spLocks noChangeArrowheads="1"/>
            </p:cNvSpPr>
            <p:nvPr/>
          </p:nvSpPr>
          <p:spPr bwMode="auto">
            <a:xfrm>
              <a:off x="5792788" y="5948363"/>
              <a:ext cx="42863" cy="1222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1" name="Rectangle 175"/>
            <p:cNvSpPr>
              <a:spLocks noChangeArrowheads="1"/>
            </p:cNvSpPr>
            <p:nvPr/>
          </p:nvSpPr>
          <p:spPr bwMode="auto">
            <a:xfrm>
              <a:off x="5948363" y="5918200"/>
              <a:ext cx="44450" cy="1524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2" name="Activity" descr="{&quot;Key&quot;:&quot;POWER_USER_SHAPE_ICON&quot;,&quot;Value&quot;:&quot;POWER_USER_SHAPE_ICON_STYLE_1&quot;}">
            <a:extLst>
              <a:ext uri="{FF2B5EF4-FFF2-40B4-BE49-F238E27FC236}">
                <a16:creationId xmlns:a16="http://schemas.microsoft.com/office/drawing/2014/main" id="{66C15BF1-772A-46AA-B8C1-F82C1F066A2C}"/>
              </a:ext>
            </a:extLst>
          </p:cNvPr>
          <p:cNvGrpSpPr>
            <a:grpSpLocks noChangeAspect="1"/>
          </p:cNvGrpSpPr>
          <p:nvPr>
            <p:custDataLst>
              <p:tags r:id="rId11"/>
            </p:custDataLst>
          </p:nvPr>
        </p:nvGrpSpPr>
        <p:grpSpPr bwMode="auto">
          <a:xfrm>
            <a:off x="6574627" y="2208466"/>
            <a:ext cx="869835" cy="414387"/>
            <a:chOff x="729" y="898"/>
            <a:chExt cx="233" cy="111"/>
          </a:xfrm>
          <a:solidFill>
            <a:schemeClr val="bg1"/>
          </a:solidFill>
        </p:grpSpPr>
        <p:sp>
          <p:nvSpPr>
            <p:cNvPr id="143" name="Freeform 10">
              <a:extLst>
                <a:ext uri="{FF2B5EF4-FFF2-40B4-BE49-F238E27FC236}">
                  <a16:creationId xmlns:a16="http://schemas.microsoft.com/office/drawing/2014/main" id="{E8009D9D-3D81-4156-BEAE-47DFF71A67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" y="898"/>
              <a:ext cx="182" cy="111"/>
            </a:xfrm>
            <a:custGeom>
              <a:avLst/>
              <a:gdLst>
                <a:gd name="T0" fmla="*/ 196 w 379"/>
                <a:gd name="T1" fmla="*/ 231 h 231"/>
                <a:gd name="T2" fmla="*/ 174 w 379"/>
                <a:gd name="T3" fmla="*/ 217 h 231"/>
                <a:gd name="T4" fmla="*/ 129 w 379"/>
                <a:gd name="T5" fmla="*/ 127 h 231"/>
                <a:gd name="T6" fmla="*/ 103 w 379"/>
                <a:gd name="T7" fmla="*/ 159 h 231"/>
                <a:gd name="T8" fmla="*/ 84 w 379"/>
                <a:gd name="T9" fmla="*/ 168 h 231"/>
                <a:gd name="T10" fmla="*/ 34 w 379"/>
                <a:gd name="T11" fmla="*/ 168 h 231"/>
                <a:gd name="T12" fmla="*/ 34 w 379"/>
                <a:gd name="T13" fmla="*/ 118 h 231"/>
                <a:gd name="T14" fmla="*/ 71 w 379"/>
                <a:gd name="T15" fmla="*/ 118 h 231"/>
                <a:gd name="T16" fmla="*/ 114 w 379"/>
                <a:gd name="T17" fmla="*/ 65 h 231"/>
                <a:gd name="T18" fmla="*/ 156 w 379"/>
                <a:gd name="T19" fmla="*/ 70 h 231"/>
                <a:gd name="T20" fmla="*/ 190 w 379"/>
                <a:gd name="T21" fmla="*/ 137 h 231"/>
                <a:gd name="T22" fmla="*/ 222 w 379"/>
                <a:gd name="T23" fmla="*/ 24 h 231"/>
                <a:gd name="T24" fmla="*/ 269 w 379"/>
                <a:gd name="T25" fmla="*/ 21 h 231"/>
                <a:gd name="T26" fmla="*/ 312 w 379"/>
                <a:gd name="T27" fmla="*/ 118 h 231"/>
                <a:gd name="T28" fmla="*/ 346 w 379"/>
                <a:gd name="T29" fmla="*/ 118 h 231"/>
                <a:gd name="T30" fmla="*/ 346 w 379"/>
                <a:gd name="T31" fmla="*/ 168 h 231"/>
                <a:gd name="T32" fmla="*/ 296 w 379"/>
                <a:gd name="T33" fmla="*/ 168 h 231"/>
                <a:gd name="T34" fmla="*/ 273 w 379"/>
                <a:gd name="T35" fmla="*/ 153 h 231"/>
                <a:gd name="T36" fmla="*/ 251 w 379"/>
                <a:gd name="T37" fmla="*/ 104 h 231"/>
                <a:gd name="T38" fmla="*/ 220 w 379"/>
                <a:gd name="T39" fmla="*/ 212 h 231"/>
                <a:gd name="T40" fmla="*/ 198 w 379"/>
                <a:gd name="T41" fmla="*/ 230 h 231"/>
                <a:gd name="T42" fmla="*/ 196 w 379"/>
                <a:gd name="T43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9" h="231">
                  <a:moveTo>
                    <a:pt x="196" y="231"/>
                  </a:moveTo>
                  <a:cubicBezTo>
                    <a:pt x="187" y="231"/>
                    <a:pt x="178" y="225"/>
                    <a:pt x="174" y="217"/>
                  </a:cubicBezTo>
                  <a:lnTo>
                    <a:pt x="129" y="127"/>
                  </a:lnTo>
                  <a:lnTo>
                    <a:pt x="103" y="159"/>
                  </a:lnTo>
                  <a:cubicBezTo>
                    <a:pt x="98" y="165"/>
                    <a:pt x="91" y="168"/>
                    <a:pt x="84" y="168"/>
                  </a:cubicBezTo>
                  <a:lnTo>
                    <a:pt x="34" y="168"/>
                  </a:lnTo>
                  <a:cubicBezTo>
                    <a:pt x="0" y="168"/>
                    <a:pt x="0" y="118"/>
                    <a:pt x="34" y="118"/>
                  </a:cubicBezTo>
                  <a:lnTo>
                    <a:pt x="71" y="118"/>
                  </a:lnTo>
                  <a:lnTo>
                    <a:pt x="114" y="65"/>
                  </a:lnTo>
                  <a:cubicBezTo>
                    <a:pt x="125" y="51"/>
                    <a:pt x="148" y="53"/>
                    <a:pt x="156" y="70"/>
                  </a:cubicBezTo>
                  <a:lnTo>
                    <a:pt x="190" y="137"/>
                  </a:lnTo>
                  <a:lnTo>
                    <a:pt x="222" y="24"/>
                  </a:lnTo>
                  <a:cubicBezTo>
                    <a:pt x="228" y="2"/>
                    <a:pt x="259" y="0"/>
                    <a:pt x="269" y="21"/>
                  </a:cubicBezTo>
                  <a:lnTo>
                    <a:pt x="312" y="118"/>
                  </a:lnTo>
                  <a:lnTo>
                    <a:pt x="346" y="118"/>
                  </a:lnTo>
                  <a:cubicBezTo>
                    <a:pt x="379" y="118"/>
                    <a:pt x="379" y="168"/>
                    <a:pt x="346" y="168"/>
                  </a:cubicBezTo>
                  <a:lnTo>
                    <a:pt x="296" y="168"/>
                  </a:lnTo>
                  <a:cubicBezTo>
                    <a:pt x="286" y="168"/>
                    <a:pt x="277" y="162"/>
                    <a:pt x="273" y="153"/>
                  </a:cubicBezTo>
                  <a:lnTo>
                    <a:pt x="251" y="104"/>
                  </a:lnTo>
                  <a:lnTo>
                    <a:pt x="220" y="212"/>
                  </a:lnTo>
                  <a:cubicBezTo>
                    <a:pt x="217" y="222"/>
                    <a:pt x="209" y="229"/>
                    <a:pt x="198" y="230"/>
                  </a:cubicBezTo>
                  <a:cubicBezTo>
                    <a:pt x="198" y="231"/>
                    <a:pt x="197" y="231"/>
                    <a:pt x="196" y="23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4" name="Freeform 11">
              <a:extLst>
                <a:ext uri="{FF2B5EF4-FFF2-40B4-BE49-F238E27FC236}">
                  <a16:creationId xmlns:a16="http://schemas.microsoft.com/office/drawing/2014/main" id="{BC42AFA4-4B03-402E-9C7A-142B37724E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7" y="918"/>
              <a:ext cx="85" cy="84"/>
            </a:xfrm>
            <a:custGeom>
              <a:avLst/>
              <a:gdLst>
                <a:gd name="T0" fmla="*/ 101 w 176"/>
                <a:gd name="T1" fmla="*/ 175 h 175"/>
                <a:gd name="T2" fmla="*/ 47 w 176"/>
                <a:gd name="T3" fmla="*/ 47 h 175"/>
                <a:gd name="T4" fmla="*/ 176 w 176"/>
                <a:gd name="T5" fmla="*/ 100 h 175"/>
                <a:gd name="T6" fmla="*/ 101 w 176"/>
                <a:gd name="T7" fmla="*/ 175 h 175"/>
                <a:gd name="T8" fmla="*/ 101 w 176"/>
                <a:gd name="T9" fmla="*/ 66 h 175"/>
                <a:gd name="T10" fmla="*/ 77 w 176"/>
                <a:gd name="T11" fmla="*/ 124 h 175"/>
                <a:gd name="T12" fmla="*/ 135 w 176"/>
                <a:gd name="T13" fmla="*/ 100 h 175"/>
                <a:gd name="T14" fmla="*/ 101 w 176"/>
                <a:gd name="T15" fmla="*/ 66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6" h="175">
                  <a:moveTo>
                    <a:pt x="101" y="175"/>
                  </a:moveTo>
                  <a:cubicBezTo>
                    <a:pt x="34" y="175"/>
                    <a:pt x="0" y="94"/>
                    <a:pt x="47" y="47"/>
                  </a:cubicBezTo>
                  <a:cubicBezTo>
                    <a:pt x="95" y="0"/>
                    <a:pt x="176" y="33"/>
                    <a:pt x="176" y="100"/>
                  </a:cubicBezTo>
                  <a:cubicBezTo>
                    <a:pt x="176" y="141"/>
                    <a:pt x="142" y="175"/>
                    <a:pt x="101" y="175"/>
                  </a:cubicBezTo>
                  <a:close/>
                  <a:moveTo>
                    <a:pt x="101" y="66"/>
                  </a:moveTo>
                  <a:cubicBezTo>
                    <a:pt x="70" y="66"/>
                    <a:pt x="55" y="103"/>
                    <a:pt x="77" y="124"/>
                  </a:cubicBezTo>
                  <a:cubicBezTo>
                    <a:pt x="98" y="145"/>
                    <a:pt x="135" y="130"/>
                    <a:pt x="135" y="100"/>
                  </a:cubicBezTo>
                  <a:cubicBezTo>
                    <a:pt x="135" y="81"/>
                    <a:pt x="119" y="66"/>
                    <a:pt x="101" y="6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0" name="Прямоугольник 89"/>
          <p:cNvSpPr/>
          <p:nvPr/>
        </p:nvSpPr>
        <p:spPr>
          <a:xfrm>
            <a:off x="658813" y="349632"/>
            <a:ext cx="1090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609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Диаграмма 10"/>
          <p:cNvGraphicFramePr>
            <a:graphicFrameLocks/>
          </p:cNvGraphicFramePr>
          <p:nvPr>
            <p:extLst/>
          </p:nvPr>
        </p:nvGraphicFramePr>
        <p:xfrm>
          <a:off x="1079500" y="1360487"/>
          <a:ext cx="4572000" cy="2640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/>
          </p:nvPr>
        </p:nvGraphicFramePr>
        <p:xfrm>
          <a:off x="6350000" y="1358900"/>
          <a:ext cx="4572000" cy="2654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Диаграмма 20"/>
          <p:cNvGraphicFramePr>
            <a:graphicFrameLocks/>
          </p:cNvGraphicFramePr>
          <p:nvPr>
            <p:extLst/>
          </p:nvPr>
        </p:nvGraphicFramePr>
        <p:xfrm>
          <a:off x="1066800" y="4114800"/>
          <a:ext cx="4572000" cy="2654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2" name="Диаграмма 21"/>
          <p:cNvGraphicFramePr>
            <a:graphicFrameLocks/>
          </p:cNvGraphicFramePr>
          <p:nvPr>
            <p:extLst/>
          </p:nvPr>
        </p:nvGraphicFramePr>
        <p:xfrm>
          <a:off x="6362700" y="4102100"/>
          <a:ext cx="4572000" cy="26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631504" y="337275"/>
            <a:ext cx="883444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  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</a:t>
            </a:r>
            <a:r>
              <a:rPr lang="ru-RU" u="sng" dirty="0" smtClean="0">
                <a:hlinkClick r:id="rId7"/>
              </a:rPr>
              <a:t>https</a:t>
            </a:r>
            <a:r>
              <a:rPr lang="ru-RU" u="sng" dirty="0">
                <a:hlinkClick r:id="rId7"/>
              </a:rPr>
              <a:t>://</a:t>
            </a:r>
            <a:r>
              <a:rPr lang="ru-RU" u="sng" dirty="0">
                <a:hlinkClick r:id="rId7"/>
              </a:rPr>
              <a:t>library.sammi.u</a:t>
            </a:r>
            <a:r>
              <a:rPr lang="ru-RU" u="sng" dirty="0" smtClean="0">
                <a:hlinkClick r:id="rId7"/>
              </a:rPr>
              <a:t>z</a:t>
            </a:r>
            <a:r>
              <a:rPr lang="ru-RU" b="1" u="sng" dirty="0" smtClean="0">
                <a:hlinkClick r:id="rId7"/>
              </a:rPr>
              <a:t>)</a:t>
            </a:r>
            <a:endParaRPr lang="ru-RU" b="1" u="sng" dirty="0">
              <a:hlinkClick r:id="rId7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41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Диаграмма 11"/>
          <p:cNvGraphicFramePr>
            <a:graphicFrameLocks/>
          </p:cNvGraphicFramePr>
          <p:nvPr>
            <p:extLst/>
          </p:nvPr>
        </p:nvGraphicFramePr>
        <p:xfrm>
          <a:off x="6350000" y="1358900"/>
          <a:ext cx="4572000" cy="2654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" name="Диаграмма 20"/>
          <p:cNvGraphicFramePr>
            <a:graphicFrameLocks/>
          </p:cNvGraphicFramePr>
          <p:nvPr>
            <p:extLst/>
          </p:nvPr>
        </p:nvGraphicFramePr>
        <p:xfrm>
          <a:off x="1066800" y="4114800"/>
          <a:ext cx="4572000" cy="2654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" name="Диаграмма 21"/>
          <p:cNvGraphicFramePr>
            <a:graphicFrameLocks/>
          </p:cNvGraphicFramePr>
          <p:nvPr>
            <p:extLst/>
          </p:nvPr>
        </p:nvGraphicFramePr>
        <p:xfrm>
          <a:off x="6362700" y="4102100"/>
          <a:ext cx="4572000" cy="26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58812" y="349632"/>
            <a:ext cx="106217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РАҚАМЛИ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ИҚТИСОДИЁТ </a:t>
            </a:r>
            <a:r>
              <a:rPr lang="ru-RU" b="1" dirty="0">
                <a:solidFill>
                  <a:srgbClr val="003366"/>
                </a:solidFill>
              </a:rPr>
              <a:t>(</a:t>
            </a:r>
            <a:r>
              <a:rPr lang="ru-RU" u="sng" dirty="0">
                <a:solidFill>
                  <a:prstClr val="black"/>
                </a:solidFill>
                <a:hlinkClick r:id="rId6"/>
              </a:rPr>
              <a:t>https://library.sammi.uz</a:t>
            </a:r>
            <a:r>
              <a:rPr lang="ru-RU" b="1" u="sng" dirty="0">
                <a:solidFill>
                  <a:prstClr val="black"/>
                </a:solidFill>
                <a:hlinkClick r:id="rId6"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9929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45"/>
          <p:cNvCxnSpPr/>
          <p:nvPr/>
        </p:nvCxnSpPr>
        <p:spPr>
          <a:xfrm rot="16200000" flipH="1">
            <a:off x="8552421" y="8719"/>
            <a:ext cx="576000" cy="4212000"/>
          </a:xfrm>
          <a:prstGeom prst="bentConnector3">
            <a:avLst>
              <a:gd name="adj1" fmla="val 71222"/>
            </a:avLst>
          </a:prstGeom>
          <a:ln>
            <a:solidFill>
              <a:srgbClr val="44546A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49"/>
          <p:cNvCxnSpPr/>
          <p:nvPr/>
        </p:nvCxnSpPr>
        <p:spPr>
          <a:xfrm rot="5400000">
            <a:off x="5654416" y="1344240"/>
            <a:ext cx="576000" cy="1584000"/>
          </a:xfrm>
          <a:prstGeom prst="bentConnector3">
            <a:avLst>
              <a:gd name="adj1" fmla="val 67586"/>
            </a:avLst>
          </a:prstGeom>
          <a:ln>
            <a:solidFill>
              <a:srgbClr val="44546A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50"/>
          <p:cNvCxnSpPr/>
          <p:nvPr/>
        </p:nvCxnSpPr>
        <p:spPr>
          <a:xfrm rot="5400000">
            <a:off x="4087223" y="-227477"/>
            <a:ext cx="576000" cy="4716000"/>
          </a:xfrm>
          <a:prstGeom prst="bentConnector3">
            <a:avLst>
              <a:gd name="adj1" fmla="val 68444"/>
            </a:avLst>
          </a:prstGeom>
          <a:ln>
            <a:solidFill>
              <a:srgbClr val="44546A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Nom1"/>
          <p:cNvSpPr/>
          <p:nvPr/>
        </p:nvSpPr>
        <p:spPr>
          <a:xfrm>
            <a:off x="856850" y="3495190"/>
            <a:ext cx="2301701" cy="475023"/>
          </a:xfrm>
          <a:prstGeom prst="rect">
            <a:avLst/>
          </a:prstGeom>
          <a:noFill/>
          <a:ln w="31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Онлайн банкинг	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Nom1"/>
          <p:cNvSpPr/>
          <p:nvPr/>
        </p:nvSpPr>
        <p:spPr>
          <a:xfrm>
            <a:off x="856850" y="4115001"/>
            <a:ext cx="2301701" cy="475023"/>
          </a:xfrm>
          <a:prstGeom prst="rect">
            <a:avLst/>
          </a:prstGeom>
          <a:noFill/>
          <a:ln w="31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Joyda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Nom1"/>
          <p:cNvSpPr/>
          <p:nvPr/>
        </p:nvSpPr>
        <p:spPr>
          <a:xfrm>
            <a:off x="856850" y="4734812"/>
            <a:ext cx="2301701" cy="475023"/>
          </a:xfrm>
          <a:prstGeom prst="rect">
            <a:avLst/>
          </a:prstGeom>
          <a:noFill/>
          <a:ln w="31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24/7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uz-Cyrl-U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ўзига-ўзи хизмат кўрсатиш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Nom1"/>
          <p:cNvSpPr/>
          <p:nvPr/>
        </p:nvSpPr>
        <p:spPr>
          <a:xfrm>
            <a:off x="856850" y="5354623"/>
            <a:ext cx="2301701" cy="475023"/>
          </a:xfrm>
          <a:prstGeom prst="rect">
            <a:avLst/>
          </a:prstGeom>
          <a:noFill/>
          <a:ln w="31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Янги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офислар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Nom1"/>
          <p:cNvSpPr/>
          <p:nvPr/>
        </p:nvSpPr>
        <p:spPr>
          <a:xfrm>
            <a:off x="856850" y="5974434"/>
            <a:ext cx="2301701" cy="475023"/>
          </a:xfrm>
          <a:prstGeom prst="rect">
            <a:avLst/>
          </a:prstGeom>
          <a:noFill/>
          <a:ln w="31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Колл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марказ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6" name="Elbow Connector 50"/>
          <p:cNvCxnSpPr>
            <a:stCxn id="25" idx="1"/>
            <a:endCxn id="29" idx="2"/>
          </p:cNvCxnSpPr>
          <p:nvPr/>
        </p:nvCxnSpPr>
        <p:spPr>
          <a:xfrm rot="10800000">
            <a:off x="737786" y="3340012"/>
            <a:ext cx="119064" cy="2871935"/>
          </a:xfrm>
          <a:prstGeom prst="bentConnector2">
            <a:avLst/>
          </a:prstGeom>
          <a:ln>
            <a:solidFill>
              <a:srgbClr val="0070C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98"/>
          <p:cNvGrpSpPr/>
          <p:nvPr/>
        </p:nvGrpSpPr>
        <p:grpSpPr>
          <a:xfrm>
            <a:off x="593041" y="2420742"/>
            <a:ext cx="2815258" cy="919269"/>
            <a:chOff x="593041" y="2823197"/>
            <a:chExt cx="2565510" cy="695480"/>
          </a:xfrm>
        </p:grpSpPr>
        <p:sp>
          <p:nvSpPr>
            <p:cNvPr id="28" name="Nom1"/>
            <p:cNvSpPr/>
            <p:nvPr/>
          </p:nvSpPr>
          <p:spPr>
            <a:xfrm>
              <a:off x="602551" y="2823197"/>
              <a:ext cx="2556000" cy="695480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Фаол</a:t>
              </a: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0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мижозларнинг</a:t>
              </a: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0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ортиши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ectangle 48"/>
            <p:cNvSpPr/>
            <p:nvPr/>
          </p:nvSpPr>
          <p:spPr>
            <a:xfrm>
              <a:off x="593041" y="2823197"/>
              <a:ext cx="263809" cy="695480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30" name="Elbow Connector 50"/>
          <p:cNvCxnSpPr>
            <a:stCxn id="24" idx="1"/>
            <a:endCxn id="29" idx="2"/>
          </p:cNvCxnSpPr>
          <p:nvPr/>
        </p:nvCxnSpPr>
        <p:spPr>
          <a:xfrm rot="10800000">
            <a:off x="737786" y="3340011"/>
            <a:ext cx="119064" cy="2252124"/>
          </a:xfrm>
          <a:prstGeom prst="bentConnector2">
            <a:avLst/>
          </a:prstGeom>
          <a:ln>
            <a:solidFill>
              <a:srgbClr val="0070C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50"/>
          <p:cNvCxnSpPr>
            <a:stCxn id="23" idx="1"/>
            <a:endCxn id="29" idx="2"/>
          </p:cNvCxnSpPr>
          <p:nvPr/>
        </p:nvCxnSpPr>
        <p:spPr>
          <a:xfrm rot="10800000">
            <a:off x="737786" y="3340012"/>
            <a:ext cx="119064" cy="1632313"/>
          </a:xfrm>
          <a:prstGeom prst="bentConnector2">
            <a:avLst/>
          </a:prstGeom>
          <a:ln>
            <a:solidFill>
              <a:srgbClr val="0070C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Elbow Connector 50"/>
          <p:cNvCxnSpPr>
            <a:stCxn id="22" idx="1"/>
            <a:endCxn id="29" idx="2"/>
          </p:cNvCxnSpPr>
          <p:nvPr/>
        </p:nvCxnSpPr>
        <p:spPr>
          <a:xfrm rot="10800000">
            <a:off x="737786" y="3340011"/>
            <a:ext cx="119064" cy="1012502"/>
          </a:xfrm>
          <a:prstGeom prst="bentConnector2">
            <a:avLst/>
          </a:prstGeom>
          <a:ln>
            <a:solidFill>
              <a:srgbClr val="0070C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50"/>
          <p:cNvCxnSpPr>
            <a:stCxn id="17" idx="1"/>
            <a:endCxn id="29" idx="2"/>
          </p:cNvCxnSpPr>
          <p:nvPr/>
        </p:nvCxnSpPr>
        <p:spPr>
          <a:xfrm rot="10800000">
            <a:off x="737786" y="3340012"/>
            <a:ext cx="119064" cy="392691"/>
          </a:xfrm>
          <a:prstGeom prst="bentConnector2">
            <a:avLst/>
          </a:prstGeom>
          <a:ln>
            <a:solidFill>
              <a:srgbClr val="0070C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Nom1"/>
          <p:cNvSpPr/>
          <p:nvPr/>
        </p:nvSpPr>
        <p:spPr>
          <a:xfrm>
            <a:off x="4119238" y="3415424"/>
            <a:ext cx="4112501" cy="475023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Кредит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карталари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Nom1"/>
          <p:cNvSpPr/>
          <p:nvPr/>
        </p:nvSpPr>
        <p:spPr>
          <a:xfrm>
            <a:off x="4119238" y="3973591"/>
            <a:ext cx="4112501" cy="475023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Мултивалютали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омонатлар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Nom1"/>
          <p:cNvSpPr/>
          <p:nvPr/>
        </p:nvSpPr>
        <p:spPr>
          <a:xfrm>
            <a:off x="4119238" y="4546738"/>
            <a:ext cx="4112501" cy="475023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SQB</a:t>
            </a:r>
            <a:r>
              <a:rPr kumimoji="0" lang="uz-Cyrl-UZ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х</a:t>
            </a:r>
            <a:r>
              <a:rPr kumimoji="0" lang="uz-Cyrl-U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алқаро карталари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Nom1"/>
          <p:cNvSpPr/>
          <p:nvPr/>
        </p:nvSpPr>
        <p:spPr>
          <a:xfrm>
            <a:off x="4119238" y="5118924"/>
            <a:ext cx="4112501" cy="475023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Бўлиб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тўлаш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карталари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Nom1"/>
          <p:cNvSpPr/>
          <p:nvPr/>
        </p:nvSpPr>
        <p:spPr>
          <a:xfrm>
            <a:off x="4119238" y="5681585"/>
            <a:ext cx="4112501" cy="475023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Суғурта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агенти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9" name="Elbow Connector 50"/>
          <p:cNvCxnSpPr/>
          <p:nvPr/>
        </p:nvCxnSpPr>
        <p:spPr>
          <a:xfrm rot="10800000">
            <a:off x="3987335" y="3629053"/>
            <a:ext cx="131904" cy="2861544"/>
          </a:xfrm>
          <a:prstGeom prst="bentConnector2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299"/>
          <p:cNvGrpSpPr/>
          <p:nvPr/>
        </p:nvGrpSpPr>
        <p:grpSpPr>
          <a:xfrm>
            <a:off x="3855430" y="2420859"/>
            <a:ext cx="2887302" cy="919269"/>
            <a:chOff x="3406510" y="2823197"/>
            <a:chExt cx="2887302" cy="695480"/>
          </a:xfrm>
        </p:grpSpPr>
        <p:sp>
          <p:nvSpPr>
            <p:cNvPr id="41" name="Nom1"/>
            <p:cNvSpPr/>
            <p:nvPr/>
          </p:nvSpPr>
          <p:spPr>
            <a:xfrm>
              <a:off x="3416019" y="2823197"/>
              <a:ext cx="2877793" cy="69548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Янги </a:t>
              </a:r>
              <a:r>
                <a:rPr kumimoji="0" lang="ru-RU" sz="20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маҳсулотларни</a:t>
              </a: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0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ишлаб</a:t>
              </a: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0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чиқиш</a:t>
              </a: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(</a:t>
              </a:r>
              <a:r>
                <a:rPr kumimoji="0" lang="ru-RU" sz="20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фоизсиз</a:t>
              </a: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)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Rectangle 102"/>
            <p:cNvSpPr/>
            <p:nvPr/>
          </p:nvSpPr>
          <p:spPr>
            <a:xfrm>
              <a:off x="3406510" y="2823197"/>
              <a:ext cx="263809" cy="69548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43" name="Elbow Connector 50"/>
          <p:cNvCxnSpPr/>
          <p:nvPr/>
        </p:nvCxnSpPr>
        <p:spPr>
          <a:xfrm rot="10800000">
            <a:off x="3987335" y="3340436"/>
            <a:ext cx="131904" cy="2016000"/>
          </a:xfrm>
          <a:prstGeom prst="bentConnector2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50"/>
          <p:cNvCxnSpPr/>
          <p:nvPr/>
        </p:nvCxnSpPr>
        <p:spPr>
          <a:xfrm rot="10800000">
            <a:off x="3987335" y="3346350"/>
            <a:ext cx="131904" cy="1476000"/>
          </a:xfrm>
          <a:prstGeom prst="bentConnector2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50"/>
          <p:cNvCxnSpPr/>
          <p:nvPr/>
        </p:nvCxnSpPr>
        <p:spPr>
          <a:xfrm rot="10800000">
            <a:off x="3987335" y="3347103"/>
            <a:ext cx="131904" cy="864000"/>
          </a:xfrm>
          <a:prstGeom prst="bentConnector2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50"/>
          <p:cNvCxnSpPr>
            <a:stCxn id="34" idx="1"/>
          </p:cNvCxnSpPr>
          <p:nvPr/>
        </p:nvCxnSpPr>
        <p:spPr>
          <a:xfrm rot="10800000">
            <a:off x="3987336" y="3352828"/>
            <a:ext cx="131903" cy="300108"/>
          </a:xfrm>
          <a:prstGeom prst="bentConnector2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Nom1"/>
          <p:cNvSpPr/>
          <p:nvPr/>
        </p:nvSpPr>
        <p:spPr>
          <a:xfrm>
            <a:off x="9011088" y="3520590"/>
            <a:ext cx="2526791" cy="475023"/>
          </a:xfrm>
          <a:prstGeom prst="rect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Ипотека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кредитлари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Nom1"/>
          <p:cNvSpPr/>
          <p:nvPr/>
        </p:nvSpPr>
        <p:spPr>
          <a:xfrm>
            <a:off x="9011088" y="4140401"/>
            <a:ext cx="2526791" cy="475023"/>
          </a:xfrm>
          <a:prstGeom prst="rect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Истеъмол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кредитлари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Nom1"/>
          <p:cNvSpPr/>
          <p:nvPr/>
        </p:nvSpPr>
        <p:spPr>
          <a:xfrm>
            <a:off x="9011088" y="4760212"/>
            <a:ext cx="2526791" cy="475023"/>
          </a:xfrm>
          <a:prstGeom prst="rect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Микроқарз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(онлайн)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Nom1"/>
          <p:cNvSpPr/>
          <p:nvPr/>
        </p:nvSpPr>
        <p:spPr>
          <a:xfrm>
            <a:off x="9011088" y="5380023"/>
            <a:ext cx="2526791" cy="475023"/>
          </a:xfrm>
          <a:prstGeom prst="rect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Автокредитлар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1" name="Group 300"/>
          <p:cNvGrpSpPr/>
          <p:nvPr/>
        </p:nvGrpSpPr>
        <p:grpSpPr>
          <a:xfrm>
            <a:off x="8747279" y="2405116"/>
            <a:ext cx="2565510" cy="970686"/>
            <a:chOff x="6219979" y="2784297"/>
            <a:chExt cx="2565510" cy="734380"/>
          </a:xfrm>
        </p:grpSpPr>
        <p:sp>
          <p:nvSpPr>
            <p:cNvPr id="52" name="Nom1"/>
            <p:cNvSpPr/>
            <p:nvPr/>
          </p:nvSpPr>
          <p:spPr>
            <a:xfrm>
              <a:off x="6229489" y="2784297"/>
              <a:ext cx="2556000" cy="73438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70AD4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Фоизли</a:t>
              </a: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70AD4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0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70AD4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маҳсулотларни</a:t>
              </a:r>
              <a:r>
                <a:rPr kumimoji="0" lang="ru-RU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70AD4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0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70AD4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кўпайтириш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3" name="Rectangle 117"/>
            <p:cNvSpPr/>
            <p:nvPr/>
          </p:nvSpPr>
          <p:spPr>
            <a:xfrm>
              <a:off x="6219979" y="2786579"/>
              <a:ext cx="263809" cy="73209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54" name="Elbow Connector 50"/>
          <p:cNvCxnSpPr>
            <a:stCxn id="50" idx="1"/>
            <a:endCxn id="53" idx="2"/>
          </p:cNvCxnSpPr>
          <p:nvPr/>
        </p:nvCxnSpPr>
        <p:spPr>
          <a:xfrm rot="10800000">
            <a:off x="8879184" y="3375803"/>
            <a:ext cx="131904" cy="2241733"/>
          </a:xfrm>
          <a:prstGeom prst="bentConnector2">
            <a:avLst/>
          </a:prstGeom>
          <a:ln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0"/>
          <p:cNvCxnSpPr>
            <a:stCxn id="49" idx="1"/>
            <a:endCxn id="53" idx="2"/>
          </p:cNvCxnSpPr>
          <p:nvPr/>
        </p:nvCxnSpPr>
        <p:spPr>
          <a:xfrm rot="10800000">
            <a:off x="8879184" y="3375802"/>
            <a:ext cx="131904" cy="1621922"/>
          </a:xfrm>
          <a:prstGeom prst="bentConnector2">
            <a:avLst/>
          </a:prstGeom>
          <a:ln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0"/>
          <p:cNvCxnSpPr>
            <a:stCxn id="48" idx="1"/>
            <a:endCxn id="53" idx="2"/>
          </p:cNvCxnSpPr>
          <p:nvPr/>
        </p:nvCxnSpPr>
        <p:spPr>
          <a:xfrm rot="10800000">
            <a:off x="8879184" y="3375803"/>
            <a:ext cx="131904" cy="1002111"/>
          </a:xfrm>
          <a:prstGeom prst="bentConnector2">
            <a:avLst/>
          </a:prstGeom>
          <a:ln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0"/>
          <p:cNvCxnSpPr>
            <a:stCxn id="47" idx="1"/>
            <a:endCxn id="53" idx="2"/>
          </p:cNvCxnSpPr>
          <p:nvPr/>
        </p:nvCxnSpPr>
        <p:spPr>
          <a:xfrm rot="10800000">
            <a:off x="8879184" y="3375802"/>
            <a:ext cx="131904" cy="382300"/>
          </a:xfrm>
          <a:prstGeom prst="bentConnector2">
            <a:avLst/>
          </a:prstGeom>
          <a:ln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301"/>
          <p:cNvGrpSpPr/>
          <p:nvPr/>
        </p:nvGrpSpPr>
        <p:grpSpPr>
          <a:xfrm>
            <a:off x="3408299" y="1404227"/>
            <a:ext cx="6494789" cy="441630"/>
            <a:chOff x="4818000" y="1287358"/>
            <a:chExt cx="3832840" cy="698199"/>
          </a:xfrm>
        </p:grpSpPr>
        <p:sp>
          <p:nvSpPr>
            <p:cNvPr id="59" name="Rectangle 2"/>
            <p:cNvSpPr/>
            <p:nvPr/>
          </p:nvSpPr>
          <p:spPr>
            <a:xfrm>
              <a:off x="4818000" y="1290077"/>
              <a:ext cx="3832840" cy="69548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24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Кредит </a:t>
              </a:r>
              <a:r>
                <a:rPr kumimoji="0" lang="ru-RU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портфелидаги</a:t>
              </a:r>
              <a:r>
                <a:rPr kumimoji="0" lang="ru-RU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4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улушни</a:t>
              </a:r>
              <a:r>
                <a:rPr kumimoji="0" lang="ru-RU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4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ошириш</a:t>
              </a:r>
              <a:r>
                <a:rPr kumimoji="0" lang="ru-RU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ru-RU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%</a:t>
              </a:r>
            </a:p>
          </p:txBody>
        </p:sp>
        <p:sp>
          <p:nvSpPr>
            <p:cNvPr id="60" name="Rectangle 142"/>
            <p:cNvSpPr/>
            <p:nvPr/>
          </p:nvSpPr>
          <p:spPr>
            <a:xfrm>
              <a:off x="4818000" y="1287358"/>
              <a:ext cx="263809" cy="69548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1" name="Nom1"/>
          <p:cNvSpPr/>
          <p:nvPr/>
        </p:nvSpPr>
        <p:spPr>
          <a:xfrm>
            <a:off x="4119238" y="6243631"/>
            <a:ext cx="4112501" cy="475023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Халқаро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пул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ўтказмалари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2" name="Elbow Connector 50"/>
          <p:cNvCxnSpPr/>
          <p:nvPr/>
        </p:nvCxnSpPr>
        <p:spPr>
          <a:xfrm rot="10800000">
            <a:off x="3987334" y="3928379"/>
            <a:ext cx="131904" cy="2016000"/>
          </a:xfrm>
          <a:prstGeom prst="bentConnector2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рямоугольник 62"/>
          <p:cNvSpPr/>
          <p:nvPr/>
        </p:nvSpPr>
        <p:spPr>
          <a:xfrm>
            <a:off x="658813" y="349632"/>
            <a:ext cx="107657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366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203861" y="1221459"/>
            <a:ext cx="951580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Бизнесни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таъминлаш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қўллаб-қувватлаш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йўналишлари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стратегияси</a:t>
            </a:r>
            <a:r>
              <a:rPr kumimoji="0" 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технологиялари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1903987" y="1604482"/>
            <a:ext cx="2364321" cy="369332"/>
          </a:xfrm>
          <a:prstGeom prst="homePlate">
            <a:avLst/>
          </a:prstGeom>
          <a:ln>
            <a:solidFill>
              <a:srgbClr val="00B050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Ахборот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хавфсизлиги</a:t>
            </a:r>
            <a:endParaRPr kumimoji="0" lang="de-DE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1903987" y="2050449"/>
            <a:ext cx="6982882" cy="369332"/>
          </a:xfrm>
          <a:prstGeom prst="homePlate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Масофадан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каналлари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кенгайтириш</a:t>
            </a:r>
            <a:endParaRPr kumimoji="0" lang="de-DE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1903987" y="2513691"/>
            <a:ext cx="10197856" cy="369332"/>
          </a:xfrm>
          <a:prstGeom prst="homePlate">
            <a:avLst/>
          </a:prstGeom>
          <a:ln>
            <a:solidFill>
              <a:schemeClr val="accent4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хизматларидан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мобил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қурилмалар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ўз-ўзига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кўрсатадиган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киосклар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орқали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фойдаланиш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ятиугольник 7"/>
          <p:cNvSpPr/>
          <p:nvPr/>
        </p:nvSpPr>
        <p:spPr>
          <a:xfrm>
            <a:off x="1903987" y="2980669"/>
            <a:ext cx="5316015" cy="369332"/>
          </a:xfrm>
          <a:prstGeom prst="homePlate">
            <a:avLst/>
          </a:prstGeom>
          <a:ln>
            <a:solidFill>
              <a:srgbClr val="00B0F0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Мижозларга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вақтини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камайтириш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1903987" y="3433008"/>
            <a:ext cx="4707711" cy="369332"/>
          </a:xfrm>
          <a:prstGeom prst="homePlate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Алоҳида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махсус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таклифларни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шакллантириш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903987" y="3885347"/>
            <a:ext cx="4307052" cy="369332"/>
          </a:xfrm>
          <a:prstGeom prst="homePlat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Бошқарув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ҳисоботини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endParaRPr kumimoji="0" lang="de-DE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1903987" y="4352325"/>
            <a:ext cx="5615697" cy="369332"/>
          </a:xfrm>
          <a:prstGeom prst="homePlate">
            <a:avLst/>
          </a:prstGeom>
          <a:ln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Қарзларни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ундириш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Пятиугольник 12"/>
          <p:cNvSpPr/>
          <p:nvPr/>
        </p:nvSpPr>
        <p:spPr>
          <a:xfrm>
            <a:off x="1903987" y="4801624"/>
            <a:ext cx="8478381" cy="369332"/>
          </a:xfrm>
          <a:prstGeom prst="homePlate">
            <a:avLst/>
          </a:prstGeom>
          <a:ln>
            <a:solidFill>
              <a:schemeClr val="bg1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Рискларни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таҳлил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қилиш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таснифлаш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баҳолаш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endParaRPr kumimoji="0" lang="de-DE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1903987" y="5250923"/>
            <a:ext cx="6115557" cy="369332"/>
          </a:xfrm>
          <a:prstGeom prst="homePlate">
            <a:avLst/>
          </a:prstGeom>
          <a:ln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Ички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ҳужжат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айланиши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Пятиугольник 15"/>
          <p:cNvSpPr/>
          <p:nvPr/>
        </p:nvSpPr>
        <p:spPr>
          <a:xfrm>
            <a:off x="1903987" y="5706999"/>
            <a:ext cx="5588377" cy="369332"/>
          </a:xfrm>
          <a:prstGeom prst="homePlate">
            <a:avLst/>
          </a:prstGeom>
          <a:ln>
            <a:solidFill>
              <a:srgbClr val="C55A11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Сотишни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бошқариш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жараёнларини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Пятиугольник 16"/>
          <p:cNvSpPr/>
          <p:nvPr/>
        </p:nvSpPr>
        <p:spPr>
          <a:xfrm>
            <a:off x="1903987" y="6163075"/>
            <a:ext cx="10103343" cy="369332"/>
          </a:xfrm>
          <a:prstGeom prst="homePlate">
            <a:avLst/>
          </a:prstGeom>
          <a:ln>
            <a:solidFill>
              <a:srgbClr val="2E75B6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Фойдаланувчиларни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тизимлар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билан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ўзаро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uz-Cyrl-UZ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муносабатлари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интерфейсларини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соддалаштириш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Багетная рамка 17"/>
          <p:cNvSpPr/>
          <p:nvPr/>
        </p:nvSpPr>
        <p:spPr>
          <a:xfrm>
            <a:off x="127027" y="3753358"/>
            <a:ext cx="1715553" cy="858857"/>
          </a:xfrm>
          <a:prstGeom prst="bevel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Асосий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ташаббуслар</a:t>
            </a:r>
            <a:endParaRPr kumimoji="0" lang="en-AU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58813" y="349632"/>
            <a:ext cx="10549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243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V="1">
            <a:off x="0" y="1193800"/>
            <a:ext cx="12192000" cy="0"/>
          </a:xfrm>
          <a:prstGeom prst="line">
            <a:avLst/>
          </a:prstGeom>
          <a:ln w="762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0" y="1271587"/>
            <a:ext cx="12192000" cy="0"/>
          </a:xfrm>
          <a:prstGeom prst="line">
            <a:avLst/>
          </a:prstGeom>
          <a:ln w="76200">
            <a:solidFill>
              <a:srgbClr val="99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186572" y="1321889"/>
            <a:ext cx="951580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Бизнесни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таъминлаш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қўллаб-қувватлаш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йўналишлари</a:t>
            </a: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стратегияси</a:t>
            </a:r>
            <a:r>
              <a:rPr kumimoji="0" 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Операцион</a:t>
            </a:r>
            <a:r>
              <a:rPr kumimoji="0" 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500" b="1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функцияси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5" name="Group 24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 rot="5400000">
            <a:off x="3706562" y="1910785"/>
            <a:ext cx="3810000" cy="3810000"/>
            <a:chOff x="4191000" y="1524000"/>
            <a:chExt cx="3810000" cy="3810000"/>
          </a:xfrm>
        </p:grpSpPr>
        <p:sp>
          <p:nvSpPr>
            <p:cNvPr id="26" name="Block Arc 25"/>
            <p:cNvSpPr/>
            <p:nvPr>
              <p:custDataLst>
                <p:tags r:id="rId6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10800000"/>
                <a:gd name="adj3" fmla="val 16500"/>
              </a:avLst>
            </a:prstGeom>
            <a:solidFill>
              <a:srgbClr val="00336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Block Arc 29"/>
            <p:cNvSpPr/>
            <p:nvPr>
              <p:custDataLst>
                <p:tags r:id="rId7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0"/>
                <a:gd name="adj3" fmla="val 16500"/>
              </a:avLst>
            </a:prstGeom>
            <a:solidFill>
              <a:srgbClr val="FF0000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Block Arc 30" hidden="1"/>
            <p:cNvSpPr/>
            <p:nvPr>
              <p:custDataLst>
                <p:tags r:id="rId8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4400000"/>
                <a:gd name="adj2" fmla="val 0"/>
                <a:gd name="adj3" fmla="val 16500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Block Arc 32" hidden="1"/>
            <p:cNvSpPr/>
            <p:nvPr>
              <p:custDataLst>
                <p:tags r:id="rId9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16500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Block Arc 33" hidden="1"/>
            <p:cNvSpPr/>
            <p:nvPr>
              <p:custDataLst>
                <p:tags r:id="rId10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7280000"/>
                <a:gd name="adj2" fmla="val 0"/>
                <a:gd name="adj3" fmla="val 16500"/>
              </a:avLst>
            </a:prstGeom>
            <a:solidFill>
              <a:srgbClr val="EB641B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Block Arc 36" hidden="1"/>
            <p:cNvSpPr/>
            <p:nvPr>
              <p:custDataLst>
                <p:tags r:id="rId11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49" name="Block Arc 48" hidden="1"/>
            <p:cNvSpPr/>
            <p:nvPr>
              <p:custDataLst>
                <p:tags r:id="rId12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0" name="Block Arc 49" hidden="1"/>
            <p:cNvSpPr/>
            <p:nvPr>
              <p:custDataLst>
                <p:tags r:id="rId13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1" name="Block Arc 50" hidden="1"/>
            <p:cNvSpPr/>
            <p:nvPr>
              <p:custDataLst>
                <p:tags r:id="rId14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2" name="Block Arc 51" hidden="1"/>
            <p:cNvSpPr/>
            <p:nvPr>
              <p:custDataLst>
                <p:tags r:id="rId15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3" name="Block Arc 52" hidden="1"/>
            <p:cNvSpPr/>
            <p:nvPr>
              <p:custDataLst>
                <p:tags r:id="rId16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4" name="Block Arc 53" hidden="1"/>
            <p:cNvSpPr/>
            <p:nvPr>
              <p:custDataLst>
                <p:tags r:id="rId17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5" name="Block Arc 54" hidden="1"/>
            <p:cNvSpPr/>
            <p:nvPr>
              <p:custDataLst>
                <p:tags r:id="rId18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6" name="Block Arc 55" hidden="1"/>
            <p:cNvSpPr/>
            <p:nvPr>
              <p:custDataLst>
                <p:tags r:id="rId19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7" name="Block Arc 56" hidden="1"/>
            <p:cNvSpPr/>
            <p:nvPr>
              <p:custDataLst>
                <p:tags r:id="rId20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8" name="Block Arc 57" hidden="1"/>
            <p:cNvSpPr/>
            <p:nvPr>
              <p:custDataLst>
                <p:tags r:id="rId21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59" name="Block Arc 58" hidden="1"/>
            <p:cNvSpPr/>
            <p:nvPr>
              <p:custDataLst>
                <p:tags r:id="rId22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0" name="Block Arc 59" hidden="1"/>
            <p:cNvSpPr/>
            <p:nvPr>
              <p:custDataLst>
                <p:tags r:id="rId23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1" name="Block Arc 60" hidden="1"/>
            <p:cNvSpPr/>
            <p:nvPr>
              <p:custDataLst>
                <p:tags r:id="rId24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2" name="Block Arc 61" hidden="1"/>
            <p:cNvSpPr/>
            <p:nvPr>
              <p:custDataLst>
                <p:tags r:id="rId25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3" name="Block Arc 62" hidden="1"/>
            <p:cNvSpPr/>
            <p:nvPr>
              <p:custDataLst>
                <p:tags r:id="rId26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4" name="Block Arc 63" hidden="1"/>
            <p:cNvSpPr/>
            <p:nvPr>
              <p:custDataLst>
                <p:tags r:id="rId27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5" name="Block Arc 64" hidden="1"/>
            <p:cNvSpPr/>
            <p:nvPr>
              <p:custDataLst>
                <p:tags r:id="rId28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6" name="Block Arc 65" hidden="1"/>
            <p:cNvSpPr/>
            <p:nvPr>
              <p:custDataLst>
                <p:tags r:id="rId29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7" name="Block Arc 66" hidden="1"/>
            <p:cNvSpPr/>
            <p:nvPr>
              <p:custDataLst>
                <p:tags r:id="rId30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8" name="Block Arc 67" hidden="1"/>
            <p:cNvSpPr/>
            <p:nvPr>
              <p:custDataLst>
                <p:tags r:id="rId31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69" name="Block Arc 68" hidden="1"/>
            <p:cNvSpPr/>
            <p:nvPr>
              <p:custDataLst>
                <p:tags r:id="rId32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0" name="Block Arc 69" hidden="1"/>
            <p:cNvSpPr/>
            <p:nvPr>
              <p:custDataLst>
                <p:tags r:id="rId33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1" name="Block Arc 70" hidden="1"/>
            <p:cNvSpPr/>
            <p:nvPr>
              <p:custDataLst>
                <p:tags r:id="rId34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2" name="Block Arc 71" hidden="1"/>
            <p:cNvSpPr/>
            <p:nvPr>
              <p:custDataLst>
                <p:tags r:id="rId35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3" name="Block Arc 72" hidden="1"/>
            <p:cNvSpPr/>
            <p:nvPr>
              <p:custDataLst>
                <p:tags r:id="rId36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4" name="Block Arc 73" hidden="1"/>
            <p:cNvSpPr/>
            <p:nvPr>
              <p:custDataLst>
                <p:tags r:id="rId37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5" name="Block Arc 74" hidden="1"/>
            <p:cNvSpPr/>
            <p:nvPr>
              <p:custDataLst>
                <p:tags r:id="rId38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6" name="Block Arc 75" hidden="1"/>
            <p:cNvSpPr/>
            <p:nvPr>
              <p:custDataLst>
                <p:tags r:id="rId39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7" name="Block Arc 76" hidden="1"/>
            <p:cNvSpPr/>
            <p:nvPr>
              <p:custDataLst>
                <p:tags r:id="rId40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8" name="Block Arc 77" hidden="1"/>
            <p:cNvSpPr/>
            <p:nvPr>
              <p:custDataLst>
                <p:tags r:id="rId41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79" name="Block Arc 78" hidden="1"/>
            <p:cNvSpPr/>
            <p:nvPr>
              <p:custDataLst>
                <p:tags r:id="rId42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0" name="Block Arc 79" hidden="1"/>
            <p:cNvSpPr/>
            <p:nvPr>
              <p:custDataLst>
                <p:tags r:id="rId43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1" name="Block Arc 80" hidden="1"/>
            <p:cNvSpPr/>
            <p:nvPr>
              <p:custDataLst>
                <p:tags r:id="rId44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2" name="Block Arc 81" hidden="1"/>
            <p:cNvSpPr/>
            <p:nvPr>
              <p:custDataLst>
                <p:tags r:id="rId45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3" name="Block Arc 82" hidden="1"/>
            <p:cNvSpPr/>
            <p:nvPr>
              <p:custDataLst>
                <p:tags r:id="rId46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4" name="Block Arc 83" hidden="1"/>
            <p:cNvSpPr/>
            <p:nvPr>
              <p:custDataLst>
                <p:tags r:id="rId47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5" name="Block Arc 84" hidden="1"/>
            <p:cNvSpPr/>
            <p:nvPr>
              <p:custDataLst>
                <p:tags r:id="rId48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6" name="Block Arc 85" hidden="1"/>
            <p:cNvSpPr/>
            <p:nvPr>
              <p:custDataLst>
                <p:tags r:id="rId49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7" name="Block Arc 86" hidden="1"/>
            <p:cNvSpPr/>
            <p:nvPr>
              <p:custDataLst>
                <p:tags r:id="rId50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8" name="Block Arc 87" hidden="1"/>
            <p:cNvSpPr/>
            <p:nvPr>
              <p:custDataLst>
                <p:tags r:id="rId51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89" name="Block Arc 88" hidden="1"/>
            <p:cNvSpPr/>
            <p:nvPr>
              <p:custDataLst>
                <p:tags r:id="rId52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0800000"/>
                <a:gd name="adj2" fmla="val 162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90" name="Block Arc 89" hidden="1"/>
            <p:cNvSpPr/>
            <p:nvPr>
              <p:custDataLst>
                <p:tags r:id="rId53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16200000"/>
                <a:gd name="adj2" fmla="val 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91" name="Block Arc 90" hidden="1"/>
            <p:cNvSpPr/>
            <p:nvPr>
              <p:custDataLst>
                <p:tags r:id="rId54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0"/>
                <a:gd name="adj2" fmla="val 54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  <p:sp>
          <p:nvSpPr>
            <p:cNvPr id="92" name="Block Arc 91" hidden="1"/>
            <p:cNvSpPr/>
            <p:nvPr>
              <p:custDataLst>
                <p:tags r:id="rId55"/>
              </p:custDataLst>
            </p:nvPr>
          </p:nvSpPr>
          <p:spPr>
            <a:xfrm>
              <a:off x="4191000" y="1524000"/>
              <a:ext cx="3810000" cy="3810000"/>
            </a:xfrm>
            <a:prstGeom prst="blockArc">
              <a:avLst>
                <a:gd name="adj1" fmla="val 5400000"/>
                <a:gd name="adj2" fmla="val 10800000"/>
                <a:gd name="adj3" fmla="val 25000"/>
              </a:avLst>
            </a:prstGeom>
            <a:solidFill>
              <a:srgbClr val="0F6FC6"/>
            </a:solidFill>
            <a:ln w="25400">
              <a:solidFill>
                <a:srgbClr val="FFFFFF"/>
              </a:solidFill>
              <a:prstDash val="solid"/>
            </a:ln>
            <a:extLst>
              <a:ext uri="{31F19639-BCED-4A60-ADC4-E9642A236FB7}">
                <a14:hiddenScene3d xmlns:a14="http://schemas.microsoft.com/office/drawing/2010/main">
                  <a:camera prst="orthographicFront"/>
                  <a:lightRig rig="threePt" dir="t"/>
                </a14:hiddenScene3d>
              </a:ext>
              <a:ext uri="{E45631CC-5BF2-4C18-A39C-3461C7D3F71A}">
                <a14:hiddenSp3d xmlns:a14="http://schemas.microsoft.com/office/drawing/2010/main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  <a:prstTxWarp prst="textNoShape">
                <a:avLst/>
              </a:prstTxWarp>
              <a:noAutofit/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  <a:uLnTx/>
                  <a:uFillTx/>
                  <a:latin typeface="Calibri"/>
                  <a:ea typeface="+mn-ea"/>
                  <a:cs typeface="+mn-cs"/>
                </a:rPr>
                <a:t>Text</a:t>
              </a:r>
            </a:p>
          </p:txBody>
        </p:sp>
      </p:grpSp>
      <p:sp>
        <p:nvSpPr>
          <p:cNvPr id="93" name="TextBox 92">
            <a:extLst>
              <a:ext uri="{FF2B5EF4-FFF2-40B4-BE49-F238E27FC236}">
                <a16:creationId xmlns:a16="http://schemas.microsoft.com/office/drawing/2014/main" id="{4FA01569-E660-4A6B-8BD5-8DDDFB6AF355}"/>
              </a:ext>
            </a:extLst>
          </p:cNvPr>
          <p:cNvSpPr txBox="1"/>
          <p:nvPr/>
        </p:nvSpPr>
        <p:spPr>
          <a:xfrm>
            <a:off x="3971742" y="3544859"/>
            <a:ext cx="208390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275771" y="2251780"/>
            <a:ext cx="3348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Ягона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МФОга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ўтиш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Халқаро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пул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ўтказмалари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тизимларининг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интеграцияси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Бизнес-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максимал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автоматлаштириш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унификациялаш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Ҳудудий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филиалларда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операцион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фаолиятни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қайта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ташкил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тиш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Юридик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шахслар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хизматларни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чакана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савдо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касса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тармоқларини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универсаллаштириш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Операцион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бўлинма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ходимлари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учун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KPI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uz-Cyrl-U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ишлаб чиқиш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FF9BB454-16B1-4468-AEC8-BC0AA79300EA}"/>
              </a:ext>
            </a:extLst>
          </p:cNvPr>
          <p:cNvCxnSpPr>
            <a:cxnSpLocks/>
          </p:cNvCxnSpPr>
          <p:nvPr/>
        </p:nvCxnSpPr>
        <p:spPr>
          <a:xfrm flipH="1">
            <a:off x="258277" y="2181982"/>
            <a:ext cx="3270971" cy="0"/>
          </a:xfrm>
          <a:prstGeom prst="line">
            <a:avLst/>
          </a:prstGeom>
          <a:ln w="28575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Rectangle 95">
            <a:extLst>
              <a:ext uri="{FF2B5EF4-FFF2-40B4-BE49-F238E27FC236}">
                <a16:creationId xmlns:a16="http://schemas.microsoft.com/office/drawing/2014/main" id="{79084CA0-5790-4E53-BABF-AAC4E2C7B5A8}"/>
              </a:ext>
            </a:extLst>
          </p:cNvPr>
          <p:cNvSpPr/>
          <p:nvPr/>
        </p:nvSpPr>
        <p:spPr>
          <a:xfrm>
            <a:off x="799693" y="1769129"/>
            <a:ext cx="31398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 </a:t>
            </a: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Асосий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ташаббуслар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F3165B65-4439-4CCE-BDA7-2611BC4A575B}"/>
              </a:ext>
            </a:extLst>
          </p:cNvPr>
          <p:cNvSpPr txBox="1"/>
          <p:nvPr/>
        </p:nvSpPr>
        <p:spPr>
          <a:xfrm>
            <a:off x="7074163" y="3544859"/>
            <a:ext cx="208390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64FBBA63-F805-446B-84E2-C2DFE1B63BE9}"/>
              </a:ext>
            </a:extLst>
          </p:cNvPr>
          <p:cNvSpPr txBox="1"/>
          <p:nvPr/>
        </p:nvSpPr>
        <p:spPr>
          <a:xfrm>
            <a:off x="7740095" y="2298348"/>
            <a:ext cx="416403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Банкнинг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ташқи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ички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бошқариш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моделини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оптималлаштириш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Бир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қатор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марказлаштириш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Тўловлар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ўтказишни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юқори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тезлиги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кўрсатишнинг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ягона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ставкалари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Транзакциялар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ҳажмини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ортиши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Мижозларга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жараёнини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тезлаштириш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Масофавий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банк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хизматларидан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фойдаланиш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имкониятларини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кенгайтириш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Инсон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омилининг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салбий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таъсирини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камайтириш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Юқори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сифатли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хизмат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кўрсатиш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46A66D37-9898-4C8D-A9B6-C0B7281D3999}"/>
              </a:ext>
            </a:extLst>
          </p:cNvPr>
          <p:cNvCxnSpPr>
            <a:cxnSpLocks/>
          </p:cNvCxnSpPr>
          <p:nvPr/>
        </p:nvCxnSpPr>
        <p:spPr>
          <a:xfrm flipH="1">
            <a:off x="7812662" y="2197754"/>
            <a:ext cx="3780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ectangle 99">
            <a:extLst>
              <a:ext uri="{FF2B5EF4-FFF2-40B4-BE49-F238E27FC236}">
                <a16:creationId xmlns:a16="http://schemas.microsoft.com/office/drawing/2014/main" id="{DE58DE45-9C98-41AB-943B-432CFDC9E82A}"/>
              </a:ext>
            </a:extLst>
          </p:cNvPr>
          <p:cNvSpPr/>
          <p:nvPr/>
        </p:nvSpPr>
        <p:spPr>
          <a:xfrm>
            <a:off x="8326786" y="1784901"/>
            <a:ext cx="2756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</a:t>
            </a: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Натижалар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2" name="Delivering_results" descr="{&quot;Key&quot;:&quot;POWER_USER_SHAPE_ICON&quot;,&quot;Value&quot;:&quot;POWER_USER_SHAPE_ICON_STYLE_1&quot;}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692872" y="1512275"/>
            <a:ext cx="650541" cy="607692"/>
            <a:chOff x="253950" y="2806928"/>
            <a:chExt cx="525449" cy="569098"/>
          </a:xfrm>
          <a:solidFill>
            <a:srgbClr val="FF0000"/>
          </a:solidFill>
        </p:grpSpPr>
        <p:grpSp>
          <p:nvGrpSpPr>
            <p:cNvPr id="103" name="Premium_content"/>
            <p:cNvGrpSpPr>
              <a:grpSpLocks noChangeAspect="1"/>
            </p:cNvGrpSpPr>
            <p:nvPr>
              <p:custDataLst>
                <p:tags r:id="rId4"/>
              </p:custDataLst>
            </p:nvPr>
          </p:nvGrpSpPr>
          <p:grpSpPr>
            <a:xfrm>
              <a:off x="253950" y="3078932"/>
              <a:ext cx="525449" cy="297094"/>
              <a:chOff x="4030663" y="1581151"/>
              <a:chExt cx="715963" cy="404813"/>
            </a:xfrm>
            <a:grpFill/>
          </p:grpSpPr>
          <p:sp>
            <p:nvSpPr>
              <p:cNvPr id="112" name="Freeform 305"/>
              <p:cNvSpPr>
                <a:spLocks/>
              </p:cNvSpPr>
              <p:nvPr/>
            </p:nvSpPr>
            <p:spPr bwMode="auto">
              <a:xfrm>
                <a:off x="4137026" y="1581151"/>
                <a:ext cx="609600" cy="292100"/>
              </a:xfrm>
              <a:custGeom>
                <a:avLst/>
                <a:gdLst>
                  <a:gd name="T0" fmla="*/ 776 w 800"/>
                  <a:gd name="T1" fmla="*/ 19 h 382"/>
                  <a:gd name="T2" fmla="*/ 636 w 800"/>
                  <a:gd name="T3" fmla="*/ 80 h 382"/>
                  <a:gd name="T4" fmla="*/ 624 w 800"/>
                  <a:gd name="T5" fmla="*/ 107 h 382"/>
                  <a:gd name="T6" fmla="*/ 537 w 800"/>
                  <a:gd name="T7" fmla="*/ 165 h 382"/>
                  <a:gd name="T8" fmla="*/ 485 w 800"/>
                  <a:gd name="T9" fmla="*/ 125 h 382"/>
                  <a:gd name="T10" fmla="*/ 360 w 800"/>
                  <a:gd name="T11" fmla="*/ 121 h 382"/>
                  <a:gd name="T12" fmla="*/ 332 w 800"/>
                  <a:gd name="T13" fmla="*/ 107 h 382"/>
                  <a:gd name="T14" fmla="*/ 91 w 800"/>
                  <a:gd name="T15" fmla="*/ 117 h 382"/>
                  <a:gd name="T16" fmla="*/ 0 w 800"/>
                  <a:gd name="T17" fmla="*/ 209 h 382"/>
                  <a:gd name="T18" fmla="*/ 173 w 800"/>
                  <a:gd name="T19" fmla="*/ 382 h 382"/>
                  <a:gd name="T20" fmla="*/ 201 w 800"/>
                  <a:gd name="T21" fmla="*/ 354 h 382"/>
                  <a:gd name="T22" fmla="*/ 495 w 800"/>
                  <a:gd name="T23" fmla="*/ 354 h 382"/>
                  <a:gd name="T24" fmla="*/ 557 w 800"/>
                  <a:gd name="T25" fmla="*/ 331 h 382"/>
                  <a:gd name="T26" fmla="*/ 633 w 800"/>
                  <a:gd name="T27" fmla="*/ 266 h 382"/>
                  <a:gd name="T28" fmla="*/ 723 w 800"/>
                  <a:gd name="T29" fmla="*/ 164 h 382"/>
                  <a:gd name="T30" fmla="*/ 790 w 800"/>
                  <a:gd name="T31" fmla="*/ 60 h 382"/>
                  <a:gd name="T32" fmla="*/ 776 w 800"/>
                  <a:gd name="T33" fmla="*/ 19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0" h="382">
                    <a:moveTo>
                      <a:pt x="776" y="19"/>
                    </a:moveTo>
                    <a:cubicBezTo>
                      <a:pt x="720" y="0"/>
                      <a:pt x="660" y="26"/>
                      <a:pt x="636" y="80"/>
                    </a:cubicBezTo>
                    <a:lnTo>
                      <a:pt x="624" y="107"/>
                    </a:lnTo>
                    <a:lnTo>
                      <a:pt x="537" y="165"/>
                    </a:lnTo>
                    <a:cubicBezTo>
                      <a:pt x="530" y="143"/>
                      <a:pt x="510" y="126"/>
                      <a:pt x="485" y="125"/>
                    </a:cubicBezTo>
                    <a:lnTo>
                      <a:pt x="360" y="121"/>
                    </a:lnTo>
                    <a:cubicBezTo>
                      <a:pt x="349" y="121"/>
                      <a:pt x="337" y="113"/>
                      <a:pt x="332" y="107"/>
                    </a:cubicBezTo>
                    <a:cubicBezTo>
                      <a:pt x="278" y="53"/>
                      <a:pt x="160" y="49"/>
                      <a:pt x="91" y="117"/>
                    </a:cubicBezTo>
                    <a:lnTo>
                      <a:pt x="0" y="209"/>
                    </a:lnTo>
                    <a:lnTo>
                      <a:pt x="173" y="382"/>
                    </a:lnTo>
                    <a:lnTo>
                      <a:pt x="201" y="354"/>
                    </a:lnTo>
                    <a:lnTo>
                      <a:pt x="495" y="354"/>
                    </a:lnTo>
                    <a:cubicBezTo>
                      <a:pt x="517" y="354"/>
                      <a:pt x="539" y="346"/>
                      <a:pt x="557" y="331"/>
                    </a:cubicBezTo>
                    <a:lnTo>
                      <a:pt x="633" y="266"/>
                    </a:lnTo>
                    <a:cubicBezTo>
                      <a:pt x="668" y="237"/>
                      <a:pt x="698" y="203"/>
                      <a:pt x="723" y="164"/>
                    </a:cubicBezTo>
                    <a:lnTo>
                      <a:pt x="790" y="60"/>
                    </a:lnTo>
                    <a:cubicBezTo>
                      <a:pt x="800" y="45"/>
                      <a:pt x="793" y="25"/>
                      <a:pt x="776" y="1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3" name="Freeform 306"/>
              <p:cNvSpPr>
                <a:spLocks noEditPoints="1"/>
              </p:cNvSpPr>
              <p:nvPr/>
            </p:nvSpPr>
            <p:spPr bwMode="auto">
              <a:xfrm>
                <a:off x="4030663" y="1739901"/>
                <a:ext cx="246063" cy="246063"/>
              </a:xfrm>
              <a:custGeom>
                <a:avLst/>
                <a:gdLst>
                  <a:gd name="T0" fmla="*/ 232 w 322"/>
                  <a:gd name="T1" fmla="*/ 207 h 322"/>
                  <a:gd name="T2" fmla="*/ 256 w 322"/>
                  <a:gd name="T3" fmla="*/ 230 h 322"/>
                  <a:gd name="T4" fmla="*/ 232 w 322"/>
                  <a:gd name="T5" fmla="*/ 254 h 322"/>
                  <a:gd name="T6" fmla="*/ 209 w 322"/>
                  <a:gd name="T7" fmla="*/ 230 h 322"/>
                  <a:gd name="T8" fmla="*/ 232 w 322"/>
                  <a:gd name="T9" fmla="*/ 207 h 322"/>
                  <a:gd name="T10" fmla="*/ 0 w 322"/>
                  <a:gd name="T11" fmla="*/ 93 h 322"/>
                  <a:gd name="T12" fmla="*/ 230 w 322"/>
                  <a:gd name="T13" fmla="*/ 322 h 322"/>
                  <a:gd name="T14" fmla="*/ 322 w 322"/>
                  <a:gd name="T15" fmla="*/ 230 h 322"/>
                  <a:gd name="T16" fmla="*/ 93 w 322"/>
                  <a:gd name="T17" fmla="*/ 0 h 322"/>
                  <a:gd name="T18" fmla="*/ 0 w 322"/>
                  <a:gd name="T19" fmla="*/ 93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2" h="322">
                    <a:moveTo>
                      <a:pt x="232" y="207"/>
                    </a:moveTo>
                    <a:lnTo>
                      <a:pt x="256" y="230"/>
                    </a:lnTo>
                    <a:lnTo>
                      <a:pt x="232" y="254"/>
                    </a:lnTo>
                    <a:lnTo>
                      <a:pt x="209" y="230"/>
                    </a:lnTo>
                    <a:lnTo>
                      <a:pt x="232" y="207"/>
                    </a:lnTo>
                    <a:close/>
                    <a:moveTo>
                      <a:pt x="0" y="93"/>
                    </a:moveTo>
                    <a:lnTo>
                      <a:pt x="230" y="322"/>
                    </a:lnTo>
                    <a:lnTo>
                      <a:pt x="322" y="230"/>
                    </a:lnTo>
                    <a:lnTo>
                      <a:pt x="93" y="0"/>
                    </a:lnTo>
                    <a:lnTo>
                      <a:pt x="0" y="9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04" name="Line_chart3"/>
            <p:cNvGrpSpPr>
              <a:grpSpLocks noChangeAspect="1"/>
            </p:cNvGrpSpPr>
            <p:nvPr>
              <p:custDataLst>
                <p:tags r:id="rId5"/>
              </p:custDataLst>
            </p:nvPr>
          </p:nvGrpSpPr>
          <p:grpSpPr>
            <a:xfrm>
              <a:off x="459698" y="2806928"/>
              <a:ext cx="231664" cy="253278"/>
              <a:chOff x="5708651" y="476251"/>
              <a:chExt cx="663575" cy="725488"/>
            </a:xfrm>
            <a:grpFill/>
          </p:grpSpPr>
          <p:sp>
            <p:nvSpPr>
              <p:cNvPr id="105" name="Freeform 31"/>
              <p:cNvSpPr>
                <a:spLocks/>
              </p:cNvSpPr>
              <p:nvPr/>
            </p:nvSpPr>
            <p:spPr bwMode="auto">
              <a:xfrm>
                <a:off x="6261101" y="476251"/>
                <a:ext cx="103188" cy="125413"/>
              </a:xfrm>
              <a:custGeom>
                <a:avLst/>
                <a:gdLst>
                  <a:gd name="T0" fmla="*/ 0 w 137"/>
                  <a:gd name="T1" fmla="*/ 78 h 165"/>
                  <a:gd name="T2" fmla="*/ 137 w 137"/>
                  <a:gd name="T3" fmla="*/ 0 h 165"/>
                  <a:gd name="T4" fmla="*/ 129 w 137"/>
                  <a:gd name="T5" fmla="*/ 165 h 165"/>
                  <a:gd name="T6" fmla="*/ 0 w 137"/>
                  <a:gd name="T7" fmla="*/ 78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7" h="165">
                    <a:moveTo>
                      <a:pt x="0" y="78"/>
                    </a:moveTo>
                    <a:lnTo>
                      <a:pt x="137" y="0"/>
                    </a:lnTo>
                    <a:lnTo>
                      <a:pt x="129" y="165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6" name="Rectangle 32"/>
              <p:cNvSpPr>
                <a:spLocks noChangeArrowheads="1"/>
              </p:cNvSpPr>
              <p:nvPr/>
            </p:nvSpPr>
            <p:spPr bwMode="auto">
              <a:xfrm>
                <a:off x="5708651" y="1154114"/>
                <a:ext cx="660400" cy="476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7" name="Freeform 33"/>
              <p:cNvSpPr>
                <a:spLocks/>
              </p:cNvSpPr>
              <p:nvPr/>
            </p:nvSpPr>
            <p:spPr bwMode="auto">
              <a:xfrm>
                <a:off x="5881688" y="928689"/>
                <a:ext cx="133350" cy="188913"/>
              </a:xfrm>
              <a:custGeom>
                <a:avLst/>
                <a:gdLst>
                  <a:gd name="T0" fmla="*/ 0 w 175"/>
                  <a:gd name="T1" fmla="*/ 56 h 247"/>
                  <a:gd name="T2" fmla="*/ 0 w 175"/>
                  <a:gd name="T3" fmla="*/ 247 h 247"/>
                  <a:gd name="T4" fmla="*/ 175 w 175"/>
                  <a:gd name="T5" fmla="*/ 247 h 247"/>
                  <a:gd name="T6" fmla="*/ 175 w 175"/>
                  <a:gd name="T7" fmla="*/ 0 h 247"/>
                  <a:gd name="T8" fmla="*/ 0 w 175"/>
                  <a:gd name="T9" fmla="*/ 56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247">
                    <a:moveTo>
                      <a:pt x="0" y="56"/>
                    </a:moveTo>
                    <a:lnTo>
                      <a:pt x="0" y="247"/>
                    </a:lnTo>
                    <a:lnTo>
                      <a:pt x="175" y="247"/>
                    </a:lnTo>
                    <a:lnTo>
                      <a:pt x="175" y="0"/>
                    </a:lnTo>
                    <a:cubicBezTo>
                      <a:pt x="119" y="24"/>
                      <a:pt x="61" y="43"/>
                      <a:pt x="0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8" name="Freeform 34"/>
              <p:cNvSpPr>
                <a:spLocks/>
              </p:cNvSpPr>
              <p:nvPr/>
            </p:nvSpPr>
            <p:spPr bwMode="auto">
              <a:xfrm>
                <a:off x="6061076" y="819151"/>
                <a:ext cx="131763" cy="298450"/>
              </a:xfrm>
              <a:custGeom>
                <a:avLst/>
                <a:gdLst>
                  <a:gd name="T0" fmla="*/ 0 w 174"/>
                  <a:gd name="T1" fmla="*/ 115 h 390"/>
                  <a:gd name="T2" fmla="*/ 0 w 174"/>
                  <a:gd name="T3" fmla="*/ 390 h 390"/>
                  <a:gd name="T4" fmla="*/ 174 w 174"/>
                  <a:gd name="T5" fmla="*/ 390 h 390"/>
                  <a:gd name="T6" fmla="*/ 174 w 174"/>
                  <a:gd name="T7" fmla="*/ 0 h 390"/>
                  <a:gd name="T8" fmla="*/ 0 w 174"/>
                  <a:gd name="T9" fmla="*/ 115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4" h="390">
                    <a:moveTo>
                      <a:pt x="0" y="115"/>
                    </a:moveTo>
                    <a:lnTo>
                      <a:pt x="0" y="390"/>
                    </a:lnTo>
                    <a:lnTo>
                      <a:pt x="174" y="390"/>
                    </a:lnTo>
                    <a:lnTo>
                      <a:pt x="174" y="0"/>
                    </a:lnTo>
                    <a:cubicBezTo>
                      <a:pt x="121" y="44"/>
                      <a:pt x="62" y="82"/>
                      <a:pt x="0" y="1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9" name="Freeform 35"/>
              <p:cNvSpPr>
                <a:spLocks/>
              </p:cNvSpPr>
              <p:nvPr/>
            </p:nvSpPr>
            <p:spPr bwMode="auto">
              <a:xfrm>
                <a:off x="6238876" y="606426"/>
                <a:ext cx="133350" cy="511175"/>
              </a:xfrm>
              <a:custGeom>
                <a:avLst/>
                <a:gdLst>
                  <a:gd name="T0" fmla="*/ 0 w 175"/>
                  <a:gd name="T1" fmla="*/ 226 h 669"/>
                  <a:gd name="T2" fmla="*/ 0 w 175"/>
                  <a:gd name="T3" fmla="*/ 669 h 669"/>
                  <a:gd name="T4" fmla="*/ 175 w 175"/>
                  <a:gd name="T5" fmla="*/ 669 h 669"/>
                  <a:gd name="T6" fmla="*/ 175 w 175"/>
                  <a:gd name="T7" fmla="*/ 0 h 669"/>
                  <a:gd name="T8" fmla="*/ 0 w 175"/>
                  <a:gd name="T9" fmla="*/ 226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669">
                    <a:moveTo>
                      <a:pt x="0" y="226"/>
                    </a:moveTo>
                    <a:lnTo>
                      <a:pt x="0" y="669"/>
                    </a:lnTo>
                    <a:lnTo>
                      <a:pt x="175" y="669"/>
                    </a:lnTo>
                    <a:lnTo>
                      <a:pt x="175" y="0"/>
                    </a:lnTo>
                    <a:cubicBezTo>
                      <a:pt x="128" y="83"/>
                      <a:pt x="69" y="159"/>
                      <a:pt x="0" y="2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0" name="Freeform 36"/>
              <p:cNvSpPr>
                <a:spLocks/>
              </p:cNvSpPr>
              <p:nvPr/>
            </p:nvSpPr>
            <p:spPr bwMode="auto">
              <a:xfrm>
                <a:off x="5708651" y="979489"/>
                <a:ext cx="133350" cy="138113"/>
              </a:xfrm>
              <a:custGeom>
                <a:avLst/>
                <a:gdLst>
                  <a:gd name="T0" fmla="*/ 12 w 175"/>
                  <a:gd name="T1" fmla="*/ 14 h 181"/>
                  <a:gd name="T2" fmla="*/ 0 w 175"/>
                  <a:gd name="T3" fmla="*/ 14 h 181"/>
                  <a:gd name="T4" fmla="*/ 0 w 175"/>
                  <a:gd name="T5" fmla="*/ 181 h 181"/>
                  <a:gd name="T6" fmla="*/ 175 w 175"/>
                  <a:gd name="T7" fmla="*/ 181 h 181"/>
                  <a:gd name="T8" fmla="*/ 175 w 175"/>
                  <a:gd name="T9" fmla="*/ 0 h 181"/>
                  <a:gd name="T10" fmla="*/ 12 w 175"/>
                  <a:gd name="T11" fmla="*/ 14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5" h="181">
                    <a:moveTo>
                      <a:pt x="12" y="14"/>
                    </a:moveTo>
                    <a:cubicBezTo>
                      <a:pt x="8" y="14"/>
                      <a:pt x="4" y="14"/>
                      <a:pt x="0" y="14"/>
                    </a:cubicBezTo>
                    <a:lnTo>
                      <a:pt x="0" y="181"/>
                    </a:lnTo>
                    <a:lnTo>
                      <a:pt x="175" y="181"/>
                    </a:lnTo>
                    <a:lnTo>
                      <a:pt x="175" y="0"/>
                    </a:lnTo>
                    <a:cubicBezTo>
                      <a:pt x="122" y="9"/>
                      <a:pt x="67" y="14"/>
                      <a:pt x="12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1" name="Freeform 37"/>
              <p:cNvSpPr>
                <a:spLocks/>
              </p:cNvSpPr>
              <p:nvPr/>
            </p:nvSpPr>
            <p:spPr bwMode="auto">
              <a:xfrm>
                <a:off x="5708651" y="544514"/>
                <a:ext cx="630238" cy="398463"/>
              </a:xfrm>
              <a:custGeom>
                <a:avLst/>
                <a:gdLst>
                  <a:gd name="T0" fmla="*/ 0 w 827"/>
                  <a:gd name="T1" fmla="*/ 460 h 523"/>
                  <a:gd name="T2" fmla="*/ 0 w 827"/>
                  <a:gd name="T3" fmla="*/ 523 h 523"/>
                  <a:gd name="T4" fmla="*/ 354 w 827"/>
                  <a:gd name="T5" fmla="*/ 444 h 523"/>
                  <a:gd name="T6" fmla="*/ 678 w 827"/>
                  <a:gd name="T7" fmla="*/ 226 h 523"/>
                  <a:gd name="T8" fmla="*/ 827 w 827"/>
                  <a:gd name="T9" fmla="*/ 36 h 523"/>
                  <a:gd name="T10" fmla="*/ 775 w 827"/>
                  <a:gd name="T11" fmla="*/ 0 h 523"/>
                  <a:gd name="T12" fmla="*/ 0 w 827"/>
                  <a:gd name="T13" fmla="*/ 460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7" h="523">
                    <a:moveTo>
                      <a:pt x="0" y="460"/>
                    </a:moveTo>
                    <a:lnTo>
                      <a:pt x="0" y="523"/>
                    </a:lnTo>
                    <a:cubicBezTo>
                      <a:pt x="122" y="518"/>
                      <a:pt x="241" y="492"/>
                      <a:pt x="354" y="444"/>
                    </a:cubicBezTo>
                    <a:cubicBezTo>
                      <a:pt x="475" y="393"/>
                      <a:pt x="584" y="319"/>
                      <a:pt x="678" y="226"/>
                    </a:cubicBezTo>
                    <a:cubicBezTo>
                      <a:pt x="735" y="168"/>
                      <a:pt x="785" y="104"/>
                      <a:pt x="827" y="36"/>
                    </a:cubicBezTo>
                    <a:lnTo>
                      <a:pt x="775" y="0"/>
                    </a:lnTo>
                    <a:cubicBezTo>
                      <a:pt x="614" y="265"/>
                      <a:pt x="328" y="446"/>
                      <a:pt x="0" y="4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15" name="Target2" descr="{&quot;Key&quot;:&quot;POWER_USER_SHAPE_ICON&quot;,&quot;Value&quot;:&quot;POWER_USER_SHAPE_ICON_STYLE_1&quot;}"/>
          <p:cNvSpPr>
            <a:spLocks noChangeAspect="1" noEditPoints="1"/>
          </p:cNvSpPr>
          <p:nvPr>
            <p:custDataLst>
              <p:tags r:id="rId3"/>
            </p:custDataLst>
          </p:nvPr>
        </p:nvSpPr>
        <p:spPr bwMode="auto">
          <a:xfrm>
            <a:off x="186572" y="1679046"/>
            <a:ext cx="613121" cy="446276"/>
          </a:xfrm>
          <a:custGeom>
            <a:avLst/>
            <a:gdLst>
              <a:gd name="T0" fmla="*/ 297 w 980"/>
              <a:gd name="T1" fmla="*/ 214 h 713"/>
              <a:gd name="T2" fmla="*/ 620 w 980"/>
              <a:gd name="T3" fmla="*/ 51 h 713"/>
              <a:gd name="T4" fmla="*/ 620 w 980"/>
              <a:gd name="T5" fmla="*/ 663 h 713"/>
              <a:gd name="T6" fmla="*/ 329 w 980"/>
              <a:gd name="T7" fmla="*/ 260 h 713"/>
              <a:gd name="T8" fmla="*/ 267 w 980"/>
              <a:gd name="T9" fmla="*/ 356 h 713"/>
              <a:gd name="T10" fmla="*/ 980 w 980"/>
              <a:gd name="T11" fmla="*/ 356 h 713"/>
              <a:gd name="T12" fmla="*/ 22 w 980"/>
              <a:gd name="T13" fmla="*/ 76 h 713"/>
              <a:gd name="T14" fmla="*/ 0 w 980"/>
              <a:gd name="T15" fmla="*/ 142 h 713"/>
              <a:gd name="T16" fmla="*/ 94 w 980"/>
              <a:gd name="T17" fmla="*/ 164 h 713"/>
              <a:gd name="T18" fmla="*/ 593 w 980"/>
              <a:gd name="T19" fmla="*/ 357 h 713"/>
              <a:gd name="T20" fmla="*/ 587 w 980"/>
              <a:gd name="T21" fmla="*/ 394 h 713"/>
              <a:gd name="T22" fmla="*/ 617 w 980"/>
              <a:gd name="T23" fmla="*/ 291 h 713"/>
              <a:gd name="T24" fmla="*/ 603 w 980"/>
              <a:gd name="T25" fmla="*/ 334 h 713"/>
              <a:gd name="T26" fmla="*/ 107 w 980"/>
              <a:gd name="T27" fmla="*/ 142 h 713"/>
              <a:gd name="T28" fmla="*/ 22 w 980"/>
              <a:gd name="T29" fmla="*/ 76 h 713"/>
              <a:gd name="T30" fmla="*/ 379 w 980"/>
              <a:gd name="T31" fmla="*/ 246 h 713"/>
              <a:gd name="T32" fmla="*/ 620 w 980"/>
              <a:gd name="T33" fmla="*/ 144 h 713"/>
              <a:gd name="T34" fmla="*/ 620 w 980"/>
              <a:gd name="T35" fmla="*/ 569 h 713"/>
              <a:gd name="T36" fmla="*/ 417 w 980"/>
              <a:gd name="T37" fmla="*/ 291 h 713"/>
              <a:gd name="T38" fmla="*/ 355 w 980"/>
              <a:gd name="T39" fmla="*/ 356 h 713"/>
              <a:gd name="T40" fmla="*/ 885 w 980"/>
              <a:gd name="T41" fmla="*/ 356 h 713"/>
              <a:gd name="T42" fmla="*/ 620 w 980"/>
              <a:gd name="T43" fmla="*/ 181 h 713"/>
              <a:gd name="T44" fmla="*/ 512 w 980"/>
              <a:gd name="T45" fmla="*/ 298 h 713"/>
              <a:gd name="T46" fmla="*/ 743 w 980"/>
              <a:gd name="T47" fmla="*/ 356 h 713"/>
              <a:gd name="T48" fmla="*/ 497 w 980"/>
              <a:gd name="T49" fmla="*/ 356 h 713"/>
              <a:gd name="T50" fmla="*/ 452 w 980"/>
              <a:gd name="T51" fmla="*/ 305 h 713"/>
              <a:gd name="T52" fmla="*/ 620 w 980"/>
              <a:gd name="T53" fmla="*/ 532 h 713"/>
              <a:gd name="T54" fmla="*/ 620 w 980"/>
              <a:gd name="T55" fmla="*/ 181 h 713"/>
              <a:gd name="T56" fmla="*/ 548 w 980"/>
              <a:gd name="T57" fmla="*/ 310 h 713"/>
              <a:gd name="T58" fmla="*/ 615 w 980"/>
              <a:gd name="T59" fmla="*/ 287 h 713"/>
              <a:gd name="T60" fmla="*/ 618 w 980"/>
              <a:gd name="T61" fmla="*/ 286 h 713"/>
              <a:gd name="T62" fmla="*/ 663 w 980"/>
              <a:gd name="T63" fmla="*/ 357 h 713"/>
              <a:gd name="T64" fmla="*/ 585 w 980"/>
              <a:gd name="T65" fmla="*/ 399 h 713"/>
              <a:gd name="T66" fmla="*/ 583 w 980"/>
              <a:gd name="T67" fmla="*/ 397 h 713"/>
              <a:gd name="T68" fmla="*/ 537 w 980"/>
              <a:gd name="T69" fmla="*/ 338 h 713"/>
              <a:gd name="T70" fmla="*/ 620 w 980"/>
              <a:gd name="T71" fmla="*/ 442 h 713"/>
              <a:gd name="T72" fmla="*/ 620 w 980"/>
              <a:gd name="T73" fmla="*/ 271 h 7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80" h="713">
                <a:moveTo>
                  <a:pt x="624" y="0"/>
                </a:moveTo>
                <a:cubicBezTo>
                  <a:pt x="478" y="0"/>
                  <a:pt x="352" y="88"/>
                  <a:pt x="297" y="214"/>
                </a:cubicBezTo>
                <a:lnTo>
                  <a:pt x="341" y="231"/>
                </a:lnTo>
                <a:cubicBezTo>
                  <a:pt x="389" y="125"/>
                  <a:pt x="496" y="51"/>
                  <a:pt x="620" y="51"/>
                </a:cubicBezTo>
                <a:cubicBezTo>
                  <a:pt x="788" y="51"/>
                  <a:pt x="926" y="188"/>
                  <a:pt x="926" y="356"/>
                </a:cubicBezTo>
                <a:cubicBezTo>
                  <a:pt x="926" y="525"/>
                  <a:pt x="788" y="663"/>
                  <a:pt x="620" y="663"/>
                </a:cubicBezTo>
                <a:cubicBezTo>
                  <a:pt x="451" y="663"/>
                  <a:pt x="314" y="525"/>
                  <a:pt x="314" y="356"/>
                </a:cubicBezTo>
                <a:cubicBezTo>
                  <a:pt x="314" y="322"/>
                  <a:pt x="318" y="291"/>
                  <a:pt x="329" y="260"/>
                </a:cubicBezTo>
                <a:lnTo>
                  <a:pt x="286" y="243"/>
                </a:lnTo>
                <a:cubicBezTo>
                  <a:pt x="273" y="279"/>
                  <a:pt x="267" y="316"/>
                  <a:pt x="267" y="356"/>
                </a:cubicBezTo>
                <a:cubicBezTo>
                  <a:pt x="267" y="553"/>
                  <a:pt x="427" y="713"/>
                  <a:pt x="624" y="713"/>
                </a:cubicBezTo>
                <a:cubicBezTo>
                  <a:pt x="821" y="713"/>
                  <a:pt x="980" y="553"/>
                  <a:pt x="980" y="356"/>
                </a:cubicBezTo>
                <a:cubicBezTo>
                  <a:pt x="980" y="160"/>
                  <a:pt x="821" y="0"/>
                  <a:pt x="624" y="0"/>
                </a:cubicBezTo>
                <a:close/>
                <a:moveTo>
                  <a:pt x="22" y="76"/>
                </a:moveTo>
                <a:cubicBezTo>
                  <a:pt x="56" y="114"/>
                  <a:pt x="60" y="134"/>
                  <a:pt x="60" y="134"/>
                </a:cubicBezTo>
                <a:cubicBezTo>
                  <a:pt x="60" y="134"/>
                  <a:pt x="48" y="140"/>
                  <a:pt x="0" y="142"/>
                </a:cubicBezTo>
                <a:cubicBezTo>
                  <a:pt x="0" y="142"/>
                  <a:pt x="50" y="172"/>
                  <a:pt x="77" y="172"/>
                </a:cubicBezTo>
                <a:cubicBezTo>
                  <a:pt x="83" y="172"/>
                  <a:pt x="94" y="164"/>
                  <a:pt x="94" y="164"/>
                </a:cubicBezTo>
                <a:lnTo>
                  <a:pt x="591" y="356"/>
                </a:lnTo>
                <a:lnTo>
                  <a:pt x="593" y="357"/>
                </a:lnTo>
                <a:lnTo>
                  <a:pt x="598" y="359"/>
                </a:lnTo>
                <a:lnTo>
                  <a:pt x="587" y="394"/>
                </a:lnTo>
                <a:lnTo>
                  <a:pt x="658" y="356"/>
                </a:lnTo>
                <a:lnTo>
                  <a:pt x="617" y="291"/>
                </a:lnTo>
                <a:lnTo>
                  <a:pt x="603" y="333"/>
                </a:lnTo>
                <a:lnTo>
                  <a:pt x="603" y="334"/>
                </a:lnTo>
                <a:cubicBezTo>
                  <a:pt x="601" y="334"/>
                  <a:pt x="602" y="334"/>
                  <a:pt x="602" y="334"/>
                </a:cubicBezTo>
                <a:lnTo>
                  <a:pt x="107" y="142"/>
                </a:lnTo>
                <a:cubicBezTo>
                  <a:pt x="107" y="142"/>
                  <a:pt x="101" y="121"/>
                  <a:pt x="93" y="113"/>
                </a:cubicBezTo>
                <a:cubicBezTo>
                  <a:pt x="75" y="94"/>
                  <a:pt x="22" y="76"/>
                  <a:pt x="22" y="76"/>
                </a:cubicBezTo>
                <a:close/>
                <a:moveTo>
                  <a:pt x="620" y="92"/>
                </a:moveTo>
                <a:cubicBezTo>
                  <a:pt x="513" y="92"/>
                  <a:pt x="421" y="155"/>
                  <a:pt x="379" y="246"/>
                </a:cubicBezTo>
                <a:lnTo>
                  <a:pt x="428" y="265"/>
                </a:lnTo>
                <a:cubicBezTo>
                  <a:pt x="462" y="194"/>
                  <a:pt x="535" y="144"/>
                  <a:pt x="620" y="144"/>
                </a:cubicBezTo>
                <a:cubicBezTo>
                  <a:pt x="737" y="144"/>
                  <a:pt x="832" y="239"/>
                  <a:pt x="832" y="356"/>
                </a:cubicBezTo>
                <a:cubicBezTo>
                  <a:pt x="832" y="474"/>
                  <a:pt x="737" y="569"/>
                  <a:pt x="620" y="569"/>
                </a:cubicBezTo>
                <a:cubicBezTo>
                  <a:pt x="503" y="569"/>
                  <a:pt x="407" y="474"/>
                  <a:pt x="407" y="356"/>
                </a:cubicBezTo>
                <a:cubicBezTo>
                  <a:pt x="407" y="333"/>
                  <a:pt x="410" y="312"/>
                  <a:pt x="417" y="291"/>
                </a:cubicBezTo>
                <a:lnTo>
                  <a:pt x="369" y="273"/>
                </a:lnTo>
                <a:cubicBezTo>
                  <a:pt x="360" y="300"/>
                  <a:pt x="355" y="327"/>
                  <a:pt x="355" y="356"/>
                </a:cubicBezTo>
                <a:cubicBezTo>
                  <a:pt x="355" y="503"/>
                  <a:pt x="474" y="621"/>
                  <a:pt x="620" y="621"/>
                </a:cubicBezTo>
                <a:cubicBezTo>
                  <a:pt x="766" y="621"/>
                  <a:pt x="885" y="503"/>
                  <a:pt x="885" y="356"/>
                </a:cubicBezTo>
                <a:cubicBezTo>
                  <a:pt x="885" y="210"/>
                  <a:pt x="766" y="92"/>
                  <a:pt x="620" y="92"/>
                </a:cubicBezTo>
                <a:close/>
                <a:moveTo>
                  <a:pt x="620" y="181"/>
                </a:moveTo>
                <a:cubicBezTo>
                  <a:pt x="551" y="181"/>
                  <a:pt x="492" y="221"/>
                  <a:pt x="463" y="278"/>
                </a:cubicBezTo>
                <a:lnTo>
                  <a:pt x="512" y="298"/>
                </a:lnTo>
                <a:cubicBezTo>
                  <a:pt x="533" y="260"/>
                  <a:pt x="573" y="234"/>
                  <a:pt x="620" y="234"/>
                </a:cubicBezTo>
                <a:cubicBezTo>
                  <a:pt x="687" y="234"/>
                  <a:pt x="743" y="289"/>
                  <a:pt x="743" y="356"/>
                </a:cubicBezTo>
                <a:cubicBezTo>
                  <a:pt x="743" y="424"/>
                  <a:pt x="687" y="479"/>
                  <a:pt x="620" y="479"/>
                </a:cubicBezTo>
                <a:cubicBezTo>
                  <a:pt x="552" y="479"/>
                  <a:pt x="497" y="424"/>
                  <a:pt x="497" y="356"/>
                </a:cubicBezTo>
                <a:cubicBezTo>
                  <a:pt x="497" y="345"/>
                  <a:pt x="498" y="335"/>
                  <a:pt x="501" y="324"/>
                </a:cubicBezTo>
                <a:lnTo>
                  <a:pt x="452" y="305"/>
                </a:lnTo>
                <a:cubicBezTo>
                  <a:pt x="447" y="322"/>
                  <a:pt x="444" y="338"/>
                  <a:pt x="444" y="356"/>
                </a:cubicBezTo>
                <a:cubicBezTo>
                  <a:pt x="444" y="453"/>
                  <a:pt x="523" y="532"/>
                  <a:pt x="620" y="532"/>
                </a:cubicBezTo>
                <a:cubicBezTo>
                  <a:pt x="716" y="532"/>
                  <a:pt x="795" y="453"/>
                  <a:pt x="795" y="356"/>
                </a:cubicBezTo>
                <a:cubicBezTo>
                  <a:pt x="795" y="260"/>
                  <a:pt x="716" y="181"/>
                  <a:pt x="620" y="181"/>
                </a:cubicBezTo>
                <a:close/>
                <a:moveTo>
                  <a:pt x="620" y="271"/>
                </a:moveTo>
                <a:cubicBezTo>
                  <a:pt x="590" y="271"/>
                  <a:pt x="564" y="287"/>
                  <a:pt x="548" y="310"/>
                </a:cubicBezTo>
                <a:lnTo>
                  <a:pt x="600" y="330"/>
                </a:lnTo>
                <a:lnTo>
                  <a:pt x="615" y="287"/>
                </a:lnTo>
                <a:lnTo>
                  <a:pt x="616" y="283"/>
                </a:lnTo>
                <a:lnTo>
                  <a:pt x="618" y="286"/>
                </a:lnTo>
                <a:lnTo>
                  <a:pt x="662" y="356"/>
                </a:lnTo>
                <a:lnTo>
                  <a:pt x="663" y="357"/>
                </a:lnTo>
                <a:lnTo>
                  <a:pt x="662" y="358"/>
                </a:lnTo>
                <a:lnTo>
                  <a:pt x="585" y="399"/>
                </a:lnTo>
                <a:lnTo>
                  <a:pt x="581" y="401"/>
                </a:lnTo>
                <a:lnTo>
                  <a:pt x="583" y="397"/>
                </a:lnTo>
                <a:lnTo>
                  <a:pt x="594" y="360"/>
                </a:lnTo>
                <a:lnTo>
                  <a:pt x="537" y="338"/>
                </a:lnTo>
                <a:cubicBezTo>
                  <a:pt x="535" y="344"/>
                  <a:pt x="535" y="350"/>
                  <a:pt x="535" y="356"/>
                </a:cubicBezTo>
                <a:cubicBezTo>
                  <a:pt x="535" y="403"/>
                  <a:pt x="573" y="442"/>
                  <a:pt x="620" y="442"/>
                </a:cubicBezTo>
                <a:cubicBezTo>
                  <a:pt x="667" y="442"/>
                  <a:pt x="705" y="403"/>
                  <a:pt x="705" y="356"/>
                </a:cubicBezTo>
                <a:cubicBezTo>
                  <a:pt x="705" y="309"/>
                  <a:pt x="667" y="271"/>
                  <a:pt x="620" y="271"/>
                </a:cubicBezTo>
                <a:close/>
              </a:path>
            </a:pathLst>
          </a:custGeom>
          <a:solidFill>
            <a:srgbClr val="00336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658813" y="349632"/>
            <a:ext cx="10837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РАҚАМЛИ ИҚТИСОДИЁТ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15667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23392" y="1628800"/>
            <a:ext cx="10714799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Электрон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ҳукуматга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доир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элементларни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татбиқ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рақамли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иқтисодиётни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қўллаб-қувватлаш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Ўзбекистоннинг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яқин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истиқболдаги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тараққиёт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режасидан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мустаҳкам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ўрин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биринчи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навбатда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электрон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ҳужжат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алмашиш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улушини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янада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ошириш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давлат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хизматларининг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муайян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қисмини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давлат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хизматлари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марказлари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босқичма-босқич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равишда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электрон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шаклга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ўтказиш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вазифаларига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тегишлидир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телекоммуникация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инфратузилмаси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жараёнда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муҳим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вазифани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бажаради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Иқтисодиёт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диверсификацияси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динамикаси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қанчалик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юқори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бўлса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мамлакат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ичида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ташқарисида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ноёб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ахборотлар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айланмаси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шунчалик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кўп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миллий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иқтисодиётлар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ичида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ахборот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трафиги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эса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шу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қадар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салмоқли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бўлади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шу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боис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иштирокчилар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сони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кўп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хизматлар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тарқалган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бозорларда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рақамли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иқтисодиёт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жадал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суръатларда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ривожланади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Айниқса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транспорт,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савдо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логистика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шу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сингари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интернет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фаол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ишловчи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соҳаларга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чексиз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қулайликлар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яратади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айрим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тадқиқотчиларнинг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фикрига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кўра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уларда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электрон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сегментнинг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улуши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яимнинг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фоизига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яқинлашиб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фоиз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аҳоли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бандлигини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таъминлайди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аҳамиятлиси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кўрсаткичлар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барқарор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тарзда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ўсиб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боради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183613" y="375159"/>
            <a:ext cx="11843133" cy="1200254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dirty="0" smtClean="0">
                <a:latin typeface="Cambria" panose="02040503050406030204" pitchFamily="18" charset="0"/>
                <a:ea typeface="Cambria" panose="02040503050406030204" pitchFamily="18" charset="0"/>
              </a:rPr>
              <a:t>Худудларда рақамли иқтисодиётни ривожлантириш</a:t>
            </a:r>
            <a:endParaRPr lang="ru-RU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21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688" y="188641"/>
            <a:ext cx="11088224" cy="9361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2030»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стратегиясига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ҳудудларда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трансформация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ҳудудларни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рейтингли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методикаси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чиқилди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ҳудудларда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рақамлаштириш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диагностика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яратилди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1425" y="1196752"/>
            <a:ext cx="1003746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Рейтингли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методикасида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Бирлашган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Миллатлар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ташкилоти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(БМТ)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томонидан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дунё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давлатларида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ахборот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технологиялари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ривожланиш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электрон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ҳукуматни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жорий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этишни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қўлланиладиган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кўрсаткичлар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қабул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қилинди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Рейтингли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тартиби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 та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устувор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йўналишлардан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иборат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инфратузилма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(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35 балл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 –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аҳоли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пунктларининг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Интернет,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мобил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алоқа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«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Wi-Fi»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нуқталари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қамраб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олинганлиги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баҳоланади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иқтисодиёт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 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(25 балл)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– электрон счет-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фактурадан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онлайн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назорат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-касса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машиналаридан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самарали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фойдаланиш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маҳаллий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IT-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хизматлар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бозори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ҳолати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электр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табиий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газ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истеъмолини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ҳисобга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назорат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қилишнинг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автоматлаштирилган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тизимини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жорий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этиш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баҳоланади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Ижтимоий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соҳани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рақамлаштириш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(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 балл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 –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ижтимоий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муассасалар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болалар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боғчаси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мактаблар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поликлиникалар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)да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Интернетдан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фойдаланиш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ҳолатини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ҳамда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таълим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тизим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ҳамда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дастурий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маҳсулотларни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жорий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этиш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ҳолатини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таълим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(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 балл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 –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мактабларни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дипломга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эга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информатика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ўқитувчилари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ҳамда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ўқувчиларнинг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миллион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дастурчи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дастури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қамраб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олинганлиги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аҳолининг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IT-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секторида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бандлиги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IT-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ўқув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марказларининг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бошқалар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29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149" y="1167788"/>
            <a:ext cx="109556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2020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якунлари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республиканинг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203 та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амалга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оширилди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натижалари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аниқланди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Рақамлаштириш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ҳолатини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яхши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олган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(«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яшил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республиканинг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28 та (14%) туман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жой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улардан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яхши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ўнталикка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кирганлари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Навоий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Жиззах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Наманган,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Самарқанд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Андижон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Фарғона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шунингдек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Тошкент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шаҳрининг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Олмазор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Юнусобод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Яккасарой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Яшнобод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туманларидир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Рақамлаштириш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ҳолати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қониқарли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олган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(«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сариқ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умумий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59 та (29%) туман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71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кам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улар –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Когон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Норин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Қўшкўпир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Мирзачўл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Олмалиқ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Каттақўрғон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Янгиер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Ширин,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Зарафшон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Чирчиқ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Хонобод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Қўқон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9149" y="3403255"/>
            <a:ext cx="1095568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Шу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сариқ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рўйхатдаги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баъзи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маълум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яхши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олишган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масалан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Ижтимоий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соҳани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рақамлаштириш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Янгиер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Чирчиқ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Мирзаобод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Ховаст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ҳамда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инфратузилма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Олмалиқ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Бекобод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Норин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Мирзачўл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Қоровулбозор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91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юқори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балл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тўплаган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Рақамлаштириш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ҳолати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қониқарсиз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олган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(«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қизил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116 та (57%) туман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55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кам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баҳоланган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паст балл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тўплаган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14 туман 40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кам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баҳоланган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хусусан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Деҳқонобод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Қўшработ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Чироқчи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Қамаш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Қува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Яккабоғ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Ғузор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Ғаллаорол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Бандихон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Амударё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Музработ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Ўзбекистон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Қўштепа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Шу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қизил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айрим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маълум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кўрсаткичлар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яхши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олдилар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масалан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Булоқбоши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Жалақудуқ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Балиқчи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Урганч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Марҳамат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инфратузилма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кўрсаткичида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82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ундан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ортиқ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балл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тўплади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245422" y="267897"/>
            <a:ext cx="11843133" cy="726527"/>
          </a:xfrm>
        </p:spPr>
        <p:txBody>
          <a:bodyPr>
            <a:normAutofit/>
          </a:bodyPr>
          <a:lstStyle/>
          <a:p>
            <a:pPr algn="ctr"/>
            <a:r>
              <a:rPr lang="uz-Cyrl-UZ" sz="3000" dirty="0" smtClean="0">
                <a:latin typeface="Cambria" panose="02040503050406030204" pitchFamily="18" charset="0"/>
                <a:ea typeface="Cambria" panose="02040503050406030204" pitchFamily="18" charset="0"/>
              </a:rPr>
              <a:t>Худудларда рақамли иқтисодиётни ривожлантириш</a:t>
            </a:r>
            <a:endParaRPr lang="ru-RU" sz="3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87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7368" y="836712"/>
            <a:ext cx="11041951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Ҳудудларни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ривожланиш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ҳолатини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алоҳида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кўрсаткичлар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таҳлил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қилишда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қуйидаги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натижаларни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кўрсатди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инфратузилма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йўналишини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86 та (42%)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яшил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жой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олиб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71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зиёд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қўлган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киритди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улардан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биринчи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ўнталиги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Хива,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Фарғона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Зарафшон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Бекобод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Мирзачўл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Учтепа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Олмазор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Зарбдор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Норин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Шайхонтоҳур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туманларидир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Шу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73 та (36%)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сариқ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44 та (22%)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эса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қизил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киритилди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Фориш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Деҳқонобод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Қўшработ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Қораўзак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Яккабоғ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Чирчиқ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Қамаши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Қўштепа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Шуманай,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Амударё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иқтисодиёт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йўналишини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22 та (11%)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71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ортиқ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қўлга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киритиб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яшил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киритилди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улардан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етакчи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ўнталикда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Навоий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Термиз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Жиззах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Нукус, Наманган,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Гулистон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Тошкент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шаҳрининг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Чилонзор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Яккасарой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Учтепа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ҳамда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Ғиждувон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туманидир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Шу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26 та (13%)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сариқ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155 та (76%)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қизил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Чиноз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Паркент,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Оққўрғон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Янгийўл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Избоскан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Улуғнор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Учқудуқ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Бўка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Оқдарё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Зафаробод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Булунғур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Қуйичирчиқ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Ижтимоий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соҳани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рақамлаштириш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йўналишини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61 та (30%)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71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кўп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тўплаган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ҳолда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яшил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шулардан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етакчи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ўнталикка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Хива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Қарши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ҳамда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Тошкентнинг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Шайхонтоҳур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Сергели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Олмазор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Учтепа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Бектемир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Яккасарой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Чилонзор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Юнусобод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Шу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43 та (21%)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сариқ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99 та (49%)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қизил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киритилди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Риштон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Ургут, Бувайда,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Данғара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Тошлоқ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Зомин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Қува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Учкўприк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Чироқчи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Шаҳрихон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Бандихон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Амударё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Рақамли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таълим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йўналишини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баҳолаш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бўйича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фақатгина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13 та (6%)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71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баллдан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юқори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кўрсаткич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яшил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киритилди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уларнинг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ўнталик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қаторига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Самарқанд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Андижон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Урганч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Наманган,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Жиззах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Навоий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Нукус,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Бухоро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Қарши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шаҳарлари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Тошкент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шаҳрининг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Юнусобод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кирган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Шу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билан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бирга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23 та (12%) туман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шаҳар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сариқ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167 та (82%) туман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эса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қизил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рўйхатдан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жой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олди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Чироқчи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Юқоричирчиқ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Бўстонлиқ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Миришкор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Тахиатош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Тахтакўпир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Фарғона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Шофиркон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Каттақўрғон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Томди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Пахтаобод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Гулистон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бошқа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туманлар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39416" y="188641"/>
            <a:ext cx="104939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C2C2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ҲУДУДЛАРНИ РАҚАМЛИ РИВОЖЛАНИШ ҲОЛАТИНИ АЛОҲИДА КЎРСАТКИЧЛАР 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116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5401" y="620688"/>
            <a:ext cx="9937104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Интернет </a:t>
            </a:r>
            <a:r>
              <a:rPr lang="ru-RU" dirty="0" err="1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хизматини</a:t>
            </a:r>
            <a:r>
              <a:rPr lang="ru-RU" dirty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кўрсатаётган</a:t>
            </a:r>
            <a:r>
              <a:rPr lang="ru-RU" dirty="0" smtClean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корхона</a:t>
            </a:r>
            <a:r>
              <a:rPr lang="ru-RU" dirty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ва</a:t>
            </a:r>
            <a:r>
              <a:rPr lang="ru-RU" dirty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ташкилотлар</a:t>
            </a:r>
            <a:r>
              <a:rPr lang="ru-RU" dirty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 сони, </a:t>
            </a:r>
            <a:r>
              <a:rPr lang="ru-RU" dirty="0" err="1" smtClean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бирликда</a:t>
            </a:r>
            <a:r>
              <a:rPr lang="ru-RU" dirty="0" smtClean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 (</a:t>
            </a:r>
            <a:r>
              <a:rPr lang="en-US" dirty="0" smtClean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Uzinfocom</a:t>
            </a:r>
            <a:r>
              <a:rPr lang="en-US" dirty="0" smtClean="0">
                <a:solidFill>
                  <a:srgbClr val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</a:rPr>
              <a:t>.uz)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2204864"/>
            <a:ext cx="9937104" cy="4536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4325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/>
          </p:nvPr>
        </p:nvGraphicFramePr>
        <p:xfrm>
          <a:off x="295451" y="220601"/>
          <a:ext cx="10803930" cy="1127760"/>
        </p:xfrm>
        <a:graphic>
          <a:graphicData uri="http://schemas.openxmlformats.org/drawingml/2006/table">
            <a:tbl>
              <a:tblPr>
                <a:tableStyleId>{18603FDC-E32A-4AB5-989C-0864C3EAD2B8}</a:tableStyleId>
              </a:tblPr>
              <a:tblGrid>
                <a:gridCol w="10803930">
                  <a:extLst>
                    <a:ext uri="{9D8B030D-6E8A-4147-A177-3AD203B41FA5}">
                      <a16:colId xmlns:a16="http://schemas.microsoft.com/office/drawing/2014/main" val="2224000820"/>
                    </a:ext>
                  </a:extLst>
                </a:gridCol>
              </a:tblGrid>
              <a:tr h="951706">
                <a:tc>
                  <a:txBody>
                    <a:bodyPr/>
                    <a:lstStyle/>
                    <a:p>
                      <a:pPr indent="203835" algn="ctr"/>
                      <a:r>
                        <a:rPr lang="ru-RU" sz="2800" b="1" dirty="0" err="1">
                          <a:effectLst/>
                        </a:rPr>
                        <a:t>Ҳудуддаги</a:t>
                      </a:r>
                      <a:r>
                        <a:rPr lang="ru-RU" sz="2800" b="1" dirty="0">
                          <a:effectLst/>
                        </a:rPr>
                        <a:t> </a:t>
                      </a:r>
                      <a:r>
                        <a:rPr lang="ru-RU" sz="2800" b="1" dirty="0" err="1">
                          <a:effectLst/>
                        </a:rPr>
                        <a:t>соғлиқни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сақлаш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муассасаларини</a:t>
                      </a:r>
                      <a:r>
                        <a:rPr lang="ru-RU" sz="2800" b="1" dirty="0">
                          <a:effectLst/>
                        </a:rPr>
                        <a:t> </a:t>
                      </a:r>
                      <a:r>
                        <a:rPr lang="ru-RU" sz="2800" b="1" dirty="0" err="1">
                          <a:effectLst/>
                        </a:rPr>
                        <a:t>юқори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тезликдаги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маълумотларни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узатиш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тармоғига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 smtClean="0">
                          <a:effectLst/>
                        </a:rPr>
                        <a:t>улаш</a:t>
                      </a:r>
                      <a:r>
                        <a:rPr lang="ru-RU" sz="2800" b="1" baseline="0" dirty="0" smtClean="0">
                          <a:effectLst/>
                        </a:rPr>
                        <a:t> </a:t>
                      </a:r>
                      <a:r>
                        <a:rPr lang="ru-RU" sz="2800" b="1" baseline="0" dirty="0" err="1" smtClean="0">
                          <a:effectLst/>
                        </a:rPr>
                        <a:t>бўйича</a:t>
                      </a:r>
                      <a:endParaRPr lang="ru-RU" sz="2800" b="1" baseline="0" dirty="0" smtClean="0">
                        <a:effectLst/>
                      </a:endParaRPr>
                    </a:p>
                    <a:p>
                      <a:pPr indent="203835" algn="just"/>
                      <a:endParaRPr lang="ru-RU" b="1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1185996"/>
                  </a:ext>
                </a:extLst>
              </a:tr>
            </a:tbl>
          </a:graphicData>
        </a:graphic>
      </p:graphicFrame>
      <p:pic>
        <p:nvPicPr>
          <p:cNvPr id="1029" name="Picture 5" descr="7 examples of how the internet of things is facilitating healthcare -  Teledata I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220" y="1717859"/>
            <a:ext cx="5017089" cy="4753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68923" y="1577182"/>
            <a:ext cx="522849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1. 281 та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объектларга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қадар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оптик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алоқа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линияларини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тортиш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2. 305 та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соғлиқни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сақлаш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муассасаларини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Интернет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тармоғига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улаш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3.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Барча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соғлиқни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сақлаш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муассасаларида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Интернет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тармоғидан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фойдаланишни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йўлга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қўйиш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94135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280239" y="252253"/>
          <a:ext cx="11161483" cy="873161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1161483">
                  <a:extLst>
                    <a:ext uri="{9D8B030D-6E8A-4147-A177-3AD203B41FA5}">
                      <a16:colId xmlns:a16="http://schemas.microsoft.com/office/drawing/2014/main" val="1665847464"/>
                    </a:ext>
                  </a:extLst>
                </a:gridCol>
              </a:tblGrid>
              <a:tr h="873161">
                <a:tc>
                  <a:txBody>
                    <a:bodyPr/>
                    <a:lstStyle/>
                    <a:p>
                      <a:pPr indent="203835" algn="ctr"/>
                      <a:r>
                        <a:rPr lang="ru-RU" sz="2800" dirty="0" err="1">
                          <a:solidFill>
                            <a:schemeClr val="bg1"/>
                          </a:solidFill>
                          <a:effectLst/>
                        </a:rPr>
                        <a:t>Мактабгача</a:t>
                      </a: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bg1"/>
                          </a:solidFill>
                          <a:effectLst/>
                        </a:rPr>
                        <a:t>таълим</a:t>
                      </a: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bg1"/>
                          </a:solidFill>
                          <a:effectLst/>
                        </a:rPr>
                        <a:t>муассасаларини</a:t>
                      </a: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r>
                        <a:rPr lang="ru-RU" sz="2800" dirty="0" err="1">
                          <a:solidFill>
                            <a:schemeClr val="bg1"/>
                          </a:solidFill>
                          <a:effectLst/>
                        </a:rPr>
                        <a:t>юқори</a:t>
                      </a: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bg1"/>
                          </a:solidFill>
                          <a:effectLst/>
                        </a:rPr>
                        <a:t>тезликдаги</a:t>
                      </a: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800" dirty="0" smtClean="0">
                          <a:solidFill>
                            <a:schemeClr val="bg1"/>
                          </a:solidFill>
                          <a:effectLst/>
                        </a:rPr>
                        <a:t>  </a:t>
                      </a:r>
                      <a:r>
                        <a:rPr lang="ru-RU" sz="2800" dirty="0" err="1" smtClean="0">
                          <a:solidFill>
                            <a:schemeClr val="bg1"/>
                          </a:solidFill>
                          <a:effectLst/>
                        </a:rPr>
                        <a:t>маълумотларни</a:t>
                      </a:r>
                      <a:r>
                        <a:rPr lang="ru-RU" sz="28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bg1"/>
                          </a:solidFill>
                          <a:effectLst/>
                        </a:rPr>
                        <a:t>узатиш</a:t>
                      </a: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bg1"/>
                          </a:solidFill>
                          <a:effectLst/>
                        </a:rPr>
                        <a:t>тармоғига</a:t>
                      </a: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bg1"/>
                          </a:solidFill>
                          <a:effectLst/>
                        </a:rPr>
                        <a:t>улаш</a:t>
                      </a: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5456232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781550" y="23558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0239" y="1313631"/>
            <a:ext cx="11618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1. 639 та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объектларга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қадар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оптик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алоқа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линияларини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тортиш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2. 686 та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мактабгача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таълим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муассасаларини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Интернет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тармоғига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улаш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3.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Барча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мактабгача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таълим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муассасаларида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Интернет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тармоғидан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фойдаланишни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йўлга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қўйиш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2052" name="Picture 4" descr="IoT in Education: Devices Help Support Learning for K–12 Students | EdTech  Magaz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56" y="2425178"/>
            <a:ext cx="11031066" cy="40670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9358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3385" y="175846"/>
            <a:ext cx="8932984" cy="1125416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Умумтаълим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мактабларини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юқори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тезликдаги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маълумотларни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узатиш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тармоғига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улаш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4220307" y="-4220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3385" y="187625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1. 721 та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объектларга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қадар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оптик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алоқа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линияларини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тортиш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2. 826 та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умумтаълим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мактабларини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Интернет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тармоғига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улаш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3.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Барча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умумтаълим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мактабларида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Интернет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тармоғидан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фойдаланишни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йўлга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қўйиш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0769" y="1089083"/>
            <a:ext cx="5451231" cy="48250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Why protecting students at school is much more than just internet monitor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569" y="3736086"/>
            <a:ext cx="6037384" cy="29226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228384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92930"/>
            <a:ext cx="10515600" cy="1325563"/>
          </a:xfrm>
        </p:spPr>
        <p:txBody>
          <a:bodyPr/>
          <a:lstStyle/>
          <a:p>
            <a:r>
              <a:rPr lang="ru-RU" dirty="0" smtClean="0"/>
              <a:t>Оптик </a:t>
            </a:r>
            <a:r>
              <a:rPr lang="ru-RU" dirty="0" err="1" smtClean="0"/>
              <a:t>толали</a:t>
            </a:r>
            <a:r>
              <a:rPr lang="ru-RU" dirty="0" smtClean="0"/>
              <a:t> </a:t>
            </a:r>
            <a:r>
              <a:rPr lang="ru-RU" dirty="0" err="1" smtClean="0"/>
              <a:t>алоқа</a:t>
            </a:r>
            <a:r>
              <a:rPr lang="ru-RU" dirty="0" smtClean="0"/>
              <a:t> </a:t>
            </a:r>
            <a:r>
              <a:rPr lang="ru-RU" dirty="0" err="1" smtClean="0"/>
              <a:t>линияларини</a:t>
            </a:r>
            <a:r>
              <a:rPr lang="ru-RU" dirty="0" smtClean="0"/>
              <a:t> </a:t>
            </a:r>
            <a:r>
              <a:rPr lang="ru-RU" dirty="0" err="1" smtClean="0"/>
              <a:t>қуриш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4613031" cy="2394683"/>
          </a:xfrm>
        </p:spPr>
        <p:txBody>
          <a:bodyPr>
            <a:noAutofit/>
          </a:bodyPr>
          <a:lstStyle/>
          <a:p>
            <a:r>
              <a:rPr lang="ru-RU" sz="1600" dirty="0" smtClean="0"/>
              <a:t>1. </a:t>
            </a:r>
            <a:r>
              <a:rPr lang="ru-RU" sz="1600" dirty="0" err="1" smtClean="0"/>
              <a:t>Узунлиги</a:t>
            </a:r>
            <a:r>
              <a:rPr lang="ru-RU" sz="1600" dirty="0" smtClean="0"/>
              <a:t> 1 712,7 км </a:t>
            </a:r>
            <a:r>
              <a:rPr lang="ru-RU" sz="1600" dirty="0" err="1" smtClean="0"/>
              <a:t>бўлган</a:t>
            </a:r>
            <a:r>
              <a:rPr lang="ru-RU" sz="1600" dirty="0" smtClean="0"/>
              <a:t> оптик-</a:t>
            </a:r>
            <a:r>
              <a:rPr lang="ru-RU" sz="1600" dirty="0" err="1" smtClean="0"/>
              <a:t>толали</a:t>
            </a:r>
            <a:r>
              <a:rPr lang="ru-RU" sz="1600" dirty="0" smtClean="0"/>
              <a:t> </a:t>
            </a:r>
            <a:r>
              <a:rPr lang="ru-RU" sz="1600" dirty="0" err="1" smtClean="0"/>
              <a:t>алоқа</a:t>
            </a:r>
            <a:r>
              <a:rPr lang="ru-RU" sz="1600" dirty="0" smtClean="0"/>
              <a:t> </a:t>
            </a:r>
            <a:r>
              <a:rPr lang="ru-RU" sz="1600" dirty="0" err="1" smtClean="0"/>
              <a:t>линияларини</a:t>
            </a:r>
            <a:r>
              <a:rPr lang="ru-RU" sz="1600" dirty="0" smtClean="0"/>
              <a:t> </a:t>
            </a:r>
            <a:r>
              <a:rPr lang="ru-RU" sz="1600" dirty="0" err="1" smtClean="0"/>
              <a:t>қуриш</a:t>
            </a:r>
            <a:r>
              <a:rPr lang="ru-RU" sz="1600" dirty="0" smtClean="0"/>
              <a:t>:</a:t>
            </a:r>
          </a:p>
          <a:p>
            <a:r>
              <a:rPr lang="ru-RU" sz="1600" dirty="0" smtClean="0"/>
              <a:t>2020 й. — 1103 км;</a:t>
            </a:r>
          </a:p>
          <a:p>
            <a:r>
              <a:rPr lang="ru-RU" sz="1600" dirty="0" smtClean="0"/>
              <a:t>2021 й. — 304,7 км;</a:t>
            </a:r>
          </a:p>
          <a:p>
            <a:r>
              <a:rPr lang="ru-RU" sz="1600" dirty="0" smtClean="0"/>
              <a:t>2022 й. — 305 км.</a:t>
            </a:r>
          </a:p>
          <a:p>
            <a:r>
              <a:rPr lang="ru-RU" sz="1600" dirty="0" smtClean="0"/>
              <a:t>2. </a:t>
            </a:r>
            <a:r>
              <a:rPr lang="ru-RU" sz="1600" dirty="0" err="1" smtClean="0"/>
              <a:t>Ускуналарни</a:t>
            </a:r>
            <a:r>
              <a:rPr lang="ru-RU" sz="1600" dirty="0" smtClean="0"/>
              <a:t> </a:t>
            </a:r>
            <a:r>
              <a:rPr lang="ru-RU" sz="1600" dirty="0" err="1" smtClean="0"/>
              <a:t>ўрнатиш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ишга</a:t>
            </a:r>
            <a:r>
              <a:rPr lang="ru-RU" sz="1600" dirty="0" smtClean="0"/>
              <a:t> </a:t>
            </a:r>
            <a:r>
              <a:rPr lang="ru-RU" sz="1600" dirty="0" err="1" smtClean="0"/>
              <a:t>тушириш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4098" name="Picture 2" descr="Волоконно-оптическая линия связи (Fiber Optic Communication Lines) -  TKC-МиСБо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945" y="867508"/>
            <a:ext cx="5715000" cy="5273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604" y="4036171"/>
            <a:ext cx="4476628" cy="26907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526254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85364" y="844062"/>
            <a:ext cx="4539435" cy="762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«</a:t>
            </a:r>
            <a:r>
              <a:rPr lang="ru-RU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Рақамли</a:t>
            </a:r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Фарғона</a:t>
            </a:r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»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6747" y="1879235"/>
            <a:ext cx="8596668" cy="3880773"/>
          </a:xfrm>
        </p:spPr>
        <p:txBody>
          <a:bodyPr>
            <a:normAutofit fontScale="70000" lnSpcReduction="20000"/>
          </a:bodyPr>
          <a:lstStyle/>
          <a:p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Фарғона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вилоятида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фазовий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маълумотларни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шакллантириш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ва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таҳлил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қилишни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таъминловчи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«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Рақамли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Фарғона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»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географик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ахборот-таҳлилий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геопорталини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яратиш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.</a:t>
            </a:r>
            <a:endParaRPr lang="en-US" sz="3400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1.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Лойиҳаолди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ўрганишни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ва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маълумотлар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таҳлилини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амалга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ошириш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.</a:t>
            </a:r>
          </a:p>
          <a:p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2.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Лойиҳа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-техник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ҳужжатларни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ишлаб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чиқиш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ва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экспертизадан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ўтказиш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.</a:t>
            </a:r>
          </a:p>
          <a:p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3.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Лойиҳани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жорий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этиш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ва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босқичма-босқич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электрон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ҳукумат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тизимлари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билан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 интеграция </a:t>
            </a:r>
            <a:r>
              <a:rPr lang="ru-RU" sz="3400" dirty="0" err="1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қилиш</a:t>
            </a:r>
            <a:r>
              <a:rPr lang="ru-RU" sz="3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.</a:t>
            </a:r>
            <a:endParaRPr lang="en-US" sz="3400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endParaRPr lang="ru-RU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0930881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5723" y="236172"/>
            <a:ext cx="4173415" cy="58444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400" b="1" dirty="0" smtClean="0"/>
              <a:t>“ТАШАББУСЛИ БЮДЖЕТ”</a:t>
            </a:r>
            <a:endParaRPr lang="ru-RU" sz="2400" dirty="0"/>
          </a:p>
        </p:txBody>
      </p:sp>
      <p:pic>
        <p:nvPicPr>
          <p:cNvPr id="6146" name="Picture 2" descr="https://telegra.ph/file/9c2b4a3f811b116345a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2" y="973016"/>
            <a:ext cx="7512965" cy="560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737231" y="1373777"/>
            <a:ext cx="4325815" cy="480131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Маълумки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,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2022- </a:t>
            </a:r>
            <a:r>
              <a:rPr kumimoji="0" lang="uz-Cyrl-U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йил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1 апрель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куни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“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Ташаббусли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бюджет”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лойиҳасининг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илк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мавсуми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якунланди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ҳамда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ғолиблар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эълон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қилинди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 “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Очиқ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бюджет”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ахборот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порталидаги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Йўл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хариталарга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асосан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Фарғона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вилояти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бўйича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фуқаролар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томонидан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жўнатилган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2178 та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таклифлардан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умумий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қиймати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115,4 млрд.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сўм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бўлган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204 та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лойиҳа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ғолиб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деб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топилди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Овоз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бериш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жараёнларида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1 126 754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нафар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юртдошларимиз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қатнашди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Ғолиб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деб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топилган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ташаббуслар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сони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бўйича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Фарғона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вилояти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Республика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ҳудудлари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орасида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Тошкент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вилоятидан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кейин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иккинчи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ўринни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эгаллади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5926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582594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r>
              <a:rPr lang="uz-Cyrl-U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Фойдаланилган адабиётлар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1000108"/>
            <a:ext cx="8229600" cy="57150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1.2020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28 апрель ПҚ-4699-сонли “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Рақамли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иқтисодиёт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Электрон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ҳукуматни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дорий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чора-тадбирлари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тўғрисида”ги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қарори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2.Гукасова Н.Р, Нормативное и правовое регулирование цифровой трансформации регионов России// Вестник экспертного совета, №1 (16), 2019.</a:t>
            </a:r>
          </a:p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3.Гашева З.,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Цифровизация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региональной экономики: понятия, проблемы, пути реализации, «Экономика и бизнес», 2018.</a:t>
            </a:r>
          </a:p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4.В.Вилькен, Управление региональным развитием в условиях цифровой экономики, Санкт-Петербургский политехнический университет Петра Великого, 2019.</a:t>
            </a:r>
          </a:p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Digital Economy Policy in Developing Countries, Centre for Development Informatics Global Development Institute, 2018.</a:t>
            </a:r>
          </a:p>
          <a:p>
            <a:pPr algn="just"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6.Digital innovation hubs, Digital Europe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Programme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2018.</a:t>
            </a:r>
          </a:p>
          <a:p>
            <a:pPr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5689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baranovsv\Desktop\work elements\22x4_2018_new_1_!!!!!!!!-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11419"/>
            <a:ext cx="91418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87688" y="3412779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Эътиборларингиз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рахмат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9325330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network*connect*connection*connectivity*networking**networked*linking*linked*decentralized*decentralization*connections*connected*organization*port*technology*people*virtual machine*virtualization*structur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ertificate_POWER_USER_SEPARATOR_ICONS_award_POWER_USER_SEPARATOR_ICONS_certified_POWER_USER_SEPARATOR_ICONS_diplom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ertificate_POWER_USER_SEPARATOR_ICONS_award_POWER_USER_SEPARATOR_ICONS_certified_POWER_USER_SEPARATOR_ICONS_diplom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ertificate_POWER_USER_SEPARATOR_ICONS_award_POWER_USER_SEPARATOR_ICONS_certified_POWER_USER_SEPARATOR_ICONS_diplom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ertificate_POWER_USER_SEPARATOR_ICONS_award_POWER_USER_SEPARATOR_ICONS_certified_POWER_USER_SEPARATOR_ICONS_diplom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ertificate_POWER_USER_SEPARATOR_ICONS_award_POWER_USER_SEPARATOR_ICONS_certified_POWER_USER_SEPARATOR_ICONS_diplom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ertificate_POWER_USER_SEPARATOR_ICONS_award_POWER_USER_SEPARATOR_ICONS_certified_POWER_USER_SEPARATOR_ICONS_diplom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ertificate_POWER_USER_SEPARATOR_ICONS_award_POWER_USER_SEPARATOR_ICONS_certified_POWER_USER_SEPARATOR_ICONS_diplom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ertificate_POWER_USER_SEPARATOR_ICONS_award_POWER_USER_SEPARATOR_ICONS_certified_POWER_USER_SEPARATOR_ICONS_diplom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target_POWER_USER_SEPARATOR_ICONS_aim_POWER_USER_SEPARATOR_ICONS_alternate_POWER_USER_SEPARATOR_ICONS_swapping_POWER_USER_SEPARATOR_ICONS_switch_POWER_USER_SEPARATOR_ICONS_target-shooting_POWER_USER_SEPARATOR_ICONS_targeted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target_POWER_USER_SEPARATOR_ICONS_aim_POWER_USER_SEPARATOR_ICONS_alternate_POWER_USER_SEPARATOR_ICONS_swapping_POWER_USER_SEPARATOR_ICONS_switch_POWER_USER_SEPARATOR_ICONS_target-shooting_POWER_USER_SEPARATOR_ICONS_targeted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Boxes_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opping*targetting*e-commerce*people*bying*purchasing*key clients*key customer*customer*client*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briefcase_POWER_USER_SEPARATOR_ICONS_business_POWER_USER_SEPARATOR_ICONS_work_POWER_USER_SEPARATOR_ICONS_job_POWER_USER_SEPARATOR_ICONS_salesman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digitized_POWER_USER_SEPARATOR_ICONS_computer_POWER_USER_SEPARATOR_ICONS_data_POWER_USER_SEPARATOR_ICONS_digital_POWER_USER_SEPARATOR_ICONS_digitized-object_POWER_USER_SEPARATOR_ICONS_file_POWER_USER_SEPARATOR_ICONS_graph_POWER_USER_SEPARATOR_ICONS_technology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digitized_POWER_USER_SEPARATOR_ICONS_computer_POWER_USER_SEPARATOR_ICONS_data_POWER_USER_SEPARATOR_ICONS_digital_POWER_USER_SEPARATOR_ICONS_digitized-object_POWER_USER_SEPARATOR_ICONS_file_POWER_USER_SEPARATOR_ICONS_graph_POWER_USER_SEPARATOR_ICONS_technology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digitized_POWER_USER_SEPARATOR_ICONS_computer_POWER_USER_SEPARATOR_ICONS_data_POWER_USER_SEPARATOR_ICONS_digital_POWER_USER_SEPARATOR_ICONS_digitized-object_POWER_USER_SEPARATOR_ICONS_file_POWER_USER_SEPARATOR_ICONS_graph_POWER_USER_SEPARATOR_ICONS_technology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woman*human**person*profile-female*user*woman-face*woman-head*professional*executiv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digitization*preservation*file*electronics*archives*digitizing*digitize*digital*convert*computer*technology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building_POWER_USER_SEPARATOR_ICONS_architecture_POWER_USER_SEPARATOR_ICONS_buildings_POWER_USER_SEPARATOR_ICONS_city_POWER_USER_SEPARATOR_ICONS_office_POWER_USER_SEPARATOR_ICONS_skyline_POWER_USER_SEPARATOR_ICONS_urban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tamp*tool*administrative*bureaucracy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gauge*arrow*dial*measure*measurement*pressure*speed*speedometer*direction*performance*statistics*analysis*profits*profitability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lient-success_POWER_USER_SEPARATOR_ICONS_check-mark_POWER_USER_SEPARATOR_ICONS_client_POWER_USER_SEPARATOR_ICONS_customer_POWER_USER_SEPARATOR_ICONS_guest_POWER_USER_SEPARATOR_ICONS_success_POWER_USER_SEPARATOR_ICONS_triumph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target*aim*target shooting*targeted*archery*on target*relevant*business*objective*goal*arrow*bow*reach*success*selection*segmentation*interviewing*candidates*application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activity*statistics*analytics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lient-success_POWER_USER_SEPARATOR_ICONS_check-mark_POWER_USER_SEPARATOR_ICONS_client_POWER_USER_SEPARATOR_ICONS_customer_POWER_USER_SEPARATOR_ICONS_guest_POWER_USER_SEPARATOR_ICONS_success_POWER_USER_SEPARATOR_ICONS_triumph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lient-success_POWER_USER_SEPARATOR_ICONS_check-mark_POWER_USER_SEPARATOR_ICONS_client_POWER_USER_SEPARATOR_ICONS_customer_POWER_USER_SEPARATOR_ICONS_guest_POWER_USER_SEPARATOR_ICONS_success_POWER_USER_SEPARATOR_ICONS_triumph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lient-success_POWER_USER_SEPARATOR_ICONS_check-mark_POWER_USER_SEPARATOR_ICONS_client_POWER_USER_SEPARATOR_ICONS_customer_POWER_USER_SEPARATOR_ICONS_guest_POWER_USER_SEPARATOR_ICONS_success_POWER_USER_SEPARATOR_ICONS_triumph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client-success_POWER_USER_SEPARATOR_ICONS_check-mark_POWER_USER_SEPARATOR_ICONS_client_POWER_USER_SEPARATOR_ICONS_customer_POWER_USER_SEPARATOR_ICONS_guest_POWER_USER_SEPARATOR_ICONS_success_POWER_USER_SEPARATOR_ICONS_triumph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CONTEXTUAL_SHAPES_TAG" val="POWER_USER_CONTEXTUAL_SHAPES_DIAGRAMS_CIRCULAR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target_POWER_USER_SEPARATOR_ICONS_archery_POWER_USER_SEPARATOR_ICONS_on-target_POWER_USER_SEPARATOR_ICONS_relevant_POWER_USER_SEPARATOR_ICONS_target-shooting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line chart*graph*statistics*data*figures*numbers*analytics*analysis*dashboard*trends*steering*big data*growth*increase*surg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5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6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7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8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9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0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4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5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6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7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8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19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2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3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5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6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7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8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29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2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3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4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5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6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7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8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39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0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3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4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7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8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49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CIRCULAR_ARROW_KEY" val="POWER_USER_DIAGRAM_CIRCULAR_ARROW_VALUE_5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7A0A026E-8BE6-4689-B832-6C467ED95388}" vid="{DD023E38-C719-419D-A873-90F8AE6704BE}"/>
    </a:ext>
  </a:extLst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2769</Words>
  <Application>Microsoft Office PowerPoint</Application>
  <PresentationFormat>Широкоэкранный</PresentationFormat>
  <Paragraphs>486</Paragraphs>
  <Slides>34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7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55" baseType="lpstr">
      <vt:lpstr>맑은 고딕</vt:lpstr>
      <vt:lpstr>Arial</vt:lpstr>
      <vt:lpstr>Calibri</vt:lpstr>
      <vt:lpstr>Calibri Light</vt:lpstr>
      <vt:lpstr>Cambria</vt:lpstr>
      <vt:lpstr>Courier New</vt:lpstr>
      <vt:lpstr>メイリオ</vt:lpstr>
      <vt:lpstr>Microsoft Sans Serif</vt:lpstr>
      <vt:lpstr>Open Sans</vt:lpstr>
      <vt:lpstr>Times New Roman</vt:lpstr>
      <vt:lpstr>Trebuchet MS</vt:lpstr>
      <vt:lpstr>Wingdings</vt:lpstr>
      <vt:lpstr>Wingdings 3</vt:lpstr>
      <vt:lpstr>Тема Office</vt:lpstr>
      <vt:lpstr>Аспект</vt:lpstr>
      <vt:lpstr>Тема1</vt:lpstr>
      <vt:lpstr>1_Тема Office</vt:lpstr>
      <vt:lpstr>1_Аспект</vt:lpstr>
      <vt:lpstr>2_Тема Office</vt:lpstr>
      <vt:lpstr>3_Тема Office</vt:lpstr>
      <vt:lpstr>think-cell Slide</vt:lpstr>
      <vt:lpstr>Презентация PowerPoint</vt:lpstr>
      <vt:lpstr>Презентация PowerPoint</vt:lpstr>
      <vt:lpstr> ҲУДУДИЙ ИҚТИСОДИЁТНИ РАҚАМЛИ ТРАНСФОРМАЦИЯЛАШ ТИЗИМИ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Худудларда рақамли иқтисодиётни ривожлантириш</vt:lpstr>
      <vt:lpstr>рақамли ўзбекистон – 2030» стратегиясига мувофиқ ҳудудларда рақамли трансформация ҳолатини баҳолаш мақсадида ҳудудларни рақамли ривожлантириш даражасини рейтингли баҳолаш методикаси ишлаб чиқилди ва бу билан ҳудудларда рақамлаштириш ҳолатини диагностика қилиш имкони яратилди.</vt:lpstr>
      <vt:lpstr>Худудларда рақамли иқтисодиётни ривожлантириш</vt:lpstr>
      <vt:lpstr>Презентация PowerPoint</vt:lpstr>
      <vt:lpstr>Интернет хизматини кўрсатаётган корхона ва ташкилотлар сони, бирликда (Uzinfocom.uz)</vt:lpstr>
      <vt:lpstr>Презентация PowerPoint</vt:lpstr>
      <vt:lpstr>Презентация PowerPoint</vt:lpstr>
      <vt:lpstr>Умумтаълим мактабларини юқори тезликдаги маълумотларни узатиш тармоғига улаш.</vt:lpstr>
      <vt:lpstr>Оптик толали алоқа линияларини қуриш</vt:lpstr>
      <vt:lpstr>«Рақамли Фарғона»</vt:lpstr>
      <vt:lpstr>“ТАШАББУСЛИ БЮДЖЕТ”</vt:lpstr>
      <vt:lpstr>Фойдаланилган адабиётлар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Милорадова Ксения</dc:creator>
  <cp:lastModifiedBy>Kenjaboyev Aman Turgunovich</cp:lastModifiedBy>
  <cp:revision>65</cp:revision>
  <cp:lastPrinted>2020-11-25T09:28:38Z</cp:lastPrinted>
  <dcterms:created xsi:type="dcterms:W3CDTF">2018-03-26T13:14:55Z</dcterms:created>
  <dcterms:modified xsi:type="dcterms:W3CDTF">2022-04-13T05:51:15Z</dcterms:modified>
</cp:coreProperties>
</file>