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72"/>
    <p:sldId id="257" r:id="rId73"/>
    <p:sldId id="258" r:id="rId74"/>
    <p:sldId id="259" r:id="rId75"/>
    <p:sldId id="260" r:id="rId76"/>
    <p:sldId id="261" r:id="rId77"/>
    <p:sldId id="262" r:id="rId78"/>
    <p:sldId id="263" r:id="rId79"/>
    <p:sldId id="264" r:id="rId80"/>
    <p:sldId id="265" r:id="rId81"/>
    <p:sldId id="266" r:id="rId82"/>
    <p:sldId id="267" r:id="rId83"/>
    <p:sldId id="268" r:id="rId84"/>
    <p:sldId id="269" r:id="rId85"/>
    <p:sldId id="270" r:id="rId86"/>
    <p:sldId id="271" r:id="rId87"/>
    <p:sldId id="272" r:id="rId88"/>
    <p:sldId id="273" r:id="rId89"/>
    <p:sldId id="274" r:id="rId90"/>
    <p:sldId id="275" r:id="rId91"/>
    <p:sldId id="276" r:id="rId92"/>
    <p:sldId id="277" r:id="rId93"/>
    <p:sldId id="278" r:id="rId94"/>
    <p:sldId id="279" r:id="rId95"/>
    <p:sldId id="280" r:id="rId96"/>
    <p:sldId id="281" r:id="rId97"/>
    <p:sldId id="282" r:id="rId98"/>
    <p:sldId id="283" r:id="rId99"/>
    <p:sldId id="284" r:id="rId100"/>
    <p:sldId id="285" r:id="rId101"/>
    <p:sldId id="286" r:id="rId102"/>
    <p:sldId id="287" r:id="rId103"/>
    <p:sldId id="288" r:id="rId104"/>
    <p:sldId id="289" r:id="rId105"/>
    <p:sldId id="290" r:id="rId106"/>
    <p:sldId id="291" r:id="rId107"/>
  </p:sldIdLst>
  <p:sldSz cx="18288000" cy="10287000"/>
  <p:notesSz cx="6858000" cy="9144000"/>
  <p:embeddedFontLst>
    <p:embeddedFont>
      <p:font typeface="Montserrat Classic" charset="1" panose="00000500000000000000"/>
      <p:regular r:id="rId6"/>
    </p:embeddedFont>
    <p:embeddedFont>
      <p:font typeface="Montserrat Classic Bold" charset="1" panose="00000800000000000000"/>
      <p:regular r:id="rId7"/>
    </p:embeddedFont>
    <p:embeddedFont>
      <p:font typeface="Aileron Regular" charset="1" panose="00000500000000000000"/>
      <p:regular r:id="rId8"/>
    </p:embeddedFont>
    <p:embeddedFont>
      <p:font typeface="Aileron Regular Bold" charset="1" panose="00000800000000000000"/>
      <p:regular r:id="rId9"/>
    </p:embeddedFont>
    <p:embeddedFont>
      <p:font typeface="Aileron Regular Italics" charset="1" panose="00000500000000000000"/>
      <p:regular r:id="rId10"/>
    </p:embeddedFont>
    <p:embeddedFont>
      <p:font typeface="Aileron Regular Bold Italics" charset="1" panose="00000800000000000000"/>
      <p:regular r:id="rId11"/>
    </p:embeddedFont>
    <p:embeddedFont>
      <p:font typeface="Arimo" charset="1" panose="020B0604020202020204"/>
      <p:regular r:id="rId12"/>
    </p:embeddedFont>
    <p:embeddedFont>
      <p:font typeface="Arimo Bold" charset="1" panose="020B0704020202020204"/>
      <p:regular r:id="rId13"/>
    </p:embeddedFont>
    <p:embeddedFont>
      <p:font typeface="Arimo Italics" charset="1" panose="020B0604020202090204"/>
      <p:regular r:id="rId14"/>
    </p:embeddedFont>
    <p:embeddedFont>
      <p:font typeface="Arimo Bold Italics" charset="1" panose="020B0704020202090204"/>
      <p:regular r:id="rId15"/>
    </p:embeddedFont>
    <p:embeddedFont>
      <p:font typeface="Helveticish" charset="1" panose="020B0604020202020204"/>
      <p:regular r:id="rId16"/>
    </p:embeddedFont>
    <p:embeddedFont>
      <p:font typeface="Helveticish Bold" charset="1" panose="020B0704020202020204"/>
      <p:regular r:id="rId17"/>
    </p:embeddedFont>
    <p:embeddedFont>
      <p:font typeface="Helveticish Italics" charset="1" panose="020B0604020202090204"/>
      <p:regular r:id="rId18"/>
    </p:embeddedFont>
    <p:embeddedFont>
      <p:font typeface="Helveticish Bold Italics" charset="1" panose="020B0704020202090204"/>
      <p:regular r:id="rId19"/>
    </p:embeddedFont>
    <p:embeddedFont>
      <p:font typeface="Aileron Heavy" charset="1" panose="00000A00000000000000"/>
      <p:regular r:id="rId20"/>
    </p:embeddedFont>
    <p:embeddedFont>
      <p:font typeface="Aileron Heavy Bold" charset="1" panose="00000A00000000000000"/>
      <p:regular r:id="rId21"/>
    </p:embeddedFont>
    <p:embeddedFont>
      <p:font typeface="Aileron Heavy Italics" charset="1" panose="00000A00000000000000"/>
      <p:regular r:id="rId22"/>
    </p:embeddedFont>
    <p:embeddedFont>
      <p:font typeface="Aileron Heavy Bold Italics" charset="1" panose="00000A00000000000000"/>
      <p:regular r:id="rId23"/>
    </p:embeddedFont>
    <p:embeddedFont>
      <p:font typeface="Times Neue Roman" charset="1" panose="00000500000000000000"/>
      <p:regular r:id="rId24"/>
    </p:embeddedFont>
    <p:embeddedFont>
      <p:font typeface="Times Neue Roman Bold" charset="1" panose="00000800000000000000"/>
      <p:regular r:id="rId25"/>
    </p:embeddedFont>
    <p:embeddedFont>
      <p:font typeface="Times Neue Roman Italics" charset="1" panose="00000500000000000000"/>
      <p:regular r:id="rId26"/>
    </p:embeddedFont>
    <p:embeddedFont>
      <p:font typeface="Times Neue Roman Bold Italics" charset="1" panose="00000800000000000000"/>
      <p:regular r:id="rId27"/>
    </p:embeddedFont>
    <p:embeddedFont>
      <p:font typeface="Poppins Medium" charset="1" panose="02000000000000000000"/>
      <p:regular r:id="rId28"/>
    </p:embeddedFont>
    <p:embeddedFont>
      <p:font typeface="Poppins Medium Bold" charset="1" panose="02000000000000000000"/>
      <p:regular r:id="rId29"/>
    </p:embeddedFont>
    <p:embeddedFont>
      <p:font typeface="HK Grotesk Bold" charset="1" panose="00000800000000000000"/>
      <p:regular r:id="rId30"/>
    </p:embeddedFont>
    <p:embeddedFont>
      <p:font typeface="HK Grotesk Bold Italics" charset="1" panose="00000800000000000000"/>
      <p:regular r:id="rId31"/>
    </p:embeddedFont>
    <p:embeddedFont>
      <p:font typeface="Clear Sans Bold" charset="1" panose="020B0803030202020304"/>
      <p:regular r:id="rId32"/>
    </p:embeddedFont>
    <p:embeddedFont>
      <p:font typeface="Clear Sans Bold Italics" charset="1" panose="020B0803030202090304"/>
      <p:regular r:id="rId33"/>
    </p:embeddedFont>
    <p:embeddedFont>
      <p:font typeface="Clear Sans Regular" charset="1" panose="020B0503030202020304"/>
      <p:regular r:id="rId34"/>
    </p:embeddedFont>
    <p:embeddedFont>
      <p:font typeface="Clear Sans Regular Bold" charset="1" panose="020B0603030202020304"/>
      <p:regular r:id="rId35"/>
    </p:embeddedFont>
    <p:embeddedFont>
      <p:font typeface="Clear Sans Regular Italics" charset="1" panose="020B0503030202090304"/>
      <p:regular r:id="rId36"/>
    </p:embeddedFont>
    <p:embeddedFont>
      <p:font typeface="Clear Sans Regular Bold Italics" charset="1" panose="020B0603030202090304"/>
      <p:regular r:id="rId37"/>
    </p:embeddedFont>
    <p:embeddedFont>
      <p:font typeface="HK Grotesk Medium" charset="1" panose="00000600000000000000"/>
      <p:regular r:id="rId38"/>
    </p:embeddedFont>
    <p:embeddedFont>
      <p:font typeface="HK Grotesk Medium Bold" charset="1" panose="00000700000000000000"/>
      <p:regular r:id="rId39"/>
    </p:embeddedFont>
    <p:embeddedFont>
      <p:font typeface="HK Grotesk Medium Italics" charset="1" panose="00000600000000000000"/>
      <p:regular r:id="rId40"/>
    </p:embeddedFont>
    <p:embeddedFont>
      <p:font typeface="HK Grotesk Medium Bold Italics" charset="1" panose="00000700000000000000"/>
      <p:regular r:id="rId41"/>
    </p:embeddedFont>
    <p:embeddedFont>
      <p:font typeface="Open Sans" charset="1" panose="020B0606030504020204"/>
      <p:regular r:id="rId42"/>
    </p:embeddedFont>
    <p:embeddedFont>
      <p:font typeface="Open Sans Bold" charset="1" panose="020B0806030504020204"/>
      <p:regular r:id="rId43"/>
    </p:embeddedFont>
    <p:embeddedFont>
      <p:font typeface="Open Sans Italics" charset="1" panose="020B0606030504020204"/>
      <p:regular r:id="rId44"/>
    </p:embeddedFont>
    <p:embeddedFont>
      <p:font typeface="Open Sans Bold Italics" charset="1" panose="020B0806030504020204"/>
      <p:regular r:id="rId45"/>
    </p:embeddedFont>
    <p:embeddedFont>
      <p:font typeface="Montserrat Extra-Bold" charset="1" panose="00000900000000000000"/>
      <p:regular r:id="rId46"/>
    </p:embeddedFont>
    <p:embeddedFont>
      <p:font typeface="Montserrat Extra-Bold Bold" charset="1" panose="00000A00000000000000"/>
      <p:regular r:id="rId47"/>
    </p:embeddedFont>
    <p:embeddedFont>
      <p:font typeface="Montserrat Extra-Bold Italics" charset="1" panose="00000900000000000000"/>
      <p:regular r:id="rId48"/>
    </p:embeddedFont>
    <p:embeddedFont>
      <p:font typeface="Montserrat Extra-Bold Bold Italics" charset="1" panose="00000A00000000000000"/>
      <p:regular r:id="rId49"/>
    </p:embeddedFont>
    <p:embeddedFont>
      <p:font typeface="Montserrat Semi-Bold" charset="1" panose="00000700000000000000"/>
      <p:regular r:id="rId50"/>
    </p:embeddedFont>
    <p:embeddedFont>
      <p:font typeface="Montserrat Semi-Bold Bold" charset="1" panose="00000800000000000000"/>
      <p:regular r:id="rId51"/>
    </p:embeddedFont>
    <p:embeddedFont>
      <p:font typeface="Montserrat Semi-Bold Italics" charset="1" panose="00000700000000000000"/>
      <p:regular r:id="rId52"/>
    </p:embeddedFont>
    <p:embeddedFont>
      <p:font typeface="Montserrat Semi-Bold Bold Italics" charset="1" panose="00000800000000000000"/>
      <p:regular r:id="rId53"/>
    </p:embeddedFont>
    <p:embeddedFont>
      <p:font typeface="Montserrat" charset="1" panose="00000500000000000000"/>
      <p:regular r:id="rId54"/>
    </p:embeddedFont>
    <p:embeddedFont>
      <p:font typeface="Montserrat Bold" charset="1" panose="00000600000000000000"/>
      <p:regular r:id="rId55"/>
    </p:embeddedFont>
    <p:embeddedFont>
      <p:font typeface="Montserrat Italics" charset="1" panose="00000500000000000000"/>
      <p:regular r:id="rId56"/>
    </p:embeddedFont>
    <p:embeddedFont>
      <p:font typeface="Montserrat Bold Italics" charset="1" panose="00000600000000000000"/>
      <p:regular r:id="rId57"/>
    </p:embeddedFont>
    <p:embeddedFont>
      <p:font typeface="Inter" charset="1" panose="020B0502030000000004"/>
      <p:regular r:id="rId58"/>
    </p:embeddedFont>
    <p:embeddedFont>
      <p:font typeface="Inter Bold" charset="1" panose="020B0802030000000004"/>
      <p:regular r:id="rId59"/>
    </p:embeddedFont>
    <p:embeddedFont>
      <p:font typeface="Inter Italics" charset="1" panose="020B0502030000000004"/>
      <p:regular r:id="rId60"/>
    </p:embeddedFont>
    <p:embeddedFont>
      <p:font typeface="Inter Bold Italics" charset="1" panose="020B0802030000000004"/>
      <p:regular r:id="rId61"/>
    </p:embeddedFont>
    <p:embeddedFont>
      <p:font typeface="Josefin Sans Bold" charset="1" panose="00000800000000000000"/>
      <p:regular r:id="rId62"/>
    </p:embeddedFont>
    <p:embeddedFont>
      <p:font typeface="Josefin Sans Bold Italics" charset="1" panose="00000800000000000000"/>
      <p:regular r:id="rId63"/>
    </p:embeddedFont>
    <p:embeddedFont>
      <p:font typeface="Lato" charset="1" panose="020F0502020204030203"/>
      <p:regular r:id="rId64"/>
    </p:embeddedFont>
    <p:embeddedFont>
      <p:font typeface="Lato Bold" charset="1" panose="020F0502020204030203"/>
      <p:regular r:id="rId65"/>
    </p:embeddedFont>
    <p:embeddedFont>
      <p:font typeface="Lato Italics" charset="1" panose="020F0502020204030203"/>
      <p:regular r:id="rId66"/>
    </p:embeddedFont>
    <p:embeddedFont>
      <p:font typeface="Lato Bold Italics" charset="1" panose="020F0502020204030203"/>
      <p:regular r:id="rId67"/>
    </p:embeddedFont>
    <p:embeddedFont>
      <p:font typeface="JetBrains Mono Medium" charset="1" panose="02010609020102050004"/>
      <p:regular r:id="rId68"/>
    </p:embeddedFont>
    <p:embeddedFont>
      <p:font typeface="JetBrains Mono Medium Bold" charset="1" panose="02010909030102050004"/>
      <p:regular r:id="rId69"/>
    </p:embeddedFont>
    <p:embeddedFont>
      <p:font typeface="JetBrains Mono Medium Italics" charset="1" panose="02010609020102050004"/>
      <p:regular r:id="rId70"/>
    </p:embeddedFont>
    <p:embeddedFont>
      <p:font typeface="JetBrains Mono Medium Bold Italics" charset="1" panose="02010909030102050004"/>
      <p:regular r:id="rId7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00" Target="slides/slide29.xml" Type="http://schemas.openxmlformats.org/officeDocument/2006/relationships/slide"/><Relationship Id="rId101" Target="slides/slide30.xml" Type="http://schemas.openxmlformats.org/officeDocument/2006/relationships/slide"/><Relationship Id="rId102" Target="slides/slide31.xml" Type="http://schemas.openxmlformats.org/officeDocument/2006/relationships/slide"/><Relationship Id="rId103" Target="slides/slide32.xml" Type="http://schemas.openxmlformats.org/officeDocument/2006/relationships/slide"/><Relationship Id="rId104" Target="slides/slide33.xml" Type="http://schemas.openxmlformats.org/officeDocument/2006/relationships/slide"/><Relationship Id="rId105" Target="slides/slide34.xml" Type="http://schemas.openxmlformats.org/officeDocument/2006/relationships/slide"/><Relationship Id="rId106" Target="slides/slide35.xml" Type="http://schemas.openxmlformats.org/officeDocument/2006/relationships/slide"/><Relationship Id="rId107" Target="slides/slide36.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25" Target="fonts/font25.fntdata" Type="http://schemas.openxmlformats.org/officeDocument/2006/relationships/font"/><Relationship Id="rId26" Target="fonts/font26.fntdata" Type="http://schemas.openxmlformats.org/officeDocument/2006/relationships/font"/><Relationship Id="rId27" Target="fonts/font27.fntdata" Type="http://schemas.openxmlformats.org/officeDocument/2006/relationships/font"/><Relationship Id="rId28" Target="fonts/font28.fntdata" Type="http://schemas.openxmlformats.org/officeDocument/2006/relationships/font"/><Relationship Id="rId29" Target="fonts/font29.fntdata" Type="http://schemas.openxmlformats.org/officeDocument/2006/relationships/font"/><Relationship Id="rId3" Target="viewProps.xml" Type="http://schemas.openxmlformats.org/officeDocument/2006/relationships/viewProps"/><Relationship Id="rId30" Target="fonts/font30.fntdata" Type="http://schemas.openxmlformats.org/officeDocument/2006/relationships/font"/><Relationship Id="rId31" Target="fonts/font31.fntdata" Type="http://schemas.openxmlformats.org/officeDocument/2006/relationships/font"/><Relationship Id="rId32" Target="fonts/font32.fntdata" Type="http://schemas.openxmlformats.org/officeDocument/2006/relationships/font"/><Relationship Id="rId33" Target="fonts/font33.fntdata" Type="http://schemas.openxmlformats.org/officeDocument/2006/relationships/font"/><Relationship Id="rId34" Target="fonts/font34.fntdata" Type="http://schemas.openxmlformats.org/officeDocument/2006/relationships/font"/><Relationship Id="rId35" Target="fonts/font35.fntdata" Type="http://schemas.openxmlformats.org/officeDocument/2006/relationships/font"/><Relationship Id="rId36" Target="fonts/font36.fntdata" Type="http://schemas.openxmlformats.org/officeDocument/2006/relationships/font"/><Relationship Id="rId37" Target="fonts/font37.fntdata" Type="http://schemas.openxmlformats.org/officeDocument/2006/relationships/font"/><Relationship Id="rId38" Target="fonts/font38.fntdata" Type="http://schemas.openxmlformats.org/officeDocument/2006/relationships/font"/><Relationship Id="rId39" Target="fonts/font39.fntdata" Type="http://schemas.openxmlformats.org/officeDocument/2006/relationships/font"/><Relationship Id="rId4" Target="theme/theme1.xml" Type="http://schemas.openxmlformats.org/officeDocument/2006/relationships/theme"/><Relationship Id="rId40" Target="fonts/font40.fntdata" Type="http://schemas.openxmlformats.org/officeDocument/2006/relationships/font"/><Relationship Id="rId41" Target="fonts/font41.fntdata" Type="http://schemas.openxmlformats.org/officeDocument/2006/relationships/font"/><Relationship Id="rId42" Target="fonts/font42.fntdata" Type="http://schemas.openxmlformats.org/officeDocument/2006/relationships/font"/><Relationship Id="rId43" Target="fonts/font43.fntdata" Type="http://schemas.openxmlformats.org/officeDocument/2006/relationships/font"/><Relationship Id="rId44" Target="fonts/font44.fntdata" Type="http://schemas.openxmlformats.org/officeDocument/2006/relationships/font"/><Relationship Id="rId45" Target="fonts/font45.fntdata" Type="http://schemas.openxmlformats.org/officeDocument/2006/relationships/font"/><Relationship Id="rId46" Target="fonts/font46.fntdata" Type="http://schemas.openxmlformats.org/officeDocument/2006/relationships/font"/><Relationship Id="rId47" Target="fonts/font47.fntdata" Type="http://schemas.openxmlformats.org/officeDocument/2006/relationships/font"/><Relationship Id="rId48" Target="fonts/font48.fntdata" Type="http://schemas.openxmlformats.org/officeDocument/2006/relationships/font"/><Relationship Id="rId49" Target="fonts/font49.fntdata" Type="http://schemas.openxmlformats.org/officeDocument/2006/relationships/font"/><Relationship Id="rId5" Target="tableStyles.xml" Type="http://schemas.openxmlformats.org/officeDocument/2006/relationships/tableStyles"/><Relationship Id="rId50" Target="fonts/font50.fntdata" Type="http://schemas.openxmlformats.org/officeDocument/2006/relationships/font"/><Relationship Id="rId51" Target="fonts/font51.fntdata" Type="http://schemas.openxmlformats.org/officeDocument/2006/relationships/font"/><Relationship Id="rId52" Target="fonts/font52.fntdata" Type="http://schemas.openxmlformats.org/officeDocument/2006/relationships/font"/><Relationship Id="rId53" Target="fonts/font53.fntdata" Type="http://schemas.openxmlformats.org/officeDocument/2006/relationships/font"/><Relationship Id="rId54" Target="fonts/font54.fntdata" Type="http://schemas.openxmlformats.org/officeDocument/2006/relationships/font"/><Relationship Id="rId55" Target="fonts/font55.fntdata" Type="http://schemas.openxmlformats.org/officeDocument/2006/relationships/font"/><Relationship Id="rId56" Target="fonts/font56.fntdata" Type="http://schemas.openxmlformats.org/officeDocument/2006/relationships/font"/><Relationship Id="rId57" Target="fonts/font57.fntdata" Type="http://schemas.openxmlformats.org/officeDocument/2006/relationships/font"/><Relationship Id="rId58" Target="fonts/font58.fntdata" Type="http://schemas.openxmlformats.org/officeDocument/2006/relationships/font"/><Relationship Id="rId59" Target="fonts/font59.fntdata" Type="http://schemas.openxmlformats.org/officeDocument/2006/relationships/font"/><Relationship Id="rId6" Target="fonts/font6.fntdata" Type="http://schemas.openxmlformats.org/officeDocument/2006/relationships/font"/><Relationship Id="rId60" Target="fonts/font60.fntdata" Type="http://schemas.openxmlformats.org/officeDocument/2006/relationships/font"/><Relationship Id="rId61" Target="fonts/font61.fntdata" Type="http://schemas.openxmlformats.org/officeDocument/2006/relationships/font"/><Relationship Id="rId62" Target="fonts/font62.fntdata" Type="http://schemas.openxmlformats.org/officeDocument/2006/relationships/font"/><Relationship Id="rId63" Target="fonts/font63.fntdata" Type="http://schemas.openxmlformats.org/officeDocument/2006/relationships/font"/><Relationship Id="rId64" Target="fonts/font64.fntdata" Type="http://schemas.openxmlformats.org/officeDocument/2006/relationships/font"/><Relationship Id="rId65" Target="fonts/font65.fntdata" Type="http://schemas.openxmlformats.org/officeDocument/2006/relationships/font"/><Relationship Id="rId66" Target="fonts/font66.fntdata" Type="http://schemas.openxmlformats.org/officeDocument/2006/relationships/font"/><Relationship Id="rId67" Target="fonts/font67.fntdata" Type="http://schemas.openxmlformats.org/officeDocument/2006/relationships/font"/><Relationship Id="rId68" Target="fonts/font68.fntdata" Type="http://schemas.openxmlformats.org/officeDocument/2006/relationships/font"/><Relationship Id="rId69" Target="fonts/font69.fntdata" Type="http://schemas.openxmlformats.org/officeDocument/2006/relationships/font"/><Relationship Id="rId7" Target="fonts/font7.fntdata" Type="http://schemas.openxmlformats.org/officeDocument/2006/relationships/font"/><Relationship Id="rId70" Target="fonts/font70.fntdata" Type="http://schemas.openxmlformats.org/officeDocument/2006/relationships/font"/><Relationship Id="rId71" Target="fonts/font71.fntdata" Type="http://schemas.openxmlformats.org/officeDocument/2006/relationships/font"/><Relationship Id="rId72" Target="slides/slide1.xml" Type="http://schemas.openxmlformats.org/officeDocument/2006/relationships/slide"/><Relationship Id="rId73" Target="slides/slide2.xml" Type="http://schemas.openxmlformats.org/officeDocument/2006/relationships/slide"/><Relationship Id="rId74" Target="slides/slide3.xml" Type="http://schemas.openxmlformats.org/officeDocument/2006/relationships/slide"/><Relationship Id="rId75" Target="slides/slide4.xml" Type="http://schemas.openxmlformats.org/officeDocument/2006/relationships/slide"/><Relationship Id="rId76" Target="slides/slide5.xml" Type="http://schemas.openxmlformats.org/officeDocument/2006/relationships/slide"/><Relationship Id="rId77" Target="slides/slide6.xml" Type="http://schemas.openxmlformats.org/officeDocument/2006/relationships/slide"/><Relationship Id="rId78" Target="slides/slide7.xml" Type="http://schemas.openxmlformats.org/officeDocument/2006/relationships/slide"/><Relationship Id="rId79" Target="slides/slide8.xml" Type="http://schemas.openxmlformats.org/officeDocument/2006/relationships/slide"/><Relationship Id="rId8" Target="fonts/font8.fntdata" Type="http://schemas.openxmlformats.org/officeDocument/2006/relationships/font"/><Relationship Id="rId80" Target="slides/slide9.xml" Type="http://schemas.openxmlformats.org/officeDocument/2006/relationships/slide"/><Relationship Id="rId81" Target="slides/slide10.xml" Type="http://schemas.openxmlformats.org/officeDocument/2006/relationships/slide"/><Relationship Id="rId82" Target="slides/slide11.xml" Type="http://schemas.openxmlformats.org/officeDocument/2006/relationships/slide"/><Relationship Id="rId83" Target="slides/slide12.xml" Type="http://schemas.openxmlformats.org/officeDocument/2006/relationships/slide"/><Relationship Id="rId84" Target="slides/slide13.xml" Type="http://schemas.openxmlformats.org/officeDocument/2006/relationships/slide"/><Relationship Id="rId85" Target="slides/slide14.xml" Type="http://schemas.openxmlformats.org/officeDocument/2006/relationships/slide"/><Relationship Id="rId86" Target="slides/slide15.xml" Type="http://schemas.openxmlformats.org/officeDocument/2006/relationships/slide"/><Relationship Id="rId87" Target="slides/slide16.xml" Type="http://schemas.openxmlformats.org/officeDocument/2006/relationships/slide"/><Relationship Id="rId88" Target="slides/slide17.xml" Type="http://schemas.openxmlformats.org/officeDocument/2006/relationships/slide"/><Relationship Id="rId89" Target="slides/slide18.xml" Type="http://schemas.openxmlformats.org/officeDocument/2006/relationships/slide"/><Relationship Id="rId9" Target="fonts/font9.fntdata" Type="http://schemas.openxmlformats.org/officeDocument/2006/relationships/font"/><Relationship Id="rId90" Target="slides/slide19.xml" Type="http://schemas.openxmlformats.org/officeDocument/2006/relationships/slide"/><Relationship Id="rId91" Target="slides/slide20.xml" Type="http://schemas.openxmlformats.org/officeDocument/2006/relationships/slide"/><Relationship Id="rId92" Target="slides/slide21.xml" Type="http://schemas.openxmlformats.org/officeDocument/2006/relationships/slide"/><Relationship Id="rId93" Target="slides/slide22.xml" Type="http://schemas.openxmlformats.org/officeDocument/2006/relationships/slide"/><Relationship Id="rId94" Target="slides/slide23.xml" Type="http://schemas.openxmlformats.org/officeDocument/2006/relationships/slide"/><Relationship Id="rId95" Target="slides/slide24.xml" Type="http://schemas.openxmlformats.org/officeDocument/2006/relationships/slide"/><Relationship Id="rId96" Target="slides/slide25.xml" Type="http://schemas.openxmlformats.org/officeDocument/2006/relationships/slide"/><Relationship Id="rId97" Target="slides/slide26.xml" Type="http://schemas.openxmlformats.org/officeDocument/2006/relationships/slide"/><Relationship Id="rId98" Target="slides/slide27.xml" Type="http://schemas.openxmlformats.org/officeDocument/2006/relationships/slide"/><Relationship Id="rId99" Target="slides/slide28.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 Id="rId3" Target="../media/image3.jpeg" Type="http://schemas.openxmlformats.org/officeDocument/2006/relationships/image"/><Relationship Id="rId4" Target="../media/image4.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3.png" Type="http://schemas.openxmlformats.org/officeDocument/2006/relationships/image"/><Relationship Id="rId11" Target="../media/image14.svg" Type="http://schemas.openxmlformats.org/officeDocument/2006/relationships/image"/><Relationship Id="rId12" Target="../media/image15.png" Type="http://schemas.openxmlformats.org/officeDocument/2006/relationships/image"/><Relationship Id="rId13" Target="../media/image16.svg" Type="http://schemas.openxmlformats.org/officeDocument/2006/relationships/image"/><Relationship Id="rId14" Target="../media/image17.png" Type="http://schemas.openxmlformats.org/officeDocument/2006/relationships/image"/><Relationship Id="rId15" Target="../media/image18.svg" Type="http://schemas.openxmlformats.org/officeDocument/2006/relationships/image"/><Relationship Id="rId16" Target="../media/image19.png" Type="http://schemas.openxmlformats.org/officeDocument/2006/relationships/image"/><Relationship Id="rId17" Target="../media/image20.svg" Type="http://schemas.openxmlformats.org/officeDocument/2006/relationships/image"/><Relationship Id="rId18" Target="../media/image21.png" Type="http://schemas.openxmlformats.org/officeDocument/2006/relationships/image"/><Relationship Id="rId2" Target="../media/image5.png" Type="http://schemas.openxmlformats.org/officeDocument/2006/relationships/image"/><Relationship Id="rId3" Target="../media/image6.sv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11.png" Type="http://schemas.openxmlformats.org/officeDocument/2006/relationships/image"/><Relationship Id="rId9" Target="../media/image12.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0.png" Type="http://schemas.openxmlformats.org/officeDocument/2006/relationships/image"/><Relationship Id="rId11" Target="../media/image31.svg" Type="http://schemas.openxmlformats.org/officeDocument/2006/relationships/image"/><Relationship Id="rId12" Target="../media/image32.png" Type="http://schemas.openxmlformats.org/officeDocument/2006/relationships/image"/><Relationship Id="rId13" Target="../media/image33.svg" Type="http://schemas.openxmlformats.org/officeDocument/2006/relationships/image"/><Relationship Id="rId2" Target="../media/image22.png" Type="http://schemas.openxmlformats.org/officeDocument/2006/relationships/image"/><Relationship Id="rId3" Target="../media/image23.svg" Type="http://schemas.openxmlformats.org/officeDocument/2006/relationships/image"/><Relationship Id="rId4" Target="../media/image24.png" Type="http://schemas.openxmlformats.org/officeDocument/2006/relationships/image"/><Relationship Id="rId5" Target="../media/image25.png" Type="http://schemas.openxmlformats.org/officeDocument/2006/relationships/image"/><Relationship Id="rId6" Target="../media/image26.svg" Type="http://schemas.openxmlformats.org/officeDocument/2006/relationships/image"/><Relationship Id="rId7" Target="../media/image27.png" Type="http://schemas.openxmlformats.org/officeDocument/2006/relationships/image"/><Relationship Id="rId8" Target="../media/image28.svg" Type="http://schemas.openxmlformats.org/officeDocument/2006/relationships/image"/><Relationship Id="rId9" Target="../media/image29.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4.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6.png" Type="http://schemas.openxmlformats.org/officeDocument/2006/relationships/image"/><Relationship Id="rId3" Target="../media/image37.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0.png" Type="http://schemas.openxmlformats.org/officeDocument/2006/relationships/image"/><Relationship Id="rId11" Target="../media/image31.svg" Type="http://schemas.openxmlformats.org/officeDocument/2006/relationships/image"/><Relationship Id="rId12" Target="../media/image32.png" Type="http://schemas.openxmlformats.org/officeDocument/2006/relationships/image"/><Relationship Id="rId13" Target="../media/image33.svg" Type="http://schemas.openxmlformats.org/officeDocument/2006/relationships/image"/><Relationship Id="rId2" Target="../media/image22.png" Type="http://schemas.openxmlformats.org/officeDocument/2006/relationships/image"/><Relationship Id="rId3" Target="../media/image23.svg" Type="http://schemas.openxmlformats.org/officeDocument/2006/relationships/image"/><Relationship Id="rId4" Target="../media/image24.png" Type="http://schemas.openxmlformats.org/officeDocument/2006/relationships/image"/><Relationship Id="rId5" Target="../media/image25.png" Type="http://schemas.openxmlformats.org/officeDocument/2006/relationships/image"/><Relationship Id="rId6" Target="../media/image26.svg" Type="http://schemas.openxmlformats.org/officeDocument/2006/relationships/image"/><Relationship Id="rId7" Target="../media/image27.png" Type="http://schemas.openxmlformats.org/officeDocument/2006/relationships/image"/><Relationship Id="rId8" Target="../media/image28.svg" Type="http://schemas.openxmlformats.org/officeDocument/2006/relationships/image"/><Relationship Id="rId9" Target="../media/image29.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jpe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6.jpeg" Type="http://schemas.openxmlformats.org/officeDocument/2006/relationships/image"/><Relationship Id="rId11" Target="../media/image47.png" Type="http://schemas.openxmlformats.org/officeDocument/2006/relationships/image"/><Relationship Id="rId12" Target="../media/image48.svg" Type="http://schemas.openxmlformats.org/officeDocument/2006/relationships/image"/><Relationship Id="rId13" Target="../media/image49.png" Type="http://schemas.openxmlformats.org/officeDocument/2006/relationships/image"/><Relationship Id="rId14" Target="../media/image50.svg" Type="http://schemas.openxmlformats.org/officeDocument/2006/relationships/image"/><Relationship Id="rId2" Target="../media/image38.png" Type="http://schemas.openxmlformats.org/officeDocument/2006/relationships/image"/><Relationship Id="rId3" Target="../media/image39.svg" Type="http://schemas.openxmlformats.org/officeDocument/2006/relationships/image"/><Relationship Id="rId4" Target="../media/image40.png" Type="http://schemas.openxmlformats.org/officeDocument/2006/relationships/image"/><Relationship Id="rId5" Target="../media/image41.svg" Type="http://schemas.openxmlformats.org/officeDocument/2006/relationships/image"/><Relationship Id="rId6" Target="../media/image42.png" Type="http://schemas.openxmlformats.org/officeDocument/2006/relationships/image"/><Relationship Id="rId7" Target="../media/image43.svg" Type="http://schemas.openxmlformats.org/officeDocument/2006/relationships/image"/><Relationship Id="rId8" Target="../media/image44.png" Type="http://schemas.openxmlformats.org/officeDocument/2006/relationships/image"/><Relationship Id="rId9" Target="../media/image45.sv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9.png" Type="http://schemas.openxmlformats.org/officeDocument/2006/relationships/image"/><Relationship Id="rId3" Target="../media/image50.svg" Type="http://schemas.openxmlformats.org/officeDocument/2006/relationships/image"/><Relationship Id="rId4" Target="../media/image51.jpe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2.png" Type="http://schemas.openxmlformats.org/officeDocument/2006/relationships/image"/><Relationship Id="rId3" Target="../media/image53.png" Type="http://schemas.openxmlformats.org/officeDocument/2006/relationships/image"/><Relationship Id="rId4" Target="../media/image54.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5.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6.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7.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10.svg" Type="http://schemas.openxmlformats.org/officeDocument/2006/relationships/image"/><Relationship Id="rId4" Target="../media/image58.png" Type="http://schemas.openxmlformats.org/officeDocument/2006/relationships/image"/><Relationship Id="rId5" Target="../media/image59.svg" Type="http://schemas.openxmlformats.org/officeDocument/2006/relationships/image"/><Relationship Id="rId6" Target="../media/image60.jpe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0.png" Type="http://schemas.openxmlformats.org/officeDocument/2006/relationships/image"/><Relationship Id="rId11" Target="../media/image31.svg" Type="http://schemas.openxmlformats.org/officeDocument/2006/relationships/image"/><Relationship Id="rId12" Target="../media/image32.png" Type="http://schemas.openxmlformats.org/officeDocument/2006/relationships/image"/><Relationship Id="rId13" Target="../media/image33.svg" Type="http://schemas.openxmlformats.org/officeDocument/2006/relationships/image"/><Relationship Id="rId2" Target="../media/image22.png" Type="http://schemas.openxmlformats.org/officeDocument/2006/relationships/image"/><Relationship Id="rId3" Target="../media/image23.svg" Type="http://schemas.openxmlformats.org/officeDocument/2006/relationships/image"/><Relationship Id="rId4" Target="../media/image24.png" Type="http://schemas.openxmlformats.org/officeDocument/2006/relationships/image"/><Relationship Id="rId5" Target="../media/image25.png" Type="http://schemas.openxmlformats.org/officeDocument/2006/relationships/image"/><Relationship Id="rId6" Target="../media/image26.svg" Type="http://schemas.openxmlformats.org/officeDocument/2006/relationships/image"/><Relationship Id="rId7" Target="../media/image27.png" Type="http://schemas.openxmlformats.org/officeDocument/2006/relationships/image"/><Relationship Id="rId8" Target="../media/image28.svg" Type="http://schemas.openxmlformats.org/officeDocument/2006/relationships/image"/><Relationship Id="rId9" Target="../media/image29.jpe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1.jpe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2.png" Type="http://schemas.openxmlformats.org/officeDocument/2006/relationships/image"/><Relationship Id="rId3" Target="../media/image63.png" Type="http://schemas.openxmlformats.org/officeDocument/2006/relationships/image"/><Relationship Id="rId4" Target="../media/image64.jpe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5.jpeg" Type="http://schemas.openxmlformats.org/officeDocument/2006/relationships/image"/><Relationship Id="rId3" Target="../media/image66.jpeg" Type="http://schemas.openxmlformats.org/officeDocument/2006/relationships/image"/><Relationship Id="rId4" Target="../media/image67.pn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0.png" Type="http://schemas.openxmlformats.org/officeDocument/2006/relationships/image"/><Relationship Id="rId11" Target="../media/image31.svg" Type="http://schemas.openxmlformats.org/officeDocument/2006/relationships/image"/><Relationship Id="rId12" Target="../media/image32.png" Type="http://schemas.openxmlformats.org/officeDocument/2006/relationships/image"/><Relationship Id="rId13" Target="../media/image33.svg" Type="http://schemas.openxmlformats.org/officeDocument/2006/relationships/image"/><Relationship Id="rId2" Target="../media/image22.png" Type="http://schemas.openxmlformats.org/officeDocument/2006/relationships/image"/><Relationship Id="rId3" Target="../media/image23.svg" Type="http://schemas.openxmlformats.org/officeDocument/2006/relationships/image"/><Relationship Id="rId4" Target="../media/image24.png" Type="http://schemas.openxmlformats.org/officeDocument/2006/relationships/image"/><Relationship Id="rId5" Target="../media/image25.png" Type="http://schemas.openxmlformats.org/officeDocument/2006/relationships/image"/><Relationship Id="rId6" Target="../media/image26.svg" Type="http://schemas.openxmlformats.org/officeDocument/2006/relationships/image"/><Relationship Id="rId7" Target="../media/image27.png" Type="http://schemas.openxmlformats.org/officeDocument/2006/relationships/image"/><Relationship Id="rId8" Target="../media/image28.svg" Type="http://schemas.openxmlformats.org/officeDocument/2006/relationships/image"/><Relationship Id="rId9" Target="../media/image29.jpe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8.jpeg" Type="http://schemas.openxmlformats.org/officeDocument/2006/relationships/image"/><Relationship Id="rId3" Target="../media/image69.png" Type="http://schemas.openxmlformats.org/officeDocument/2006/relationships/image"/><Relationship Id="rId4" Target="../media/image70.pn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1.png" Type="http://schemas.openxmlformats.org/officeDocument/2006/relationships/image"/></Relationships>
</file>

<file path=ppt/slides/_rels/slide3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2.png" Type="http://schemas.openxmlformats.org/officeDocument/2006/relationships/image"/></Relationships>
</file>

<file path=ppt/slides/_rels/slide3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3.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15724" r="0" b="15724"/>
          <a:stretch>
            <a:fillRect/>
          </a:stretch>
        </p:blipFill>
        <p:spPr>
          <a:xfrm flipH="false" flipV="false" rot="0">
            <a:off x="10007432" y="3906338"/>
            <a:ext cx="8105027" cy="6610344"/>
          </a:xfrm>
          <a:prstGeom prst="rect">
            <a:avLst/>
          </a:prstGeom>
        </p:spPr>
      </p:pic>
      <p:sp>
        <p:nvSpPr>
          <p:cNvPr name="TextBox 3" id="3"/>
          <p:cNvSpPr txBox="true"/>
          <p:nvPr/>
        </p:nvSpPr>
        <p:spPr>
          <a:xfrm rot="0">
            <a:off x="6847595" y="710337"/>
            <a:ext cx="7995616" cy="2403738"/>
          </a:xfrm>
          <a:prstGeom prst="rect">
            <a:avLst/>
          </a:prstGeom>
        </p:spPr>
        <p:txBody>
          <a:bodyPr anchor="t" rtlCol="false" tIns="0" lIns="0" bIns="0" rIns="0">
            <a:spAutoFit/>
          </a:bodyPr>
          <a:lstStyle/>
          <a:p>
            <a:pPr algn="ctr">
              <a:lnSpc>
                <a:spcPts val="4728"/>
              </a:lnSpc>
            </a:pPr>
            <a:r>
              <a:rPr lang="en-US" sz="4184">
                <a:solidFill>
                  <a:srgbClr val="000000"/>
                </a:solidFill>
                <a:latin typeface="Montserrat Extra-Bold"/>
              </a:rPr>
              <a:t>RАQАMLI MАRKETINGА YANGI TАLАBLАR VА DАVLАT INTERАKTIV XIZMАTLАRI</a:t>
            </a:r>
          </a:p>
        </p:txBody>
      </p:sp>
      <p:sp>
        <p:nvSpPr>
          <p:cNvPr name="TextBox 4" id="4"/>
          <p:cNvSpPr txBox="true"/>
          <p:nvPr/>
        </p:nvSpPr>
        <p:spPr>
          <a:xfrm rot="0">
            <a:off x="1426442" y="8817335"/>
            <a:ext cx="5421153" cy="843830"/>
          </a:xfrm>
          <a:prstGeom prst="rect">
            <a:avLst/>
          </a:prstGeom>
        </p:spPr>
        <p:txBody>
          <a:bodyPr anchor="t" rtlCol="false" tIns="0" lIns="0" bIns="0" rIns="0">
            <a:spAutoFit/>
          </a:bodyPr>
          <a:lstStyle/>
          <a:p>
            <a:pPr algn="ctr">
              <a:lnSpc>
                <a:spcPts val="2222"/>
              </a:lnSpc>
            </a:pPr>
            <a:r>
              <a:rPr lang="en-US" sz="1587">
                <a:solidFill>
                  <a:srgbClr val="000000"/>
                </a:solidFill>
                <a:latin typeface="Montserrat"/>
              </a:rPr>
              <a:t>Toshkent dalat iqtisodiyot universiteti. </a:t>
            </a:r>
          </a:p>
          <a:p>
            <a:pPr algn="ctr">
              <a:lnSpc>
                <a:spcPts val="2222"/>
              </a:lnSpc>
            </a:pPr>
            <a:r>
              <a:rPr lang="en-US" sz="1587">
                <a:solidFill>
                  <a:srgbClr val="000000"/>
                </a:solidFill>
                <a:latin typeface="Montserrat"/>
              </a:rPr>
              <a:t>Hakimov Ziyodulla Ahmadovich</a:t>
            </a:r>
          </a:p>
          <a:p>
            <a:pPr algn="ctr">
              <a:lnSpc>
                <a:spcPts val="2222"/>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AutoShape 2" id="2"/>
          <p:cNvSpPr/>
          <p:nvPr/>
        </p:nvSpPr>
        <p:spPr>
          <a:xfrm rot="0">
            <a:off x="0" y="-124817"/>
            <a:ext cx="18139110" cy="10411817"/>
          </a:xfrm>
          <a:prstGeom prst="rect">
            <a:avLst/>
          </a:prstGeom>
          <a:solidFill>
            <a:srgbClr val="FFDE59"/>
          </a:solidFill>
        </p:spPr>
      </p:sp>
      <p:sp>
        <p:nvSpPr>
          <p:cNvPr name="AutoShape 3" id="3"/>
          <p:cNvSpPr/>
          <p:nvPr/>
        </p:nvSpPr>
        <p:spPr>
          <a:xfrm rot="0">
            <a:off x="1028700" y="3762952"/>
            <a:ext cx="4825692" cy="6058707"/>
          </a:xfrm>
          <a:prstGeom prst="rect">
            <a:avLst/>
          </a:prstGeom>
          <a:solidFill>
            <a:srgbClr val="003060"/>
          </a:solidFill>
        </p:spPr>
      </p:sp>
      <p:pic>
        <p:nvPicPr>
          <p:cNvPr name="Picture 4" id="4"/>
          <p:cNvPicPr>
            <a:picLocks noChangeAspect="true"/>
          </p:cNvPicPr>
          <p:nvPr/>
        </p:nvPicPr>
        <p:blipFill>
          <a:blip r:embed="rId2"/>
          <a:srcRect l="33182" t="9746" r="32759" b="0"/>
          <a:stretch>
            <a:fillRect/>
          </a:stretch>
        </p:blipFill>
        <p:spPr>
          <a:xfrm flipH="false" flipV="false" rot="0">
            <a:off x="1028700" y="1676371"/>
            <a:ext cx="4825692" cy="7193309"/>
          </a:xfrm>
          <a:prstGeom prst="rect">
            <a:avLst/>
          </a:prstGeom>
        </p:spPr>
      </p:pic>
      <p:sp>
        <p:nvSpPr>
          <p:cNvPr name="TextBox 5" id="5"/>
          <p:cNvSpPr txBox="true"/>
          <p:nvPr/>
        </p:nvSpPr>
        <p:spPr>
          <a:xfrm rot="0">
            <a:off x="1127005" y="593725"/>
            <a:ext cx="16033990" cy="850900"/>
          </a:xfrm>
          <a:prstGeom prst="rect">
            <a:avLst/>
          </a:prstGeom>
        </p:spPr>
        <p:txBody>
          <a:bodyPr anchor="t" rtlCol="false" tIns="0" lIns="0" bIns="0" rIns="0">
            <a:spAutoFit/>
          </a:bodyPr>
          <a:lstStyle/>
          <a:p>
            <a:pPr algn="ctr">
              <a:lnSpc>
                <a:spcPts val="6875"/>
              </a:lnSpc>
            </a:pPr>
            <a:r>
              <a:rPr lang="en-US" spc="329" sz="5500">
                <a:solidFill>
                  <a:srgbClr val="000000"/>
                </a:solidFill>
                <a:latin typeface="Clear Sans Bold Bold"/>
              </a:rPr>
              <a:t>АSOSIY ADABIYOTLAR</a:t>
            </a:r>
          </a:p>
        </p:txBody>
      </p:sp>
      <p:sp>
        <p:nvSpPr>
          <p:cNvPr name="TextBox 6" id="6"/>
          <p:cNvSpPr txBox="true"/>
          <p:nvPr/>
        </p:nvSpPr>
        <p:spPr>
          <a:xfrm rot="0">
            <a:off x="1298823" y="8932545"/>
            <a:ext cx="4285446" cy="714375"/>
          </a:xfrm>
          <a:prstGeom prst="rect">
            <a:avLst/>
          </a:prstGeom>
        </p:spPr>
        <p:txBody>
          <a:bodyPr anchor="t" rtlCol="false" tIns="0" lIns="0" bIns="0" rIns="0">
            <a:spAutoFit/>
          </a:bodyPr>
          <a:lstStyle/>
          <a:p>
            <a:pPr algn="ctr">
              <a:lnSpc>
                <a:spcPts val="2775"/>
              </a:lnSpc>
            </a:pPr>
            <a:r>
              <a:rPr lang="en-US" spc="197" sz="2500">
                <a:solidFill>
                  <a:srgbClr val="FFFFFF"/>
                </a:solidFill>
                <a:latin typeface="Clear Sans Regular Italics"/>
              </a:rPr>
              <a:t>E-Goverment for Betta goverment. OECD</a:t>
            </a:r>
          </a:p>
        </p:txBody>
      </p:sp>
      <p:sp>
        <p:nvSpPr>
          <p:cNvPr name="AutoShape 7" id="7"/>
          <p:cNvSpPr/>
          <p:nvPr/>
        </p:nvSpPr>
        <p:spPr>
          <a:xfrm rot="0">
            <a:off x="12439015" y="3508051"/>
            <a:ext cx="4825692" cy="6313608"/>
          </a:xfrm>
          <a:prstGeom prst="rect">
            <a:avLst/>
          </a:prstGeom>
          <a:solidFill>
            <a:srgbClr val="003060"/>
          </a:solidFill>
        </p:spPr>
      </p:sp>
      <p:sp>
        <p:nvSpPr>
          <p:cNvPr name="AutoShape 8" id="8"/>
          <p:cNvSpPr/>
          <p:nvPr/>
        </p:nvSpPr>
        <p:spPr>
          <a:xfrm rot="0">
            <a:off x="6733857" y="3508051"/>
            <a:ext cx="4825692" cy="6313608"/>
          </a:xfrm>
          <a:prstGeom prst="rect">
            <a:avLst/>
          </a:prstGeom>
          <a:solidFill>
            <a:srgbClr val="003060"/>
          </a:solidFill>
        </p:spPr>
      </p:sp>
      <p:sp>
        <p:nvSpPr>
          <p:cNvPr name="TextBox 9" id="9"/>
          <p:cNvSpPr txBox="true"/>
          <p:nvPr/>
        </p:nvSpPr>
        <p:spPr>
          <a:xfrm rot="0">
            <a:off x="6733857" y="8402955"/>
            <a:ext cx="4825692" cy="1243964"/>
          </a:xfrm>
          <a:prstGeom prst="rect">
            <a:avLst/>
          </a:prstGeom>
        </p:spPr>
        <p:txBody>
          <a:bodyPr anchor="t" rtlCol="false" tIns="0" lIns="0" bIns="0" rIns="0">
            <a:spAutoFit/>
          </a:bodyPr>
          <a:lstStyle/>
          <a:p>
            <a:pPr algn="ctr">
              <a:lnSpc>
                <a:spcPts val="3360"/>
              </a:lnSpc>
            </a:pPr>
            <a:r>
              <a:rPr lang="en-US" spc="28" sz="2400">
                <a:solidFill>
                  <a:srgbClr val="FFFFFF"/>
                </a:solidFill>
                <a:latin typeface="Clear Sans Regular Italics"/>
              </a:rPr>
              <a:t>Latif Al-Hakim. Global E-Government: Theory, Applications and Benchmarking. </a:t>
            </a:r>
          </a:p>
        </p:txBody>
      </p:sp>
      <p:pic>
        <p:nvPicPr>
          <p:cNvPr name="Picture 10" id="10"/>
          <p:cNvPicPr>
            <a:picLocks noChangeAspect="true"/>
          </p:cNvPicPr>
          <p:nvPr/>
        </p:nvPicPr>
        <p:blipFill>
          <a:blip r:embed="rId3"/>
          <a:srcRect l="33954" t="10708" r="33694" b="7568"/>
          <a:stretch>
            <a:fillRect/>
          </a:stretch>
        </p:blipFill>
        <p:spPr>
          <a:xfrm flipH="false" flipV="false" rot="0">
            <a:off x="6733857" y="1676371"/>
            <a:ext cx="4767390" cy="6774209"/>
          </a:xfrm>
          <a:prstGeom prst="rect">
            <a:avLst/>
          </a:prstGeom>
        </p:spPr>
      </p:pic>
      <p:pic>
        <p:nvPicPr>
          <p:cNvPr name="Picture 11" id="11"/>
          <p:cNvPicPr>
            <a:picLocks noChangeAspect="true"/>
          </p:cNvPicPr>
          <p:nvPr/>
        </p:nvPicPr>
        <p:blipFill>
          <a:blip r:embed="rId4"/>
          <a:srcRect l="33552" t="10007" r="33741" b="9426"/>
          <a:stretch>
            <a:fillRect/>
          </a:stretch>
        </p:blipFill>
        <p:spPr>
          <a:xfrm flipH="false" flipV="false" rot="0">
            <a:off x="12439015" y="1676371"/>
            <a:ext cx="4825692" cy="6686722"/>
          </a:xfrm>
          <a:prstGeom prst="rect">
            <a:avLst/>
          </a:prstGeom>
        </p:spPr>
      </p:pic>
      <p:sp>
        <p:nvSpPr>
          <p:cNvPr name="TextBox 12" id="12"/>
          <p:cNvSpPr txBox="true"/>
          <p:nvPr/>
        </p:nvSpPr>
        <p:spPr>
          <a:xfrm rot="0">
            <a:off x="12566184" y="8433435"/>
            <a:ext cx="4285446" cy="1243965"/>
          </a:xfrm>
          <a:prstGeom prst="rect">
            <a:avLst/>
          </a:prstGeom>
        </p:spPr>
        <p:txBody>
          <a:bodyPr anchor="t" rtlCol="false" tIns="0" lIns="0" bIns="0" rIns="0">
            <a:spAutoFit/>
          </a:bodyPr>
          <a:lstStyle/>
          <a:p>
            <a:pPr algn="ctr">
              <a:lnSpc>
                <a:spcPts val="3360"/>
              </a:lnSpc>
            </a:pPr>
            <a:r>
              <a:rPr lang="en-US" spc="216" sz="2400">
                <a:solidFill>
                  <a:srgbClr val="FFFFFF"/>
                </a:solidFill>
                <a:latin typeface="Clear Sans Regular Italics"/>
              </a:rPr>
              <a:t>Mark J., Tom J. e-Government or Out of Government</a:t>
            </a:r>
          </a:p>
        </p:txBody>
      </p:sp>
    </p:spTree>
  </p:cSld>
  <p:clrMapOvr>
    <a:masterClrMapping/>
  </p:clrMapOvr>
</p:sld>
</file>

<file path=ppt/slides/slide3.xml><?xml version="1.0" encoding="utf-8"?>
<p:sld xmlns:p="http://schemas.openxmlformats.org/presentationml/2006/main" xmlns:a="http://schemas.openxmlformats.org/drawingml/2006/main">
  <p:cSld>
    <p:bg>
      <p:bgPr>
        <a:solidFill>
          <a:srgbClr val="FFDE59"/>
        </a:solidFill>
      </p:bgPr>
    </p:bg>
    <p:spTree>
      <p:nvGrpSpPr>
        <p:cNvPr id="1" name=""/>
        <p:cNvGrpSpPr/>
        <p:nvPr/>
      </p:nvGrpSpPr>
      <p:grpSpPr>
        <a:xfrm>
          <a:off x="0" y="0"/>
          <a:ext cx="0" cy="0"/>
          <a:chOff x="0" y="0"/>
          <a:chExt cx="0" cy="0"/>
        </a:xfrm>
      </p:grpSpPr>
      <p:sp>
        <p:nvSpPr>
          <p:cNvPr name="TextBox 2" id="2"/>
          <p:cNvSpPr txBox="true"/>
          <p:nvPr/>
        </p:nvSpPr>
        <p:spPr>
          <a:xfrm rot="0">
            <a:off x="191844" y="1678674"/>
            <a:ext cx="17904312" cy="7305675"/>
          </a:xfrm>
          <a:prstGeom prst="rect">
            <a:avLst/>
          </a:prstGeom>
        </p:spPr>
        <p:txBody>
          <a:bodyPr anchor="t" rtlCol="false" tIns="0" lIns="0" bIns="0" rIns="0">
            <a:spAutoFit/>
          </a:bodyPr>
          <a:lstStyle/>
          <a:p>
            <a:pPr marL="647697" indent="-323848" lvl="1">
              <a:lnSpc>
                <a:spcPts val="4199"/>
              </a:lnSpc>
              <a:buFont typeface="Arial"/>
              <a:buChar char="•"/>
            </a:pPr>
            <a:r>
              <a:rPr lang="en-US" sz="2999">
                <a:solidFill>
                  <a:srgbClr val="191919"/>
                </a:solidFill>
                <a:latin typeface="Clear Sans Regular"/>
              </a:rPr>
              <a:t>Ўзбекистон Республикасининг 2015 йил 9 декабрдаги “Электрон ҳукумат тўғрисида” ЎРҚ-395-сон Қонуни.</a:t>
            </a:r>
          </a:p>
          <a:p>
            <a:pPr marL="647697" indent="-323848" lvl="1">
              <a:lnSpc>
                <a:spcPts val="4199"/>
              </a:lnSpc>
              <a:buFont typeface="Arial"/>
              <a:buChar char="•"/>
            </a:pPr>
            <a:r>
              <a:rPr lang="en-US" sz="2999">
                <a:solidFill>
                  <a:srgbClr val="191919"/>
                </a:solidFill>
                <a:latin typeface="Clear Sans Regular"/>
              </a:rPr>
              <a:t>Гафуров С.М., Бобожонов Э.С., Ражабов С.Б.Компьютер саводхонлиги ва давлат электрон хизматларидан фойдаланиш.Ўқув қўлланма.Тошкент. 2017 йил11 бет.</a:t>
            </a:r>
          </a:p>
          <a:p>
            <a:pPr marL="647697" indent="-323848" lvl="1">
              <a:lnSpc>
                <a:spcPts val="4199"/>
              </a:lnSpc>
              <a:buFont typeface="Arial"/>
              <a:buChar char="•"/>
            </a:pPr>
            <a:r>
              <a:rPr lang="en-US" sz="2999">
                <a:solidFill>
                  <a:srgbClr val="191919"/>
                </a:solidFill>
                <a:latin typeface="Clear Sans Regular"/>
              </a:rPr>
              <a:t>https://publicadministration.un.org/egovkb/en-us/Data/Country-Information/id/186-Uzbekistan</a:t>
            </a:r>
          </a:p>
          <a:p>
            <a:pPr marL="647697" indent="-323848" lvl="1">
              <a:lnSpc>
                <a:spcPts val="4199"/>
              </a:lnSpc>
              <a:buFont typeface="Arial"/>
              <a:buChar char="•"/>
            </a:pPr>
            <a:r>
              <a:rPr lang="en-US" sz="2999">
                <a:solidFill>
                  <a:srgbClr val="191919"/>
                </a:solidFill>
                <a:latin typeface="Clear Sans Regular"/>
              </a:rPr>
              <a:t> Тадбиркорлар учун Интернет. Интернетдан бизнесда қандай унумли фойдаланиш мумкин. Қўлланма.  Ўзбекистон Савдо-саноат палатаси. Тошкент 2012, 160 бет. www.chamber.uz.</a:t>
            </a:r>
          </a:p>
          <a:p>
            <a:pPr marL="647697" indent="-323848" lvl="1">
              <a:lnSpc>
                <a:spcPts val="4199"/>
              </a:lnSpc>
              <a:buFont typeface="Arial"/>
              <a:buChar char="•"/>
            </a:pPr>
            <a:r>
              <a:rPr lang="en-US" sz="2999">
                <a:solidFill>
                  <a:srgbClr val="191919"/>
                </a:solidFill>
                <a:latin typeface="Clear Sans Regular"/>
              </a:rPr>
              <a:t> Атаджанов Д. Электрон ҳукумат бўйича эслатма: Ўзбекистон Республикасида электрон ҳукуматни ривожлантириш бўйича давлат органларининг асосий вазифалари/Б. А. Авлиекулов, Д. Ю. Атаджанов, Р. Р. Закиров -Тошкент: Baktria press, 2016. - 32 б.</a:t>
            </a:r>
          </a:p>
          <a:p>
            <a:pPr marL="647697" indent="-323848" lvl="1">
              <a:lnSpc>
                <a:spcPts val="4199"/>
              </a:lnSpc>
              <a:buFont typeface="Arial"/>
              <a:buChar char="•"/>
            </a:pPr>
            <a:r>
              <a:rPr lang="en-US" sz="2999">
                <a:solidFill>
                  <a:srgbClr val="191919"/>
                </a:solidFill>
                <a:latin typeface="Clear Sans Regular"/>
              </a:rPr>
              <a:t> Давлат бошқарувида АКТ. Умумий тушунчалар. Жаҳон тажрибаси. Ўзбекистонда жорий этиш истиқболлари. Тошкент, 2005 й. </a:t>
            </a:r>
          </a:p>
          <a:p>
            <a:pPr marL="647697" indent="-323848" lvl="1">
              <a:lnSpc>
                <a:spcPts val="4199"/>
              </a:lnSpc>
              <a:buFont typeface="Arial"/>
              <a:buChar char="•"/>
            </a:pPr>
            <a:r>
              <a:rPr lang="en-US" sz="2999">
                <a:solidFill>
                  <a:srgbClr val="191919"/>
                </a:solidFill>
                <a:latin typeface="Clear Sans Regular"/>
              </a:rPr>
              <a:t>Алимов Р.Х., Бегалиев Б.А., Юлчиева Г.Т., Алишев Ш.А., Иқтисодиётда ахборот технологиялари. Ўқув қўлланма. T.: O’qituvchi нашриёти, 2005 й.</a:t>
            </a:r>
          </a:p>
        </p:txBody>
      </p:sp>
      <p:sp>
        <p:nvSpPr>
          <p:cNvPr name="TextBox 3" id="3"/>
          <p:cNvSpPr txBox="true"/>
          <p:nvPr/>
        </p:nvSpPr>
        <p:spPr>
          <a:xfrm rot="0">
            <a:off x="531451" y="381000"/>
            <a:ext cx="14204343" cy="647700"/>
          </a:xfrm>
          <a:prstGeom prst="rect">
            <a:avLst/>
          </a:prstGeom>
        </p:spPr>
        <p:txBody>
          <a:bodyPr anchor="t" rtlCol="false" tIns="0" lIns="0" bIns="0" rIns="0">
            <a:spAutoFit/>
          </a:bodyPr>
          <a:lstStyle/>
          <a:p>
            <a:pPr>
              <a:lnSpc>
                <a:spcPts val="5250"/>
              </a:lnSpc>
            </a:pPr>
            <a:r>
              <a:rPr lang="en-US" spc="131" sz="4375">
                <a:solidFill>
                  <a:srgbClr val="191919"/>
                </a:solidFill>
                <a:latin typeface="Clear Sans Bold"/>
              </a:rPr>
              <a:t>QO'SHIMCHA ADABIYOTLAR</a:t>
            </a:r>
          </a:p>
        </p:txBody>
      </p:sp>
    </p:spTree>
  </p:cSld>
  <p:clrMapOvr>
    <a:masterClrMapping/>
  </p:clrMapOvr>
</p:sld>
</file>

<file path=ppt/slides/slide4.xml><?xml version="1.0" encoding="utf-8"?>
<p:sld xmlns:p="http://schemas.openxmlformats.org/presentationml/2006/main" xmlns:a="http://schemas.openxmlformats.org/drawingml/2006/main">
  <p:cSld>
    <p:bg>
      <p:bgPr>
        <a:solidFill>
          <a:srgbClr val="FFDE59"/>
        </a:solidFill>
      </p:bgPr>
    </p:bg>
    <p:spTree>
      <p:nvGrpSpPr>
        <p:cNvPr id="1" name=""/>
        <p:cNvGrpSpPr/>
        <p:nvPr/>
      </p:nvGrpSpPr>
      <p:grpSpPr>
        <a:xfrm>
          <a:off x="0" y="0"/>
          <a:ext cx="0" cy="0"/>
          <a:chOff x="0" y="0"/>
          <a:chExt cx="0" cy="0"/>
        </a:xfrm>
      </p:grpSpPr>
      <p:sp>
        <p:nvSpPr>
          <p:cNvPr name="TextBox 2" id="2"/>
          <p:cNvSpPr txBox="true"/>
          <p:nvPr/>
        </p:nvSpPr>
        <p:spPr>
          <a:xfrm rot="0">
            <a:off x="191844" y="1084873"/>
            <a:ext cx="17576582" cy="6781800"/>
          </a:xfrm>
          <a:prstGeom prst="rect">
            <a:avLst/>
          </a:prstGeom>
        </p:spPr>
        <p:txBody>
          <a:bodyPr anchor="t" rtlCol="false" tIns="0" lIns="0" bIns="0" rIns="0">
            <a:spAutoFit/>
          </a:bodyPr>
          <a:lstStyle/>
          <a:p>
            <a:pPr marL="647697" indent="-323848" lvl="1">
              <a:lnSpc>
                <a:spcPts val="4199"/>
              </a:lnSpc>
              <a:buFont typeface="Arial"/>
              <a:buChar char="•"/>
            </a:pPr>
            <a:r>
              <a:rPr lang="en-US" sz="2999">
                <a:solidFill>
                  <a:srgbClr val="191919"/>
                </a:solidFill>
                <a:latin typeface="Clear Sans Regular"/>
              </a:rPr>
              <a:t>Kassen M. Blockchain and e-government innovation: Automation of public information processes //Information Systems. – 2022. – Т. 103. – С. 101862.</a:t>
            </a:r>
          </a:p>
          <a:p>
            <a:pPr marL="647697" indent="-323848" lvl="1">
              <a:lnSpc>
                <a:spcPts val="4199"/>
              </a:lnSpc>
              <a:buFont typeface="Arial"/>
              <a:buChar char="•"/>
            </a:pPr>
            <a:r>
              <a:rPr lang="en-US" sz="2999">
                <a:solidFill>
                  <a:srgbClr val="191919"/>
                </a:solidFill>
                <a:latin typeface="Clear Sans Regular"/>
              </a:rPr>
              <a:t> Sumiati I., Ariffin H. B., Ardianti D. E-Government Innovation in Bandung City During the Covid-19 Pandemic //International Journal of Global Community. – 2022. – Т. 5. – №. 1 (March). – С. 33-48.</a:t>
            </a:r>
          </a:p>
          <a:p>
            <a:pPr marL="647697" indent="-323848" lvl="1">
              <a:lnSpc>
                <a:spcPts val="4199"/>
              </a:lnSpc>
              <a:buFont typeface="Arial"/>
              <a:buChar char="•"/>
            </a:pPr>
            <a:r>
              <a:rPr lang="en-US" sz="2999">
                <a:solidFill>
                  <a:srgbClr val="191919"/>
                </a:solidFill>
                <a:latin typeface="Clear Sans Regular"/>
              </a:rPr>
              <a:t>E-Government Survey 2020 Digital Government in the Decade of Action for Sustainable Development. With addendum on COVID-19 Response. UNITED NATIONS New York, 2020 publicadministration.un.org</a:t>
            </a:r>
          </a:p>
          <a:p>
            <a:pPr marL="647697" indent="-323848" lvl="1">
              <a:lnSpc>
                <a:spcPts val="4199"/>
              </a:lnSpc>
              <a:buFont typeface="Arial"/>
              <a:buChar char="•"/>
            </a:pPr>
            <a:r>
              <a:rPr lang="en-US" sz="2999">
                <a:solidFill>
                  <a:srgbClr val="191919"/>
                </a:solidFill>
                <a:latin typeface="Clear Sans Regular"/>
              </a:rPr>
              <a:t>DIGITAL GOVERNMENT 2020: PROSPECTS FOR RUSSIA. World Bank Group. APRIL 2016</a:t>
            </a:r>
          </a:p>
          <a:p>
            <a:pPr marL="647697" indent="-323848" lvl="1">
              <a:lnSpc>
                <a:spcPts val="4199"/>
              </a:lnSpc>
              <a:buFont typeface="Arial"/>
              <a:buChar char="•"/>
            </a:pPr>
            <a:r>
              <a:rPr lang="en-US" sz="2999">
                <a:solidFill>
                  <a:srgbClr val="191919"/>
                </a:solidFill>
                <a:latin typeface="Clear Sans Regular"/>
              </a:rPr>
              <a:t>Farida, I., &amp; Lestari, A. (2021). Implementation of E-Government as a Public Service Innovation in Indonesia. RUDN Journal of Public Administration, 8(1), 72-79.</a:t>
            </a:r>
          </a:p>
          <a:p>
            <a:pPr marL="647697" indent="-323848" lvl="1">
              <a:lnSpc>
                <a:spcPts val="4199"/>
              </a:lnSpc>
              <a:buFont typeface="Arial"/>
              <a:buChar char="•"/>
            </a:pPr>
            <a:r>
              <a:rPr lang="en-US" sz="2999">
                <a:solidFill>
                  <a:srgbClr val="191919"/>
                </a:solidFill>
                <a:latin typeface="Clear Sans Regular"/>
              </a:rPr>
              <a:t>E-GOVERNMENT CLOSER TO THE PEOPLE.  European Fund through ERASMUS+ Adult Education project No 2017-1-PL01-KA204-038688-01</a:t>
            </a:r>
          </a:p>
        </p:txBody>
      </p:sp>
      <p:sp>
        <p:nvSpPr>
          <p:cNvPr name="TextBox 3" id="3"/>
          <p:cNvSpPr txBox="true"/>
          <p:nvPr/>
        </p:nvSpPr>
        <p:spPr>
          <a:xfrm rot="0">
            <a:off x="440415" y="134822"/>
            <a:ext cx="14204343" cy="647700"/>
          </a:xfrm>
          <a:prstGeom prst="rect">
            <a:avLst/>
          </a:prstGeom>
        </p:spPr>
        <p:txBody>
          <a:bodyPr anchor="t" rtlCol="false" tIns="0" lIns="0" bIns="0" rIns="0">
            <a:spAutoFit/>
          </a:bodyPr>
          <a:lstStyle/>
          <a:p>
            <a:pPr>
              <a:lnSpc>
                <a:spcPts val="5250"/>
              </a:lnSpc>
            </a:pPr>
            <a:r>
              <a:rPr lang="en-US" spc="131" sz="4375">
                <a:solidFill>
                  <a:srgbClr val="191919"/>
                </a:solidFill>
                <a:latin typeface="Clear Sans Bold"/>
              </a:rPr>
              <a:t>QO'SHIMCHA ADABIYOTLAR</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grpSp>
        <p:nvGrpSpPr>
          <p:cNvPr name="Group 2" id="2"/>
          <p:cNvGrpSpPr/>
          <p:nvPr/>
        </p:nvGrpSpPr>
        <p:grpSpPr>
          <a:xfrm rot="0">
            <a:off x="9094145" y="1266634"/>
            <a:ext cx="1104375" cy="1104375"/>
            <a:chOff x="0" y="0"/>
            <a:chExt cx="1472500" cy="1472500"/>
          </a:xfrm>
        </p:grpSpPr>
        <p:pic>
          <p:nvPicPr>
            <p:cNvPr name="Picture 3" id="3"/>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0" y="0"/>
              <a:ext cx="1472500" cy="1472500"/>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85336" y="185336"/>
              <a:ext cx="1101828" cy="1101828"/>
            </a:xfrm>
            <a:prstGeom prst="rect">
              <a:avLst/>
            </a:prstGeom>
          </p:spPr>
        </p:pic>
      </p:grpSp>
      <p:grpSp>
        <p:nvGrpSpPr>
          <p:cNvPr name="Group 5" id="5"/>
          <p:cNvGrpSpPr/>
          <p:nvPr/>
        </p:nvGrpSpPr>
        <p:grpSpPr>
          <a:xfrm rot="0">
            <a:off x="9094145" y="3508583"/>
            <a:ext cx="1104375" cy="1104375"/>
            <a:chOff x="0" y="0"/>
            <a:chExt cx="1472500" cy="1472500"/>
          </a:xfrm>
        </p:grpSpPr>
        <p:pic>
          <p:nvPicPr>
            <p:cNvPr name="Picture 6" id="6"/>
            <p:cNvPicPr>
              <a:picLocks noChangeAspect="true"/>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l="0" t="0" r="0" b="0"/>
            <a:stretch>
              <a:fillRect/>
            </a:stretch>
          </p:blipFill>
          <p:spPr>
            <a:xfrm flipH="false" flipV="false" rot="0">
              <a:off x="0" y="0"/>
              <a:ext cx="1472500" cy="1472500"/>
            </a:xfrm>
            <a:prstGeom prst="rect">
              <a:avLst/>
            </a:prstGeom>
          </p:spPr>
        </p:pic>
        <p:pic>
          <p:nvPicPr>
            <p:cNvPr name="Picture 7" id="7"/>
            <p:cNvPicPr>
              <a:picLocks noChangeAspect="true"/>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l="0" t="0" r="0" b="0"/>
            <a:stretch>
              <a:fillRect/>
            </a:stretch>
          </p:blipFill>
          <p:spPr>
            <a:xfrm flipH="false" flipV="false" rot="0">
              <a:off x="202963" y="202963"/>
              <a:ext cx="1066575" cy="1066575"/>
            </a:xfrm>
            <a:prstGeom prst="rect">
              <a:avLst/>
            </a:prstGeom>
          </p:spPr>
        </p:pic>
      </p:grpSp>
      <p:grpSp>
        <p:nvGrpSpPr>
          <p:cNvPr name="Group 8" id="8"/>
          <p:cNvGrpSpPr/>
          <p:nvPr/>
        </p:nvGrpSpPr>
        <p:grpSpPr>
          <a:xfrm rot="0">
            <a:off x="9094145" y="7703992"/>
            <a:ext cx="1104375" cy="1104375"/>
            <a:chOff x="0" y="0"/>
            <a:chExt cx="1472500" cy="1472500"/>
          </a:xfrm>
        </p:grpSpPr>
        <p:pic>
          <p:nvPicPr>
            <p:cNvPr name="Picture 9" id="9"/>
            <p:cNvPicPr>
              <a:picLocks noChangeAspect="true"/>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l="0" t="0" r="0" b="0"/>
            <a:stretch>
              <a:fillRect/>
            </a:stretch>
          </p:blipFill>
          <p:spPr>
            <a:xfrm flipH="false" flipV="false" rot="0">
              <a:off x="0" y="0"/>
              <a:ext cx="1472500" cy="1472500"/>
            </a:xfrm>
            <a:prstGeom prst="rect">
              <a:avLst/>
            </a:prstGeom>
          </p:spPr>
        </p:pic>
        <p:pic>
          <p:nvPicPr>
            <p:cNvPr name="Picture 10" id="10"/>
            <p:cNvPicPr>
              <a:picLocks noChangeAspect="true"/>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l="0" t="0" r="0" b="0"/>
            <a:stretch>
              <a:fillRect/>
            </a:stretch>
          </p:blipFill>
          <p:spPr>
            <a:xfrm flipH="false" flipV="false" rot="0">
              <a:off x="256561" y="256561"/>
              <a:ext cx="959378" cy="959378"/>
            </a:xfrm>
            <a:prstGeom prst="rect">
              <a:avLst/>
            </a:prstGeom>
          </p:spPr>
        </p:pic>
      </p:grpSp>
      <p:grpSp>
        <p:nvGrpSpPr>
          <p:cNvPr name="Group 11" id="11"/>
          <p:cNvGrpSpPr/>
          <p:nvPr/>
        </p:nvGrpSpPr>
        <p:grpSpPr>
          <a:xfrm rot="0">
            <a:off x="9094145" y="5674042"/>
            <a:ext cx="1104375" cy="1104375"/>
            <a:chOff x="0" y="0"/>
            <a:chExt cx="1472500" cy="1472500"/>
          </a:xfrm>
        </p:grpSpPr>
        <p:pic>
          <p:nvPicPr>
            <p:cNvPr name="Picture 12" id="12"/>
            <p:cNvPicPr>
              <a:picLocks noChangeAspect="true"/>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l="0" t="0" r="0" b="0"/>
            <a:stretch>
              <a:fillRect/>
            </a:stretch>
          </p:blipFill>
          <p:spPr>
            <a:xfrm flipH="false" flipV="false" rot="0">
              <a:off x="0" y="0"/>
              <a:ext cx="1472500" cy="1472500"/>
            </a:xfrm>
            <a:prstGeom prst="rect">
              <a:avLst/>
            </a:prstGeom>
          </p:spPr>
        </p:pic>
        <p:pic>
          <p:nvPicPr>
            <p:cNvPr name="Picture 13" id="13"/>
            <p:cNvPicPr>
              <a:picLocks noChangeAspect="true"/>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l="0" t="0" r="0" b="0"/>
            <a:stretch>
              <a:fillRect/>
            </a:stretch>
          </p:blipFill>
          <p:spPr>
            <a:xfrm flipH="false" flipV="false" rot="0">
              <a:off x="31150" y="31150"/>
              <a:ext cx="1410199" cy="1410199"/>
            </a:xfrm>
            <a:prstGeom prst="rect">
              <a:avLst/>
            </a:prstGeom>
          </p:spPr>
        </p:pic>
      </p:grpSp>
      <p:sp>
        <p:nvSpPr>
          <p:cNvPr name="AutoShape 14" id="14"/>
          <p:cNvSpPr/>
          <p:nvPr/>
        </p:nvSpPr>
        <p:spPr>
          <a:xfrm rot="0">
            <a:off x="10612534" y="-1210817"/>
            <a:ext cx="36820" cy="11647549"/>
          </a:xfrm>
          <a:prstGeom prst="rect">
            <a:avLst/>
          </a:prstGeom>
          <a:solidFill>
            <a:srgbClr val="191919"/>
          </a:solidFill>
        </p:spPr>
      </p:sp>
      <p:sp>
        <p:nvSpPr>
          <p:cNvPr name="AutoShape 15" id="15"/>
          <p:cNvSpPr/>
          <p:nvPr/>
        </p:nvSpPr>
        <p:spPr>
          <a:xfrm rot="0">
            <a:off x="8609212" y="-1210817"/>
            <a:ext cx="36820" cy="11647549"/>
          </a:xfrm>
          <a:prstGeom prst="rect">
            <a:avLst/>
          </a:prstGeom>
          <a:solidFill>
            <a:srgbClr val="191919"/>
          </a:solidFill>
        </p:spPr>
      </p:sp>
      <p:grpSp>
        <p:nvGrpSpPr>
          <p:cNvPr name="Group 16" id="16"/>
          <p:cNvGrpSpPr>
            <a:grpSpLocks noChangeAspect="true"/>
          </p:cNvGrpSpPr>
          <p:nvPr/>
        </p:nvGrpSpPr>
        <p:grpSpPr>
          <a:xfrm rot="0">
            <a:off x="595717" y="5080807"/>
            <a:ext cx="7629654" cy="5246370"/>
            <a:chOff x="0" y="0"/>
            <a:chExt cx="6159500" cy="4235450"/>
          </a:xfrm>
        </p:grpSpPr>
        <p:sp>
          <p:nvSpPr>
            <p:cNvPr name="Freeform 17" id="17"/>
            <p:cNvSpPr/>
            <p:nvPr/>
          </p:nvSpPr>
          <p:spPr>
            <a:xfrm>
              <a:off x="0" y="0"/>
              <a:ext cx="6159500" cy="4235450"/>
            </a:xfrm>
            <a:custGeom>
              <a:avLst/>
              <a:gdLst/>
              <a:ahLst/>
              <a:cxnLst/>
              <a:rect r="r" b="b" t="t" l="l"/>
              <a:pathLst>
                <a:path h="4235450" w="6159500">
                  <a:moveTo>
                    <a:pt x="6159500" y="4235450"/>
                  </a:moveTo>
                  <a:lnTo>
                    <a:pt x="0" y="3696970"/>
                  </a:lnTo>
                  <a:lnTo>
                    <a:pt x="0" y="0"/>
                  </a:lnTo>
                  <a:lnTo>
                    <a:pt x="6159500" y="538480"/>
                  </a:lnTo>
                  <a:close/>
                </a:path>
              </a:pathLst>
            </a:custGeom>
            <a:blipFill>
              <a:blip r:embed="rId18"/>
              <a:stretch>
                <a:fillRect l="-34087" r="-34087" t="0" b="0"/>
              </a:stretch>
            </a:blipFill>
          </p:spPr>
        </p:sp>
      </p:grpSp>
      <p:sp>
        <p:nvSpPr>
          <p:cNvPr name="TextBox 18" id="18"/>
          <p:cNvSpPr txBox="true"/>
          <p:nvPr/>
        </p:nvSpPr>
        <p:spPr>
          <a:xfrm rot="0">
            <a:off x="11426808" y="1219009"/>
            <a:ext cx="5832492" cy="824865"/>
          </a:xfrm>
          <a:prstGeom prst="rect">
            <a:avLst/>
          </a:prstGeom>
        </p:spPr>
        <p:txBody>
          <a:bodyPr anchor="t" rtlCol="false" tIns="0" lIns="0" bIns="0" rIns="0">
            <a:spAutoFit/>
          </a:bodyPr>
          <a:lstStyle/>
          <a:p>
            <a:pPr>
              <a:lnSpc>
                <a:spcPts val="3359"/>
              </a:lnSpc>
            </a:pPr>
            <a:r>
              <a:rPr lang="en-US" sz="2400">
                <a:solidFill>
                  <a:srgbClr val="191919"/>
                </a:solidFill>
                <a:latin typeface="Clear Sans Regular"/>
              </a:rPr>
              <a:t>Iqtisodiyotni innovatsion rivojlanishda raqamli marketing</a:t>
            </a:r>
          </a:p>
        </p:txBody>
      </p:sp>
      <p:sp>
        <p:nvSpPr>
          <p:cNvPr name="TextBox 19" id="19"/>
          <p:cNvSpPr txBox="true"/>
          <p:nvPr/>
        </p:nvSpPr>
        <p:spPr>
          <a:xfrm rot="0">
            <a:off x="11426808" y="3655005"/>
            <a:ext cx="5832492" cy="405765"/>
          </a:xfrm>
          <a:prstGeom prst="rect">
            <a:avLst/>
          </a:prstGeom>
        </p:spPr>
        <p:txBody>
          <a:bodyPr anchor="t" rtlCol="false" tIns="0" lIns="0" bIns="0" rIns="0">
            <a:spAutoFit/>
          </a:bodyPr>
          <a:lstStyle/>
          <a:p>
            <a:pPr>
              <a:lnSpc>
                <a:spcPts val="3359"/>
              </a:lnSpc>
            </a:pPr>
            <a:r>
              <a:rPr lang="en-US" sz="2400">
                <a:solidFill>
                  <a:srgbClr val="191919"/>
                </a:solidFill>
                <a:latin typeface="Clear Sans Regular"/>
              </a:rPr>
              <a:t>Elektron hukumat</a:t>
            </a:r>
          </a:p>
        </p:txBody>
      </p:sp>
      <p:sp>
        <p:nvSpPr>
          <p:cNvPr name="TextBox 20" id="20"/>
          <p:cNvSpPr txBox="true"/>
          <p:nvPr/>
        </p:nvSpPr>
        <p:spPr>
          <a:xfrm rot="0">
            <a:off x="11426808" y="5626417"/>
            <a:ext cx="5832492" cy="824865"/>
          </a:xfrm>
          <a:prstGeom prst="rect">
            <a:avLst/>
          </a:prstGeom>
        </p:spPr>
        <p:txBody>
          <a:bodyPr anchor="t" rtlCol="false" tIns="0" lIns="0" bIns="0" rIns="0">
            <a:spAutoFit/>
          </a:bodyPr>
          <a:lstStyle/>
          <a:p>
            <a:pPr>
              <a:lnSpc>
                <a:spcPts val="3359"/>
              </a:lnSpc>
            </a:pPr>
            <a:r>
              <a:rPr lang="en-US" sz="2400">
                <a:solidFill>
                  <a:srgbClr val="191919"/>
                </a:solidFill>
                <a:latin typeface="Clear Sans Regular"/>
              </a:rPr>
              <a:t> «Elektron hukumat» tizimi: Oʼzbekiston Respublikasi misolida </a:t>
            </a:r>
          </a:p>
        </p:txBody>
      </p:sp>
      <p:sp>
        <p:nvSpPr>
          <p:cNvPr name="TextBox 21" id="21"/>
          <p:cNvSpPr txBox="true"/>
          <p:nvPr/>
        </p:nvSpPr>
        <p:spPr>
          <a:xfrm rot="0">
            <a:off x="11426808" y="8029484"/>
            <a:ext cx="5832492" cy="405765"/>
          </a:xfrm>
          <a:prstGeom prst="rect">
            <a:avLst/>
          </a:prstGeom>
        </p:spPr>
        <p:txBody>
          <a:bodyPr anchor="t" rtlCol="false" tIns="0" lIns="0" bIns="0" rIns="0">
            <a:spAutoFit/>
          </a:bodyPr>
          <a:lstStyle/>
          <a:p>
            <a:pPr>
              <a:lnSpc>
                <a:spcPts val="3359"/>
              </a:lnSpc>
            </a:pPr>
            <a:r>
              <a:rPr lang="en-US" sz="2400">
                <a:solidFill>
                  <a:srgbClr val="191919"/>
                </a:solidFill>
                <a:latin typeface="Clear Sans Regular"/>
              </a:rPr>
              <a:t>Yagona interaktiv davlat xizmatlari</a:t>
            </a:r>
          </a:p>
        </p:txBody>
      </p:sp>
      <p:grpSp>
        <p:nvGrpSpPr>
          <p:cNvPr name="Group 22" id="22"/>
          <p:cNvGrpSpPr/>
          <p:nvPr/>
        </p:nvGrpSpPr>
        <p:grpSpPr>
          <a:xfrm rot="0">
            <a:off x="1647745" y="621460"/>
            <a:ext cx="6174966" cy="4318189"/>
            <a:chOff x="0" y="0"/>
            <a:chExt cx="8233288" cy="5757585"/>
          </a:xfrm>
        </p:grpSpPr>
        <p:sp>
          <p:nvSpPr>
            <p:cNvPr name="TextBox 23" id="23"/>
            <p:cNvSpPr txBox="true"/>
            <p:nvPr/>
          </p:nvSpPr>
          <p:spPr>
            <a:xfrm rot="0">
              <a:off x="0" y="4208820"/>
              <a:ext cx="6120526" cy="1462405"/>
            </a:xfrm>
            <a:prstGeom prst="rect">
              <a:avLst/>
            </a:prstGeom>
          </p:spPr>
          <p:txBody>
            <a:bodyPr anchor="t" rtlCol="false" tIns="0" lIns="0" bIns="0" rIns="0">
              <a:spAutoFit/>
            </a:bodyPr>
            <a:lstStyle/>
            <a:p>
              <a:pPr>
                <a:lnSpc>
                  <a:spcPts val="2940"/>
                </a:lnSpc>
              </a:pPr>
              <a:r>
                <a:rPr lang="en-US" sz="2100">
                  <a:solidFill>
                    <a:srgbClr val="191919"/>
                  </a:solidFill>
                  <a:latin typeface="Clear Sans Regular"/>
                </a:rPr>
                <a:t>Mijozlar texnologiyalarga moslashadimi yoki texnologiyalar mijozlargami?</a:t>
              </a:r>
            </a:p>
          </p:txBody>
        </p:sp>
        <p:sp>
          <p:nvSpPr>
            <p:cNvPr name="TextBox 24" id="24"/>
            <p:cNvSpPr txBox="true"/>
            <p:nvPr/>
          </p:nvSpPr>
          <p:spPr>
            <a:xfrm rot="0">
              <a:off x="0" y="9525"/>
              <a:ext cx="8233288" cy="2619375"/>
            </a:xfrm>
            <a:prstGeom prst="rect">
              <a:avLst/>
            </a:prstGeom>
          </p:spPr>
          <p:txBody>
            <a:bodyPr anchor="t" rtlCol="false" tIns="0" lIns="0" bIns="0" rIns="0">
              <a:spAutoFit/>
            </a:bodyPr>
            <a:lstStyle/>
            <a:p>
              <a:pPr>
                <a:lnSpc>
                  <a:spcPts val="5250"/>
                </a:lnSpc>
              </a:pPr>
              <a:r>
                <a:rPr lang="en-US" spc="131" sz="4375">
                  <a:solidFill>
                    <a:srgbClr val="191919"/>
                  </a:solidFill>
                  <a:latin typeface="Clear Sans Bold"/>
                </a:rPr>
                <a:t>KO’RIB CHIQILADIGAN SAVOLLAR</a:t>
              </a:r>
            </a:p>
          </p:txBody>
        </p:sp>
      </p:gr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45545" y="924723"/>
            <a:ext cx="7375517" cy="7375517"/>
          </a:xfrm>
          <a:prstGeom prst="rect">
            <a:avLst/>
          </a:prstGeom>
        </p:spPr>
      </p:pic>
      <p:pic>
        <p:nvPicPr>
          <p:cNvPr name="Picture 3" id="3"/>
          <p:cNvPicPr>
            <a:picLocks noChangeAspect="true"/>
          </p:cNvPicPr>
          <p:nvPr/>
        </p:nvPicPr>
        <p:blipFill>
          <a:blip r:embed="rId4"/>
          <a:srcRect l="49966" t="49834" r="0" b="0"/>
          <a:stretch>
            <a:fillRect/>
          </a:stretch>
        </p:blipFill>
        <p:spPr>
          <a:xfrm flipH="false" flipV="false" rot="0">
            <a:off x="-41980" y="0"/>
            <a:ext cx="5778064" cy="5781639"/>
          </a:xfrm>
          <a:prstGeom prst="rect">
            <a:avLst/>
          </a:prstGeom>
        </p:spPr>
      </p:pic>
      <p:pic>
        <p:nvPicPr>
          <p:cNvPr name="Picture 4" id="4"/>
          <p:cNvPicPr>
            <a:picLocks noChangeAspect="true"/>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50409" t="0" r="0" b="0"/>
          <a:stretch>
            <a:fillRect/>
          </a:stretch>
        </p:blipFill>
        <p:spPr>
          <a:xfrm flipH="false" flipV="false" rot="0">
            <a:off x="0" y="0"/>
            <a:ext cx="5345203" cy="5389378"/>
          </a:xfrm>
          <a:prstGeom prst="rect">
            <a:avLst/>
          </a:prstGeom>
        </p:spPr>
      </p:pic>
      <p:pic>
        <p:nvPicPr>
          <p:cNvPr name="Picture 5" id="5"/>
          <p:cNvPicPr>
            <a:picLocks noChangeAspect="true"/>
          </p:cNvPicPr>
          <p:nvPr/>
        </p:nvPicPr>
        <p:blipFill>
          <a:blip r:embed="rId4"/>
          <a:srcRect l="46653" t="46242" r="0" b="0"/>
          <a:stretch>
            <a:fillRect/>
          </a:stretch>
        </p:blipFill>
        <p:spPr>
          <a:xfrm flipH="false" flipV="false" rot="0">
            <a:off x="-73401" y="-71177"/>
            <a:ext cx="4399044" cy="4424031"/>
          </a:xfrm>
          <a:prstGeom prst="rect">
            <a:avLst/>
          </a:prstGeom>
        </p:spPr>
      </p:pic>
      <p:pic>
        <p:nvPicPr>
          <p:cNvPr name="Picture 6" id="6"/>
          <p:cNvPicPr>
            <a:picLocks noChangeAspect="true"/>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l="50409" t="0" r="0" b="0"/>
          <a:stretch>
            <a:fillRect/>
          </a:stretch>
        </p:blipFill>
        <p:spPr>
          <a:xfrm flipH="false" flipV="false" rot="0">
            <a:off x="0" y="0"/>
            <a:ext cx="4075926" cy="4109611"/>
          </a:xfrm>
          <a:prstGeom prst="rect">
            <a:avLst/>
          </a:prstGeom>
        </p:spPr>
      </p:pic>
      <p:grpSp>
        <p:nvGrpSpPr>
          <p:cNvPr name="Group 7" id="7"/>
          <p:cNvGrpSpPr>
            <a:grpSpLocks noChangeAspect="true"/>
          </p:cNvGrpSpPr>
          <p:nvPr/>
        </p:nvGrpSpPr>
        <p:grpSpPr>
          <a:xfrm rot="0">
            <a:off x="1475160" y="1254351"/>
            <a:ext cx="6716287" cy="6716260"/>
            <a:chOff x="0" y="0"/>
            <a:chExt cx="6350000" cy="6349975"/>
          </a:xfrm>
        </p:grpSpPr>
        <p:sp>
          <p:nvSpPr>
            <p:cNvPr name="Freeform 8" id="8"/>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9"/>
              <a:stretch>
                <a:fillRect l="0" r="0" t="0" b="0"/>
              </a:stretch>
            </a:blipFill>
          </p:spPr>
        </p:sp>
      </p:grpSp>
      <p:pic>
        <p:nvPicPr>
          <p:cNvPr name="Picture 9" id="9"/>
          <p:cNvPicPr>
            <a:picLocks noChangeAspect="true"/>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l="50469" t="0" r="0" b="0"/>
          <a:stretch>
            <a:fillRect/>
          </a:stretch>
        </p:blipFill>
        <p:spPr>
          <a:xfrm flipH="false" flipV="false" rot="0">
            <a:off x="0" y="0"/>
            <a:ext cx="2836020" cy="2862925"/>
          </a:xfrm>
          <a:prstGeom prst="rect">
            <a:avLst/>
          </a:prstGeom>
        </p:spPr>
      </p:pic>
      <p:sp>
        <p:nvSpPr>
          <p:cNvPr name="AutoShape 10" id="10"/>
          <p:cNvSpPr/>
          <p:nvPr/>
        </p:nvSpPr>
        <p:spPr>
          <a:xfrm rot="0">
            <a:off x="0" y="9224962"/>
            <a:ext cx="12570894" cy="0"/>
          </a:xfrm>
          <a:prstGeom prst="line">
            <a:avLst/>
          </a:prstGeom>
          <a:ln cap="flat" w="19050">
            <a:solidFill>
              <a:srgbClr val="A6A6A6"/>
            </a:solidFill>
            <a:prstDash val="solid"/>
            <a:headEnd type="none" len="sm" w="sm"/>
            <a:tailEnd type="none" len="sm" w="sm"/>
          </a:ln>
        </p:spPr>
      </p:sp>
      <p:pic>
        <p:nvPicPr>
          <p:cNvPr name="Picture 11" id="11"/>
          <p:cNvPicPr>
            <a:picLocks noChangeAspect="true"/>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l="0" t="0" r="0" b="24612"/>
          <a:stretch>
            <a:fillRect/>
          </a:stretch>
        </p:blipFill>
        <p:spPr>
          <a:xfrm flipH="false" flipV="false" rot="0">
            <a:off x="16625559" y="600301"/>
            <a:ext cx="1089591" cy="956521"/>
          </a:xfrm>
          <a:prstGeom prst="rect">
            <a:avLst/>
          </a:prstGeom>
        </p:spPr>
      </p:pic>
      <p:sp>
        <p:nvSpPr>
          <p:cNvPr name="TextBox 12" id="12"/>
          <p:cNvSpPr txBox="true"/>
          <p:nvPr/>
        </p:nvSpPr>
        <p:spPr>
          <a:xfrm rot="0">
            <a:off x="9144000" y="2833669"/>
            <a:ext cx="8571150" cy="3594317"/>
          </a:xfrm>
          <a:prstGeom prst="rect">
            <a:avLst/>
          </a:prstGeom>
        </p:spPr>
        <p:txBody>
          <a:bodyPr anchor="t" rtlCol="false" tIns="0" lIns="0" bIns="0" rIns="0">
            <a:spAutoFit/>
          </a:bodyPr>
          <a:lstStyle/>
          <a:p>
            <a:pPr>
              <a:lnSpc>
                <a:spcPts val="7131"/>
              </a:lnSpc>
            </a:pPr>
            <a:r>
              <a:rPr lang="en-US" sz="5402">
                <a:solidFill>
                  <a:srgbClr val="0E0F12"/>
                </a:solidFill>
                <a:latin typeface="Times Neue Roman Bold Italics"/>
              </a:rPr>
              <a:t>IQTISODIYOTNI INNOVATSION RIVOJLANISHIDA RAQAMLI MARKETING</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7812" r="0" b="7812"/>
          <a:stretch>
            <a:fillRect/>
          </a:stretch>
        </p:blipFill>
        <p:spPr>
          <a:xfrm>
            <a:off x="0" y="0"/>
            <a:ext cx="18288000" cy="10287000"/>
          </a:xfrm>
          <a:prstGeom prst="rect">
            <a:avLst/>
          </a:prstGeom>
        </p:spPr>
      </p:pic>
      <p:grpSp>
        <p:nvGrpSpPr>
          <p:cNvPr name="Group 3" id="3"/>
          <p:cNvGrpSpPr>
            <a:grpSpLocks noChangeAspect="true"/>
          </p:cNvGrpSpPr>
          <p:nvPr/>
        </p:nvGrpSpPr>
        <p:grpSpPr>
          <a:xfrm rot="0">
            <a:off x="7559147" y="2337152"/>
            <a:ext cx="10728853" cy="10728853"/>
            <a:chOff x="0" y="0"/>
            <a:chExt cx="7620000" cy="7620000"/>
          </a:xfrm>
        </p:grpSpPr>
        <p:sp>
          <p:nvSpPr>
            <p:cNvPr name="Freeform 4" id="4"/>
            <p:cNvSpPr/>
            <p:nvPr/>
          </p:nvSpPr>
          <p:spPr>
            <a:xfrm>
              <a:off x="0" y="0"/>
              <a:ext cx="7620000" cy="7620000"/>
            </a:xfrm>
            <a:custGeom>
              <a:avLst/>
              <a:gdLst/>
              <a:ahLst/>
              <a:cxnLst/>
              <a:rect r="r" b="b" t="t" l="l"/>
              <a:pathLst>
                <a:path h="7620000" w="7620000">
                  <a:moveTo>
                    <a:pt x="6826250" y="0"/>
                  </a:moveTo>
                  <a:lnTo>
                    <a:pt x="793750" y="0"/>
                  </a:lnTo>
                  <a:cubicBezTo>
                    <a:pt x="355600" y="0"/>
                    <a:pt x="0" y="355600"/>
                    <a:pt x="0" y="793750"/>
                  </a:cubicBezTo>
                  <a:lnTo>
                    <a:pt x="0" y="7620000"/>
                  </a:lnTo>
                  <a:lnTo>
                    <a:pt x="6826250" y="7620000"/>
                  </a:lnTo>
                  <a:cubicBezTo>
                    <a:pt x="7264400" y="7620000"/>
                    <a:pt x="7620000" y="7264400"/>
                    <a:pt x="7620000" y="6826250"/>
                  </a:cubicBezTo>
                  <a:lnTo>
                    <a:pt x="7620000" y="0"/>
                  </a:lnTo>
                  <a:lnTo>
                    <a:pt x="6826250" y="0"/>
                  </a:lnTo>
                  <a:close/>
                </a:path>
              </a:pathLst>
            </a:custGeom>
            <a:solidFill>
              <a:srgbClr val="FFDE59"/>
            </a:solidFill>
          </p:spPr>
        </p:sp>
      </p:grpSp>
      <p:sp>
        <p:nvSpPr>
          <p:cNvPr name="AutoShape 5" id="5"/>
          <p:cNvSpPr/>
          <p:nvPr/>
        </p:nvSpPr>
        <p:spPr>
          <a:xfrm rot="0">
            <a:off x="8865923" y="3720858"/>
            <a:ext cx="8671453" cy="1422642"/>
          </a:xfrm>
          <a:prstGeom prst="rect">
            <a:avLst/>
          </a:prstGeom>
          <a:solidFill>
            <a:srgbClr val="004A98">
              <a:alpha val="56863"/>
            </a:srgbClr>
          </a:solidFill>
        </p:spPr>
      </p:sp>
      <p:grpSp>
        <p:nvGrpSpPr>
          <p:cNvPr name="Group 6" id="6"/>
          <p:cNvGrpSpPr/>
          <p:nvPr/>
        </p:nvGrpSpPr>
        <p:grpSpPr>
          <a:xfrm rot="0">
            <a:off x="9055214" y="3468495"/>
            <a:ext cx="7736719" cy="1927368"/>
            <a:chOff x="0" y="0"/>
            <a:chExt cx="10315625" cy="2569824"/>
          </a:xfrm>
        </p:grpSpPr>
        <p:grpSp>
          <p:nvGrpSpPr>
            <p:cNvPr name="Group 7" id="7"/>
            <p:cNvGrpSpPr/>
            <p:nvPr/>
          </p:nvGrpSpPr>
          <p:grpSpPr>
            <a:xfrm rot="0">
              <a:off x="0" y="0"/>
              <a:ext cx="10315625" cy="2569824"/>
              <a:chOff x="0" y="0"/>
              <a:chExt cx="37624134" cy="9372908"/>
            </a:xfrm>
          </p:grpSpPr>
          <p:sp>
            <p:nvSpPr>
              <p:cNvPr name="Freeform 8" id="8"/>
              <p:cNvSpPr/>
              <p:nvPr/>
            </p:nvSpPr>
            <p:spPr>
              <a:xfrm>
                <a:off x="0" y="0"/>
                <a:ext cx="37624134" cy="9372908"/>
              </a:xfrm>
              <a:custGeom>
                <a:avLst/>
                <a:gdLst/>
                <a:ahLst/>
                <a:cxnLst/>
                <a:rect r="r" b="b" t="t" l="l"/>
                <a:pathLst>
                  <a:path h="9372908" w="37624134">
                    <a:moveTo>
                      <a:pt x="37499674" y="59690"/>
                    </a:moveTo>
                    <a:cubicBezTo>
                      <a:pt x="37535234" y="59690"/>
                      <a:pt x="37564445" y="88900"/>
                      <a:pt x="37564445" y="124460"/>
                    </a:cubicBezTo>
                    <a:lnTo>
                      <a:pt x="37564445" y="9248448"/>
                    </a:lnTo>
                    <a:cubicBezTo>
                      <a:pt x="37564445" y="9284008"/>
                      <a:pt x="37535234" y="9313218"/>
                      <a:pt x="37499674" y="9313218"/>
                    </a:cubicBezTo>
                    <a:lnTo>
                      <a:pt x="124460" y="9313218"/>
                    </a:lnTo>
                    <a:cubicBezTo>
                      <a:pt x="88900" y="9313218"/>
                      <a:pt x="59690" y="9284008"/>
                      <a:pt x="59690" y="9248448"/>
                    </a:cubicBezTo>
                    <a:lnTo>
                      <a:pt x="59690" y="124460"/>
                    </a:lnTo>
                    <a:cubicBezTo>
                      <a:pt x="59690" y="88900"/>
                      <a:pt x="88900" y="59690"/>
                      <a:pt x="124460" y="59690"/>
                    </a:cubicBezTo>
                    <a:lnTo>
                      <a:pt x="37499674" y="59690"/>
                    </a:lnTo>
                    <a:moveTo>
                      <a:pt x="37499674" y="0"/>
                    </a:moveTo>
                    <a:lnTo>
                      <a:pt x="124460" y="0"/>
                    </a:lnTo>
                    <a:cubicBezTo>
                      <a:pt x="55880" y="0"/>
                      <a:pt x="0" y="55880"/>
                      <a:pt x="0" y="124460"/>
                    </a:cubicBezTo>
                    <a:lnTo>
                      <a:pt x="0" y="9248448"/>
                    </a:lnTo>
                    <a:cubicBezTo>
                      <a:pt x="0" y="9317028"/>
                      <a:pt x="55880" y="9372908"/>
                      <a:pt x="124460" y="9372908"/>
                    </a:cubicBezTo>
                    <a:lnTo>
                      <a:pt x="37499674" y="9372908"/>
                    </a:lnTo>
                    <a:cubicBezTo>
                      <a:pt x="37568256" y="9372908"/>
                      <a:pt x="37624134" y="9317028"/>
                      <a:pt x="37624134" y="9248448"/>
                    </a:cubicBezTo>
                    <a:lnTo>
                      <a:pt x="37624134" y="124460"/>
                    </a:lnTo>
                    <a:cubicBezTo>
                      <a:pt x="37624134" y="55880"/>
                      <a:pt x="37568256" y="0"/>
                      <a:pt x="37499674" y="0"/>
                    </a:cubicBezTo>
                    <a:close/>
                  </a:path>
                </a:pathLst>
              </a:custGeom>
              <a:solidFill>
                <a:srgbClr val="FFFFFF"/>
              </a:solidFill>
            </p:spPr>
          </p:sp>
        </p:grpSp>
        <p:sp>
          <p:nvSpPr>
            <p:cNvPr name="TextBox 9" id="9"/>
            <p:cNvSpPr txBox="true"/>
            <p:nvPr/>
          </p:nvSpPr>
          <p:spPr>
            <a:xfrm rot="0">
              <a:off x="1556334" y="464183"/>
              <a:ext cx="7202957" cy="1679559"/>
            </a:xfrm>
            <a:prstGeom prst="rect">
              <a:avLst/>
            </a:prstGeom>
          </p:spPr>
          <p:txBody>
            <a:bodyPr anchor="t" rtlCol="false" tIns="0" lIns="0" bIns="0" rIns="0">
              <a:spAutoFit/>
            </a:bodyPr>
            <a:lstStyle/>
            <a:p>
              <a:pPr algn="ctr">
                <a:lnSpc>
                  <a:spcPts val="4866"/>
                </a:lnSpc>
              </a:pPr>
              <a:r>
                <a:rPr lang="en-US" sz="4424">
                  <a:solidFill>
                    <a:srgbClr val="FFFFFF"/>
                  </a:solidFill>
                  <a:latin typeface="Inter"/>
                </a:rPr>
                <a:t>Innovatsion iqtisodiyot</a:t>
              </a:r>
            </a:p>
          </p:txBody>
        </p:sp>
      </p:grpSp>
      <p:grpSp>
        <p:nvGrpSpPr>
          <p:cNvPr name="Group 10" id="10"/>
          <p:cNvGrpSpPr/>
          <p:nvPr/>
        </p:nvGrpSpPr>
        <p:grpSpPr>
          <a:xfrm rot="0">
            <a:off x="7559147" y="5070404"/>
            <a:ext cx="10728853" cy="5262350"/>
            <a:chOff x="0" y="0"/>
            <a:chExt cx="14305137" cy="7016466"/>
          </a:xfrm>
        </p:grpSpPr>
        <p:sp>
          <p:nvSpPr>
            <p:cNvPr name="AutoShape 11" id="11"/>
            <p:cNvSpPr/>
            <p:nvPr/>
          </p:nvSpPr>
          <p:spPr>
            <a:xfrm rot="0">
              <a:off x="0" y="0"/>
              <a:ext cx="14305137" cy="7016466"/>
            </a:xfrm>
            <a:prstGeom prst="rect">
              <a:avLst/>
            </a:prstGeom>
            <a:solidFill>
              <a:srgbClr val="004A98">
                <a:alpha val="56863"/>
              </a:srgbClr>
            </a:solidFill>
          </p:spPr>
        </p:sp>
        <p:sp>
          <p:nvSpPr>
            <p:cNvPr name="TextBox 12" id="12"/>
            <p:cNvSpPr txBox="true"/>
            <p:nvPr/>
          </p:nvSpPr>
          <p:spPr>
            <a:xfrm rot="0">
              <a:off x="2859969" y="1001137"/>
              <a:ext cx="8585200" cy="4891095"/>
            </a:xfrm>
            <a:prstGeom prst="rect">
              <a:avLst/>
            </a:prstGeom>
          </p:spPr>
          <p:txBody>
            <a:bodyPr anchor="t" rtlCol="false" tIns="0" lIns="0" bIns="0" rIns="0">
              <a:spAutoFit/>
            </a:bodyPr>
            <a:lstStyle/>
            <a:p>
              <a:pPr algn="ctr">
                <a:lnSpc>
                  <a:spcPts val="4200"/>
                </a:lnSpc>
              </a:pPr>
              <a:r>
                <a:rPr lang="en-US" sz="2800">
                  <a:solidFill>
                    <a:srgbClr val="FFFFFF"/>
                  </a:solidFill>
                  <a:latin typeface="Inter"/>
                </a:rPr>
                <a:t>samarali investitsiya, raqobat mexanizmi asosida tadbirkorlik faoliyatining keng rivojlanishi va ishlab chiqarish tomonidan ixtirolar, yangiliklar va kashfiyotlarni ishlab chiqarishga tezkor tatbiq etishga layoqatli iqtisodiyotdir</a:t>
              </a:r>
            </a:p>
          </p:txBody>
        </p:sp>
      </p:grpSp>
      <p:grpSp>
        <p:nvGrpSpPr>
          <p:cNvPr name="Group 13" id="13"/>
          <p:cNvGrpSpPr/>
          <p:nvPr/>
        </p:nvGrpSpPr>
        <p:grpSpPr>
          <a:xfrm rot="0">
            <a:off x="0" y="0"/>
            <a:ext cx="1046258" cy="10664950"/>
            <a:chOff x="0" y="0"/>
            <a:chExt cx="1395010" cy="14219934"/>
          </a:xfrm>
        </p:grpSpPr>
        <p:sp>
          <p:nvSpPr>
            <p:cNvPr name="AutoShape 14" id="14"/>
            <p:cNvSpPr/>
            <p:nvPr/>
          </p:nvSpPr>
          <p:spPr>
            <a:xfrm rot="0">
              <a:off x="0" y="0"/>
              <a:ext cx="1395010" cy="14219934"/>
            </a:xfrm>
            <a:prstGeom prst="rect">
              <a:avLst/>
            </a:prstGeom>
            <a:solidFill>
              <a:srgbClr val="FFDE59"/>
            </a:solidFill>
          </p:spPr>
        </p:sp>
        <p:sp>
          <p:nvSpPr>
            <p:cNvPr name="TextBox 15" id="15"/>
            <p:cNvSpPr txBox="true"/>
            <p:nvPr/>
          </p:nvSpPr>
          <p:spPr>
            <a:xfrm rot="0">
              <a:off x="344129" y="12599785"/>
              <a:ext cx="706752" cy="538880"/>
            </a:xfrm>
            <a:prstGeom prst="rect">
              <a:avLst/>
            </a:prstGeom>
          </p:spPr>
          <p:txBody>
            <a:bodyPr anchor="t" rtlCol="false" tIns="0" lIns="0" bIns="0" rIns="0">
              <a:spAutoFit/>
            </a:bodyPr>
            <a:lstStyle/>
            <a:p>
              <a:pPr algn="ctr">
                <a:lnSpc>
                  <a:spcPts val="3080"/>
                </a:lnSpc>
              </a:pPr>
              <a:r>
                <a:rPr lang="en-US" sz="2800">
                  <a:solidFill>
                    <a:srgbClr val="FFFFFF"/>
                  </a:solidFill>
                  <a:latin typeface="Inter"/>
                </a:rPr>
                <a:t>06</a:t>
              </a:r>
            </a:p>
          </p:txBody>
        </p:sp>
      </p:gr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1028700" y="0"/>
            <a:ext cx="17259300" cy="11509796"/>
          </a:xfrm>
          <a:prstGeom prst="rect">
            <a:avLst/>
          </a:prstGeom>
        </p:spPr>
      </p:pic>
      <p:grpSp>
        <p:nvGrpSpPr>
          <p:cNvPr name="Group 3" id="3"/>
          <p:cNvGrpSpPr>
            <a:grpSpLocks noChangeAspect="true"/>
          </p:cNvGrpSpPr>
          <p:nvPr/>
        </p:nvGrpSpPr>
        <p:grpSpPr>
          <a:xfrm rot="0">
            <a:off x="6250695" y="1028700"/>
            <a:ext cx="12037305" cy="12037305"/>
            <a:chOff x="0" y="0"/>
            <a:chExt cx="7620000" cy="7620000"/>
          </a:xfrm>
        </p:grpSpPr>
        <p:sp>
          <p:nvSpPr>
            <p:cNvPr name="Freeform 4" id="4"/>
            <p:cNvSpPr/>
            <p:nvPr/>
          </p:nvSpPr>
          <p:spPr>
            <a:xfrm>
              <a:off x="0" y="0"/>
              <a:ext cx="7620000" cy="7620000"/>
            </a:xfrm>
            <a:custGeom>
              <a:avLst/>
              <a:gdLst/>
              <a:ahLst/>
              <a:cxnLst/>
              <a:rect r="r" b="b" t="t" l="l"/>
              <a:pathLst>
                <a:path h="7620000" w="7620000">
                  <a:moveTo>
                    <a:pt x="6826250" y="0"/>
                  </a:moveTo>
                  <a:lnTo>
                    <a:pt x="793750" y="0"/>
                  </a:lnTo>
                  <a:cubicBezTo>
                    <a:pt x="355600" y="0"/>
                    <a:pt x="0" y="355600"/>
                    <a:pt x="0" y="793750"/>
                  </a:cubicBezTo>
                  <a:lnTo>
                    <a:pt x="0" y="7620000"/>
                  </a:lnTo>
                  <a:lnTo>
                    <a:pt x="6826250" y="7620000"/>
                  </a:lnTo>
                  <a:cubicBezTo>
                    <a:pt x="7264400" y="7620000"/>
                    <a:pt x="7620000" y="7264400"/>
                    <a:pt x="7620000" y="6826250"/>
                  </a:cubicBezTo>
                  <a:lnTo>
                    <a:pt x="7620000" y="0"/>
                  </a:lnTo>
                  <a:lnTo>
                    <a:pt x="6826250" y="0"/>
                  </a:lnTo>
                  <a:close/>
                </a:path>
              </a:pathLst>
            </a:custGeom>
            <a:solidFill>
              <a:srgbClr val="FFDE59"/>
            </a:solidFill>
          </p:spPr>
        </p:sp>
      </p:grpSp>
      <p:sp>
        <p:nvSpPr>
          <p:cNvPr name="AutoShape 5" id="5"/>
          <p:cNvSpPr/>
          <p:nvPr/>
        </p:nvSpPr>
        <p:spPr>
          <a:xfrm rot="0">
            <a:off x="7960984" y="2355318"/>
            <a:ext cx="9298316" cy="1893913"/>
          </a:xfrm>
          <a:prstGeom prst="rect">
            <a:avLst/>
          </a:prstGeom>
          <a:solidFill>
            <a:srgbClr val="004A98">
              <a:alpha val="56863"/>
            </a:srgbClr>
          </a:solidFill>
        </p:spPr>
      </p:sp>
      <p:grpSp>
        <p:nvGrpSpPr>
          <p:cNvPr name="Group 6" id="6"/>
          <p:cNvGrpSpPr/>
          <p:nvPr/>
        </p:nvGrpSpPr>
        <p:grpSpPr>
          <a:xfrm rot="0">
            <a:off x="7744295" y="2697645"/>
            <a:ext cx="10231106" cy="1138545"/>
            <a:chOff x="0" y="0"/>
            <a:chExt cx="13641475" cy="1518060"/>
          </a:xfrm>
        </p:grpSpPr>
        <p:grpSp>
          <p:nvGrpSpPr>
            <p:cNvPr name="Group 7" id="7"/>
            <p:cNvGrpSpPr/>
            <p:nvPr/>
          </p:nvGrpSpPr>
          <p:grpSpPr>
            <a:xfrm rot="0">
              <a:off x="0" y="0"/>
              <a:ext cx="13641475" cy="1518060"/>
              <a:chOff x="0" y="0"/>
              <a:chExt cx="49754491" cy="5536813"/>
            </a:xfrm>
          </p:grpSpPr>
          <p:sp>
            <p:nvSpPr>
              <p:cNvPr name="Freeform 8" id="8"/>
              <p:cNvSpPr/>
              <p:nvPr/>
            </p:nvSpPr>
            <p:spPr>
              <a:xfrm>
                <a:off x="0" y="0"/>
                <a:ext cx="49754492" cy="5536813"/>
              </a:xfrm>
              <a:custGeom>
                <a:avLst/>
                <a:gdLst/>
                <a:ahLst/>
                <a:cxnLst/>
                <a:rect r="r" b="b" t="t" l="l"/>
                <a:pathLst>
                  <a:path h="5536813" w="49754492">
                    <a:moveTo>
                      <a:pt x="49630031" y="59690"/>
                    </a:moveTo>
                    <a:cubicBezTo>
                      <a:pt x="49665592" y="59690"/>
                      <a:pt x="49694799" y="88900"/>
                      <a:pt x="49694799" y="124460"/>
                    </a:cubicBezTo>
                    <a:lnTo>
                      <a:pt x="49694799" y="5412353"/>
                    </a:lnTo>
                    <a:cubicBezTo>
                      <a:pt x="49694799" y="5447913"/>
                      <a:pt x="49665592" y="5477123"/>
                      <a:pt x="49630031" y="5477123"/>
                    </a:cubicBezTo>
                    <a:lnTo>
                      <a:pt x="124460" y="5477123"/>
                    </a:lnTo>
                    <a:cubicBezTo>
                      <a:pt x="88900" y="5477123"/>
                      <a:pt x="59690" y="5447913"/>
                      <a:pt x="59690" y="5412353"/>
                    </a:cubicBezTo>
                    <a:lnTo>
                      <a:pt x="59690" y="124460"/>
                    </a:lnTo>
                    <a:cubicBezTo>
                      <a:pt x="59690" y="88900"/>
                      <a:pt x="88900" y="59690"/>
                      <a:pt x="124460" y="59690"/>
                    </a:cubicBezTo>
                    <a:lnTo>
                      <a:pt x="49630031" y="59690"/>
                    </a:lnTo>
                    <a:moveTo>
                      <a:pt x="49630031" y="0"/>
                    </a:moveTo>
                    <a:lnTo>
                      <a:pt x="124460" y="0"/>
                    </a:lnTo>
                    <a:cubicBezTo>
                      <a:pt x="55880" y="0"/>
                      <a:pt x="0" y="55880"/>
                      <a:pt x="0" y="124460"/>
                    </a:cubicBezTo>
                    <a:lnTo>
                      <a:pt x="0" y="5412353"/>
                    </a:lnTo>
                    <a:cubicBezTo>
                      <a:pt x="0" y="5480933"/>
                      <a:pt x="55880" y="5536813"/>
                      <a:pt x="124460" y="5536813"/>
                    </a:cubicBezTo>
                    <a:lnTo>
                      <a:pt x="49630031" y="5536813"/>
                    </a:lnTo>
                    <a:cubicBezTo>
                      <a:pt x="49698610" y="5536813"/>
                      <a:pt x="49754492" y="5480933"/>
                      <a:pt x="49754492" y="5412353"/>
                    </a:cubicBezTo>
                    <a:lnTo>
                      <a:pt x="49754492" y="124460"/>
                    </a:lnTo>
                    <a:cubicBezTo>
                      <a:pt x="49754492" y="55880"/>
                      <a:pt x="49698610" y="0"/>
                      <a:pt x="49630031" y="0"/>
                    </a:cubicBezTo>
                    <a:close/>
                  </a:path>
                </a:pathLst>
              </a:custGeom>
              <a:solidFill>
                <a:srgbClr val="FFFFFF"/>
              </a:solidFill>
            </p:spPr>
          </p:sp>
        </p:grpSp>
        <p:sp>
          <p:nvSpPr>
            <p:cNvPr name="TextBox 9" id="9"/>
            <p:cNvSpPr txBox="true"/>
            <p:nvPr/>
          </p:nvSpPr>
          <p:spPr>
            <a:xfrm rot="0">
              <a:off x="2058111" y="445133"/>
              <a:ext cx="9525254" cy="646845"/>
            </a:xfrm>
            <a:prstGeom prst="rect">
              <a:avLst/>
            </a:prstGeom>
          </p:spPr>
          <p:txBody>
            <a:bodyPr anchor="t" rtlCol="false" tIns="0" lIns="0" bIns="0" rIns="0">
              <a:spAutoFit/>
            </a:bodyPr>
            <a:lstStyle/>
            <a:p>
              <a:pPr algn="ctr">
                <a:lnSpc>
                  <a:spcPts val="3656"/>
                </a:lnSpc>
              </a:pPr>
              <a:r>
                <a:rPr lang="en-US" sz="3324">
                  <a:solidFill>
                    <a:srgbClr val="FFFFFF"/>
                  </a:solidFill>
                  <a:latin typeface="Inter"/>
                </a:rPr>
                <a:t>Milliy innovatsion tizim</a:t>
              </a:r>
            </a:p>
          </p:txBody>
        </p:sp>
      </p:grpSp>
      <p:grpSp>
        <p:nvGrpSpPr>
          <p:cNvPr name="Group 10" id="10"/>
          <p:cNvGrpSpPr/>
          <p:nvPr/>
        </p:nvGrpSpPr>
        <p:grpSpPr>
          <a:xfrm rot="0">
            <a:off x="6305421" y="5851232"/>
            <a:ext cx="11982579" cy="2846295"/>
            <a:chOff x="0" y="0"/>
            <a:chExt cx="15976772" cy="3795059"/>
          </a:xfrm>
        </p:grpSpPr>
        <p:sp>
          <p:nvSpPr>
            <p:cNvPr name="AutoShape 11" id="11"/>
            <p:cNvSpPr/>
            <p:nvPr/>
          </p:nvSpPr>
          <p:spPr>
            <a:xfrm rot="0">
              <a:off x="0" y="0"/>
              <a:ext cx="15976772" cy="3795059"/>
            </a:xfrm>
            <a:prstGeom prst="rect">
              <a:avLst/>
            </a:prstGeom>
            <a:solidFill>
              <a:srgbClr val="004A98">
                <a:alpha val="56863"/>
              </a:srgbClr>
            </a:solidFill>
          </p:spPr>
        </p:sp>
        <p:sp>
          <p:nvSpPr>
            <p:cNvPr name="TextBox 12" id="12"/>
            <p:cNvSpPr txBox="true"/>
            <p:nvPr/>
          </p:nvSpPr>
          <p:spPr>
            <a:xfrm rot="0">
              <a:off x="3194172" y="915731"/>
              <a:ext cx="9588428" cy="1862205"/>
            </a:xfrm>
            <a:prstGeom prst="rect">
              <a:avLst/>
            </a:prstGeom>
          </p:spPr>
          <p:txBody>
            <a:bodyPr anchor="t" rtlCol="false" tIns="0" lIns="0" bIns="0" rIns="0">
              <a:spAutoFit/>
            </a:bodyPr>
            <a:lstStyle/>
            <a:p>
              <a:pPr algn="ctr">
                <a:lnSpc>
                  <a:spcPts val="3799"/>
                </a:lnSpc>
              </a:pPr>
              <a:r>
                <a:rPr lang="en-US" sz="2533">
                  <a:solidFill>
                    <a:srgbClr val="FFFFFF"/>
                  </a:solidFill>
                  <a:latin typeface="Inter"/>
                </a:rPr>
                <a:t>innovatsion faoliyatni ragʼbatlantirish, qoʼllabquvvatlashni amalga oshiradigan subʼektlarva institutlar majmuasidir</a:t>
              </a:r>
            </a:p>
          </p:txBody>
        </p:sp>
      </p:grpSp>
      <p:grpSp>
        <p:nvGrpSpPr>
          <p:cNvPr name="Group 13" id="13"/>
          <p:cNvGrpSpPr/>
          <p:nvPr/>
        </p:nvGrpSpPr>
        <p:grpSpPr>
          <a:xfrm rot="0">
            <a:off x="0" y="0"/>
            <a:ext cx="1046258" cy="10664950"/>
            <a:chOff x="0" y="0"/>
            <a:chExt cx="1395010" cy="14219934"/>
          </a:xfrm>
        </p:grpSpPr>
        <p:sp>
          <p:nvSpPr>
            <p:cNvPr name="AutoShape 14" id="14"/>
            <p:cNvSpPr/>
            <p:nvPr/>
          </p:nvSpPr>
          <p:spPr>
            <a:xfrm rot="0">
              <a:off x="0" y="0"/>
              <a:ext cx="1395010" cy="14219934"/>
            </a:xfrm>
            <a:prstGeom prst="rect">
              <a:avLst/>
            </a:prstGeom>
            <a:solidFill>
              <a:srgbClr val="FFDE59"/>
            </a:solidFill>
          </p:spPr>
        </p:sp>
        <p:sp>
          <p:nvSpPr>
            <p:cNvPr name="TextBox 15" id="15"/>
            <p:cNvSpPr txBox="true"/>
            <p:nvPr/>
          </p:nvSpPr>
          <p:spPr>
            <a:xfrm rot="0">
              <a:off x="344129" y="12599785"/>
              <a:ext cx="706752" cy="538880"/>
            </a:xfrm>
            <a:prstGeom prst="rect">
              <a:avLst/>
            </a:prstGeom>
          </p:spPr>
          <p:txBody>
            <a:bodyPr anchor="t" rtlCol="false" tIns="0" lIns="0" bIns="0" rIns="0">
              <a:spAutoFit/>
            </a:bodyPr>
            <a:lstStyle/>
            <a:p>
              <a:pPr algn="ctr">
                <a:lnSpc>
                  <a:spcPts val="3080"/>
                </a:lnSpc>
              </a:pPr>
              <a:r>
                <a:rPr lang="en-US" sz="2800">
                  <a:solidFill>
                    <a:srgbClr val="FFFFFF"/>
                  </a:solidFill>
                  <a:latin typeface="Inter"/>
                </a:rPr>
                <a:t>06</a:t>
              </a:r>
            </a:p>
          </p:txBody>
        </p:sp>
      </p:grpSp>
      <p:grpSp>
        <p:nvGrpSpPr>
          <p:cNvPr name="Group 16" id="16"/>
          <p:cNvGrpSpPr/>
          <p:nvPr/>
        </p:nvGrpSpPr>
        <p:grpSpPr>
          <a:xfrm rot="0">
            <a:off x="396852" y="1028700"/>
            <a:ext cx="17973380" cy="408991"/>
            <a:chOff x="0" y="0"/>
            <a:chExt cx="23964507" cy="545322"/>
          </a:xfrm>
        </p:grpSpPr>
        <p:sp>
          <p:nvSpPr>
            <p:cNvPr name="AutoShape 17" id="17"/>
            <p:cNvSpPr/>
            <p:nvPr/>
          </p:nvSpPr>
          <p:spPr>
            <a:xfrm rot="-10800000">
              <a:off x="250414" y="0"/>
              <a:ext cx="12700" cy="545322"/>
            </a:xfrm>
            <a:prstGeom prst="rect">
              <a:avLst/>
            </a:prstGeom>
            <a:solidFill>
              <a:srgbClr val="FFFFFF"/>
            </a:solidFill>
          </p:spPr>
        </p:sp>
        <p:sp>
          <p:nvSpPr>
            <p:cNvPr name="AutoShape 18" id="18"/>
            <p:cNvSpPr/>
            <p:nvPr/>
          </p:nvSpPr>
          <p:spPr>
            <a:xfrm rot="0">
              <a:off x="0" y="266311"/>
              <a:ext cx="23964507" cy="12700"/>
            </a:xfrm>
            <a:prstGeom prst="rect">
              <a:avLst/>
            </a:prstGeom>
            <a:solidFill>
              <a:srgbClr val="FFFFFF"/>
            </a:solidFill>
          </p:spPr>
        </p:sp>
      </p:gr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1028700" y="0"/>
            <a:ext cx="17259300" cy="11509796"/>
          </a:xfrm>
          <a:prstGeom prst="rect">
            <a:avLst/>
          </a:prstGeom>
        </p:spPr>
      </p:pic>
      <p:grpSp>
        <p:nvGrpSpPr>
          <p:cNvPr name="Group 3" id="3"/>
          <p:cNvGrpSpPr>
            <a:grpSpLocks noChangeAspect="true"/>
          </p:cNvGrpSpPr>
          <p:nvPr/>
        </p:nvGrpSpPr>
        <p:grpSpPr>
          <a:xfrm rot="0">
            <a:off x="6250695" y="1028700"/>
            <a:ext cx="12037305" cy="12037305"/>
            <a:chOff x="0" y="0"/>
            <a:chExt cx="7620000" cy="7620000"/>
          </a:xfrm>
        </p:grpSpPr>
        <p:sp>
          <p:nvSpPr>
            <p:cNvPr name="Freeform 4" id="4"/>
            <p:cNvSpPr/>
            <p:nvPr/>
          </p:nvSpPr>
          <p:spPr>
            <a:xfrm>
              <a:off x="0" y="0"/>
              <a:ext cx="7620000" cy="7620000"/>
            </a:xfrm>
            <a:custGeom>
              <a:avLst/>
              <a:gdLst/>
              <a:ahLst/>
              <a:cxnLst/>
              <a:rect r="r" b="b" t="t" l="l"/>
              <a:pathLst>
                <a:path h="7620000" w="7620000">
                  <a:moveTo>
                    <a:pt x="6826250" y="0"/>
                  </a:moveTo>
                  <a:lnTo>
                    <a:pt x="793750" y="0"/>
                  </a:lnTo>
                  <a:cubicBezTo>
                    <a:pt x="355600" y="0"/>
                    <a:pt x="0" y="355600"/>
                    <a:pt x="0" y="793750"/>
                  </a:cubicBezTo>
                  <a:lnTo>
                    <a:pt x="0" y="7620000"/>
                  </a:lnTo>
                  <a:lnTo>
                    <a:pt x="6826250" y="7620000"/>
                  </a:lnTo>
                  <a:cubicBezTo>
                    <a:pt x="7264400" y="7620000"/>
                    <a:pt x="7620000" y="7264400"/>
                    <a:pt x="7620000" y="6826250"/>
                  </a:cubicBezTo>
                  <a:lnTo>
                    <a:pt x="7620000" y="0"/>
                  </a:lnTo>
                  <a:lnTo>
                    <a:pt x="6826250" y="0"/>
                  </a:lnTo>
                  <a:close/>
                </a:path>
              </a:pathLst>
            </a:custGeom>
            <a:solidFill>
              <a:srgbClr val="FFDE59"/>
            </a:solidFill>
          </p:spPr>
        </p:sp>
      </p:grpSp>
      <p:sp>
        <p:nvSpPr>
          <p:cNvPr name="AutoShape 5" id="5"/>
          <p:cNvSpPr/>
          <p:nvPr/>
        </p:nvSpPr>
        <p:spPr>
          <a:xfrm rot="0">
            <a:off x="7960984" y="2355318"/>
            <a:ext cx="9298316" cy="1893913"/>
          </a:xfrm>
          <a:prstGeom prst="rect">
            <a:avLst/>
          </a:prstGeom>
          <a:solidFill>
            <a:srgbClr val="004A98">
              <a:alpha val="56863"/>
            </a:srgbClr>
          </a:solidFill>
        </p:spPr>
      </p:sp>
      <p:grpSp>
        <p:nvGrpSpPr>
          <p:cNvPr name="Group 6" id="6"/>
          <p:cNvGrpSpPr/>
          <p:nvPr/>
        </p:nvGrpSpPr>
        <p:grpSpPr>
          <a:xfrm rot="0">
            <a:off x="7744295" y="2697645"/>
            <a:ext cx="10231106" cy="1138545"/>
            <a:chOff x="0" y="0"/>
            <a:chExt cx="13641475" cy="1518060"/>
          </a:xfrm>
        </p:grpSpPr>
        <p:grpSp>
          <p:nvGrpSpPr>
            <p:cNvPr name="Group 7" id="7"/>
            <p:cNvGrpSpPr/>
            <p:nvPr/>
          </p:nvGrpSpPr>
          <p:grpSpPr>
            <a:xfrm rot="0">
              <a:off x="0" y="0"/>
              <a:ext cx="13641475" cy="1518060"/>
              <a:chOff x="0" y="0"/>
              <a:chExt cx="49754491" cy="5536813"/>
            </a:xfrm>
          </p:grpSpPr>
          <p:sp>
            <p:nvSpPr>
              <p:cNvPr name="Freeform 8" id="8"/>
              <p:cNvSpPr/>
              <p:nvPr/>
            </p:nvSpPr>
            <p:spPr>
              <a:xfrm>
                <a:off x="0" y="0"/>
                <a:ext cx="49754492" cy="5536813"/>
              </a:xfrm>
              <a:custGeom>
                <a:avLst/>
                <a:gdLst/>
                <a:ahLst/>
                <a:cxnLst/>
                <a:rect r="r" b="b" t="t" l="l"/>
                <a:pathLst>
                  <a:path h="5536813" w="49754492">
                    <a:moveTo>
                      <a:pt x="49630031" y="59690"/>
                    </a:moveTo>
                    <a:cubicBezTo>
                      <a:pt x="49665592" y="59690"/>
                      <a:pt x="49694799" y="88900"/>
                      <a:pt x="49694799" y="124460"/>
                    </a:cubicBezTo>
                    <a:lnTo>
                      <a:pt x="49694799" y="5412353"/>
                    </a:lnTo>
                    <a:cubicBezTo>
                      <a:pt x="49694799" y="5447913"/>
                      <a:pt x="49665592" y="5477123"/>
                      <a:pt x="49630031" y="5477123"/>
                    </a:cubicBezTo>
                    <a:lnTo>
                      <a:pt x="124460" y="5477123"/>
                    </a:lnTo>
                    <a:cubicBezTo>
                      <a:pt x="88900" y="5477123"/>
                      <a:pt x="59690" y="5447913"/>
                      <a:pt x="59690" y="5412353"/>
                    </a:cubicBezTo>
                    <a:lnTo>
                      <a:pt x="59690" y="124460"/>
                    </a:lnTo>
                    <a:cubicBezTo>
                      <a:pt x="59690" y="88900"/>
                      <a:pt x="88900" y="59690"/>
                      <a:pt x="124460" y="59690"/>
                    </a:cubicBezTo>
                    <a:lnTo>
                      <a:pt x="49630031" y="59690"/>
                    </a:lnTo>
                    <a:moveTo>
                      <a:pt x="49630031" y="0"/>
                    </a:moveTo>
                    <a:lnTo>
                      <a:pt x="124460" y="0"/>
                    </a:lnTo>
                    <a:cubicBezTo>
                      <a:pt x="55880" y="0"/>
                      <a:pt x="0" y="55880"/>
                      <a:pt x="0" y="124460"/>
                    </a:cubicBezTo>
                    <a:lnTo>
                      <a:pt x="0" y="5412353"/>
                    </a:lnTo>
                    <a:cubicBezTo>
                      <a:pt x="0" y="5480933"/>
                      <a:pt x="55880" y="5536813"/>
                      <a:pt x="124460" y="5536813"/>
                    </a:cubicBezTo>
                    <a:lnTo>
                      <a:pt x="49630031" y="5536813"/>
                    </a:lnTo>
                    <a:cubicBezTo>
                      <a:pt x="49698610" y="5536813"/>
                      <a:pt x="49754492" y="5480933"/>
                      <a:pt x="49754492" y="5412353"/>
                    </a:cubicBezTo>
                    <a:lnTo>
                      <a:pt x="49754492" y="124460"/>
                    </a:lnTo>
                    <a:cubicBezTo>
                      <a:pt x="49754492" y="55880"/>
                      <a:pt x="49698610" y="0"/>
                      <a:pt x="49630031" y="0"/>
                    </a:cubicBezTo>
                    <a:close/>
                  </a:path>
                </a:pathLst>
              </a:custGeom>
              <a:solidFill>
                <a:srgbClr val="FFFFFF"/>
              </a:solidFill>
            </p:spPr>
          </p:sp>
        </p:grpSp>
        <p:sp>
          <p:nvSpPr>
            <p:cNvPr name="TextBox 9" id="9"/>
            <p:cNvSpPr txBox="true"/>
            <p:nvPr/>
          </p:nvSpPr>
          <p:spPr>
            <a:xfrm rot="0">
              <a:off x="2058111" y="445133"/>
              <a:ext cx="9525254" cy="646845"/>
            </a:xfrm>
            <a:prstGeom prst="rect">
              <a:avLst/>
            </a:prstGeom>
          </p:spPr>
          <p:txBody>
            <a:bodyPr anchor="t" rtlCol="false" tIns="0" lIns="0" bIns="0" rIns="0">
              <a:spAutoFit/>
            </a:bodyPr>
            <a:lstStyle/>
            <a:p>
              <a:pPr algn="ctr">
                <a:lnSpc>
                  <a:spcPts val="3656"/>
                </a:lnSpc>
              </a:pPr>
              <a:r>
                <a:rPr lang="en-US" sz="3324">
                  <a:solidFill>
                    <a:srgbClr val="FFFFFF"/>
                  </a:solidFill>
                  <a:latin typeface="Inter"/>
                </a:rPr>
                <a:t>Innovatsion faoliyat</a:t>
              </a:r>
            </a:p>
          </p:txBody>
        </p:sp>
      </p:grpSp>
      <p:grpSp>
        <p:nvGrpSpPr>
          <p:cNvPr name="Group 10" id="10"/>
          <p:cNvGrpSpPr/>
          <p:nvPr/>
        </p:nvGrpSpPr>
        <p:grpSpPr>
          <a:xfrm rot="0">
            <a:off x="6305421" y="4415212"/>
            <a:ext cx="11982579" cy="5718334"/>
            <a:chOff x="0" y="0"/>
            <a:chExt cx="15976772" cy="7624445"/>
          </a:xfrm>
        </p:grpSpPr>
        <p:sp>
          <p:nvSpPr>
            <p:cNvPr name="AutoShape 11" id="11"/>
            <p:cNvSpPr/>
            <p:nvPr/>
          </p:nvSpPr>
          <p:spPr>
            <a:xfrm rot="0">
              <a:off x="0" y="0"/>
              <a:ext cx="15976772" cy="7624445"/>
            </a:xfrm>
            <a:prstGeom prst="rect">
              <a:avLst/>
            </a:prstGeom>
            <a:solidFill>
              <a:srgbClr val="004A98">
                <a:alpha val="56863"/>
              </a:srgbClr>
            </a:solidFill>
          </p:spPr>
        </p:sp>
        <p:sp>
          <p:nvSpPr>
            <p:cNvPr name="TextBox 12" id="12"/>
            <p:cNvSpPr txBox="true"/>
            <p:nvPr/>
          </p:nvSpPr>
          <p:spPr>
            <a:xfrm rot="0">
              <a:off x="3194172" y="915731"/>
              <a:ext cx="9588428" cy="5691591"/>
            </a:xfrm>
            <a:prstGeom prst="rect">
              <a:avLst/>
            </a:prstGeom>
          </p:spPr>
          <p:txBody>
            <a:bodyPr anchor="t" rtlCol="false" tIns="0" lIns="0" bIns="0" rIns="0">
              <a:spAutoFit/>
            </a:bodyPr>
            <a:lstStyle/>
            <a:p>
              <a:pPr algn="ctr">
                <a:lnSpc>
                  <a:spcPts val="3799"/>
                </a:lnSpc>
              </a:pPr>
              <a:r>
                <a:rPr lang="en-US" sz="2533">
                  <a:solidFill>
                    <a:srgbClr val="FFFFFF"/>
                  </a:solidFill>
                  <a:latin typeface="Inter"/>
                </a:rPr>
                <a:t>yangiliklarni joriy etish, ishlab chiqarish yangi texnologiyalari negizida raqobatbardosh mahsulot (tovar) turlarini yaratish va tijoratlash jarayoni majmuasidan iborat. Bu jarayon gʼoyaning paydo boʼlishi, uning maqsadini aniqlash va amalga oshirishdan to ishlab chiqarishni tashkil etish, mahsulot ishlab chiqarish, uni sotish va iqtisodiy samara olishgacha boʼlgan ishlarni oʼz ichiga oladi</a:t>
              </a:r>
            </a:p>
          </p:txBody>
        </p:sp>
      </p:grpSp>
      <p:grpSp>
        <p:nvGrpSpPr>
          <p:cNvPr name="Group 13" id="13"/>
          <p:cNvGrpSpPr/>
          <p:nvPr/>
        </p:nvGrpSpPr>
        <p:grpSpPr>
          <a:xfrm rot="0">
            <a:off x="0" y="0"/>
            <a:ext cx="1046258" cy="10664950"/>
            <a:chOff x="0" y="0"/>
            <a:chExt cx="1395010" cy="14219934"/>
          </a:xfrm>
        </p:grpSpPr>
        <p:sp>
          <p:nvSpPr>
            <p:cNvPr name="AutoShape 14" id="14"/>
            <p:cNvSpPr/>
            <p:nvPr/>
          </p:nvSpPr>
          <p:spPr>
            <a:xfrm rot="0">
              <a:off x="0" y="0"/>
              <a:ext cx="1395010" cy="14219934"/>
            </a:xfrm>
            <a:prstGeom prst="rect">
              <a:avLst/>
            </a:prstGeom>
            <a:solidFill>
              <a:srgbClr val="FFDE59"/>
            </a:solidFill>
          </p:spPr>
        </p:sp>
        <p:sp>
          <p:nvSpPr>
            <p:cNvPr name="TextBox 15" id="15"/>
            <p:cNvSpPr txBox="true"/>
            <p:nvPr/>
          </p:nvSpPr>
          <p:spPr>
            <a:xfrm rot="0">
              <a:off x="344129" y="12599785"/>
              <a:ext cx="706752" cy="538880"/>
            </a:xfrm>
            <a:prstGeom prst="rect">
              <a:avLst/>
            </a:prstGeom>
          </p:spPr>
          <p:txBody>
            <a:bodyPr anchor="t" rtlCol="false" tIns="0" lIns="0" bIns="0" rIns="0">
              <a:spAutoFit/>
            </a:bodyPr>
            <a:lstStyle/>
            <a:p>
              <a:pPr algn="ctr">
                <a:lnSpc>
                  <a:spcPts val="3080"/>
                </a:lnSpc>
              </a:pPr>
              <a:r>
                <a:rPr lang="en-US" sz="2800">
                  <a:solidFill>
                    <a:srgbClr val="FFFFFF"/>
                  </a:solidFill>
                  <a:latin typeface="Inter"/>
                </a:rPr>
                <a:t>06</a:t>
              </a:r>
            </a:p>
          </p:txBody>
        </p:sp>
      </p:grpSp>
      <p:grpSp>
        <p:nvGrpSpPr>
          <p:cNvPr name="Group 16" id="16"/>
          <p:cNvGrpSpPr/>
          <p:nvPr/>
        </p:nvGrpSpPr>
        <p:grpSpPr>
          <a:xfrm rot="0">
            <a:off x="396852" y="1028700"/>
            <a:ext cx="17973380" cy="408991"/>
            <a:chOff x="0" y="0"/>
            <a:chExt cx="23964507" cy="545322"/>
          </a:xfrm>
        </p:grpSpPr>
        <p:sp>
          <p:nvSpPr>
            <p:cNvPr name="AutoShape 17" id="17"/>
            <p:cNvSpPr/>
            <p:nvPr/>
          </p:nvSpPr>
          <p:spPr>
            <a:xfrm rot="-10800000">
              <a:off x="250414" y="0"/>
              <a:ext cx="12700" cy="545322"/>
            </a:xfrm>
            <a:prstGeom prst="rect">
              <a:avLst/>
            </a:prstGeom>
            <a:solidFill>
              <a:srgbClr val="FFFFFF"/>
            </a:solidFill>
          </p:spPr>
        </p:sp>
        <p:sp>
          <p:nvSpPr>
            <p:cNvPr name="AutoShape 18" id="18"/>
            <p:cNvSpPr/>
            <p:nvPr/>
          </p:nvSpPr>
          <p:spPr>
            <a:xfrm rot="0">
              <a:off x="0" y="266311"/>
              <a:ext cx="23964507" cy="12700"/>
            </a:xfrm>
            <a:prstGeom prst="rect">
              <a:avLst/>
            </a:prstGeom>
            <a:solidFill>
              <a:srgbClr val="FFFFFF"/>
            </a:solidFill>
          </p:spPr>
        </p:sp>
      </p:gr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alphaModFix amt="9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true" flipV="true" rot="6548426">
            <a:off x="-1360282" y="-1265919"/>
            <a:ext cx="8591224" cy="8591224"/>
          </a:xfrm>
          <a:prstGeom prst="rect">
            <a:avLst/>
          </a:prstGeom>
        </p:spPr>
      </p:pic>
      <p:sp>
        <p:nvSpPr>
          <p:cNvPr name="TextBox 3" id="3"/>
          <p:cNvSpPr txBox="true"/>
          <p:nvPr/>
        </p:nvSpPr>
        <p:spPr>
          <a:xfrm rot="0">
            <a:off x="1308603" y="1548339"/>
            <a:ext cx="6182578" cy="3438525"/>
          </a:xfrm>
          <a:prstGeom prst="rect">
            <a:avLst/>
          </a:prstGeom>
        </p:spPr>
        <p:txBody>
          <a:bodyPr anchor="t" rtlCol="false" tIns="0" lIns="0" bIns="0" rIns="0">
            <a:spAutoFit/>
          </a:bodyPr>
          <a:lstStyle/>
          <a:p>
            <a:pPr>
              <a:lnSpc>
                <a:spcPts val="9000"/>
              </a:lnSpc>
            </a:pPr>
            <a:r>
              <a:rPr lang="en-US" sz="7500">
                <a:solidFill>
                  <a:srgbClr val="FFFFFF"/>
                </a:solidFill>
                <a:latin typeface="HK Grotesk Medium"/>
              </a:rPr>
              <a:t>Innovatsion iqtisodiyotda AKT roli</a:t>
            </a:r>
          </a:p>
        </p:txBody>
      </p:sp>
      <p:sp>
        <p:nvSpPr>
          <p:cNvPr name="AutoShape 4" id="4"/>
          <p:cNvSpPr/>
          <p:nvPr/>
        </p:nvSpPr>
        <p:spPr>
          <a:xfrm rot="-5400000">
            <a:off x="3609161" y="5138738"/>
            <a:ext cx="10287000" cy="0"/>
          </a:xfrm>
          <a:prstGeom prst="line">
            <a:avLst/>
          </a:prstGeom>
          <a:ln cap="rnd" w="9525">
            <a:solidFill>
              <a:srgbClr val="FF862F"/>
            </a:solidFill>
            <a:prstDash val="solid"/>
            <a:headEnd type="none" len="sm" w="sm"/>
            <a:tailEnd type="none" len="sm" w="sm"/>
          </a:ln>
        </p:spPr>
      </p:sp>
      <p:grpSp>
        <p:nvGrpSpPr>
          <p:cNvPr name="Group 5" id="5"/>
          <p:cNvGrpSpPr/>
          <p:nvPr/>
        </p:nvGrpSpPr>
        <p:grpSpPr>
          <a:xfrm rot="0">
            <a:off x="8603721" y="1657526"/>
            <a:ext cx="297880" cy="297880"/>
            <a:chOff x="0" y="0"/>
            <a:chExt cx="6350000" cy="6350000"/>
          </a:xfrm>
        </p:grpSpPr>
        <p:sp>
          <p:nvSpPr>
            <p:cNvPr name="Freeform 6" id="6"/>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862F"/>
            </a:solidFill>
          </p:spPr>
        </p:sp>
      </p:grpSp>
      <p:grpSp>
        <p:nvGrpSpPr>
          <p:cNvPr name="Group 7" id="7"/>
          <p:cNvGrpSpPr/>
          <p:nvPr/>
        </p:nvGrpSpPr>
        <p:grpSpPr>
          <a:xfrm rot="0">
            <a:off x="10008403" y="1557864"/>
            <a:ext cx="6983783" cy="1405352"/>
            <a:chOff x="0" y="0"/>
            <a:chExt cx="9311711" cy="1873803"/>
          </a:xfrm>
        </p:grpSpPr>
        <p:sp>
          <p:nvSpPr>
            <p:cNvPr name="TextBox 8" id="8"/>
            <p:cNvSpPr txBox="true"/>
            <p:nvPr/>
          </p:nvSpPr>
          <p:spPr>
            <a:xfrm rot="0">
              <a:off x="0" y="-76200"/>
              <a:ext cx="9311711" cy="739140"/>
            </a:xfrm>
            <a:prstGeom prst="rect">
              <a:avLst/>
            </a:prstGeom>
          </p:spPr>
          <p:txBody>
            <a:bodyPr anchor="t" rtlCol="false" tIns="0" lIns="0" bIns="0" rIns="0">
              <a:spAutoFit/>
            </a:bodyPr>
            <a:lstStyle/>
            <a:p>
              <a:pPr>
                <a:lnSpc>
                  <a:spcPts val="4620"/>
                </a:lnSpc>
              </a:pPr>
              <a:r>
                <a:rPr lang="en-US" sz="3300">
                  <a:solidFill>
                    <a:srgbClr val="FF862F"/>
                  </a:solidFill>
                  <a:latin typeface="HK Grotesk Bold Bold"/>
                </a:rPr>
                <a:t>INNOVATSION RIVOJLANISH</a:t>
              </a:r>
            </a:p>
          </p:txBody>
        </p:sp>
        <p:sp>
          <p:nvSpPr>
            <p:cNvPr name="TextBox 9" id="9"/>
            <p:cNvSpPr txBox="true"/>
            <p:nvPr/>
          </p:nvSpPr>
          <p:spPr>
            <a:xfrm rot="0">
              <a:off x="0" y="755568"/>
              <a:ext cx="9311711" cy="1118235"/>
            </a:xfrm>
            <a:prstGeom prst="rect">
              <a:avLst/>
            </a:prstGeom>
          </p:spPr>
          <p:txBody>
            <a:bodyPr anchor="t" rtlCol="false" tIns="0" lIns="0" bIns="0" rIns="0">
              <a:spAutoFit/>
            </a:bodyPr>
            <a:lstStyle/>
            <a:p>
              <a:pPr>
                <a:lnSpc>
                  <a:spcPts val="3450"/>
                </a:lnSpc>
              </a:pPr>
              <a:r>
                <a:rPr lang="en-US" sz="2300">
                  <a:solidFill>
                    <a:srgbClr val="000000"/>
                  </a:solidFill>
                  <a:latin typeface="Open Sans"/>
                </a:rPr>
                <a:t>Рақамли трансформация асосида инновациялар ривожланади</a:t>
              </a:r>
            </a:p>
          </p:txBody>
        </p:sp>
      </p:grpSp>
      <p:grpSp>
        <p:nvGrpSpPr>
          <p:cNvPr name="Group 10" id="10"/>
          <p:cNvGrpSpPr/>
          <p:nvPr/>
        </p:nvGrpSpPr>
        <p:grpSpPr>
          <a:xfrm rot="0">
            <a:off x="8603721" y="3725550"/>
            <a:ext cx="297880" cy="297880"/>
            <a:chOff x="0" y="0"/>
            <a:chExt cx="6350000" cy="6350000"/>
          </a:xfrm>
        </p:grpSpPr>
        <p:sp>
          <p:nvSpPr>
            <p:cNvPr name="Freeform 11" id="11"/>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862F"/>
            </a:solidFill>
          </p:spPr>
        </p:sp>
      </p:grpSp>
      <p:grpSp>
        <p:nvGrpSpPr>
          <p:cNvPr name="Group 12" id="12"/>
          <p:cNvGrpSpPr/>
          <p:nvPr/>
        </p:nvGrpSpPr>
        <p:grpSpPr>
          <a:xfrm rot="0">
            <a:off x="10008403" y="3534851"/>
            <a:ext cx="6983783" cy="1843502"/>
            <a:chOff x="0" y="0"/>
            <a:chExt cx="9311711" cy="2458003"/>
          </a:xfrm>
        </p:grpSpPr>
        <p:sp>
          <p:nvSpPr>
            <p:cNvPr name="TextBox 13" id="13"/>
            <p:cNvSpPr txBox="true"/>
            <p:nvPr/>
          </p:nvSpPr>
          <p:spPr>
            <a:xfrm rot="0">
              <a:off x="0" y="-76200"/>
              <a:ext cx="9311711" cy="739140"/>
            </a:xfrm>
            <a:prstGeom prst="rect">
              <a:avLst/>
            </a:prstGeom>
          </p:spPr>
          <p:txBody>
            <a:bodyPr anchor="t" rtlCol="false" tIns="0" lIns="0" bIns="0" rIns="0">
              <a:spAutoFit/>
            </a:bodyPr>
            <a:lstStyle/>
            <a:p>
              <a:pPr>
                <a:lnSpc>
                  <a:spcPts val="4620"/>
                </a:lnSpc>
              </a:pPr>
              <a:r>
                <a:rPr lang="en-US" sz="3300">
                  <a:solidFill>
                    <a:srgbClr val="FF862F"/>
                  </a:solidFill>
                  <a:latin typeface="HK Grotesk Bold Bold"/>
                </a:rPr>
                <a:t>INVESTITSIYALARNI JALB QILISH</a:t>
              </a:r>
            </a:p>
          </p:txBody>
        </p:sp>
        <p:sp>
          <p:nvSpPr>
            <p:cNvPr name="TextBox 14" id="14"/>
            <p:cNvSpPr txBox="true"/>
            <p:nvPr/>
          </p:nvSpPr>
          <p:spPr>
            <a:xfrm rot="0">
              <a:off x="0" y="755568"/>
              <a:ext cx="9311711" cy="1702435"/>
            </a:xfrm>
            <a:prstGeom prst="rect">
              <a:avLst/>
            </a:prstGeom>
          </p:spPr>
          <p:txBody>
            <a:bodyPr anchor="t" rtlCol="false" tIns="0" lIns="0" bIns="0" rIns="0">
              <a:spAutoFit/>
            </a:bodyPr>
            <a:lstStyle/>
            <a:p>
              <a:pPr>
                <a:lnSpc>
                  <a:spcPts val="3450"/>
                </a:lnSpc>
              </a:pPr>
              <a:r>
                <a:rPr lang="en-US" sz="2300">
                  <a:solidFill>
                    <a:srgbClr val="000000"/>
                  </a:solidFill>
                  <a:latin typeface="Open Sans"/>
                </a:rPr>
                <a:t>Рақамлаштириш мамлакатни инвестицион жозибадорлигини оширади ва инвестицияларни кўпайтиради</a:t>
              </a:r>
            </a:p>
          </p:txBody>
        </p:sp>
      </p:grpSp>
      <p:grpSp>
        <p:nvGrpSpPr>
          <p:cNvPr name="Group 15" id="15"/>
          <p:cNvGrpSpPr/>
          <p:nvPr/>
        </p:nvGrpSpPr>
        <p:grpSpPr>
          <a:xfrm rot="0">
            <a:off x="8603721" y="5793573"/>
            <a:ext cx="297880" cy="297880"/>
            <a:chOff x="0" y="0"/>
            <a:chExt cx="6350000" cy="6350000"/>
          </a:xfrm>
        </p:grpSpPr>
        <p:sp>
          <p:nvSpPr>
            <p:cNvPr name="Freeform 16" id="16"/>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862F"/>
            </a:solidFill>
          </p:spPr>
        </p:sp>
      </p:grpSp>
      <p:grpSp>
        <p:nvGrpSpPr>
          <p:cNvPr name="Group 17" id="17"/>
          <p:cNvGrpSpPr/>
          <p:nvPr/>
        </p:nvGrpSpPr>
        <p:grpSpPr>
          <a:xfrm rot="0">
            <a:off x="10008403" y="5693911"/>
            <a:ext cx="6983783" cy="1986377"/>
            <a:chOff x="0" y="0"/>
            <a:chExt cx="9311711" cy="2648503"/>
          </a:xfrm>
        </p:grpSpPr>
        <p:sp>
          <p:nvSpPr>
            <p:cNvPr name="TextBox 18" id="18"/>
            <p:cNvSpPr txBox="true"/>
            <p:nvPr/>
          </p:nvSpPr>
          <p:spPr>
            <a:xfrm rot="0">
              <a:off x="0" y="-76200"/>
              <a:ext cx="9311711" cy="1513840"/>
            </a:xfrm>
            <a:prstGeom prst="rect">
              <a:avLst/>
            </a:prstGeom>
          </p:spPr>
          <p:txBody>
            <a:bodyPr anchor="t" rtlCol="false" tIns="0" lIns="0" bIns="0" rIns="0">
              <a:spAutoFit/>
            </a:bodyPr>
            <a:lstStyle/>
            <a:p>
              <a:pPr>
                <a:lnSpc>
                  <a:spcPts val="4620"/>
                </a:lnSpc>
              </a:pPr>
              <a:r>
                <a:rPr lang="en-US" sz="3300">
                  <a:solidFill>
                    <a:srgbClr val="FF862F"/>
                  </a:solidFill>
                  <a:latin typeface="HK Grotesk Bold Bold"/>
                </a:rPr>
                <a:t>YANGI ISH OʼRINLARINI KOʼPAYTIRISH</a:t>
              </a:r>
            </a:p>
          </p:txBody>
        </p:sp>
        <p:sp>
          <p:nvSpPr>
            <p:cNvPr name="TextBox 19" id="19"/>
            <p:cNvSpPr txBox="true"/>
            <p:nvPr/>
          </p:nvSpPr>
          <p:spPr>
            <a:xfrm rot="0">
              <a:off x="0" y="1530268"/>
              <a:ext cx="9311711" cy="1118235"/>
            </a:xfrm>
            <a:prstGeom prst="rect">
              <a:avLst/>
            </a:prstGeom>
          </p:spPr>
          <p:txBody>
            <a:bodyPr anchor="t" rtlCol="false" tIns="0" lIns="0" bIns="0" rIns="0">
              <a:spAutoFit/>
            </a:bodyPr>
            <a:lstStyle/>
            <a:p>
              <a:pPr>
                <a:lnSpc>
                  <a:spcPts val="3450"/>
                </a:lnSpc>
              </a:pPr>
              <a:r>
                <a:rPr lang="en-US" sz="2300">
                  <a:solidFill>
                    <a:srgbClr val="000000"/>
                  </a:solidFill>
                  <a:latin typeface="Open Sans"/>
                </a:rPr>
                <a:t>Рақамлаштириш асосида янги касблар пайдо бўлади</a:t>
              </a:r>
            </a:p>
          </p:txBody>
        </p:sp>
      </p:grpSp>
      <p:grpSp>
        <p:nvGrpSpPr>
          <p:cNvPr name="Group 20" id="20"/>
          <p:cNvGrpSpPr/>
          <p:nvPr/>
        </p:nvGrpSpPr>
        <p:grpSpPr>
          <a:xfrm rot="0">
            <a:off x="8603721" y="7861597"/>
            <a:ext cx="297880" cy="297880"/>
            <a:chOff x="0" y="0"/>
            <a:chExt cx="6350000" cy="6350000"/>
          </a:xfrm>
        </p:grpSpPr>
        <p:sp>
          <p:nvSpPr>
            <p:cNvPr name="Freeform 21" id="21"/>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862F"/>
            </a:solidFill>
          </p:spPr>
        </p:sp>
      </p:grpSp>
      <p:grpSp>
        <p:nvGrpSpPr>
          <p:cNvPr name="Group 22" id="22"/>
          <p:cNvGrpSpPr/>
          <p:nvPr/>
        </p:nvGrpSpPr>
        <p:grpSpPr>
          <a:xfrm rot="0">
            <a:off x="10008403" y="7761934"/>
            <a:ext cx="6983783" cy="1986377"/>
            <a:chOff x="0" y="0"/>
            <a:chExt cx="9311711" cy="2648503"/>
          </a:xfrm>
        </p:grpSpPr>
        <p:sp>
          <p:nvSpPr>
            <p:cNvPr name="TextBox 23" id="23"/>
            <p:cNvSpPr txBox="true"/>
            <p:nvPr/>
          </p:nvSpPr>
          <p:spPr>
            <a:xfrm rot="0">
              <a:off x="0" y="-76200"/>
              <a:ext cx="9311711" cy="1513840"/>
            </a:xfrm>
            <a:prstGeom prst="rect">
              <a:avLst/>
            </a:prstGeom>
          </p:spPr>
          <p:txBody>
            <a:bodyPr anchor="t" rtlCol="false" tIns="0" lIns="0" bIns="0" rIns="0">
              <a:spAutoFit/>
            </a:bodyPr>
            <a:lstStyle/>
            <a:p>
              <a:pPr>
                <a:lnSpc>
                  <a:spcPts val="4620"/>
                </a:lnSpc>
              </a:pPr>
              <a:r>
                <a:rPr lang="en-US" sz="3300">
                  <a:solidFill>
                    <a:srgbClr val="FF862F"/>
                  </a:solidFill>
                  <a:latin typeface="HK Grotesk Bold Bold"/>
                </a:rPr>
                <a:t>AXOLINI YASHASH DARAJASINI OSHIRISH</a:t>
              </a:r>
            </a:p>
          </p:txBody>
        </p:sp>
        <p:sp>
          <p:nvSpPr>
            <p:cNvPr name="TextBox 24" id="24"/>
            <p:cNvSpPr txBox="true"/>
            <p:nvPr/>
          </p:nvSpPr>
          <p:spPr>
            <a:xfrm rot="0">
              <a:off x="0" y="1530268"/>
              <a:ext cx="9311711" cy="1118235"/>
            </a:xfrm>
            <a:prstGeom prst="rect">
              <a:avLst/>
            </a:prstGeom>
          </p:spPr>
          <p:txBody>
            <a:bodyPr anchor="t" rtlCol="false" tIns="0" lIns="0" bIns="0" rIns="0">
              <a:spAutoFit/>
            </a:bodyPr>
            <a:lstStyle/>
            <a:p>
              <a:pPr>
                <a:lnSpc>
                  <a:spcPts val="3450"/>
                </a:lnSpc>
              </a:pPr>
              <a:r>
                <a:rPr lang="en-US" sz="2300">
                  <a:solidFill>
                    <a:srgbClr val="000000"/>
                  </a:solidFill>
                  <a:latin typeface="Open Sans"/>
                </a:rPr>
                <a:t>Компаниялар юқори даражада истеъмол қийматини яратишга ҳаракат қилади.</a:t>
              </a:r>
            </a:p>
          </p:txBody>
        </p:sp>
      </p:gr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45545" y="924723"/>
            <a:ext cx="7375517" cy="7375517"/>
          </a:xfrm>
          <a:prstGeom prst="rect">
            <a:avLst/>
          </a:prstGeom>
        </p:spPr>
      </p:pic>
      <p:pic>
        <p:nvPicPr>
          <p:cNvPr name="Picture 3" id="3"/>
          <p:cNvPicPr>
            <a:picLocks noChangeAspect="true"/>
          </p:cNvPicPr>
          <p:nvPr/>
        </p:nvPicPr>
        <p:blipFill>
          <a:blip r:embed="rId4"/>
          <a:srcRect l="49966" t="49834" r="0" b="0"/>
          <a:stretch>
            <a:fillRect/>
          </a:stretch>
        </p:blipFill>
        <p:spPr>
          <a:xfrm flipH="false" flipV="false" rot="0">
            <a:off x="-41980" y="0"/>
            <a:ext cx="5778064" cy="5781639"/>
          </a:xfrm>
          <a:prstGeom prst="rect">
            <a:avLst/>
          </a:prstGeom>
        </p:spPr>
      </p:pic>
      <p:pic>
        <p:nvPicPr>
          <p:cNvPr name="Picture 4" id="4"/>
          <p:cNvPicPr>
            <a:picLocks noChangeAspect="true"/>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50409" t="0" r="0" b="0"/>
          <a:stretch>
            <a:fillRect/>
          </a:stretch>
        </p:blipFill>
        <p:spPr>
          <a:xfrm flipH="false" flipV="false" rot="0">
            <a:off x="0" y="0"/>
            <a:ext cx="5345203" cy="5389378"/>
          </a:xfrm>
          <a:prstGeom prst="rect">
            <a:avLst/>
          </a:prstGeom>
        </p:spPr>
      </p:pic>
      <p:pic>
        <p:nvPicPr>
          <p:cNvPr name="Picture 5" id="5"/>
          <p:cNvPicPr>
            <a:picLocks noChangeAspect="true"/>
          </p:cNvPicPr>
          <p:nvPr/>
        </p:nvPicPr>
        <p:blipFill>
          <a:blip r:embed="rId4"/>
          <a:srcRect l="46653" t="46242" r="0" b="0"/>
          <a:stretch>
            <a:fillRect/>
          </a:stretch>
        </p:blipFill>
        <p:spPr>
          <a:xfrm flipH="false" flipV="false" rot="0">
            <a:off x="-73401" y="-71177"/>
            <a:ext cx="4399044" cy="4424031"/>
          </a:xfrm>
          <a:prstGeom prst="rect">
            <a:avLst/>
          </a:prstGeom>
        </p:spPr>
      </p:pic>
      <p:pic>
        <p:nvPicPr>
          <p:cNvPr name="Picture 6" id="6"/>
          <p:cNvPicPr>
            <a:picLocks noChangeAspect="true"/>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l="50409" t="0" r="0" b="0"/>
          <a:stretch>
            <a:fillRect/>
          </a:stretch>
        </p:blipFill>
        <p:spPr>
          <a:xfrm flipH="false" flipV="false" rot="0">
            <a:off x="0" y="0"/>
            <a:ext cx="4075926" cy="4109611"/>
          </a:xfrm>
          <a:prstGeom prst="rect">
            <a:avLst/>
          </a:prstGeom>
        </p:spPr>
      </p:pic>
      <p:grpSp>
        <p:nvGrpSpPr>
          <p:cNvPr name="Group 7" id="7"/>
          <p:cNvGrpSpPr>
            <a:grpSpLocks noChangeAspect="true"/>
          </p:cNvGrpSpPr>
          <p:nvPr/>
        </p:nvGrpSpPr>
        <p:grpSpPr>
          <a:xfrm rot="0">
            <a:off x="1475160" y="1254351"/>
            <a:ext cx="6716287" cy="6716260"/>
            <a:chOff x="0" y="0"/>
            <a:chExt cx="6350000" cy="6349975"/>
          </a:xfrm>
        </p:grpSpPr>
        <p:sp>
          <p:nvSpPr>
            <p:cNvPr name="Freeform 8" id="8"/>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9"/>
              <a:stretch>
                <a:fillRect l="0" r="0" t="0" b="0"/>
              </a:stretch>
            </a:blipFill>
          </p:spPr>
        </p:sp>
      </p:grpSp>
      <p:pic>
        <p:nvPicPr>
          <p:cNvPr name="Picture 9" id="9"/>
          <p:cNvPicPr>
            <a:picLocks noChangeAspect="true"/>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l="50469" t="0" r="0" b="0"/>
          <a:stretch>
            <a:fillRect/>
          </a:stretch>
        </p:blipFill>
        <p:spPr>
          <a:xfrm flipH="false" flipV="false" rot="0">
            <a:off x="0" y="0"/>
            <a:ext cx="2836020" cy="2862925"/>
          </a:xfrm>
          <a:prstGeom prst="rect">
            <a:avLst/>
          </a:prstGeom>
        </p:spPr>
      </p:pic>
      <p:sp>
        <p:nvSpPr>
          <p:cNvPr name="AutoShape 10" id="10"/>
          <p:cNvSpPr/>
          <p:nvPr/>
        </p:nvSpPr>
        <p:spPr>
          <a:xfrm rot="0">
            <a:off x="0" y="9224962"/>
            <a:ext cx="12570894" cy="0"/>
          </a:xfrm>
          <a:prstGeom prst="line">
            <a:avLst/>
          </a:prstGeom>
          <a:ln cap="flat" w="19050">
            <a:solidFill>
              <a:srgbClr val="A6A6A6"/>
            </a:solidFill>
            <a:prstDash val="solid"/>
            <a:headEnd type="none" len="sm" w="sm"/>
            <a:tailEnd type="none" len="sm" w="sm"/>
          </a:ln>
        </p:spPr>
      </p:sp>
      <p:pic>
        <p:nvPicPr>
          <p:cNvPr name="Picture 11" id="11"/>
          <p:cNvPicPr>
            <a:picLocks noChangeAspect="true"/>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l="0" t="0" r="0" b="24612"/>
          <a:stretch>
            <a:fillRect/>
          </a:stretch>
        </p:blipFill>
        <p:spPr>
          <a:xfrm flipH="false" flipV="false" rot="0">
            <a:off x="16625559" y="600301"/>
            <a:ext cx="1089591" cy="956521"/>
          </a:xfrm>
          <a:prstGeom prst="rect">
            <a:avLst/>
          </a:prstGeom>
        </p:spPr>
      </p:pic>
      <p:sp>
        <p:nvSpPr>
          <p:cNvPr name="TextBox 12" id="12"/>
          <p:cNvSpPr txBox="true"/>
          <p:nvPr/>
        </p:nvSpPr>
        <p:spPr>
          <a:xfrm rot="0">
            <a:off x="9144000" y="3853961"/>
            <a:ext cx="7753616" cy="912062"/>
          </a:xfrm>
          <a:prstGeom prst="rect">
            <a:avLst/>
          </a:prstGeom>
        </p:spPr>
        <p:txBody>
          <a:bodyPr anchor="t" rtlCol="false" tIns="0" lIns="0" bIns="0" rIns="0">
            <a:spAutoFit/>
          </a:bodyPr>
          <a:lstStyle/>
          <a:p>
            <a:pPr>
              <a:lnSpc>
                <a:spcPts val="7401"/>
              </a:lnSpc>
            </a:pPr>
            <a:r>
              <a:rPr lang="en-US" spc="27" sz="5402">
                <a:solidFill>
                  <a:srgbClr val="0E0F12"/>
                </a:solidFill>
                <a:latin typeface="Times Neue Roman Bold Italics"/>
              </a:rPr>
              <a:t>ELEKTRON HUKUMAT</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1028700" y="0"/>
            <a:ext cx="17259300" cy="11509796"/>
          </a:xfrm>
          <a:prstGeom prst="rect">
            <a:avLst/>
          </a:prstGeom>
        </p:spPr>
      </p:pic>
      <p:grpSp>
        <p:nvGrpSpPr>
          <p:cNvPr name="Group 3" id="3"/>
          <p:cNvGrpSpPr>
            <a:grpSpLocks noChangeAspect="true"/>
          </p:cNvGrpSpPr>
          <p:nvPr/>
        </p:nvGrpSpPr>
        <p:grpSpPr>
          <a:xfrm rot="0">
            <a:off x="6250695" y="1028700"/>
            <a:ext cx="12037305" cy="12037305"/>
            <a:chOff x="0" y="0"/>
            <a:chExt cx="7620000" cy="7620000"/>
          </a:xfrm>
        </p:grpSpPr>
        <p:sp>
          <p:nvSpPr>
            <p:cNvPr name="Freeform 4" id="4"/>
            <p:cNvSpPr/>
            <p:nvPr/>
          </p:nvSpPr>
          <p:spPr>
            <a:xfrm>
              <a:off x="0" y="0"/>
              <a:ext cx="7620000" cy="7620000"/>
            </a:xfrm>
            <a:custGeom>
              <a:avLst/>
              <a:gdLst/>
              <a:ahLst/>
              <a:cxnLst/>
              <a:rect r="r" b="b" t="t" l="l"/>
              <a:pathLst>
                <a:path h="7620000" w="7620000">
                  <a:moveTo>
                    <a:pt x="6826250" y="0"/>
                  </a:moveTo>
                  <a:lnTo>
                    <a:pt x="793750" y="0"/>
                  </a:lnTo>
                  <a:cubicBezTo>
                    <a:pt x="355600" y="0"/>
                    <a:pt x="0" y="355600"/>
                    <a:pt x="0" y="793750"/>
                  </a:cubicBezTo>
                  <a:lnTo>
                    <a:pt x="0" y="7620000"/>
                  </a:lnTo>
                  <a:lnTo>
                    <a:pt x="6826250" y="7620000"/>
                  </a:lnTo>
                  <a:cubicBezTo>
                    <a:pt x="7264400" y="7620000"/>
                    <a:pt x="7620000" y="7264400"/>
                    <a:pt x="7620000" y="6826250"/>
                  </a:cubicBezTo>
                  <a:lnTo>
                    <a:pt x="7620000" y="0"/>
                  </a:lnTo>
                  <a:lnTo>
                    <a:pt x="6826250" y="0"/>
                  </a:lnTo>
                  <a:close/>
                </a:path>
              </a:pathLst>
            </a:custGeom>
            <a:solidFill>
              <a:srgbClr val="FFDE59"/>
            </a:solidFill>
          </p:spPr>
        </p:sp>
      </p:grpSp>
      <p:sp>
        <p:nvSpPr>
          <p:cNvPr name="AutoShape 5" id="5"/>
          <p:cNvSpPr/>
          <p:nvPr/>
        </p:nvSpPr>
        <p:spPr>
          <a:xfrm rot="0">
            <a:off x="7960984" y="2355318"/>
            <a:ext cx="9298316" cy="1893913"/>
          </a:xfrm>
          <a:prstGeom prst="rect">
            <a:avLst/>
          </a:prstGeom>
          <a:solidFill>
            <a:srgbClr val="004A98">
              <a:alpha val="56863"/>
            </a:srgbClr>
          </a:solidFill>
        </p:spPr>
      </p:sp>
      <p:grpSp>
        <p:nvGrpSpPr>
          <p:cNvPr name="Group 6" id="6"/>
          <p:cNvGrpSpPr/>
          <p:nvPr/>
        </p:nvGrpSpPr>
        <p:grpSpPr>
          <a:xfrm rot="0">
            <a:off x="7125250" y="2697645"/>
            <a:ext cx="10850151" cy="1138545"/>
            <a:chOff x="0" y="0"/>
            <a:chExt cx="14466868" cy="1518060"/>
          </a:xfrm>
        </p:grpSpPr>
        <p:grpSp>
          <p:nvGrpSpPr>
            <p:cNvPr name="Group 7" id="7"/>
            <p:cNvGrpSpPr/>
            <p:nvPr/>
          </p:nvGrpSpPr>
          <p:grpSpPr>
            <a:xfrm rot="0">
              <a:off x="0" y="0"/>
              <a:ext cx="14466868" cy="1518060"/>
              <a:chOff x="0" y="0"/>
              <a:chExt cx="52764944" cy="5536813"/>
            </a:xfrm>
          </p:grpSpPr>
          <p:sp>
            <p:nvSpPr>
              <p:cNvPr name="Freeform 8" id="8"/>
              <p:cNvSpPr/>
              <p:nvPr/>
            </p:nvSpPr>
            <p:spPr>
              <a:xfrm>
                <a:off x="0" y="0"/>
                <a:ext cx="52764947" cy="5536813"/>
              </a:xfrm>
              <a:custGeom>
                <a:avLst/>
                <a:gdLst/>
                <a:ahLst/>
                <a:cxnLst/>
                <a:rect r="r" b="b" t="t" l="l"/>
                <a:pathLst>
                  <a:path h="5536813" w="52764947">
                    <a:moveTo>
                      <a:pt x="52640483" y="59690"/>
                    </a:moveTo>
                    <a:cubicBezTo>
                      <a:pt x="52676047" y="59690"/>
                      <a:pt x="52705254" y="88900"/>
                      <a:pt x="52705254" y="124460"/>
                    </a:cubicBezTo>
                    <a:lnTo>
                      <a:pt x="52705254" y="5412353"/>
                    </a:lnTo>
                    <a:cubicBezTo>
                      <a:pt x="52705254" y="5447913"/>
                      <a:pt x="52676047" y="5477123"/>
                      <a:pt x="52640483" y="5477123"/>
                    </a:cubicBezTo>
                    <a:lnTo>
                      <a:pt x="124460" y="5477123"/>
                    </a:lnTo>
                    <a:cubicBezTo>
                      <a:pt x="88900" y="5477123"/>
                      <a:pt x="59690" y="5447913"/>
                      <a:pt x="59690" y="5412353"/>
                    </a:cubicBezTo>
                    <a:lnTo>
                      <a:pt x="59690" y="124460"/>
                    </a:lnTo>
                    <a:cubicBezTo>
                      <a:pt x="59690" y="88900"/>
                      <a:pt x="88900" y="59690"/>
                      <a:pt x="124460" y="59690"/>
                    </a:cubicBezTo>
                    <a:lnTo>
                      <a:pt x="52640483" y="59690"/>
                    </a:lnTo>
                    <a:moveTo>
                      <a:pt x="52640483" y="0"/>
                    </a:moveTo>
                    <a:lnTo>
                      <a:pt x="124460" y="0"/>
                    </a:lnTo>
                    <a:cubicBezTo>
                      <a:pt x="55880" y="0"/>
                      <a:pt x="0" y="55880"/>
                      <a:pt x="0" y="124460"/>
                    </a:cubicBezTo>
                    <a:lnTo>
                      <a:pt x="0" y="5412353"/>
                    </a:lnTo>
                    <a:cubicBezTo>
                      <a:pt x="0" y="5480933"/>
                      <a:pt x="55880" y="5536813"/>
                      <a:pt x="124460" y="5536813"/>
                    </a:cubicBezTo>
                    <a:lnTo>
                      <a:pt x="52640483" y="5536813"/>
                    </a:lnTo>
                    <a:cubicBezTo>
                      <a:pt x="52709062" y="5536813"/>
                      <a:pt x="52764947" y="5480933"/>
                      <a:pt x="52764947" y="5412353"/>
                    </a:cubicBezTo>
                    <a:lnTo>
                      <a:pt x="52764947" y="124460"/>
                    </a:lnTo>
                    <a:cubicBezTo>
                      <a:pt x="52764947" y="55880"/>
                      <a:pt x="52709062" y="0"/>
                      <a:pt x="52640483" y="0"/>
                    </a:cubicBezTo>
                    <a:close/>
                  </a:path>
                </a:pathLst>
              </a:custGeom>
              <a:solidFill>
                <a:srgbClr val="FFFFFF"/>
              </a:solidFill>
            </p:spPr>
          </p:sp>
        </p:grpSp>
        <p:sp>
          <p:nvSpPr>
            <p:cNvPr name="TextBox 9" id="9"/>
            <p:cNvSpPr txBox="true"/>
            <p:nvPr/>
          </p:nvSpPr>
          <p:spPr>
            <a:xfrm rot="0">
              <a:off x="2182639" y="445133"/>
              <a:ext cx="10101590" cy="646845"/>
            </a:xfrm>
            <a:prstGeom prst="rect">
              <a:avLst/>
            </a:prstGeom>
          </p:spPr>
          <p:txBody>
            <a:bodyPr anchor="t" rtlCol="false" tIns="0" lIns="0" bIns="0" rIns="0">
              <a:spAutoFit/>
            </a:bodyPr>
            <a:lstStyle/>
            <a:p>
              <a:pPr algn="ctr">
                <a:lnSpc>
                  <a:spcPts val="3656"/>
                </a:lnSpc>
              </a:pPr>
              <a:r>
                <a:rPr lang="en-US" sz="3324">
                  <a:solidFill>
                    <a:srgbClr val="FFFFFF"/>
                  </a:solidFill>
                  <a:latin typeface="Inter"/>
                </a:rPr>
                <a:t>Электрон ҳукумат (E-Government)</a:t>
              </a:r>
            </a:p>
          </p:txBody>
        </p:sp>
      </p:grpSp>
      <p:grpSp>
        <p:nvGrpSpPr>
          <p:cNvPr name="Group 10" id="10"/>
          <p:cNvGrpSpPr/>
          <p:nvPr/>
        </p:nvGrpSpPr>
        <p:grpSpPr>
          <a:xfrm rot="0">
            <a:off x="6305421" y="4893885"/>
            <a:ext cx="11982579" cy="4760988"/>
            <a:chOff x="0" y="0"/>
            <a:chExt cx="15976772" cy="6347983"/>
          </a:xfrm>
        </p:grpSpPr>
        <p:sp>
          <p:nvSpPr>
            <p:cNvPr name="AutoShape 11" id="11"/>
            <p:cNvSpPr/>
            <p:nvPr/>
          </p:nvSpPr>
          <p:spPr>
            <a:xfrm rot="0">
              <a:off x="0" y="0"/>
              <a:ext cx="15976772" cy="6347983"/>
            </a:xfrm>
            <a:prstGeom prst="rect">
              <a:avLst/>
            </a:prstGeom>
            <a:solidFill>
              <a:srgbClr val="004A98">
                <a:alpha val="56863"/>
              </a:srgbClr>
            </a:solidFill>
          </p:spPr>
        </p:sp>
        <p:sp>
          <p:nvSpPr>
            <p:cNvPr name="TextBox 12" id="12"/>
            <p:cNvSpPr txBox="true"/>
            <p:nvPr/>
          </p:nvSpPr>
          <p:spPr>
            <a:xfrm rot="0">
              <a:off x="3194172" y="915731"/>
              <a:ext cx="9588428" cy="4415129"/>
            </a:xfrm>
            <a:prstGeom prst="rect">
              <a:avLst/>
            </a:prstGeom>
          </p:spPr>
          <p:txBody>
            <a:bodyPr anchor="t" rtlCol="false" tIns="0" lIns="0" bIns="0" rIns="0">
              <a:spAutoFit/>
            </a:bodyPr>
            <a:lstStyle/>
            <a:p>
              <a:pPr algn="ctr">
                <a:lnSpc>
                  <a:spcPts val="3799"/>
                </a:lnSpc>
              </a:pPr>
              <a:r>
                <a:rPr lang="en-US" sz="2533">
                  <a:solidFill>
                    <a:srgbClr val="FFFFFF"/>
                  </a:solidFill>
                  <a:latin typeface="Inter"/>
                </a:rPr>
                <a:t>bu fuqarolar, biznes, davlat hokimiyati va boshqa tarmoqlari hamda davlat amaldorlariga axborot taqdim etish, avvaldan shakllangan davlat xizmatlarini koʼrsatish boʼlib, bunda davlat va fuqaro oʼrtasidagi shaxsiy aloqa minimallashtirilib, axborot texnologiyalaridan maksimal darajada faydalaniladi</a:t>
              </a:r>
            </a:p>
          </p:txBody>
        </p:sp>
      </p:grpSp>
      <p:grpSp>
        <p:nvGrpSpPr>
          <p:cNvPr name="Group 13" id="13"/>
          <p:cNvGrpSpPr/>
          <p:nvPr/>
        </p:nvGrpSpPr>
        <p:grpSpPr>
          <a:xfrm rot="0">
            <a:off x="0" y="0"/>
            <a:ext cx="1046258" cy="10664950"/>
            <a:chOff x="0" y="0"/>
            <a:chExt cx="1395010" cy="14219934"/>
          </a:xfrm>
        </p:grpSpPr>
        <p:sp>
          <p:nvSpPr>
            <p:cNvPr name="AutoShape 14" id="14"/>
            <p:cNvSpPr/>
            <p:nvPr/>
          </p:nvSpPr>
          <p:spPr>
            <a:xfrm rot="0">
              <a:off x="0" y="0"/>
              <a:ext cx="1395010" cy="14219934"/>
            </a:xfrm>
            <a:prstGeom prst="rect">
              <a:avLst/>
            </a:prstGeom>
            <a:solidFill>
              <a:srgbClr val="FFDE59"/>
            </a:solidFill>
          </p:spPr>
        </p:sp>
        <p:sp>
          <p:nvSpPr>
            <p:cNvPr name="TextBox 15" id="15"/>
            <p:cNvSpPr txBox="true"/>
            <p:nvPr/>
          </p:nvSpPr>
          <p:spPr>
            <a:xfrm rot="0">
              <a:off x="344129" y="12599785"/>
              <a:ext cx="706752" cy="538880"/>
            </a:xfrm>
            <a:prstGeom prst="rect">
              <a:avLst/>
            </a:prstGeom>
          </p:spPr>
          <p:txBody>
            <a:bodyPr anchor="t" rtlCol="false" tIns="0" lIns="0" bIns="0" rIns="0">
              <a:spAutoFit/>
            </a:bodyPr>
            <a:lstStyle/>
            <a:p>
              <a:pPr algn="ctr">
                <a:lnSpc>
                  <a:spcPts val="3080"/>
                </a:lnSpc>
              </a:pPr>
              <a:r>
                <a:rPr lang="en-US" sz="2800">
                  <a:solidFill>
                    <a:srgbClr val="FFFFFF"/>
                  </a:solidFill>
                  <a:latin typeface="Inter"/>
                </a:rPr>
                <a:t>06</a:t>
              </a:r>
            </a:p>
          </p:txBody>
        </p:sp>
      </p:grpSp>
      <p:grpSp>
        <p:nvGrpSpPr>
          <p:cNvPr name="Group 16" id="16"/>
          <p:cNvGrpSpPr/>
          <p:nvPr/>
        </p:nvGrpSpPr>
        <p:grpSpPr>
          <a:xfrm rot="0">
            <a:off x="396852" y="1028700"/>
            <a:ext cx="17973380" cy="408991"/>
            <a:chOff x="0" y="0"/>
            <a:chExt cx="23964507" cy="545322"/>
          </a:xfrm>
        </p:grpSpPr>
        <p:sp>
          <p:nvSpPr>
            <p:cNvPr name="AutoShape 17" id="17"/>
            <p:cNvSpPr/>
            <p:nvPr/>
          </p:nvSpPr>
          <p:spPr>
            <a:xfrm rot="-10800000">
              <a:off x="250414" y="0"/>
              <a:ext cx="12700" cy="545322"/>
            </a:xfrm>
            <a:prstGeom prst="rect">
              <a:avLst/>
            </a:prstGeom>
            <a:solidFill>
              <a:srgbClr val="FFFFFF"/>
            </a:solidFill>
          </p:spPr>
        </p:sp>
        <p:sp>
          <p:nvSpPr>
            <p:cNvPr name="AutoShape 18" id="18"/>
            <p:cNvSpPr/>
            <p:nvPr/>
          </p:nvSpPr>
          <p:spPr>
            <a:xfrm rot="0">
              <a:off x="0" y="266311"/>
              <a:ext cx="23964507" cy="12700"/>
            </a:xfrm>
            <a:prstGeom prst="rect">
              <a:avLst/>
            </a:prstGeom>
            <a:solidFill>
              <a:srgbClr val="FFFFFF"/>
            </a:solidFill>
          </p:spPr>
        </p:sp>
      </p:gr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542672" y="8005705"/>
            <a:ext cx="741925" cy="741925"/>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823193" y="5607808"/>
            <a:ext cx="731582" cy="731582"/>
          </a:xfrm>
          <a:prstGeom prst="rect">
            <a:avLst/>
          </a:prstGeom>
        </p:spPr>
      </p:pic>
      <p:pic>
        <p:nvPicPr>
          <p:cNvPr name="Picture 4" id="4"/>
          <p:cNvPicPr>
            <a:picLocks noChangeAspect="true"/>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l="0" t="0" r="0" b="0"/>
          <a:stretch>
            <a:fillRect/>
          </a:stretch>
        </p:blipFill>
        <p:spPr>
          <a:xfrm flipH="false" flipV="false" rot="0">
            <a:off x="1823193" y="7912168"/>
            <a:ext cx="731582" cy="731582"/>
          </a:xfrm>
          <a:prstGeom prst="rect">
            <a:avLst/>
          </a:prstGeom>
        </p:spPr>
      </p:pic>
      <p:pic>
        <p:nvPicPr>
          <p:cNvPr name="Picture 5" id="5"/>
          <p:cNvPicPr>
            <a:picLocks noChangeAspect="true"/>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l="0" t="0" r="0" b="0"/>
          <a:stretch>
            <a:fillRect/>
          </a:stretch>
        </p:blipFill>
        <p:spPr>
          <a:xfrm flipH="false" flipV="false" rot="0">
            <a:off x="8609113" y="5671622"/>
            <a:ext cx="609043" cy="761304"/>
          </a:xfrm>
          <a:prstGeom prst="rect">
            <a:avLst/>
          </a:prstGeom>
        </p:spPr>
      </p:pic>
      <p:sp>
        <p:nvSpPr>
          <p:cNvPr name="TextBox 6" id="6"/>
          <p:cNvSpPr txBox="true"/>
          <p:nvPr/>
        </p:nvSpPr>
        <p:spPr>
          <a:xfrm rot="0">
            <a:off x="3055085" y="5903145"/>
            <a:ext cx="4656095" cy="824865"/>
          </a:xfrm>
          <a:prstGeom prst="rect">
            <a:avLst/>
          </a:prstGeom>
        </p:spPr>
        <p:txBody>
          <a:bodyPr anchor="t" rtlCol="false" tIns="0" lIns="0" bIns="0" rIns="0">
            <a:spAutoFit/>
          </a:bodyPr>
          <a:lstStyle/>
          <a:p>
            <a:pPr marL="0" indent="0" lvl="0">
              <a:lnSpc>
                <a:spcPts val="3359"/>
              </a:lnSpc>
              <a:spcBef>
                <a:spcPct val="0"/>
              </a:spcBef>
            </a:pPr>
            <a:r>
              <a:rPr lang="en-US" sz="2400">
                <a:solidFill>
                  <a:srgbClr val="1D1D1D"/>
                </a:solidFill>
                <a:latin typeface="Lato"/>
              </a:rPr>
              <a:t>davlat organlari faoliyatining ochiqligi va shaffofligi</a:t>
            </a:r>
          </a:p>
        </p:txBody>
      </p:sp>
      <p:sp>
        <p:nvSpPr>
          <p:cNvPr name="TextBox 7" id="7"/>
          <p:cNvSpPr txBox="true"/>
          <p:nvPr/>
        </p:nvSpPr>
        <p:spPr>
          <a:xfrm rot="0">
            <a:off x="3055085" y="5550054"/>
            <a:ext cx="4656095" cy="354330"/>
          </a:xfrm>
          <a:prstGeom prst="rect">
            <a:avLst/>
          </a:prstGeom>
        </p:spPr>
        <p:txBody>
          <a:bodyPr anchor="t" rtlCol="false" tIns="0" lIns="0" bIns="0" rIns="0">
            <a:spAutoFit/>
          </a:bodyPr>
          <a:lstStyle/>
          <a:p>
            <a:pPr marL="0" indent="0" lvl="0">
              <a:lnSpc>
                <a:spcPts val="2700"/>
              </a:lnSpc>
            </a:pPr>
            <a:r>
              <a:rPr lang="en-US" sz="2700">
                <a:solidFill>
                  <a:srgbClr val="1D1D1D"/>
                </a:solidFill>
                <a:latin typeface="Poppins Medium"/>
              </a:rPr>
              <a:t>OCHIQLIK VA SHAFFOFLIK</a:t>
            </a:r>
          </a:p>
        </p:txBody>
      </p:sp>
      <p:sp>
        <p:nvSpPr>
          <p:cNvPr name="TextBox 8" id="8"/>
          <p:cNvSpPr txBox="true"/>
          <p:nvPr/>
        </p:nvSpPr>
        <p:spPr>
          <a:xfrm rot="0">
            <a:off x="3055085" y="8478462"/>
            <a:ext cx="4656095" cy="405765"/>
          </a:xfrm>
          <a:prstGeom prst="rect">
            <a:avLst/>
          </a:prstGeom>
        </p:spPr>
        <p:txBody>
          <a:bodyPr anchor="t" rtlCol="false" tIns="0" lIns="0" bIns="0" rIns="0">
            <a:spAutoFit/>
          </a:bodyPr>
          <a:lstStyle/>
          <a:p>
            <a:pPr algn="l" marL="0" indent="0" lvl="0">
              <a:lnSpc>
                <a:spcPts val="3359"/>
              </a:lnSpc>
              <a:spcBef>
                <a:spcPct val="0"/>
              </a:spcBef>
            </a:pPr>
            <a:r>
              <a:rPr lang="en-US" sz="2400">
                <a:solidFill>
                  <a:srgbClr val="1D1D1D"/>
                </a:solidFill>
                <a:latin typeface="Lato"/>
              </a:rPr>
              <a:t>axborot xavfsizligini taʼminlash</a:t>
            </a:r>
          </a:p>
        </p:txBody>
      </p:sp>
      <p:sp>
        <p:nvSpPr>
          <p:cNvPr name="TextBox 9" id="9"/>
          <p:cNvSpPr txBox="true"/>
          <p:nvPr/>
        </p:nvSpPr>
        <p:spPr>
          <a:xfrm rot="0">
            <a:off x="3055085" y="7812982"/>
            <a:ext cx="4656095" cy="433705"/>
          </a:xfrm>
          <a:prstGeom prst="rect">
            <a:avLst/>
          </a:prstGeom>
        </p:spPr>
        <p:txBody>
          <a:bodyPr anchor="t" rtlCol="false" tIns="0" lIns="0" bIns="0" rIns="0">
            <a:spAutoFit/>
          </a:bodyPr>
          <a:lstStyle/>
          <a:p>
            <a:pPr algn="l" marL="0" indent="0" lvl="0">
              <a:lnSpc>
                <a:spcPts val="3200"/>
              </a:lnSpc>
            </a:pPr>
            <a:r>
              <a:rPr lang="en-US" sz="3200">
                <a:solidFill>
                  <a:srgbClr val="1D1D1D"/>
                </a:solidFill>
                <a:latin typeface="Poppins Medium"/>
              </a:rPr>
              <a:t>XAVFSIZLIK</a:t>
            </a:r>
          </a:p>
        </p:txBody>
      </p:sp>
      <p:sp>
        <p:nvSpPr>
          <p:cNvPr name="TextBox 10" id="10"/>
          <p:cNvSpPr txBox="true"/>
          <p:nvPr/>
        </p:nvSpPr>
        <p:spPr>
          <a:xfrm rot="0">
            <a:off x="9713202" y="6206009"/>
            <a:ext cx="4722627" cy="1243965"/>
          </a:xfrm>
          <a:prstGeom prst="rect">
            <a:avLst/>
          </a:prstGeom>
        </p:spPr>
        <p:txBody>
          <a:bodyPr anchor="t" rtlCol="false" tIns="0" lIns="0" bIns="0" rIns="0">
            <a:spAutoFit/>
          </a:bodyPr>
          <a:lstStyle/>
          <a:p>
            <a:pPr algn="l" marL="0" indent="0" lvl="0">
              <a:lnSpc>
                <a:spcPts val="3359"/>
              </a:lnSpc>
              <a:spcBef>
                <a:spcPct val="0"/>
              </a:spcBef>
            </a:pPr>
            <a:r>
              <a:rPr lang="en-US" sz="2400">
                <a:solidFill>
                  <a:srgbClr val="1D1D1D"/>
                </a:solidFill>
                <a:latin typeface="Lato"/>
              </a:rPr>
              <a:t>elektron davlat xizmatlaridan ariza beruvchilarning teng ravishda foydalanishi</a:t>
            </a:r>
          </a:p>
        </p:txBody>
      </p:sp>
      <p:sp>
        <p:nvSpPr>
          <p:cNvPr name="TextBox 11" id="11"/>
          <p:cNvSpPr txBox="true"/>
          <p:nvPr/>
        </p:nvSpPr>
        <p:spPr>
          <a:xfrm rot="0">
            <a:off x="9713202" y="5540529"/>
            <a:ext cx="4722627" cy="433705"/>
          </a:xfrm>
          <a:prstGeom prst="rect">
            <a:avLst/>
          </a:prstGeom>
        </p:spPr>
        <p:txBody>
          <a:bodyPr anchor="t" rtlCol="false" tIns="0" lIns="0" bIns="0" rIns="0">
            <a:spAutoFit/>
          </a:bodyPr>
          <a:lstStyle/>
          <a:p>
            <a:pPr algn="l" marL="0" indent="0" lvl="0">
              <a:lnSpc>
                <a:spcPts val="3200"/>
              </a:lnSpc>
            </a:pPr>
            <a:r>
              <a:rPr lang="en-US" sz="3200">
                <a:solidFill>
                  <a:srgbClr val="1D1D1D"/>
                </a:solidFill>
                <a:latin typeface="Poppins Medium"/>
              </a:rPr>
              <a:t>TENG HUQUQLILIK</a:t>
            </a:r>
          </a:p>
        </p:txBody>
      </p:sp>
      <p:sp>
        <p:nvSpPr>
          <p:cNvPr name="TextBox 12" id="12"/>
          <p:cNvSpPr txBox="true"/>
          <p:nvPr/>
        </p:nvSpPr>
        <p:spPr>
          <a:xfrm rot="0">
            <a:off x="9713202" y="8478462"/>
            <a:ext cx="4722627" cy="824865"/>
          </a:xfrm>
          <a:prstGeom prst="rect">
            <a:avLst/>
          </a:prstGeom>
        </p:spPr>
        <p:txBody>
          <a:bodyPr anchor="t" rtlCol="false" tIns="0" lIns="0" bIns="0" rIns="0">
            <a:spAutoFit/>
          </a:bodyPr>
          <a:lstStyle/>
          <a:p>
            <a:pPr algn="l" marL="0" indent="0" lvl="0">
              <a:lnSpc>
                <a:spcPts val="3359"/>
              </a:lnSpc>
              <a:spcBef>
                <a:spcPct val="0"/>
              </a:spcBef>
            </a:pPr>
            <a:r>
              <a:rPr lang="en-US" sz="2400">
                <a:solidFill>
                  <a:srgbClr val="1D1D1D"/>
                </a:solidFill>
                <a:latin typeface="Lato"/>
              </a:rPr>
              <a:t>elektron hukumatning yagona identifikatorlaridan foydalanish</a:t>
            </a:r>
          </a:p>
        </p:txBody>
      </p:sp>
      <p:sp>
        <p:nvSpPr>
          <p:cNvPr name="TextBox 13" id="13"/>
          <p:cNvSpPr txBox="true"/>
          <p:nvPr/>
        </p:nvSpPr>
        <p:spPr>
          <a:xfrm rot="0">
            <a:off x="9713202" y="7812982"/>
            <a:ext cx="4722627" cy="433705"/>
          </a:xfrm>
          <a:prstGeom prst="rect">
            <a:avLst/>
          </a:prstGeom>
        </p:spPr>
        <p:txBody>
          <a:bodyPr anchor="t" rtlCol="false" tIns="0" lIns="0" bIns="0" rIns="0">
            <a:spAutoFit/>
          </a:bodyPr>
          <a:lstStyle/>
          <a:p>
            <a:pPr algn="l" marL="0" indent="0" lvl="0">
              <a:lnSpc>
                <a:spcPts val="3200"/>
              </a:lnSpc>
            </a:pPr>
            <a:r>
              <a:rPr lang="en-US" sz="3200">
                <a:solidFill>
                  <a:srgbClr val="1D1D1D"/>
                </a:solidFill>
                <a:latin typeface="Poppins Medium"/>
              </a:rPr>
              <a:t>IDENTIFIKATSIYA</a:t>
            </a:r>
          </a:p>
        </p:txBody>
      </p:sp>
      <p:sp>
        <p:nvSpPr>
          <p:cNvPr name="TextBox 14" id="14"/>
          <p:cNvSpPr txBox="true"/>
          <p:nvPr/>
        </p:nvSpPr>
        <p:spPr>
          <a:xfrm rot="0">
            <a:off x="1823193" y="4127695"/>
            <a:ext cx="6606144" cy="795020"/>
          </a:xfrm>
          <a:prstGeom prst="rect">
            <a:avLst/>
          </a:prstGeom>
        </p:spPr>
        <p:txBody>
          <a:bodyPr anchor="t" rtlCol="false" tIns="0" lIns="0" bIns="0" rIns="0">
            <a:spAutoFit/>
          </a:bodyPr>
          <a:lstStyle/>
          <a:p>
            <a:pPr>
              <a:lnSpc>
                <a:spcPts val="6160"/>
              </a:lnSpc>
            </a:pPr>
            <a:r>
              <a:rPr lang="en-US" sz="5600">
                <a:solidFill>
                  <a:srgbClr val="1D1D1D"/>
                </a:solidFill>
                <a:latin typeface="Poppins Medium"/>
              </a:rPr>
              <a:t>Asosiy prinsiplar</a:t>
            </a:r>
          </a:p>
        </p:txBody>
      </p:sp>
      <p:pic>
        <p:nvPicPr>
          <p:cNvPr name="Picture 15" id="15"/>
          <p:cNvPicPr>
            <a:picLocks noChangeAspect="true"/>
          </p:cNvPicPr>
          <p:nvPr/>
        </p:nvPicPr>
        <p:blipFill>
          <a:blip r:embed="rId10"/>
          <a:srcRect l="0" t="43253" r="0" b="18037"/>
          <a:stretch>
            <a:fillRect/>
          </a:stretch>
        </p:blipFill>
        <p:spPr>
          <a:xfrm flipH="false" flipV="false" rot="0">
            <a:off x="0" y="0"/>
            <a:ext cx="18288000" cy="3362587"/>
          </a:xfrm>
          <a:prstGeom prst="rect">
            <a:avLst/>
          </a:prstGeom>
        </p:spPr>
      </p:pic>
      <p:pic>
        <p:nvPicPr>
          <p:cNvPr name="Picture 16" id="16"/>
          <p:cNvPicPr>
            <a:picLocks noChangeAspect="true"/>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l="0" t="0" r="0" b="0"/>
          <a:stretch>
            <a:fillRect/>
          </a:stretch>
        </p:blipFill>
        <p:spPr>
          <a:xfrm flipH="true" flipV="false" rot="-4515248">
            <a:off x="15009992" y="8562407"/>
            <a:ext cx="3858983" cy="1220403"/>
          </a:xfrm>
          <a:prstGeom prst="rect">
            <a:avLst/>
          </a:prstGeom>
        </p:spPr>
      </p:pic>
      <p:pic>
        <p:nvPicPr>
          <p:cNvPr name="Picture 17" id="17"/>
          <p:cNvPicPr>
            <a:picLocks noChangeAspect="true"/>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l="0" t="0" r="0" b="0"/>
          <a:stretch>
            <a:fillRect/>
          </a:stretch>
        </p:blipFill>
        <p:spPr>
          <a:xfrm flipH="false" flipV="false" rot="-8344309">
            <a:off x="16656485" y="7711754"/>
            <a:ext cx="3858983" cy="1220403"/>
          </a:xfrm>
          <a:prstGeom prst="rect">
            <a:avLst/>
          </a:prstGeom>
        </p:spPr>
      </p:pic>
      <p:pic>
        <p:nvPicPr>
          <p:cNvPr name="Picture 18" id="18"/>
          <p:cNvPicPr>
            <a:picLocks noChangeAspect="true"/>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l="0" t="0" r="0" b="0"/>
          <a:stretch>
            <a:fillRect/>
          </a:stretch>
        </p:blipFill>
        <p:spPr>
          <a:xfrm flipH="true" flipV="false" rot="3917133">
            <a:off x="-1587538" y="782468"/>
            <a:ext cx="3858983" cy="1220403"/>
          </a:xfrm>
          <a:prstGeom prst="rect">
            <a:avLst/>
          </a:prstGeom>
        </p:spPr>
      </p:pic>
      <p:pic>
        <p:nvPicPr>
          <p:cNvPr name="Picture 19" id="19"/>
          <p:cNvPicPr>
            <a:picLocks noChangeAspect="true"/>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l="0" t="0" r="0" b="0"/>
          <a:stretch>
            <a:fillRect/>
          </a:stretch>
        </p:blipFill>
        <p:spPr>
          <a:xfrm flipH="false" flipV="false" rot="88071">
            <a:off x="-2318111" y="2485645"/>
            <a:ext cx="3858983" cy="1220403"/>
          </a:xfrm>
          <a:prstGeom prst="rect">
            <a:avLst/>
          </a:prstGeom>
        </p:spPr>
      </p:pic>
      <p:grpSp>
        <p:nvGrpSpPr>
          <p:cNvPr name="Group 20" id="20"/>
          <p:cNvGrpSpPr/>
          <p:nvPr/>
        </p:nvGrpSpPr>
        <p:grpSpPr>
          <a:xfrm rot="0">
            <a:off x="12905682" y="3083836"/>
            <a:ext cx="5680294" cy="425711"/>
            <a:chOff x="0" y="0"/>
            <a:chExt cx="5475907" cy="410393"/>
          </a:xfrm>
        </p:grpSpPr>
        <p:sp>
          <p:nvSpPr>
            <p:cNvPr name="Freeform 21" id="21"/>
            <p:cNvSpPr/>
            <p:nvPr/>
          </p:nvSpPr>
          <p:spPr>
            <a:xfrm>
              <a:off x="0" y="0"/>
              <a:ext cx="5475907" cy="410393"/>
            </a:xfrm>
            <a:custGeom>
              <a:avLst/>
              <a:gdLst/>
              <a:ahLst/>
              <a:cxnLst/>
              <a:rect r="r" b="b" t="t" l="l"/>
              <a:pathLst>
                <a:path h="410393" w="5475907">
                  <a:moveTo>
                    <a:pt x="0" y="0"/>
                  </a:moveTo>
                  <a:lnTo>
                    <a:pt x="5475907" y="0"/>
                  </a:lnTo>
                  <a:lnTo>
                    <a:pt x="5475907" y="410393"/>
                  </a:lnTo>
                  <a:lnTo>
                    <a:pt x="0" y="410393"/>
                  </a:lnTo>
                  <a:close/>
                </a:path>
              </a:pathLst>
            </a:custGeom>
            <a:solidFill>
              <a:srgbClr val="B4DDEB"/>
            </a:solidFill>
          </p:spPr>
        </p:sp>
      </p:gr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55497" r="0" b="0"/>
          <a:stretch>
            <a:fillRect/>
          </a:stretch>
        </p:blipFill>
        <p:spPr>
          <a:xfrm flipH="false" flipV="false" rot="0">
            <a:off x="-374624" y="501415"/>
            <a:ext cx="10301336" cy="1449815"/>
          </a:xfrm>
          <a:prstGeom prst="rect">
            <a:avLst/>
          </a:prstGeom>
        </p:spPr>
      </p:pic>
      <p:pic>
        <p:nvPicPr>
          <p:cNvPr name="Picture 3" id="3"/>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53775" r="89269" b="0"/>
          <a:stretch>
            <a:fillRect/>
          </a:stretch>
        </p:blipFill>
        <p:spPr>
          <a:xfrm flipH="false" flipV="false" rot="0">
            <a:off x="9276061" y="445331"/>
            <a:ext cx="1105346" cy="1505899"/>
          </a:xfrm>
          <a:prstGeom prst="rect">
            <a:avLst/>
          </a:prstGeom>
        </p:spPr>
      </p:pic>
      <p:pic>
        <p:nvPicPr>
          <p:cNvPr name="Picture 4" id="4"/>
          <p:cNvPicPr>
            <a:picLocks noChangeAspect="true"/>
          </p:cNvPicPr>
          <p:nvPr/>
        </p:nvPicPr>
        <p:blipFill>
          <a:blip r:embed="rId4"/>
          <a:srcRect l="6956" t="0" r="6956" b="0"/>
          <a:stretch>
            <a:fillRect/>
          </a:stretch>
        </p:blipFill>
        <p:spPr>
          <a:xfrm flipH="false" flipV="false" rot="0">
            <a:off x="595874" y="3429718"/>
            <a:ext cx="7157541" cy="5549820"/>
          </a:xfrm>
          <a:prstGeom prst="rect">
            <a:avLst/>
          </a:prstGeom>
        </p:spPr>
      </p:pic>
      <p:pic>
        <p:nvPicPr>
          <p:cNvPr name="Picture 5" id="5"/>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7517544">
            <a:off x="13147954" y="-493269"/>
            <a:ext cx="3858983" cy="1220403"/>
          </a:xfrm>
          <a:prstGeom prst="rect">
            <a:avLst/>
          </a:prstGeom>
        </p:spPr>
      </p:pic>
      <p:grpSp>
        <p:nvGrpSpPr>
          <p:cNvPr name="Group 6" id="6"/>
          <p:cNvGrpSpPr/>
          <p:nvPr/>
        </p:nvGrpSpPr>
        <p:grpSpPr>
          <a:xfrm rot="0">
            <a:off x="595874" y="9045445"/>
            <a:ext cx="2803744" cy="425711"/>
            <a:chOff x="0" y="0"/>
            <a:chExt cx="2702861" cy="410393"/>
          </a:xfrm>
        </p:grpSpPr>
        <p:sp>
          <p:nvSpPr>
            <p:cNvPr name="Freeform 7" id="7"/>
            <p:cNvSpPr/>
            <p:nvPr/>
          </p:nvSpPr>
          <p:spPr>
            <a:xfrm>
              <a:off x="0" y="0"/>
              <a:ext cx="2702861" cy="410393"/>
            </a:xfrm>
            <a:custGeom>
              <a:avLst/>
              <a:gdLst/>
              <a:ahLst/>
              <a:cxnLst/>
              <a:rect r="r" b="b" t="t" l="l"/>
              <a:pathLst>
                <a:path h="410393" w="2702861">
                  <a:moveTo>
                    <a:pt x="0" y="0"/>
                  </a:moveTo>
                  <a:lnTo>
                    <a:pt x="2702861" y="0"/>
                  </a:lnTo>
                  <a:lnTo>
                    <a:pt x="2702861" y="410393"/>
                  </a:lnTo>
                  <a:lnTo>
                    <a:pt x="0" y="410393"/>
                  </a:lnTo>
                  <a:close/>
                </a:path>
              </a:pathLst>
            </a:custGeom>
            <a:solidFill>
              <a:srgbClr val="B4DDEB"/>
            </a:solidFill>
          </p:spPr>
        </p:sp>
      </p:grpSp>
      <p:sp>
        <p:nvSpPr>
          <p:cNvPr name="TextBox 8" id="8"/>
          <p:cNvSpPr txBox="true"/>
          <p:nvPr/>
        </p:nvSpPr>
        <p:spPr>
          <a:xfrm rot="0">
            <a:off x="355033" y="657362"/>
            <a:ext cx="8361868" cy="1166496"/>
          </a:xfrm>
          <a:prstGeom prst="rect">
            <a:avLst/>
          </a:prstGeom>
        </p:spPr>
        <p:txBody>
          <a:bodyPr anchor="t" rtlCol="false" tIns="0" lIns="0" bIns="0" rIns="0">
            <a:spAutoFit/>
          </a:bodyPr>
          <a:lstStyle/>
          <a:p>
            <a:pPr>
              <a:lnSpc>
                <a:spcPts val="4510"/>
              </a:lnSpc>
            </a:pPr>
            <a:r>
              <a:rPr lang="en-US" sz="4100">
                <a:solidFill>
                  <a:srgbClr val="1D1D1D"/>
                </a:solidFill>
                <a:latin typeface="Poppins Medium"/>
              </a:rPr>
              <a:t>Elektron hukumatning asosiy vazifalari</a:t>
            </a:r>
          </a:p>
        </p:txBody>
      </p:sp>
      <p:sp>
        <p:nvSpPr>
          <p:cNvPr name="TextBox 9" id="9"/>
          <p:cNvSpPr txBox="true"/>
          <p:nvPr/>
        </p:nvSpPr>
        <p:spPr>
          <a:xfrm rot="0">
            <a:off x="8116064" y="2032995"/>
            <a:ext cx="10171936" cy="7647940"/>
          </a:xfrm>
          <a:prstGeom prst="rect">
            <a:avLst/>
          </a:prstGeom>
        </p:spPr>
        <p:txBody>
          <a:bodyPr anchor="t" rtlCol="false" tIns="0" lIns="0" bIns="0" rIns="0">
            <a:spAutoFit/>
          </a:bodyPr>
          <a:lstStyle/>
          <a:p>
            <a:pPr algn="ctr">
              <a:lnSpc>
                <a:spcPts val="2659"/>
              </a:lnSpc>
              <a:spcBef>
                <a:spcPct val="0"/>
              </a:spcBef>
            </a:pPr>
            <a:r>
              <a:rPr lang="en-US" sz="1899">
                <a:solidFill>
                  <a:srgbClr val="1D1D1D"/>
                </a:solidFill>
                <a:latin typeface="Clear Sans Regular"/>
              </a:rPr>
              <a:t>Elektron hukumatning asosiy vazifalari quyidagilardan iborat:</a:t>
            </a:r>
          </a:p>
          <a:p>
            <a:pPr algn="ctr">
              <a:lnSpc>
                <a:spcPts val="2659"/>
              </a:lnSpc>
              <a:spcBef>
                <a:spcPct val="0"/>
              </a:spcBef>
            </a:pPr>
            <a:r>
              <a:rPr lang="en-US" sz="1899">
                <a:solidFill>
                  <a:srgbClr val="1D1D1D"/>
                </a:solidFill>
                <a:latin typeface="Clear Sans Regular"/>
              </a:rPr>
              <a:t>- davlat organlari faoliyatining samaradorligini, tezkorligini va shaffofligini taʼminlash, ularning masʼuliyatini va ijro intizomini kuchaytirish, aholi va tadbirkorlik subʼektlari bilan axborot almashishni taʼminlashning qoʼshimcha mexanizmlarini yaratish;</a:t>
            </a:r>
          </a:p>
          <a:p>
            <a:pPr algn="ctr">
              <a:lnSpc>
                <a:spcPts val="2659"/>
              </a:lnSpc>
              <a:spcBef>
                <a:spcPct val="0"/>
              </a:spcBef>
            </a:pPr>
            <a:r>
              <a:rPr lang="en-US" sz="1899">
                <a:solidFill>
                  <a:srgbClr val="1D1D1D"/>
                </a:solidFill>
                <a:latin typeface="Clear Sans Regular"/>
              </a:rPr>
              <a:t>- ariza beruvchilar uchun mamlakatning butun hududida davlat organlari bilan oʼzaro munosabatlarni elektron hukumat doirasida amalga oshirish boʼyicha imkoniyatlar yaratish;</a:t>
            </a:r>
          </a:p>
          <a:p>
            <a:pPr algn="ctr">
              <a:lnSpc>
                <a:spcPts val="2659"/>
              </a:lnSpc>
              <a:spcBef>
                <a:spcPct val="0"/>
              </a:spcBef>
            </a:pPr>
            <a:r>
              <a:rPr lang="en-US" sz="1899">
                <a:solidFill>
                  <a:srgbClr val="1D1D1D"/>
                </a:solidFill>
                <a:latin typeface="Clear Sans Regular"/>
              </a:rPr>
              <a:t> - oʼz zimmasiga yuklatilgan vazifalar doirasida davlat organlarining maʼlumotlar bazalarini, Yagona interaktiv davlat xizmatlari portalini va Elektron davlat xizmatlarining yagona reestrini shakllantirish;</a:t>
            </a:r>
          </a:p>
          <a:p>
            <a:pPr algn="ctr">
              <a:lnSpc>
                <a:spcPts val="2659"/>
              </a:lnSpc>
              <a:spcBef>
                <a:spcPct val="0"/>
              </a:spcBef>
            </a:pPr>
            <a:r>
              <a:rPr lang="en-US" sz="1899">
                <a:solidFill>
                  <a:srgbClr val="1D1D1D"/>
                </a:solidFill>
                <a:latin typeface="Clear Sans Regular"/>
              </a:rPr>
              <a:t>- aholi va tadbirkorlik subʼektlari bilan oʼzaro munosabatlarni amalga oshirishda elektron hujjat aylanishi, davlat organlarining oʼzaro hamkorligi va ularning maʼlumotlar bazalari oʼrtasida axborot almashinuvi mexanizmlarini shakllantirish hisobiga davlat boshqaruvi tizimida «bir darcha» printsipini joriy etish;</a:t>
            </a:r>
          </a:p>
          <a:p>
            <a:pPr algn="ctr">
              <a:lnSpc>
                <a:spcPts val="2659"/>
              </a:lnSpc>
              <a:spcBef>
                <a:spcPct val="0"/>
              </a:spcBef>
            </a:pPr>
            <a:r>
              <a:rPr lang="en-US" sz="1899">
                <a:solidFill>
                  <a:srgbClr val="1D1D1D"/>
                </a:solidFill>
                <a:latin typeface="Clear Sans Regular"/>
              </a:rPr>
              <a:t>- tadbirkorlik subʼektlarini elektron hujjat aylanishidan foydalanishga, shu jumladan statistika hisobotini taqdim etish, bojxona rasmiylashtiruvi, litsenziyalar, ruxsatnomalar, sertifikatlar berish jarayonlarida, shuningdek davlat organlaridan axborot olish jarayonlarida elektron hujjat aylanishidan foydalanishga oʼtkazish;</a:t>
            </a:r>
          </a:p>
          <a:p>
            <a:pPr algn="ctr">
              <a:lnSpc>
                <a:spcPts val="2659"/>
              </a:lnSpc>
              <a:spcBef>
                <a:spcPct val="0"/>
              </a:spcBef>
            </a:pPr>
            <a:r>
              <a:rPr lang="en-US" sz="1899">
                <a:solidFill>
                  <a:srgbClr val="1D1D1D"/>
                </a:solidFill>
                <a:latin typeface="Clear Sans Regular"/>
              </a:rPr>
              <a:t>- tadbirkorlik subʼektlarining elektron tijorat, Internet jahon axborot tarmogʼi orqali mahsulotni sotish va xaridlarni amalga oshirish tizimlaridan foydalanishini, shuningdek kommunal xizmatlarni hisobga olishning, nazorat qilishning va ular uchun haq toʼlashning avtomatlashtirilgan tizimlarini joriy etishni kengaytirish;</a:t>
            </a:r>
          </a:p>
          <a:p>
            <a:pPr algn="ctr">
              <a:lnSpc>
                <a:spcPts val="2659"/>
              </a:lnSpc>
              <a:spcBef>
                <a:spcPct val="0"/>
              </a:spcBef>
            </a:pPr>
            <a:r>
              <a:rPr lang="en-US" sz="1899">
                <a:solidFill>
                  <a:srgbClr val="1D1D1D"/>
                </a:solidFill>
                <a:latin typeface="Clear Sans Regular"/>
              </a:rPr>
              <a:t>- naqd boʼlmagan elektron toʼlovlar, davlat xaridlarini amalga oshirish, masofadan foydalanish tizimlarini va bank-moliya sohasidagi faoliyatning boshqa elektron shakllarini rivojlantirish.</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sp>
        <p:nvSpPr>
          <p:cNvPr name="TextBox 2" id="2"/>
          <p:cNvSpPr txBox="true"/>
          <p:nvPr/>
        </p:nvSpPr>
        <p:spPr>
          <a:xfrm rot="0">
            <a:off x="1178460" y="1595910"/>
            <a:ext cx="6852844" cy="1524000"/>
          </a:xfrm>
          <a:prstGeom prst="rect">
            <a:avLst/>
          </a:prstGeom>
        </p:spPr>
        <p:txBody>
          <a:bodyPr anchor="t" rtlCol="false" tIns="0" lIns="0" bIns="0" rIns="0">
            <a:spAutoFit/>
          </a:bodyPr>
          <a:lstStyle/>
          <a:p>
            <a:pPr>
              <a:lnSpc>
                <a:spcPts val="6062"/>
              </a:lnSpc>
            </a:pPr>
            <a:r>
              <a:rPr lang="en-US" spc="151" sz="5052">
                <a:solidFill>
                  <a:srgbClr val="004A98"/>
                </a:solidFill>
                <a:latin typeface="Clear Sans Bold"/>
              </a:rPr>
              <a:t>Электрон хукумат тавсифлари</a:t>
            </a:r>
          </a:p>
        </p:txBody>
      </p:sp>
      <p:sp>
        <p:nvSpPr>
          <p:cNvPr name="TextBox 3" id="3"/>
          <p:cNvSpPr txBox="true"/>
          <p:nvPr/>
        </p:nvSpPr>
        <p:spPr>
          <a:xfrm rot="0">
            <a:off x="1513700" y="4172554"/>
            <a:ext cx="6852844" cy="3779865"/>
          </a:xfrm>
          <a:prstGeom prst="rect">
            <a:avLst/>
          </a:prstGeom>
        </p:spPr>
        <p:txBody>
          <a:bodyPr anchor="t" rtlCol="false" tIns="0" lIns="0" bIns="0" rIns="0">
            <a:spAutoFit/>
          </a:bodyPr>
          <a:lstStyle/>
          <a:p>
            <a:pPr>
              <a:lnSpc>
                <a:spcPts val="4997"/>
              </a:lnSpc>
            </a:pPr>
            <a:r>
              <a:rPr lang="en-US" spc="124" sz="4164">
                <a:solidFill>
                  <a:srgbClr val="4D4A46"/>
                </a:solidFill>
                <a:latin typeface="Clear Sans Bold"/>
              </a:rPr>
              <a:t>Бутун дунё бўйлаб электрон хукумат орқали административ хизматларни амалга ошириш инновацион тараққиётдир</a:t>
            </a:r>
          </a:p>
        </p:txBody>
      </p:sp>
      <p:sp>
        <p:nvSpPr>
          <p:cNvPr name="AutoShape 4" id="4"/>
          <p:cNvSpPr/>
          <p:nvPr/>
        </p:nvSpPr>
        <p:spPr>
          <a:xfrm rot="-5400000">
            <a:off x="4671573" y="4765138"/>
            <a:ext cx="6870815" cy="151353"/>
          </a:xfrm>
          <a:prstGeom prst="rect">
            <a:avLst/>
          </a:prstGeom>
          <a:solidFill>
            <a:srgbClr val="4D4A46"/>
          </a:solidFill>
        </p:spPr>
      </p:sp>
      <p:grpSp>
        <p:nvGrpSpPr>
          <p:cNvPr name="Group 5" id="5"/>
          <p:cNvGrpSpPr>
            <a:grpSpLocks noChangeAspect="true"/>
          </p:cNvGrpSpPr>
          <p:nvPr/>
        </p:nvGrpSpPr>
        <p:grpSpPr>
          <a:xfrm rot="0">
            <a:off x="8546371" y="791292"/>
            <a:ext cx="3139222" cy="1765790"/>
            <a:chOff x="0" y="0"/>
            <a:chExt cx="11289030" cy="6350000"/>
          </a:xfrm>
        </p:grpSpPr>
        <p:sp>
          <p:nvSpPr>
            <p:cNvPr name="Freeform 6" id="6"/>
            <p:cNvSpPr/>
            <p:nvPr/>
          </p:nvSpPr>
          <p:spPr>
            <a:xfrm>
              <a:off x="0" y="0"/>
              <a:ext cx="11287761" cy="6350000"/>
            </a:xfrm>
            <a:custGeom>
              <a:avLst/>
              <a:gdLst/>
              <a:ahLst/>
              <a:cxnLst/>
              <a:rect r="r" b="b" t="t" l="l"/>
              <a:pathLst>
                <a:path h="6350000" w="11287761">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2"/>
              <a:stretch>
                <a:fillRect l="0" r="0" t="-1066" b="-1066"/>
              </a:stretch>
            </a:blipFill>
          </p:spPr>
        </p:sp>
      </p:grpSp>
      <p:grpSp>
        <p:nvGrpSpPr>
          <p:cNvPr name="Group 7" id="7"/>
          <p:cNvGrpSpPr/>
          <p:nvPr/>
        </p:nvGrpSpPr>
        <p:grpSpPr>
          <a:xfrm rot="0">
            <a:off x="12223018" y="791292"/>
            <a:ext cx="5608891" cy="1609237"/>
            <a:chOff x="0" y="0"/>
            <a:chExt cx="7478521" cy="2145649"/>
          </a:xfrm>
        </p:grpSpPr>
        <p:sp>
          <p:nvSpPr>
            <p:cNvPr name="TextBox 8" id="8"/>
            <p:cNvSpPr txBox="true"/>
            <p:nvPr/>
          </p:nvSpPr>
          <p:spPr>
            <a:xfrm rot="0">
              <a:off x="0" y="-114300"/>
              <a:ext cx="7478521" cy="713740"/>
            </a:xfrm>
            <a:prstGeom prst="rect">
              <a:avLst/>
            </a:prstGeom>
          </p:spPr>
          <p:txBody>
            <a:bodyPr anchor="t" rtlCol="false" tIns="0" lIns="0" bIns="0" rIns="0">
              <a:spAutoFit/>
            </a:bodyPr>
            <a:lstStyle/>
            <a:p>
              <a:pPr>
                <a:lnSpc>
                  <a:spcPts val="4860"/>
                </a:lnSpc>
              </a:pPr>
              <a:r>
                <a:rPr lang="en-US" spc="270" sz="3000">
                  <a:solidFill>
                    <a:srgbClr val="4D4A46"/>
                  </a:solidFill>
                  <a:latin typeface="Clear Sans Regular Italics"/>
                </a:rPr>
                <a:t>Korea</a:t>
              </a:r>
            </a:p>
          </p:txBody>
        </p:sp>
        <p:sp>
          <p:nvSpPr>
            <p:cNvPr name="TextBox 9" id="9"/>
            <p:cNvSpPr txBox="true"/>
            <p:nvPr/>
          </p:nvSpPr>
          <p:spPr>
            <a:xfrm rot="0">
              <a:off x="0" y="726339"/>
              <a:ext cx="7478521" cy="1419310"/>
            </a:xfrm>
            <a:prstGeom prst="rect">
              <a:avLst/>
            </a:prstGeom>
          </p:spPr>
          <p:txBody>
            <a:bodyPr anchor="t" rtlCol="false" tIns="0" lIns="0" bIns="0" rIns="0">
              <a:spAutoFit/>
            </a:bodyPr>
            <a:lstStyle/>
            <a:p>
              <a:pPr>
                <a:lnSpc>
                  <a:spcPts val="2782"/>
                </a:lnSpc>
              </a:pPr>
              <a:r>
                <a:rPr lang="en-US" spc="31" sz="2600">
                  <a:solidFill>
                    <a:srgbClr val="4D4A46"/>
                  </a:solidFill>
                  <a:latin typeface="Clear Sans Regular"/>
                </a:rPr>
                <a:t>Давлат ва хукумат органларини бошқариш вазифаларини самарали бажарилиши</a:t>
              </a:r>
            </a:p>
          </p:txBody>
        </p:sp>
      </p:grpSp>
      <p:grpSp>
        <p:nvGrpSpPr>
          <p:cNvPr name="Group 10" id="10"/>
          <p:cNvGrpSpPr/>
          <p:nvPr/>
        </p:nvGrpSpPr>
        <p:grpSpPr>
          <a:xfrm rot="0">
            <a:off x="12358896" y="3007293"/>
            <a:ext cx="5608891" cy="3371362"/>
            <a:chOff x="0" y="0"/>
            <a:chExt cx="7478521" cy="4495149"/>
          </a:xfrm>
        </p:grpSpPr>
        <p:sp>
          <p:nvSpPr>
            <p:cNvPr name="TextBox 11" id="11"/>
            <p:cNvSpPr txBox="true"/>
            <p:nvPr/>
          </p:nvSpPr>
          <p:spPr>
            <a:xfrm rot="0">
              <a:off x="0" y="-114300"/>
              <a:ext cx="7478521" cy="713740"/>
            </a:xfrm>
            <a:prstGeom prst="rect">
              <a:avLst/>
            </a:prstGeom>
          </p:spPr>
          <p:txBody>
            <a:bodyPr anchor="t" rtlCol="false" tIns="0" lIns="0" bIns="0" rIns="0">
              <a:spAutoFit/>
            </a:bodyPr>
            <a:lstStyle/>
            <a:p>
              <a:pPr>
                <a:lnSpc>
                  <a:spcPts val="4860"/>
                </a:lnSpc>
              </a:pPr>
              <a:r>
                <a:rPr lang="en-US" spc="270" sz="3000">
                  <a:solidFill>
                    <a:srgbClr val="4D4A46"/>
                  </a:solidFill>
                  <a:latin typeface="Clear Sans Regular Italics"/>
                </a:rPr>
                <a:t>AQSH</a:t>
              </a:r>
            </a:p>
          </p:txBody>
        </p:sp>
        <p:sp>
          <p:nvSpPr>
            <p:cNvPr name="TextBox 12" id="12"/>
            <p:cNvSpPr txBox="true"/>
            <p:nvPr/>
          </p:nvSpPr>
          <p:spPr>
            <a:xfrm rot="0">
              <a:off x="0" y="726339"/>
              <a:ext cx="7478521" cy="3768810"/>
            </a:xfrm>
            <a:prstGeom prst="rect">
              <a:avLst/>
            </a:prstGeom>
          </p:spPr>
          <p:txBody>
            <a:bodyPr anchor="t" rtlCol="false" tIns="0" lIns="0" bIns="0" rIns="0">
              <a:spAutoFit/>
            </a:bodyPr>
            <a:lstStyle/>
            <a:p>
              <a:pPr>
                <a:lnSpc>
                  <a:spcPts val="2782"/>
                </a:lnSpc>
              </a:pPr>
              <a:r>
                <a:rPr lang="en-US" spc="31" sz="2600">
                  <a:solidFill>
                    <a:srgbClr val="4D4A46"/>
                  </a:solidFill>
                  <a:latin typeface="Clear Sans Regular"/>
                </a:rPr>
                <a:t>Халқ хукумат тизимини яратиш, ахборот ва хизматлардан фойдаланишни таъминлаш, шунингдек давлат бошқаруви самарадорлигини ошириш ва давлат хизматларидан унумли фойдаланиш учун ахборот технологияларини қўллаш</a:t>
              </a:r>
            </a:p>
          </p:txBody>
        </p:sp>
      </p:grpSp>
      <p:grpSp>
        <p:nvGrpSpPr>
          <p:cNvPr name="Group 13" id="13"/>
          <p:cNvGrpSpPr/>
          <p:nvPr/>
        </p:nvGrpSpPr>
        <p:grpSpPr>
          <a:xfrm rot="0">
            <a:off x="12358896" y="6797623"/>
            <a:ext cx="5608891" cy="2666512"/>
            <a:chOff x="0" y="0"/>
            <a:chExt cx="7478521" cy="3555349"/>
          </a:xfrm>
        </p:grpSpPr>
        <p:sp>
          <p:nvSpPr>
            <p:cNvPr name="TextBox 14" id="14"/>
            <p:cNvSpPr txBox="true"/>
            <p:nvPr/>
          </p:nvSpPr>
          <p:spPr>
            <a:xfrm rot="0">
              <a:off x="0" y="-114300"/>
              <a:ext cx="7478521" cy="713740"/>
            </a:xfrm>
            <a:prstGeom prst="rect">
              <a:avLst/>
            </a:prstGeom>
          </p:spPr>
          <p:txBody>
            <a:bodyPr anchor="t" rtlCol="false" tIns="0" lIns="0" bIns="0" rIns="0">
              <a:spAutoFit/>
            </a:bodyPr>
            <a:lstStyle/>
            <a:p>
              <a:pPr>
                <a:lnSpc>
                  <a:spcPts val="4860"/>
                </a:lnSpc>
              </a:pPr>
              <a:r>
                <a:rPr lang="en-US" spc="270" sz="3000">
                  <a:solidFill>
                    <a:srgbClr val="4D4A46"/>
                  </a:solidFill>
                  <a:latin typeface="Clear Sans Regular Italics"/>
                </a:rPr>
                <a:t>BMT</a:t>
              </a:r>
            </a:p>
          </p:txBody>
        </p:sp>
        <p:sp>
          <p:nvSpPr>
            <p:cNvPr name="TextBox 15" id="15"/>
            <p:cNvSpPr txBox="true"/>
            <p:nvPr/>
          </p:nvSpPr>
          <p:spPr>
            <a:xfrm rot="0">
              <a:off x="0" y="726339"/>
              <a:ext cx="7478521" cy="2829010"/>
            </a:xfrm>
            <a:prstGeom prst="rect">
              <a:avLst/>
            </a:prstGeom>
          </p:spPr>
          <p:txBody>
            <a:bodyPr anchor="t" rtlCol="false" tIns="0" lIns="0" bIns="0" rIns="0">
              <a:spAutoFit/>
            </a:bodyPr>
            <a:lstStyle/>
            <a:p>
              <a:pPr>
                <a:lnSpc>
                  <a:spcPts val="2782"/>
                </a:lnSpc>
              </a:pPr>
              <a:r>
                <a:rPr lang="en-US" spc="31" sz="2600">
                  <a:solidFill>
                    <a:srgbClr val="4D4A46"/>
                  </a:solidFill>
                  <a:latin typeface="Clear Sans Regular"/>
                </a:rPr>
                <a:t>Ҳукумат ва халқ ўртасидаги ўъзаро муносабатларни яхшилаш мақсадида халқ ва давлатга ахборотни хамда хизматларни тақдим этиш учун интернетдан фойдаланиш.</a:t>
              </a:r>
            </a:p>
          </p:txBody>
        </p:sp>
      </p:grpSp>
      <p:grpSp>
        <p:nvGrpSpPr>
          <p:cNvPr name="Group 16" id="16"/>
          <p:cNvGrpSpPr>
            <a:grpSpLocks noChangeAspect="true"/>
          </p:cNvGrpSpPr>
          <p:nvPr/>
        </p:nvGrpSpPr>
        <p:grpSpPr>
          <a:xfrm rot="0">
            <a:off x="8546371" y="3202515"/>
            <a:ext cx="3139222" cy="1765790"/>
            <a:chOff x="0" y="0"/>
            <a:chExt cx="11289030" cy="6350000"/>
          </a:xfrm>
        </p:grpSpPr>
        <p:sp>
          <p:nvSpPr>
            <p:cNvPr name="Freeform 17" id="17"/>
            <p:cNvSpPr/>
            <p:nvPr/>
          </p:nvSpPr>
          <p:spPr>
            <a:xfrm>
              <a:off x="0" y="0"/>
              <a:ext cx="11287761" cy="6350000"/>
            </a:xfrm>
            <a:custGeom>
              <a:avLst/>
              <a:gdLst/>
              <a:ahLst/>
              <a:cxnLst/>
              <a:rect r="r" b="b" t="t" l="l"/>
              <a:pathLst>
                <a:path h="6350000" w="11287761">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3"/>
              <a:stretch>
                <a:fillRect l="0" r="0" t="-4" b="-4"/>
              </a:stretch>
            </a:blipFill>
          </p:spPr>
        </p:sp>
      </p:grpSp>
      <p:grpSp>
        <p:nvGrpSpPr>
          <p:cNvPr name="Group 18" id="18"/>
          <p:cNvGrpSpPr>
            <a:grpSpLocks noChangeAspect="true"/>
          </p:cNvGrpSpPr>
          <p:nvPr/>
        </p:nvGrpSpPr>
        <p:grpSpPr>
          <a:xfrm rot="0">
            <a:off x="8700457" y="6797623"/>
            <a:ext cx="3139222" cy="1765790"/>
            <a:chOff x="0" y="0"/>
            <a:chExt cx="11289030" cy="6350000"/>
          </a:xfrm>
        </p:grpSpPr>
        <p:sp>
          <p:nvSpPr>
            <p:cNvPr name="Freeform 19" id="19"/>
            <p:cNvSpPr/>
            <p:nvPr/>
          </p:nvSpPr>
          <p:spPr>
            <a:xfrm>
              <a:off x="0" y="0"/>
              <a:ext cx="11287761" cy="6350000"/>
            </a:xfrm>
            <a:custGeom>
              <a:avLst/>
              <a:gdLst/>
              <a:ahLst/>
              <a:cxnLst/>
              <a:rect r="r" b="b" t="t" l="l"/>
              <a:pathLst>
                <a:path h="6350000" w="11287761">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4"/>
              <a:stretch>
                <a:fillRect l="0" r="0" t="-9250" b="-9250"/>
              </a:stretch>
            </a:blipFill>
          </p:spPr>
        </p:sp>
      </p:gr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grpSp>
        <p:nvGrpSpPr>
          <p:cNvPr name="Group 2" id="2"/>
          <p:cNvGrpSpPr/>
          <p:nvPr/>
        </p:nvGrpSpPr>
        <p:grpSpPr>
          <a:xfrm rot="0">
            <a:off x="470208" y="7765338"/>
            <a:ext cx="1652286" cy="1652286"/>
            <a:chOff x="0" y="0"/>
            <a:chExt cx="2203048" cy="2203048"/>
          </a:xfrm>
        </p:grpSpPr>
        <p:grpSp>
          <p:nvGrpSpPr>
            <p:cNvPr name="Group 3" id="3"/>
            <p:cNvGrpSpPr>
              <a:grpSpLocks noChangeAspect="true"/>
            </p:cNvGrpSpPr>
            <p:nvPr/>
          </p:nvGrpSpPr>
          <p:grpSpPr>
            <a:xfrm rot="0">
              <a:off x="0" y="0"/>
              <a:ext cx="2203048" cy="2203048"/>
              <a:chOff x="0" y="0"/>
              <a:chExt cx="2540000" cy="2540000"/>
            </a:xfrm>
          </p:grpSpPr>
          <p:sp>
            <p:nvSpPr>
              <p:cNvPr name="Freeform 4" id="4"/>
              <p:cNvSpPr/>
              <p:nvPr/>
            </p:nvSpPr>
            <p:spPr>
              <a:xfrm>
                <a:off x="-62725" y="-2035"/>
                <a:ext cx="2665449" cy="2544070"/>
              </a:xfrm>
              <a:custGeom>
                <a:avLst/>
                <a:gdLst/>
                <a:ahLst/>
                <a:cxnLst/>
                <a:rect r="r" b="b" t="t" l="l"/>
                <a:pathLst>
                  <a:path h="2544070" w="2665449">
                    <a:moveTo>
                      <a:pt x="1332725" y="2035"/>
                    </a:moveTo>
                    <a:cubicBezTo>
                      <a:pt x="1787805" y="0"/>
                      <a:pt x="2209190" y="241614"/>
                      <a:pt x="2437320" y="635390"/>
                    </a:cubicBezTo>
                    <a:cubicBezTo>
                      <a:pt x="2665450" y="1029165"/>
                      <a:pt x="2665450" y="1514905"/>
                      <a:pt x="2437320" y="1908680"/>
                    </a:cubicBezTo>
                    <a:cubicBezTo>
                      <a:pt x="2209190" y="2302456"/>
                      <a:pt x="1787805" y="2544070"/>
                      <a:pt x="1332725" y="2542035"/>
                    </a:cubicBezTo>
                    <a:cubicBezTo>
                      <a:pt x="877645" y="2544070"/>
                      <a:pt x="456260" y="2302456"/>
                      <a:pt x="228130" y="1908680"/>
                    </a:cubicBezTo>
                    <a:cubicBezTo>
                      <a:pt x="0" y="1514905"/>
                      <a:pt x="0" y="1029165"/>
                      <a:pt x="228130" y="635390"/>
                    </a:cubicBezTo>
                    <a:cubicBezTo>
                      <a:pt x="456260" y="241614"/>
                      <a:pt x="877645" y="0"/>
                      <a:pt x="1332725" y="2035"/>
                    </a:cubicBezTo>
                    <a:lnTo>
                      <a:pt x="1332725" y="510035"/>
                    </a:lnTo>
                    <a:cubicBezTo>
                      <a:pt x="1059677" y="508814"/>
                      <a:pt x="806846" y="653783"/>
                      <a:pt x="669968" y="890048"/>
                    </a:cubicBezTo>
                    <a:cubicBezTo>
                      <a:pt x="533090" y="1126313"/>
                      <a:pt x="533090" y="1417757"/>
                      <a:pt x="669968" y="1654022"/>
                    </a:cubicBezTo>
                    <a:cubicBezTo>
                      <a:pt x="806846" y="1890287"/>
                      <a:pt x="1059677" y="2035256"/>
                      <a:pt x="1332725" y="2034035"/>
                    </a:cubicBezTo>
                    <a:cubicBezTo>
                      <a:pt x="1605773" y="2035256"/>
                      <a:pt x="1858604" y="1890287"/>
                      <a:pt x="1995482" y="1654022"/>
                    </a:cubicBezTo>
                    <a:cubicBezTo>
                      <a:pt x="2132360" y="1417757"/>
                      <a:pt x="2132360" y="1126313"/>
                      <a:pt x="1995482" y="890048"/>
                    </a:cubicBezTo>
                    <a:cubicBezTo>
                      <a:pt x="1858604" y="653783"/>
                      <a:pt x="1605773" y="508814"/>
                      <a:pt x="1332725" y="510035"/>
                    </a:cubicBezTo>
                    <a:close/>
                  </a:path>
                </a:pathLst>
              </a:custGeom>
              <a:solidFill>
                <a:srgbClr val="494F56"/>
              </a:solidFill>
            </p:spPr>
          </p:sp>
          <p:sp>
            <p:nvSpPr>
              <p:cNvPr name="Freeform 5" id="5"/>
              <p:cNvSpPr/>
              <p:nvPr/>
            </p:nvSpPr>
            <p:spPr>
              <a:xfrm>
                <a:off x="1253776" y="17180"/>
                <a:ext cx="1419932" cy="1774434"/>
              </a:xfrm>
              <a:custGeom>
                <a:avLst/>
                <a:gdLst/>
                <a:ahLst/>
                <a:cxnLst/>
                <a:rect r="r" b="b" t="t" l="l"/>
                <a:pathLst>
                  <a:path h="1774434" w="1419932">
                    <a:moveTo>
                      <a:pt x="333724" y="23148"/>
                    </a:moveTo>
                    <a:cubicBezTo>
                      <a:pt x="1011554" y="198163"/>
                      <a:pt x="1419931" y="888690"/>
                      <a:pt x="1246751" y="1566992"/>
                    </a:cubicBezTo>
                    <a:cubicBezTo>
                      <a:pt x="1224630" y="1655280"/>
                      <a:pt x="1156960" y="1724983"/>
                      <a:pt x="1069366" y="1749709"/>
                    </a:cubicBezTo>
                    <a:cubicBezTo>
                      <a:pt x="981772" y="1774434"/>
                      <a:pt x="887643" y="1750402"/>
                      <a:pt x="822623" y="1686711"/>
                    </a:cubicBezTo>
                    <a:cubicBezTo>
                      <a:pt x="757603" y="1623021"/>
                      <a:pt x="731630" y="1529410"/>
                      <a:pt x="754540" y="1441323"/>
                    </a:cubicBezTo>
                    <a:cubicBezTo>
                      <a:pt x="858448" y="1034342"/>
                      <a:pt x="613422" y="620026"/>
                      <a:pt x="206724" y="515017"/>
                    </a:cubicBezTo>
                    <a:cubicBezTo>
                      <a:pt x="118496" y="492657"/>
                      <a:pt x="48976" y="424799"/>
                      <a:pt x="24488" y="337138"/>
                    </a:cubicBezTo>
                    <a:cubicBezTo>
                      <a:pt x="0" y="249478"/>
                      <a:pt x="24286" y="155414"/>
                      <a:pt x="88152" y="90567"/>
                    </a:cubicBezTo>
                    <a:cubicBezTo>
                      <a:pt x="152018" y="25719"/>
                      <a:pt x="245700" y="0"/>
                      <a:pt x="333724" y="23148"/>
                    </a:cubicBezTo>
                    <a:close/>
                  </a:path>
                </a:pathLst>
              </a:custGeom>
              <a:solidFill>
                <a:srgbClr val="6CE5E8"/>
              </a:solidFill>
            </p:spPr>
          </p:sp>
        </p:grpSp>
      </p:grpSp>
      <p:grpSp>
        <p:nvGrpSpPr>
          <p:cNvPr name="Group 6" id="6"/>
          <p:cNvGrpSpPr/>
          <p:nvPr/>
        </p:nvGrpSpPr>
        <p:grpSpPr>
          <a:xfrm rot="-7950818">
            <a:off x="6582075" y="7765338"/>
            <a:ext cx="1652286" cy="1652286"/>
            <a:chOff x="0" y="0"/>
            <a:chExt cx="2203048" cy="2203048"/>
          </a:xfrm>
        </p:grpSpPr>
        <p:grpSp>
          <p:nvGrpSpPr>
            <p:cNvPr name="Group 7" id="7"/>
            <p:cNvGrpSpPr>
              <a:grpSpLocks noChangeAspect="true"/>
            </p:cNvGrpSpPr>
            <p:nvPr/>
          </p:nvGrpSpPr>
          <p:grpSpPr>
            <a:xfrm rot="0">
              <a:off x="0" y="0"/>
              <a:ext cx="2203048" cy="2203048"/>
              <a:chOff x="0" y="0"/>
              <a:chExt cx="2540000" cy="2540000"/>
            </a:xfrm>
          </p:grpSpPr>
          <p:sp>
            <p:nvSpPr>
              <p:cNvPr name="Freeform 8" id="8"/>
              <p:cNvSpPr/>
              <p:nvPr/>
            </p:nvSpPr>
            <p:spPr>
              <a:xfrm>
                <a:off x="-62725" y="-2035"/>
                <a:ext cx="2665449" cy="2544070"/>
              </a:xfrm>
              <a:custGeom>
                <a:avLst/>
                <a:gdLst/>
                <a:ahLst/>
                <a:cxnLst/>
                <a:rect r="r" b="b" t="t" l="l"/>
                <a:pathLst>
                  <a:path h="2544070" w="2665449">
                    <a:moveTo>
                      <a:pt x="1332725" y="2035"/>
                    </a:moveTo>
                    <a:cubicBezTo>
                      <a:pt x="1787805" y="0"/>
                      <a:pt x="2209190" y="241614"/>
                      <a:pt x="2437320" y="635390"/>
                    </a:cubicBezTo>
                    <a:cubicBezTo>
                      <a:pt x="2665450" y="1029165"/>
                      <a:pt x="2665450" y="1514905"/>
                      <a:pt x="2437320" y="1908680"/>
                    </a:cubicBezTo>
                    <a:cubicBezTo>
                      <a:pt x="2209190" y="2302456"/>
                      <a:pt x="1787805" y="2544070"/>
                      <a:pt x="1332725" y="2542035"/>
                    </a:cubicBezTo>
                    <a:cubicBezTo>
                      <a:pt x="877645" y="2544070"/>
                      <a:pt x="456260" y="2302456"/>
                      <a:pt x="228130" y="1908680"/>
                    </a:cubicBezTo>
                    <a:cubicBezTo>
                      <a:pt x="0" y="1514905"/>
                      <a:pt x="0" y="1029165"/>
                      <a:pt x="228130" y="635390"/>
                    </a:cubicBezTo>
                    <a:cubicBezTo>
                      <a:pt x="456260" y="241614"/>
                      <a:pt x="877645" y="0"/>
                      <a:pt x="1332725" y="2035"/>
                    </a:cubicBezTo>
                    <a:lnTo>
                      <a:pt x="1332725" y="510035"/>
                    </a:lnTo>
                    <a:cubicBezTo>
                      <a:pt x="1059677" y="508814"/>
                      <a:pt x="806846" y="653783"/>
                      <a:pt x="669968" y="890048"/>
                    </a:cubicBezTo>
                    <a:cubicBezTo>
                      <a:pt x="533090" y="1126313"/>
                      <a:pt x="533090" y="1417757"/>
                      <a:pt x="669968" y="1654022"/>
                    </a:cubicBezTo>
                    <a:cubicBezTo>
                      <a:pt x="806846" y="1890287"/>
                      <a:pt x="1059677" y="2035256"/>
                      <a:pt x="1332725" y="2034035"/>
                    </a:cubicBezTo>
                    <a:cubicBezTo>
                      <a:pt x="1605773" y="2035256"/>
                      <a:pt x="1858604" y="1890287"/>
                      <a:pt x="1995482" y="1654022"/>
                    </a:cubicBezTo>
                    <a:cubicBezTo>
                      <a:pt x="2132360" y="1417757"/>
                      <a:pt x="2132360" y="1126313"/>
                      <a:pt x="1995482" y="890048"/>
                    </a:cubicBezTo>
                    <a:cubicBezTo>
                      <a:pt x="1858604" y="653783"/>
                      <a:pt x="1605773" y="508814"/>
                      <a:pt x="1332725" y="510035"/>
                    </a:cubicBezTo>
                    <a:close/>
                  </a:path>
                </a:pathLst>
              </a:custGeom>
              <a:solidFill>
                <a:srgbClr val="494F56"/>
              </a:solidFill>
            </p:spPr>
          </p:sp>
          <p:sp>
            <p:nvSpPr>
              <p:cNvPr name="Freeform 9" id="9"/>
              <p:cNvSpPr/>
              <p:nvPr/>
            </p:nvSpPr>
            <p:spPr>
              <a:xfrm>
                <a:off x="1253776" y="17180"/>
                <a:ext cx="1419932" cy="1774434"/>
              </a:xfrm>
              <a:custGeom>
                <a:avLst/>
                <a:gdLst/>
                <a:ahLst/>
                <a:cxnLst/>
                <a:rect r="r" b="b" t="t" l="l"/>
                <a:pathLst>
                  <a:path h="1774434" w="1419932">
                    <a:moveTo>
                      <a:pt x="333724" y="23148"/>
                    </a:moveTo>
                    <a:cubicBezTo>
                      <a:pt x="1011554" y="198163"/>
                      <a:pt x="1419931" y="888690"/>
                      <a:pt x="1246751" y="1566992"/>
                    </a:cubicBezTo>
                    <a:cubicBezTo>
                      <a:pt x="1224630" y="1655280"/>
                      <a:pt x="1156960" y="1724983"/>
                      <a:pt x="1069366" y="1749709"/>
                    </a:cubicBezTo>
                    <a:cubicBezTo>
                      <a:pt x="981772" y="1774434"/>
                      <a:pt x="887643" y="1750402"/>
                      <a:pt x="822623" y="1686711"/>
                    </a:cubicBezTo>
                    <a:cubicBezTo>
                      <a:pt x="757603" y="1623021"/>
                      <a:pt x="731630" y="1529410"/>
                      <a:pt x="754540" y="1441323"/>
                    </a:cubicBezTo>
                    <a:cubicBezTo>
                      <a:pt x="858448" y="1034342"/>
                      <a:pt x="613422" y="620026"/>
                      <a:pt x="206724" y="515017"/>
                    </a:cubicBezTo>
                    <a:cubicBezTo>
                      <a:pt x="118496" y="492657"/>
                      <a:pt x="48976" y="424799"/>
                      <a:pt x="24488" y="337138"/>
                    </a:cubicBezTo>
                    <a:cubicBezTo>
                      <a:pt x="0" y="249478"/>
                      <a:pt x="24286" y="155414"/>
                      <a:pt x="88152" y="90567"/>
                    </a:cubicBezTo>
                    <a:cubicBezTo>
                      <a:pt x="152018" y="25719"/>
                      <a:pt x="245700" y="0"/>
                      <a:pt x="333724" y="23148"/>
                    </a:cubicBezTo>
                    <a:close/>
                  </a:path>
                </a:pathLst>
              </a:custGeom>
              <a:solidFill>
                <a:srgbClr val="6CE5E8"/>
              </a:solidFill>
            </p:spPr>
          </p:sp>
        </p:grpSp>
      </p:grpSp>
      <p:grpSp>
        <p:nvGrpSpPr>
          <p:cNvPr name="Group 10" id="10"/>
          <p:cNvGrpSpPr/>
          <p:nvPr/>
        </p:nvGrpSpPr>
        <p:grpSpPr>
          <a:xfrm rot="10185564">
            <a:off x="12667094" y="7765338"/>
            <a:ext cx="1652286" cy="1652286"/>
            <a:chOff x="0" y="0"/>
            <a:chExt cx="2203048" cy="2203048"/>
          </a:xfrm>
        </p:grpSpPr>
        <p:grpSp>
          <p:nvGrpSpPr>
            <p:cNvPr name="Group 11" id="11"/>
            <p:cNvGrpSpPr>
              <a:grpSpLocks noChangeAspect="true"/>
            </p:cNvGrpSpPr>
            <p:nvPr/>
          </p:nvGrpSpPr>
          <p:grpSpPr>
            <a:xfrm rot="0">
              <a:off x="0" y="0"/>
              <a:ext cx="2203048" cy="2203048"/>
              <a:chOff x="0" y="0"/>
              <a:chExt cx="2540000" cy="2540000"/>
            </a:xfrm>
          </p:grpSpPr>
          <p:sp>
            <p:nvSpPr>
              <p:cNvPr name="Freeform 12" id="12"/>
              <p:cNvSpPr/>
              <p:nvPr/>
            </p:nvSpPr>
            <p:spPr>
              <a:xfrm>
                <a:off x="-62725" y="-2035"/>
                <a:ext cx="2665449" cy="2544070"/>
              </a:xfrm>
              <a:custGeom>
                <a:avLst/>
                <a:gdLst/>
                <a:ahLst/>
                <a:cxnLst/>
                <a:rect r="r" b="b" t="t" l="l"/>
                <a:pathLst>
                  <a:path h="2544070" w="2665449">
                    <a:moveTo>
                      <a:pt x="1332725" y="2035"/>
                    </a:moveTo>
                    <a:cubicBezTo>
                      <a:pt x="1787805" y="0"/>
                      <a:pt x="2209190" y="241614"/>
                      <a:pt x="2437320" y="635390"/>
                    </a:cubicBezTo>
                    <a:cubicBezTo>
                      <a:pt x="2665450" y="1029165"/>
                      <a:pt x="2665450" y="1514905"/>
                      <a:pt x="2437320" y="1908680"/>
                    </a:cubicBezTo>
                    <a:cubicBezTo>
                      <a:pt x="2209190" y="2302456"/>
                      <a:pt x="1787805" y="2544070"/>
                      <a:pt x="1332725" y="2542035"/>
                    </a:cubicBezTo>
                    <a:cubicBezTo>
                      <a:pt x="877645" y="2544070"/>
                      <a:pt x="456260" y="2302456"/>
                      <a:pt x="228130" y="1908680"/>
                    </a:cubicBezTo>
                    <a:cubicBezTo>
                      <a:pt x="0" y="1514905"/>
                      <a:pt x="0" y="1029165"/>
                      <a:pt x="228130" y="635390"/>
                    </a:cubicBezTo>
                    <a:cubicBezTo>
                      <a:pt x="456260" y="241614"/>
                      <a:pt x="877645" y="0"/>
                      <a:pt x="1332725" y="2035"/>
                    </a:cubicBezTo>
                    <a:lnTo>
                      <a:pt x="1332725" y="510035"/>
                    </a:lnTo>
                    <a:cubicBezTo>
                      <a:pt x="1059677" y="508814"/>
                      <a:pt x="806846" y="653783"/>
                      <a:pt x="669968" y="890048"/>
                    </a:cubicBezTo>
                    <a:cubicBezTo>
                      <a:pt x="533090" y="1126313"/>
                      <a:pt x="533090" y="1417757"/>
                      <a:pt x="669968" y="1654022"/>
                    </a:cubicBezTo>
                    <a:cubicBezTo>
                      <a:pt x="806846" y="1890287"/>
                      <a:pt x="1059677" y="2035256"/>
                      <a:pt x="1332725" y="2034035"/>
                    </a:cubicBezTo>
                    <a:cubicBezTo>
                      <a:pt x="1605773" y="2035256"/>
                      <a:pt x="1858604" y="1890287"/>
                      <a:pt x="1995482" y="1654022"/>
                    </a:cubicBezTo>
                    <a:cubicBezTo>
                      <a:pt x="2132360" y="1417757"/>
                      <a:pt x="2132360" y="1126313"/>
                      <a:pt x="1995482" y="890048"/>
                    </a:cubicBezTo>
                    <a:cubicBezTo>
                      <a:pt x="1858604" y="653783"/>
                      <a:pt x="1605773" y="508814"/>
                      <a:pt x="1332725" y="510035"/>
                    </a:cubicBezTo>
                    <a:close/>
                  </a:path>
                </a:pathLst>
              </a:custGeom>
              <a:solidFill>
                <a:srgbClr val="494F56"/>
              </a:solidFill>
            </p:spPr>
          </p:sp>
          <p:sp>
            <p:nvSpPr>
              <p:cNvPr name="Freeform 13" id="13"/>
              <p:cNvSpPr/>
              <p:nvPr/>
            </p:nvSpPr>
            <p:spPr>
              <a:xfrm>
                <a:off x="1253776" y="17180"/>
                <a:ext cx="1419932" cy="1774434"/>
              </a:xfrm>
              <a:custGeom>
                <a:avLst/>
                <a:gdLst/>
                <a:ahLst/>
                <a:cxnLst/>
                <a:rect r="r" b="b" t="t" l="l"/>
                <a:pathLst>
                  <a:path h="1774434" w="1419932">
                    <a:moveTo>
                      <a:pt x="333724" y="23148"/>
                    </a:moveTo>
                    <a:cubicBezTo>
                      <a:pt x="1011554" y="198163"/>
                      <a:pt x="1419931" y="888690"/>
                      <a:pt x="1246751" y="1566992"/>
                    </a:cubicBezTo>
                    <a:cubicBezTo>
                      <a:pt x="1224630" y="1655280"/>
                      <a:pt x="1156960" y="1724983"/>
                      <a:pt x="1069366" y="1749709"/>
                    </a:cubicBezTo>
                    <a:cubicBezTo>
                      <a:pt x="981772" y="1774434"/>
                      <a:pt x="887643" y="1750402"/>
                      <a:pt x="822623" y="1686711"/>
                    </a:cubicBezTo>
                    <a:cubicBezTo>
                      <a:pt x="757603" y="1623021"/>
                      <a:pt x="731630" y="1529410"/>
                      <a:pt x="754540" y="1441323"/>
                    </a:cubicBezTo>
                    <a:cubicBezTo>
                      <a:pt x="858448" y="1034342"/>
                      <a:pt x="613422" y="620026"/>
                      <a:pt x="206724" y="515017"/>
                    </a:cubicBezTo>
                    <a:cubicBezTo>
                      <a:pt x="118496" y="492657"/>
                      <a:pt x="48976" y="424799"/>
                      <a:pt x="24488" y="337138"/>
                    </a:cubicBezTo>
                    <a:cubicBezTo>
                      <a:pt x="0" y="249478"/>
                      <a:pt x="24286" y="155414"/>
                      <a:pt x="88152" y="90567"/>
                    </a:cubicBezTo>
                    <a:cubicBezTo>
                      <a:pt x="152018" y="25719"/>
                      <a:pt x="245700" y="0"/>
                      <a:pt x="333724" y="23148"/>
                    </a:cubicBezTo>
                    <a:close/>
                  </a:path>
                </a:pathLst>
              </a:custGeom>
              <a:solidFill>
                <a:srgbClr val="6CE5E8"/>
              </a:solidFill>
            </p:spPr>
          </p:sp>
        </p:grpSp>
      </p:grpSp>
      <p:pic>
        <p:nvPicPr>
          <p:cNvPr name="Picture 14" id="14"/>
          <p:cNvPicPr>
            <a:picLocks noChangeAspect="true"/>
          </p:cNvPicPr>
          <p:nvPr/>
        </p:nvPicPr>
        <p:blipFill>
          <a:blip r:embed="rId2"/>
          <a:srcRect l="33290" t="26511" r="19355" b="16242"/>
          <a:stretch>
            <a:fillRect/>
          </a:stretch>
        </p:blipFill>
        <p:spPr>
          <a:xfrm flipH="false" flipV="false" rot="0">
            <a:off x="11180538" y="1028700"/>
            <a:ext cx="7021168" cy="4774394"/>
          </a:xfrm>
          <a:prstGeom prst="rect">
            <a:avLst/>
          </a:prstGeom>
        </p:spPr>
      </p:pic>
      <p:sp>
        <p:nvSpPr>
          <p:cNvPr name="TextBox 15" id="15"/>
          <p:cNvSpPr txBox="true"/>
          <p:nvPr/>
        </p:nvSpPr>
        <p:spPr>
          <a:xfrm rot="0">
            <a:off x="470208" y="2375608"/>
            <a:ext cx="10031253" cy="4384675"/>
          </a:xfrm>
          <a:prstGeom prst="rect">
            <a:avLst/>
          </a:prstGeom>
        </p:spPr>
        <p:txBody>
          <a:bodyPr anchor="t" rtlCol="false" tIns="0" lIns="0" bIns="0" rIns="0">
            <a:spAutoFit/>
          </a:bodyPr>
          <a:lstStyle/>
          <a:p>
            <a:pPr algn="l" marL="0" indent="0" lvl="0">
              <a:lnSpc>
                <a:spcPts val="3500"/>
              </a:lnSpc>
              <a:spcBef>
                <a:spcPct val="0"/>
              </a:spcBef>
            </a:pPr>
            <a:r>
              <a:rPr lang="en-US" sz="2500">
                <a:solidFill>
                  <a:srgbClr val="2B2929"/>
                </a:solidFill>
                <a:latin typeface="Helveticish"/>
              </a:rPr>
              <a:t>Elektron hukumatni rivojlantirish indeksi Birlashgan Millatlar Tashkilotiga a'zo davlatlarning elektron hukumatni rivojlantirish holatini taqdim etadi. Mamlakatda veb-saytlarning rivojlanish naqshlarini baholash bilan bir qatorda, E-Hukumatni rivojlantirish indeksi infratuzilma va ta'lim darajasi kabi kirish xususiyatlarini o'z ichiga oladi, bu mamlakat o'z odamlarining kirishini va inklyuziyasini rag'batlantirish uchun axborot texnologiyalaridan qanday foydalanayotganini aks ettiradi. EGDI elektron hukumatning uchta muhim o'lchovi, ya'ni: onlayn xizmatlar ko'rsatish, telekommunikatsiya aloqasi va inson salohiyatining umumiy o'lchovidir.</a:t>
            </a:r>
          </a:p>
        </p:txBody>
      </p:sp>
      <p:sp>
        <p:nvSpPr>
          <p:cNvPr name="TextBox 16" id="16"/>
          <p:cNvSpPr txBox="true"/>
          <p:nvPr/>
        </p:nvSpPr>
        <p:spPr>
          <a:xfrm rot="0">
            <a:off x="319488" y="396956"/>
            <a:ext cx="11842975" cy="3010535"/>
          </a:xfrm>
          <a:prstGeom prst="rect">
            <a:avLst/>
          </a:prstGeom>
        </p:spPr>
        <p:txBody>
          <a:bodyPr anchor="t" rtlCol="false" tIns="0" lIns="0" bIns="0" rIns="0">
            <a:spAutoFit/>
          </a:bodyPr>
          <a:lstStyle/>
          <a:p>
            <a:pPr>
              <a:lnSpc>
                <a:spcPts val="6600"/>
              </a:lnSpc>
            </a:pPr>
            <a:r>
              <a:rPr lang="en-US" spc="-120" sz="6000">
                <a:solidFill>
                  <a:srgbClr val="2B2929"/>
                </a:solidFill>
                <a:latin typeface="Helveticish Bold"/>
              </a:rPr>
              <a:t>E-Government Development Index (EGDI)</a:t>
            </a:r>
          </a:p>
          <a:p>
            <a:pPr marL="0" indent="0" lvl="0">
              <a:lnSpc>
                <a:spcPts val="10010"/>
              </a:lnSpc>
            </a:pPr>
          </a:p>
        </p:txBody>
      </p:sp>
      <p:sp>
        <p:nvSpPr>
          <p:cNvPr name="TextBox 17" id="17"/>
          <p:cNvSpPr txBox="true"/>
          <p:nvPr/>
        </p:nvSpPr>
        <p:spPr>
          <a:xfrm rot="0">
            <a:off x="2376936" y="8364786"/>
            <a:ext cx="3596878" cy="405765"/>
          </a:xfrm>
          <a:prstGeom prst="rect">
            <a:avLst/>
          </a:prstGeom>
        </p:spPr>
        <p:txBody>
          <a:bodyPr anchor="t" rtlCol="false" tIns="0" lIns="0" bIns="0" rIns="0">
            <a:spAutoFit/>
          </a:bodyPr>
          <a:lstStyle/>
          <a:p>
            <a:pPr algn="ctr">
              <a:lnSpc>
                <a:spcPts val="3359"/>
              </a:lnSpc>
              <a:spcBef>
                <a:spcPct val="0"/>
              </a:spcBef>
            </a:pPr>
            <a:r>
              <a:rPr lang="en-US" sz="2400">
                <a:solidFill>
                  <a:srgbClr val="2B2929"/>
                </a:solidFill>
                <a:latin typeface="Clear Sans Regular"/>
              </a:rPr>
              <a:t>online Service Index (OSI)</a:t>
            </a:r>
          </a:p>
        </p:txBody>
      </p:sp>
      <p:sp>
        <p:nvSpPr>
          <p:cNvPr name="TextBox 18" id="18"/>
          <p:cNvSpPr txBox="true"/>
          <p:nvPr/>
        </p:nvSpPr>
        <p:spPr>
          <a:xfrm rot="0">
            <a:off x="8565585" y="8155236"/>
            <a:ext cx="3596878" cy="824865"/>
          </a:xfrm>
          <a:prstGeom prst="rect">
            <a:avLst/>
          </a:prstGeom>
        </p:spPr>
        <p:txBody>
          <a:bodyPr anchor="t" rtlCol="false" tIns="0" lIns="0" bIns="0" rIns="0">
            <a:spAutoFit/>
          </a:bodyPr>
          <a:lstStyle/>
          <a:p>
            <a:pPr algn="ctr">
              <a:lnSpc>
                <a:spcPts val="3359"/>
              </a:lnSpc>
              <a:spcBef>
                <a:spcPct val="0"/>
              </a:spcBef>
            </a:pPr>
            <a:r>
              <a:rPr lang="en-US" sz="2400">
                <a:solidFill>
                  <a:srgbClr val="2B2929"/>
                </a:solidFill>
                <a:latin typeface="Clear Sans Regular"/>
              </a:rPr>
              <a:t>Telecommunication Infrastructure Index (TII)</a:t>
            </a:r>
          </a:p>
        </p:txBody>
      </p:sp>
      <p:sp>
        <p:nvSpPr>
          <p:cNvPr name="TextBox 19" id="19"/>
          <p:cNvSpPr txBox="true"/>
          <p:nvPr/>
        </p:nvSpPr>
        <p:spPr>
          <a:xfrm rot="0">
            <a:off x="14691122" y="8155236"/>
            <a:ext cx="3596878" cy="824865"/>
          </a:xfrm>
          <a:prstGeom prst="rect">
            <a:avLst/>
          </a:prstGeom>
        </p:spPr>
        <p:txBody>
          <a:bodyPr anchor="t" rtlCol="false" tIns="0" lIns="0" bIns="0" rIns="0">
            <a:spAutoFit/>
          </a:bodyPr>
          <a:lstStyle/>
          <a:p>
            <a:pPr algn="ctr">
              <a:lnSpc>
                <a:spcPts val="3359"/>
              </a:lnSpc>
              <a:spcBef>
                <a:spcPct val="0"/>
              </a:spcBef>
            </a:pPr>
            <a:r>
              <a:rPr lang="en-US" sz="2400">
                <a:solidFill>
                  <a:srgbClr val="2B2929"/>
                </a:solidFill>
                <a:latin typeface="Clear Sans Regular"/>
              </a:rPr>
              <a:t>The inherent Human Capital Index (HCI)</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0" y="1260730"/>
            <a:ext cx="18288000" cy="7781749"/>
          </a:xfrm>
          <a:prstGeom prst="rect">
            <a:avLst/>
          </a:prstGeom>
        </p:spPr>
      </p:pic>
      <p:sp>
        <p:nvSpPr>
          <p:cNvPr name="TextBox 3" id="3"/>
          <p:cNvSpPr txBox="true"/>
          <p:nvPr/>
        </p:nvSpPr>
        <p:spPr>
          <a:xfrm rot="0">
            <a:off x="0" y="66929"/>
            <a:ext cx="17259300" cy="1193800"/>
          </a:xfrm>
          <a:prstGeom prst="rect">
            <a:avLst/>
          </a:prstGeom>
        </p:spPr>
        <p:txBody>
          <a:bodyPr anchor="t" rtlCol="false" tIns="0" lIns="0" bIns="0" rIns="0">
            <a:spAutoFit/>
          </a:bodyPr>
          <a:lstStyle/>
          <a:p>
            <a:pPr algn="ctr">
              <a:lnSpc>
                <a:spcPts val="9799"/>
              </a:lnSpc>
            </a:pPr>
            <a:r>
              <a:rPr lang="en-US" sz="6999">
                <a:solidFill>
                  <a:srgbClr val="000000"/>
                </a:solidFill>
                <a:latin typeface="Josefin Sans Bold"/>
              </a:rPr>
              <a:t>Uzbekistan - E-Goverment index</a:t>
            </a:r>
          </a:p>
        </p:txBody>
      </p:sp>
      <p:sp>
        <p:nvSpPr>
          <p:cNvPr name="TextBox 4" id="4"/>
          <p:cNvSpPr txBox="true"/>
          <p:nvPr/>
        </p:nvSpPr>
        <p:spPr>
          <a:xfrm rot="0">
            <a:off x="209383" y="9182100"/>
            <a:ext cx="17932967" cy="1101090"/>
          </a:xfrm>
          <a:prstGeom prst="rect">
            <a:avLst/>
          </a:prstGeom>
        </p:spPr>
        <p:txBody>
          <a:bodyPr anchor="t" rtlCol="false" tIns="0" lIns="0" bIns="0" rIns="0">
            <a:spAutoFit/>
          </a:bodyPr>
          <a:lstStyle/>
          <a:p>
            <a:pPr algn="ctr">
              <a:lnSpc>
                <a:spcPts val="4409"/>
              </a:lnSpc>
            </a:pPr>
            <a:r>
              <a:rPr lang="en-US" sz="3150">
                <a:solidFill>
                  <a:srgbClr val="000000"/>
                </a:solidFill>
                <a:latin typeface="Josefin Sans Bold"/>
              </a:rPr>
              <a:t>Manba: https://publicadministration.un.org/egovkb/en-us/Data/Country-Information/id/186-Uzbekistan </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30092" t="17408" r="17775" b="32561"/>
          <a:stretch>
            <a:fillRect/>
          </a:stretch>
        </p:blipFill>
        <p:spPr>
          <a:xfrm flipH="false" flipV="false" rot="0">
            <a:off x="0" y="0"/>
            <a:ext cx="18288000" cy="9872178"/>
          </a:xfrm>
          <a:prstGeom prst="rect">
            <a:avLst/>
          </a:prstGeom>
        </p:spPr>
      </p:pic>
      <p:sp>
        <p:nvSpPr>
          <p:cNvPr name="TextBox 3" id="3"/>
          <p:cNvSpPr txBox="true"/>
          <p:nvPr/>
        </p:nvSpPr>
        <p:spPr>
          <a:xfrm rot="0">
            <a:off x="0" y="9824553"/>
            <a:ext cx="14597360" cy="405765"/>
          </a:xfrm>
          <a:prstGeom prst="rect">
            <a:avLst/>
          </a:prstGeom>
        </p:spPr>
        <p:txBody>
          <a:bodyPr anchor="t" rtlCol="false" tIns="0" lIns="0" bIns="0" rIns="0">
            <a:spAutoFit/>
          </a:bodyPr>
          <a:lstStyle/>
          <a:p>
            <a:pPr algn="ctr">
              <a:lnSpc>
                <a:spcPts val="3359"/>
              </a:lnSpc>
              <a:spcBef>
                <a:spcPct val="0"/>
              </a:spcBef>
            </a:pPr>
            <a:r>
              <a:rPr lang="en-US" sz="2400">
                <a:solidFill>
                  <a:srgbClr val="000000"/>
                </a:solidFill>
                <a:latin typeface="Clear Sans Regular"/>
              </a:rPr>
              <a:t>Manba: https://publicadministration.un.org/egovkb/en-us/Data/Country-Information/id/186-Uzbekistan </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6E7EFC"/>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6796821" y="2240538"/>
            <a:ext cx="5267013" cy="5267013"/>
            <a:chOff x="0" y="0"/>
            <a:chExt cx="1708150" cy="1708150"/>
          </a:xfrm>
        </p:grpSpPr>
        <p:sp>
          <p:nvSpPr>
            <p:cNvPr name="Freeform 3" id="3"/>
            <p:cNvSpPr/>
            <p:nvPr/>
          </p:nvSpPr>
          <p:spPr>
            <a:xfrm>
              <a:off x="0" y="0"/>
              <a:ext cx="1708150" cy="1708150"/>
            </a:xfrm>
            <a:custGeom>
              <a:avLst/>
              <a:gdLst/>
              <a:ahLst/>
              <a:cxnLst/>
              <a:rect r="r" b="b" t="t" l="l"/>
              <a:pathLst>
                <a:path h="1708150" w="170815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3EDAD8"/>
            </a:solidFill>
          </p:spPr>
        </p:sp>
      </p:grpSp>
      <p:grpSp>
        <p:nvGrpSpPr>
          <p:cNvPr name="Group 4" id="4"/>
          <p:cNvGrpSpPr/>
          <p:nvPr/>
        </p:nvGrpSpPr>
        <p:grpSpPr>
          <a:xfrm rot="0">
            <a:off x="10696308" y="2160823"/>
            <a:ext cx="2172290" cy="2172290"/>
            <a:chOff x="0" y="0"/>
            <a:chExt cx="2896386" cy="2896386"/>
          </a:xfrm>
        </p:grpSpPr>
        <p:pic>
          <p:nvPicPr>
            <p:cNvPr name="Picture 5" id="5"/>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0" y="0"/>
              <a:ext cx="2896386" cy="2896386"/>
            </a:xfrm>
            <a:prstGeom prst="rect">
              <a:avLst/>
            </a:prstGeom>
          </p:spPr>
        </p:pic>
        <p:pic>
          <p:nvPicPr>
            <p:cNvPr name="Picture 6" id="6"/>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30678" y="130678"/>
              <a:ext cx="2635030" cy="2635030"/>
            </a:xfrm>
            <a:prstGeom prst="rect">
              <a:avLst/>
            </a:prstGeom>
          </p:spPr>
        </p:pic>
      </p:grpSp>
      <p:grpSp>
        <p:nvGrpSpPr>
          <p:cNvPr name="Group 7" id="7"/>
          <p:cNvGrpSpPr/>
          <p:nvPr/>
        </p:nvGrpSpPr>
        <p:grpSpPr>
          <a:xfrm rot="0">
            <a:off x="10598299" y="5580754"/>
            <a:ext cx="2172290" cy="2172290"/>
            <a:chOff x="0" y="0"/>
            <a:chExt cx="2896386" cy="2896386"/>
          </a:xfrm>
        </p:grpSpPr>
        <p:pic>
          <p:nvPicPr>
            <p:cNvPr name="Picture 8" id="8"/>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0" y="0"/>
              <a:ext cx="2896386" cy="2896386"/>
            </a:xfrm>
            <a:prstGeom prst="rect">
              <a:avLst/>
            </a:prstGeom>
          </p:spPr>
        </p:pic>
        <p:pic>
          <p:nvPicPr>
            <p:cNvPr name="Picture 9" id="9"/>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30678" y="130678"/>
              <a:ext cx="2635030" cy="2635030"/>
            </a:xfrm>
            <a:prstGeom prst="rect">
              <a:avLst/>
            </a:prstGeom>
          </p:spPr>
        </p:pic>
      </p:grpSp>
      <p:grpSp>
        <p:nvGrpSpPr>
          <p:cNvPr name="Group 10" id="10"/>
          <p:cNvGrpSpPr/>
          <p:nvPr/>
        </p:nvGrpSpPr>
        <p:grpSpPr>
          <a:xfrm rot="0">
            <a:off x="5992057" y="2160823"/>
            <a:ext cx="2172290" cy="2172290"/>
            <a:chOff x="0" y="0"/>
            <a:chExt cx="2896386" cy="2896386"/>
          </a:xfrm>
        </p:grpSpPr>
        <p:pic>
          <p:nvPicPr>
            <p:cNvPr name="Picture 11" id="11"/>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0" y="0"/>
              <a:ext cx="2896386" cy="2896386"/>
            </a:xfrm>
            <a:prstGeom prst="rect">
              <a:avLst/>
            </a:prstGeom>
          </p:spPr>
        </p:pic>
        <p:pic>
          <p:nvPicPr>
            <p:cNvPr name="Picture 12" id="12"/>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30678" y="130678"/>
              <a:ext cx="2635030" cy="2635030"/>
            </a:xfrm>
            <a:prstGeom prst="rect">
              <a:avLst/>
            </a:prstGeom>
          </p:spPr>
        </p:pic>
      </p:grpSp>
      <p:grpSp>
        <p:nvGrpSpPr>
          <p:cNvPr name="Group 13" id="13"/>
          <p:cNvGrpSpPr/>
          <p:nvPr/>
        </p:nvGrpSpPr>
        <p:grpSpPr>
          <a:xfrm rot="0">
            <a:off x="5894048" y="5580754"/>
            <a:ext cx="2172290" cy="2172290"/>
            <a:chOff x="0" y="0"/>
            <a:chExt cx="2896386" cy="2896386"/>
          </a:xfrm>
        </p:grpSpPr>
        <p:pic>
          <p:nvPicPr>
            <p:cNvPr name="Picture 14" id="14"/>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0" y="0"/>
              <a:ext cx="2896386" cy="2896386"/>
            </a:xfrm>
            <a:prstGeom prst="rect">
              <a:avLst/>
            </a:prstGeom>
          </p:spPr>
        </p:pic>
        <p:pic>
          <p:nvPicPr>
            <p:cNvPr name="Picture 15" id="15"/>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30678" y="130678"/>
              <a:ext cx="2635030" cy="2635030"/>
            </a:xfrm>
            <a:prstGeom prst="rect">
              <a:avLst/>
            </a:prstGeom>
          </p:spPr>
        </p:pic>
      </p:grpSp>
      <p:grpSp>
        <p:nvGrpSpPr>
          <p:cNvPr name="Group 16" id="16"/>
          <p:cNvGrpSpPr>
            <a:grpSpLocks noChangeAspect="true"/>
          </p:cNvGrpSpPr>
          <p:nvPr/>
        </p:nvGrpSpPr>
        <p:grpSpPr>
          <a:xfrm rot="0">
            <a:off x="7466611" y="2869534"/>
            <a:ext cx="3927433" cy="3927417"/>
            <a:chOff x="0" y="0"/>
            <a:chExt cx="6350000" cy="6349975"/>
          </a:xfrm>
        </p:grpSpPr>
        <p:sp>
          <p:nvSpPr>
            <p:cNvPr name="Freeform 17" id="17"/>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6"/>
              <a:stretch>
                <a:fillRect l="0" r="0" t="-14128" b="-3002"/>
              </a:stretch>
            </a:blipFill>
          </p:spPr>
        </p:sp>
      </p:grpSp>
      <p:grpSp>
        <p:nvGrpSpPr>
          <p:cNvPr name="Group 18" id="18"/>
          <p:cNvGrpSpPr/>
          <p:nvPr/>
        </p:nvGrpSpPr>
        <p:grpSpPr>
          <a:xfrm rot="0">
            <a:off x="1028700" y="1561384"/>
            <a:ext cx="4338869" cy="2779506"/>
            <a:chOff x="0" y="0"/>
            <a:chExt cx="5785158" cy="3706007"/>
          </a:xfrm>
        </p:grpSpPr>
        <p:sp>
          <p:nvSpPr>
            <p:cNvPr name="TextBox 19" id="19"/>
            <p:cNvSpPr txBox="true"/>
            <p:nvPr/>
          </p:nvSpPr>
          <p:spPr>
            <a:xfrm rot="0">
              <a:off x="0" y="-28575"/>
              <a:ext cx="5785158" cy="1241705"/>
            </a:xfrm>
            <a:prstGeom prst="rect">
              <a:avLst/>
            </a:prstGeom>
          </p:spPr>
          <p:txBody>
            <a:bodyPr anchor="t" rtlCol="false" tIns="0" lIns="0" bIns="0" rIns="0">
              <a:spAutoFit/>
            </a:bodyPr>
            <a:lstStyle/>
            <a:p>
              <a:pPr algn="r">
                <a:lnSpc>
                  <a:spcPts val="3768"/>
                </a:lnSpc>
              </a:pPr>
              <a:r>
                <a:rPr lang="en-US" spc="144" sz="2898">
                  <a:solidFill>
                    <a:srgbClr val="FFFCFC"/>
                  </a:solidFill>
                  <a:latin typeface="Aileron Heavy"/>
                </a:rPr>
                <a:t>GOVERNMENT TO GOVERNMENT</a:t>
              </a:r>
            </a:p>
          </p:txBody>
        </p:sp>
        <p:sp>
          <p:nvSpPr>
            <p:cNvPr name="TextBox 20" id="20"/>
            <p:cNvSpPr txBox="true"/>
            <p:nvPr/>
          </p:nvSpPr>
          <p:spPr>
            <a:xfrm rot="0">
              <a:off x="0" y="1428467"/>
              <a:ext cx="5785158" cy="2277541"/>
            </a:xfrm>
            <a:prstGeom prst="rect">
              <a:avLst/>
            </a:prstGeom>
          </p:spPr>
          <p:txBody>
            <a:bodyPr anchor="t" rtlCol="false" tIns="0" lIns="0" bIns="0" rIns="0">
              <a:spAutoFit/>
            </a:bodyPr>
            <a:lstStyle/>
            <a:p>
              <a:pPr algn="r">
                <a:lnSpc>
                  <a:spcPts val="3478"/>
                </a:lnSpc>
              </a:pPr>
              <a:r>
                <a:rPr lang="en-US" spc="124" sz="2484">
                  <a:solidFill>
                    <a:srgbClr val="191919"/>
                  </a:solidFill>
                  <a:latin typeface="Aileron Regular"/>
                </a:rPr>
                <a:t>ДАВЛАТ БОШҚАРУВИНИНГ ТУРЛИ ТАРМОҚЛАРИННГ ЎЗАРО БОҒЛАНГАН ФАОЛИЯТИ</a:t>
              </a:r>
            </a:p>
          </p:txBody>
        </p:sp>
      </p:grpSp>
      <p:grpSp>
        <p:nvGrpSpPr>
          <p:cNvPr name="Group 21" id="21"/>
          <p:cNvGrpSpPr/>
          <p:nvPr/>
        </p:nvGrpSpPr>
        <p:grpSpPr>
          <a:xfrm rot="0">
            <a:off x="13493086" y="1778327"/>
            <a:ext cx="4338869" cy="2345619"/>
            <a:chOff x="0" y="0"/>
            <a:chExt cx="5785158" cy="3127492"/>
          </a:xfrm>
        </p:grpSpPr>
        <p:sp>
          <p:nvSpPr>
            <p:cNvPr name="TextBox 22" id="22"/>
            <p:cNvSpPr txBox="true"/>
            <p:nvPr/>
          </p:nvSpPr>
          <p:spPr>
            <a:xfrm rot="0">
              <a:off x="0" y="-28575"/>
              <a:ext cx="5785158" cy="1241705"/>
            </a:xfrm>
            <a:prstGeom prst="rect">
              <a:avLst/>
            </a:prstGeom>
          </p:spPr>
          <p:txBody>
            <a:bodyPr anchor="t" rtlCol="false" tIns="0" lIns="0" bIns="0" rIns="0">
              <a:spAutoFit/>
            </a:bodyPr>
            <a:lstStyle/>
            <a:p>
              <a:pPr>
                <a:lnSpc>
                  <a:spcPts val="3768"/>
                </a:lnSpc>
              </a:pPr>
              <a:r>
                <a:rPr lang="en-US" spc="144" sz="2898">
                  <a:solidFill>
                    <a:srgbClr val="FFFCFC"/>
                  </a:solidFill>
                  <a:latin typeface="Aileron Heavy"/>
                </a:rPr>
                <a:t>GOVERNMENT TO CITIZENS</a:t>
              </a:r>
            </a:p>
          </p:txBody>
        </p:sp>
        <p:sp>
          <p:nvSpPr>
            <p:cNvPr name="TextBox 23" id="23"/>
            <p:cNvSpPr txBox="true"/>
            <p:nvPr/>
          </p:nvSpPr>
          <p:spPr>
            <a:xfrm rot="0">
              <a:off x="0" y="1428467"/>
              <a:ext cx="5785158" cy="1699025"/>
            </a:xfrm>
            <a:prstGeom prst="rect">
              <a:avLst/>
            </a:prstGeom>
          </p:spPr>
          <p:txBody>
            <a:bodyPr anchor="t" rtlCol="false" tIns="0" lIns="0" bIns="0" rIns="0">
              <a:spAutoFit/>
            </a:bodyPr>
            <a:lstStyle/>
            <a:p>
              <a:pPr>
                <a:lnSpc>
                  <a:spcPts val="3478"/>
                </a:lnSpc>
              </a:pPr>
              <a:r>
                <a:rPr lang="en-US" spc="124" sz="2484">
                  <a:solidFill>
                    <a:srgbClr val="191919"/>
                  </a:solidFill>
                  <a:latin typeface="Aileron Regular"/>
                </a:rPr>
                <a:t>ДАВЛАТ ВА ФУҚАРО ЎЗАРО БОҒЛАНГАН ФАОЛИЯТИ</a:t>
              </a:r>
            </a:p>
          </p:txBody>
        </p:sp>
      </p:grpSp>
      <p:grpSp>
        <p:nvGrpSpPr>
          <p:cNvPr name="Group 24" id="24"/>
          <p:cNvGrpSpPr/>
          <p:nvPr/>
        </p:nvGrpSpPr>
        <p:grpSpPr>
          <a:xfrm rot="0">
            <a:off x="1028700" y="5624142"/>
            <a:ext cx="4338869" cy="2345619"/>
            <a:chOff x="0" y="0"/>
            <a:chExt cx="5785158" cy="3127492"/>
          </a:xfrm>
        </p:grpSpPr>
        <p:sp>
          <p:nvSpPr>
            <p:cNvPr name="TextBox 25" id="25"/>
            <p:cNvSpPr txBox="true"/>
            <p:nvPr/>
          </p:nvSpPr>
          <p:spPr>
            <a:xfrm rot="0">
              <a:off x="0" y="-28575"/>
              <a:ext cx="5785158" cy="1241705"/>
            </a:xfrm>
            <a:prstGeom prst="rect">
              <a:avLst/>
            </a:prstGeom>
          </p:spPr>
          <p:txBody>
            <a:bodyPr anchor="t" rtlCol="false" tIns="0" lIns="0" bIns="0" rIns="0">
              <a:spAutoFit/>
            </a:bodyPr>
            <a:lstStyle/>
            <a:p>
              <a:pPr algn="r">
                <a:lnSpc>
                  <a:spcPts val="3768"/>
                </a:lnSpc>
              </a:pPr>
              <a:r>
                <a:rPr lang="en-US" spc="144" sz="2898">
                  <a:solidFill>
                    <a:srgbClr val="FFFCFC"/>
                  </a:solidFill>
                  <a:latin typeface="Aileron Heavy"/>
                </a:rPr>
                <a:t>GOVERNMENT TO FOREIGNERS</a:t>
              </a:r>
            </a:p>
          </p:txBody>
        </p:sp>
        <p:sp>
          <p:nvSpPr>
            <p:cNvPr name="TextBox 26" id="26"/>
            <p:cNvSpPr txBox="true"/>
            <p:nvPr/>
          </p:nvSpPr>
          <p:spPr>
            <a:xfrm rot="0">
              <a:off x="0" y="1428467"/>
              <a:ext cx="5785158" cy="1699025"/>
            </a:xfrm>
            <a:prstGeom prst="rect">
              <a:avLst/>
            </a:prstGeom>
          </p:spPr>
          <p:txBody>
            <a:bodyPr anchor="t" rtlCol="false" tIns="0" lIns="0" bIns="0" rIns="0">
              <a:spAutoFit/>
            </a:bodyPr>
            <a:lstStyle/>
            <a:p>
              <a:pPr algn="r">
                <a:lnSpc>
                  <a:spcPts val="3478"/>
                </a:lnSpc>
              </a:pPr>
              <a:r>
                <a:rPr lang="en-US" spc="124" sz="2484">
                  <a:solidFill>
                    <a:srgbClr val="191919"/>
                  </a:solidFill>
                  <a:latin typeface="Aileron Regular"/>
                </a:rPr>
                <a:t>Давлат ва хорижлик шахсларнинг ЎЗАРО БОҒЛАНГАН ФАОЛИЯТИ</a:t>
              </a:r>
            </a:p>
          </p:txBody>
        </p:sp>
      </p:grpSp>
      <p:grpSp>
        <p:nvGrpSpPr>
          <p:cNvPr name="Group 27" id="27"/>
          <p:cNvGrpSpPr/>
          <p:nvPr/>
        </p:nvGrpSpPr>
        <p:grpSpPr>
          <a:xfrm rot="0">
            <a:off x="13493086" y="5624142"/>
            <a:ext cx="4338869" cy="2345619"/>
            <a:chOff x="0" y="0"/>
            <a:chExt cx="5785158" cy="3127492"/>
          </a:xfrm>
        </p:grpSpPr>
        <p:sp>
          <p:nvSpPr>
            <p:cNvPr name="TextBox 28" id="28"/>
            <p:cNvSpPr txBox="true"/>
            <p:nvPr/>
          </p:nvSpPr>
          <p:spPr>
            <a:xfrm rot="0">
              <a:off x="0" y="-28575"/>
              <a:ext cx="5785158" cy="1241705"/>
            </a:xfrm>
            <a:prstGeom prst="rect">
              <a:avLst/>
            </a:prstGeom>
          </p:spPr>
          <p:txBody>
            <a:bodyPr anchor="t" rtlCol="false" tIns="0" lIns="0" bIns="0" rIns="0">
              <a:spAutoFit/>
            </a:bodyPr>
            <a:lstStyle/>
            <a:p>
              <a:pPr>
                <a:lnSpc>
                  <a:spcPts val="3768"/>
                </a:lnSpc>
              </a:pPr>
              <a:r>
                <a:rPr lang="en-US" spc="144" sz="2898">
                  <a:solidFill>
                    <a:srgbClr val="FFFCFC"/>
                  </a:solidFill>
                  <a:latin typeface="Aileron Heavy"/>
                </a:rPr>
                <a:t>GOVERNMENT TO BUSINESS</a:t>
              </a:r>
            </a:p>
          </p:txBody>
        </p:sp>
        <p:sp>
          <p:nvSpPr>
            <p:cNvPr name="TextBox 29" id="29"/>
            <p:cNvSpPr txBox="true"/>
            <p:nvPr/>
          </p:nvSpPr>
          <p:spPr>
            <a:xfrm rot="0">
              <a:off x="0" y="1428467"/>
              <a:ext cx="5785158" cy="1699025"/>
            </a:xfrm>
            <a:prstGeom prst="rect">
              <a:avLst/>
            </a:prstGeom>
          </p:spPr>
          <p:txBody>
            <a:bodyPr anchor="t" rtlCol="false" tIns="0" lIns="0" bIns="0" rIns="0">
              <a:spAutoFit/>
            </a:bodyPr>
            <a:lstStyle/>
            <a:p>
              <a:pPr>
                <a:lnSpc>
                  <a:spcPts val="3478"/>
                </a:lnSpc>
              </a:pPr>
              <a:r>
                <a:rPr lang="en-US" spc="124" sz="2484">
                  <a:solidFill>
                    <a:srgbClr val="191919"/>
                  </a:solidFill>
                  <a:latin typeface="Aileron Regular"/>
                </a:rPr>
                <a:t>ДАВЛАТ ВА БИЗНЕС ЎЗАРО БОҒЛАНГАН ФАОЛИЯТИ</a:t>
              </a:r>
            </a:p>
          </p:txBody>
        </p:sp>
      </p:grpSp>
      <p:sp>
        <p:nvSpPr>
          <p:cNvPr name="TextBox 30" id="30"/>
          <p:cNvSpPr txBox="true"/>
          <p:nvPr/>
        </p:nvSpPr>
        <p:spPr>
          <a:xfrm rot="0">
            <a:off x="6353152" y="2978389"/>
            <a:ext cx="1450099" cy="575258"/>
          </a:xfrm>
          <a:prstGeom prst="rect">
            <a:avLst/>
          </a:prstGeom>
        </p:spPr>
        <p:txBody>
          <a:bodyPr anchor="t" rtlCol="false" tIns="0" lIns="0" bIns="0" rIns="0">
            <a:spAutoFit/>
          </a:bodyPr>
          <a:lstStyle/>
          <a:p>
            <a:pPr algn="ctr">
              <a:lnSpc>
                <a:spcPts val="4441"/>
              </a:lnSpc>
            </a:pPr>
            <a:r>
              <a:rPr lang="en-US" sz="4037">
                <a:solidFill>
                  <a:srgbClr val="3EDAD8"/>
                </a:solidFill>
                <a:latin typeface="Aileron Heavy Bold"/>
              </a:rPr>
              <a:t>G2G</a:t>
            </a:r>
          </a:p>
        </p:txBody>
      </p:sp>
      <p:sp>
        <p:nvSpPr>
          <p:cNvPr name="TextBox 31" id="31"/>
          <p:cNvSpPr txBox="true"/>
          <p:nvPr/>
        </p:nvSpPr>
        <p:spPr>
          <a:xfrm rot="0">
            <a:off x="1028700" y="236001"/>
            <a:ext cx="11018702" cy="556895"/>
          </a:xfrm>
          <a:prstGeom prst="rect">
            <a:avLst/>
          </a:prstGeom>
        </p:spPr>
        <p:txBody>
          <a:bodyPr anchor="t" rtlCol="false" tIns="0" lIns="0" bIns="0" rIns="0">
            <a:spAutoFit/>
          </a:bodyPr>
          <a:lstStyle/>
          <a:p>
            <a:pPr algn="just">
              <a:lnSpc>
                <a:spcPts val="4419"/>
              </a:lnSpc>
            </a:pPr>
            <a:r>
              <a:rPr lang="en-US" spc="169" sz="3399">
                <a:solidFill>
                  <a:srgbClr val="FFFCFC"/>
                </a:solidFill>
                <a:latin typeface="Aileron Heavy Bold"/>
              </a:rPr>
              <a:t>Э-ХУКУМАТ КЛАССИФИКАЦИЯСИ</a:t>
            </a:r>
          </a:p>
        </p:txBody>
      </p:sp>
      <p:sp>
        <p:nvSpPr>
          <p:cNvPr name="TextBox 32" id="32"/>
          <p:cNvSpPr txBox="true"/>
          <p:nvPr/>
        </p:nvSpPr>
        <p:spPr>
          <a:xfrm rot="0">
            <a:off x="6255144" y="6398320"/>
            <a:ext cx="1450099" cy="575258"/>
          </a:xfrm>
          <a:prstGeom prst="rect">
            <a:avLst/>
          </a:prstGeom>
        </p:spPr>
        <p:txBody>
          <a:bodyPr anchor="t" rtlCol="false" tIns="0" lIns="0" bIns="0" rIns="0">
            <a:spAutoFit/>
          </a:bodyPr>
          <a:lstStyle/>
          <a:p>
            <a:pPr algn="ctr">
              <a:lnSpc>
                <a:spcPts val="4441"/>
              </a:lnSpc>
            </a:pPr>
            <a:r>
              <a:rPr lang="en-US" sz="4037">
                <a:solidFill>
                  <a:srgbClr val="3EDAD8"/>
                </a:solidFill>
                <a:latin typeface="Aileron Heavy Bold"/>
              </a:rPr>
              <a:t>G2F</a:t>
            </a:r>
          </a:p>
        </p:txBody>
      </p:sp>
      <p:sp>
        <p:nvSpPr>
          <p:cNvPr name="TextBox 33" id="33"/>
          <p:cNvSpPr txBox="true"/>
          <p:nvPr/>
        </p:nvSpPr>
        <p:spPr>
          <a:xfrm rot="0">
            <a:off x="10986069" y="6398320"/>
            <a:ext cx="1450099" cy="575258"/>
          </a:xfrm>
          <a:prstGeom prst="rect">
            <a:avLst/>
          </a:prstGeom>
        </p:spPr>
        <p:txBody>
          <a:bodyPr anchor="t" rtlCol="false" tIns="0" lIns="0" bIns="0" rIns="0">
            <a:spAutoFit/>
          </a:bodyPr>
          <a:lstStyle/>
          <a:p>
            <a:pPr algn="ctr">
              <a:lnSpc>
                <a:spcPts val="4441"/>
              </a:lnSpc>
            </a:pPr>
            <a:r>
              <a:rPr lang="en-US" sz="4037">
                <a:solidFill>
                  <a:srgbClr val="3EDAD8"/>
                </a:solidFill>
                <a:latin typeface="Aileron Heavy Bold"/>
              </a:rPr>
              <a:t>G2B</a:t>
            </a:r>
          </a:p>
        </p:txBody>
      </p:sp>
      <p:sp>
        <p:nvSpPr>
          <p:cNvPr name="TextBox 34" id="34"/>
          <p:cNvSpPr txBox="true"/>
          <p:nvPr/>
        </p:nvSpPr>
        <p:spPr>
          <a:xfrm rot="0">
            <a:off x="11057403" y="2978389"/>
            <a:ext cx="1450099" cy="575258"/>
          </a:xfrm>
          <a:prstGeom prst="rect">
            <a:avLst/>
          </a:prstGeom>
        </p:spPr>
        <p:txBody>
          <a:bodyPr anchor="t" rtlCol="false" tIns="0" lIns="0" bIns="0" rIns="0">
            <a:spAutoFit/>
          </a:bodyPr>
          <a:lstStyle/>
          <a:p>
            <a:pPr algn="ctr">
              <a:lnSpc>
                <a:spcPts val="4441"/>
              </a:lnSpc>
            </a:pPr>
            <a:r>
              <a:rPr lang="en-US" sz="4037">
                <a:solidFill>
                  <a:srgbClr val="3EDAD8"/>
                </a:solidFill>
                <a:latin typeface="Aileron Heavy Bold"/>
              </a:rPr>
              <a:t>G2C</a:t>
            </a:r>
          </a:p>
        </p:txBody>
      </p:sp>
    </p:spTree>
  </p:cSld>
  <p:clrMapOvr>
    <a:masterClrMapping/>
  </p:clrMapOvr>
</p:sld>
</file>

<file path=ppt/slides/slide20.xml><?xml version="1.0" encoding="utf-8"?>
<p:sld xmlns:p="http://schemas.openxmlformats.org/presentationml/2006/main" xmlns:a="http://schemas.openxmlformats.org/drawingml/2006/main">
  <p:cSld>
    <p:bg>
      <p:bgPr>
        <a:solidFill>
          <a:srgbClr val="6E7EFC"/>
        </a:solidFill>
      </p:bgPr>
    </p:bg>
    <p:spTree>
      <p:nvGrpSpPr>
        <p:cNvPr id="1" name=""/>
        <p:cNvGrpSpPr/>
        <p:nvPr/>
      </p:nvGrpSpPr>
      <p:grpSpPr>
        <a:xfrm>
          <a:off x="0" y="0"/>
          <a:ext cx="0" cy="0"/>
          <a:chOff x="0" y="0"/>
          <a:chExt cx="0" cy="0"/>
        </a:xfrm>
      </p:grpSpPr>
      <p:grpSp>
        <p:nvGrpSpPr>
          <p:cNvPr name="Group 2" id="2"/>
          <p:cNvGrpSpPr/>
          <p:nvPr/>
        </p:nvGrpSpPr>
        <p:grpSpPr>
          <a:xfrm rot="0">
            <a:off x="-515125" y="-225981"/>
            <a:ext cx="4740048" cy="1709732"/>
            <a:chOff x="0" y="0"/>
            <a:chExt cx="1913890" cy="690339"/>
          </a:xfrm>
        </p:grpSpPr>
        <p:sp>
          <p:nvSpPr>
            <p:cNvPr name="Freeform 3" id="3"/>
            <p:cNvSpPr/>
            <p:nvPr/>
          </p:nvSpPr>
          <p:spPr>
            <a:xfrm>
              <a:off x="0" y="0"/>
              <a:ext cx="1913890" cy="690339"/>
            </a:xfrm>
            <a:custGeom>
              <a:avLst/>
              <a:gdLst/>
              <a:ahLst/>
              <a:cxnLst/>
              <a:rect r="r" b="b" t="t" l="l"/>
              <a:pathLst>
                <a:path h="690339" w="1913890">
                  <a:moveTo>
                    <a:pt x="1789430" y="690339"/>
                  </a:moveTo>
                  <a:lnTo>
                    <a:pt x="124460" y="690339"/>
                  </a:lnTo>
                  <a:cubicBezTo>
                    <a:pt x="55880" y="690339"/>
                    <a:pt x="0" y="634459"/>
                    <a:pt x="0" y="565879"/>
                  </a:cubicBezTo>
                  <a:lnTo>
                    <a:pt x="0" y="124460"/>
                  </a:lnTo>
                  <a:cubicBezTo>
                    <a:pt x="0" y="55880"/>
                    <a:pt x="55880" y="0"/>
                    <a:pt x="124460" y="0"/>
                  </a:cubicBezTo>
                  <a:lnTo>
                    <a:pt x="1789430" y="0"/>
                  </a:lnTo>
                  <a:cubicBezTo>
                    <a:pt x="1858010" y="0"/>
                    <a:pt x="1913890" y="55880"/>
                    <a:pt x="1913890" y="124460"/>
                  </a:cubicBezTo>
                  <a:lnTo>
                    <a:pt x="1913890" y="565879"/>
                  </a:lnTo>
                  <a:cubicBezTo>
                    <a:pt x="1913890" y="634459"/>
                    <a:pt x="1858010" y="690339"/>
                    <a:pt x="1789430" y="690339"/>
                  </a:cubicBezTo>
                  <a:close/>
                </a:path>
              </a:pathLst>
            </a:custGeom>
            <a:solidFill>
              <a:srgbClr val="FFFCFC"/>
            </a:solidFill>
          </p:spPr>
        </p:sp>
      </p:grpSp>
      <p:grpSp>
        <p:nvGrpSpPr>
          <p:cNvPr name="Group 4" id="4"/>
          <p:cNvGrpSpPr/>
          <p:nvPr/>
        </p:nvGrpSpPr>
        <p:grpSpPr>
          <a:xfrm rot="-5397427">
            <a:off x="227583" y="796404"/>
            <a:ext cx="6205207" cy="9271246"/>
            <a:chOff x="0" y="0"/>
            <a:chExt cx="2354580" cy="3517995"/>
          </a:xfrm>
        </p:grpSpPr>
        <p:sp>
          <p:nvSpPr>
            <p:cNvPr name="Freeform 5" id="5"/>
            <p:cNvSpPr/>
            <p:nvPr/>
          </p:nvSpPr>
          <p:spPr>
            <a:xfrm>
              <a:off x="0" y="0"/>
              <a:ext cx="2353310" cy="3517995"/>
            </a:xfrm>
            <a:custGeom>
              <a:avLst/>
              <a:gdLst/>
              <a:ahLst/>
              <a:cxnLst/>
              <a:rect r="r" b="b" t="t" l="l"/>
              <a:pathLst>
                <a:path h="3517995" w="2353310">
                  <a:moveTo>
                    <a:pt x="784860" y="3450685"/>
                  </a:moveTo>
                  <a:cubicBezTo>
                    <a:pt x="905510" y="3491325"/>
                    <a:pt x="1042670" y="3517995"/>
                    <a:pt x="1177290" y="3517995"/>
                  </a:cubicBezTo>
                  <a:cubicBezTo>
                    <a:pt x="1311910" y="3517995"/>
                    <a:pt x="1441450" y="3495135"/>
                    <a:pt x="1560830" y="3454495"/>
                  </a:cubicBezTo>
                  <a:cubicBezTo>
                    <a:pt x="1563370" y="3453225"/>
                    <a:pt x="1565910" y="3453225"/>
                    <a:pt x="1568450" y="3451956"/>
                  </a:cubicBezTo>
                  <a:cubicBezTo>
                    <a:pt x="2016760" y="3289395"/>
                    <a:pt x="2346960" y="2860135"/>
                    <a:pt x="2353310" y="2356488"/>
                  </a:cubicBezTo>
                  <a:lnTo>
                    <a:pt x="2353310" y="0"/>
                  </a:lnTo>
                  <a:lnTo>
                    <a:pt x="0" y="0"/>
                  </a:lnTo>
                  <a:lnTo>
                    <a:pt x="0" y="2354719"/>
                  </a:lnTo>
                  <a:cubicBezTo>
                    <a:pt x="6350" y="2862675"/>
                    <a:pt x="331470" y="3291935"/>
                    <a:pt x="784860" y="3450685"/>
                  </a:cubicBezTo>
                  <a:close/>
                </a:path>
              </a:pathLst>
            </a:custGeom>
            <a:solidFill>
              <a:srgbClr val="FFFCFC"/>
            </a:solidFill>
          </p:spPr>
        </p:sp>
      </p:grpSp>
      <p:sp>
        <p:nvSpPr>
          <p:cNvPr name="TextBox 6" id="6"/>
          <p:cNvSpPr txBox="true"/>
          <p:nvPr/>
        </p:nvSpPr>
        <p:spPr>
          <a:xfrm rot="0">
            <a:off x="355568" y="313774"/>
            <a:ext cx="3696709" cy="939008"/>
          </a:xfrm>
          <a:prstGeom prst="rect">
            <a:avLst/>
          </a:prstGeom>
        </p:spPr>
        <p:txBody>
          <a:bodyPr anchor="t" rtlCol="false" tIns="0" lIns="0" bIns="0" rIns="0">
            <a:spAutoFit/>
          </a:bodyPr>
          <a:lstStyle/>
          <a:p>
            <a:pPr>
              <a:lnSpc>
                <a:spcPts val="3791"/>
              </a:lnSpc>
            </a:pPr>
            <a:r>
              <a:rPr lang="en-US" sz="2708">
                <a:solidFill>
                  <a:srgbClr val="6E7EFC"/>
                </a:solidFill>
                <a:latin typeface="Aileron Heavy"/>
              </a:rPr>
              <a:t>GOVERNMENT TO GOVERNMENT</a:t>
            </a:r>
          </a:p>
        </p:txBody>
      </p:sp>
      <p:grpSp>
        <p:nvGrpSpPr>
          <p:cNvPr name="Group 7" id="7"/>
          <p:cNvGrpSpPr/>
          <p:nvPr/>
        </p:nvGrpSpPr>
        <p:grpSpPr>
          <a:xfrm rot="0">
            <a:off x="2518492" y="3138477"/>
            <a:ext cx="4587101" cy="4587101"/>
            <a:chOff x="0" y="0"/>
            <a:chExt cx="6350000" cy="6350000"/>
          </a:xfrm>
        </p:grpSpPr>
        <p:sp>
          <p:nvSpPr>
            <p:cNvPr name="Freeform 8" id="8"/>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64DEDF"/>
            </a:solidFill>
          </p:spPr>
        </p:sp>
      </p:grpSp>
      <p:sp>
        <p:nvSpPr>
          <p:cNvPr name="TextBox 9" id="9"/>
          <p:cNvSpPr txBox="true"/>
          <p:nvPr/>
        </p:nvSpPr>
        <p:spPr>
          <a:xfrm rot="0">
            <a:off x="3240142" y="4150277"/>
            <a:ext cx="3143800" cy="1965335"/>
          </a:xfrm>
          <a:prstGeom prst="rect">
            <a:avLst/>
          </a:prstGeom>
        </p:spPr>
        <p:txBody>
          <a:bodyPr anchor="t" rtlCol="false" tIns="0" lIns="0" bIns="0" rIns="0">
            <a:spAutoFit/>
          </a:bodyPr>
          <a:lstStyle/>
          <a:p>
            <a:pPr algn="ctr">
              <a:lnSpc>
                <a:spcPts val="16099"/>
              </a:lnSpc>
            </a:pPr>
            <a:r>
              <a:rPr lang="en-US" sz="11499">
                <a:solidFill>
                  <a:srgbClr val="FFFCFC"/>
                </a:solidFill>
                <a:latin typeface="Aileron Heavy"/>
              </a:rPr>
              <a:t>G2G</a:t>
            </a:r>
          </a:p>
        </p:txBody>
      </p:sp>
      <p:sp>
        <p:nvSpPr>
          <p:cNvPr name="TextBox 10" id="10"/>
          <p:cNvSpPr txBox="true"/>
          <p:nvPr/>
        </p:nvSpPr>
        <p:spPr>
          <a:xfrm rot="0">
            <a:off x="8613595" y="3583257"/>
            <a:ext cx="9135671" cy="3270826"/>
          </a:xfrm>
          <a:prstGeom prst="rect">
            <a:avLst/>
          </a:prstGeom>
        </p:spPr>
        <p:txBody>
          <a:bodyPr anchor="t" rtlCol="false" tIns="0" lIns="0" bIns="0" rIns="0">
            <a:spAutoFit/>
          </a:bodyPr>
          <a:lstStyle/>
          <a:p>
            <a:pPr>
              <a:lnSpc>
                <a:spcPts val="3769"/>
              </a:lnSpc>
              <a:spcBef>
                <a:spcPct val="0"/>
              </a:spcBef>
            </a:pPr>
            <a:r>
              <a:rPr lang="en-US" sz="2692">
                <a:solidFill>
                  <a:srgbClr val="FFFCFC"/>
                </a:solidFill>
                <a:latin typeface="Montserrat Classic"/>
              </a:rPr>
              <a:t>Davlat boshqaruvi apparati ichki strukturalari, markaziy va mahalliy hokimiyatlar, turli davlat idora, tashkilot va muassasalari orasidagi oʼzaro munosabatlarda elektron hukumat tizimini joriy etish, elektron hujjat aylanishi, davlat organlari faoliyatining shaffofligi ortishi, doimiy monitoring va hisobot shakllari kabilar amalga oshiriladi</a:t>
            </a:r>
          </a:p>
        </p:txBody>
      </p:sp>
      <p:sp>
        <p:nvSpPr>
          <p:cNvPr name="TextBox 11" id="11"/>
          <p:cNvSpPr txBox="true"/>
          <p:nvPr/>
        </p:nvSpPr>
        <p:spPr>
          <a:xfrm rot="0">
            <a:off x="8613595" y="2461523"/>
            <a:ext cx="6470327" cy="676954"/>
          </a:xfrm>
          <a:prstGeom prst="rect">
            <a:avLst/>
          </a:prstGeom>
        </p:spPr>
        <p:txBody>
          <a:bodyPr anchor="t" rtlCol="false" tIns="0" lIns="0" bIns="0" rIns="0">
            <a:spAutoFit/>
          </a:bodyPr>
          <a:lstStyle/>
          <a:p>
            <a:pPr>
              <a:lnSpc>
                <a:spcPts val="5449"/>
              </a:lnSpc>
            </a:pPr>
            <a:r>
              <a:rPr lang="en-US" sz="3892">
                <a:solidFill>
                  <a:srgbClr val="FFFCFC"/>
                </a:solidFill>
                <a:latin typeface="Aileron Heavy"/>
              </a:rPr>
              <a:t>Давлат ва давлат тизими </a:t>
            </a:r>
          </a:p>
        </p:txBody>
      </p:sp>
    </p:spTree>
  </p:cSld>
  <p:clrMapOvr>
    <a:masterClrMapping/>
  </p:clrMapOvr>
</p:sld>
</file>

<file path=ppt/slides/slide21.xml><?xml version="1.0" encoding="utf-8"?>
<p:sld xmlns:p="http://schemas.openxmlformats.org/presentationml/2006/main" xmlns:a="http://schemas.openxmlformats.org/drawingml/2006/main">
  <p:cSld>
    <p:bg>
      <p:bgPr>
        <a:solidFill>
          <a:srgbClr val="6E7EFC"/>
        </a:solidFill>
      </p:bgPr>
    </p:bg>
    <p:spTree>
      <p:nvGrpSpPr>
        <p:cNvPr id="1" name=""/>
        <p:cNvGrpSpPr/>
        <p:nvPr/>
      </p:nvGrpSpPr>
      <p:grpSpPr>
        <a:xfrm>
          <a:off x="0" y="0"/>
          <a:ext cx="0" cy="0"/>
          <a:chOff x="0" y="0"/>
          <a:chExt cx="0" cy="0"/>
        </a:xfrm>
      </p:grpSpPr>
      <p:grpSp>
        <p:nvGrpSpPr>
          <p:cNvPr name="Group 2" id="2"/>
          <p:cNvGrpSpPr/>
          <p:nvPr/>
        </p:nvGrpSpPr>
        <p:grpSpPr>
          <a:xfrm rot="0">
            <a:off x="-515125" y="-225981"/>
            <a:ext cx="4740048" cy="1709732"/>
            <a:chOff x="0" y="0"/>
            <a:chExt cx="1913890" cy="690339"/>
          </a:xfrm>
        </p:grpSpPr>
        <p:sp>
          <p:nvSpPr>
            <p:cNvPr name="Freeform 3" id="3"/>
            <p:cNvSpPr/>
            <p:nvPr/>
          </p:nvSpPr>
          <p:spPr>
            <a:xfrm>
              <a:off x="0" y="0"/>
              <a:ext cx="1913890" cy="690339"/>
            </a:xfrm>
            <a:custGeom>
              <a:avLst/>
              <a:gdLst/>
              <a:ahLst/>
              <a:cxnLst/>
              <a:rect r="r" b="b" t="t" l="l"/>
              <a:pathLst>
                <a:path h="690339" w="1913890">
                  <a:moveTo>
                    <a:pt x="1789430" y="690339"/>
                  </a:moveTo>
                  <a:lnTo>
                    <a:pt x="124460" y="690339"/>
                  </a:lnTo>
                  <a:cubicBezTo>
                    <a:pt x="55880" y="690339"/>
                    <a:pt x="0" y="634459"/>
                    <a:pt x="0" y="565879"/>
                  </a:cubicBezTo>
                  <a:lnTo>
                    <a:pt x="0" y="124460"/>
                  </a:lnTo>
                  <a:cubicBezTo>
                    <a:pt x="0" y="55880"/>
                    <a:pt x="55880" y="0"/>
                    <a:pt x="124460" y="0"/>
                  </a:cubicBezTo>
                  <a:lnTo>
                    <a:pt x="1789430" y="0"/>
                  </a:lnTo>
                  <a:cubicBezTo>
                    <a:pt x="1858010" y="0"/>
                    <a:pt x="1913890" y="55880"/>
                    <a:pt x="1913890" y="124460"/>
                  </a:cubicBezTo>
                  <a:lnTo>
                    <a:pt x="1913890" y="565879"/>
                  </a:lnTo>
                  <a:cubicBezTo>
                    <a:pt x="1913890" y="634459"/>
                    <a:pt x="1858010" y="690339"/>
                    <a:pt x="1789430" y="690339"/>
                  </a:cubicBezTo>
                  <a:close/>
                </a:path>
              </a:pathLst>
            </a:custGeom>
            <a:solidFill>
              <a:srgbClr val="FFFCFC"/>
            </a:solidFill>
          </p:spPr>
        </p:sp>
      </p:grpSp>
      <p:grpSp>
        <p:nvGrpSpPr>
          <p:cNvPr name="Group 4" id="4"/>
          <p:cNvGrpSpPr/>
          <p:nvPr/>
        </p:nvGrpSpPr>
        <p:grpSpPr>
          <a:xfrm rot="5402572">
            <a:off x="12033528" y="796404"/>
            <a:ext cx="6205207" cy="9271246"/>
            <a:chOff x="0" y="0"/>
            <a:chExt cx="2354580" cy="3517995"/>
          </a:xfrm>
        </p:grpSpPr>
        <p:sp>
          <p:nvSpPr>
            <p:cNvPr name="Freeform 5" id="5"/>
            <p:cNvSpPr/>
            <p:nvPr/>
          </p:nvSpPr>
          <p:spPr>
            <a:xfrm>
              <a:off x="0" y="0"/>
              <a:ext cx="2353310" cy="3517995"/>
            </a:xfrm>
            <a:custGeom>
              <a:avLst/>
              <a:gdLst/>
              <a:ahLst/>
              <a:cxnLst/>
              <a:rect r="r" b="b" t="t" l="l"/>
              <a:pathLst>
                <a:path h="3517995" w="2353310">
                  <a:moveTo>
                    <a:pt x="784860" y="3450685"/>
                  </a:moveTo>
                  <a:cubicBezTo>
                    <a:pt x="905510" y="3491325"/>
                    <a:pt x="1042670" y="3517995"/>
                    <a:pt x="1177290" y="3517995"/>
                  </a:cubicBezTo>
                  <a:cubicBezTo>
                    <a:pt x="1311910" y="3517995"/>
                    <a:pt x="1441450" y="3495135"/>
                    <a:pt x="1560830" y="3454495"/>
                  </a:cubicBezTo>
                  <a:cubicBezTo>
                    <a:pt x="1563370" y="3453225"/>
                    <a:pt x="1565910" y="3453225"/>
                    <a:pt x="1568450" y="3451956"/>
                  </a:cubicBezTo>
                  <a:cubicBezTo>
                    <a:pt x="2016760" y="3289395"/>
                    <a:pt x="2346960" y="2860135"/>
                    <a:pt x="2353310" y="2356488"/>
                  </a:cubicBezTo>
                  <a:lnTo>
                    <a:pt x="2353310" y="0"/>
                  </a:lnTo>
                  <a:lnTo>
                    <a:pt x="0" y="0"/>
                  </a:lnTo>
                  <a:lnTo>
                    <a:pt x="0" y="2354719"/>
                  </a:lnTo>
                  <a:cubicBezTo>
                    <a:pt x="6350" y="2862675"/>
                    <a:pt x="331470" y="3291935"/>
                    <a:pt x="784860" y="3450685"/>
                  </a:cubicBezTo>
                  <a:close/>
                </a:path>
              </a:pathLst>
            </a:custGeom>
            <a:solidFill>
              <a:srgbClr val="FFFCFC"/>
            </a:solidFill>
          </p:spPr>
        </p:sp>
      </p:grpSp>
      <p:sp>
        <p:nvSpPr>
          <p:cNvPr name="TextBox 6" id="6"/>
          <p:cNvSpPr txBox="true"/>
          <p:nvPr/>
        </p:nvSpPr>
        <p:spPr>
          <a:xfrm rot="0">
            <a:off x="357020" y="270789"/>
            <a:ext cx="3696709" cy="939008"/>
          </a:xfrm>
          <a:prstGeom prst="rect">
            <a:avLst/>
          </a:prstGeom>
        </p:spPr>
        <p:txBody>
          <a:bodyPr anchor="t" rtlCol="false" tIns="0" lIns="0" bIns="0" rIns="0">
            <a:spAutoFit/>
          </a:bodyPr>
          <a:lstStyle/>
          <a:p>
            <a:pPr>
              <a:lnSpc>
                <a:spcPts val="3791"/>
              </a:lnSpc>
            </a:pPr>
            <a:r>
              <a:rPr lang="en-US" sz="2708">
                <a:solidFill>
                  <a:srgbClr val="6E7EFC"/>
                </a:solidFill>
                <a:latin typeface="Aileron Heavy"/>
              </a:rPr>
              <a:t>GOVERNMENT TO CITIZENS</a:t>
            </a:r>
          </a:p>
        </p:txBody>
      </p:sp>
      <p:grpSp>
        <p:nvGrpSpPr>
          <p:cNvPr name="Group 7" id="7"/>
          <p:cNvGrpSpPr/>
          <p:nvPr/>
        </p:nvGrpSpPr>
        <p:grpSpPr>
          <a:xfrm rot="-10800000">
            <a:off x="11243307" y="3082556"/>
            <a:ext cx="4601094" cy="4601094"/>
            <a:chOff x="0" y="0"/>
            <a:chExt cx="6350000" cy="6350000"/>
          </a:xfrm>
        </p:grpSpPr>
        <p:sp>
          <p:nvSpPr>
            <p:cNvPr name="Freeform 8" id="8"/>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64DEDF"/>
            </a:solidFill>
          </p:spPr>
        </p:sp>
      </p:grpSp>
      <p:sp>
        <p:nvSpPr>
          <p:cNvPr name="TextBox 9" id="9"/>
          <p:cNvSpPr txBox="true"/>
          <p:nvPr/>
        </p:nvSpPr>
        <p:spPr>
          <a:xfrm rot="0">
            <a:off x="11967159" y="4527200"/>
            <a:ext cx="3153391" cy="1750697"/>
          </a:xfrm>
          <a:prstGeom prst="rect">
            <a:avLst/>
          </a:prstGeom>
        </p:spPr>
        <p:txBody>
          <a:bodyPr anchor="t" rtlCol="false" tIns="0" lIns="0" bIns="0" rIns="0">
            <a:spAutoFit/>
          </a:bodyPr>
          <a:lstStyle/>
          <a:p>
            <a:pPr algn="ctr">
              <a:lnSpc>
                <a:spcPts val="14279"/>
              </a:lnSpc>
            </a:pPr>
            <a:r>
              <a:rPr lang="en-US" sz="10199">
                <a:solidFill>
                  <a:srgbClr val="FFFCFC"/>
                </a:solidFill>
                <a:latin typeface="Aileron Heavy"/>
              </a:rPr>
              <a:t>G2C</a:t>
            </a:r>
          </a:p>
        </p:txBody>
      </p:sp>
      <p:sp>
        <p:nvSpPr>
          <p:cNvPr name="TextBox 10" id="10"/>
          <p:cNvSpPr txBox="true"/>
          <p:nvPr/>
        </p:nvSpPr>
        <p:spPr>
          <a:xfrm rot="0">
            <a:off x="1629671" y="3034931"/>
            <a:ext cx="8589723" cy="4177674"/>
          </a:xfrm>
          <a:prstGeom prst="rect">
            <a:avLst/>
          </a:prstGeom>
        </p:spPr>
        <p:txBody>
          <a:bodyPr anchor="t" rtlCol="false" tIns="0" lIns="0" bIns="0" rIns="0">
            <a:spAutoFit/>
          </a:bodyPr>
          <a:lstStyle/>
          <a:p>
            <a:pPr>
              <a:lnSpc>
                <a:spcPts val="3359"/>
              </a:lnSpc>
              <a:spcBef>
                <a:spcPct val="0"/>
              </a:spcBef>
            </a:pPr>
            <a:r>
              <a:rPr lang="en-US" sz="2399">
                <a:solidFill>
                  <a:srgbClr val="FFFCFC"/>
                </a:solidFill>
                <a:latin typeface="Montserrat Classic"/>
              </a:rPr>
              <a:t>bu tizimda esa, fuqarolar, yagona davlat interaktiv xizmatlari portali orqali, oʼzlarining davlat organlariga ariza, shikoyat yoki taklif kabi murojaatlarini elektron tarzda yuborishlari va ularga javob olishlari, turli xil davlat xizmatlaridan foydalanishlari, yaʼni, masalan, rasmiy hujjatlarning elektron nusxalarini shakllantirib olishlari, turli xil maʼlumotnoma, xabarnomalarni olishlari, shuningdek turli xil toʼlovlar boʼyicha tranzaksiyalarni on-layn usulda amalga oshirishlari mumkin boʼladi</a:t>
            </a:r>
          </a:p>
        </p:txBody>
      </p:sp>
      <p:sp>
        <p:nvSpPr>
          <p:cNvPr name="TextBox 11" id="11"/>
          <p:cNvSpPr txBox="true"/>
          <p:nvPr/>
        </p:nvSpPr>
        <p:spPr>
          <a:xfrm rot="0">
            <a:off x="1629671" y="1961650"/>
            <a:ext cx="6470327" cy="676954"/>
          </a:xfrm>
          <a:prstGeom prst="rect">
            <a:avLst/>
          </a:prstGeom>
        </p:spPr>
        <p:txBody>
          <a:bodyPr anchor="t" rtlCol="false" tIns="0" lIns="0" bIns="0" rIns="0">
            <a:spAutoFit/>
          </a:bodyPr>
          <a:lstStyle/>
          <a:p>
            <a:pPr>
              <a:lnSpc>
                <a:spcPts val="5449"/>
              </a:lnSpc>
            </a:pPr>
            <a:r>
              <a:rPr lang="en-US" sz="3892">
                <a:solidFill>
                  <a:srgbClr val="FFFCFC"/>
                </a:solidFill>
                <a:latin typeface="Aileron Heavy"/>
              </a:rPr>
              <a:t>Давлат -фуқароларга</a:t>
            </a:r>
          </a:p>
        </p:txBody>
      </p:sp>
      <p:grpSp>
        <p:nvGrpSpPr>
          <p:cNvPr name="Group 12" id="12"/>
          <p:cNvGrpSpPr/>
          <p:nvPr/>
        </p:nvGrpSpPr>
        <p:grpSpPr>
          <a:xfrm rot="0">
            <a:off x="1085850" y="2183329"/>
            <a:ext cx="319321" cy="319321"/>
            <a:chOff x="0" y="0"/>
            <a:chExt cx="6350000" cy="6350000"/>
          </a:xfrm>
        </p:grpSpPr>
        <p:sp>
          <p:nvSpPr>
            <p:cNvPr name="Freeform 13" id="13"/>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64DEDF"/>
            </a:solidFill>
          </p:spPr>
        </p:sp>
      </p:grpSp>
    </p:spTree>
  </p:cSld>
  <p:clrMapOvr>
    <a:masterClrMapping/>
  </p:clrMapOvr>
</p:sld>
</file>

<file path=ppt/slides/slide22.xml><?xml version="1.0" encoding="utf-8"?>
<p:sld xmlns:p="http://schemas.openxmlformats.org/presentationml/2006/main" xmlns:a="http://schemas.openxmlformats.org/drawingml/2006/main">
  <p:cSld>
    <p:bg>
      <p:bgPr>
        <a:solidFill>
          <a:srgbClr val="6E7EFC"/>
        </a:solidFill>
      </p:bgPr>
    </p:bg>
    <p:spTree>
      <p:nvGrpSpPr>
        <p:cNvPr id="1" name=""/>
        <p:cNvGrpSpPr/>
        <p:nvPr/>
      </p:nvGrpSpPr>
      <p:grpSpPr>
        <a:xfrm>
          <a:off x="0" y="0"/>
          <a:ext cx="0" cy="0"/>
          <a:chOff x="0" y="0"/>
          <a:chExt cx="0" cy="0"/>
        </a:xfrm>
      </p:grpSpPr>
      <p:grpSp>
        <p:nvGrpSpPr>
          <p:cNvPr name="Group 2" id="2"/>
          <p:cNvGrpSpPr/>
          <p:nvPr/>
        </p:nvGrpSpPr>
        <p:grpSpPr>
          <a:xfrm rot="0">
            <a:off x="-515125" y="-225981"/>
            <a:ext cx="4740048" cy="1709732"/>
            <a:chOff x="0" y="0"/>
            <a:chExt cx="1913890" cy="690339"/>
          </a:xfrm>
        </p:grpSpPr>
        <p:sp>
          <p:nvSpPr>
            <p:cNvPr name="Freeform 3" id="3"/>
            <p:cNvSpPr/>
            <p:nvPr/>
          </p:nvSpPr>
          <p:spPr>
            <a:xfrm>
              <a:off x="0" y="0"/>
              <a:ext cx="1913890" cy="690339"/>
            </a:xfrm>
            <a:custGeom>
              <a:avLst/>
              <a:gdLst/>
              <a:ahLst/>
              <a:cxnLst/>
              <a:rect r="r" b="b" t="t" l="l"/>
              <a:pathLst>
                <a:path h="690339" w="1913890">
                  <a:moveTo>
                    <a:pt x="1789430" y="690339"/>
                  </a:moveTo>
                  <a:lnTo>
                    <a:pt x="124460" y="690339"/>
                  </a:lnTo>
                  <a:cubicBezTo>
                    <a:pt x="55880" y="690339"/>
                    <a:pt x="0" y="634459"/>
                    <a:pt x="0" y="565879"/>
                  </a:cubicBezTo>
                  <a:lnTo>
                    <a:pt x="0" y="124460"/>
                  </a:lnTo>
                  <a:cubicBezTo>
                    <a:pt x="0" y="55880"/>
                    <a:pt x="55880" y="0"/>
                    <a:pt x="124460" y="0"/>
                  </a:cubicBezTo>
                  <a:lnTo>
                    <a:pt x="1789430" y="0"/>
                  </a:lnTo>
                  <a:cubicBezTo>
                    <a:pt x="1858010" y="0"/>
                    <a:pt x="1913890" y="55880"/>
                    <a:pt x="1913890" y="124460"/>
                  </a:cubicBezTo>
                  <a:lnTo>
                    <a:pt x="1913890" y="565879"/>
                  </a:lnTo>
                  <a:cubicBezTo>
                    <a:pt x="1913890" y="634459"/>
                    <a:pt x="1858010" y="690339"/>
                    <a:pt x="1789430" y="690339"/>
                  </a:cubicBezTo>
                  <a:close/>
                </a:path>
              </a:pathLst>
            </a:custGeom>
            <a:solidFill>
              <a:srgbClr val="FFFCFC"/>
            </a:solidFill>
          </p:spPr>
        </p:sp>
      </p:grpSp>
      <p:grpSp>
        <p:nvGrpSpPr>
          <p:cNvPr name="Group 4" id="4"/>
          <p:cNvGrpSpPr/>
          <p:nvPr/>
        </p:nvGrpSpPr>
        <p:grpSpPr>
          <a:xfrm rot="-10797427">
            <a:off x="951125" y="2158654"/>
            <a:ext cx="6205207" cy="9271246"/>
            <a:chOff x="0" y="0"/>
            <a:chExt cx="2354580" cy="3517995"/>
          </a:xfrm>
        </p:grpSpPr>
        <p:sp>
          <p:nvSpPr>
            <p:cNvPr name="Freeform 5" id="5"/>
            <p:cNvSpPr/>
            <p:nvPr/>
          </p:nvSpPr>
          <p:spPr>
            <a:xfrm>
              <a:off x="0" y="0"/>
              <a:ext cx="2353310" cy="3517995"/>
            </a:xfrm>
            <a:custGeom>
              <a:avLst/>
              <a:gdLst/>
              <a:ahLst/>
              <a:cxnLst/>
              <a:rect r="r" b="b" t="t" l="l"/>
              <a:pathLst>
                <a:path h="3517995" w="2353310">
                  <a:moveTo>
                    <a:pt x="784860" y="3450685"/>
                  </a:moveTo>
                  <a:cubicBezTo>
                    <a:pt x="905510" y="3491325"/>
                    <a:pt x="1042670" y="3517995"/>
                    <a:pt x="1177290" y="3517995"/>
                  </a:cubicBezTo>
                  <a:cubicBezTo>
                    <a:pt x="1311910" y="3517995"/>
                    <a:pt x="1441450" y="3495135"/>
                    <a:pt x="1560830" y="3454495"/>
                  </a:cubicBezTo>
                  <a:cubicBezTo>
                    <a:pt x="1563370" y="3453225"/>
                    <a:pt x="1565910" y="3453225"/>
                    <a:pt x="1568450" y="3451956"/>
                  </a:cubicBezTo>
                  <a:cubicBezTo>
                    <a:pt x="2016760" y="3289395"/>
                    <a:pt x="2346960" y="2860135"/>
                    <a:pt x="2353310" y="2356488"/>
                  </a:cubicBezTo>
                  <a:lnTo>
                    <a:pt x="2353310" y="0"/>
                  </a:lnTo>
                  <a:lnTo>
                    <a:pt x="0" y="0"/>
                  </a:lnTo>
                  <a:lnTo>
                    <a:pt x="0" y="2354719"/>
                  </a:lnTo>
                  <a:cubicBezTo>
                    <a:pt x="6350" y="2862675"/>
                    <a:pt x="331470" y="3291935"/>
                    <a:pt x="784860" y="3450685"/>
                  </a:cubicBezTo>
                  <a:close/>
                </a:path>
              </a:pathLst>
            </a:custGeom>
            <a:solidFill>
              <a:srgbClr val="FFFCFC"/>
            </a:solidFill>
          </p:spPr>
        </p:sp>
      </p:grpSp>
      <p:sp>
        <p:nvSpPr>
          <p:cNvPr name="TextBox 6" id="6"/>
          <p:cNvSpPr txBox="true"/>
          <p:nvPr/>
        </p:nvSpPr>
        <p:spPr>
          <a:xfrm rot="0">
            <a:off x="357020" y="373361"/>
            <a:ext cx="3696709" cy="939008"/>
          </a:xfrm>
          <a:prstGeom prst="rect">
            <a:avLst/>
          </a:prstGeom>
        </p:spPr>
        <p:txBody>
          <a:bodyPr anchor="t" rtlCol="false" tIns="0" lIns="0" bIns="0" rIns="0">
            <a:spAutoFit/>
          </a:bodyPr>
          <a:lstStyle/>
          <a:p>
            <a:pPr>
              <a:lnSpc>
                <a:spcPts val="3791"/>
              </a:lnSpc>
            </a:pPr>
            <a:r>
              <a:rPr lang="en-US" sz="2708">
                <a:solidFill>
                  <a:srgbClr val="6E7EFC"/>
                </a:solidFill>
                <a:latin typeface="Aileron Heavy"/>
              </a:rPr>
              <a:t>GOVERNMENT TO BUSINESS</a:t>
            </a:r>
          </a:p>
        </p:txBody>
      </p:sp>
      <p:grpSp>
        <p:nvGrpSpPr>
          <p:cNvPr name="Group 7" id="7"/>
          <p:cNvGrpSpPr/>
          <p:nvPr/>
        </p:nvGrpSpPr>
        <p:grpSpPr>
          <a:xfrm rot="10799999">
            <a:off x="1754564" y="2844335"/>
            <a:ext cx="4598330" cy="4598330"/>
            <a:chOff x="0" y="0"/>
            <a:chExt cx="6350000" cy="6350000"/>
          </a:xfrm>
        </p:grpSpPr>
        <p:sp>
          <p:nvSpPr>
            <p:cNvPr name="Freeform 8" id="8"/>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64DEDF"/>
            </a:solidFill>
          </p:spPr>
        </p:sp>
      </p:grpSp>
      <p:sp>
        <p:nvSpPr>
          <p:cNvPr name="TextBox 9" id="9"/>
          <p:cNvSpPr txBox="true"/>
          <p:nvPr/>
        </p:nvSpPr>
        <p:spPr>
          <a:xfrm rot="0">
            <a:off x="2477981" y="4017004"/>
            <a:ext cx="3151497" cy="2024392"/>
          </a:xfrm>
          <a:prstGeom prst="rect">
            <a:avLst/>
          </a:prstGeom>
        </p:spPr>
        <p:txBody>
          <a:bodyPr anchor="t" rtlCol="false" tIns="0" lIns="0" bIns="0" rIns="0">
            <a:spAutoFit/>
          </a:bodyPr>
          <a:lstStyle/>
          <a:p>
            <a:pPr algn="ctr">
              <a:lnSpc>
                <a:spcPts val="16519"/>
              </a:lnSpc>
            </a:pPr>
            <a:r>
              <a:rPr lang="en-US" sz="11799">
                <a:solidFill>
                  <a:srgbClr val="FFFCFC"/>
                </a:solidFill>
                <a:latin typeface="Aileron Heavy"/>
              </a:rPr>
              <a:t>G2B</a:t>
            </a:r>
          </a:p>
        </p:txBody>
      </p:sp>
      <p:sp>
        <p:nvSpPr>
          <p:cNvPr name="TextBox 10" id="10"/>
          <p:cNvSpPr txBox="true"/>
          <p:nvPr/>
        </p:nvSpPr>
        <p:spPr>
          <a:xfrm rot="0">
            <a:off x="9116930" y="2706278"/>
            <a:ext cx="7688151" cy="4265304"/>
          </a:xfrm>
          <a:prstGeom prst="rect">
            <a:avLst/>
          </a:prstGeom>
        </p:spPr>
        <p:txBody>
          <a:bodyPr anchor="t" rtlCol="false" tIns="0" lIns="0" bIns="0" rIns="0">
            <a:spAutoFit/>
          </a:bodyPr>
          <a:lstStyle/>
          <a:p>
            <a:pPr>
              <a:lnSpc>
                <a:spcPts val="3779"/>
              </a:lnSpc>
              <a:spcBef>
                <a:spcPct val="0"/>
              </a:spcBef>
            </a:pPr>
            <a:r>
              <a:rPr lang="en-US" sz="2699">
                <a:solidFill>
                  <a:srgbClr val="FFFCFC"/>
                </a:solidFill>
                <a:latin typeface="Montserrat Classic"/>
              </a:rPr>
              <a:t>mazkur tizim esa, yuridik shaxslar, ishbilarmonlar va tadbirkorlar uchun ruxsatnomalar olish, turli xil rasmiy jarayonlarni interaktiv usulda soddalashtirilgan tarzda amalga oshirish, shuningdek, davlat yigʼimlari, toʼlovlar va ho kazolarni on-layn amalga oshirish, hisobotlar va rasmiy murojaatlarni on-layn yuborish imkonini berishi koʼzlanadi</a:t>
            </a:r>
          </a:p>
        </p:txBody>
      </p:sp>
      <p:sp>
        <p:nvSpPr>
          <p:cNvPr name="TextBox 11" id="11"/>
          <p:cNvSpPr txBox="true"/>
          <p:nvPr/>
        </p:nvSpPr>
        <p:spPr>
          <a:xfrm rot="0">
            <a:off x="9116930" y="1759298"/>
            <a:ext cx="6470327" cy="676954"/>
          </a:xfrm>
          <a:prstGeom prst="rect">
            <a:avLst/>
          </a:prstGeom>
        </p:spPr>
        <p:txBody>
          <a:bodyPr anchor="t" rtlCol="false" tIns="0" lIns="0" bIns="0" rIns="0">
            <a:spAutoFit/>
          </a:bodyPr>
          <a:lstStyle/>
          <a:p>
            <a:pPr>
              <a:lnSpc>
                <a:spcPts val="5449"/>
              </a:lnSpc>
            </a:pPr>
            <a:r>
              <a:rPr lang="en-US" sz="3892">
                <a:solidFill>
                  <a:srgbClr val="FFFCFC"/>
                </a:solidFill>
                <a:latin typeface="Aileron Heavy"/>
              </a:rPr>
              <a:t>Давлат ва бизнесга </a:t>
            </a:r>
          </a:p>
        </p:txBody>
      </p:sp>
      <p:grpSp>
        <p:nvGrpSpPr>
          <p:cNvPr name="Group 12" id="12"/>
          <p:cNvGrpSpPr/>
          <p:nvPr/>
        </p:nvGrpSpPr>
        <p:grpSpPr>
          <a:xfrm rot="0">
            <a:off x="8573110" y="1980977"/>
            <a:ext cx="319321" cy="319321"/>
            <a:chOff x="0" y="0"/>
            <a:chExt cx="6350000" cy="6350000"/>
          </a:xfrm>
        </p:grpSpPr>
        <p:sp>
          <p:nvSpPr>
            <p:cNvPr name="Freeform 13" id="13"/>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64DEDF"/>
            </a:solidFill>
          </p:spPr>
        </p:sp>
      </p:grpSp>
    </p:spTree>
  </p:cSld>
  <p:clrMapOvr>
    <a:masterClrMapping/>
  </p:clrMapOvr>
</p:sld>
</file>

<file path=ppt/slides/slide23.xml><?xml version="1.0" encoding="utf-8"?>
<p:sld xmlns:p="http://schemas.openxmlformats.org/presentationml/2006/main" xmlns:a="http://schemas.openxmlformats.org/drawingml/2006/main">
  <p:cSld>
    <p:bg>
      <p:bgPr>
        <a:solidFill>
          <a:srgbClr val="6E7EFC"/>
        </a:solidFill>
      </p:bgPr>
    </p:bg>
    <p:spTree>
      <p:nvGrpSpPr>
        <p:cNvPr id="1" name=""/>
        <p:cNvGrpSpPr/>
        <p:nvPr/>
      </p:nvGrpSpPr>
      <p:grpSpPr>
        <a:xfrm>
          <a:off x="0" y="0"/>
          <a:ext cx="0" cy="0"/>
          <a:chOff x="0" y="0"/>
          <a:chExt cx="0" cy="0"/>
        </a:xfrm>
      </p:grpSpPr>
      <p:grpSp>
        <p:nvGrpSpPr>
          <p:cNvPr name="Group 2" id="2"/>
          <p:cNvGrpSpPr/>
          <p:nvPr/>
        </p:nvGrpSpPr>
        <p:grpSpPr>
          <a:xfrm rot="0">
            <a:off x="-515125" y="-225981"/>
            <a:ext cx="4740048" cy="1709732"/>
            <a:chOff x="0" y="0"/>
            <a:chExt cx="1913890" cy="690339"/>
          </a:xfrm>
        </p:grpSpPr>
        <p:sp>
          <p:nvSpPr>
            <p:cNvPr name="Freeform 3" id="3"/>
            <p:cNvSpPr/>
            <p:nvPr/>
          </p:nvSpPr>
          <p:spPr>
            <a:xfrm>
              <a:off x="0" y="0"/>
              <a:ext cx="1913890" cy="690339"/>
            </a:xfrm>
            <a:custGeom>
              <a:avLst/>
              <a:gdLst/>
              <a:ahLst/>
              <a:cxnLst/>
              <a:rect r="r" b="b" t="t" l="l"/>
              <a:pathLst>
                <a:path h="690339" w="1913890">
                  <a:moveTo>
                    <a:pt x="1789430" y="690339"/>
                  </a:moveTo>
                  <a:lnTo>
                    <a:pt x="124460" y="690339"/>
                  </a:lnTo>
                  <a:cubicBezTo>
                    <a:pt x="55880" y="690339"/>
                    <a:pt x="0" y="634459"/>
                    <a:pt x="0" y="565879"/>
                  </a:cubicBezTo>
                  <a:lnTo>
                    <a:pt x="0" y="124460"/>
                  </a:lnTo>
                  <a:cubicBezTo>
                    <a:pt x="0" y="55880"/>
                    <a:pt x="55880" y="0"/>
                    <a:pt x="124460" y="0"/>
                  </a:cubicBezTo>
                  <a:lnTo>
                    <a:pt x="1789430" y="0"/>
                  </a:lnTo>
                  <a:cubicBezTo>
                    <a:pt x="1858010" y="0"/>
                    <a:pt x="1913890" y="55880"/>
                    <a:pt x="1913890" y="124460"/>
                  </a:cubicBezTo>
                  <a:lnTo>
                    <a:pt x="1913890" y="565879"/>
                  </a:lnTo>
                  <a:cubicBezTo>
                    <a:pt x="1913890" y="634459"/>
                    <a:pt x="1858010" y="690339"/>
                    <a:pt x="1789430" y="690339"/>
                  </a:cubicBezTo>
                  <a:close/>
                </a:path>
              </a:pathLst>
            </a:custGeom>
            <a:solidFill>
              <a:srgbClr val="FFFCFC"/>
            </a:solidFill>
          </p:spPr>
        </p:sp>
      </p:grpSp>
      <p:grpSp>
        <p:nvGrpSpPr>
          <p:cNvPr name="Group 4" id="4"/>
          <p:cNvGrpSpPr/>
          <p:nvPr/>
        </p:nvGrpSpPr>
        <p:grpSpPr>
          <a:xfrm rot="-10797427">
            <a:off x="11426664" y="2158654"/>
            <a:ext cx="6205207" cy="9271246"/>
            <a:chOff x="0" y="0"/>
            <a:chExt cx="2354580" cy="3517995"/>
          </a:xfrm>
        </p:grpSpPr>
        <p:sp>
          <p:nvSpPr>
            <p:cNvPr name="Freeform 5" id="5"/>
            <p:cNvSpPr/>
            <p:nvPr/>
          </p:nvSpPr>
          <p:spPr>
            <a:xfrm>
              <a:off x="0" y="0"/>
              <a:ext cx="2353310" cy="3517995"/>
            </a:xfrm>
            <a:custGeom>
              <a:avLst/>
              <a:gdLst/>
              <a:ahLst/>
              <a:cxnLst/>
              <a:rect r="r" b="b" t="t" l="l"/>
              <a:pathLst>
                <a:path h="3517995" w="2353310">
                  <a:moveTo>
                    <a:pt x="784860" y="3450685"/>
                  </a:moveTo>
                  <a:cubicBezTo>
                    <a:pt x="905510" y="3491325"/>
                    <a:pt x="1042670" y="3517995"/>
                    <a:pt x="1177290" y="3517995"/>
                  </a:cubicBezTo>
                  <a:cubicBezTo>
                    <a:pt x="1311910" y="3517995"/>
                    <a:pt x="1441450" y="3495135"/>
                    <a:pt x="1560830" y="3454495"/>
                  </a:cubicBezTo>
                  <a:cubicBezTo>
                    <a:pt x="1563370" y="3453225"/>
                    <a:pt x="1565910" y="3453225"/>
                    <a:pt x="1568450" y="3451956"/>
                  </a:cubicBezTo>
                  <a:cubicBezTo>
                    <a:pt x="2016760" y="3289395"/>
                    <a:pt x="2346960" y="2860135"/>
                    <a:pt x="2353310" y="2356488"/>
                  </a:cubicBezTo>
                  <a:lnTo>
                    <a:pt x="2353310" y="0"/>
                  </a:lnTo>
                  <a:lnTo>
                    <a:pt x="0" y="0"/>
                  </a:lnTo>
                  <a:lnTo>
                    <a:pt x="0" y="2354719"/>
                  </a:lnTo>
                  <a:cubicBezTo>
                    <a:pt x="6350" y="2862675"/>
                    <a:pt x="331470" y="3291935"/>
                    <a:pt x="784860" y="3450685"/>
                  </a:cubicBezTo>
                  <a:close/>
                </a:path>
              </a:pathLst>
            </a:custGeom>
            <a:solidFill>
              <a:srgbClr val="FFFCFC"/>
            </a:solidFill>
          </p:spPr>
        </p:sp>
      </p:grpSp>
      <p:sp>
        <p:nvSpPr>
          <p:cNvPr name="TextBox 6" id="6"/>
          <p:cNvSpPr txBox="true"/>
          <p:nvPr/>
        </p:nvSpPr>
        <p:spPr>
          <a:xfrm rot="0">
            <a:off x="357020" y="270789"/>
            <a:ext cx="3696709" cy="939008"/>
          </a:xfrm>
          <a:prstGeom prst="rect">
            <a:avLst/>
          </a:prstGeom>
        </p:spPr>
        <p:txBody>
          <a:bodyPr anchor="t" rtlCol="false" tIns="0" lIns="0" bIns="0" rIns="0">
            <a:spAutoFit/>
          </a:bodyPr>
          <a:lstStyle/>
          <a:p>
            <a:pPr>
              <a:lnSpc>
                <a:spcPts val="3791"/>
              </a:lnSpc>
            </a:pPr>
            <a:r>
              <a:rPr lang="en-US" sz="2708">
                <a:solidFill>
                  <a:srgbClr val="6E7EFC"/>
                </a:solidFill>
                <a:latin typeface="Aileron Heavy"/>
              </a:rPr>
              <a:t>GOVERNMENT TO FOREIGNERS</a:t>
            </a:r>
          </a:p>
        </p:txBody>
      </p:sp>
      <p:grpSp>
        <p:nvGrpSpPr>
          <p:cNvPr name="Group 7" id="7"/>
          <p:cNvGrpSpPr/>
          <p:nvPr/>
        </p:nvGrpSpPr>
        <p:grpSpPr>
          <a:xfrm rot="10799999">
            <a:off x="12232945" y="2956255"/>
            <a:ext cx="4592646" cy="4592646"/>
            <a:chOff x="0" y="0"/>
            <a:chExt cx="6350000" cy="6350000"/>
          </a:xfrm>
        </p:grpSpPr>
        <p:sp>
          <p:nvSpPr>
            <p:cNvPr name="Freeform 8" id="8"/>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64DEDF"/>
            </a:solidFill>
          </p:spPr>
        </p:sp>
      </p:grpSp>
      <p:sp>
        <p:nvSpPr>
          <p:cNvPr name="TextBox 9" id="9"/>
          <p:cNvSpPr txBox="true"/>
          <p:nvPr/>
        </p:nvSpPr>
        <p:spPr>
          <a:xfrm rot="0">
            <a:off x="12955467" y="4087813"/>
            <a:ext cx="3147601" cy="1925321"/>
          </a:xfrm>
          <a:prstGeom prst="rect">
            <a:avLst/>
          </a:prstGeom>
        </p:spPr>
        <p:txBody>
          <a:bodyPr anchor="t" rtlCol="false" tIns="0" lIns="0" bIns="0" rIns="0">
            <a:spAutoFit/>
          </a:bodyPr>
          <a:lstStyle/>
          <a:p>
            <a:pPr algn="ctr">
              <a:lnSpc>
                <a:spcPts val="15679"/>
              </a:lnSpc>
            </a:pPr>
            <a:r>
              <a:rPr lang="en-US" sz="11199">
                <a:solidFill>
                  <a:srgbClr val="FFFCFC"/>
                </a:solidFill>
                <a:latin typeface="Aileron Heavy"/>
              </a:rPr>
              <a:t>G2F</a:t>
            </a:r>
          </a:p>
        </p:txBody>
      </p:sp>
      <p:sp>
        <p:nvSpPr>
          <p:cNvPr name="TextBox 10" id="10"/>
          <p:cNvSpPr txBox="true"/>
          <p:nvPr/>
        </p:nvSpPr>
        <p:spPr>
          <a:xfrm rot="0">
            <a:off x="1629671" y="2899105"/>
            <a:ext cx="8716766" cy="2957839"/>
          </a:xfrm>
          <a:prstGeom prst="rect">
            <a:avLst/>
          </a:prstGeom>
        </p:spPr>
        <p:txBody>
          <a:bodyPr anchor="t" rtlCol="false" tIns="0" lIns="0" bIns="0" rIns="0">
            <a:spAutoFit/>
          </a:bodyPr>
          <a:lstStyle/>
          <a:p>
            <a:pPr>
              <a:lnSpc>
                <a:spcPts val="3919"/>
              </a:lnSpc>
              <a:spcBef>
                <a:spcPct val="0"/>
              </a:spcBef>
            </a:pPr>
            <a:r>
              <a:rPr lang="en-US" sz="2799">
                <a:solidFill>
                  <a:srgbClr val="FFFCFC"/>
                </a:solidFill>
                <a:latin typeface="Montserrat Classic"/>
              </a:rPr>
              <a:t>Davlat va xorijlik shaxslar oʼrtasida, milliy qonunchilik va xalqaro hujjatlarga tayangan holda interaktiv xizmatlar koʼrsatilishi nazarda tutiladi. Masalan, viza masalalari, investitsiyalar, taʼlim va turizm sohalariga oid xizmatlar koʼrsatilishi nazarda tutiladi</a:t>
            </a:r>
          </a:p>
        </p:txBody>
      </p:sp>
      <p:sp>
        <p:nvSpPr>
          <p:cNvPr name="TextBox 11" id="11"/>
          <p:cNvSpPr txBox="true"/>
          <p:nvPr/>
        </p:nvSpPr>
        <p:spPr>
          <a:xfrm rot="0">
            <a:off x="1629671" y="1961650"/>
            <a:ext cx="7514329" cy="676954"/>
          </a:xfrm>
          <a:prstGeom prst="rect">
            <a:avLst/>
          </a:prstGeom>
        </p:spPr>
        <p:txBody>
          <a:bodyPr anchor="t" rtlCol="false" tIns="0" lIns="0" bIns="0" rIns="0">
            <a:spAutoFit/>
          </a:bodyPr>
          <a:lstStyle/>
          <a:p>
            <a:pPr>
              <a:lnSpc>
                <a:spcPts val="5449"/>
              </a:lnSpc>
            </a:pPr>
            <a:r>
              <a:rPr lang="en-US" sz="3892">
                <a:solidFill>
                  <a:srgbClr val="FFFCFC"/>
                </a:solidFill>
                <a:latin typeface="Aileron Heavy"/>
              </a:rPr>
              <a:t>Davlat - xorijliklarga</a:t>
            </a:r>
          </a:p>
        </p:txBody>
      </p:sp>
      <p:grpSp>
        <p:nvGrpSpPr>
          <p:cNvPr name="Group 12" id="12"/>
          <p:cNvGrpSpPr/>
          <p:nvPr/>
        </p:nvGrpSpPr>
        <p:grpSpPr>
          <a:xfrm rot="0">
            <a:off x="1085850" y="2183329"/>
            <a:ext cx="319321" cy="319321"/>
            <a:chOff x="0" y="0"/>
            <a:chExt cx="6350000" cy="6350000"/>
          </a:xfrm>
        </p:grpSpPr>
        <p:sp>
          <p:nvSpPr>
            <p:cNvPr name="Freeform 13" id="13"/>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64DEDF"/>
            </a:solidFill>
          </p:spPr>
        </p:sp>
      </p:gr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45545" y="924723"/>
            <a:ext cx="7375517" cy="7375517"/>
          </a:xfrm>
          <a:prstGeom prst="rect">
            <a:avLst/>
          </a:prstGeom>
        </p:spPr>
      </p:pic>
      <p:pic>
        <p:nvPicPr>
          <p:cNvPr name="Picture 3" id="3"/>
          <p:cNvPicPr>
            <a:picLocks noChangeAspect="true"/>
          </p:cNvPicPr>
          <p:nvPr/>
        </p:nvPicPr>
        <p:blipFill>
          <a:blip r:embed="rId4"/>
          <a:srcRect l="49966" t="49834" r="0" b="0"/>
          <a:stretch>
            <a:fillRect/>
          </a:stretch>
        </p:blipFill>
        <p:spPr>
          <a:xfrm flipH="false" flipV="false" rot="0">
            <a:off x="-41980" y="0"/>
            <a:ext cx="5778064" cy="5781639"/>
          </a:xfrm>
          <a:prstGeom prst="rect">
            <a:avLst/>
          </a:prstGeom>
        </p:spPr>
      </p:pic>
      <p:pic>
        <p:nvPicPr>
          <p:cNvPr name="Picture 4" id="4"/>
          <p:cNvPicPr>
            <a:picLocks noChangeAspect="true"/>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50409" t="0" r="0" b="0"/>
          <a:stretch>
            <a:fillRect/>
          </a:stretch>
        </p:blipFill>
        <p:spPr>
          <a:xfrm flipH="false" flipV="false" rot="0">
            <a:off x="0" y="0"/>
            <a:ext cx="5345203" cy="5389378"/>
          </a:xfrm>
          <a:prstGeom prst="rect">
            <a:avLst/>
          </a:prstGeom>
        </p:spPr>
      </p:pic>
      <p:pic>
        <p:nvPicPr>
          <p:cNvPr name="Picture 5" id="5"/>
          <p:cNvPicPr>
            <a:picLocks noChangeAspect="true"/>
          </p:cNvPicPr>
          <p:nvPr/>
        </p:nvPicPr>
        <p:blipFill>
          <a:blip r:embed="rId4"/>
          <a:srcRect l="46653" t="46242" r="0" b="0"/>
          <a:stretch>
            <a:fillRect/>
          </a:stretch>
        </p:blipFill>
        <p:spPr>
          <a:xfrm flipH="false" flipV="false" rot="0">
            <a:off x="-73401" y="-71177"/>
            <a:ext cx="4399044" cy="4424031"/>
          </a:xfrm>
          <a:prstGeom prst="rect">
            <a:avLst/>
          </a:prstGeom>
        </p:spPr>
      </p:pic>
      <p:pic>
        <p:nvPicPr>
          <p:cNvPr name="Picture 6" id="6"/>
          <p:cNvPicPr>
            <a:picLocks noChangeAspect="true"/>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l="50409" t="0" r="0" b="0"/>
          <a:stretch>
            <a:fillRect/>
          </a:stretch>
        </p:blipFill>
        <p:spPr>
          <a:xfrm flipH="false" flipV="false" rot="0">
            <a:off x="0" y="0"/>
            <a:ext cx="4075926" cy="4109611"/>
          </a:xfrm>
          <a:prstGeom prst="rect">
            <a:avLst/>
          </a:prstGeom>
        </p:spPr>
      </p:pic>
      <p:grpSp>
        <p:nvGrpSpPr>
          <p:cNvPr name="Group 7" id="7"/>
          <p:cNvGrpSpPr>
            <a:grpSpLocks noChangeAspect="true"/>
          </p:cNvGrpSpPr>
          <p:nvPr/>
        </p:nvGrpSpPr>
        <p:grpSpPr>
          <a:xfrm rot="0">
            <a:off x="1475160" y="1254351"/>
            <a:ext cx="6716287" cy="6716260"/>
            <a:chOff x="0" y="0"/>
            <a:chExt cx="6350000" cy="6349975"/>
          </a:xfrm>
        </p:grpSpPr>
        <p:sp>
          <p:nvSpPr>
            <p:cNvPr name="Freeform 8" id="8"/>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9"/>
              <a:stretch>
                <a:fillRect l="0" r="0" t="0" b="0"/>
              </a:stretch>
            </a:blipFill>
          </p:spPr>
        </p:sp>
      </p:grpSp>
      <p:pic>
        <p:nvPicPr>
          <p:cNvPr name="Picture 9" id="9"/>
          <p:cNvPicPr>
            <a:picLocks noChangeAspect="true"/>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l="50469" t="0" r="0" b="0"/>
          <a:stretch>
            <a:fillRect/>
          </a:stretch>
        </p:blipFill>
        <p:spPr>
          <a:xfrm flipH="false" flipV="false" rot="0">
            <a:off x="0" y="0"/>
            <a:ext cx="2836020" cy="2862925"/>
          </a:xfrm>
          <a:prstGeom prst="rect">
            <a:avLst/>
          </a:prstGeom>
        </p:spPr>
      </p:pic>
      <p:sp>
        <p:nvSpPr>
          <p:cNvPr name="AutoShape 10" id="10"/>
          <p:cNvSpPr/>
          <p:nvPr/>
        </p:nvSpPr>
        <p:spPr>
          <a:xfrm rot="0">
            <a:off x="0" y="9224962"/>
            <a:ext cx="12570894" cy="0"/>
          </a:xfrm>
          <a:prstGeom prst="line">
            <a:avLst/>
          </a:prstGeom>
          <a:ln cap="flat" w="19050">
            <a:solidFill>
              <a:srgbClr val="A6A6A6"/>
            </a:solidFill>
            <a:prstDash val="solid"/>
            <a:headEnd type="none" len="sm" w="sm"/>
            <a:tailEnd type="none" len="sm" w="sm"/>
          </a:ln>
        </p:spPr>
      </p:sp>
      <p:pic>
        <p:nvPicPr>
          <p:cNvPr name="Picture 11" id="11"/>
          <p:cNvPicPr>
            <a:picLocks noChangeAspect="true"/>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l="0" t="0" r="0" b="24612"/>
          <a:stretch>
            <a:fillRect/>
          </a:stretch>
        </p:blipFill>
        <p:spPr>
          <a:xfrm flipH="false" flipV="false" rot="0">
            <a:off x="16625559" y="600301"/>
            <a:ext cx="1089591" cy="956521"/>
          </a:xfrm>
          <a:prstGeom prst="rect">
            <a:avLst/>
          </a:prstGeom>
        </p:spPr>
      </p:pic>
      <p:sp>
        <p:nvSpPr>
          <p:cNvPr name="TextBox 12" id="12"/>
          <p:cNvSpPr txBox="true"/>
          <p:nvPr/>
        </p:nvSpPr>
        <p:spPr>
          <a:xfrm rot="0">
            <a:off x="9307495" y="2608964"/>
            <a:ext cx="7862859" cy="4683962"/>
          </a:xfrm>
          <a:prstGeom prst="rect">
            <a:avLst/>
          </a:prstGeom>
        </p:spPr>
        <p:txBody>
          <a:bodyPr anchor="t" rtlCol="false" tIns="0" lIns="0" bIns="0" rIns="0">
            <a:spAutoFit/>
          </a:bodyPr>
          <a:lstStyle/>
          <a:p>
            <a:pPr>
              <a:lnSpc>
                <a:spcPts val="7401"/>
              </a:lnSpc>
            </a:pPr>
            <a:r>
              <a:rPr lang="en-US" spc="27" sz="5402">
                <a:solidFill>
                  <a:srgbClr val="0E0F12"/>
                </a:solidFill>
                <a:latin typeface="Times Neue Roman Bold Italics"/>
              </a:rPr>
              <a:t> </a:t>
            </a:r>
            <a:r>
              <a:rPr lang="en-US" spc="6" sz="5402">
                <a:solidFill>
                  <a:srgbClr val="0E0F12"/>
                </a:solidFill>
                <a:latin typeface="Arimo Bold Italics"/>
              </a:rPr>
              <a:t>«Elektron hukumat» tizimi: Oʼzbekiston Respublikasi misolida </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617" b="0"/>
          <a:stretch>
            <a:fillRect/>
          </a:stretch>
        </p:blipFill>
        <p:spPr>
          <a:xfrm flipH="false" flipV="false" rot="0">
            <a:off x="1556709" y="1028700"/>
            <a:ext cx="14728244" cy="9258300"/>
          </a:xfrm>
          <a:prstGeom prst="rect">
            <a:avLst/>
          </a:prstGeom>
        </p:spPr>
      </p:pic>
      <p:sp>
        <p:nvSpPr>
          <p:cNvPr name="TextBox 3" id="3"/>
          <p:cNvSpPr txBox="true"/>
          <p:nvPr/>
        </p:nvSpPr>
        <p:spPr>
          <a:xfrm rot="0">
            <a:off x="640865" y="361638"/>
            <a:ext cx="17385228" cy="615389"/>
          </a:xfrm>
          <a:prstGeom prst="rect">
            <a:avLst/>
          </a:prstGeom>
        </p:spPr>
        <p:txBody>
          <a:bodyPr anchor="t" rtlCol="false" tIns="0" lIns="0" bIns="0" rIns="0">
            <a:spAutoFit/>
          </a:bodyPr>
          <a:lstStyle/>
          <a:p>
            <a:pPr>
              <a:lnSpc>
                <a:spcPts val="5072"/>
              </a:lnSpc>
            </a:pPr>
            <a:r>
              <a:rPr lang="en-US" spc="18" sz="3702">
                <a:solidFill>
                  <a:srgbClr val="0E0F12"/>
                </a:solidFill>
                <a:latin typeface="Times Neue Roman Bold Italics"/>
              </a:rPr>
              <a:t>OʼZBEKISTON RESPUBLIKASIDA </a:t>
            </a:r>
            <a:r>
              <a:rPr lang="en-US" spc="0" sz="3702">
                <a:solidFill>
                  <a:srgbClr val="0E0F12"/>
                </a:solidFill>
                <a:latin typeface="Arimo Bold Italics"/>
              </a:rPr>
              <a:t>«Elektron hukumat»  arhitekterasi</a:t>
            </a:r>
          </a:p>
        </p:txBody>
      </p:sp>
    </p:spTree>
  </p:cSld>
  <p:clrMapOvr>
    <a:masterClrMapping/>
  </p:clrMapOvr>
</p:sld>
</file>

<file path=ppt/slides/slide26.xml><?xml version="1.0" encoding="utf-8"?>
<p:sld xmlns:p="http://schemas.openxmlformats.org/presentationml/2006/main" xmlns:a="http://schemas.openxmlformats.org/drawingml/2006/main">
  <p:cSld>
    <p:bg>
      <p:bgPr>
        <a:solidFill>
          <a:srgbClr val="FFDE59"/>
        </a:solidFill>
      </p:bgPr>
    </p:bg>
    <p:spTree>
      <p:nvGrpSpPr>
        <p:cNvPr id="1" name=""/>
        <p:cNvGrpSpPr/>
        <p:nvPr/>
      </p:nvGrpSpPr>
      <p:grpSpPr>
        <a:xfrm>
          <a:off x="0" y="0"/>
          <a:ext cx="0" cy="0"/>
          <a:chOff x="0" y="0"/>
          <a:chExt cx="0" cy="0"/>
        </a:xfrm>
      </p:grpSpPr>
      <p:sp>
        <p:nvSpPr>
          <p:cNvPr name="AutoShape 2" id="2"/>
          <p:cNvSpPr/>
          <p:nvPr/>
        </p:nvSpPr>
        <p:spPr>
          <a:xfrm rot="5351540">
            <a:off x="8259086" y="1545395"/>
            <a:ext cx="639388" cy="0"/>
          </a:xfrm>
          <a:prstGeom prst="line">
            <a:avLst/>
          </a:prstGeom>
          <a:ln cap="flat" w="47625">
            <a:solidFill>
              <a:srgbClr val="000000"/>
            </a:solidFill>
            <a:prstDash val="solid"/>
            <a:headEnd type="none" len="sm" w="sm"/>
            <a:tailEnd type="none" len="sm" w="sm"/>
          </a:ln>
        </p:spPr>
      </p:sp>
      <p:grpSp>
        <p:nvGrpSpPr>
          <p:cNvPr name="Group 3" id="3"/>
          <p:cNvGrpSpPr/>
          <p:nvPr/>
        </p:nvGrpSpPr>
        <p:grpSpPr>
          <a:xfrm rot="0">
            <a:off x="5798480" y="228223"/>
            <a:ext cx="5503967" cy="1162481"/>
            <a:chOff x="0" y="0"/>
            <a:chExt cx="2013076" cy="425178"/>
          </a:xfrm>
        </p:grpSpPr>
        <p:sp>
          <p:nvSpPr>
            <p:cNvPr name="Freeform 4" id="4"/>
            <p:cNvSpPr/>
            <p:nvPr/>
          </p:nvSpPr>
          <p:spPr>
            <a:xfrm>
              <a:off x="92710" y="106680"/>
              <a:ext cx="1908936" cy="305798"/>
            </a:xfrm>
            <a:custGeom>
              <a:avLst/>
              <a:gdLst/>
              <a:ahLst/>
              <a:cxnLst/>
              <a:rect r="r" b="b" t="t" l="l"/>
              <a:pathLst>
                <a:path h="305798" w="1908936">
                  <a:moveTo>
                    <a:pt x="1882266" y="116568"/>
                  </a:moveTo>
                  <a:cubicBezTo>
                    <a:pt x="1882266" y="204198"/>
                    <a:pt x="1806066" y="275318"/>
                    <a:pt x="1724786" y="275318"/>
                  </a:cubicBezTo>
                  <a:lnTo>
                    <a:pt x="66040" y="275318"/>
                  </a:lnTo>
                  <a:cubicBezTo>
                    <a:pt x="43180" y="275318"/>
                    <a:pt x="20320" y="270238"/>
                    <a:pt x="0" y="261348"/>
                  </a:cubicBezTo>
                  <a:cubicBezTo>
                    <a:pt x="26670" y="289288"/>
                    <a:pt x="63500" y="305798"/>
                    <a:pt x="106294" y="305798"/>
                  </a:cubicBezTo>
                  <a:lnTo>
                    <a:pt x="1762886" y="305798"/>
                  </a:lnTo>
                  <a:cubicBezTo>
                    <a:pt x="1842896" y="305798"/>
                    <a:pt x="1908936" y="239758"/>
                    <a:pt x="1908936" y="159748"/>
                  </a:cubicBezTo>
                  <a:lnTo>
                    <a:pt x="1908936" y="95250"/>
                  </a:lnTo>
                  <a:cubicBezTo>
                    <a:pt x="1908936" y="58420"/>
                    <a:pt x="1894966" y="25400"/>
                    <a:pt x="1873376" y="0"/>
                  </a:cubicBezTo>
                  <a:cubicBezTo>
                    <a:pt x="1879726" y="16510"/>
                    <a:pt x="1882266" y="34290"/>
                    <a:pt x="1882266" y="52070"/>
                  </a:cubicBezTo>
                  <a:lnTo>
                    <a:pt x="1882266" y="116568"/>
                  </a:lnTo>
                  <a:lnTo>
                    <a:pt x="1882266" y="116568"/>
                  </a:lnTo>
                  <a:close/>
                </a:path>
              </a:pathLst>
            </a:custGeom>
            <a:solidFill>
              <a:srgbClr val="9AA7B2"/>
            </a:solidFill>
          </p:spPr>
        </p:sp>
        <p:sp>
          <p:nvSpPr>
            <p:cNvPr name="Freeform 5" id="5"/>
            <p:cNvSpPr/>
            <p:nvPr/>
          </p:nvSpPr>
          <p:spPr>
            <a:xfrm>
              <a:off x="12700" y="12700"/>
              <a:ext cx="1948306" cy="356598"/>
            </a:xfrm>
            <a:custGeom>
              <a:avLst/>
              <a:gdLst/>
              <a:ahLst/>
              <a:cxnLst/>
              <a:rect r="r" b="b" t="t" l="l"/>
              <a:pathLst>
                <a:path h="356598" w="1948306">
                  <a:moveTo>
                    <a:pt x="146050" y="356598"/>
                  </a:moveTo>
                  <a:lnTo>
                    <a:pt x="1802256" y="356598"/>
                  </a:lnTo>
                  <a:cubicBezTo>
                    <a:pt x="1882266" y="356598"/>
                    <a:pt x="1948306" y="290558"/>
                    <a:pt x="1948306" y="210548"/>
                  </a:cubicBezTo>
                  <a:lnTo>
                    <a:pt x="1948306" y="146050"/>
                  </a:lnTo>
                  <a:cubicBezTo>
                    <a:pt x="1948306" y="66040"/>
                    <a:pt x="1882266" y="0"/>
                    <a:pt x="1802256" y="0"/>
                  </a:cubicBezTo>
                  <a:lnTo>
                    <a:pt x="146050" y="0"/>
                  </a:lnTo>
                  <a:cubicBezTo>
                    <a:pt x="66040" y="0"/>
                    <a:pt x="0" y="66040"/>
                    <a:pt x="0" y="146050"/>
                  </a:cubicBezTo>
                  <a:lnTo>
                    <a:pt x="0" y="210548"/>
                  </a:lnTo>
                  <a:cubicBezTo>
                    <a:pt x="0" y="291828"/>
                    <a:pt x="66040" y="356598"/>
                    <a:pt x="146050" y="356598"/>
                  </a:cubicBezTo>
                  <a:close/>
                </a:path>
              </a:pathLst>
            </a:custGeom>
            <a:solidFill>
              <a:srgbClr val="C7D0D8"/>
            </a:solidFill>
          </p:spPr>
        </p:sp>
        <p:sp>
          <p:nvSpPr>
            <p:cNvPr name="Freeform 6" id="6"/>
            <p:cNvSpPr/>
            <p:nvPr/>
          </p:nvSpPr>
          <p:spPr>
            <a:xfrm>
              <a:off x="0" y="0"/>
              <a:ext cx="2013076" cy="425178"/>
            </a:xfrm>
            <a:custGeom>
              <a:avLst/>
              <a:gdLst/>
              <a:ahLst/>
              <a:cxnLst/>
              <a:rect r="r" b="b" t="t" l="l"/>
              <a:pathLst>
                <a:path h="425178" w="2013076">
                  <a:moveTo>
                    <a:pt x="1949576" y="74930"/>
                  </a:moveTo>
                  <a:cubicBezTo>
                    <a:pt x="1921636" y="30480"/>
                    <a:pt x="1872106" y="0"/>
                    <a:pt x="1814956" y="0"/>
                  </a:cubicBezTo>
                  <a:lnTo>
                    <a:pt x="158750" y="0"/>
                  </a:lnTo>
                  <a:cubicBezTo>
                    <a:pt x="71120" y="0"/>
                    <a:pt x="0" y="71120"/>
                    <a:pt x="0" y="158750"/>
                  </a:cubicBezTo>
                  <a:lnTo>
                    <a:pt x="0" y="223248"/>
                  </a:lnTo>
                  <a:cubicBezTo>
                    <a:pt x="0" y="275318"/>
                    <a:pt x="25400" y="321038"/>
                    <a:pt x="63500" y="350248"/>
                  </a:cubicBezTo>
                  <a:cubicBezTo>
                    <a:pt x="91440" y="394698"/>
                    <a:pt x="140970" y="425178"/>
                    <a:pt x="200610" y="425178"/>
                  </a:cubicBezTo>
                  <a:lnTo>
                    <a:pt x="1854326" y="425178"/>
                  </a:lnTo>
                  <a:cubicBezTo>
                    <a:pt x="1941956" y="425178"/>
                    <a:pt x="2013076" y="354058"/>
                    <a:pt x="2013076" y="266428"/>
                  </a:cubicBezTo>
                  <a:lnTo>
                    <a:pt x="2013076" y="201930"/>
                  </a:lnTo>
                  <a:cubicBezTo>
                    <a:pt x="2013076" y="149860"/>
                    <a:pt x="1987676" y="104140"/>
                    <a:pt x="1949576" y="74930"/>
                  </a:cubicBezTo>
                  <a:close/>
                  <a:moveTo>
                    <a:pt x="12700" y="223248"/>
                  </a:moveTo>
                  <a:lnTo>
                    <a:pt x="12700" y="158750"/>
                  </a:lnTo>
                  <a:cubicBezTo>
                    <a:pt x="12700" y="78740"/>
                    <a:pt x="78740" y="12700"/>
                    <a:pt x="158750" y="12700"/>
                  </a:cubicBezTo>
                  <a:lnTo>
                    <a:pt x="1814956" y="12700"/>
                  </a:lnTo>
                  <a:cubicBezTo>
                    <a:pt x="1894966" y="12700"/>
                    <a:pt x="1961006" y="78740"/>
                    <a:pt x="1961006" y="158750"/>
                  </a:cubicBezTo>
                  <a:lnTo>
                    <a:pt x="1961006" y="223248"/>
                  </a:lnTo>
                  <a:cubicBezTo>
                    <a:pt x="1961006" y="303258"/>
                    <a:pt x="1894966" y="369298"/>
                    <a:pt x="1814956" y="369298"/>
                  </a:cubicBezTo>
                  <a:lnTo>
                    <a:pt x="158750" y="369298"/>
                  </a:lnTo>
                  <a:cubicBezTo>
                    <a:pt x="78740" y="369298"/>
                    <a:pt x="12700" y="304528"/>
                    <a:pt x="12700" y="223248"/>
                  </a:cubicBezTo>
                  <a:close/>
                  <a:moveTo>
                    <a:pt x="2001646" y="266428"/>
                  </a:moveTo>
                  <a:cubicBezTo>
                    <a:pt x="2001646" y="346438"/>
                    <a:pt x="1934336" y="412478"/>
                    <a:pt x="1854326" y="412478"/>
                  </a:cubicBezTo>
                  <a:lnTo>
                    <a:pt x="200610" y="412478"/>
                  </a:lnTo>
                  <a:cubicBezTo>
                    <a:pt x="157480" y="412478"/>
                    <a:pt x="120650" y="395968"/>
                    <a:pt x="93980" y="368028"/>
                  </a:cubicBezTo>
                  <a:cubicBezTo>
                    <a:pt x="114300" y="376918"/>
                    <a:pt x="135890" y="381998"/>
                    <a:pt x="160020" y="381998"/>
                  </a:cubicBezTo>
                  <a:lnTo>
                    <a:pt x="1816226" y="381998"/>
                  </a:lnTo>
                  <a:cubicBezTo>
                    <a:pt x="1903856" y="381998"/>
                    <a:pt x="1974976" y="310878"/>
                    <a:pt x="1974976" y="223248"/>
                  </a:cubicBezTo>
                  <a:lnTo>
                    <a:pt x="1974976" y="158750"/>
                  </a:lnTo>
                  <a:cubicBezTo>
                    <a:pt x="1974976" y="140970"/>
                    <a:pt x="1971166" y="123190"/>
                    <a:pt x="1966086" y="106680"/>
                  </a:cubicBezTo>
                  <a:cubicBezTo>
                    <a:pt x="1987676" y="132080"/>
                    <a:pt x="2001646" y="165100"/>
                    <a:pt x="2001646" y="201930"/>
                  </a:cubicBezTo>
                  <a:lnTo>
                    <a:pt x="2001646" y="266428"/>
                  </a:lnTo>
                  <a:cubicBezTo>
                    <a:pt x="2001646" y="266428"/>
                    <a:pt x="2001646" y="266428"/>
                    <a:pt x="2001646" y="266428"/>
                  </a:cubicBezTo>
                  <a:close/>
                </a:path>
              </a:pathLst>
            </a:custGeom>
            <a:solidFill>
              <a:srgbClr val="77838D"/>
            </a:solidFill>
          </p:spPr>
        </p:sp>
      </p:grpSp>
      <p:sp>
        <p:nvSpPr>
          <p:cNvPr name="AutoShape 7" id="7"/>
          <p:cNvSpPr/>
          <p:nvPr/>
        </p:nvSpPr>
        <p:spPr>
          <a:xfrm rot="5351540">
            <a:off x="8259086" y="2980096"/>
            <a:ext cx="639388" cy="0"/>
          </a:xfrm>
          <a:prstGeom prst="line">
            <a:avLst/>
          </a:prstGeom>
          <a:ln cap="flat" w="47625">
            <a:solidFill>
              <a:srgbClr val="000000"/>
            </a:solidFill>
            <a:prstDash val="solid"/>
            <a:headEnd type="none" len="sm" w="sm"/>
            <a:tailEnd type="none" len="sm" w="sm"/>
          </a:ln>
        </p:spPr>
      </p:sp>
      <p:sp>
        <p:nvSpPr>
          <p:cNvPr name="AutoShape 8" id="8"/>
          <p:cNvSpPr/>
          <p:nvPr/>
        </p:nvSpPr>
        <p:spPr>
          <a:xfrm rot="5400000">
            <a:off x="8354233" y="4728479"/>
            <a:ext cx="4136763" cy="0"/>
          </a:xfrm>
          <a:prstGeom prst="line">
            <a:avLst/>
          </a:prstGeom>
          <a:ln cap="flat" w="47625">
            <a:solidFill>
              <a:srgbClr val="000000"/>
            </a:solidFill>
            <a:prstDash val="solid"/>
            <a:headEnd type="none" len="sm" w="sm"/>
            <a:tailEnd type="none" len="sm" w="sm"/>
          </a:ln>
        </p:spPr>
      </p:sp>
      <p:grpSp>
        <p:nvGrpSpPr>
          <p:cNvPr name="Group 9" id="9"/>
          <p:cNvGrpSpPr/>
          <p:nvPr/>
        </p:nvGrpSpPr>
        <p:grpSpPr>
          <a:xfrm rot="0">
            <a:off x="5798480" y="1556822"/>
            <a:ext cx="5503967" cy="1162481"/>
            <a:chOff x="0" y="0"/>
            <a:chExt cx="2013076" cy="425178"/>
          </a:xfrm>
        </p:grpSpPr>
        <p:sp>
          <p:nvSpPr>
            <p:cNvPr name="Freeform 10" id="10"/>
            <p:cNvSpPr/>
            <p:nvPr/>
          </p:nvSpPr>
          <p:spPr>
            <a:xfrm>
              <a:off x="92710" y="106680"/>
              <a:ext cx="1908936" cy="305798"/>
            </a:xfrm>
            <a:custGeom>
              <a:avLst/>
              <a:gdLst/>
              <a:ahLst/>
              <a:cxnLst/>
              <a:rect r="r" b="b" t="t" l="l"/>
              <a:pathLst>
                <a:path h="305798" w="1908936">
                  <a:moveTo>
                    <a:pt x="1882266" y="116568"/>
                  </a:moveTo>
                  <a:cubicBezTo>
                    <a:pt x="1882266" y="204198"/>
                    <a:pt x="1806066" y="275318"/>
                    <a:pt x="1724786" y="275318"/>
                  </a:cubicBezTo>
                  <a:lnTo>
                    <a:pt x="66040" y="275318"/>
                  </a:lnTo>
                  <a:cubicBezTo>
                    <a:pt x="43180" y="275318"/>
                    <a:pt x="20320" y="270238"/>
                    <a:pt x="0" y="261348"/>
                  </a:cubicBezTo>
                  <a:cubicBezTo>
                    <a:pt x="26670" y="289288"/>
                    <a:pt x="63500" y="305798"/>
                    <a:pt x="106294" y="305798"/>
                  </a:cubicBezTo>
                  <a:lnTo>
                    <a:pt x="1762886" y="305798"/>
                  </a:lnTo>
                  <a:cubicBezTo>
                    <a:pt x="1842896" y="305798"/>
                    <a:pt x="1908936" y="239758"/>
                    <a:pt x="1908936" y="159748"/>
                  </a:cubicBezTo>
                  <a:lnTo>
                    <a:pt x="1908936" y="95250"/>
                  </a:lnTo>
                  <a:cubicBezTo>
                    <a:pt x="1908936" y="58420"/>
                    <a:pt x="1894966" y="25400"/>
                    <a:pt x="1873376" y="0"/>
                  </a:cubicBezTo>
                  <a:cubicBezTo>
                    <a:pt x="1879726" y="16510"/>
                    <a:pt x="1882266" y="34290"/>
                    <a:pt x="1882266" y="52070"/>
                  </a:cubicBezTo>
                  <a:lnTo>
                    <a:pt x="1882266" y="116568"/>
                  </a:lnTo>
                  <a:lnTo>
                    <a:pt x="1882266" y="116568"/>
                  </a:lnTo>
                  <a:close/>
                </a:path>
              </a:pathLst>
            </a:custGeom>
            <a:solidFill>
              <a:srgbClr val="9AA7B2"/>
            </a:solidFill>
          </p:spPr>
        </p:sp>
        <p:sp>
          <p:nvSpPr>
            <p:cNvPr name="Freeform 11" id="11"/>
            <p:cNvSpPr/>
            <p:nvPr/>
          </p:nvSpPr>
          <p:spPr>
            <a:xfrm>
              <a:off x="12700" y="12700"/>
              <a:ext cx="1948306" cy="356598"/>
            </a:xfrm>
            <a:custGeom>
              <a:avLst/>
              <a:gdLst/>
              <a:ahLst/>
              <a:cxnLst/>
              <a:rect r="r" b="b" t="t" l="l"/>
              <a:pathLst>
                <a:path h="356598" w="1948306">
                  <a:moveTo>
                    <a:pt x="146050" y="356598"/>
                  </a:moveTo>
                  <a:lnTo>
                    <a:pt x="1802256" y="356598"/>
                  </a:lnTo>
                  <a:cubicBezTo>
                    <a:pt x="1882266" y="356598"/>
                    <a:pt x="1948306" y="290558"/>
                    <a:pt x="1948306" y="210548"/>
                  </a:cubicBezTo>
                  <a:lnTo>
                    <a:pt x="1948306" y="146050"/>
                  </a:lnTo>
                  <a:cubicBezTo>
                    <a:pt x="1948306" y="66040"/>
                    <a:pt x="1882266" y="0"/>
                    <a:pt x="1802256" y="0"/>
                  </a:cubicBezTo>
                  <a:lnTo>
                    <a:pt x="146050" y="0"/>
                  </a:lnTo>
                  <a:cubicBezTo>
                    <a:pt x="66040" y="0"/>
                    <a:pt x="0" y="66040"/>
                    <a:pt x="0" y="146050"/>
                  </a:cubicBezTo>
                  <a:lnTo>
                    <a:pt x="0" y="210548"/>
                  </a:lnTo>
                  <a:cubicBezTo>
                    <a:pt x="0" y="291828"/>
                    <a:pt x="66040" y="356598"/>
                    <a:pt x="146050" y="356598"/>
                  </a:cubicBezTo>
                  <a:close/>
                </a:path>
              </a:pathLst>
            </a:custGeom>
            <a:solidFill>
              <a:srgbClr val="C7D0D8"/>
            </a:solidFill>
          </p:spPr>
        </p:sp>
        <p:sp>
          <p:nvSpPr>
            <p:cNvPr name="Freeform 12" id="12"/>
            <p:cNvSpPr/>
            <p:nvPr/>
          </p:nvSpPr>
          <p:spPr>
            <a:xfrm>
              <a:off x="0" y="0"/>
              <a:ext cx="2013076" cy="425178"/>
            </a:xfrm>
            <a:custGeom>
              <a:avLst/>
              <a:gdLst/>
              <a:ahLst/>
              <a:cxnLst/>
              <a:rect r="r" b="b" t="t" l="l"/>
              <a:pathLst>
                <a:path h="425178" w="2013076">
                  <a:moveTo>
                    <a:pt x="1949576" y="74930"/>
                  </a:moveTo>
                  <a:cubicBezTo>
                    <a:pt x="1921636" y="30480"/>
                    <a:pt x="1872106" y="0"/>
                    <a:pt x="1814956" y="0"/>
                  </a:cubicBezTo>
                  <a:lnTo>
                    <a:pt x="158750" y="0"/>
                  </a:lnTo>
                  <a:cubicBezTo>
                    <a:pt x="71120" y="0"/>
                    <a:pt x="0" y="71120"/>
                    <a:pt x="0" y="158750"/>
                  </a:cubicBezTo>
                  <a:lnTo>
                    <a:pt x="0" y="223248"/>
                  </a:lnTo>
                  <a:cubicBezTo>
                    <a:pt x="0" y="275318"/>
                    <a:pt x="25400" y="321038"/>
                    <a:pt x="63500" y="350248"/>
                  </a:cubicBezTo>
                  <a:cubicBezTo>
                    <a:pt x="91440" y="394698"/>
                    <a:pt x="140970" y="425178"/>
                    <a:pt x="200610" y="425178"/>
                  </a:cubicBezTo>
                  <a:lnTo>
                    <a:pt x="1854326" y="425178"/>
                  </a:lnTo>
                  <a:cubicBezTo>
                    <a:pt x="1941956" y="425178"/>
                    <a:pt x="2013076" y="354058"/>
                    <a:pt x="2013076" y="266428"/>
                  </a:cubicBezTo>
                  <a:lnTo>
                    <a:pt x="2013076" y="201930"/>
                  </a:lnTo>
                  <a:cubicBezTo>
                    <a:pt x="2013076" y="149860"/>
                    <a:pt x="1987676" y="104140"/>
                    <a:pt x="1949576" y="74930"/>
                  </a:cubicBezTo>
                  <a:close/>
                  <a:moveTo>
                    <a:pt x="12700" y="223248"/>
                  </a:moveTo>
                  <a:lnTo>
                    <a:pt x="12700" y="158750"/>
                  </a:lnTo>
                  <a:cubicBezTo>
                    <a:pt x="12700" y="78740"/>
                    <a:pt x="78740" y="12700"/>
                    <a:pt x="158750" y="12700"/>
                  </a:cubicBezTo>
                  <a:lnTo>
                    <a:pt x="1814956" y="12700"/>
                  </a:lnTo>
                  <a:cubicBezTo>
                    <a:pt x="1894966" y="12700"/>
                    <a:pt x="1961006" y="78740"/>
                    <a:pt x="1961006" y="158750"/>
                  </a:cubicBezTo>
                  <a:lnTo>
                    <a:pt x="1961006" y="223248"/>
                  </a:lnTo>
                  <a:cubicBezTo>
                    <a:pt x="1961006" y="303258"/>
                    <a:pt x="1894966" y="369298"/>
                    <a:pt x="1814956" y="369298"/>
                  </a:cubicBezTo>
                  <a:lnTo>
                    <a:pt x="158750" y="369298"/>
                  </a:lnTo>
                  <a:cubicBezTo>
                    <a:pt x="78740" y="369298"/>
                    <a:pt x="12700" y="304528"/>
                    <a:pt x="12700" y="223248"/>
                  </a:cubicBezTo>
                  <a:close/>
                  <a:moveTo>
                    <a:pt x="2001646" y="266428"/>
                  </a:moveTo>
                  <a:cubicBezTo>
                    <a:pt x="2001646" y="346438"/>
                    <a:pt x="1934336" y="412478"/>
                    <a:pt x="1854326" y="412478"/>
                  </a:cubicBezTo>
                  <a:lnTo>
                    <a:pt x="200610" y="412478"/>
                  </a:lnTo>
                  <a:cubicBezTo>
                    <a:pt x="157480" y="412478"/>
                    <a:pt x="120650" y="395968"/>
                    <a:pt x="93980" y="368028"/>
                  </a:cubicBezTo>
                  <a:cubicBezTo>
                    <a:pt x="114300" y="376918"/>
                    <a:pt x="135890" y="381998"/>
                    <a:pt x="160020" y="381998"/>
                  </a:cubicBezTo>
                  <a:lnTo>
                    <a:pt x="1816226" y="381998"/>
                  </a:lnTo>
                  <a:cubicBezTo>
                    <a:pt x="1903856" y="381998"/>
                    <a:pt x="1974976" y="310878"/>
                    <a:pt x="1974976" y="223248"/>
                  </a:cubicBezTo>
                  <a:lnTo>
                    <a:pt x="1974976" y="158750"/>
                  </a:lnTo>
                  <a:cubicBezTo>
                    <a:pt x="1974976" y="140970"/>
                    <a:pt x="1971166" y="123190"/>
                    <a:pt x="1966086" y="106680"/>
                  </a:cubicBezTo>
                  <a:cubicBezTo>
                    <a:pt x="1987676" y="132080"/>
                    <a:pt x="2001646" y="165100"/>
                    <a:pt x="2001646" y="201930"/>
                  </a:cubicBezTo>
                  <a:lnTo>
                    <a:pt x="2001646" y="266428"/>
                  </a:lnTo>
                  <a:cubicBezTo>
                    <a:pt x="2001646" y="266428"/>
                    <a:pt x="2001646" y="266428"/>
                    <a:pt x="2001646" y="266428"/>
                  </a:cubicBezTo>
                  <a:close/>
                </a:path>
              </a:pathLst>
            </a:custGeom>
            <a:solidFill>
              <a:srgbClr val="77838D"/>
            </a:solidFill>
          </p:spPr>
        </p:sp>
      </p:grpSp>
      <p:grpSp>
        <p:nvGrpSpPr>
          <p:cNvPr name="Group 13" id="13"/>
          <p:cNvGrpSpPr/>
          <p:nvPr/>
        </p:nvGrpSpPr>
        <p:grpSpPr>
          <a:xfrm rot="0">
            <a:off x="2980970" y="3084738"/>
            <a:ext cx="6945938" cy="1187469"/>
            <a:chOff x="0" y="0"/>
            <a:chExt cx="2680014" cy="458172"/>
          </a:xfrm>
        </p:grpSpPr>
        <p:sp>
          <p:nvSpPr>
            <p:cNvPr name="Freeform 14" id="14"/>
            <p:cNvSpPr/>
            <p:nvPr/>
          </p:nvSpPr>
          <p:spPr>
            <a:xfrm>
              <a:off x="48260" y="48260"/>
              <a:ext cx="2631754" cy="409912"/>
            </a:xfrm>
            <a:custGeom>
              <a:avLst/>
              <a:gdLst/>
              <a:ahLst/>
              <a:cxnLst/>
              <a:rect r="r" b="b" t="t" l="l"/>
              <a:pathLst>
                <a:path h="409912" w="2631754">
                  <a:moveTo>
                    <a:pt x="0" y="0"/>
                  </a:moveTo>
                  <a:lnTo>
                    <a:pt x="2631754" y="0"/>
                  </a:lnTo>
                  <a:lnTo>
                    <a:pt x="2631754" y="409912"/>
                  </a:lnTo>
                  <a:lnTo>
                    <a:pt x="0" y="409912"/>
                  </a:lnTo>
                  <a:close/>
                </a:path>
              </a:pathLst>
            </a:custGeom>
            <a:solidFill>
              <a:srgbClr val="9AA7B2"/>
            </a:solidFill>
          </p:spPr>
        </p:sp>
        <p:sp>
          <p:nvSpPr>
            <p:cNvPr name="Freeform 15" id="15"/>
            <p:cNvSpPr/>
            <p:nvPr/>
          </p:nvSpPr>
          <p:spPr>
            <a:xfrm>
              <a:off x="6350" y="6350"/>
              <a:ext cx="2631754" cy="409912"/>
            </a:xfrm>
            <a:custGeom>
              <a:avLst/>
              <a:gdLst/>
              <a:ahLst/>
              <a:cxnLst/>
              <a:rect r="r" b="b" t="t" l="l"/>
              <a:pathLst>
                <a:path h="409912" w="2631754">
                  <a:moveTo>
                    <a:pt x="0" y="0"/>
                  </a:moveTo>
                  <a:lnTo>
                    <a:pt x="2631754" y="0"/>
                  </a:lnTo>
                  <a:lnTo>
                    <a:pt x="2631754" y="409912"/>
                  </a:lnTo>
                  <a:lnTo>
                    <a:pt x="0" y="409912"/>
                  </a:lnTo>
                  <a:close/>
                </a:path>
              </a:pathLst>
            </a:custGeom>
            <a:solidFill>
              <a:srgbClr val="C7D0D8"/>
            </a:solidFill>
          </p:spPr>
        </p:sp>
        <p:sp>
          <p:nvSpPr>
            <p:cNvPr name="Freeform 16" id="16"/>
            <p:cNvSpPr/>
            <p:nvPr/>
          </p:nvSpPr>
          <p:spPr>
            <a:xfrm>
              <a:off x="0" y="0"/>
              <a:ext cx="2644454" cy="422612"/>
            </a:xfrm>
            <a:custGeom>
              <a:avLst/>
              <a:gdLst/>
              <a:ahLst/>
              <a:cxnLst/>
              <a:rect r="r" b="b" t="t" l="l"/>
              <a:pathLst>
                <a:path h="422612" w="2644454">
                  <a:moveTo>
                    <a:pt x="2644454" y="422612"/>
                  </a:moveTo>
                  <a:lnTo>
                    <a:pt x="0" y="422612"/>
                  </a:lnTo>
                  <a:lnTo>
                    <a:pt x="0" y="0"/>
                  </a:lnTo>
                  <a:lnTo>
                    <a:pt x="2644454" y="0"/>
                  </a:lnTo>
                  <a:lnTo>
                    <a:pt x="2644454" y="422612"/>
                  </a:lnTo>
                  <a:close/>
                  <a:moveTo>
                    <a:pt x="12700" y="409912"/>
                  </a:moveTo>
                  <a:lnTo>
                    <a:pt x="2631754" y="409912"/>
                  </a:lnTo>
                  <a:lnTo>
                    <a:pt x="2631754" y="12700"/>
                  </a:lnTo>
                  <a:lnTo>
                    <a:pt x="12700" y="12700"/>
                  </a:lnTo>
                  <a:lnTo>
                    <a:pt x="12700" y="409912"/>
                  </a:lnTo>
                  <a:close/>
                </a:path>
              </a:pathLst>
            </a:custGeom>
            <a:solidFill>
              <a:srgbClr val="77838D"/>
            </a:solidFill>
          </p:spPr>
        </p:sp>
      </p:grpSp>
      <p:grpSp>
        <p:nvGrpSpPr>
          <p:cNvPr name="Group 17" id="17"/>
          <p:cNvGrpSpPr/>
          <p:nvPr/>
        </p:nvGrpSpPr>
        <p:grpSpPr>
          <a:xfrm rot="0">
            <a:off x="8550463" y="4860754"/>
            <a:ext cx="5503967" cy="1162481"/>
            <a:chOff x="0" y="0"/>
            <a:chExt cx="2013076" cy="425178"/>
          </a:xfrm>
        </p:grpSpPr>
        <p:sp>
          <p:nvSpPr>
            <p:cNvPr name="Freeform 18" id="18"/>
            <p:cNvSpPr/>
            <p:nvPr/>
          </p:nvSpPr>
          <p:spPr>
            <a:xfrm>
              <a:off x="92710" y="106680"/>
              <a:ext cx="1908936" cy="305798"/>
            </a:xfrm>
            <a:custGeom>
              <a:avLst/>
              <a:gdLst/>
              <a:ahLst/>
              <a:cxnLst/>
              <a:rect r="r" b="b" t="t" l="l"/>
              <a:pathLst>
                <a:path h="305798" w="1908936">
                  <a:moveTo>
                    <a:pt x="1882266" y="116568"/>
                  </a:moveTo>
                  <a:cubicBezTo>
                    <a:pt x="1882266" y="204198"/>
                    <a:pt x="1806066" y="275318"/>
                    <a:pt x="1724786" y="275318"/>
                  </a:cubicBezTo>
                  <a:lnTo>
                    <a:pt x="66040" y="275318"/>
                  </a:lnTo>
                  <a:cubicBezTo>
                    <a:pt x="43180" y="275318"/>
                    <a:pt x="20320" y="270238"/>
                    <a:pt x="0" y="261348"/>
                  </a:cubicBezTo>
                  <a:cubicBezTo>
                    <a:pt x="26670" y="289288"/>
                    <a:pt x="63500" y="305798"/>
                    <a:pt x="106294" y="305798"/>
                  </a:cubicBezTo>
                  <a:lnTo>
                    <a:pt x="1762886" y="305798"/>
                  </a:lnTo>
                  <a:cubicBezTo>
                    <a:pt x="1842896" y="305798"/>
                    <a:pt x="1908936" y="239758"/>
                    <a:pt x="1908936" y="159748"/>
                  </a:cubicBezTo>
                  <a:lnTo>
                    <a:pt x="1908936" y="95250"/>
                  </a:lnTo>
                  <a:cubicBezTo>
                    <a:pt x="1908936" y="58420"/>
                    <a:pt x="1894966" y="25400"/>
                    <a:pt x="1873376" y="0"/>
                  </a:cubicBezTo>
                  <a:cubicBezTo>
                    <a:pt x="1879726" y="16510"/>
                    <a:pt x="1882266" y="34290"/>
                    <a:pt x="1882266" y="52070"/>
                  </a:cubicBezTo>
                  <a:lnTo>
                    <a:pt x="1882266" y="116568"/>
                  </a:lnTo>
                  <a:lnTo>
                    <a:pt x="1882266" y="116568"/>
                  </a:lnTo>
                  <a:close/>
                </a:path>
              </a:pathLst>
            </a:custGeom>
            <a:solidFill>
              <a:srgbClr val="9AA7B2"/>
            </a:solidFill>
          </p:spPr>
        </p:sp>
        <p:sp>
          <p:nvSpPr>
            <p:cNvPr name="Freeform 19" id="19"/>
            <p:cNvSpPr/>
            <p:nvPr/>
          </p:nvSpPr>
          <p:spPr>
            <a:xfrm>
              <a:off x="12700" y="12700"/>
              <a:ext cx="1948306" cy="356598"/>
            </a:xfrm>
            <a:custGeom>
              <a:avLst/>
              <a:gdLst/>
              <a:ahLst/>
              <a:cxnLst/>
              <a:rect r="r" b="b" t="t" l="l"/>
              <a:pathLst>
                <a:path h="356598" w="1948306">
                  <a:moveTo>
                    <a:pt x="146050" y="356598"/>
                  </a:moveTo>
                  <a:lnTo>
                    <a:pt x="1802256" y="356598"/>
                  </a:lnTo>
                  <a:cubicBezTo>
                    <a:pt x="1882266" y="356598"/>
                    <a:pt x="1948306" y="290558"/>
                    <a:pt x="1948306" y="210548"/>
                  </a:cubicBezTo>
                  <a:lnTo>
                    <a:pt x="1948306" y="146050"/>
                  </a:lnTo>
                  <a:cubicBezTo>
                    <a:pt x="1948306" y="66040"/>
                    <a:pt x="1882266" y="0"/>
                    <a:pt x="1802256" y="0"/>
                  </a:cubicBezTo>
                  <a:lnTo>
                    <a:pt x="146050" y="0"/>
                  </a:lnTo>
                  <a:cubicBezTo>
                    <a:pt x="66040" y="0"/>
                    <a:pt x="0" y="66040"/>
                    <a:pt x="0" y="146050"/>
                  </a:cubicBezTo>
                  <a:lnTo>
                    <a:pt x="0" y="210548"/>
                  </a:lnTo>
                  <a:cubicBezTo>
                    <a:pt x="0" y="291828"/>
                    <a:pt x="66040" y="356598"/>
                    <a:pt x="146050" y="356598"/>
                  </a:cubicBezTo>
                  <a:close/>
                </a:path>
              </a:pathLst>
            </a:custGeom>
            <a:solidFill>
              <a:srgbClr val="C7D0D8"/>
            </a:solidFill>
          </p:spPr>
        </p:sp>
        <p:sp>
          <p:nvSpPr>
            <p:cNvPr name="Freeform 20" id="20"/>
            <p:cNvSpPr/>
            <p:nvPr/>
          </p:nvSpPr>
          <p:spPr>
            <a:xfrm>
              <a:off x="0" y="0"/>
              <a:ext cx="2013076" cy="425178"/>
            </a:xfrm>
            <a:custGeom>
              <a:avLst/>
              <a:gdLst/>
              <a:ahLst/>
              <a:cxnLst/>
              <a:rect r="r" b="b" t="t" l="l"/>
              <a:pathLst>
                <a:path h="425178" w="2013076">
                  <a:moveTo>
                    <a:pt x="1949576" y="74930"/>
                  </a:moveTo>
                  <a:cubicBezTo>
                    <a:pt x="1921636" y="30480"/>
                    <a:pt x="1872106" y="0"/>
                    <a:pt x="1814956" y="0"/>
                  </a:cubicBezTo>
                  <a:lnTo>
                    <a:pt x="158750" y="0"/>
                  </a:lnTo>
                  <a:cubicBezTo>
                    <a:pt x="71120" y="0"/>
                    <a:pt x="0" y="71120"/>
                    <a:pt x="0" y="158750"/>
                  </a:cubicBezTo>
                  <a:lnTo>
                    <a:pt x="0" y="223248"/>
                  </a:lnTo>
                  <a:cubicBezTo>
                    <a:pt x="0" y="275318"/>
                    <a:pt x="25400" y="321038"/>
                    <a:pt x="63500" y="350248"/>
                  </a:cubicBezTo>
                  <a:cubicBezTo>
                    <a:pt x="91440" y="394698"/>
                    <a:pt x="140970" y="425178"/>
                    <a:pt x="200610" y="425178"/>
                  </a:cubicBezTo>
                  <a:lnTo>
                    <a:pt x="1854326" y="425178"/>
                  </a:lnTo>
                  <a:cubicBezTo>
                    <a:pt x="1941956" y="425178"/>
                    <a:pt x="2013076" y="354058"/>
                    <a:pt x="2013076" y="266428"/>
                  </a:cubicBezTo>
                  <a:lnTo>
                    <a:pt x="2013076" y="201930"/>
                  </a:lnTo>
                  <a:cubicBezTo>
                    <a:pt x="2013076" y="149860"/>
                    <a:pt x="1987676" y="104140"/>
                    <a:pt x="1949576" y="74930"/>
                  </a:cubicBezTo>
                  <a:close/>
                  <a:moveTo>
                    <a:pt x="12700" y="223248"/>
                  </a:moveTo>
                  <a:lnTo>
                    <a:pt x="12700" y="158750"/>
                  </a:lnTo>
                  <a:cubicBezTo>
                    <a:pt x="12700" y="78740"/>
                    <a:pt x="78740" y="12700"/>
                    <a:pt x="158750" y="12700"/>
                  </a:cubicBezTo>
                  <a:lnTo>
                    <a:pt x="1814956" y="12700"/>
                  </a:lnTo>
                  <a:cubicBezTo>
                    <a:pt x="1894966" y="12700"/>
                    <a:pt x="1961006" y="78740"/>
                    <a:pt x="1961006" y="158750"/>
                  </a:cubicBezTo>
                  <a:lnTo>
                    <a:pt x="1961006" y="223248"/>
                  </a:lnTo>
                  <a:cubicBezTo>
                    <a:pt x="1961006" y="303258"/>
                    <a:pt x="1894966" y="369298"/>
                    <a:pt x="1814956" y="369298"/>
                  </a:cubicBezTo>
                  <a:lnTo>
                    <a:pt x="158750" y="369298"/>
                  </a:lnTo>
                  <a:cubicBezTo>
                    <a:pt x="78740" y="369298"/>
                    <a:pt x="12700" y="304528"/>
                    <a:pt x="12700" y="223248"/>
                  </a:cubicBezTo>
                  <a:close/>
                  <a:moveTo>
                    <a:pt x="2001646" y="266428"/>
                  </a:moveTo>
                  <a:cubicBezTo>
                    <a:pt x="2001646" y="346438"/>
                    <a:pt x="1934336" y="412478"/>
                    <a:pt x="1854326" y="412478"/>
                  </a:cubicBezTo>
                  <a:lnTo>
                    <a:pt x="200610" y="412478"/>
                  </a:lnTo>
                  <a:cubicBezTo>
                    <a:pt x="157480" y="412478"/>
                    <a:pt x="120650" y="395968"/>
                    <a:pt x="93980" y="368028"/>
                  </a:cubicBezTo>
                  <a:cubicBezTo>
                    <a:pt x="114300" y="376918"/>
                    <a:pt x="135890" y="381998"/>
                    <a:pt x="160020" y="381998"/>
                  </a:cubicBezTo>
                  <a:lnTo>
                    <a:pt x="1816226" y="381998"/>
                  </a:lnTo>
                  <a:cubicBezTo>
                    <a:pt x="1903856" y="381998"/>
                    <a:pt x="1974976" y="310878"/>
                    <a:pt x="1974976" y="223248"/>
                  </a:cubicBezTo>
                  <a:lnTo>
                    <a:pt x="1974976" y="158750"/>
                  </a:lnTo>
                  <a:cubicBezTo>
                    <a:pt x="1974976" y="140970"/>
                    <a:pt x="1971166" y="123190"/>
                    <a:pt x="1966086" y="106680"/>
                  </a:cubicBezTo>
                  <a:cubicBezTo>
                    <a:pt x="1987676" y="132080"/>
                    <a:pt x="2001646" y="165100"/>
                    <a:pt x="2001646" y="201930"/>
                  </a:cubicBezTo>
                  <a:lnTo>
                    <a:pt x="2001646" y="266428"/>
                  </a:lnTo>
                  <a:cubicBezTo>
                    <a:pt x="2001646" y="266428"/>
                    <a:pt x="2001646" y="266428"/>
                    <a:pt x="2001646" y="266428"/>
                  </a:cubicBezTo>
                  <a:close/>
                </a:path>
              </a:pathLst>
            </a:custGeom>
            <a:solidFill>
              <a:srgbClr val="77838D"/>
            </a:solidFill>
          </p:spPr>
        </p:sp>
      </p:grpSp>
      <p:grpSp>
        <p:nvGrpSpPr>
          <p:cNvPr name="Group 21" id="21"/>
          <p:cNvGrpSpPr/>
          <p:nvPr/>
        </p:nvGrpSpPr>
        <p:grpSpPr>
          <a:xfrm rot="0">
            <a:off x="305682" y="5560918"/>
            <a:ext cx="3004141" cy="2053116"/>
            <a:chOff x="0" y="0"/>
            <a:chExt cx="4005521" cy="2737487"/>
          </a:xfrm>
        </p:grpSpPr>
        <p:grpSp>
          <p:nvGrpSpPr>
            <p:cNvPr name="Group 22" id="22"/>
            <p:cNvGrpSpPr/>
            <p:nvPr/>
          </p:nvGrpSpPr>
          <p:grpSpPr>
            <a:xfrm rot="0">
              <a:off x="0" y="0"/>
              <a:ext cx="4005521" cy="2737487"/>
              <a:chOff x="0" y="0"/>
              <a:chExt cx="1624330" cy="1110114"/>
            </a:xfrm>
          </p:grpSpPr>
          <p:sp>
            <p:nvSpPr>
              <p:cNvPr name="Freeform 23" id="23"/>
              <p:cNvSpPr/>
              <p:nvPr/>
            </p:nvSpPr>
            <p:spPr>
              <a:xfrm>
                <a:off x="41910" y="43180"/>
                <a:ext cx="1576070" cy="1061854"/>
              </a:xfrm>
              <a:custGeom>
                <a:avLst/>
                <a:gdLst/>
                <a:ahLst/>
                <a:cxnLst/>
                <a:rect r="r" b="b" t="t" l="l"/>
                <a:pathLst>
                  <a:path h="1061854" w="1576070">
                    <a:moveTo>
                      <a:pt x="0" y="0"/>
                    </a:moveTo>
                    <a:lnTo>
                      <a:pt x="1576070" y="0"/>
                    </a:lnTo>
                    <a:lnTo>
                      <a:pt x="1576070" y="1061854"/>
                    </a:lnTo>
                    <a:lnTo>
                      <a:pt x="0" y="1061854"/>
                    </a:lnTo>
                    <a:close/>
                  </a:path>
                </a:pathLst>
              </a:custGeom>
              <a:solidFill>
                <a:srgbClr val="77838D"/>
              </a:solidFill>
            </p:spPr>
          </p:sp>
          <p:sp>
            <p:nvSpPr>
              <p:cNvPr name="Freeform 24" id="24"/>
              <p:cNvSpPr/>
              <p:nvPr/>
            </p:nvSpPr>
            <p:spPr>
              <a:xfrm>
                <a:off x="35560" y="35560"/>
                <a:ext cx="1588770" cy="1074554"/>
              </a:xfrm>
              <a:custGeom>
                <a:avLst/>
                <a:gdLst/>
                <a:ahLst/>
                <a:cxnLst/>
                <a:rect r="r" b="b" t="t" l="l"/>
                <a:pathLst>
                  <a:path h="1074554" w="1588770">
                    <a:moveTo>
                      <a:pt x="1588770" y="1074554"/>
                    </a:moveTo>
                    <a:lnTo>
                      <a:pt x="0" y="1074554"/>
                    </a:lnTo>
                    <a:lnTo>
                      <a:pt x="0" y="0"/>
                    </a:lnTo>
                    <a:lnTo>
                      <a:pt x="1588770" y="0"/>
                    </a:lnTo>
                    <a:lnTo>
                      <a:pt x="1588770" y="1074554"/>
                    </a:lnTo>
                    <a:close/>
                    <a:moveTo>
                      <a:pt x="12700" y="1061854"/>
                    </a:moveTo>
                    <a:lnTo>
                      <a:pt x="1576070" y="1061854"/>
                    </a:lnTo>
                    <a:lnTo>
                      <a:pt x="1576070" y="12700"/>
                    </a:lnTo>
                    <a:lnTo>
                      <a:pt x="12700" y="12700"/>
                    </a:lnTo>
                    <a:lnTo>
                      <a:pt x="12700" y="1061854"/>
                    </a:lnTo>
                    <a:close/>
                  </a:path>
                </a:pathLst>
              </a:custGeom>
              <a:solidFill>
                <a:srgbClr val="9AA7B2"/>
              </a:solidFill>
            </p:spPr>
          </p:sp>
          <p:sp>
            <p:nvSpPr>
              <p:cNvPr name="Freeform 25" id="25"/>
              <p:cNvSpPr/>
              <p:nvPr/>
            </p:nvSpPr>
            <p:spPr>
              <a:xfrm>
                <a:off x="0" y="0"/>
                <a:ext cx="1576070" cy="1061853"/>
              </a:xfrm>
              <a:custGeom>
                <a:avLst/>
                <a:gdLst/>
                <a:ahLst/>
                <a:cxnLst/>
                <a:rect r="r" b="b" t="t" l="l"/>
                <a:pathLst>
                  <a:path h="1061853" w="1576070">
                    <a:moveTo>
                      <a:pt x="0" y="0"/>
                    </a:moveTo>
                    <a:lnTo>
                      <a:pt x="1576070" y="0"/>
                    </a:lnTo>
                    <a:lnTo>
                      <a:pt x="1576070" y="1061853"/>
                    </a:lnTo>
                    <a:lnTo>
                      <a:pt x="0" y="1061853"/>
                    </a:lnTo>
                    <a:close/>
                  </a:path>
                </a:pathLst>
              </a:custGeom>
              <a:solidFill>
                <a:srgbClr val="C7D0D8"/>
              </a:solidFill>
            </p:spPr>
          </p:sp>
        </p:grpSp>
        <p:sp>
          <p:nvSpPr>
            <p:cNvPr name="TextBox 26" id="26"/>
            <p:cNvSpPr txBox="true"/>
            <p:nvPr/>
          </p:nvSpPr>
          <p:spPr>
            <a:xfrm rot="0">
              <a:off x="139042" y="117537"/>
              <a:ext cx="3727437" cy="2445263"/>
            </a:xfrm>
            <a:prstGeom prst="rect">
              <a:avLst/>
            </a:prstGeom>
          </p:spPr>
          <p:txBody>
            <a:bodyPr anchor="t" rtlCol="false" tIns="0" lIns="0" bIns="0" rIns="0">
              <a:spAutoFit/>
            </a:bodyPr>
            <a:lstStyle/>
            <a:p>
              <a:pPr algn="ctr">
                <a:lnSpc>
                  <a:spcPts val="3656"/>
                </a:lnSpc>
              </a:pPr>
              <a:r>
                <a:rPr lang="en-US" sz="2611">
                  <a:solidFill>
                    <a:srgbClr val="000000"/>
                  </a:solidFill>
                  <a:latin typeface="Josefin Sans Bold"/>
                </a:rPr>
                <a:t>Электрон хукуматни ривожлантириш маркази.</a:t>
              </a:r>
            </a:p>
          </p:txBody>
        </p:sp>
      </p:grpSp>
      <p:grpSp>
        <p:nvGrpSpPr>
          <p:cNvPr name="Group 27" id="27"/>
          <p:cNvGrpSpPr/>
          <p:nvPr/>
        </p:nvGrpSpPr>
        <p:grpSpPr>
          <a:xfrm rot="0">
            <a:off x="4348312" y="5560918"/>
            <a:ext cx="2588118" cy="1394779"/>
            <a:chOff x="0" y="0"/>
            <a:chExt cx="3450824" cy="1859705"/>
          </a:xfrm>
        </p:grpSpPr>
        <p:grpSp>
          <p:nvGrpSpPr>
            <p:cNvPr name="Group 28" id="28"/>
            <p:cNvGrpSpPr/>
            <p:nvPr/>
          </p:nvGrpSpPr>
          <p:grpSpPr>
            <a:xfrm rot="0">
              <a:off x="0" y="0"/>
              <a:ext cx="3450824" cy="1859705"/>
              <a:chOff x="0" y="0"/>
              <a:chExt cx="1624330" cy="875378"/>
            </a:xfrm>
          </p:grpSpPr>
          <p:sp>
            <p:nvSpPr>
              <p:cNvPr name="Freeform 29" id="29"/>
              <p:cNvSpPr/>
              <p:nvPr/>
            </p:nvSpPr>
            <p:spPr>
              <a:xfrm>
                <a:off x="41910" y="43180"/>
                <a:ext cx="1576070" cy="827118"/>
              </a:xfrm>
              <a:custGeom>
                <a:avLst/>
                <a:gdLst/>
                <a:ahLst/>
                <a:cxnLst/>
                <a:rect r="r" b="b" t="t" l="l"/>
                <a:pathLst>
                  <a:path h="827118" w="1576070">
                    <a:moveTo>
                      <a:pt x="0" y="0"/>
                    </a:moveTo>
                    <a:lnTo>
                      <a:pt x="1576070" y="0"/>
                    </a:lnTo>
                    <a:lnTo>
                      <a:pt x="1576070" y="827118"/>
                    </a:lnTo>
                    <a:lnTo>
                      <a:pt x="0" y="827118"/>
                    </a:lnTo>
                    <a:close/>
                  </a:path>
                </a:pathLst>
              </a:custGeom>
              <a:solidFill>
                <a:srgbClr val="77838D"/>
              </a:solidFill>
            </p:spPr>
          </p:sp>
          <p:sp>
            <p:nvSpPr>
              <p:cNvPr name="Freeform 30" id="30"/>
              <p:cNvSpPr/>
              <p:nvPr/>
            </p:nvSpPr>
            <p:spPr>
              <a:xfrm>
                <a:off x="35560" y="35560"/>
                <a:ext cx="1588770" cy="839818"/>
              </a:xfrm>
              <a:custGeom>
                <a:avLst/>
                <a:gdLst/>
                <a:ahLst/>
                <a:cxnLst/>
                <a:rect r="r" b="b" t="t" l="l"/>
                <a:pathLst>
                  <a:path h="839818" w="1588770">
                    <a:moveTo>
                      <a:pt x="1588770" y="839818"/>
                    </a:moveTo>
                    <a:lnTo>
                      <a:pt x="0" y="839818"/>
                    </a:lnTo>
                    <a:lnTo>
                      <a:pt x="0" y="0"/>
                    </a:lnTo>
                    <a:lnTo>
                      <a:pt x="1588770" y="0"/>
                    </a:lnTo>
                    <a:lnTo>
                      <a:pt x="1588770" y="839818"/>
                    </a:lnTo>
                    <a:close/>
                    <a:moveTo>
                      <a:pt x="12700" y="827118"/>
                    </a:moveTo>
                    <a:lnTo>
                      <a:pt x="1576070" y="827118"/>
                    </a:lnTo>
                    <a:lnTo>
                      <a:pt x="1576070" y="12700"/>
                    </a:lnTo>
                    <a:lnTo>
                      <a:pt x="12700" y="12700"/>
                    </a:lnTo>
                    <a:lnTo>
                      <a:pt x="12700" y="827118"/>
                    </a:lnTo>
                    <a:close/>
                  </a:path>
                </a:pathLst>
              </a:custGeom>
              <a:solidFill>
                <a:srgbClr val="9AA7B2"/>
              </a:solidFill>
            </p:spPr>
          </p:sp>
          <p:sp>
            <p:nvSpPr>
              <p:cNvPr name="Freeform 31" id="31"/>
              <p:cNvSpPr/>
              <p:nvPr/>
            </p:nvSpPr>
            <p:spPr>
              <a:xfrm>
                <a:off x="0" y="0"/>
                <a:ext cx="1576070" cy="827118"/>
              </a:xfrm>
              <a:custGeom>
                <a:avLst/>
                <a:gdLst/>
                <a:ahLst/>
                <a:cxnLst/>
                <a:rect r="r" b="b" t="t" l="l"/>
                <a:pathLst>
                  <a:path h="827118" w="1576070">
                    <a:moveTo>
                      <a:pt x="0" y="0"/>
                    </a:moveTo>
                    <a:lnTo>
                      <a:pt x="1576070" y="0"/>
                    </a:lnTo>
                    <a:lnTo>
                      <a:pt x="1576070" y="827118"/>
                    </a:lnTo>
                    <a:lnTo>
                      <a:pt x="0" y="827118"/>
                    </a:lnTo>
                    <a:close/>
                  </a:path>
                </a:pathLst>
              </a:custGeom>
              <a:solidFill>
                <a:srgbClr val="C7D0D8"/>
              </a:solidFill>
            </p:spPr>
          </p:sp>
        </p:grpSp>
        <p:sp>
          <p:nvSpPr>
            <p:cNvPr name="TextBox 32" id="32"/>
            <p:cNvSpPr txBox="true"/>
            <p:nvPr/>
          </p:nvSpPr>
          <p:spPr>
            <a:xfrm rot="0">
              <a:off x="119787" y="93346"/>
              <a:ext cx="3211250" cy="1615863"/>
            </a:xfrm>
            <a:prstGeom prst="rect">
              <a:avLst/>
            </a:prstGeom>
          </p:spPr>
          <p:txBody>
            <a:bodyPr anchor="t" rtlCol="false" tIns="0" lIns="0" bIns="0" rIns="0">
              <a:spAutoFit/>
            </a:bodyPr>
            <a:lstStyle/>
            <a:p>
              <a:pPr algn="ctr">
                <a:lnSpc>
                  <a:spcPts val="3290"/>
                </a:lnSpc>
              </a:pPr>
              <a:r>
                <a:rPr lang="en-US" sz="2350">
                  <a:solidFill>
                    <a:srgbClr val="000000"/>
                  </a:solidFill>
                  <a:latin typeface="Josefin Sans Bold"/>
                </a:rPr>
                <a:t>Ахборот хавфсизлик маркази</a:t>
              </a:r>
            </a:p>
          </p:txBody>
        </p:sp>
      </p:grpSp>
      <p:grpSp>
        <p:nvGrpSpPr>
          <p:cNvPr name="Group 33" id="33"/>
          <p:cNvGrpSpPr/>
          <p:nvPr/>
        </p:nvGrpSpPr>
        <p:grpSpPr>
          <a:xfrm rot="0">
            <a:off x="4348312" y="7045390"/>
            <a:ext cx="2588118" cy="575629"/>
            <a:chOff x="0" y="0"/>
            <a:chExt cx="3450824" cy="767505"/>
          </a:xfrm>
        </p:grpSpPr>
        <p:grpSp>
          <p:nvGrpSpPr>
            <p:cNvPr name="Group 34" id="34"/>
            <p:cNvGrpSpPr/>
            <p:nvPr/>
          </p:nvGrpSpPr>
          <p:grpSpPr>
            <a:xfrm rot="0">
              <a:off x="0" y="0"/>
              <a:ext cx="3450824" cy="767505"/>
              <a:chOff x="0" y="0"/>
              <a:chExt cx="1624330" cy="361271"/>
            </a:xfrm>
          </p:grpSpPr>
          <p:sp>
            <p:nvSpPr>
              <p:cNvPr name="Freeform 35" id="35"/>
              <p:cNvSpPr/>
              <p:nvPr/>
            </p:nvSpPr>
            <p:spPr>
              <a:xfrm>
                <a:off x="41910" y="43180"/>
                <a:ext cx="1576070" cy="313011"/>
              </a:xfrm>
              <a:custGeom>
                <a:avLst/>
                <a:gdLst/>
                <a:ahLst/>
                <a:cxnLst/>
                <a:rect r="r" b="b" t="t" l="l"/>
                <a:pathLst>
                  <a:path h="313011" w="1576070">
                    <a:moveTo>
                      <a:pt x="0" y="0"/>
                    </a:moveTo>
                    <a:lnTo>
                      <a:pt x="1576070" y="0"/>
                    </a:lnTo>
                    <a:lnTo>
                      <a:pt x="1576070" y="313011"/>
                    </a:lnTo>
                    <a:lnTo>
                      <a:pt x="0" y="313011"/>
                    </a:lnTo>
                    <a:close/>
                  </a:path>
                </a:pathLst>
              </a:custGeom>
              <a:solidFill>
                <a:srgbClr val="77838D"/>
              </a:solidFill>
            </p:spPr>
          </p:sp>
          <p:sp>
            <p:nvSpPr>
              <p:cNvPr name="Freeform 36" id="36"/>
              <p:cNvSpPr/>
              <p:nvPr/>
            </p:nvSpPr>
            <p:spPr>
              <a:xfrm>
                <a:off x="35560" y="35560"/>
                <a:ext cx="1588770" cy="325711"/>
              </a:xfrm>
              <a:custGeom>
                <a:avLst/>
                <a:gdLst/>
                <a:ahLst/>
                <a:cxnLst/>
                <a:rect r="r" b="b" t="t" l="l"/>
                <a:pathLst>
                  <a:path h="325711" w="1588770">
                    <a:moveTo>
                      <a:pt x="1588770" y="325711"/>
                    </a:moveTo>
                    <a:lnTo>
                      <a:pt x="0" y="325711"/>
                    </a:lnTo>
                    <a:lnTo>
                      <a:pt x="0" y="0"/>
                    </a:lnTo>
                    <a:lnTo>
                      <a:pt x="1588770" y="0"/>
                    </a:lnTo>
                    <a:lnTo>
                      <a:pt x="1588770" y="325711"/>
                    </a:lnTo>
                    <a:close/>
                    <a:moveTo>
                      <a:pt x="12700" y="313011"/>
                    </a:moveTo>
                    <a:lnTo>
                      <a:pt x="1576070" y="313011"/>
                    </a:lnTo>
                    <a:lnTo>
                      <a:pt x="1576070" y="12700"/>
                    </a:lnTo>
                    <a:lnTo>
                      <a:pt x="12700" y="12700"/>
                    </a:lnTo>
                    <a:lnTo>
                      <a:pt x="12700" y="313011"/>
                    </a:lnTo>
                    <a:close/>
                  </a:path>
                </a:pathLst>
              </a:custGeom>
              <a:solidFill>
                <a:srgbClr val="9AA7B2"/>
              </a:solidFill>
            </p:spPr>
          </p:sp>
          <p:sp>
            <p:nvSpPr>
              <p:cNvPr name="Freeform 37" id="37"/>
              <p:cNvSpPr/>
              <p:nvPr/>
            </p:nvSpPr>
            <p:spPr>
              <a:xfrm>
                <a:off x="0" y="0"/>
                <a:ext cx="1576070" cy="313011"/>
              </a:xfrm>
              <a:custGeom>
                <a:avLst/>
                <a:gdLst/>
                <a:ahLst/>
                <a:cxnLst/>
                <a:rect r="r" b="b" t="t" l="l"/>
                <a:pathLst>
                  <a:path h="313011" w="1576070">
                    <a:moveTo>
                      <a:pt x="0" y="0"/>
                    </a:moveTo>
                    <a:lnTo>
                      <a:pt x="1576070" y="0"/>
                    </a:lnTo>
                    <a:lnTo>
                      <a:pt x="1576070" y="313011"/>
                    </a:lnTo>
                    <a:lnTo>
                      <a:pt x="0" y="313011"/>
                    </a:lnTo>
                    <a:close/>
                  </a:path>
                </a:pathLst>
              </a:custGeom>
              <a:solidFill>
                <a:srgbClr val="C7D0D8"/>
              </a:solidFill>
            </p:spPr>
          </p:sp>
        </p:grpSp>
        <p:sp>
          <p:nvSpPr>
            <p:cNvPr name="TextBox 38" id="38"/>
            <p:cNvSpPr txBox="true"/>
            <p:nvPr/>
          </p:nvSpPr>
          <p:spPr>
            <a:xfrm rot="0">
              <a:off x="119787" y="93346"/>
              <a:ext cx="3211250" cy="523663"/>
            </a:xfrm>
            <a:prstGeom prst="rect">
              <a:avLst/>
            </a:prstGeom>
          </p:spPr>
          <p:txBody>
            <a:bodyPr anchor="t" rtlCol="false" tIns="0" lIns="0" bIns="0" rIns="0">
              <a:spAutoFit/>
            </a:bodyPr>
            <a:lstStyle/>
            <a:p>
              <a:pPr algn="ctr">
                <a:lnSpc>
                  <a:spcPts val="3290"/>
                </a:lnSpc>
              </a:pPr>
              <a:r>
                <a:rPr lang="en-US" sz="2350">
                  <a:solidFill>
                    <a:srgbClr val="000000"/>
                  </a:solidFill>
                  <a:latin typeface="Josefin Sans Bold"/>
                </a:rPr>
                <a:t>Датацентр</a:t>
              </a:r>
            </a:p>
          </p:txBody>
        </p:sp>
      </p:grpSp>
      <p:grpSp>
        <p:nvGrpSpPr>
          <p:cNvPr name="Group 39" id="39"/>
          <p:cNvGrpSpPr/>
          <p:nvPr/>
        </p:nvGrpSpPr>
        <p:grpSpPr>
          <a:xfrm rot="0">
            <a:off x="8753134" y="6820673"/>
            <a:ext cx="4317803" cy="1586722"/>
            <a:chOff x="0" y="0"/>
            <a:chExt cx="17279682" cy="6350000"/>
          </a:xfrm>
        </p:grpSpPr>
        <p:sp>
          <p:nvSpPr>
            <p:cNvPr name="Freeform 40" id="40"/>
            <p:cNvSpPr/>
            <p:nvPr/>
          </p:nvSpPr>
          <p:spPr>
            <a:xfrm>
              <a:off x="72390" y="72390"/>
              <a:ext cx="17134902" cy="6205220"/>
            </a:xfrm>
            <a:custGeom>
              <a:avLst/>
              <a:gdLst/>
              <a:ahLst/>
              <a:cxnLst/>
              <a:rect r="r" b="b" t="t" l="l"/>
              <a:pathLst>
                <a:path h="6205220" w="17134902">
                  <a:moveTo>
                    <a:pt x="0" y="0"/>
                  </a:moveTo>
                  <a:lnTo>
                    <a:pt x="17134902" y="0"/>
                  </a:lnTo>
                  <a:lnTo>
                    <a:pt x="17134902" y="6205220"/>
                  </a:lnTo>
                  <a:lnTo>
                    <a:pt x="0" y="6205220"/>
                  </a:lnTo>
                  <a:lnTo>
                    <a:pt x="0" y="0"/>
                  </a:lnTo>
                  <a:close/>
                </a:path>
              </a:pathLst>
            </a:custGeom>
            <a:solidFill>
              <a:srgbClr val="C7D0D8"/>
            </a:solidFill>
          </p:spPr>
        </p:sp>
        <p:sp>
          <p:nvSpPr>
            <p:cNvPr name="Freeform 41" id="41"/>
            <p:cNvSpPr/>
            <p:nvPr/>
          </p:nvSpPr>
          <p:spPr>
            <a:xfrm>
              <a:off x="0" y="0"/>
              <a:ext cx="17279682" cy="6350000"/>
            </a:xfrm>
            <a:custGeom>
              <a:avLst/>
              <a:gdLst/>
              <a:ahLst/>
              <a:cxnLst/>
              <a:rect r="r" b="b" t="t" l="l"/>
              <a:pathLst>
                <a:path h="6350000" w="17279682">
                  <a:moveTo>
                    <a:pt x="17134901" y="6205220"/>
                  </a:moveTo>
                  <a:lnTo>
                    <a:pt x="17279682" y="6205220"/>
                  </a:lnTo>
                  <a:lnTo>
                    <a:pt x="17279682" y="6350000"/>
                  </a:lnTo>
                  <a:lnTo>
                    <a:pt x="17134901" y="6350000"/>
                  </a:lnTo>
                  <a:lnTo>
                    <a:pt x="17134901" y="6205220"/>
                  </a:lnTo>
                  <a:close/>
                  <a:moveTo>
                    <a:pt x="0" y="144780"/>
                  </a:moveTo>
                  <a:lnTo>
                    <a:pt x="144780" y="144780"/>
                  </a:lnTo>
                  <a:lnTo>
                    <a:pt x="144780" y="6205220"/>
                  </a:lnTo>
                  <a:lnTo>
                    <a:pt x="0" y="6205220"/>
                  </a:lnTo>
                  <a:lnTo>
                    <a:pt x="0" y="144780"/>
                  </a:lnTo>
                  <a:close/>
                  <a:moveTo>
                    <a:pt x="0" y="6205220"/>
                  </a:moveTo>
                  <a:lnTo>
                    <a:pt x="144780" y="6205220"/>
                  </a:lnTo>
                  <a:lnTo>
                    <a:pt x="144780" y="6350000"/>
                  </a:lnTo>
                  <a:lnTo>
                    <a:pt x="0" y="6350000"/>
                  </a:lnTo>
                  <a:lnTo>
                    <a:pt x="0" y="6205220"/>
                  </a:lnTo>
                  <a:close/>
                  <a:moveTo>
                    <a:pt x="17134901" y="144780"/>
                  </a:moveTo>
                  <a:lnTo>
                    <a:pt x="17279682" y="144780"/>
                  </a:lnTo>
                  <a:lnTo>
                    <a:pt x="17279682" y="6205220"/>
                  </a:lnTo>
                  <a:lnTo>
                    <a:pt x="17134901" y="6205220"/>
                  </a:lnTo>
                  <a:lnTo>
                    <a:pt x="17134901" y="144780"/>
                  </a:lnTo>
                  <a:close/>
                  <a:moveTo>
                    <a:pt x="144780" y="6205220"/>
                  </a:moveTo>
                  <a:lnTo>
                    <a:pt x="17134901" y="6205220"/>
                  </a:lnTo>
                  <a:lnTo>
                    <a:pt x="17134901" y="6350000"/>
                  </a:lnTo>
                  <a:lnTo>
                    <a:pt x="144780" y="6350000"/>
                  </a:lnTo>
                  <a:lnTo>
                    <a:pt x="144780" y="6205220"/>
                  </a:lnTo>
                  <a:close/>
                  <a:moveTo>
                    <a:pt x="17134901" y="0"/>
                  </a:moveTo>
                  <a:lnTo>
                    <a:pt x="17279682" y="0"/>
                  </a:lnTo>
                  <a:lnTo>
                    <a:pt x="17279682" y="144780"/>
                  </a:lnTo>
                  <a:lnTo>
                    <a:pt x="17134901" y="144780"/>
                  </a:lnTo>
                  <a:lnTo>
                    <a:pt x="17134901" y="0"/>
                  </a:lnTo>
                  <a:close/>
                  <a:moveTo>
                    <a:pt x="0" y="0"/>
                  </a:moveTo>
                  <a:lnTo>
                    <a:pt x="144780" y="0"/>
                  </a:lnTo>
                  <a:lnTo>
                    <a:pt x="144780" y="144780"/>
                  </a:lnTo>
                  <a:lnTo>
                    <a:pt x="0" y="144780"/>
                  </a:lnTo>
                  <a:lnTo>
                    <a:pt x="0" y="0"/>
                  </a:lnTo>
                  <a:close/>
                  <a:moveTo>
                    <a:pt x="144780" y="0"/>
                  </a:moveTo>
                  <a:lnTo>
                    <a:pt x="17134901" y="0"/>
                  </a:lnTo>
                  <a:lnTo>
                    <a:pt x="17134901" y="144780"/>
                  </a:lnTo>
                  <a:lnTo>
                    <a:pt x="144780" y="144780"/>
                  </a:lnTo>
                  <a:lnTo>
                    <a:pt x="144780" y="0"/>
                  </a:lnTo>
                  <a:close/>
                </a:path>
              </a:pathLst>
            </a:custGeom>
            <a:solidFill>
              <a:srgbClr val="9AA7B2"/>
            </a:solidFill>
          </p:spPr>
        </p:sp>
      </p:grpSp>
      <p:sp>
        <p:nvSpPr>
          <p:cNvPr name="TextBox 42" id="42"/>
          <p:cNvSpPr txBox="true"/>
          <p:nvPr/>
        </p:nvSpPr>
        <p:spPr>
          <a:xfrm rot="0">
            <a:off x="6188891" y="312567"/>
            <a:ext cx="4723144" cy="936643"/>
          </a:xfrm>
          <a:prstGeom prst="rect">
            <a:avLst/>
          </a:prstGeom>
        </p:spPr>
        <p:txBody>
          <a:bodyPr anchor="t" rtlCol="false" tIns="0" lIns="0" bIns="0" rIns="0">
            <a:spAutoFit/>
          </a:bodyPr>
          <a:lstStyle/>
          <a:p>
            <a:pPr algn="ctr">
              <a:lnSpc>
                <a:spcPts val="3784"/>
              </a:lnSpc>
            </a:pPr>
            <a:r>
              <a:rPr lang="en-US" sz="2703">
                <a:solidFill>
                  <a:srgbClr val="000000"/>
                </a:solidFill>
                <a:latin typeface="Josefin Sans Bold"/>
              </a:rPr>
              <a:t>Ўзбекистон Республикаси Бош Вазири</a:t>
            </a:r>
          </a:p>
        </p:txBody>
      </p:sp>
      <p:sp>
        <p:nvSpPr>
          <p:cNvPr name="TextBox 43" id="43"/>
          <p:cNvSpPr txBox="true"/>
          <p:nvPr/>
        </p:nvSpPr>
        <p:spPr>
          <a:xfrm rot="0">
            <a:off x="6188891" y="1799290"/>
            <a:ext cx="4723144" cy="515620"/>
          </a:xfrm>
          <a:prstGeom prst="rect">
            <a:avLst/>
          </a:prstGeom>
        </p:spPr>
        <p:txBody>
          <a:bodyPr anchor="t" rtlCol="false" tIns="0" lIns="0" bIns="0" rIns="0">
            <a:spAutoFit/>
          </a:bodyPr>
          <a:lstStyle/>
          <a:p>
            <a:pPr algn="ctr">
              <a:lnSpc>
                <a:spcPts val="4130"/>
              </a:lnSpc>
            </a:pPr>
            <a:r>
              <a:rPr lang="en-US" sz="2950">
                <a:solidFill>
                  <a:srgbClr val="000000"/>
                </a:solidFill>
                <a:latin typeface="Josefin Sans Bold"/>
              </a:rPr>
              <a:t>Республика комиссияси</a:t>
            </a:r>
          </a:p>
        </p:txBody>
      </p:sp>
      <p:sp>
        <p:nvSpPr>
          <p:cNvPr name="TextBox 44" id="44"/>
          <p:cNvSpPr txBox="true"/>
          <p:nvPr/>
        </p:nvSpPr>
        <p:spPr>
          <a:xfrm rot="0">
            <a:off x="3127385" y="3285806"/>
            <a:ext cx="6799523" cy="567689"/>
          </a:xfrm>
          <a:prstGeom prst="rect">
            <a:avLst/>
          </a:prstGeom>
        </p:spPr>
        <p:txBody>
          <a:bodyPr anchor="t" rtlCol="false" tIns="0" lIns="0" bIns="0" rIns="0">
            <a:spAutoFit/>
          </a:bodyPr>
          <a:lstStyle/>
          <a:p>
            <a:pPr algn="ctr">
              <a:lnSpc>
                <a:spcPts val="2310"/>
              </a:lnSpc>
            </a:pPr>
            <a:r>
              <a:rPr lang="en-US" sz="1650">
                <a:solidFill>
                  <a:srgbClr val="000000"/>
                </a:solidFill>
                <a:latin typeface="Josefin Sans Bold"/>
              </a:rPr>
              <a:t>O'ZBEKISTON RESPUBLIKASI AXBOROT TEXNOLOGIYALARI VA KOMMUNIKATSIYALARINI RIVOJLANTIRISH VAZIRLIGI</a:t>
            </a:r>
          </a:p>
        </p:txBody>
      </p:sp>
      <p:sp>
        <p:nvSpPr>
          <p:cNvPr name="TextBox 45" id="45"/>
          <p:cNvSpPr txBox="true"/>
          <p:nvPr/>
        </p:nvSpPr>
        <p:spPr>
          <a:xfrm rot="0">
            <a:off x="8440177" y="5067300"/>
            <a:ext cx="5724540" cy="548640"/>
          </a:xfrm>
          <a:prstGeom prst="rect">
            <a:avLst/>
          </a:prstGeom>
        </p:spPr>
        <p:txBody>
          <a:bodyPr anchor="t" rtlCol="false" tIns="0" lIns="0" bIns="0" rIns="0">
            <a:spAutoFit/>
          </a:bodyPr>
          <a:lstStyle/>
          <a:p>
            <a:pPr algn="ctr">
              <a:lnSpc>
                <a:spcPts val="4409"/>
              </a:lnSpc>
            </a:pPr>
            <a:r>
              <a:rPr lang="en-US" sz="3150">
                <a:solidFill>
                  <a:srgbClr val="000000"/>
                </a:solidFill>
                <a:latin typeface="Josefin Sans Bold"/>
              </a:rPr>
              <a:t>Вазирликлар</a:t>
            </a:r>
          </a:p>
        </p:txBody>
      </p:sp>
      <p:sp>
        <p:nvSpPr>
          <p:cNvPr name="TextBox 46" id="46"/>
          <p:cNvSpPr txBox="true"/>
          <p:nvPr/>
        </p:nvSpPr>
        <p:spPr>
          <a:xfrm rot="0">
            <a:off x="8753134" y="6975224"/>
            <a:ext cx="4317803" cy="1243965"/>
          </a:xfrm>
          <a:prstGeom prst="rect">
            <a:avLst/>
          </a:prstGeom>
        </p:spPr>
        <p:txBody>
          <a:bodyPr anchor="t" rtlCol="false" tIns="0" lIns="0" bIns="0" rIns="0">
            <a:spAutoFit/>
          </a:bodyPr>
          <a:lstStyle/>
          <a:p>
            <a:pPr algn="ctr">
              <a:lnSpc>
                <a:spcPts val="3359"/>
              </a:lnSpc>
              <a:spcBef>
                <a:spcPct val="0"/>
              </a:spcBef>
            </a:pPr>
            <a:r>
              <a:rPr lang="en-US" sz="2400">
                <a:solidFill>
                  <a:srgbClr val="000000"/>
                </a:solidFill>
                <a:latin typeface="Clear Sans Regular"/>
              </a:rPr>
              <a:t>AKT бўйича давлат органларининг махсус бўлимлари</a:t>
            </a:r>
          </a:p>
        </p:txBody>
      </p:sp>
      <p:grpSp>
        <p:nvGrpSpPr>
          <p:cNvPr name="Group 47" id="47"/>
          <p:cNvGrpSpPr/>
          <p:nvPr/>
        </p:nvGrpSpPr>
        <p:grpSpPr>
          <a:xfrm rot="0">
            <a:off x="305682" y="7808833"/>
            <a:ext cx="5883209" cy="660049"/>
            <a:chOff x="0" y="0"/>
            <a:chExt cx="7844279" cy="880066"/>
          </a:xfrm>
        </p:grpSpPr>
        <p:grpSp>
          <p:nvGrpSpPr>
            <p:cNvPr name="Group 48" id="48"/>
            <p:cNvGrpSpPr/>
            <p:nvPr/>
          </p:nvGrpSpPr>
          <p:grpSpPr>
            <a:xfrm rot="0">
              <a:off x="0" y="0"/>
              <a:ext cx="7844279" cy="880066"/>
              <a:chOff x="0" y="0"/>
              <a:chExt cx="3181034" cy="356887"/>
            </a:xfrm>
          </p:grpSpPr>
          <p:sp>
            <p:nvSpPr>
              <p:cNvPr name="Freeform 49" id="49"/>
              <p:cNvSpPr/>
              <p:nvPr/>
            </p:nvSpPr>
            <p:spPr>
              <a:xfrm>
                <a:off x="41910" y="43180"/>
                <a:ext cx="3132774" cy="308627"/>
              </a:xfrm>
              <a:custGeom>
                <a:avLst/>
                <a:gdLst/>
                <a:ahLst/>
                <a:cxnLst/>
                <a:rect r="r" b="b" t="t" l="l"/>
                <a:pathLst>
                  <a:path h="308627" w="3132774">
                    <a:moveTo>
                      <a:pt x="0" y="0"/>
                    </a:moveTo>
                    <a:lnTo>
                      <a:pt x="3132774" y="0"/>
                    </a:lnTo>
                    <a:lnTo>
                      <a:pt x="3132774" y="308627"/>
                    </a:lnTo>
                    <a:lnTo>
                      <a:pt x="0" y="308627"/>
                    </a:lnTo>
                    <a:close/>
                  </a:path>
                </a:pathLst>
              </a:custGeom>
              <a:solidFill>
                <a:srgbClr val="77838D"/>
              </a:solidFill>
            </p:spPr>
          </p:sp>
          <p:sp>
            <p:nvSpPr>
              <p:cNvPr name="Freeform 50" id="50"/>
              <p:cNvSpPr/>
              <p:nvPr/>
            </p:nvSpPr>
            <p:spPr>
              <a:xfrm>
                <a:off x="35560" y="35560"/>
                <a:ext cx="3145474" cy="321327"/>
              </a:xfrm>
              <a:custGeom>
                <a:avLst/>
                <a:gdLst/>
                <a:ahLst/>
                <a:cxnLst/>
                <a:rect r="r" b="b" t="t" l="l"/>
                <a:pathLst>
                  <a:path h="321327" w="3145474">
                    <a:moveTo>
                      <a:pt x="3145474" y="321327"/>
                    </a:moveTo>
                    <a:lnTo>
                      <a:pt x="0" y="321327"/>
                    </a:lnTo>
                    <a:lnTo>
                      <a:pt x="0" y="0"/>
                    </a:lnTo>
                    <a:lnTo>
                      <a:pt x="3145474" y="0"/>
                    </a:lnTo>
                    <a:lnTo>
                      <a:pt x="3145474" y="321327"/>
                    </a:lnTo>
                    <a:close/>
                    <a:moveTo>
                      <a:pt x="12700" y="308627"/>
                    </a:moveTo>
                    <a:lnTo>
                      <a:pt x="3132774" y="308627"/>
                    </a:lnTo>
                    <a:lnTo>
                      <a:pt x="3132774" y="12700"/>
                    </a:lnTo>
                    <a:lnTo>
                      <a:pt x="12700" y="12700"/>
                    </a:lnTo>
                    <a:lnTo>
                      <a:pt x="12700" y="308627"/>
                    </a:lnTo>
                    <a:close/>
                  </a:path>
                </a:pathLst>
              </a:custGeom>
              <a:solidFill>
                <a:srgbClr val="9AA7B2"/>
              </a:solidFill>
            </p:spPr>
          </p:sp>
          <p:sp>
            <p:nvSpPr>
              <p:cNvPr name="Freeform 51" id="51"/>
              <p:cNvSpPr/>
              <p:nvPr/>
            </p:nvSpPr>
            <p:spPr>
              <a:xfrm>
                <a:off x="0" y="0"/>
                <a:ext cx="3132774" cy="308627"/>
              </a:xfrm>
              <a:custGeom>
                <a:avLst/>
                <a:gdLst/>
                <a:ahLst/>
                <a:cxnLst/>
                <a:rect r="r" b="b" t="t" l="l"/>
                <a:pathLst>
                  <a:path h="308627" w="3132774">
                    <a:moveTo>
                      <a:pt x="0" y="0"/>
                    </a:moveTo>
                    <a:lnTo>
                      <a:pt x="3132774" y="0"/>
                    </a:lnTo>
                    <a:lnTo>
                      <a:pt x="3132774" y="308627"/>
                    </a:lnTo>
                    <a:lnTo>
                      <a:pt x="0" y="308627"/>
                    </a:lnTo>
                    <a:close/>
                  </a:path>
                </a:pathLst>
              </a:custGeom>
              <a:solidFill>
                <a:srgbClr val="C7D0D8"/>
              </a:solidFill>
            </p:spPr>
          </p:sp>
        </p:grpSp>
        <p:sp>
          <p:nvSpPr>
            <p:cNvPr name="TextBox 52" id="52"/>
            <p:cNvSpPr txBox="true"/>
            <p:nvPr/>
          </p:nvSpPr>
          <p:spPr>
            <a:xfrm rot="0">
              <a:off x="272296" y="117537"/>
              <a:ext cx="7299688" cy="587841"/>
            </a:xfrm>
            <a:prstGeom prst="rect">
              <a:avLst/>
            </a:prstGeom>
          </p:spPr>
          <p:txBody>
            <a:bodyPr anchor="t" rtlCol="false" tIns="0" lIns="0" bIns="0" rIns="0">
              <a:spAutoFit/>
            </a:bodyPr>
            <a:lstStyle/>
            <a:p>
              <a:pPr algn="ctr">
                <a:lnSpc>
                  <a:spcPts val="3656"/>
                </a:lnSpc>
              </a:pPr>
              <a:r>
                <a:rPr lang="en-US" sz="2611">
                  <a:solidFill>
                    <a:srgbClr val="000000"/>
                  </a:solidFill>
                  <a:latin typeface="Josefin Sans Bold"/>
                </a:rPr>
                <a:t>Бошқа тизимли интеграторлар</a:t>
              </a:r>
            </a:p>
          </p:txBody>
        </p:sp>
      </p:grpSp>
      <p:sp>
        <p:nvSpPr>
          <p:cNvPr name="AutoShape 53" id="53"/>
          <p:cNvSpPr/>
          <p:nvPr/>
        </p:nvSpPr>
        <p:spPr>
          <a:xfrm rot="5440555">
            <a:off x="2010477" y="6016707"/>
            <a:ext cx="3536871" cy="0"/>
          </a:xfrm>
          <a:prstGeom prst="line">
            <a:avLst/>
          </a:prstGeom>
          <a:ln cap="flat" w="47625">
            <a:solidFill>
              <a:srgbClr val="000000"/>
            </a:solidFill>
            <a:prstDash val="solid"/>
            <a:headEnd type="none" len="sm" w="sm"/>
            <a:tailEnd type="none" len="sm" w="sm"/>
          </a:ln>
        </p:spPr>
      </p:sp>
      <p:sp>
        <p:nvSpPr>
          <p:cNvPr name="AutoShape 54" id="54"/>
          <p:cNvSpPr/>
          <p:nvPr/>
        </p:nvSpPr>
        <p:spPr>
          <a:xfrm rot="47084">
            <a:off x="3309774" y="7292692"/>
            <a:ext cx="1038587" cy="0"/>
          </a:xfrm>
          <a:prstGeom prst="line">
            <a:avLst/>
          </a:prstGeom>
          <a:ln cap="flat" w="47625">
            <a:solidFill>
              <a:srgbClr val="000000"/>
            </a:solidFill>
            <a:prstDash val="solid"/>
            <a:headEnd type="none" len="sm" w="sm"/>
            <a:tailEnd type="none" len="sm" w="sm"/>
          </a:ln>
        </p:spPr>
      </p:sp>
      <p:sp>
        <p:nvSpPr>
          <p:cNvPr name="AutoShape 55" id="55"/>
          <p:cNvSpPr/>
          <p:nvPr/>
        </p:nvSpPr>
        <p:spPr>
          <a:xfrm rot="47084">
            <a:off x="3259619" y="6203573"/>
            <a:ext cx="1038587" cy="0"/>
          </a:xfrm>
          <a:prstGeom prst="line">
            <a:avLst/>
          </a:prstGeom>
          <a:ln cap="flat" w="47625">
            <a:solidFill>
              <a:srgbClr val="000000"/>
            </a:solidFill>
            <a:prstDash val="solid"/>
            <a:headEnd type="none" len="sm" w="sm"/>
            <a:tailEnd type="none" len="sm" w="sm"/>
          </a:ln>
        </p:spPr>
      </p:sp>
      <p:sp>
        <p:nvSpPr>
          <p:cNvPr name="AutoShape 56" id="56"/>
          <p:cNvSpPr/>
          <p:nvPr/>
        </p:nvSpPr>
        <p:spPr>
          <a:xfrm rot="45067">
            <a:off x="6936735" y="7359330"/>
            <a:ext cx="1816476" cy="0"/>
          </a:xfrm>
          <a:prstGeom prst="line">
            <a:avLst/>
          </a:prstGeom>
          <a:ln cap="flat" w="47625">
            <a:solidFill>
              <a:srgbClr val="000000"/>
            </a:solidFill>
            <a:prstDash val="sysDot"/>
            <a:headEnd type="triangle" len="med" w="lg"/>
            <a:tailEnd type="triangle" len="med" w="lg"/>
          </a:ln>
        </p:spPr>
      </p:sp>
      <p:sp>
        <p:nvSpPr>
          <p:cNvPr name="TextBox 57" id="57"/>
          <p:cNvSpPr txBox="true"/>
          <p:nvPr/>
        </p:nvSpPr>
        <p:spPr>
          <a:xfrm rot="0">
            <a:off x="2693735" y="9182100"/>
            <a:ext cx="10302478" cy="679451"/>
          </a:xfrm>
          <a:prstGeom prst="rect">
            <a:avLst/>
          </a:prstGeom>
        </p:spPr>
        <p:txBody>
          <a:bodyPr anchor="t" rtlCol="false" tIns="0" lIns="0" bIns="0" rIns="0">
            <a:spAutoFit/>
          </a:bodyPr>
          <a:lstStyle/>
          <a:p>
            <a:pPr algn="ctr">
              <a:lnSpc>
                <a:spcPts val="5599"/>
              </a:lnSpc>
              <a:spcBef>
                <a:spcPct val="0"/>
              </a:spcBef>
            </a:pPr>
            <a:r>
              <a:rPr lang="en-US" sz="3999">
                <a:solidFill>
                  <a:srgbClr val="000000"/>
                </a:solidFill>
                <a:latin typeface="Clear Sans Regular"/>
              </a:rPr>
              <a:t>Elektron xukumat tizimini boshqaruv sxemasi</a:t>
            </a:r>
          </a:p>
        </p:txBody>
      </p:sp>
    </p:spTree>
  </p:cSld>
  <p:clrMapOvr>
    <a:masterClrMapping/>
  </p:clrMapOvr>
</p:sld>
</file>

<file path=ppt/slides/slide27.xml><?xml version="1.0" encoding="utf-8"?>
<p:sld xmlns:p="http://schemas.openxmlformats.org/presentationml/2006/main" xmlns:a="http://schemas.openxmlformats.org/drawingml/2006/main">
  <p:cSld>
    <p:bg>
      <p:bgPr>
        <a:solidFill>
          <a:srgbClr val="FBFBF5"/>
        </a:solidFill>
      </p:bgPr>
    </p:bg>
    <p:spTree>
      <p:nvGrpSpPr>
        <p:cNvPr id="1" name=""/>
        <p:cNvGrpSpPr/>
        <p:nvPr/>
      </p:nvGrpSpPr>
      <p:grpSpPr>
        <a:xfrm>
          <a:off x="0" y="0"/>
          <a:ext cx="0" cy="0"/>
          <a:chOff x="0" y="0"/>
          <a:chExt cx="0" cy="0"/>
        </a:xfrm>
      </p:grpSpPr>
      <p:sp>
        <p:nvSpPr>
          <p:cNvPr name="AutoShape 2" id="2"/>
          <p:cNvSpPr/>
          <p:nvPr/>
        </p:nvSpPr>
        <p:spPr>
          <a:xfrm rot="0">
            <a:off x="-289888" y="9456189"/>
            <a:ext cx="18794522" cy="1026515"/>
          </a:xfrm>
          <a:prstGeom prst="rect">
            <a:avLst/>
          </a:prstGeom>
          <a:solidFill>
            <a:srgbClr val="FFDE59"/>
          </a:solidFill>
        </p:spPr>
      </p:sp>
      <p:sp>
        <p:nvSpPr>
          <p:cNvPr name="AutoShape 3" id="3"/>
          <p:cNvSpPr/>
          <p:nvPr/>
        </p:nvSpPr>
        <p:spPr>
          <a:xfrm rot="0">
            <a:off x="-289888" y="-290563"/>
            <a:ext cx="18878241" cy="5309869"/>
          </a:xfrm>
          <a:prstGeom prst="rect">
            <a:avLst/>
          </a:prstGeom>
          <a:solidFill>
            <a:srgbClr val="FFDE59"/>
          </a:solidFill>
        </p:spPr>
      </p:sp>
      <p:sp>
        <p:nvSpPr>
          <p:cNvPr name="TextBox 4" id="4"/>
          <p:cNvSpPr txBox="true"/>
          <p:nvPr/>
        </p:nvSpPr>
        <p:spPr>
          <a:xfrm rot="0">
            <a:off x="1167682" y="1169599"/>
            <a:ext cx="15963102" cy="1553559"/>
          </a:xfrm>
          <a:prstGeom prst="rect">
            <a:avLst/>
          </a:prstGeom>
        </p:spPr>
        <p:txBody>
          <a:bodyPr anchor="t" rtlCol="false" tIns="0" lIns="0" bIns="0" rIns="0">
            <a:spAutoFit/>
          </a:bodyPr>
          <a:lstStyle/>
          <a:p>
            <a:pPr algn="ctr">
              <a:lnSpc>
                <a:spcPts val="6022"/>
              </a:lnSpc>
            </a:pPr>
            <a:r>
              <a:rPr lang="en-US" spc="121" sz="5525">
                <a:solidFill>
                  <a:srgbClr val="0E0F12"/>
                </a:solidFill>
                <a:latin typeface="Montserrat Semi-Bold Bold"/>
              </a:rPr>
              <a:t>ELEKTRON XUKUMATNI RIVOJLANISH BOSQICHLARI</a:t>
            </a:r>
          </a:p>
        </p:txBody>
      </p:sp>
      <p:grpSp>
        <p:nvGrpSpPr>
          <p:cNvPr name="Group 5" id="5"/>
          <p:cNvGrpSpPr/>
          <p:nvPr/>
        </p:nvGrpSpPr>
        <p:grpSpPr>
          <a:xfrm rot="0">
            <a:off x="641603" y="5779404"/>
            <a:ext cx="2945602" cy="1589405"/>
            <a:chOff x="0" y="0"/>
            <a:chExt cx="3927469" cy="2119207"/>
          </a:xfrm>
        </p:grpSpPr>
        <p:sp>
          <p:nvSpPr>
            <p:cNvPr name="TextBox 6" id="6"/>
            <p:cNvSpPr txBox="true"/>
            <p:nvPr/>
          </p:nvSpPr>
          <p:spPr>
            <a:xfrm rot="0">
              <a:off x="0" y="-57150"/>
              <a:ext cx="3927469" cy="698077"/>
            </a:xfrm>
            <a:prstGeom prst="rect">
              <a:avLst/>
            </a:prstGeom>
          </p:spPr>
          <p:txBody>
            <a:bodyPr anchor="t" rtlCol="false" tIns="0" lIns="0" bIns="0" rIns="0">
              <a:spAutoFit/>
            </a:bodyPr>
            <a:lstStyle/>
            <a:p>
              <a:pPr algn="ctr">
                <a:lnSpc>
                  <a:spcPts val="4480"/>
                </a:lnSpc>
              </a:pPr>
              <a:r>
                <a:rPr lang="en-US" sz="3200">
                  <a:solidFill>
                    <a:srgbClr val="01949A"/>
                  </a:solidFill>
                  <a:latin typeface="Montserrat Semi-Bold"/>
                </a:rPr>
                <a:t>2007-2005</a:t>
              </a:r>
            </a:p>
          </p:txBody>
        </p:sp>
        <p:sp>
          <p:nvSpPr>
            <p:cNvPr name="TextBox 7" id="7"/>
            <p:cNvSpPr txBox="true"/>
            <p:nvPr/>
          </p:nvSpPr>
          <p:spPr>
            <a:xfrm rot="0">
              <a:off x="0" y="653627"/>
              <a:ext cx="3927469" cy="1457960"/>
            </a:xfrm>
            <a:prstGeom prst="rect">
              <a:avLst/>
            </a:prstGeom>
          </p:spPr>
          <p:txBody>
            <a:bodyPr anchor="t" rtlCol="false" tIns="0" lIns="0" bIns="0" rIns="0">
              <a:spAutoFit/>
            </a:bodyPr>
            <a:lstStyle/>
            <a:p>
              <a:pPr algn="ctr">
                <a:lnSpc>
                  <a:spcPts val="2204"/>
                </a:lnSpc>
              </a:pPr>
              <a:r>
                <a:rPr lang="en-US" sz="1575">
                  <a:solidFill>
                    <a:srgbClr val="CD0046"/>
                  </a:solidFill>
                  <a:latin typeface="Montserrat Semi-Bold"/>
                </a:rPr>
                <a:t>Internet bilan ishlash, internet infratuzilmasini shakllantirish, korxonalar Veb resurslari</a:t>
              </a:r>
            </a:p>
          </p:txBody>
        </p:sp>
      </p:grpSp>
      <p:grpSp>
        <p:nvGrpSpPr>
          <p:cNvPr name="Group 8" id="8"/>
          <p:cNvGrpSpPr/>
          <p:nvPr/>
        </p:nvGrpSpPr>
        <p:grpSpPr>
          <a:xfrm rot="0">
            <a:off x="4144951" y="5779404"/>
            <a:ext cx="2945602" cy="1313180"/>
            <a:chOff x="0" y="0"/>
            <a:chExt cx="3927469" cy="1750907"/>
          </a:xfrm>
        </p:grpSpPr>
        <p:sp>
          <p:nvSpPr>
            <p:cNvPr name="TextBox 9" id="9"/>
            <p:cNvSpPr txBox="true"/>
            <p:nvPr/>
          </p:nvSpPr>
          <p:spPr>
            <a:xfrm rot="0">
              <a:off x="0" y="-57150"/>
              <a:ext cx="3927469" cy="698077"/>
            </a:xfrm>
            <a:prstGeom prst="rect">
              <a:avLst/>
            </a:prstGeom>
          </p:spPr>
          <p:txBody>
            <a:bodyPr anchor="t" rtlCol="false" tIns="0" lIns="0" bIns="0" rIns="0">
              <a:spAutoFit/>
            </a:bodyPr>
            <a:lstStyle/>
            <a:p>
              <a:pPr algn="ctr">
                <a:lnSpc>
                  <a:spcPts val="4480"/>
                </a:lnSpc>
              </a:pPr>
              <a:r>
                <a:rPr lang="en-US" sz="3200">
                  <a:solidFill>
                    <a:srgbClr val="01949A"/>
                  </a:solidFill>
                  <a:latin typeface="Montserrat Semi-Bold"/>
                </a:rPr>
                <a:t>1997-2010</a:t>
              </a:r>
            </a:p>
          </p:txBody>
        </p:sp>
        <p:sp>
          <p:nvSpPr>
            <p:cNvPr name="TextBox 10" id="10"/>
            <p:cNvSpPr txBox="true"/>
            <p:nvPr/>
          </p:nvSpPr>
          <p:spPr>
            <a:xfrm rot="0">
              <a:off x="0" y="653627"/>
              <a:ext cx="3927469" cy="1089660"/>
            </a:xfrm>
            <a:prstGeom prst="rect">
              <a:avLst/>
            </a:prstGeom>
          </p:spPr>
          <p:txBody>
            <a:bodyPr anchor="t" rtlCol="false" tIns="0" lIns="0" bIns="0" rIns="0">
              <a:spAutoFit/>
            </a:bodyPr>
            <a:lstStyle/>
            <a:p>
              <a:pPr algn="ctr">
                <a:lnSpc>
                  <a:spcPts val="2204"/>
                </a:lnSpc>
              </a:pPr>
              <a:r>
                <a:rPr lang="en-US" sz="1575">
                  <a:solidFill>
                    <a:srgbClr val="CD0046"/>
                  </a:solidFill>
                  <a:latin typeface="Montserrat Semi-Bold"/>
                </a:rPr>
                <a:t>Elektron maʼlumotnomalar va informatsion xizmatlarni rivojlanishi.</a:t>
              </a:r>
            </a:p>
          </p:txBody>
        </p:sp>
      </p:grpSp>
      <p:grpSp>
        <p:nvGrpSpPr>
          <p:cNvPr name="Group 11" id="11"/>
          <p:cNvGrpSpPr/>
          <p:nvPr/>
        </p:nvGrpSpPr>
        <p:grpSpPr>
          <a:xfrm rot="0">
            <a:off x="7648300" y="5779404"/>
            <a:ext cx="2945602" cy="1036955"/>
            <a:chOff x="0" y="0"/>
            <a:chExt cx="3927469" cy="1382607"/>
          </a:xfrm>
        </p:grpSpPr>
        <p:sp>
          <p:nvSpPr>
            <p:cNvPr name="TextBox 12" id="12"/>
            <p:cNvSpPr txBox="true"/>
            <p:nvPr/>
          </p:nvSpPr>
          <p:spPr>
            <a:xfrm rot="0">
              <a:off x="0" y="-57150"/>
              <a:ext cx="3927469" cy="698077"/>
            </a:xfrm>
            <a:prstGeom prst="rect">
              <a:avLst/>
            </a:prstGeom>
          </p:spPr>
          <p:txBody>
            <a:bodyPr anchor="t" rtlCol="false" tIns="0" lIns="0" bIns="0" rIns="0">
              <a:spAutoFit/>
            </a:bodyPr>
            <a:lstStyle/>
            <a:p>
              <a:pPr algn="ctr">
                <a:lnSpc>
                  <a:spcPts val="4480"/>
                </a:lnSpc>
              </a:pPr>
              <a:r>
                <a:rPr lang="en-US" sz="3200">
                  <a:solidFill>
                    <a:srgbClr val="01949A"/>
                  </a:solidFill>
                  <a:latin typeface="Montserrat Semi-Bold"/>
                </a:rPr>
                <a:t>2010-2013</a:t>
              </a:r>
            </a:p>
          </p:txBody>
        </p:sp>
        <p:sp>
          <p:nvSpPr>
            <p:cNvPr name="TextBox 13" id="13"/>
            <p:cNvSpPr txBox="true"/>
            <p:nvPr/>
          </p:nvSpPr>
          <p:spPr>
            <a:xfrm rot="0">
              <a:off x="0" y="653627"/>
              <a:ext cx="3927469" cy="721360"/>
            </a:xfrm>
            <a:prstGeom prst="rect">
              <a:avLst/>
            </a:prstGeom>
          </p:spPr>
          <p:txBody>
            <a:bodyPr anchor="t" rtlCol="false" tIns="0" lIns="0" bIns="0" rIns="0">
              <a:spAutoFit/>
            </a:bodyPr>
            <a:lstStyle/>
            <a:p>
              <a:pPr algn="ctr">
                <a:lnSpc>
                  <a:spcPts val="2204"/>
                </a:lnSpc>
              </a:pPr>
              <a:r>
                <a:rPr lang="en-US" sz="1575">
                  <a:solidFill>
                    <a:srgbClr val="CD0046"/>
                  </a:solidFill>
                  <a:latin typeface="Montserrat Semi-Bold"/>
                </a:rPr>
                <a:t>Davlat organlarini biznes-jaraѐnlarini reinjerengi</a:t>
              </a:r>
            </a:p>
          </p:txBody>
        </p:sp>
      </p:grpSp>
      <p:grpSp>
        <p:nvGrpSpPr>
          <p:cNvPr name="Group 14" id="14"/>
          <p:cNvGrpSpPr/>
          <p:nvPr/>
        </p:nvGrpSpPr>
        <p:grpSpPr>
          <a:xfrm rot="0">
            <a:off x="11151649" y="5779404"/>
            <a:ext cx="2945602" cy="1036955"/>
            <a:chOff x="0" y="0"/>
            <a:chExt cx="3927469" cy="1382607"/>
          </a:xfrm>
        </p:grpSpPr>
        <p:sp>
          <p:nvSpPr>
            <p:cNvPr name="TextBox 15" id="15"/>
            <p:cNvSpPr txBox="true"/>
            <p:nvPr/>
          </p:nvSpPr>
          <p:spPr>
            <a:xfrm rot="0">
              <a:off x="0" y="-57150"/>
              <a:ext cx="3927469" cy="698077"/>
            </a:xfrm>
            <a:prstGeom prst="rect">
              <a:avLst/>
            </a:prstGeom>
          </p:spPr>
          <p:txBody>
            <a:bodyPr anchor="t" rtlCol="false" tIns="0" lIns="0" bIns="0" rIns="0">
              <a:spAutoFit/>
            </a:bodyPr>
            <a:lstStyle/>
            <a:p>
              <a:pPr algn="ctr">
                <a:lnSpc>
                  <a:spcPts val="4480"/>
                </a:lnSpc>
              </a:pPr>
              <a:r>
                <a:rPr lang="en-US" sz="3200">
                  <a:solidFill>
                    <a:srgbClr val="01949A"/>
                  </a:solidFill>
                  <a:latin typeface="Montserrat Semi-Bold"/>
                </a:rPr>
                <a:t>2013-2020</a:t>
              </a:r>
            </a:p>
          </p:txBody>
        </p:sp>
        <p:sp>
          <p:nvSpPr>
            <p:cNvPr name="TextBox 16" id="16"/>
            <p:cNvSpPr txBox="true"/>
            <p:nvPr/>
          </p:nvSpPr>
          <p:spPr>
            <a:xfrm rot="0">
              <a:off x="0" y="653627"/>
              <a:ext cx="3927469" cy="721360"/>
            </a:xfrm>
            <a:prstGeom prst="rect">
              <a:avLst/>
            </a:prstGeom>
          </p:spPr>
          <p:txBody>
            <a:bodyPr anchor="t" rtlCol="false" tIns="0" lIns="0" bIns="0" rIns="0">
              <a:spAutoFit/>
            </a:bodyPr>
            <a:lstStyle/>
            <a:p>
              <a:pPr algn="ctr">
                <a:lnSpc>
                  <a:spcPts val="2204"/>
                </a:lnSpc>
              </a:pPr>
              <a:r>
                <a:rPr lang="en-US" sz="1575">
                  <a:solidFill>
                    <a:srgbClr val="CD0046"/>
                  </a:solidFill>
                  <a:latin typeface="Montserrat Semi-Bold"/>
                </a:rPr>
                <a:t>Interaktiv tranzaktsion xizmatlarni taqdim etish</a:t>
              </a:r>
            </a:p>
          </p:txBody>
        </p:sp>
      </p:grpSp>
      <p:grpSp>
        <p:nvGrpSpPr>
          <p:cNvPr name="Group 17" id="17"/>
          <p:cNvGrpSpPr/>
          <p:nvPr/>
        </p:nvGrpSpPr>
        <p:grpSpPr>
          <a:xfrm rot="0">
            <a:off x="14654998" y="5779404"/>
            <a:ext cx="2945602" cy="1313180"/>
            <a:chOff x="0" y="0"/>
            <a:chExt cx="3927469" cy="1750907"/>
          </a:xfrm>
        </p:grpSpPr>
        <p:sp>
          <p:nvSpPr>
            <p:cNvPr name="TextBox 18" id="18"/>
            <p:cNvSpPr txBox="true"/>
            <p:nvPr/>
          </p:nvSpPr>
          <p:spPr>
            <a:xfrm rot="0">
              <a:off x="0" y="-57150"/>
              <a:ext cx="3927469" cy="698077"/>
            </a:xfrm>
            <a:prstGeom prst="rect">
              <a:avLst/>
            </a:prstGeom>
          </p:spPr>
          <p:txBody>
            <a:bodyPr anchor="t" rtlCol="false" tIns="0" lIns="0" bIns="0" rIns="0">
              <a:spAutoFit/>
            </a:bodyPr>
            <a:lstStyle/>
            <a:p>
              <a:pPr algn="ctr">
                <a:lnSpc>
                  <a:spcPts val="4480"/>
                </a:lnSpc>
              </a:pPr>
              <a:r>
                <a:rPr lang="en-US" sz="3200">
                  <a:solidFill>
                    <a:srgbClr val="01949A"/>
                  </a:solidFill>
                  <a:latin typeface="Montserrat Semi-Bold"/>
                </a:rPr>
                <a:t>2021-2022</a:t>
              </a:r>
            </a:p>
          </p:txBody>
        </p:sp>
        <p:sp>
          <p:nvSpPr>
            <p:cNvPr name="TextBox 19" id="19"/>
            <p:cNvSpPr txBox="true"/>
            <p:nvPr/>
          </p:nvSpPr>
          <p:spPr>
            <a:xfrm rot="0">
              <a:off x="0" y="653627"/>
              <a:ext cx="3927469" cy="1089660"/>
            </a:xfrm>
            <a:prstGeom prst="rect">
              <a:avLst/>
            </a:prstGeom>
          </p:spPr>
          <p:txBody>
            <a:bodyPr anchor="t" rtlCol="false" tIns="0" lIns="0" bIns="0" rIns="0">
              <a:spAutoFit/>
            </a:bodyPr>
            <a:lstStyle/>
            <a:p>
              <a:pPr algn="ctr">
                <a:lnSpc>
                  <a:spcPts val="2204"/>
                </a:lnSpc>
              </a:pPr>
              <a:r>
                <a:rPr lang="en-US" sz="1575">
                  <a:solidFill>
                    <a:srgbClr val="CD0046"/>
                  </a:solidFill>
                  <a:latin typeface="Montserrat Semi-Bold"/>
                </a:rPr>
                <a:t>Yagona davlat interautiv xizmatlari samaradorliigi - Raыamli Oʼzbekiston!</a:t>
              </a:r>
            </a:p>
          </p:txBody>
        </p:sp>
      </p:grpSp>
      <p:grpSp>
        <p:nvGrpSpPr>
          <p:cNvPr name="Group 20" id="20"/>
          <p:cNvGrpSpPr/>
          <p:nvPr/>
        </p:nvGrpSpPr>
        <p:grpSpPr>
          <a:xfrm rot="0">
            <a:off x="16007489" y="4714465"/>
            <a:ext cx="3374590" cy="609682"/>
            <a:chOff x="0" y="0"/>
            <a:chExt cx="2811781" cy="508000"/>
          </a:xfrm>
        </p:grpSpPr>
        <p:sp>
          <p:nvSpPr>
            <p:cNvPr name="Freeform 21" id="21"/>
            <p:cNvSpPr/>
            <p:nvPr/>
          </p:nvSpPr>
          <p:spPr>
            <a:xfrm>
              <a:off x="2364383" y="49530"/>
              <a:ext cx="407115" cy="408940"/>
            </a:xfrm>
            <a:custGeom>
              <a:avLst/>
              <a:gdLst/>
              <a:ahLst/>
              <a:cxnLst/>
              <a:rect r="r" b="b" t="t" l="l"/>
              <a:pathLst>
                <a:path h="408940" w="407115">
                  <a:moveTo>
                    <a:pt x="203558" y="0"/>
                  </a:moveTo>
                  <a:cubicBezTo>
                    <a:pt x="316127" y="503"/>
                    <a:pt x="407116" y="91900"/>
                    <a:pt x="407116" y="204470"/>
                  </a:cubicBezTo>
                  <a:cubicBezTo>
                    <a:pt x="407116" y="317040"/>
                    <a:pt x="316127" y="408437"/>
                    <a:pt x="203558" y="408940"/>
                  </a:cubicBezTo>
                  <a:cubicBezTo>
                    <a:pt x="90989" y="408437"/>
                    <a:pt x="0" y="317040"/>
                    <a:pt x="0" y="204470"/>
                  </a:cubicBezTo>
                  <a:cubicBezTo>
                    <a:pt x="0" y="91900"/>
                    <a:pt x="90989" y="503"/>
                    <a:pt x="203558" y="0"/>
                  </a:cubicBezTo>
                  <a:close/>
                </a:path>
              </a:pathLst>
            </a:custGeom>
            <a:solidFill>
              <a:srgbClr val="FBFBF5"/>
            </a:solidFill>
          </p:spPr>
        </p:sp>
        <p:sp>
          <p:nvSpPr>
            <p:cNvPr name="Freeform 22" id="22"/>
            <p:cNvSpPr/>
            <p:nvPr/>
          </p:nvSpPr>
          <p:spPr>
            <a:xfrm>
              <a:off x="0" y="11430"/>
              <a:ext cx="2811781" cy="485140"/>
            </a:xfrm>
            <a:custGeom>
              <a:avLst/>
              <a:gdLst/>
              <a:ahLst/>
              <a:cxnLst/>
              <a:rect r="r" b="b" t="t" l="l"/>
              <a:pathLst>
                <a:path h="485140" w="2811781">
                  <a:moveTo>
                    <a:pt x="2567941" y="0"/>
                  </a:moveTo>
                  <a:cubicBezTo>
                    <a:pt x="2447291" y="0"/>
                    <a:pt x="2346961" y="88900"/>
                    <a:pt x="2327911" y="204470"/>
                  </a:cubicBezTo>
                  <a:lnTo>
                    <a:pt x="0" y="204470"/>
                  </a:lnTo>
                  <a:lnTo>
                    <a:pt x="0" y="280670"/>
                  </a:lnTo>
                  <a:lnTo>
                    <a:pt x="2329181" y="280670"/>
                  </a:lnTo>
                  <a:cubicBezTo>
                    <a:pt x="2346961" y="396240"/>
                    <a:pt x="2448561" y="485140"/>
                    <a:pt x="2569211" y="485140"/>
                  </a:cubicBezTo>
                  <a:cubicBezTo>
                    <a:pt x="2703831" y="485140"/>
                    <a:pt x="2811781" y="375920"/>
                    <a:pt x="2811781" y="242570"/>
                  </a:cubicBezTo>
                  <a:cubicBezTo>
                    <a:pt x="2811781" y="107950"/>
                    <a:pt x="2702561" y="0"/>
                    <a:pt x="2567941" y="0"/>
                  </a:cubicBezTo>
                  <a:close/>
                  <a:moveTo>
                    <a:pt x="2567941" y="408940"/>
                  </a:moveTo>
                  <a:cubicBezTo>
                    <a:pt x="2476501" y="408940"/>
                    <a:pt x="2401571" y="334010"/>
                    <a:pt x="2401571" y="242570"/>
                  </a:cubicBezTo>
                  <a:cubicBezTo>
                    <a:pt x="2401571" y="151130"/>
                    <a:pt x="2476501" y="76200"/>
                    <a:pt x="2567941" y="76200"/>
                  </a:cubicBezTo>
                  <a:cubicBezTo>
                    <a:pt x="2659381" y="76200"/>
                    <a:pt x="2734311" y="151130"/>
                    <a:pt x="2734311" y="242570"/>
                  </a:cubicBezTo>
                  <a:cubicBezTo>
                    <a:pt x="2735581" y="334010"/>
                    <a:pt x="2660651" y="408940"/>
                    <a:pt x="2567941" y="408940"/>
                  </a:cubicBezTo>
                  <a:close/>
                </a:path>
              </a:pathLst>
            </a:custGeom>
            <a:solidFill>
              <a:srgbClr val="CD0046"/>
            </a:solidFill>
          </p:spPr>
        </p:sp>
      </p:grpSp>
      <p:grpSp>
        <p:nvGrpSpPr>
          <p:cNvPr name="Group 23" id="23"/>
          <p:cNvGrpSpPr/>
          <p:nvPr/>
        </p:nvGrpSpPr>
        <p:grpSpPr>
          <a:xfrm rot="0">
            <a:off x="12653828" y="4714465"/>
            <a:ext cx="3835049" cy="609682"/>
            <a:chOff x="0" y="0"/>
            <a:chExt cx="3195446" cy="508000"/>
          </a:xfrm>
        </p:grpSpPr>
        <p:sp>
          <p:nvSpPr>
            <p:cNvPr name="Freeform 24" id="24"/>
            <p:cNvSpPr/>
            <p:nvPr/>
          </p:nvSpPr>
          <p:spPr>
            <a:xfrm>
              <a:off x="2748048" y="49530"/>
              <a:ext cx="407115" cy="408940"/>
            </a:xfrm>
            <a:custGeom>
              <a:avLst/>
              <a:gdLst/>
              <a:ahLst/>
              <a:cxnLst/>
              <a:rect r="r" b="b" t="t" l="l"/>
              <a:pathLst>
                <a:path h="408940" w="407115">
                  <a:moveTo>
                    <a:pt x="203558" y="0"/>
                  </a:moveTo>
                  <a:cubicBezTo>
                    <a:pt x="316127" y="503"/>
                    <a:pt x="407116" y="91900"/>
                    <a:pt x="407116" y="204470"/>
                  </a:cubicBezTo>
                  <a:cubicBezTo>
                    <a:pt x="407116" y="317040"/>
                    <a:pt x="316127" y="408437"/>
                    <a:pt x="203558" y="408940"/>
                  </a:cubicBezTo>
                  <a:cubicBezTo>
                    <a:pt x="90989" y="408437"/>
                    <a:pt x="0" y="317040"/>
                    <a:pt x="0" y="204470"/>
                  </a:cubicBezTo>
                  <a:cubicBezTo>
                    <a:pt x="0" y="91900"/>
                    <a:pt x="90989" y="503"/>
                    <a:pt x="203558" y="0"/>
                  </a:cubicBezTo>
                  <a:close/>
                </a:path>
              </a:pathLst>
            </a:custGeom>
            <a:solidFill>
              <a:srgbClr val="FBFBF5"/>
            </a:solidFill>
          </p:spPr>
        </p:sp>
        <p:sp>
          <p:nvSpPr>
            <p:cNvPr name="Freeform 25" id="25"/>
            <p:cNvSpPr/>
            <p:nvPr/>
          </p:nvSpPr>
          <p:spPr>
            <a:xfrm>
              <a:off x="0" y="11430"/>
              <a:ext cx="3195446" cy="485140"/>
            </a:xfrm>
            <a:custGeom>
              <a:avLst/>
              <a:gdLst/>
              <a:ahLst/>
              <a:cxnLst/>
              <a:rect r="r" b="b" t="t" l="l"/>
              <a:pathLst>
                <a:path h="485140" w="3195446">
                  <a:moveTo>
                    <a:pt x="2951606" y="0"/>
                  </a:moveTo>
                  <a:cubicBezTo>
                    <a:pt x="2830956" y="0"/>
                    <a:pt x="2730626" y="88900"/>
                    <a:pt x="2711576" y="204470"/>
                  </a:cubicBezTo>
                  <a:lnTo>
                    <a:pt x="0" y="204470"/>
                  </a:lnTo>
                  <a:lnTo>
                    <a:pt x="0" y="280670"/>
                  </a:lnTo>
                  <a:lnTo>
                    <a:pt x="2712846" y="280670"/>
                  </a:lnTo>
                  <a:cubicBezTo>
                    <a:pt x="2730626" y="396240"/>
                    <a:pt x="2832226" y="485140"/>
                    <a:pt x="2952876" y="485140"/>
                  </a:cubicBezTo>
                  <a:cubicBezTo>
                    <a:pt x="3087496" y="485140"/>
                    <a:pt x="3195446" y="375920"/>
                    <a:pt x="3195446" y="242570"/>
                  </a:cubicBezTo>
                  <a:cubicBezTo>
                    <a:pt x="3195446" y="107950"/>
                    <a:pt x="3086226" y="0"/>
                    <a:pt x="2951606" y="0"/>
                  </a:cubicBezTo>
                  <a:close/>
                  <a:moveTo>
                    <a:pt x="2951606" y="408940"/>
                  </a:moveTo>
                  <a:cubicBezTo>
                    <a:pt x="2860166" y="408940"/>
                    <a:pt x="2785236" y="334010"/>
                    <a:pt x="2785236" y="242570"/>
                  </a:cubicBezTo>
                  <a:cubicBezTo>
                    <a:pt x="2785236" y="151130"/>
                    <a:pt x="2860166" y="76200"/>
                    <a:pt x="2951606" y="76200"/>
                  </a:cubicBezTo>
                  <a:cubicBezTo>
                    <a:pt x="3043046" y="76200"/>
                    <a:pt x="3117976" y="151130"/>
                    <a:pt x="3117976" y="242570"/>
                  </a:cubicBezTo>
                  <a:cubicBezTo>
                    <a:pt x="3119246" y="334010"/>
                    <a:pt x="3044316" y="408940"/>
                    <a:pt x="2951606" y="408940"/>
                  </a:cubicBezTo>
                  <a:close/>
                </a:path>
              </a:pathLst>
            </a:custGeom>
            <a:solidFill>
              <a:srgbClr val="CD0046"/>
            </a:solidFill>
          </p:spPr>
        </p:sp>
      </p:grpSp>
      <p:grpSp>
        <p:nvGrpSpPr>
          <p:cNvPr name="Group 26" id="26"/>
          <p:cNvGrpSpPr/>
          <p:nvPr/>
        </p:nvGrpSpPr>
        <p:grpSpPr>
          <a:xfrm rot="0">
            <a:off x="9300168" y="4714465"/>
            <a:ext cx="3699005" cy="609682"/>
            <a:chOff x="0" y="0"/>
            <a:chExt cx="3082090" cy="508000"/>
          </a:xfrm>
        </p:grpSpPr>
        <p:sp>
          <p:nvSpPr>
            <p:cNvPr name="Freeform 27" id="27"/>
            <p:cNvSpPr/>
            <p:nvPr/>
          </p:nvSpPr>
          <p:spPr>
            <a:xfrm>
              <a:off x="2634693" y="49530"/>
              <a:ext cx="407115" cy="408940"/>
            </a:xfrm>
            <a:custGeom>
              <a:avLst/>
              <a:gdLst/>
              <a:ahLst/>
              <a:cxnLst/>
              <a:rect r="r" b="b" t="t" l="l"/>
              <a:pathLst>
                <a:path h="408940" w="407115">
                  <a:moveTo>
                    <a:pt x="203557" y="0"/>
                  </a:moveTo>
                  <a:cubicBezTo>
                    <a:pt x="316126" y="503"/>
                    <a:pt x="407115" y="91900"/>
                    <a:pt x="407115" y="204470"/>
                  </a:cubicBezTo>
                  <a:cubicBezTo>
                    <a:pt x="407115" y="317040"/>
                    <a:pt x="316126" y="408437"/>
                    <a:pt x="203557" y="408940"/>
                  </a:cubicBezTo>
                  <a:cubicBezTo>
                    <a:pt x="90989" y="408437"/>
                    <a:pt x="0" y="317040"/>
                    <a:pt x="0" y="204470"/>
                  </a:cubicBezTo>
                  <a:cubicBezTo>
                    <a:pt x="0" y="91900"/>
                    <a:pt x="90989" y="503"/>
                    <a:pt x="203557" y="0"/>
                  </a:cubicBezTo>
                  <a:close/>
                </a:path>
              </a:pathLst>
            </a:custGeom>
            <a:solidFill>
              <a:srgbClr val="FBFBF5"/>
            </a:solidFill>
          </p:spPr>
        </p:sp>
        <p:sp>
          <p:nvSpPr>
            <p:cNvPr name="Freeform 28" id="28"/>
            <p:cNvSpPr/>
            <p:nvPr/>
          </p:nvSpPr>
          <p:spPr>
            <a:xfrm>
              <a:off x="0" y="11430"/>
              <a:ext cx="3082091" cy="485140"/>
            </a:xfrm>
            <a:custGeom>
              <a:avLst/>
              <a:gdLst/>
              <a:ahLst/>
              <a:cxnLst/>
              <a:rect r="r" b="b" t="t" l="l"/>
              <a:pathLst>
                <a:path h="485140" w="3082091">
                  <a:moveTo>
                    <a:pt x="2838250" y="0"/>
                  </a:moveTo>
                  <a:cubicBezTo>
                    <a:pt x="2717600" y="0"/>
                    <a:pt x="2617270" y="88900"/>
                    <a:pt x="2598220" y="204470"/>
                  </a:cubicBezTo>
                  <a:lnTo>
                    <a:pt x="0" y="204470"/>
                  </a:lnTo>
                  <a:lnTo>
                    <a:pt x="0" y="280670"/>
                  </a:lnTo>
                  <a:lnTo>
                    <a:pt x="2599490" y="280670"/>
                  </a:lnTo>
                  <a:cubicBezTo>
                    <a:pt x="2617270" y="396240"/>
                    <a:pt x="2718870" y="485140"/>
                    <a:pt x="2839520" y="485140"/>
                  </a:cubicBezTo>
                  <a:cubicBezTo>
                    <a:pt x="2974140" y="485140"/>
                    <a:pt x="3082090" y="375920"/>
                    <a:pt x="3082090" y="242570"/>
                  </a:cubicBezTo>
                  <a:cubicBezTo>
                    <a:pt x="3082091" y="107950"/>
                    <a:pt x="2972870" y="0"/>
                    <a:pt x="2838250" y="0"/>
                  </a:cubicBezTo>
                  <a:close/>
                  <a:moveTo>
                    <a:pt x="2838250" y="408940"/>
                  </a:moveTo>
                  <a:cubicBezTo>
                    <a:pt x="2746810" y="408940"/>
                    <a:pt x="2671880" y="334010"/>
                    <a:pt x="2671880" y="242570"/>
                  </a:cubicBezTo>
                  <a:cubicBezTo>
                    <a:pt x="2671880" y="151130"/>
                    <a:pt x="2746810" y="76200"/>
                    <a:pt x="2838250" y="76200"/>
                  </a:cubicBezTo>
                  <a:cubicBezTo>
                    <a:pt x="2929690" y="76200"/>
                    <a:pt x="3004620" y="151130"/>
                    <a:pt x="3004620" y="242570"/>
                  </a:cubicBezTo>
                  <a:cubicBezTo>
                    <a:pt x="3005890" y="334010"/>
                    <a:pt x="2930960" y="408940"/>
                    <a:pt x="2838250" y="408940"/>
                  </a:cubicBezTo>
                  <a:close/>
                </a:path>
              </a:pathLst>
            </a:custGeom>
            <a:solidFill>
              <a:srgbClr val="CD0046"/>
            </a:solidFill>
          </p:spPr>
        </p:sp>
      </p:grpSp>
      <p:grpSp>
        <p:nvGrpSpPr>
          <p:cNvPr name="Group 29" id="29"/>
          <p:cNvGrpSpPr/>
          <p:nvPr/>
        </p:nvGrpSpPr>
        <p:grpSpPr>
          <a:xfrm rot="0">
            <a:off x="5789532" y="4714465"/>
            <a:ext cx="3678075" cy="609682"/>
            <a:chOff x="0" y="0"/>
            <a:chExt cx="3064651" cy="508000"/>
          </a:xfrm>
        </p:grpSpPr>
        <p:sp>
          <p:nvSpPr>
            <p:cNvPr name="Freeform 30" id="30"/>
            <p:cNvSpPr/>
            <p:nvPr/>
          </p:nvSpPr>
          <p:spPr>
            <a:xfrm>
              <a:off x="2617253" y="49530"/>
              <a:ext cx="407115" cy="408940"/>
            </a:xfrm>
            <a:custGeom>
              <a:avLst/>
              <a:gdLst/>
              <a:ahLst/>
              <a:cxnLst/>
              <a:rect r="r" b="b" t="t" l="l"/>
              <a:pathLst>
                <a:path h="408940" w="407115">
                  <a:moveTo>
                    <a:pt x="203558" y="0"/>
                  </a:moveTo>
                  <a:cubicBezTo>
                    <a:pt x="316127" y="503"/>
                    <a:pt x="407116" y="91900"/>
                    <a:pt x="407116" y="204470"/>
                  </a:cubicBezTo>
                  <a:cubicBezTo>
                    <a:pt x="407116" y="317040"/>
                    <a:pt x="316127" y="408437"/>
                    <a:pt x="203558" y="408940"/>
                  </a:cubicBezTo>
                  <a:cubicBezTo>
                    <a:pt x="90989" y="408437"/>
                    <a:pt x="0" y="317040"/>
                    <a:pt x="0" y="204470"/>
                  </a:cubicBezTo>
                  <a:cubicBezTo>
                    <a:pt x="0" y="91900"/>
                    <a:pt x="90989" y="503"/>
                    <a:pt x="203558" y="0"/>
                  </a:cubicBezTo>
                  <a:close/>
                </a:path>
              </a:pathLst>
            </a:custGeom>
            <a:solidFill>
              <a:srgbClr val="FBFBF5"/>
            </a:solidFill>
          </p:spPr>
        </p:sp>
        <p:sp>
          <p:nvSpPr>
            <p:cNvPr name="Freeform 31" id="31"/>
            <p:cNvSpPr/>
            <p:nvPr/>
          </p:nvSpPr>
          <p:spPr>
            <a:xfrm>
              <a:off x="0" y="11430"/>
              <a:ext cx="3064651" cy="485140"/>
            </a:xfrm>
            <a:custGeom>
              <a:avLst/>
              <a:gdLst/>
              <a:ahLst/>
              <a:cxnLst/>
              <a:rect r="r" b="b" t="t" l="l"/>
              <a:pathLst>
                <a:path h="485140" w="3064651">
                  <a:moveTo>
                    <a:pt x="2820811" y="0"/>
                  </a:moveTo>
                  <a:cubicBezTo>
                    <a:pt x="2700161" y="0"/>
                    <a:pt x="2599831" y="88900"/>
                    <a:pt x="2580781" y="204470"/>
                  </a:cubicBezTo>
                  <a:lnTo>
                    <a:pt x="0" y="204470"/>
                  </a:lnTo>
                  <a:lnTo>
                    <a:pt x="0" y="280670"/>
                  </a:lnTo>
                  <a:lnTo>
                    <a:pt x="2582051" y="280670"/>
                  </a:lnTo>
                  <a:cubicBezTo>
                    <a:pt x="2599831" y="396240"/>
                    <a:pt x="2701431" y="485140"/>
                    <a:pt x="2822081" y="485140"/>
                  </a:cubicBezTo>
                  <a:cubicBezTo>
                    <a:pt x="2956701" y="485140"/>
                    <a:pt x="3064651" y="375920"/>
                    <a:pt x="3064651" y="242570"/>
                  </a:cubicBezTo>
                  <a:cubicBezTo>
                    <a:pt x="3064651" y="107950"/>
                    <a:pt x="2955431" y="0"/>
                    <a:pt x="2820811" y="0"/>
                  </a:cubicBezTo>
                  <a:close/>
                  <a:moveTo>
                    <a:pt x="2820811" y="408940"/>
                  </a:moveTo>
                  <a:cubicBezTo>
                    <a:pt x="2729371" y="408940"/>
                    <a:pt x="2654441" y="334010"/>
                    <a:pt x="2654441" y="242570"/>
                  </a:cubicBezTo>
                  <a:cubicBezTo>
                    <a:pt x="2654441" y="151130"/>
                    <a:pt x="2729371" y="76200"/>
                    <a:pt x="2820811" y="76200"/>
                  </a:cubicBezTo>
                  <a:cubicBezTo>
                    <a:pt x="2912251" y="76200"/>
                    <a:pt x="2987181" y="151130"/>
                    <a:pt x="2987181" y="242570"/>
                  </a:cubicBezTo>
                  <a:cubicBezTo>
                    <a:pt x="2988451" y="334010"/>
                    <a:pt x="2913521" y="408940"/>
                    <a:pt x="2820811" y="408940"/>
                  </a:cubicBezTo>
                  <a:close/>
                </a:path>
              </a:pathLst>
            </a:custGeom>
            <a:solidFill>
              <a:srgbClr val="CD0046"/>
            </a:solidFill>
          </p:spPr>
        </p:sp>
      </p:grpSp>
      <p:grpSp>
        <p:nvGrpSpPr>
          <p:cNvPr name="Group 32" id="32"/>
          <p:cNvGrpSpPr/>
          <p:nvPr/>
        </p:nvGrpSpPr>
        <p:grpSpPr>
          <a:xfrm rot="0">
            <a:off x="2373083" y="4714465"/>
            <a:ext cx="3583890" cy="609682"/>
            <a:chOff x="0" y="0"/>
            <a:chExt cx="2986174" cy="508000"/>
          </a:xfrm>
        </p:grpSpPr>
        <p:sp>
          <p:nvSpPr>
            <p:cNvPr name="Freeform 33" id="33"/>
            <p:cNvSpPr/>
            <p:nvPr/>
          </p:nvSpPr>
          <p:spPr>
            <a:xfrm>
              <a:off x="2538776" y="49530"/>
              <a:ext cx="407115" cy="408940"/>
            </a:xfrm>
            <a:custGeom>
              <a:avLst/>
              <a:gdLst/>
              <a:ahLst/>
              <a:cxnLst/>
              <a:rect r="r" b="b" t="t" l="l"/>
              <a:pathLst>
                <a:path h="408940" w="407115">
                  <a:moveTo>
                    <a:pt x="203558" y="0"/>
                  </a:moveTo>
                  <a:cubicBezTo>
                    <a:pt x="316127" y="503"/>
                    <a:pt x="407116" y="91900"/>
                    <a:pt x="407116" y="204470"/>
                  </a:cubicBezTo>
                  <a:cubicBezTo>
                    <a:pt x="407116" y="317040"/>
                    <a:pt x="316127" y="408437"/>
                    <a:pt x="203558" y="408940"/>
                  </a:cubicBezTo>
                  <a:cubicBezTo>
                    <a:pt x="90989" y="408437"/>
                    <a:pt x="0" y="317040"/>
                    <a:pt x="0" y="204470"/>
                  </a:cubicBezTo>
                  <a:cubicBezTo>
                    <a:pt x="0" y="91900"/>
                    <a:pt x="90989" y="503"/>
                    <a:pt x="203558" y="0"/>
                  </a:cubicBezTo>
                  <a:close/>
                </a:path>
              </a:pathLst>
            </a:custGeom>
            <a:solidFill>
              <a:srgbClr val="FBFBF5"/>
            </a:solidFill>
          </p:spPr>
        </p:sp>
        <p:sp>
          <p:nvSpPr>
            <p:cNvPr name="Freeform 34" id="34"/>
            <p:cNvSpPr/>
            <p:nvPr/>
          </p:nvSpPr>
          <p:spPr>
            <a:xfrm>
              <a:off x="0" y="11430"/>
              <a:ext cx="2986174" cy="485140"/>
            </a:xfrm>
            <a:custGeom>
              <a:avLst/>
              <a:gdLst/>
              <a:ahLst/>
              <a:cxnLst/>
              <a:rect r="r" b="b" t="t" l="l"/>
              <a:pathLst>
                <a:path h="485140" w="2986174">
                  <a:moveTo>
                    <a:pt x="2742334" y="0"/>
                  </a:moveTo>
                  <a:cubicBezTo>
                    <a:pt x="2621684" y="0"/>
                    <a:pt x="2521354" y="88900"/>
                    <a:pt x="2502304" y="204470"/>
                  </a:cubicBezTo>
                  <a:lnTo>
                    <a:pt x="0" y="204470"/>
                  </a:lnTo>
                  <a:lnTo>
                    <a:pt x="0" y="280670"/>
                  </a:lnTo>
                  <a:lnTo>
                    <a:pt x="2503574" y="280670"/>
                  </a:lnTo>
                  <a:cubicBezTo>
                    <a:pt x="2521354" y="396240"/>
                    <a:pt x="2622954" y="485140"/>
                    <a:pt x="2743604" y="485140"/>
                  </a:cubicBezTo>
                  <a:cubicBezTo>
                    <a:pt x="2878224" y="485140"/>
                    <a:pt x="2986174" y="375920"/>
                    <a:pt x="2986174" y="242570"/>
                  </a:cubicBezTo>
                  <a:cubicBezTo>
                    <a:pt x="2986174" y="107950"/>
                    <a:pt x="2876954" y="0"/>
                    <a:pt x="2742334" y="0"/>
                  </a:cubicBezTo>
                  <a:close/>
                  <a:moveTo>
                    <a:pt x="2742334" y="408940"/>
                  </a:moveTo>
                  <a:cubicBezTo>
                    <a:pt x="2650894" y="408940"/>
                    <a:pt x="2575964" y="334010"/>
                    <a:pt x="2575964" y="242570"/>
                  </a:cubicBezTo>
                  <a:cubicBezTo>
                    <a:pt x="2575964" y="151130"/>
                    <a:pt x="2650894" y="76200"/>
                    <a:pt x="2742334" y="76200"/>
                  </a:cubicBezTo>
                  <a:cubicBezTo>
                    <a:pt x="2833774" y="76200"/>
                    <a:pt x="2908704" y="151130"/>
                    <a:pt x="2908704" y="242570"/>
                  </a:cubicBezTo>
                  <a:cubicBezTo>
                    <a:pt x="2909974" y="334010"/>
                    <a:pt x="2835044" y="408940"/>
                    <a:pt x="2742334" y="408940"/>
                  </a:cubicBezTo>
                  <a:close/>
                </a:path>
              </a:pathLst>
            </a:custGeom>
            <a:solidFill>
              <a:srgbClr val="CD0046"/>
            </a:solidFill>
          </p:spPr>
        </p:sp>
      </p:grpSp>
      <p:grpSp>
        <p:nvGrpSpPr>
          <p:cNvPr name="Group 35" id="35"/>
          <p:cNvGrpSpPr/>
          <p:nvPr/>
        </p:nvGrpSpPr>
        <p:grpSpPr>
          <a:xfrm rot="0">
            <a:off x="-530582" y="4714465"/>
            <a:ext cx="3050176" cy="609682"/>
            <a:chOff x="0" y="0"/>
            <a:chExt cx="2541472" cy="508000"/>
          </a:xfrm>
        </p:grpSpPr>
        <p:sp>
          <p:nvSpPr>
            <p:cNvPr name="Freeform 36" id="36"/>
            <p:cNvSpPr/>
            <p:nvPr/>
          </p:nvSpPr>
          <p:spPr>
            <a:xfrm>
              <a:off x="2094074" y="49530"/>
              <a:ext cx="407115" cy="408940"/>
            </a:xfrm>
            <a:custGeom>
              <a:avLst/>
              <a:gdLst/>
              <a:ahLst/>
              <a:cxnLst/>
              <a:rect r="r" b="b" t="t" l="l"/>
              <a:pathLst>
                <a:path h="408940" w="407115">
                  <a:moveTo>
                    <a:pt x="203558" y="0"/>
                  </a:moveTo>
                  <a:cubicBezTo>
                    <a:pt x="316127" y="503"/>
                    <a:pt x="407116" y="91900"/>
                    <a:pt x="407116" y="204470"/>
                  </a:cubicBezTo>
                  <a:cubicBezTo>
                    <a:pt x="407116" y="317040"/>
                    <a:pt x="316127" y="408437"/>
                    <a:pt x="203558" y="408940"/>
                  </a:cubicBezTo>
                  <a:cubicBezTo>
                    <a:pt x="90989" y="408437"/>
                    <a:pt x="0" y="317040"/>
                    <a:pt x="0" y="204470"/>
                  </a:cubicBezTo>
                  <a:cubicBezTo>
                    <a:pt x="0" y="91900"/>
                    <a:pt x="90989" y="503"/>
                    <a:pt x="203558" y="0"/>
                  </a:cubicBezTo>
                  <a:close/>
                </a:path>
              </a:pathLst>
            </a:custGeom>
            <a:solidFill>
              <a:srgbClr val="FBFBF5"/>
            </a:solidFill>
          </p:spPr>
        </p:sp>
        <p:sp>
          <p:nvSpPr>
            <p:cNvPr name="Freeform 37" id="37"/>
            <p:cNvSpPr/>
            <p:nvPr/>
          </p:nvSpPr>
          <p:spPr>
            <a:xfrm>
              <a:off x="0" y="11430"/>
              <a:ext cx="2541472" cy="485140"/>
            </a:xfrm>
            <a:custGeom>
              <a:avLst/>
              <a:gdLst/>
              <a:ahLst/>
              <a:cxnLst/>
              <a:rect r="r" b="b" t="t" l="l"/>
              <a:pathLst>
                <a:path h="485140" w="2541472">
                  <a:moveTo>
                    <a:pt x="2297632" y="0"/>
                  </a:moveTo>
                  <a:cubicBezTo>
                    <a:pt x="2176982" y="0"/>
                    <a:pt x="2076652" y="88900"/>
                    <a:pt x="2057602" y="204470"/>
                  </a:cubicBezTo>
                  <a:lnTo>
                    <a:pt x="0" y="204470"/>
                  </a:lnTo>
                  <a:lnTo>
                    <a:pt x="0" y="280670"/>
                  </a:lnTo>
                  <a:lnTo>
                    <a:pt x="2058872" y="280670"/>
                  </a:lnTo>
                  <a:cubicBezTo>
                    <a:pt x="2076652" y="396240"/>
                    <a:pt x="2178252" y="485140"/>
                    <a:pt x="2298902" y="485140"/>
                  </a:cubicBezTo>
                  <a:cubicBezTo>
                    <a:pt x="2433522" y="485140"/>
                    <a:pt x="2541472" y="375920"/>
                    <a:pt x="2541472" y="242570"/>
                  </a:cubicBezTo>
                  <a:cubicBezTo>
                    <a:pt x="2541472" y="107950"/>
                    <a:pt x="2432252" y="0"/>
                    <a:pt x="2297632" y="0"/>
                  </a:cubicBezTo>
                  <a:close/>
                  <a:moveTo>
                    <a:pt x="2297632" y="408940"/>
                  </a:moveTo>
                  <a:cubicBezTo>
                    <a:pt x="2206192" y="408940"/>
                    <a:pt x="2131262" y="334010"/>
                    <a:pt x="2131262" y="242570"/>
                  </a:cubicBezTo>
                  <a:cubicBezTo>
                    <a:pt x="2131262" y="151130"/>
                    <a:pt x="2206192" y="76200"/>
                    <a:pt x="2297632" y="76200"/>
                  </a:cubicBezTo>
                  <a:cubicBezTo>
                    <a:pt x="2389072" y="76200"/>
                    <a:pt x="2464002" y="151130"/>
                    <a:pt x="2464002" y="242570"/>
                  </a:cubicBezTo>
                  <a:cubicBezTo>
                    <a:pt x="2465272" y="334010"/>
                    <a:pt x="2390342" y="408940"/>
                    <a:pt x="2297632" y="408940"/>
                  </a:cubicBezTo>
                  <a:close/>
                </a:path>
              </a:pathLst>
            </a:custGeom>
            <a:solidFill>
              <a:srgbClr val="CD0046"/>
            </a:solidFill>
          </p:spPr>
        </p:sp>
      </p:grpSp>
    </p:spTree>
  </p:cSld>
  <p:clrMapOvr>
    <a:masterClrMapping/>
  </p:clrMapOvr>
</p:sld>
</file>

<file path=ppt/slides/slide28.xml><?xml version="1.0" encoding="utf-8"?>
<p:sld xmlns:p="http://schemas.openxmlformats.org/presentationml/2006/main" xmlns:a="http://schemas.openxmlformats.org/drawingml/2006/main">
  <p:cSld>
    <p:bg>
      <p:bgPr>
        <a:solidFill>
          <a:srgbClr val="332A25"/>
        </a:solidFill>
      </p:bgPr>
    </p:bg>
    <p:spTree>
      <p:nvGrpSpPr>
        <p:cNvPr id="1" name=""/>
        <p:cNvGrpSpPr/>
        <p:nvPr/>
      </p:nvGrpSpPr>
      <p:grpSpPr>
        <a:xfrm>
          <a:off x="0" y="0"/>
          <a:ext cx="0" cy="0"/>
          <a:chOff x="0" y="0"/>
          <a:chExt cx="0" cy="0"/>
        </a:xfrm>
      </p:grpSpPr>
      <p:grpSp>
        <p:nvGrpSpPr>
          <p:cNvPr name="Group 2" id="2"/>
          <p:cNvGrpSpPr/>
          <p:nvPr/>
        </p:nvGrpSpPr>
        <p:grpSpPr>
          <a:xfrm rot="0">
            <a:off x="0" y="-199227"/>
            <a:ext cx="13296299" cy="11626453"/>
            <a:chOff x="0" y="0"/>
            <a:chExt cx="2462394" cy="2153148"/>
          </a:xfrm>
        </p:grpSpPr>
        <p:sp>
          <p:nvSpPr>
            <p:cNvPr name="Freeform 3" id="3"/>
            <p:cNvSpPr/>
            <p:nvPr/>
          </p:nvSpPr>
          <p:spPr>
            <a:xfrm>
              <a:off x="0" y="0"/>
              <a:ext cx="2462394" cy="2153148"/>
            </a:xfrm>
            <a:custGeom>
              <a:avLst/>
              <a:gdLst/>
              <a:ahLst/>
              <a:cxnLst/>
              <a:rect r="r" b="b" t="t" l="l"/>
              <a:pathLst>
                <a:path h="2153148" w="2462394">
                  <a:moveTo>
                    <a:pt x="0" y="0"/>
                  </a:moveTo>
                  <a:lnTo>
                    <a:pt x="2462394" y="0"/>
                  </a:lnTo>
                  <a:lnTo>
                    <a:pt x="2462394" y="2153148"/>
                  </a:lnTo>
                  <a:lnTo>
                    <a:pt x="0" y="2153148"/>
                  </a:lnTo>
                  <a:close/>
                </a:path>
              </a:pathLst>
            </a:custGeom>
            <a:solidFill>
              <a:srgbClr val="FFDE59"/>
            </a:solidFill>
          </p:spPr>
        </p:sp>
      </p:grpSp>
      <p:grpSp>
        <p:nvGrpSpPr>
          <p:cNvPr name="Group 4" id="4"/>
          <p:cNvGrpSpPr/>
          <p:nvPr/>
        </p:nvGrpSpPr>
        <p:grpSpPr>
          <a:xfrm rot="0">
            <a:off x="1400175" y="1104276"/>
            <a:ext cx="7495767" cy="3761597"/>
            <a:chOff x="0" y="0"/>
            <a:chExt cx="2305370" cy="1156902"/>
          </a:xfrm>
        </p:grpSpPr>
        <p:sp>
          <p:nvSpPr>
            <p:cNvPr name="Freeform 5" id="5"/>
            <p:cNvSpPr/>
            <p:nvPr/>
          </p:nvSpPr>
          <p:spPr>
            <a:xfrm>
              <a:off x="0" y="0"/>
              <a:ext cx="2305370" cy="1156902"/>
            </a:xfrm>
            <a:custGeom>
              <a:avLst/>
              <a:gdLst/>
              <a:ahLst/>
              <a:cxnLst/>
              <a:rect r="r" b="b" t="t" l="l"/>
              <a:pathLst>
                <a:path h="1156902" w="2305370">
                  <a:moveTo>
                    <a:pt x="0" y="0"/>
                  </a:moveTo>
                  <a:lnTo>
                    <a:pt x="2305370" y="0"/>
                  </a:lnTo>
                  <a:lnTo>
                    <a:pt x="2305370" y="1156902"/>
                  </a:lnTo>
                  <a:lnTo>
                    <a:pt x="0" y="1156902"/>
                  </a:lnTo>
                  <a:close/>
                </a:path>
              </a:pathLst>
            </a:custGeom>
            <a:solidFill>
              <a:srgbClr val="FFFFFF"/>
            </a:solidFill>
          </p:spPr>
        </p:sp>
      </p:grpSp>
      <p:grpSp>
        <p:nvGrpSpPr>
          <p:cNvPr name="Group 6" id="6"/>
          <p:cNvGrpSpPr/>
          <p:nvPr/>
        </p:nvGrpSpPr>
        <p:grpSpPr>
          <a:xfrm rot="0">
            <a:off x="9221787" y="1104276"/>
            <a:ext cx="7495767" cy="3761597"/>
            <a:chOff x="0" y="0"/>
            <a:chExt cx="2305370" cy="1156902"/>
          </a:xfrm>
        </p:grpSpPr>
        <p:sp>
          <p:nvSpPr>
            <p:cNvPr name="Freeform 7" id="7"/>
            <p:cNvSpPr/>
            <p:nvPr/>
          </p:nvSpPr>
          <p:spPr>
            <a:xfrm>
              <a:off x="0" y="0"/>
              <a:ext cx="2305370" cy="1156902"/>
            </a:xfrm>
            <a:custGeom>
              <a:avLst/>
              <a:gdLst/>
              <a:ahLst/>
              <a:cxnLst/>
              <a:rect r="r" b="b" t="t" l="l"/>
              <a:pathLst>
                <a:path h="1156902" w="2305370">
                  <a:moveTo>
                    <a:pt x="0" y="0"/>
                  </a:moveTo>
                  <a:lnTo>
                    <a:pt x="2305370" y="0"/>
                  </a:lnTo>
                  <a:lnTo>
                    <a:pt x="2305370" y="1156902"/>
                  </a:lnTo>
                  <a:lnTo>
                    <a:pt x="0" y="1156902"/>
                  </a:lnTo>
                  <a:close/>
                </a:path>
              </a:pathLst>
            </a:custGeom>
            <a:solidFill>
              <a:srgbClr val="FFFFFF"/>
            </a:solidFill>
          </p:spPr>
        </p:sp>
      </p:grpSp>
      <p:grpSp>
        <p:nvGrpSpPr>
          <p:cNvPr name="Group 8" id="8"/>
          <p:cNvGrpSpPr/>
          <p:nvPr/>
        </p:nvGrpSpPr>
        <p:grpSpPr>
          <a:xfrm rot="0">
            <a:off x="9221787" y="5421127"/>
            <a:ext cx="7495767" cy="3761597"/>
            <a:chOff x="0" y="0"/>
            <a:chExt cx="2305370" cy="1156902"/>
          </a:xfrm>
        </p:grpSpPr>
        <p:sp>
          <p:nvSpPr>
            <p:cNvPr name="Freeform 9" id="9"/>
            <p:cNvSpPr/>
            <p:nvPr/>
          </p:nvSpPr>
          <p:spPr>
            <a:xfrm>
              <a:off x="0" y="0"/>
              <a:ext cx="2305370" cy="1156902"/>
            </a:xfrm>
            <a:custGeom>
              <a:avLst/>
              <a:gdLst/>
              <a:ahLst/>
              <a:cxnLst/>
              <a:rect r="r" b="b" t="t" l="l"/>
              <a:pathLst>
                <a:path h="1156902" w="2305370">
                  <a:moveTo>
                    <a:pt x="0" y="0"/>
                  </a:moveTo>
                  <a:lnTo>
                    <a:pt x="2305370" y="0"/>
                  </a:lnTo>
                  <a:lnTo>
                    <a:pt x="2305370" y="1156902"/>
                  </a:lnTo>
                  <a:lnTo>
                    <a:pt x="0" y="1156902"/>
                  </a:lnTo>
                  <a:close/>
                </a:path>
              </a:pathLst>
            </a:custGeom>
            <a:solidFill>
              <a:srgbClr val="FFFFFF"/>
            </a:solidFill>
          </p:spPr>
        </p:sp>
      </p:grpSp>
      <p:grpSp>
        <p:nvGrpSpPr>
          <p:cNvPr name="Group 10" id="10"/>
          <p:cNvGrpSpPr/>
          <p:nvPr/>
        </p:nvGrpSpPr>
        <p:grpSpPr>
          <a:xfrm rot="0">
            <a:off x="9994333" y="5908996"/>
            <a:ext cx="5950676" cy="1933172"/>
            <a:chOff x="0" y="0"/>
            <a:chExt cx="7934234" cy="2577563"/>
          </a:xfrm>
        </p:grpSpPr>
        <p:sp>
          <p:nvSpPr>
            <p:cNvPr name="TextBox 11" id="11"/>
            <p:cNvSpPr txBox="true"/>
            <p:nvPr/>
          </p:nvSpPr>
          <p:spPr>
            <a:xfrm rot="0">
              <a:off x="0" y="2620490"/>
              <a:ext cx="7934234" cy="462332"/>
            </a:xfrm>
            <a:prstGeom prst="rect">
              <a:avLst/>
            </a:prstGeom>
          </p:spPr>
          <p:txBody>
            <a:bodyPr anchor="t" rtlCol="false" tIns="0" lIns="0" bIns="0" rIns="0">
              <a:spAutoFit/>
            </a:bodyPr>
            <a:lstStyle/>
            <a:p>
              <a:pPr algn="l" marL="0" indent="0" lvl="0">
                <a:lnSpc>
                  <a:spcPts val="2940"/>
                </a:lnSpc>
                <a:spcBef>
                  <a:spcPct val="0"/>
                </a:spcBef>
              </a:pPr>
              <a:r>
                <a:rPr lang="en-US" sz="2100">
                  <a:solidFill>
                    <a:srgbClr val="000000"/>
                  </a:solidFill>
                  <a:latin typeface="Montserrat"/>
                </a:rPr>
                <a:t>Xarid, Solik, Bojxon va h/k</a:t>
              </a:r>
            </a:p>
          </p:txBody>
        </p:sp>
        <p:sp>
          <p:nvSpPr>
            <p:cNvPr name="TextBox 12" id="12"/>
            <p:cNvSpPr txBox="true"/>
            <p:nvPr/>
          </p:nvSpPr>
          <p:spPr>
            <a:xfrm rot="0">
              <a:off x="0" y="-57150"/>
              <a:ext cx="7934234" cy="2348907"/>
            </a:xfrm>
            <a:prstGeom prst="rect">
              <a:avLst/>
            </a:prstGeom>
          </p:spPr>
          <p:txBody>
            <a:bodyPr anchor="t" rtlCol="false" tIns="0" lIns="0" bIns="0" rIns="0">
              <a:spAutoFit/>
            </a:bodyPr>
            <a:lstStyle/>
            <a:p>
              <a:pPr algn="l" marL="0" indent="0" lvl="0">
                <a:lnSpc>
                  <a:spcPts val="4780"/>
                </a:lnSpc>
                <a:spcBef>
                  <a:spcPct val="0"/>
                </a:spcBef>
              </a:pPr>
              <a:r>
                <a:rPr lang="en-US" sz="3414">
                  <a:solidFill>
                    <a:srgbClr val="FD6220"/>
                  </a:solidFill>
                  <a:latin typeface="Montserrat Semi-Bold"/>
                </a:rPr>
                <a:t>Turli sohalar boʼyicha axborot tizimlari majmuini yaratish</a:t>
              </a:r>
            </a:p>
          </p:txBody>
        </p:sp>
      </p:grpSp>
      <p:grpSp>
        <p:nvGrpSpPr>
          <p:cNvPr name="Group 13" id="13"/>
          <p:cNvGrpSpPr/>
          <p:nvPr/>
        </p:nvGrpSpPr>
        <p:grpSpPr>
          <a:xfrm rot="0">
            <a:off x="1400175" y="5421127"/>
            <a:ext cx="7495767" cy="3761597"/>
            <a:chOff x="0" y="0"/>
            <a:chExt cx="2305370" cy="1156902"/>
          </a:xfrm>
        </p:grpSpPr>
        <p:sp>
          <p:nvSpPr>
            <p:cNvPr name="Freeform 14" id="14"/>
            <p:cNvSpPr/>
            <p:nvPr/>
          </p:nvSpPr>
          <p:spPr>
            <a:xfrm>
              <a:off x="0" y="0"/>
              <a:ext cx="2305370" cy="1156902"/>
            </a:xfrm>
            <a:custGeom>
              <a:avLst/>
              <a:gdLst/>
              <a:ahLst/>
              <a:cxnLst/>
              <a:rect r="r" b="b" t="t" l="l"/>
              <a:pathLst>
                <a:path h="1156902" w="2305370">
                  <a:moveTo>
                    <a:pt x="0" y="0"/>
                  </a:moveTo>
                  <a:lnTo>
                    <a:pt x="2305370" y="0"/>
                  </a:lnTo>
                  <a:lnTo>
                    <a:pt x="2305370" y="1156902"/>
                  </a:lnTo>
                  <a:lnTo>
                    <a:pt x="0" y="1156902"/>
                  </a:lnTo>
                  <a:close/>
                </a:path>
              </a:pathLst>
            </a:custGeom>
            <a:solidFill>
              <a:srgbClr val="FFFFFF"/>
            </a:solidFill>
          </p:spPr>
        </p:sp>
      </p:grpSp>
      <p:grpSp>
        <p:nvGrpSpPr>
          <p:cNvPr name="Group 15" id="15"/>
          <p:cNvGrpSpPr/>
          <p:nvPr/>
        </p:nvGrpSpPr>
        <p:grpSpPr>
          <a:xfrm rot="0">
            <a:off x="2172721" y="5908996"/>
            <a:ext cx="5950676" cy="2785858"/>
            <a:chOff x="0" y="0"/>
            <a:chExt cx="7934234" cy="3714478"/>
          </a:xfrm>
        </p:grpSpPr>
        <p:sp>
          <p:nvSpPr>
            <p:cNvPr name="TextBox 16" id="16"/>
            <p:cNvSpPr txBox="true"/>
            <p:nvPr/>
          </p:nvSpPr>
          <p:spPr>
            <a:xfrm rot="0">
              <a:off x="0" y="2308005"/>
              <a:ext cx="7934234" cy="1395575"/>
            </a:xfrm>
            <a:prstGeom prst="rect">
              <a:avLst/>
            </a:prstGeom>
          </p:spPr>
          <p:txBody>
            <a:bodyPr anchor="t" rtlCol="false" tIns="0" lIns="0" bIns="0" rIns="0">
              <a:spAutoFit/>
            </a:bodyPr>
            <a:lstStyle/>
            <a:p>
              <a:pPr algn="l" marL="0" indent="0" lvl="0">
                <a:lnSpc>
                  <a:spcPts val="2858"/>
                </a:lnSpc>
                <a:spcBef>
                  <a:spcPct val="0"/>
                </a:spcBef>
              </a:pPr>
              <a:r>
                <a:rPr lang="en-US" sz="2041">
                  <a:solidFill>
                    <a:srgbClr val="000000"/>
                  </a:solidFill>
                  <a:latin typeface="Montserrat"/>
                </a:rPr>
                <a:t>taqdim etilayotgan xizmatlari sonini oshirish va davlat xizmatlarini taqdim etuvchi joriy tizimni optimallashtirish</a:t>
              </a:r>
            </a:p>
          </p:txBody>
        </p:sp>
        <p:sp>
          <p:nvSpPr>
            <p:cNvPr name="TextBox 17" id="17"/>
            <p:cNvSpPr txBox="true"/>
            <p:nvPr/>
          </p:nvSpPr>
          <p:spPr>
            <a:xfrm rot="0">
              <a:off x="0" y="-66675"/>
              <a:ext cx="7934234" cy="2133388"/>
            </a:xfrm>
            <a:prstGeom prst="rect">
              <a:avLst/>
            </a:prstGeom>
          </p:spPr>
          <p:txBody>
            <a:bodyPr anchor="t" rtlCol="false" tIns="0" lIns="0" bIns="0" rIns="0">
              <a:spAutoFit/>
            </a:bodyPr>
            <a:lstStyle/>
            <a:p>
              <a:pPr algn="l" marL="0" indent="0" lvl="0">
                <a:lnSpc>
                  <a:spcPts val="4339"/>
                </a:lnSpc>
                <a:spcBef>
                  <a:spcPct val="0"/>
                </a:spcBef>
              </a:pPr>
              <a:r>
                <a:rPr lang="en-US" sz="3099">
                  <a:solidFill>
                    <a:srgbClr val="FD6220"/>
                  </a:solidFill>
                  <a:latin typeface="Montserrat Semi-Bold"/>
                </a:rPr>
                <a:t>Interaktiv davlat xizmatlarining yagona portalini rivojlanishi</a:t>
              </a:r>
            </a:p>
          </p:txBody>
        </p:sp>
      </p:grpSp>
      <p:grpSp>
        <p:nvGrpSpPr>
          <p:cNvPr name="Group 18" id="18"/>
          <p:cNvGrpSpPr/>
          <p:nvPr/>
        </p:nvGrpSpPr>
        <p:grpSpPr>
          <a:xfrm rot="0">
            <a:off x="9648396" y="1832458"/>
            <a:ext cx="7069158" cy="1874836"/>
            <a:chOff x="0" y="0"/>
            <a:chExt cx="9425545" cy="2499781"/>
          </a:xfrm>
        </p:grpSpPr>
        <p:sp>
          <p:nvSpPr>
            <p:cNvPr name="TextBox 19" id="19"/>
            <p:cNvSpPr txBox="true"/>
            <p:nvPr/>
          </p:nvSpPr>
          <p:spPr>
            <a:xfrm rot="0">
              <a:off x="0" y="1556958"/>
              <a:ext cx="9425545" cy="828892"/>
            </a:xfrm>
            <a:prstGeom prst="rect">
              <a:avLst/>
            </a:prstGeom>
          </p:spPr>
          <p:txBody>
            <a:bodyPr anchor="t" rtlCol="false" tIns="0" lIns="0" bIns="0" rIns="0">
              <a:spAutoFit/>
            </a:bodyPr>
            <a:lstStyle/>
            <a:p>
              <a:pPr algn="l" marL="0" indent="0" lvl="0">
                <a:lnSpc>
                  <a:spcPts val="2530"/>
                </a:lnSpc>
                <a:spcBef>
                  <a:spcPct val="0"/>
                </a:spcBef>
              </a:pPr>
              <a:r>
                <a:rPr lang="en-US" sz="1807">
                  <a:solidFill>
                    <a:srgbClr val="000000"/>
                  </a:solidFill>
                  <a:latin typeface="Montserrat"/>
                </a:rPr>
                <a:t>tarqoq axborot resurslar (maʼlumotlar bazasi) va davlat tashkilotlarini axborot tizimlarini birlashtirish</a:t>
              </a:r>
            </a:p>
          </p:txBody>
        </p:sp>
        <p:sp>
          <p:nvSpPr>
            <p:cNvPr name="TextBox 20" id="20"/>
            <p:cNvSpPr txBox="true"/>
            <p:nvPr/>
          </p:nvSpPr>
          <p:spPr>
            <a:xfrm rot="0">
              <a:off x="0" y="-66675"/>
              <a:ext cx="9425545" cy="1409488"/>
            </a:xfrm>
            <a:prstGeom prst="rect">
              <a:avLst/>
            </a:prstGeom>
          </p:spPr>
          <p:txBody>
            <a:bodyPr anchor="t" rtlCol="false" tIns="0" lIns="0" bIns="0" rIns="0">
              <a:spAutoFit/>
            </a:bodyPr>
            <a:lstStyle/>
            <a:p>
              <a:pPr algn="l" marL="0" indent="0" lvl="0">
                <a:lnSpc>
                  <a:spcPts val="4339"/>
                </a:lnSpc>
                <a:spcBef>
                  <a:spcPct val="0"/>
                </a:spcBef>
              </a:pPr>
              <a:r>
                <a:rPr lang="en-US" sz="3099">
                  <a:solidFill>
                    <a:srgbClr val="FD6220"/>
                  </a:solidFill>
                  <a:latin typeface="Montserrat Semi-Bold"/>
                </a:rPr>
                <a:t>Tashkilotlararo integratsion tizimini yaratish</a:t>
              </a:r>
            </a:p>
          </p:txBody>
        </p:sp>
      </p:grpSp>
      <p:grpSp>
        <p:nvGrpSpPr>
          <p:cNvPr name="Group 21" id="21"/>
          <p:cNvGrpSpPr/>
          <p:nvPr/>
        </p:nvGrpSpPr>
        <p:grpSpPr>
          <a:xfrm rot="0">
            <a:off x="2172721" y="1748719"/>
            <a:ext cx="5950676" cy="1980718"/>
            <a:chOff x="0" y="0"/>
            <a:chExt cx="7934234" cy="2640957"/>
          </a:xfrm>
        </p:grpSpPr>
        <p:sp>
          <p:nvSpPr>
            <p:cNvPr name="TextBox 22" id="22"/>
            <p:cNvSpPr txBox="true"/>
            <p:nvPr/>
          </p:nvSpPr>
          <p:spPr>
            <a:xfrm rot="0">
              <a:off x="0" y="1202782"/>
              <a:ext cx="7934234" cy="1453035"/>
            </a:xfrm>
            <a:prstGeom prst="rect">
              <a:avLst/>
            </a:prstGeom>
          </p:spPr>
          <p:txBody>
            <a:bodyPr anchor="t" rtlCol="false" tIns="0" lIns="0" bIns="0" rIns="0">
              <a:spAutoFit/>
            </a:bodyPr>
            <a:lstStyle/>
            <a:p>
              <a:pPr algn="l" marL="0" indent="0" lvl="0">
                <a:lnSpc>
                  <a:spcPts val="2940"/>
                </a:lnSpc>
                <a:spcBef>
                  <a:spcPct val="0"/>
                </a:spcBef>
              </a:pPr>
              <a:r>
                <a:rPr lang="en-US" sz="2100">
                  <a:solidFill>
                    <a:srgbClr val="000000"/>
                  </a:solidFill>
                  <a:latin typeface="Montserrat"/>
                </a:rPr>
                <a:t>jismoniy shaxslar, tadbirkorlik, transport, yuridik shaxslar, Geoinformatsion tizim, manzillarning yagona reestri</a:t>
              </a:r>
            </a:p>
          </p:txBody>
        </p:sp>
        <p:sp>
          <p:nvSpPr>
            <p:cNvPr name="TextBox 23" id="23"/>
            <p:cNvSpPr txBox="true"/>
            <p:nvPr/>
          </p:nvSpPr>
          <p:spPr>
            <a:xfrm rot="0">
              <a:off x="0" y="-57150"/>
              <a:ext cx="7934234" cy="676063"/>
            </a:xfrm>
            <a:prstGeom prst="rect">
              <a:avLst/>
            </a:prstGeom>
          </p:spPr>
          <p:txBody>
            <a:bodyPr anchor="t" rtlCol="false" tIns="0" lIns="0" bIns="0" rIns="0">
              <a:spAutoFit/>
            </a:bodyPr>
            <a:lstStyle/>
            <a:p>
              <a:pPr marL="0" indent="0" lvl="0">
                <a:lnSpc>
                  <a:spcPts val="4339"/>
                </a:lnSpc>
                <a:spcBef>
                  <a:spcPct val="0"/>
                </a:spcBef>
              </a:pPr>
              <a:r>
                <a:rPr lang="en-US" sz="3099">
                  <a:solidFill>
                    <a:srgbClr val="FD6220"/>
                  </a:solidFill>
                  <a:latin typeface="Montserrat Semi-Bold"/>
                </a:rPr>
                <a:t>Milliy maʼlumotlar bazasi</a:t>
              </a:r>
            </a:p>
          </p:txBody>
        </p:sp>
      </p:grpSp>
      <p:grpSp>
        <p:nvGrpSpPr>
          <p:cNvPr name="Group 24" id="24"/>
          <p:cNvGrpSpPr/>
          <p:nvPr/>
        </p:nvGrpSpPr>
        <p:grpSpPr>
          <a:xfrm rot="0">
            <a:off x="0" y="0"/>
            <a:ext cx="219075" cy="10287000"/>
            <a:chOff x="0" y="0"/>
            <a:chExt cx="292100" cy="13716000"/>
          </a:xfrm>
        </p:grpSpPr>
        <p:sp>
          <p:nvSpPr>
            <p:cNvPr name="AutoShape 25" id="25"/>
            <p:cNvSpPr/>
            <p:nvPr/>
          </p:nvSpPr>
          <p:spPr>
            <a:xfrm>
              <a:off x="0" y="0"/>
              <a:ext cx="292100" cy="4572000"/>
            </a:xfrm>
            <a:prstGeom prst="rect">
              <a:avLst/>
            </a:prstGeom>
            <a:solidFill>
              <a:srgbClr val="F87A64"/>
            </a:solidFill>
          </p:spPr>
        </p:sp>
        <p:sp>
          <p:nvSpPr>
            <p:cNvPr name="AutoShape 26" id="26"/>
            <p:cNvSpPr/>
            <p:nvPr/>
          </p:nvSpPr>
          <p:spPr>
            <a:xfrm>
              <a:off x="0" y="4572000"/>
              <a:ext cx="292100" cy="4572000"/>
            </a:xfrm>
            <a:prstGeom prst="rect">
              <a:avLst/>
            </a:prstGeom>
            <a:solidFill>
              <a:srgbClr val="332A25"/>
            </a:solidFill>
          </p:spPr>
        </p:sp>
        <p:sp>
          <p:nvSpPr>
            <p:cNvPr name="AutoShape 27" id="27"/>
            <p:cNvSpPr/>
            <p:nvPr/>
          </p:nvSpPr>
          <p:spPr>
            <a:xfrm>
              <a:off x="0" y="9144000"/>
              <a:ext cx="292100" cy="4572000"/>
            </a:xfrm>
            <a:prstGeom prst="rect">
              <a:avLst/>
            </a:prstGeom>
            <a:solidFill>
              <a:srgbClr val="F4B54E"/>
            </a:solidFill>
          </p:spPr>
        </p:sp>
      </p:grpSp>
      <p:sp>
        <p:nvSpPr>
          <p:cNvPr name="TextBox 28" id="28"/>
          <p:cNvSpPr txBox="true"/>
          <p:nvPr/>
        </p:nvSpPr>
        <p:spPr>
          <a:xfrm rot="0">
            <a:off x="0" y="170035"/>
            <a:ext cx="10586352" cy="548640"/>
          </a:xfrm>
          <a:prstGeom prst="rect">
            <a:avLst/>
          </a:prstGeom>
        </p:spPr>
        <p:txBody>
          <a:bodyPr anchor="t" rtlCol="false" tIns="0" lIns="0" bIns="0" rIns="0">
            <a:spAutoFit/>
          </a:bodyPr>
          <a:lstStyle/>
          <a:p>
            <a:pPr algn="ctr">
              <a:lnSpc>
                <a:spcPts val="4409"/>
              </a:lnSpc>
            </a:pPr>
            <a:r>
              <a:rPr lang="en-US" sz="3150">
                <a:solidFill>
                  <a:srgbClr val="000000"/>
                </a:solidFill>
                <a:latin typeface="Josefin Sans Bold"/>
              </a:rPr>
              <a:t>Elektron xukumatning asosiy loyihalari</a:t>
            </a:r>
          </a:p>
        </p:txBody>
      </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grpSp>
        <p:nvGrpSpPr>
          <p:cNvPr name="Group 2" id="2"/>
          <p:cNvGrpSpPr/>
          <p:nvPr/>
        </p:nvGrpSpPr>
        <p:grpSpPr>
          <a:xfrm rot="0">
            <a:off x="575086" y="3176263"/>
            <a:ext cx="5594448" cy="5841012"/>
            <a:chOff x="0" y="0"/>
            <a:chExt cx="2309401" cy="2411183"/>
          </a:xfrm>
        </p:grpSpPr>
        <p:sp>
          <p:nvSpPr>
            <p:cNvPr name="Freeform 3" id="3"/>
            <p:cNvSpPr/>
            <p:nvPr/>
          </p:nvSpPr>
          <p:spPr>
            <a:xfrm>
              <a:off x="92710" y="106680"/>
              <a:ext cx="2205261" cy="2291803"/>
            </a:xfrm>
            <a:custGeom>
              <a:avLst/>
              <a:gdLst/>
              <a:ahLst/>
              <a:cxnLst/>
              <a:rect r="r" b="b" t="t" l="l"/>
              <a:pathLst>
                <a:path h="2291803" w="2205261">
                  <a:moveTo>
                    <a:pt x="2178591" y="2102573"/>
                  </a:moveTo>
                  <a:cubicBezTo>
                    <a:pt x="2178591" y="2190203"/>
                    <a:pt x="2102391" y="2261323"/>
                    <a:pt x="2021111" y="2261323"/>
                  </a:cubicBezTo>
                  <a:lnTo>
                    <a:pt x="66040" y="2261323"/>
                  </a:lnTo>
                  <a:cubicBezTo>
                    <a:pt x="43180" y="2261323"/>
                    <a:pt x="20320" y="2256243"/>
                    <a:pt x="0" y="2247353"/>
                  </a:cubicBezTo>
                  <a:cubicBezTo>
                    <a:pt x="26670" y="2275293"/>
                    <a:pt x="63500" y="2291803"/>
                    <a:pt x="108183" y="2291803"/>
                  </a:cubicBezTo>
                  <a:lnTo>
                    <a:pt x="2059211" y="2291803"/>
                  </a:lnTo>
                  <a:cubicBezTo>
                    <a:pt x="2139221" y="2291803"/>
                    <a:pt x="2205261" y="2225763"/>
                    <a:pt x="2205261" y="2145753"/>
                  </a:cubicBezTo>
                  <a:lnTo>
                    <a:pt x="2205261" y="95250"/>
                  </a:lnTo>
                  <a:cubicBezTo>
                    <a:pt x="2205261" y="58420"/>
                    <a:pt x="2191291" y="25400"/>
                    <a:pt x="2169701" y="0"/>
                  </a:cubicBezTo>
                  <a:cubicBezTo>
                    <a:pt x="2176051" y="16510"/>
                    <a:pt x="2178591" y="34290"/>
                    <a:pt x="2178591" y="52070"/>
                  </a:cubicBezTo>
                  <a:lnTo>
                    <a:pt x="2178591" y="2102573"/>
                  </a:lnTo>
                  <a:lnTo>
                    <a:pt x="2178591" y="2102573"/>
                  </a:lnTo>
                  <a:close/>
                </a:path>
              </a:pathLst>
            </a:custGeom>
            <a:solidFill>
              <a:srgbClr val="38455D"/>
            </a:solidFill>
          </p:spPr>
        </p:sp>
        <p:sp>
          <p:nvSpPr>
            <p:cNvPr name="Freeform 4" id="4"/>
            <p:cNvSpPr/>
            <p:nvPr/>
          </p:nvSpPr>
          <p:spPr>
            <a:xfrm>
              <a:off x="12700" y="12700"/>
              <a:ext cx="2244631" cy="2342603"/>
            </a:xfrm>
            <a:custGeom>
              <a:avLst/>
              <a:gdLst/>
              <a:ahLst/>
              <a:cxnLst/>
              <a:rect r="r" b="b" t="t" l="l"/>
              <a:pathLst>
                <a:path h="2342603" w="2244631">
                  <a:moveTo>
                    <a:pt x="146050" y="2342603"/>
                  </a:moveTo>
                  <a:lnTo>
                    <a:pt x="2098581" y="2342603"/>
                  </a:lnTo>
                  <a:cubicBezTo>
                    <a:pt x="2178591" y="2342603"/>
                    <a:pt x="2244631" y="2276563"/>
                    <a:pt x="2244631" y="2196553"/>
                  </a:cubicBezTo>
                  <a:lnTo>
                    <a:pt x="2244631" y="146050"/>
                  </a:lnTo>
                  <a:cubicBezTo>
                    <a:pt x="2244631" y="66040"/>
                    <a:pt x="2178591" y="0"/>
                    <a:pt x="2098581" y="0"/>
                  </a:cubicBezTo>
                  <a:lnTo>
                    <a:pt x="146050" y="0"/>
                  </a:lnTo>
                  <a:cubicBezTo>
                    <a:pt x="66040" y="0"/>
                    <a:pt x="0" y="66040"/>
                    <a:pt x="0" y="146050"/>
                  </a:cubicBezTo>
                  <a:lnTo>
                    <a:pt x="0" y="2196553"/>
                  </a:lnTo>
                  <a:cubicBezTo>
                    <a:pt x="0" y="2277833"/>
                    <a:pt x="66040" y="2342603"/>
                    <a:pt x="146050" y="2342603"/>
                  </a:cubicBezTo>
                  <a:close/>
                </a:path>
              </a:pathLst>
            </a:custGeom>
            <a:solidFill>
              <a:srgbClr val="FFFFFF"/>
            </a:solidFill>
          </p:spPr>
        </p:sp>
        <p:sp>
          <p:nvSpPr>
            <p:cNvPr name="Freeform 5" id="5"/>
            <p:cNvSpPr/>
            <p:nvPr/>
          </p:nvSpPr>
          <p:spPr>
            <a:xfrm>
              <a:off x="0" y="0"/>
              <a:ext cx="2309401" cy="2411183"/>
            </a:xfrm>
            <a:custGeom>
              <a:avLst/>
              <a:gdLst/>
              <a:ahLst/>
              <a:cxnLst/>
              <a:rect r="r" b="b" t="t" l="l"/>
              <a:pathLst>
                <a:path h="2411183" w="2309401">
                  <a:moveTo>
                    <a:pt x="2245901" y="74930"/>
                  </a:moveTo>
                  <a:cubicBezTo>
                    <a:pt x="2217961" y="30480"/>
                    <a:pt x="2168431" y="0"/>
                    <a:pt x="2111281" y="0"/>
                  </a:cubicBezTo>
                  <a:lnTo>
                    <a:pt x="158750" y="0"/>
                  </a:lnTo>
                  <a:cubicBezTo>
                    <a:pt x="71120" y="0"/>
                    <a:pt x="0" y="71120"/>
                    <a:pt x="0" y="158750"/>
                  </a:cubicBezTo>
                  <a:lnTo>
                    <a:pt x="0" y="2209253"/>
                  </a:lnTo>
                  <a:cubicBezTo>
                    <a:pt x="0" y="2261323"/>
                    <a:pt x="25400" y="2307043"/>
                    <a:pt x="63500" y="2336253"/>
                  </a:cubicBezTo>
                  <a:cubicBezTo>
                    <a:pt x="91440" y="2380703"/>
                    <a:pt x="140970" y="2411183"/>
                    <a:pt x="202793" y="2411183"/>
                  </a:cubicBezTo>
                  <a:lnTo>
                    <a:pt x="2150651" y="2411183"/>
                  </a:lnTo>
                  <a:cubicBezTo>
                    <a:pt x="2238281" y="2411183"/>
                    <a:pt x="2309401" y="2340063"/>
                    <a:pt x="2309401" y="2252433"/>
                  </a:cubicBezTo>
                  <a:lnTo>
                    <a:pt x="2309401" y="201930"/>
                  </a:lnTo>
                  <a:cubicBezTo>
                    <a:pt x="2309401" y="149860"/>
                    <a:pt x="2284001" y="104140"/>
                    <a:pt x="2245901" y="74930"/>
                  </a:cubicBezTo>
                  <a:close/>
                  <a:moveTo>
                    <a:pt x="12700" y="2209253"/>
                  </a:moveTo>
                  <a:lnTo>
                    <a:pt x="12700" y="158750"/>
                  </a:lnTo>
                  <a:cubicBezTo>
                    <a:pt x="12700" y="78740"/>
                    <a:pt x="78740" y="12700"/>
                    <a:pt x="158750" y="12700"/>
                  </a:cubicBezTo>
                  <a:lnTo>
                    <a:pt x="2111281" y="12700"/>
                  </a:lnTo>
                  <a:cubicBezTo>
                    <a:pt x="2191291" y="12700"/>
                    <a:pt x="2257331" y="78740"/>
                    <a:pt x="2257331" y="158750"/>
                  </a:cubicBezTo>
                  <a:lnTo>
                    <a:pt x="2257331" y="2209253"/>
                  </a:lnTo>
                  <a:cubicBezTo>
                    <a:pt x="2257331" y="2289263"/>
                    <a:pt x="2191291" y="2355303"/>
                    <a:pt x="2111281" y="2355303"/>
                  </a:cubicBezTo>
                  <a:lnTo>
                    <a:pt x="158750" y="2355303"/>
                  </a:lnTo>
                  <a:cubicBezTo>
                    <a:pt x="78740" y="2355303"/>
                    <a:pt x="12700" y="2290533"/>
                    <a:pt x="12700" y="2209253"/>
                  </a:cubicBezTo>
                  <a:close/>
                  <a:moveTo>
                    <a:pt x="2297971" y="2252433"/>
                  </a:moveTo>
                  <a:cubicBezTo>
                    <a:pt x="2297971" y="2332443"/>
                    <a:pt x="2230661" y="2398483"/>
                    <a:pt x="2150651" y="2398483"/>
                  </a:cubicBezTo>
                  <a:lnTo>
                    <a:pt x="202793" y="2398483"/>
                  </a:lnTo>
                  <a:cubicBezTo>
                    <a:pt x="157480" y="2398483"/>
                    <a:pt x="120650" y="2381973"/>
                    <a:pt x="93980" y="2354033"/>
                  </a:cubicBezTo>
                  <a:cubicBezTo>
                    <a:pt x="114300" y="2362923"/>
                    <a:pt x="135890" y="2368003"/>
                    <a:pt x="160020" y="2368003"/>
                  </a:cubicBezTo>
                  <a:lnTo>
                    <a:pt x="2112551" y="2368003"/>
                  </a:lnTo>
                  <a:cubicBezTo>
                    <a:pt x="2200181" y="2368003"/>
                    <a:pt x="2271301" y="2296883"/>
                    <a:pt x="2271301" y="2209253"/>
                  </a:cubicBezTo>
                  <a:lnTo>
                    <a:pt x="2271301" y="158750"/>
                  </a:lnTo>
                  <a:cubicBezTo>
                    <a:pt x="2271301" y="140970"/>
                    <a:pt x="2267491" y="123190"/>
                    <a:pt x="2262411" y="106680"/>
                  </a:cubicBezTo>
                  <a:cubicBezTo>
                    <a:pt x="2284001" y="132080"/>
                    <a:pt x="2297971" y="165100"/>
                    <a:pt x="2297971" y="201930"/>
                  </a:cubicBezTo>
                  <a:lnTo>
                    <a:pt x="2297971" y="2252433"/>
                  </a:lnTo>
                  <a:cubicBezTo>
                    <a:pt x="2297971" y="2252433"/>
                    <a:pt x="2297971" y="2252433"/>
                    <a:pt x="2297971" y="2252433"/>
                  </a:cubicBezTo>
                  <a:close/>
                </a:path>
              </a:pathLst>
            </a:custGeom>
            <a:solidFill>
              <a:srgbClr val="38455D"/>
            </a:solidFill>
          </p:spPr>
        </p:sp>
      </p:grpSp>
      <p:grpSp>
        <p:nvGrpSpPr>
          <p:cNvPr name="Group 6" id="6"/>
          <p:cNvGrpSpPr/>
          <p:nvPr/>
        </p:nvGrpSpPr>
        <p:grpSpPr>
          <a:xfrm rot="0">
            <a:off x="6370588" y="2555777"/>
            <a:ext cx="5594448" cy="6107713"/>
            <a:chOff x="0" y="0"/>
            <a:chExt cx="2309401" cy="2521277"/>
          </a:xfrm>
        </p:grpSpPr>
        <p:sp>
          <p:nvSpPr>
            <p:cNvPr name="Freeform 7" id="7"/>
            <p:cNvSpPr/>
            <p:nvPr/>
          </p:nvSpPr>
          <p:spPr>
            <a:xfrm>
              <a:off x="92710" y="106680"/>
              <a:ext cx="2205261" cy="2401898"/>
            </a:xfrm>
            <a:custGeom>
              <a:avLst/>
              <a:gdLst/>
              <a:ahLst/>
              <a:cxnLst/>
              <a:rect r="r" b="b" t="t" l="l"/>
              <a:pathLst>
                <a:path h="2401898" w="2205261">
                  <a:moveTo>
                    <a:pt x="2178591" y="2212668"/>
                  </a:moveTo>
                  <a:cubicBezTo>
                    <a:pt x="2178591" y="2300297"/>
                    <a:pt x="2102391" y="2371418"/>
                    <a:pt x="2021111" y="2371418"/>
                  </a:cubicBezTo>
                  <a:lnTo>
                    <a:pt x="66040" y="2371418"/>
                  </a:lnTo>
                  <a:cubicBezTo>
                    <a:pt x="43180" y="2371418"/>
                    <a:pt x="20320" y="2366337"/>
                    <a:pt x="0" y="2357447"/>
                  </a:cubicBezTo>
                  <a:cubicBezTo>
                    <a:pt x="26670" y="2385387"/>
                    <a:pt x="63500" y="2401897"/>
                    <a:pt x="108183" y="2401897"/>
                  </a:cubicBezTo>
                  <a:lnTo>
                    <a:pt x="2059211" y="2401897"/>
                  </a:lnTo>
                  <a:cubicBezTo>
                    <a:pt x="2139221" y="2401897"/>
                    <a:pt x="2205261" y="2335858"/>
                    <a:pt x="2205261" y="2255847"/>
                  </a:cubicBezTo>
                  <a:lnTo>
                    <a:pt x="2205261" y="95250"/>
                  </a:lnTo>
                  <a:cubicBezTo>
                    <a:pt x="2205261" y="58420"/>
                    <a:pt x="2191291" y="25400"/>
                    <a:pt x="2169701" y="0"/>
                  </a:cubicBezTo>
                  <a:cubicBezTo>
                    <a:pt x="2176051" y="16510"/>
                    <a:pt x="2178591" y="34290"/>
                    <a:pt x="2178591" y="52070"/>
                  </a:cubicBezTo>
                  <a:lnTo>
                    <a:pt x="2178591" y="2212668"/>
                  </a:lnTo>
                  <a:lnTo>
                    <a:pt x="2178591" y="2212668"/>
                  </a:lnTo>
                  <a:close/>
                </a:path>
              </a:pathLst>
            </a:custGeom>
            <a:solidFill>
              <a:srgbClr val="38455D"/>
            </a:solidFill>
          </p:spPr>
        </p:sp>
        <p:sp>
          <p:nvSpPr>
            <p:cNvPr name="Freeform 8" id="8"/>
            <p:cNvSpPr/>
            <p:nvPr/>
          </p:nvSpPr>
          <p:spPr>
            <a:xfrm>
              <a:off x="12700" y="12700"/>
              <a:ext cx="2244631" cy="2452698"/>
            </a:xfrm>
            <a:custGeom>
              <a:avLst/>
              <a:gdLst/>
              <a:ahLst/>
              <a:cxnLst/>
              <a:rect r="r" b="b" t="t" l="l"/>
              <a:pathLst>
                <a:path h="2452698" w="2244631">
                  <a:moveTo>
                    <a:pt x="146050" y="2452698"/>
                  </a:moveTo>
                  <a:lnTo>
                    <a:pt x="2098581" y="2452698"/>
                  </a:lnTo>
                  <a:cubicBezTo>
                    <a:pt x="2178591" y="2452698"/>
                    <a:pt x="2244631" y="2386658"/>
                    <a:pt x="2244631" y="2306648"/>
                  </a:cubicBezTo>
                  <a:lnTo>
                    <a:pt x="2244631" y="146050"/>
                  </a:lnTo>
                  <a:cubicBezTo>
                    <a:pt x="2244631" y="66040"/>
                    <a:pt x="2178591" y="0"/>
                    <a:pt x="2098581" y="0"/>
                  </a:cubicBezTo>
                  <a:lnTo>
                    <a:pt x="146050" y="0"/>
                  </a:lnTo>
                  <a:cubicBezTo>
                    <a:pt x="66040" y="0"/>
                    <a:pt x="0" y="66040"/>
                    <a:pt x="0" y="146050"/>
                  </a:cubicBezTo>
                  <a:lnTo>
                    <a:pt x="0" y="2306648"/>
                  </a:lnTo>
                  <a:cubicBezTo>
                    <a:pt x="0" y="2387927"/>
                    <a:pt x="66040" y="2452698"/>
                    <a:pt x="146050" y="2452698"/>
                  </a:cubicBezTo>
                  <a:close/>
                </a:path>
              </a:pathLst>
            </a:custGeom>
            <a:solidFill>
              <a:srgbClr val="FFFFFF"/>
            </a:solidFill>
          </p:spPr>
        </p:sp>
        <p:sp>
          <p:nvSpPr>
            <p:cNvPr name="Freeform 9" id="9"/>
            <p:cNvSpPr/>
            <p:nvPr/>
          </p:nvSpPr>
          <p:spPr>
            <a:xfrm>
              <a:off x="0" y="0"/>
              <a:ext cx="2309401" cy="2521277"/>
            </a:xfrm>
            <a:custGeom>
              <a:avLst/>
              <a:gdLst/>
              <a:ahLst/>
              <a:cxnLst/>
              <a:rect r="r" b="b" t="t" l="l"/>
              <a:pathLst>
                <a:path h="2521277" w="2309401">
                  <a:moveTo>
                    <a:pt x="2245901" y="74930"/>
                  </a:moveTo>
                  <a:cubicBezTo>
                    <a:pt x="2217961" y="30480"/>
                    <a:pt x="2168431" y="0"/>
                    <a:pt x="2111281" y="0"/>
                  </a:cubicBezTo>
                  <a:lnTo>
                    <a:pt x="158750" y="0"/>
                  </a:lnTo>
                  <a:cubicBezTo>
                    <a:pt x="71120" y="0"/>
                    <a:pt x="0" y="71120"/>
                    <a:pt x="0" y="158750"/>
                  </a:cubicBezTo>
                  <a:lnTo>
                    <a:pt x="0" y="2319348"/>
                  </a:lnTo>
                  <a:cubicBezTo>
                    <a:pt x="0" y="2371417"/>
                    <a:pt x="25400" y="2417138"/>
                    <a:pt x="63500" y="2446348"/>
                  </a:cubicBezTo>
                  <a:cubicBezTo>
                    <a:pt x="91440" y="2490798"/>
                    <a:pt x="140970" y="2521277"/>
                    <a:pt x="202793" y="2521277"/>
                  </a:cubicBezTo>
                  <a:lnTo>
                    <a:pt x="2150651" y="2521277"/>
                  </a:lnTo>
                  <a:cubicBezTo>
                    <a:pt x="2238281" y="2521277"/>
                    <a:pt x="2309401" y="2450158"/>
                    <a:pt x="2309401" y="2362527"/>
                  </a:cubicBezTo>
                  <a:lnTo>
                    <a:pt x="2309401" y="201930"/>
                  </a:lnTo>
                  <a:cubicBezTo>
                    <a:pt x="2309401" y="149860"/>
                    <a:pt x="2284001" y="104140"/>
                    <a:pt x="2245901" y="74930"/>
                  </a:cubicBezTo>
                  <a:close/>
                  <a:moveTo>
                    <a:pt x="12700" y="2319348"/>
                  </a:moveTo>
                  <a:lnTo>
                    <a:pt x="12700" y="158750"/>
                  </a:lnTo>
                  <a:cubicBezTo>
                    <a:pt x="12700" y="78740"/>
                    <a:pt x="78740" y="12700"/>
                    <a:pt x="158750" y="12700"/>
                  </a:cubicBezTo>
                  <a:lnTo>
                    <a:pt x="2111281" y="12700"/>
                  </a:lnTo>
                  <a:cubicBezTo>
                    <a:pt x="2191291" y="12700"/>
                    <a:pt x="2257331" y="78740"/>
                    <a:pt x="2257331" y="158750"/>
                  </a:cubicBezTo>
                  <a:lnTo>
                    <a:pt x="2257331" y="2319348"/>
                  </a:lnTo>
                  <a:cubicBezTo>
                    <a:pt x="2257331" y="2399358"/>
                    <a:pt x="2191291" y="2465398"/>
                    <a:pt x="2111281" y="2465398"/>
                  </a:cubicBezTo>
                  <a:lnTo>
                    <a:pt x="158750" y="2465398"/>
                  </a:lnTo>
                  <a:cubicBezTo>
                    <a:pt x="78740" y="2465398"/>
                    <a:pt x="12700" y="2400627"/>
                    <a:pt x="12700" y="2319348"/>
                  </a:cubicBezTo>
                  <a:close/>
                  <a:moveTo>
                    <a:pt x="2297971" y="2362527"/>
                  </a:moveTo>
                  <a:cubicBezTo>
                    <a:pt x="2297971" y="2442538"/>
                    <a:pt x="2230661" y="2508577"/>
                    <a:pt x="2150651" y="2508577"/>
                  </a:cubicBezTo>
                  <a:lnTo>
                    <a:pt x="202793" y="2508577"/>
                  </a:lnTo>
                  <a:cubicBezTo>
                    <a:pt x="157480" y="2508577"/>
                    <a:pt x="120650" y="2492067"/>
                    <a:pt x="93980" y="2464127"/>
                  </a:cubicBezTo>
                  <a:cubicBezTo>
                    <a:pt x="114300" y="2473017"/>
                    <a:pt x="135890" y="2478097"/>
                    <a:pt x="160020" y="2478097"/>
                  </a:cubicBezTo>
                  <a:lnTo>
                    <a:pt x="2112551" y="2478097"/>
                  </a:lnTo>
                  <a:cubicBezTo>
                    <a:pt x="2200181" y="2478097"/>
                    <a:pt x="2271301" y="2406977"/>
                    <a:pt x="2271301" y="2319347"/>
                  </a:cubicBezTo>
                  <a:lnTo>
                    <a:pt x="2271301" y="158750"/>
                  </a:lnTo>
                  <a:cubicBezTo>
                    <a:pt x="2271301" y="140970"/>
                    <a:pt x="2267491" y="123190"/>
                    <a:pt x="2262411" y="106680"/>
                  </a:cubicBezTo>
                  <a:cubicBezTo>
                    <a:pt x="2284001" y="132080"/>
                    <a:pt x="2297971" y="165100"/>
                    <a:pt x="2297971" y="201930"/>
                  </a:cubicBezTo>
                  <a:lnTo>
                    <a:pt x="2297971" y="2362527"/>
                  </a:lnTo>
                  <a:cubicBezTo>
                    <a:pt x="2297971" y="2362527"/>
                    <a:pt x="2297971" y="2362527"/>
                    <a:pt x="2297971" y="2362527"/>
                  </a:cubicBezTo>
                  <a:close/>
                </a:path>
              </a:pathLst>
            </a:custGeom>
            <a:solidFill>
              <a:srgbClr val="38455D"/>
            </a:solidFill>
          </p:spPr>
        </p:sp>
      </p:grpSp>
      <p:grpSp>
        <p:nvGrpSpPr>
          <p:cNvPr name="Group 10" id="10"/>
          <p:cNvGrpSpPr/>
          <p:nvPr/>
        </p:nvGrpSpPr>
        <p:grpSpPr>
          <a:xfrm rot="0">
            <a:off x="12166091" y="3176263"/>
            <a:ext cx="5594448" cy="5841012"/>
            <a:chOff x="0" y="0"/>
            <a:chExt cx="2309401" cy="2411183"/>
          </a:xfrm>
        </p:grpSpPr>
        <p:sp>
          <p:nvSpPr>
            <p:cNvPr name="Freeform 11" id="11"/>
            <p:cNvSpPr/>
            <p:nvPr/>
          </p:nvSpPr>
          <p:spPr>
            <a:xfrm>
              <a:off x="92710" y="106680"/>
              <a:ext cx="2205261" cy="2291803"/>
            </a:xfrm>
            <a:custGeom>
              <a:avLst/>
              <a:gdLst/>
              <a:ahLst/>
              <a:cxnLst/>
              <a:rect r="r" b="b" t="t" l="l"/>
              <a:pathLst>
                <a:path h="2291803" w="2205261">
                  <a:moveTo>
                    <a:pt x="2178591" y="2102573"/>
                  </a:moveTo>
                  <a:cubicBezTo>
                    <a:pt x="2178591" y="2190203"/>
                    <a:pt x="2102391" y="2261323"/>
                    <a:pt x="2021111" y="2261323"/>
                  </a:cubicBezTo>
                  <a:lnTo>
                    <a:pt x="66040" y="2261323"/>
                  </a:lnTo>
                  <a:cubicBezTo>
                    <a:pt x="43180" y="2261323"/>
                    <a:pt x="20320" y="2256243"/>
                    <a:pt x="0" y="2247353"/>
                  </a:cubicBezTo>
                  <a:cubicBezTo>
                    <a:pt x="26670" y="2275293"/>
                    <a:pt x="63500" y="2291803"/>
                    <a:pt x="108183" y="2291803"/>
                  </a:cubicBezTo>
                  <a:lnTo>
                    <a:pt x="2059211" y="2291803"/>
                  </a:lnTo>
                  <a:cubicBezTo>
                    <a:pt x="2139221" y="2291803"/>
                    <a:pt x="2205261" y="2225763"/>
                    <a:pt x="2205261" y="2145753"/>
                  </a:cubicBezTo>
                  <a:lnTo>
                    <a:pt x="2205261" y="95250"/>
                  </a:lnTo>
                  <a:cubicBezTo>
                    <a:pt x="2205261" y="58420"/>
                    <a:pt x="2191291" y="25400"/>
                    <a:pt x="2169701" y="0"/>
                  </a:cubicBezTo>
                  <a:cubicBezTo>
                    <a:pt x="2176051" y="16510"/>
                    <a:pt x="2178591" y="34290"/>
                    <a:pt x="2178591" y="52070"/>
                  </a:cubicBezTo>
                  <a:lnTo>
                    <a:pt x="2178591" y="2102573"/>
                  </a:lnTo>
                  <a:lnTo>
                    <a:pt x="2178591" y="2102573"/>
                  </a:lnTo>
                  <a:close/>
                </a:path>
              </a:pathLst>
            </a:custGeom>
            <a:solidFill>
              <a:srgbClr val="38455D"/>
            </a:solidFill>
          </p:spPr>
        </p:sp>
        <p:sp>
          <p:nvSpPr>
            <p:cNvPr name="Freeform 12" id="12"/>
            <p:cNvSpPr/>
            <p:nvPr/>
          </p:nvSpPr>
          <p:spPr>
            <a:xfrm>
              <a:off x="12700" y="12700"/>
              <a:ext cx="2244631" cy="2342603"/>
            </a:xfrm>
            <a:custGeom>
              <a:avLst/>
              <a:gdLst/>
              <a:ahLst/>
              <a:cxnLst/>
              <a:rect r="r" b="b" t="t" l="l"/>
              <a:pathLst>
                <a:path h="2342603" w="2244631">
                  <a:moveTo>
                    <a:pt x="146050" y="2342603"/>
                  </a:moveTo>
                  <a:lnTo>
                    <a:pt x="2098581" y="2342603"/>
                  </a:lnTo>
                  <a:cubicBezTo>
                    <a:pt x="2178591" y="2342603"/>
                    <a:pt x="2244631" y="2276563"/>
                    <a:pt x="2244631" y="2196553"/>
                  </a:cubicBezTo>
                  <a:lnTo>
                    <a:pt x="2244631" y="146050"/>
                  </a:lnTo>
                  <a:cubicBezTo>
                    <a:pt x="2244631" y="66040"/>
                    <a:pt x="2178591" y="0"/>
                    <a:pt x="2098581" y="0"/>
                  </a:cubicBezTo>
                  <a:lnTo>
                    <a:pt x="146050" y="0"/>
                  </a:lnTo>
                  <a:cubicBezTo>
                    <a:pt x="66040" y="0"/>
                    <a:pt x="0" y="66040"/>
                    <a:pt x="0" y="146050"/>
                  </a:cubicBezTo>
                  <a:lnTo>
                    <a:pt x="0" y="2196553"/>
                  </a:lnTo>
                  <a:cubicBezTo>
                    <a:pt x="0" y="2277833"/>
                    <a:pt x="66040" y="2342603"/>
                    <a:pt x="146050" y="2342603"/>
                  </a:cubicBezTo>
                  <a:close/>
                </a:path>
              </a:pathLst>
            </a:custGeom>
            <a:solidFill>
              <a:srgbClr val="FFFFFF"/>
            </a:solidFill>
          </p:spPr>
        </p:sp>
        <p:sp>
          <p:nvSpPr>
            <p:cNvPr name="Freeform 13" id="13"/>
            <p:cNvSpPr/>
            <p:nvPr/>
          </p:nvSpPr>
          <p:spPr>
            <a:xfrm>
              <a:off x="0" y="0"/>
              <a:ext cx="2309401" cy="2411183"/>
            </a:xfrm>
            <a:custGeom>
              <a:avLst/>
              <a:gdLst/>
              <a:ahLst/>
              <a:cxnLst/>
              <a:rect r="r" b="b" t="t" l="l"/>
              <a:pathLst>
                <a:path h="2411183" w="2309401">
                  <a:moveTo>
                    <a:pt x="2245901" y="74930"/>
                  </a:moveTo>
                  <a:cubicBezTo>
                    <a:pt x="2217961" y="30480"/>
                    <a:pt x="2168431" y="0"/>
                    <a:pt x="2111281" y="0"/>
                  </a:cubicBezTo>
                  <a:lnTo>
                    <a:pt x="158750" y="0"/>
                  </a:lnTo>
                  <a:cubicBezTo>
                    <a:pt x="71120" y="0"/>
                    <a:pt x="0" y="71120"/>
                    <a:pt x="0" y="158750"/>
                  </a:cubicBezTo>
                  <a:lnTo>
                    <a:pt x="0" y="2209253"/>
                  </a:lnTo>
                  <a:cubicBezTo>
                    <a:pt x="0" y="2261323"/>
                    <a:pt x="25400" y="2307043"/>
                    <a:pt x="63500" y="2336253"/>
                  </a:cubicBezTo>
                  <a:cubicBezTo>
                    <a:pt x="91440" y="2380703"/>
                    <a:pt x="140970" y="2411183"/>
                    <a:pt x="202793" y="2411183"/>
                  </a:cubicBezTo>
                  <a:lnTo>
                    <a:pt x="2150651" y="2411183"/>
                  </a:lnTo>
                  <a:cubicBezTo>
                    <a:pt x="2238281" y="2411183"/>
                    <a:pt x="2309401" y="2340063"/>
                    <a:pt x="2309401" y="2252433"/>
                  </a:cubicBezTo>
                  <a:lnTo>
                    <a:pt x="2309401" y="201930"/>
                  </a:lnTo>
                  <a:cubicBezTo>
                    <a:pt x="2309401" y="149860"/>
                    <a:pt x="2284001" y="104140"/>
                    <a:pt x="2245901" y="74930"/>
                  </a:cubicBezTo>
                  <a:close/>
                  <a:moveTo>
                    <a:pt x="12700" y="2209253"/>
                  </a:moveTo>
                  <a:lnTo>
                    <a:pt x="12700" y="158750"/>
                  </a:lnTo>
                  <a:cubicBezTo>
                    <a:pt x="12700" y="78740"/>
                    <a:pt x="78740" y="12700"/>
                    <a:pt x="158750" y="12700"/>
                  </a:cubicBezTo>
                  <a:lnTo>
                    <a:pt x="2111281" y="12700"/>
                  </a:lnTo>
                  <a:cubicBezTo>
                    <a:pt x="2191291" y="12700"/>
                    <a:pt x="2257331" y="78740"/>
                    <a:pt x="2257331" y="158750"/>
                  </a:cubicBezTo>
                  <a:lnTo>
                    <a:pt x="2257331" y="2209253"/>
                  </a:lnTo>
                  <a:cubicBezTo>
                    <a:pt x="2257331" y="2289263"/>
                    <a:pt x="2191291" y="2355303"/>
                    <a:pt x="2111281" y="2355303"/>
                  </a:cubicBezTo>
                  <a:lnTo>
                    <a:pt x="158750" y="2355303"/>
                  </a:lnTo>
                  <a:cubicBezTo>
                    <a:pt x="78740" y="2355303"/>
                    <a:pt x="12700" y="2290533"/>
                    <a:pt x="12700" y="2209253"/>
                  </a:cubicBezTo>
                  <a:close/>
                  <a:moveTo>
                    <a:pt x="2297971" y="2252433"/>
                  </a:moveTo>
                  <a:cubicBezTo>
                    <a:pt x="2297971" y="2332443"/>
                    <a:pt x="2230661" y="2398483"/>
                    <a:pt x="2150651" y="2398483"/>
                  </a:cubicBezTo>
                  <a:lnTo>
                    <a:pt x="202793" y="2398483"/>
                  </a:lnTo>
                  <a:cubicBezTo>
                    <a:pt x="157480" y="2398483"/>
                    <a:pt x="120650" y="2381973"/>
                    <a:pt x="93980" y="2354033"/>
                  </a:cubicBezTo>
                  <a:cubicBezTo>
                    <a:pt x="114300" y="2362923"/>
                    <a:pt x="135890" y="2368003"/>
                    <a:pt x="160020" y="2368003"/>
                  </a:cubicBezTo>
                  <a:lnTo>
                    <a:pt x="2112551" y="2368003"/>
                  </a:lnTo>
                  <a:cubicBezTo>
                    <a:pt x="2200181" y="2368003"/>
                    <a:pt x="2271301" y="2296883"/>
                    <a:pt x="2271301" y="2209253"/>
                  </a:cubicBezTo>
                  <a:lnTo>
                    <a:pt x="2271301" y="158750"/>
                  </a:lnTo>
                  <a:cubicBezTo>
                    <a:pt x="2271301" y="140970"/>
                    <a:pt x="2267491" y="123190"/>
                    <a:pt x="2262411" y="106680"/>
                  </a:cubicBezTo>
                  <a:cubicBezTo>
                    <a:pt x="2284001" y="132080"/>
                    <a:pt x="2297971" y="165100"/>
                    <a:pt x="2297971" y="201930"/>
                  </a:cubicBezTo>
                  <a:lnTo>
                    <a:pt x="2297971" y="2252433"/>
                  </a:lnTo>
                  <a:cubicBezTo>
                    <a:pt x="2297971" y="2252433"/>
                    <a:pt x="2297971" y="2252433"/>
                    <a:pt x="2297971" y="2252433"/>
                  </a:cubicBezTo>
                  <a:close/>
                </a:path>
              </a:pathLst>
            </a:custGeom>
            <a:solidFill>
              <a:srgbClr val="38455D"/>
            </a:solidFill>
          </p:spPr>
        </p:sp>
      </p:grpSp>
      <p:grpSp>
        <p:nvGrpSpPr>
          <p:cNvPr name="Group 14" id="14"/>
          <p:cNvGrpSpPr/>
          <p:nvPr/>
        </p:nvGrpSpPr>
        <p:grpSpPr>
          <a:xfrm rot="0">
            <a:off x="986041" y="2647719"/>
            <a:ext cx="4772538" cy="1229446"/>
            <a:chOff x="0" y="0"/>
            <a:chExt cx="2427729" cy="625404"/>
          </a:xfrm>
        </p:grpSpPr>
        <p:sp>
          <p:nvSpPr>
            <p:cNvPr name="Freeform 15" id="15"/>
            <p:cNvSpPr/>
            <p:nvPr/>
          </p:nvSpPr>
          <p:spPr>
            <a:xfrm>
              <a:off x="92710" y="106680"/>
              <a:ext cx="2323589" cy="506024"/>
            </a:xfrm>
            <a:custGeom>
              <a:avLst/>
              <a:gdLst/>
              <a:ahLst/>
              <a:cxnLst/>
              <a:rect r="r" b="b" t="t" l="l"/>
              <a:pathLst>
                <a:path h="506024" w="2323589">
                  <a:moveTo>
                    <a:pt x="2296919" y="316794"/>
                  </a:moveTo>
                  <a:cubicBezTo>
                    <a:pt x="2296919" y="404424"/>
                    <a:pt x="2220719" y="475544"/>
                    <a:pt x="2139439" y="475544"/>
                  </a:cubicBezTo>
                  <a:lnTo>
                    <a:pt x="66040" y="475544"/>
                  </a:lnTo>
                  <a:cubicBezTo>
                    <a:pt x="43180" y="475544"/>
                    <a:pt x="20320" y="470464"/>
                    <a:pt x="0" y="461574"/>
                  </a:cubicBezTo>
                  <a:cubicBezTo>
                    <a:pt x="26670" y="489514"/>
                    <a:pt x="63500" y="506024"/>
                    <a:pt x="108937" y="506024"/>
                  </a:cubicBezTo>
                  <a:lnTo>
                    <a:pt x="2177539" y="506024"/>
                  </a:lnTo>
                  <a:cubicBezTo>
                    <a:pt x="2257549" y="506024"/>
                    <a:pt x="2323589" y="439984"/>
                    <a:pt x="2323589" y="359974"/>
                  </a:cubicBezTo>
                  <a:lnTo>
                    <a:pt x="2323589" y="95250"/>
                  </a:lnTo>
                  <a:cubicBezTo>
                    <a:pt x="2323589" y="58420"/>
                    <a:pt x="2309619" y="25400"/>
                    <a:pt x="2288029" y="0"/>
                  </a:cubicBezTo>
                  <a:cubicBezTo>
                    <a:pt x="2294379" y="16510"/>
                    <a:pt x="2296919" y="34290"/>
                    <a:pt x="2296919" y="52070"/>
                  </a:cubicBezTo>
                  <a:lnTo>
                    <a:pt x="2296919" y="316794"/>
                  </a:lnTo>
                  <a:lnTo>
                    <a:pt x="2296919" y="316794"/>
                  </a:lnTo>
                  <a:close/>
                </a:path>
              </a:pathLst>
            </a:custGeom>
            <a:solidFill>
              <a:srgbClr val="38455D"/>
            </a:solidFill>
          </p:spPr>
        </p:sp>
        <p:sp>
          <p:nvSpPr>
            <p:cNvPr name="Freeform 16" id="16"/>
            <p:cNvSpPr/>
            <p:nvPr/>
          </p:nvSpPr>
          <p:spPr>
            <a:xfrm>
              <a:off x="12700" y="12700"/>
              <a:ext cx="2362959" cy="556824"/>
            </a:xfrm>
            <a:custGeom>
              <a:avLst/>
              <a:gdLst/>
              <a:ahLst/>
              <a:cxnLst/>
              <a:rect r="r" b="b" t="t" l="l"/>
              <a:pathLst>
                <a:path h="556824" w="2362959">
                  <a:moveTo>
                    <a:pt x="146050" y="556824"/>
                  </a:moveTo>
                  <a:lnTo>
                    <a:pt x="2216909" y="556824"/>
                  </a:lnTo>
                  <a:cubicBezTo>
                    <a:pt x="2296919" y="556824"/>
                    <a:pt x="2362959" y="490784"/>
                    <a:pt x="2362959" y="410774"/>
                  </a:cubicBezTo>
                  <a:lnTo>
                    <a:pt x="2362959" y="146050"/>
                  </a:lnTo>
                  <a:cubicBezTo>
                    <a:pt x="2362959" y="66040"/>
                    <a:pt x="2296919" y="0"/>
                    <a:pt x="2216909" y="0"/>
                  </a:cubicBezTo>
                  <a:lnTo>
                    <a:pt x="146050" y="0"/>
                  </a:lnTo>
                  <a:cubicBezTo>
                    <a:pt x="66040" y="0"/>
                    <a:pt x="0" y="66040"/>
                    <a:pt x="0" y="146050"/>
                  </a:cubicBezTo>
                  <a:lnTo>
                    <a:pt x="0" y="410774"/>
                  </a:lnTo>
                  <a:cubicBezTo>
                    <a:pt x="0" y="492054"/>
                    <a:pt x="66040" y="556824"/>
                    <a:pt x="146050" y="556824"/>
                  </a:cubicBezTo>
                  <a:close/>
                </a:path>
              </a:pathLst>
            </a:custGeom>
            <a:solidFill>
              <a:srgbClr val="F9CC88"/>
            </a:solidFill>
          </p:spPr>
        </p:sp>
        <p:sp>
          <p:nvSpPr>
            <p:cNvPr name="Freeform 17" id="17"/>
            <p:cNvSpPr/>
            <p:nvPr/>
          </p:nvSpPr>
          <p:spPr>
            <a:xfrm>
              <a:off x="0" y="0"/>
              <a:ext cx="2427729" cy="625404"/>
            </a:xfrm>
            <a:custGeom>
              <a:avLst/>
              <a:gdLst/>
              <a:ahLst/>
              <a:cxnLst/>
              <a:rect r="r" b="b" t="t" l="l"/>
              <a:pathLst>
                <a:path h="625404" w="2427729">
                  <a:moveTo>
                    <a:pt x="2364229" y="74930"/>
                  </a:moveTo>
                  <a:cubicBezTo>
                    <a:pt x="2336289" y="30480"/>
                    <a:pt x="2286759" y="0"/>
                    <a:pt x="2229609" y="0"/>
                  </a:cubicBezTo>
                  <a:lnTo>
                    <a:pt x="158750" y="0"/>
                  </a:lnTo>
                  <a:cubicBezTo>
                    <a:pt x="71120" y="0"/>
                    <a:pt x="0" y="71120"/>
                    <a:pt x="0" y="158750"/>
                  </a:cubicBezTo>
                  <a:lnTo>
                    <a:pt x="0" y="423474"/>
                  </a:lnTo>
                  <a:cubicBezTo>
                    <a:pt x="0" y="475544"/>
                    <a:pt x="25400" y="521264"/>
                    <a:pt x="63500" y="550474"/>
                  </a:cubicBezTo>
                  <a:cubicBezTo>
                    <a:pt x="91440" y="594924"/>
                    <a:pt x="140970" y="625404"/>
                    <a:pt x="203665" y="625404"/>
                  </a:cubicBezTo>
                  <a:lnTo>
                    <a:pt x="2268979" y="625404"/>
                  </a:lnTo>
                  <a:cubicBezTo>
                    <a:pt x="2356609" y="625404"/>
                    <a:pt x="2427729" y="554284"/>
                    <a:pt x="2427729" y="466654"/>
                  </a:cubicBezTo>
                  <a:lnTo>
                    <a:pt x="2427729" y="201930"/>
                  </a:lnTo>
                  <a:cubicBezTo>
                    <a:pt x="2427729" y="149860"/>
                    <a:pt x="2402329" y="104140"/>
                    <a:pt x="2364229" y="74930"/>
                  </a:cubicBezTo>
                  <a:close/>
                  <a:moveTo>
                    <a:pt x="12700" y="423474"/>
                  </a:moveTo>
                  <a:lnTo>
                    <a:pt x="12700" y="158750"/>
                  </a:lnTo>
                  <a:cubicBezTo>
                    <a:pt x="12700" y="78740"/>
                    <a:pt x="78740" y="12700"/>
                    <a:pt x="158750" y="12700"/>
                  </a:cubicBezTo>
                  <a:lnTo>
                    <a:pt x="2229609" y="12700"/>
                  </a:lnTo>
                  <a:cubicBezTo>
                    <a:pt x="2309619" y="12700"/>
                    <a:pt x="2375659" y="78740"/>
                    <a:pt x="2375659" y="158750"/>
                  </a:cubicBezTo>
                  <a:lnTo>
                    <a:pt x="2375659" y="423474"/>
                  </a:lnTo>
                  <a:cubicBezTo>
                    <a:pt x="2375659" y="503484"/>
                    <a:pt x="2309619" y="569524"/>
                    <a:pt x="2229609" y="569524"/>
                  </a:cubicBezTo>
                  <a:lnTo>
                    <a:pt x="158750" y="569524"/>
                  </a:lnTo>
                  <a:cubicBezTo>
                    <a:pt x="78740" y="569524"/>
                    <a:pt x="12700" y="504754"/>
                    <a:pt x="12700" y="423474"/>
                  </a:cubicBezTo>
                  <a:close/>
                  <a:moveTo>
                    <a:pt x="2416299" y="466654"/>
                  </a:moveTo>
                  <a:cubicBezTo>
                    <a:pt x="2416299" y="546664"/>
                    <a:pt x="2348989" y="612704"/>
                    <a:pt x="2268979" y="612704"/>
                  </a:cubicBezTo>
                  <a:lnTo>
                    <a:pt x="203665" y="612704"/>
                  </a:lnTo>
                  <a:cubicBezTo>
                    <a:pt x="157480" y="612704"/>
                    <a:pt x="120650" y="596194"/>
                    <a:pt x="93980" y="568254"/>
                  </a:cubicBezTo>
                  <a:cubicBezTo>
                    <a:pt x="114300" y="577144"/>
                    <a:pt x="135890" y="582224"/>
                    <a:pt x="160020" y="582224"/>
                  </a:cubicBezTo>
                  <a:lnTo>
                    <a:pt x="2230879" y="582224"/>
                  </a:lnTo>
                  <a:cubicBezTo>
                    <a:pt x="2318509" y="582224"/>
                    <a:pt x="2389629" y="511104"/>
                    <a:pt x="2389629" y="423474"/>
                  </a:cubicBezTo>
                  <a:lnTo>
                    <a:pt x="2389629" y="158750"/>
                  </a:lnTo>
                  <a:cubicBezTo>
                    <a:pt x="2389629" y="140970"/>
                    <a:pt x="2385819" y="123190"/>
                    <a:pt x="2380739" y="106680"/>
                  </a:cubicBezTo>
                  <a:cubicBezTo>
                    <a:pt x="2402329" y="132080"/>
                    <a:pt x="2416299" y="165100"/>
                    <a:pt x="2416299" y="201930"/>
                  </a:cubicBezTo>
                  <a:lnTo>
                    <a:pt x="2416299" y="466654"/>
                  </a:lnTo>
                  <a:cubicBezTo>
                    <a:pt x="2416299" y="466654"/>
                    <a:pt x="2416299" y="466654"/>
                    <a:pt x="2416299" y="466654"/>
                  </a:cubicBezTo>
                  <a:close/>
                </a:path>
              </a:pathLst>
            </a:custGeom>
            <a:solidFill>
              <a:srgbClr val="38455D"/>
            </a:solidFill>
          </p:spPr>
        </p:sp>
      </p:grpSp>
      <p:grpSp>
        <p:nvGrpSpPr>
          <p:cNvPr name="Group 18" id="18"/>
          <p:cNvGrpSpPr/>
          <p:nvPr/>
        </p:nvGrpSpPr>
        <p:grpSpPr>
          <a:xfrm rot="0">
            <a:off x="12577046" y="2647719"/>
            <a:ext cx="4772538" cy="1229446"/>
            <a:chOff x="0" y="0"/>
            <a:chExt cx="2427729" cy="625404"/>
          </a:xfrm>
        </p:grpSpPr>
        <p:sp>
          <p:nvSpPr>
            <p:cNvPr name="Freeform 19" id="19"/>
            <p:cNvSpPr/>
            <p:nvPr/>
          </p:nvSpPr>
          <p:spPr>
            <a:xfrm>
              <a:off x="92710" y="106680"/>
              <a:ext cx="2323589" cy="506024"/>
            </a:xfrm>
            <a:custGeom>
              <a:avLst/>
              <a:gdLst/>
              <a:ahLst/>
              <a:cxnLst/>
              <a:rect r="r" b="b" t="t" l="l"/>
              <a:pathLst>
                <a:path h="506024" w="2323589">
                  <a:moveTo>
                    <a:pt x="2296919" y="316794"/>
                  </a:moveTo>
                  <a:cubicBezTo>
                    <a:pt x="2296919" y="404424"/>
                    <a:pt x="2220719" y="475544"/>
                    <a:pt x="2139439" y="475544"/>
                  </a:cubicBezTo>
                  <a:lnTo>
                    <a:pt x="66040" y="475544"/>
                  </a:lnTo>
                  <a:cubicBezTo>
                    <a:pt x="43180" y="475544"/>
                    <a:pt x="20320" y="470464"/>
                    <a:pt x="0" y="461574"/>
                  </a:cubicBezTo>
                  <a:cubicBezTo>
                    <a:pt x="26670" y="489514"/>
                    <a:pt x="63500" y="506024"/>
                    <a:pt x="108937" y="506024"/>
                  </a:cubicBezTo>
                  <a:lnTo>
                    <a:pt x="2177539" y="506024"/>
                  </a:lnTo>
                  <a:cubicBezTo>
                    <a:pt x="2257549" y="506024"/>
                    <a:pt x="2323589" y="439984"/>
                    <a:pt x="2323589" y="359974"/>
                  </a:cubicBezTo>
                  <a:lnTo>
                    <a:pt x="2323589" y="95250"/>
                  </a:lnTo>
                  <a:cubicBezTo>
                    <a:pt x="2323589" y="58420"/>
                    <a:pt x="2309619" y="25400"/>
                    <a:pt x="2288029" y="0"/>
                  </a:cubicBezTo>
                  <a:cubicBezTo>
                    <a:pt x="2294379" y="16510"/>
                    <a:pt x="2296919" y="34290"/>
                    <a:pt x="2296919" y="52070"/>
                  </a:cubicBezTo>
                  <a:lnTo>
                    <a:pt x="2296919" y="316794"/>
                  </a:lnTo>
                  <a:lnTo>
                    <a:pt x="2296919" y="316794"/>
                  </a:lnTo>
                  <a:close/>
                </a:path>
              </a:pathLst>
            </a:custGeom>
            <a:solidFill>
              <a:srgbClr val="38455D"/>
            </a:solidFill>
          </p:spPr>
        </p:sp>
        <p:sp>
          <p:nvSpPr>
            <p:cNvPr name="Freeform 20" id="20"/>
            <p:cNvSpPr/>
            <p:nvPr/>
          </p:nvSpPr>
          <p:spPr>
            <a:xfrm>
              <a:off x="12700" y="12700"/>
              <a:ext cx="2362959" cy="556824"/>
            </a:xfrm>
            <a:custGeom>
              <a:avLst/>
              <a:gdLst/>
              <a:ahLst/>
              <a:cxnLst/>
              <a:rect r="r" b="b" t="t" l="l"/>
              <a:pathLst>
                <a:path h="556824" w="2362959">
                  <a:moveTo>
                    <a:pt x="146050" y="556824"/>
                  </a:moveTo>
                  <a:lnTo>
                    <a:pt x="2216909" y="556824"/>
                  </a:lnTo>
                  <a:cubicBezTo>
                    <a:pt x="2296919" y="556824"/>
                    <a:pt x="2362959" y="490784"/>
                    <a:pt x="2362959" y="410774"/>
                  </a:cubicBezTo>
                  <a:lnTo>
                    <a:pt x="2362959" y="146050"/>
                  </a:lnTo>
                  <a:cubicBezTo>
                    <a:pt x="2362959" y="66040"/>
                    <a:pt x="2296919" y="0"/>
                    <a:pt x="2216909" y="0"/>
                  </a:cubicBezTo>
                  <a:lnTo>
                    <a:pt x="146050" y="0"/>
                  </a:lnTo>
                  <a:cubicBezTo>
                    <a:pt x="66040" y="0"/>
                    <a:pt x="0" y="66040"/>
                    <a:pt x="0" y="146050"/>
                  </a:cubicBezTo>
                  <a:lnTo>
                    <a:pt x="0" y="410774"/>
                  </a:lnTo>
                  <a:cubicBezTo>
                    <a:pt x="0" y="492054"/>
                    <a:pt x="66040" y="556824"/>
                    <a:pt x="146050" y="556824"/>
                  </a:cubicBezTo>
                  <a:close/>
                </a:path>
              </a:pathLst>
            </a:custGeom>
            <a:solidFill>
              <a:srgbClr val="F9CC88"/>
            </a:solidFill>
          </p:spPr>
        </p:sp>
        <p:sp>
          <p:nvSpPr>
            <p:cNvPr name="Freeform 21" id="21"/>
            <p:cNvSpPr/>
            <p:nvPr/>
          </p:nvSpPr>
          <p:spPr>
            <a:xfrm>
              <a:off x="0" y="0"/>
              <a:ext cx="2427729" cy="625404"/>
            </a:xfrm>
            <a:custGeom>
              <a:avLst/>
              <a:gdLst/>
              <a:ahLst/>
              <a:cxnLst/>
              <a:rect r="r" b="b" t="t" l="l"/>
              <a:pathLst>
                <a:path h="625404" w="2427729">
                  <a:moveTo>
                    <a:pt x="2364229" y="74930"/>
                  </a:moveTo>
                  <a:cubicBezTo>
                    <a:pt x="2336289" y="30480"/>
                    <a:pt x="2286759" y="0"/>
                    <a:pt x="2229609" y="0"/>
                  </a:cubicBezTo>
                  <a:lnTo>
                    <a:pt x="158750" y="0"/>
                  </a:lnTo>
                  <a:cubicBezTo>
                    <a:pt x="71120" y="0"/>
                    <a:pt x="0" y="71120"/>
                    <a:pt x="0" y="158750"/>
                  </a:cubicBezTo>
                  <a:lnTo>
                    <a:pt x="0" y="423474"/>
                  </a:lnTo>
                  <a:cubicBezTo>
                    <a:pt x="0" y="475544"/>
                    <a:pt x="25400" y="521264"/>
                    <a:pt x="63500" y="550474"/>
                  </a:cubicBezTo>
                  <a:cubicBezTo>
                    <a:pt x="91440" y="594924"/>
                    <a:pt x="140970" y="625404"/>
                    <a:pt x="203665" y="625404"/>
                  </a:cubicBezTo>
                  <a:lnTo>
                    <a:pt x="2268979" y="625404"/>
                  </a:lnTo>
                  <a:cubicBezTo>
                    <a:pt x="2356609" y="625404"/>
                    <a:pt x="2427729" y="554284"/>
                    <a:pt x="2427729" y="466654"/>
                  </a:cubicBezTo>
                  <a:lnTo>
                    <a:pt x="2427729" y="201930"/>
                  </a:lnTo>
                  <a:cubicBezTo>
                    <a:pt x="2427729" y="149860"/>
                    <a:pt x="2402329" y="104140"/>
                    <a:pt x="2364229" y="74930"/>
                  </a:cubicBezTo>
                  <a:close/>
                  <a:moveTo>
                    <a:pt x="12700" y="423474"/>
                  </a:moveTo>
                  <a:lnTo>
                    <a:pt x="12700" y="158750"/>
                  </a:lnTo>
                  <a:cubicBezTo>
                    <a:pt x="12700" y="78740"/>
                    <a:pt x="78740" y="12700"/>
                    <a:pt x="158750" y="12700"/>
                  </a:cubicBezTo>
                  <a:lnTo>
                    <a:pt x="2229609" y="12700"/>
                  </a:lnTo>
                  <a:cubicBezTo>
                    <a:pt x="2309619" y="12700"/>
                    <a:pt x="2375659" y="78740"/>
                    <a:pt x="2375659" y="158750"/>
                  </a:cubicBezTo>
                  <a:lnTo>
                    <a:pt x="2375659" y="423474"/>
                  </a:lnTo>
                  <a:cubicBezTo>
                    <a:pt x="2375659" y="503484"/>
                    <a:pt x="2309619" y="569524"/>
                    <a:pt x="2229609" y="569524"/>
                  </a:cubicBezTo>
                  <a:lnTo>
                    <a:pt x="158750" y="569524"/>
                  </a:lnTo>
                  <a:cubicBezTo>
                    <a:pt x="78740" y="569524"/>
                    <a:pt x="12700" y="504754"/>
                    <a:pt x="12700" y="423474"/>
                  </a:cubicBezTo>
                  <a:close/>
                  <a:moveTo>
                    <a:pt x="2416299" y="466654"/>
                  </a:moveTo>
                  <a:cubicBezTo>
                    <a:pt x="2416299" y="546664"/>
                    <a:pt x="2348989" y="612704"/>
                    <a:pt x="2268979" y="612704"/>
                  </a:cubicBezTo>
                  <a:lnTo>
                    <a:pt x="203665" y="612704"/>
                  </a:lnTo>
                  <a:cubicBezTo>
                    <a:pt x="157480" y="612704"/>
                    <a:pt x="120650" y="596194"/>
                    <a:pt x="93980" y="568254"/>
                  </a:cubicBezTo>
                  <a:cubicBezTo>
                    <a:pt x="114300" y="577144"/>
                    <a:pt x="135890" y="582224"/>
                    <a:pt x="160020" y="582224"/>
                  </a:cubicBezTo>
                  <a:lnTo>
                    <a:pt x="2230879" y="582224"/>
                  </a:lnTo>
                  <a:cubicBezTo>
                    <a:pt x="2318509" y="582224"/>
                    <a:pt x="2389629" y="511104"/>
                    <a:pt x="2389629" y="423474"/>
                  </a:cubicBezTo>
                  <a:lnTo>
                    <a:pt x="2389629" y="158750"/>
                  </a:lnTo>
                  <a:cubicBezTo>
                    <a:pt x="2389629" y="140970"/>
                    <a:pt x="2385819" y="123190"/>
                    <a:pt x="2380739" y="106680"/>
                  </a:cubicBezTo>
                  <a:cubicBezTo>
                    <a:pt x="2402329" y="132080"/>
                    <a:pt x="2416299" y="165100"/>
                    <a:pt x="2416299" y="201930"/>
                  </a:cubicBezTo>
                  <a:lnTo>
                    <a:pt x="2416299" y="466654"/>
                  </a:lnTo>
                  <a:cubicBezTo>
                    <a:pt x="2416299" y="466654"/>
                    <a:pt x="2416299" y="466654"/>
                    <a:pt x="2416299" y="466654"/>
                  </a:cubicBezTo>
                  <a:close/>
                </a:path>
              </a:pathLst>
            </a:custGeom>
            <a:solidFill>
              <a:srgbClr val="38455D"/>
            </a:solidFill>
          </p:spPr>
        </p:sp>
      </p:grpSp>
      <p:grpSp>
        <p:nvGrpSpPr>
          <p:cNvPr name="Group 22" id="22"/>
          <p:cNvGrpSpPr/>
          <p:nvPr/>
        </p:nvGrpSpPr>
        <p:grpSpPr>
          <a:xfrm rot="0">
            <a:off x="6748206" y="2293933"/>
            <a:ext cx="4772538" cy="1229446"/>
            <a:chOff x="0" y="0"/>
            <a:chExt cx="2427729" cy="625404"/>
          </a:xfrm>
        </p:grpSpPr>
        <p:sp>
          <p:nvSpPr>
            <p:cNvPr name="Freeform 23" id="23"/>
            <p:cNvSpPr/>
            <p:nvPr/>
          </p:nvSpPr>
          <p:spPr>
            <a:xfrm>
              <a:off x="92710" y="106680"/>
              <a:ext cx="2323589" cy="506024"/>
            </a:xfrm>
            <a:custGeom>
              <a:avLst/>
              <a:gdLst/>
              <a:ahLst/>
              <a:cxnLst/>
              <a:rect r="r" b="b" t="t" l="l"/>
              <a:pathLst>
                <a:path h="506024" w="2323589">
                  <a:moveTo>
                    <a:pt x="2296919" y="316794"/>
                  </a:moveTo>
                  <a:cubicBezTo>
                    <a:pt x="2296919" y="404424"/>
                    <a:pt x="2220719" y="475544"/>
                    <a:pt x="2139439" y="475544"/>
                  </a:cubicBezTo>
                  <a:lnTo>
                    <a:pt x="66040" y="475544"/>
                  </a:lnTo>
                  <a:cubicBezTo>
                    <a:pt x="43180" y="475544"/>
                    <a:pt x="20320" y="470464"/>
                    <a:pt x="0" y="461574"/>
                  </a:cubicBezTo>
                  <a:cubicBezTo>
                    <a:pt x="26670" y="489514"/>
                    <a:pt x="63500" y="506024"/>
                    <a:pt x="108937" y="506024"/>
                  </a:cubicBezTo>
                  <a:lnTo>
                    <a:pt x="2177539" y="506024"/>
                  </a:lnTo>
                  <a:cubicBezTo>
                    <a:pt x="2257549" y="506024"/>
                    <a:pt x="2323589" y="439984"/>
                    <a:pt x="2323589" y="359974"/>
                  </a:cubicBezTo>
                  <a:lnTo>
                    <a:pt x="2323589" y="95250"/>
                  </a:lnTo>
                  <a:cubicBezTo>
                    <a:pt x="2323589" y="58420"/>
                    <a:pt x="2309619" y="25400"/>
                    <a:pt x="2288029" y="0"/>
                  </a:cubicBezTo>
                  <a:cubicBezTo>
                    <a:pt x="2294379" y="16510"/>
                    <a:pt x="2296919" y="34290"/>
                    <a:pt x="2296919" y="52070"/>
                  </a:cubicBezTo>
                  <a:lnTo>
                    <a:pt x="2296919" y="316794"/>
                  </a:lnTo>
                  <a:lnTo>
                    <a:pt x="2296919" y="316794"/>
                  </a:lnTo>
                  <a:close/>
                </a:path>
              </a:pathLst>
            </a:custGeom>
            <a:solidFill>
              <a:srgbClr val="38455D"/>
            </a:solidFill>
          </p:spPr>
        </p:sp>
        <p:sp>
          <p:nvSpPr>
            <p:cNvPr name="Freeform 24" id="24"/>
            <p:cNvSpPr/>
            <p:nvPr/>
          </p:nvSpPr>
          <p:spPr>
            <a:xfrm>
              <a:off x="12700" y="12700"/>
              <a:ext cx="2362959" cy="556824"/>
            </a:xfrm>
            <a:custGeom>
              <a:avLst/>
              <a:gdLst/>
              <a:ahLst/>
              <a:cxnLst/>
              <a:rect r="r" b="b" t="t" l="l"/>
              <a:pathLst>
                <a:path h="556824" w="2362959">
                  <a:moveTo>
                    <a:pt x="146050" y="556824"/>
                  </a:moveTo>
                  <a:lnTo>
                    <a:pt x="2216909" y="556824"/>
                  </a:lnTo>
                  <a:cubicBezTo>
                    <a:pt x="2296919" y="556824"/>
                    <a:pt x="2362959" y="490784"/>
                    <a:pt x="2362959" y="410774"/>
                  </a:cubicBezTo>
                  <a:lnTo>
                    <a:pt x="2362959" y="146050"/>
                  </a:lnTo>
                  <a:cubicBezTo>
                    <a:pt x="2362959" y="66040"/>
                    <a:pt x="2296919" y="0"/>
                    <a:pt x="2216909" y="0"/>
                  </a:cubicBezTo>
                  <a:lnTo>
                    <a:pt x="146050" y="0"/>
                  </a:lnTo>
                  <a:cubicBezTo>
                    <a:pt x="66040" y="0"/>
                    <a:pt x="0" y="66040"/>
                    <a:pt x="0" y="146050"/>
                  </a:cubicBezTo>
                  <a:lnTo>
                    <a:pt x="0" y="410774"/>
                  </a:lnTo>
                  <a:cubicBezTo>
                    <a:pt x="0" y="492054"/>
                    <a:pt x="66040" y="556824"/>
                    <a:pt x="146050" y="556824"/>
                  </a:cubicBezTo>
                  <a:close/>
                </a:path>
              </a:pathLst>
            </a:custGeom>
            <a:solidFill>
              <a:srgbClr val="F9CC88"/>
            </a:solidFill>
          </p:spPr>
        </p:sp>
        <p:sp>
          <p:nvSpPr>
            <p:cNvPr name="Freeform 25" id="25"/>
            <p:cNvSpPr/>
            <p:nvPr/>
          </p:nvSpPr>
          <p:spPr>
            <a:xfrm>
              <a:off x="0" y="0"/>
              <a:ext cx="2427729" cy="625404"/>
            </a:xfrm>
            <a:custGeom>
              <a:avLst/>
              <a:gdLst/>
              <a:ahLst/>
              <a:cxnLst/>
              <a:rect r="r" b="b" t="t" l="l"/>
              <a:pathLst>
                <a:path h="625404" w="2427729">
                  <a:moveTo>
                    <a:pt x="2364229" y="74930"/>
                  </a:moveTo>
                  <a:cubicBezTo>
                    <a:pt x="2336289" y="30480"/>
                    <a:pt x="2286759" y="0"/>
                    <a:pt x="2229609" y="0"/>
                  </a:cubicBezTo>
                  <a:lnTo>
                    <a:pt x="158750" y="0"/>
                  </a:lnTo>
                  <a:cubicBezTo>
                    <a:pt x="71120" y="0"/>
                    <a:pt x="0" y="71120"/>
                    <a:pt x="0" y="158750"/>
                  </a:cubicBezTo>
                  <a:lnTo>
                    <a:pt x="0" y="423474"/>
                  </a:lnTo>
                  <a:cubicBezTo>
                    <a:pt x="0" y="475544"/>
                    <a:pt x="25400" y="521264"/>
                    <a:pt x="63500" y="550474"/>
                  </a:cubicBezTo>
                  <a:cubicBezTo>
                    <a:pt x="91440" y="594924"/>
                    <a:pt x="140970" y="625404"/>
                    <a:pt x="203665" y="625404"/>
                  </a:cubicBezTo>
                  <a:lnTo>
                    <a:pt x="2268979" y="625404"/>
                  </a:lnTo>
                  <a:cubicBezTo>
                    <a:pt x="2356609" y="625404"/>
                    <a:pt x="2427729" y="554284"/>
                    <a:pt x="2427729" y="466654"/>
                  </a:cubicBezTo>
                  <a:lnTo>
                    <a:pt x="2427729" y="201930"/>
                  </a:lnTo>
                  <a:cubicBezTo>
                    <a:pt x="2427729" y="149860"/>
                    <a:pt x="2402329" y="104140"/>
                    <a:pt x="2364229" y="74930"/>
                  </a:cubicBezTo>
                  <a:close/>
                  <a:moveTo>
                    <a:pt x="12700" y="423474"/>
                  </a:moveTo>
                  <a:lnTo>
                    <a:pt x="12700" y="158750"/>
                  </a:lnTo>
                  <a:cubicBezTo>
                    <a:pt x="12700" y="78740"/>
                    <a:pt x="78740" y="12700"/>
                    <a:pt x="158750" y="12700"/>
                  </a:cubicBezTo>
                  <a:lnTo>
                    <a:pt x="2229609" y="12700"/>
                  </a:lnTo>
                  <a:cubicBezTo>
                    <a:pt x="2309619" y="12700"/>
                    <a:pt x="2375659" y="78740"/>
                    <a:pt x="2375659" y="158750"/>
                  </a:cubicBezTo>
                  <a:lnTo>
                    <a:pt x="2375659" y="423474"/>
                  </a:lnTo>
                  <a:cubicBezTo>
                    <a:pt x="2375659" y="503484"/>
                    <a:pt x="2309619" y="569524"/>
                    <a:pt x="2229609" y="569524"/>
                  </a:cubicBezTo>
                  <a:lnTo>
                    <a:pt x="158750" y="569524"/>
                  </a:lnTo>
                  <a:cubicBezTo>
                    <a:pt x="78740" y="569524"/>
                    <a:pt x="12700" y="504754"/>
                    <a:pt x="12700" y="423474"/>
                  </a:cubicBezTo>
                  <a:close/>
                  <a:moveTo>
                    <a:pt x="2416299" y="466654"/>
                  </a:moveTo>
                  <a:cubicBezTo>
                    <a:pt x="2416299" y="546664"/>
                    <a:pt x="2348989" y="612704"/>
                    <a:pt x="2268979" y="612704"/>
                  </a:cubicBezTo>
                  <a:lnTo>
                    <a:pt x="203665" y="612704"/>
                  </a:lnTo>
                  <a:cubicBezTo>
                    <a:pt x="157480" y="612704"/>
                    <a:pt x="120650" y="596194"/>
                    <a:pt x="93980" y="568254"/>
                  </a:cubicBezTo>
                  <a:cubicBezTo>
                    <a:pt x="114300" y="577144"/>
                    <a:pt x="135890" y="582224"/>
                    <a:pt x="160020" y="582224"/>
                  </a:cubicBezTo>
                  <a:lnTo>
                    <a:pt x="2230879" y="582224"/>
                  </a:lnTo>
                  <a:cubicBezTo>
                    <a:pt x="2318509" y="582224"/>
                    <a:pt x="2389629" y="511104"/>
                    <a:pt x="2389629" y="423474"/>
                  </a:cubicBezTo>
                  <a:lnTo>
                    <a:pt x="2389629" y="158750"/>
                  </a:lnTo>
                  <a:cubicBezTo>
                    <a:pt x="2389629" y="140970"/>
                    <a:pt x="2385819" y="123190"/>
                    <a:pt x="2380739" y="106680"/>
                  </a:cubicBezTo>
                  <a:cubicBezTo>
                    <a:pt x="2402329" y="132080"/>
                    <a:pt x="2416299" y="165100"/>
                    <a:pt x="2416299" y="201930"/>
                  </a:cubicBezTo>
                  <a:lnTo>
                    <a:pt x="2416299" y="466654"/>
                  </a:lnTo>
                  <a:cubicBezTo>
                    <a:pt x="2416299" y="466654"/>
                    <a:pt x="2416299" y="466654"/>
                    <a:pt x="2416299" y="466654"/>
                  </a:cubicBezTo>
                  <a:close/>
                </a:path>
              </a:pathLst>
            </a:custGeom>
            <a:solidFill>
              <a:srgbClr val="38455D"/>
            </a:solidFill>
          </p:spPr>
        </p:sp>
      </p:grpSp>
      <p:pic>
        <p:nvPicPr>
          <p:cNvPr name="Picture 26" id="26"/>
          <p:cNvPicPr>
            <a:picLocks noChangeAspect="true"/>
          </p:cNvPicPr>
          <p:nvPr/>
        </p:nvPicPr>
        <p:blipFill>
          <a:blip r:embed="rId2"/>
          <a:srcRect l="0" t="1383" r="653" b="0"/>
          <a:stretch>
            <a:fillRect/>
          </a:stretch>
        </p:blipFill>
        <p:spPr>
          <a:xfrm flipH="false" flipV="false" rot="0">
            <a:off x="575086" y="3973092"/>
            <a:ext cx="5391757" cy="1126125"/>
          </a:xfrm>
          <a:prstGeom prst="rect">
            <a:avLst/>
          </a:prstGeom>
        </p:spPr>
      </p:pic>
      <p:pic>
        <p:nvPicPr>
          <p:cNvPr name="Picture 27" id="27"/>
          <p:cNvPicPr>
            <a:picLocks noChangeAspect="true"/>
          </p:cNvPicPr>
          <p:nvPr/>
        </p:nvPicPr>
        <p:blipFill>
          <a:blip r:embed="rId3"/>
          <a:srcRect l="0" t="0" r="0" b="0"/>
          <a:stretch>
            <a:fillRect/>
          </a:stretch>
        </p:blipFill>
        <p:spPr>
          <a:xfrm flipH="false" flipV="false" rot="0">
            <a:off x="8016260" y="3871643"/>
            <a:ext cx="2123311" cy="2123311"/>
          </a:xfrm>
          <a:prstGeom prst="rect">
            <a:avLst/>
          </a:prstGeom>
        </p:spPr>
      </p:pic>
      <p:pic>
        <p:nvPicPr>
          <p:cNvPr name="Picture 28" id="28"/>
          <p:cNvPicPr>
            <a:picLocks noChangeAspect="true"/>
          </p:cNvPicPr>
          <p:nvPr/>
        </p:nvPicPr>
        <p:blipFill>
          <a:blip r:embed="rId4"/>
          <a:srcRect l="0" t="0" r="0" b="0"/>
          <a:stretch>
            <a:fillRect/>
          </a:stretch>
        </p:blipFill>
        <p:spPr>
          <a:xfrm flipH="false" flipV="false" rot="0">
            <a:off x="13170065" y="4076798"/>
            <a:ext cx="3473382" cy="2313886"/>
          </a:xfrm>
          <a:prstGeom prst="rect">
            <a:avLst/>
          </a:prstGeom>
        </p:spPr>
      </p:pic>
      <p:sp>
        <p:nvSpPr>
          <p:cNvPr name="TextBox 29" id="29"/>
          <p:cNvSpPr txBox="true"/>
          <p:nvPr/>
        </p:nvSpPr>
        <p:spPr>
          <a:xfrm rot="0">
            <a:off x="0" y="246996"/>
            <a:ext cx="17760539" cy="1974850"/>
          </a:xfrm>
          <a:prstGeom prst="rect">
            <a:avLst/>
          </a:prstGeom>
        </p:spPr>
        <p:txBody>
          <a:bodyPr anchor="t" rtlCol="false" tIns="0" lIns="0" bIns="0" rIns="0">
            <a:spAutoFit/>
          </a:bodyPr>
          <a:lstStyle/>
          <a:p>
            <a:pPr algn="ctr">
              <a:lnSpc>
                <a:spcPts val="7700"/>
              </a:lnSpc>
            </a:pPr>
            <a:r>
              <a:rPr lang="en-US" spc="-210" sz="7000">
                <a:solidFill>
                  <a:srgbClr val="0E0F12"/>
                </a:solidFill>
                <a:latin typeface="JetBrains Mono Medium Bold"/>
              </a:rPr>
              <a:t>Elektron xukumat boʼyicha amalga oshirilgan loyihalar</a:t>
            </a:r>
          </a:p>
        </p:txBody>
      </p:sp>
      <p:sp>
        <p:nvSpPr>
          <p:cNvPr name="TextBox 30" id="30"/>
          <p:cNvSpPr txBox="true"/>
          <p:nvPr/>
        </p:nvSpPr>
        <p:spPr>
          <a:xfrm rot="0">
            <a:off x="1101836" y="6574610"/>
            <a:ext cx="4540947" cy="1364615"/>
          </a:xfrm>
          <a:prstGeom prst="rect">
            <a:avLst/>
          </a:prstGeom>
        </p:spPr>
        <p:txBody>
          <a:bodyPr anchor="t" rtlCol="false" tIns="0" lIns="0" bIns="0" rIns="0">
            <a:spAutoFit/>
          </a:bodyPr>
          <a:lstStyle/>
          <a:p>
            <a:pPr algn="ctr">
              <a:lnSpc>
                <a:spcPts val="3639"/>
              </a:lnSpc>
            </a:pPr>
            <a:r>
              <a:rPr lang="en-US" spc="139" sz="2799">
                <a:solidFill>
                  <a:srgbClr val="38455D"/>
                </a:solidFill>
                <a:latin typeface="JetBrains Mono Medium"/>
              </a:rPr>
              <a:t>Davlat interaktiv xizmatlarini yagona portali</a:t>
            </a:r>
          </a:p>
        </p:txBody>
      </p:sp>
      <p:sp>
        <p:nvSpPr>
          <p:cNvPr name="TextBox 31" id="31"/>
          <p:cNvSpPr txBox="true"/>
          <p:nvPr/>
        </p:nvSpPr>
        <p:spPr>
          <a:xfrm rot="0">
            <a:off x="1183967" y="3047943"/>
            <a:ext cx="4263567" cy="330200"/>
          </a:xfrm>
          <a:prstGeom prst="rect">
            <a:avLst/>
          </a:prstGeom>
        </p:spPr>
        <p:txBody>
          <a:bodyPr anchor="t" rtlCol="false" tIns="0" lIns="0" bIns="0" rIns="0">
            <a:spAutoFit/>
          </a:bodyPr>
          <a:lstStyle/>
          <a:p>
            <a:pPr algn="ctr">
              <a:lnSpc>
                <a:spcPts val="2500"/>
              </a:lnSpc>
            </a:pPr>
            <a:r>
              <a:rPr lang="en-US" spc="125" sz="2500">
                <a:solidFill>
                  <a:srgbClr val="38455D"/>
                </a:solidFill>
                <a:latin typeface="JetBrains Mono Medium Bold"/>
              </a:rPr>
              <a:t>my.gov.uz</a:t>
            </a:r>
          </a:p>
        </p:txBody>
      </p:sp>
      <p:sp>
        <p:nvSpPr>
          <p:cNvPr name="TextBox 32" id="32"/>
          <p:cNvSpPr txBox="true"/>
          <p:nvPr/>
        </p:nvSpPr>
        <p:spPr>
          <a:xfrm rot="0">
            <a:off x="12774973" y="3047943"/>
            <a:ext cx="4263567" cy="330200"/>
          </a:xfrm>
          <a:prstGeom prst="rect">
            <a:avLst/>
          </a:prstGeom>
        </p:spPr>
        <p:txBody>
          <a:bodyPr anchor="t" rtlCol="false" tIns="0" lIns="0" bIns="0" rIns="0">
            <a:spAutoFit/>
          </a:bodyPr>
          <a:lstStyle/>
          <a:p>
            <a:pPr algn="ctr">
              <a:lnSpc>
                <a:spcPts val="2500"/>
              </a:lnSpc>
            </a:pPr>
            <a:r>
              <a:rPr lang="en-US" spc="125" sz="2500">
                <a:solidFill>
                  <a:srgbClr val="38455D"/>
                </a:solidFill>
                <a:latin typeface="JetBrains Mono Medium Bold"/>
              </a:rPr>
              <a:t>eStat</a:t>
            </a:r>
          </a:p>
        </p:txBody>
      </p:sp>
      <p:sp>
        <p:nvSpPr>
          <p:cNvPr name="TextBox 33" id="33"/>
          <p:cNvSpPr txBox="true"/>
          <p:nvPr/>
        </p:nvSpPr>
        <p:spPr>
          <a:xfrm rot="0">
            <a:off x="6946132" y="2694157"/>
            <a:ext cx="4263567" cy="330200"/>
          </a:xfrm>
          <a:prstGeom prst="rect">
            <a:avLst/>
          </a:prstGeom>
        </p:spPr>
        <p:txBody>
          <a:bodyPr anchor="t" rtlCol="false" tIns="0" lIns="0" bIns="0" rIns="0">
            <a:spAutoFit/>
          </a:bodyPr>
          <a:lstStyle/>
          <a:p>
            <a:pPr algn="ctr">
              <a:lnSpc>
                <a:spcPts val="2500"/>
              </a:lnSpc>
            </a:pPr>
            <a:r>
              <a:rPr lang="en-US" spc="125" sz="2500">
                <a:solidFill>
                  <a:srgbClr val="38455D"/>
                </a:solidFill>
                <a:latin typeface="JetBrains Mono Medium Bold"/>
              </a:rPr>
              <a:t>E-XAT</a:t>
            </a:r>
          </a:p>
        </p:txBody>
      </p:sp>
      <p:sp>
        <p:nvSpPr>
          <p:cNvPr name="TextBox 34" id="34"/>
          <p:cNvSpPr txBox="true"/>
          <p:nvPr/>
        </p:nvSpPr>
        <p:spPr>
          <a:xfrm rot="0">
            <a:off x="12692842" y="6574610"/>
            <a:ext cx="4540947" cy="1364615"/>
          </a:xfrm>
          <a:prstGeom prst="rect">
            <a:avLst/>
          </a:prstGeom>
        </p:spPr>
        <p:txBody>
          <a:bodyPr anchor="t" rtlCol="false" tIns="0" lIns="0" bIns="0" rIns="0">
            <a:spAutoFit/>
          </a:bodyPr>
          <a:lstStyle/>
          <a:p>
            <a:pPr algn="ctr">
              <a:lnSpc>
                <a:spcPts val="3639"/>
              </a:lnSpc>
            </a:pPr>
            <a:r>
              <a:rPr lang="en-US" spc="139" sz="2799">
                <a:solidFill>
                  <a:srgbClr val="38455D"/>
                </a:solidFill>
                <a:latin typeface="JetBrains Mono Medium"/>
              </a:rPr>
              <a:t>еSTАT avtomatlashtirilgan axborot tizimi</a:t>
            </a:r>
          </a:p>
        </p:txBody>
      </p:sp>
      <p:sp>
        <p:nvSpPr>
          <p:cNvPr name="TextBox 35" id="35"/>
          <p:cNvSpPr txBox="true"/>
          <p:nvPr/>
        </p:nvSpPr>
        <p:spPr>
          <a:xfrm rot="0">
            <a:off x="6659211" y="6362108"/>
            <a:ext cx="5017203" cy="907415"/>
          </a:xfrm>
          <a:prstGeom prst="rect">
            <a:avLst/>
          </a:prstGeom>
        </p:spPr>
        <p:txBody>
          <a:bodyPr anchor="t" rtlCol="false" tIns="0" lIns="0" bIns="0" rIns="0">
            <a:spAutoFit/>
          </a:bodyPr>
          <a:lstStyle/>
          <a:p>
            <a:pPr algn="ctr">
              <a:lnSpc>
                <a:spcPts val="3639"/>
              </a:lnSpc>
            </a:pPr>
            <a:r>
              <a:rPr lang="en-US" spc="139" sz="2799">
                <a:solidFill>
                  <a:srgbClr val="38455D"/>
                </a:solidFill>
                <a:latin typeface="JetBrains Mono Medium"/>
              </a:rPr>
              <a:t>ximoyalangan elektron pochta tizimi</a:t>
            </a:r>
          </a:p>
        </p:txBody>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grpSp>
        <p:nvGrpSpPr>
          <p:cNvPr name="Group 2" id="2"/>
          <p:cNvGrpSpPr/>
          <p:nvPr/>
        </p:nvGrpSpPr>
        <p:grpSpPr>
          <a:xfrm rot="0">
            <a:off x="575086" y="3176263"/>
            <a:ext cx="5594448" cy="5841012"/>
            <a:chOff x="0" y="0"/>
            <a:chExt cx="2309401" cy="2411183"/>
          </a:xfrm>
        </p:grpSpPr>
        <p:sp>
          <p:nvSpPr>
            <p:cNvPr name="Freeform 3" id="3"/>
            <p:cNvSpPr/>
            <p:nvPr/>
          </p:nvSpPr>
          <p:spPr>
            <a:xfrm>
              <a:off x="92710" y="106680"/>
              <a:ext cx="2205261" cy="2291803"/>
            </a:xfrm>
            <a:custGeom>
              <a:avLst/>
              <a:gdLst/>
              <a:ahLst/>
              <a:cxnLst/>
              <a:rect r="r" b="b" t="t" l="l"/>
              <a:pathLst>
                <a:path h="2291803" w="2205261">
                  <a:moveTo>
                    <a:pt x="2178591" y="2102573"/>
                  </a:moveTo>
                  <a:cubicBezTo>
                    <a:pt x="2178591" y="2190203"/>
                    <a:pt x="2102391" y="2261323"/>
                    <a:pt x="2021111" y="2261323"/>
                  </a:cubicBezTo>
                  <a:lnTo>
                    <a:pt x="66040" y="2261323"/>
                  </a:lnTo>
                  <a:cubicBezTo>
                    <a:pt x="43180" y="2261323"/>
                    <a:pt x="20320" y="2256243"/>
                    <a:pt x="0" y="2247353"/>
                  </a:cubicBezTo>
                  <a:cubicBezTo>
                    <a:pt x="26670" y="2275293"/>
                    <a:pt x="63500" y="2291803"/>
                    <a:pt x="108183" y="2291803"/>
                  </a:cubicBezTo>
                  <a:lnTo>
                    <a:pt x="2059211" y="2291803"/>
                  </a:lnTo>
                  <a:cubicBezTo>
                    <a:pt x="2139221" y="2291803"/>
                    <a:pt x="2205261" y="2225763"/>
                    <a:pt x="2205261" y="2145753"/>
                  </a:cubicBezTo>
                  <a:lnTo>
                    <a:pt x="2205261" y="95250"/>
                  </a:lnTo>
                  <a:cubicBezTo>
                    <a:pt x="2205261" y="58420"/>
                    <a:pt x="2191291" y="25400"/>
                    <a:pt x="2169701" y="0"/>
                  </a:cubicBezTo>
                  <a:cubicBezTo>
                    <a:pt x="2176051" y="16510"/>
                    <a:pt x="2178591" y="34290"/>
                    <a:pt x="2178591" y="52070"/>
                  </a:cubicBezTo>
                  <a:lnTo>
                    <a:pt x="2178591" y="2102573"/>
                  </a:lnTo>
                  <a:lnTo>
                    <a:pt x="2178591" y="2102573"/>
                  </a:lnTo>
                  <a:close/>
                </a:path>
              </a:pathLst>
            </a:custGeom>
            <a:solidFill>
              <a:srgbClr val="38455D"/>
            </a:solidFill>
          </p:spPr>
        </p:sp>
        <p:sp>
          <p:nvSpPr>
            <p:cNvPr name="Freeform 4" id="4"/>
            <p:cNvSpPr/>
            <p:nvPr/>
          </p:nvSpPr>
          <p:spPr>
            <a:xfrm>
              <a:off x="12700" y="12700"/>
              <a:ext cx="2244631" cy="2342603"/>
            </a:xfrm>
            <a:custGeom>
              <a:avLst/>
              <a:gdLst/>
              <a:ahLst/>
              <a:cxnLst/>
              <a:rect r="r" b="b" t="t" l="l"/>
              <a:pathLst>
                <a:path h="2342603" w="2244631">
                  <a:moveTo>
                    <a:pt x="146050" y="2342603"/>
                  </a:moveTo>
                  <a:lnTo>
                    <a:pt x="2098581" y="2342603"/>
                  </a:lnTo>
                  <a:cubicBezTo>
                    <a:pt x="2178591" y="2342603"/>
                    <a:pt x="2244631" y="2276563"/>
                    <a:pt x="2244631" y="2196553"/>
                  </a:cubicBezTo>
                  <a:lnTo>
                    <a:pt x="2244631" y="146050"/>
                  </a:lnTo>
                  <a:cubicBezTo>
                    <a:pt x="2244631" y="66040"/>
                    <a:pt x="2178591" y="0"/>
                    <a:pt x="2098581" y="0"/>
                  </a:cubicBezTo>
                  <a:lnTo>
                    <a:pt x="146050" y="0"/>
                  </a:lnTo>
                  <a:cubicBezTo>
                    <a:pt x="66040" y="0"/>
                    <a:pt x="0" y="66040"/>
                    <a:pt x="0" y="146050"/>
                  </a:cubicBezTo>
                  <a:lnTo>
                    <a:pt x="0" y="2196553"/>
                  </a:lnTo>
                  <a:cubicBezTo>
                    <a:pt x="0" y="2277833"/>
                    <a:pt x="66040" y="2342603"/>
                    <a:pt x="146050" y="2342603"/>
                  </a:cubicBezTo>
                  <a:close/>
                </a:path>
              </a:pathLst>
            </a:custGeom>
            <a:solidFill>
              <a:srgbClr val="FFFFFF"/>
            </a:solidFill>
          </p:spPr>
        </p:sp>
        <p:sp>
          <p:nvSpPr>
            <p:cNvPr name="Freeform 5" id="5"/>
            <p:cNvSpPr/>
            <p:nvPr/>
          </p:nvSpPr>
          <p:spPr>
            <a:xfrm>
              <a:off x="0" y="0"/>
              <a:ext cx="2309401" cy="2411183"/>
            </a:xfrm>
            <a:custGeom>
              <a:avLst/>
              <a:gdLst/>
              <a:ahLst/>
              <a:cxnLst/>
              <a:rect r="r" b="b" t="t" l="l"/>
              <a:pathLst>
                <a:path h="2411183" w="2309401">
                  <a:moveTo>
                    <a:pt x="2245901" y="74930"/>
                  </a:moveTo>
                  <a:cubicBezTo>
                    <a:pt x="2217961" y="30480"/>
                    <a:pt x="2168431" y="0"/>
                    <a:pt x="2111281" y="0"/>
                  </a:cubicBezTo>
                  <a:lnTo>
                    <a:pt x="158750" y="0"/>
                  </a:lnTo>
                  <a:cubicBezTo>
                    <a:pt x="71120" y="0"/>
                    <a:pt x="0" y="71120"/>
                    <a:pt x="0" y="158750"/>
                  </a:cubicBezTo>
                  <a:lnTo>
                    <a:pt x="0" y="2209253"/>
                  </a:lnTo>
                  <a:cubicBezTo>
                    <a:pt x="0" y="2261323"/>
                    <a:pt x="25400" y="2307043"/>
                    <a:pt x="63500" y="2336253"/>
                  </a:cubicBezTo>
                  <a:cubicBezTo>
                    <a:pt x="91440" y="2380703"/>
                    <a:pt x="140970" y="2411183"/>
                    <a:pt x="202793" y="2411183"/>
                  </a:cubicBezTo>
                  <a:lnTo>
                    <a:pt x="2150651" y="2411183"/>
                  </a:lnTo>
                  <a:cubicBezTo>
                    <a:pt x="2238281" y="2411183"/>
                    <a:pt x="2309401" y="2340063"/>
                    <a:pt x="2309401" y="2252433"/>
                  </a:cubicBezTo>
                  <a:lnTo>
                    <a:pt x="2309401" y="201930"/>
                  </a:lnTo>
                  <a:cubicBezTo>
                    <a:pt x="2309401" y="149860"/>
                    <a:pt x="2284001" y="104140"/>
                    <a:pt x="2245901" y="74930"/>
                  </a:cubicBezTo>
                  <a:close/>
                  <a:moveTo>
                    <a:pt x="12700" y="2209253"/>
                  </a:moveTo>
                  <a:lnTo>
                    <a:pt x="12700" y="158750"/>
                  </a:lnTo>
                  <a:cubicBezTo>
                    <a:pt x="12700" y="78740"/>
                    <a:pt x="78740" y="12700"/>
                    <a:pt x="158750" y="12700"/>
                  </a:cubicBezTo>
                  <a:lnTo>
                    <a:pt x="2111281" y="12700"/>
                  </a:lnTo>
                  <a:cubicBezTo>
                    <a:pt x="2191291" y="12700"/>
                    <a:pt x="2257331" y="78740"/>
                    <a:pt x="2257331" y="158750"/>
                  </a:cubicBezTo>
                  <a:lnTo>
                    <a:pt x="2257331" y="2209253"/>
                  </a:lnTo>
                  <a:cubicBezTo>
                    <a:pt x="2257331" y="2289263"/>
                    <a:pt x="2191291" y="2355303"/>
                    <a:pt x="2111281" y="2355303"/>
                  </a:cubicBezTo>
                  <a:lnTo>
                    <a:pt x="158750" y="2355303"/>
                  </a:lnTo>
                  <a:cubicBezTo>
                    <a:pt x="78740" y="2355303"/>
                    <a:pt x="12700" y="2290533"/>
                    <a:pt x="12700" y="2209253"/>
                  </a:cubicBezTo>
                  <a:close/>
                  <a:moveTo>
                    <a:pt x="2297971" y="2252433"/>
                  </a:moveTo>
                  <a:cubicBezTo>
                    <a:pt x="2297971" y="2332443"/>
                    <a:pt x="2230661" y="2398483"/>
                    <a:pt x="2150651" y="2398483"/>
                  </a:cubicBezTo>
                  <a:lnTo>
                    <a:pt x="202793" y="2398483"/>
                  </a:lnTo>
                  <a:cubicBezTo>
                    <a:pt x="157480" y="2398483"/>
                    <a:pt x="120650" y="2381973"/>
                    <a:pt x="93980" y="2354033"/>
                  </a:cubicBezTo>
                  <a:cubicBezTo>
                    <a:pt x="114300" y="2362923"/>
                    <a:pt x="135890" y="2368003"/>
                    <a:pt x="160020" y="2368003"/>
                  </a:cubicBezTo>
                  <a:lnTo>
                    <a:pt x="2112551" y="2368003"/>
                  </a:lnTo>
                  <a:cubicBezTo>
                    <a:pt x="2200181" y="2368003"/>
                    <a:pt x="2271301" y="2296883"/>
                    <a:pt x="2271301" y="2209253"/>
                  </a:cubicBezTo>
                  <a:lnTo>
                    <a:pt x="2271301" y="158750"/>
                  </a:lnTo>
                  <a:cubicBezTo>
                    <a:pt x="2271301" y="140970"/>
                    <a:pt x="2267491" y="123190"/>
                    <a:pt x="2262411" y="106680"/>
                  </a:cubicBezTo>
                  <a:cubicBezTo>
                    <a:pt x="2284001" y="132080"/>
                    <a:pt x="2297971" y="165100"/>
                    <a:pt x="2297971" y="201930"/>
                  </a:cubicBezTo>
                  <a:lnTo>
                    <a:pt x="2297971" y="2252433"/>
                  </a:lnTo>
                  <a:cubicBezTo>
                    <a:pt x="2297971" y="2252433"/>
                    <a:pt x="2297971" y="2252433"/>
                    <a:pt x="2297971" y="2252433"/>
                  </a:cubicBezTo>
                  <a:close/>
                </a:path>
              </a:pathLst>
            </a:custGeom>
            <a:solidFill>
              <a:srgbClr val="38455D"/>
            </a:solidFill>
          </p:spPr>
        </p:sp>
      </p:grpSp>
      <p:grpSp>
        <p:nvGrpSpPr>
          <p:cNvPr name="Group 6" id="6"/>
          <p:cNvGrpSpPr/>
          <p:nvPr/>
        </p:nvGrpSpPr>
        <p:grpSpPr>
          <a:xfrm rot="0">
            <a:off x="6370588" y="2555777"/>
            <a:ext cx="5594448" cy="6107713"/>
            <a:chOff x="0" y="0"/>
            <a:chExt cx="2309401" cy="2521277"/>
          </a:xfrm>
        </p:grpSpPr>
        <p:sp>
          <p:nvSpPr>
            <p:cNvPr name="Freeform 7" id="7"/>
            <p:cNvSpPr/>
            <p:nvPr/>
          </p:nvSpPr>
          <p:spPr>
            <a:xfrm>
              <a:off x="92710" y="106680"/>
              <a:ext cx="2205261" cy="2401898"/>
            </a:xfrm>
            <a:custGeom>
              <a:avLst/>
              <a:gdLst/>
              <a:ahLst/>
              <a:cxnLst/>
              <a:rect r="r" b="b" t="t" l="l"/>
              <a:pathLst>
                <a:path h="2401898" w="2205261">
                  <a:moveTo>
                    <a:pt x="2178591" y="2212668"/>
                  </a:moveTo>
                  <a:cubicBezTo>
                    <a:pt x="2178591" y="2300297"/>
                    <a:pt x="2102391" y="2371418"/>
                    <a:pt x="2021111" y="2371418"/>
                  </a:cubicBezTo>
                  <a:lnTo>
                    <a:pt x="66040" y="2371418"/>
                  </a:lnTo>
                  <a:cubicBezTo>
                    <a:pt x="43180" y="2371418"/>
                    <a:pt x="20320" y="2366337"/>
                    <a:pt x="0" y="2357447"/>
                  </a:cubicBezTo>
                  <a:cubicBezTo>
                    <a:pt x="26670" y="2385387"/>
                    <a:pt x="63500" y="2401897"/>
                    <a:pt x="108183" y="2401897"/>
                  </a:cubicBezTo>
                  <a:lnTo>
                    <a:pt x="2059211" y="2401897"/>
                  </a:lnTo>
                  <a:cubicBezTo>
                    <a:pt x="2139221" y="2401897"/>
                    <a:pt x="2205261" y="2335858"/>
                    <a:pt x="2205261" y="2255847"/>
                  </a:cubicBezTo>
                  <a:lnTo>
                    <a:pt x="2205261" y="95250"/>
                  </a:lnTo>
                  <a:cubicBezTo>
                    <a:pt x="2205261" y="58420"/>
                    <a:pt x="2191291" y="25400"/>
                    <a:pt x="2169701" y="0"/>
                  </a:cubicBezTo>
                  <a:cubicBezTo>
                    <a:pt x="2176051" y="16510"/>
                    <a:pt x="2178591" y="34290"/>
                    <a:pt x="2178591" y="52070"/>
                  </a:cubicBezTo>
                  <a:lnTo>
                    <a:pt x="2178591" y="2212668"/>
                  </a:lnTo>
                  <a:lnTo>
                    <a:pt x="2178591" y="2212668"/>
                  </a:lnTo>
                  <a:close/>
                </a:path>
              </a:pathLst>
            </a:custGeom>
            <a:solidFill>
              <a:srgbClr val="38455D"/>
            </a:solidFill>
          </p:spPr>
        </p:sp>
        <p:sp>
          <p:nvSpPr>
            <p:cNvPr name="Freeform 8" id="8"/>
            <p:cNvSpPr/>
            <p:nvPr/>
          </p:nvSpPr>
          <p:spPr>
            <a:xfrm>
              <a:off x="12700" y="12700"/>
              <a:ext cx="2244631" cy="2452698"/>
            </a:xfrm>
            <a:custGeom>
              <a:avLst/>
              <a:gdLst/>
              <a:ahLst/>
              <a:cxnLst/>
              <a:rect r="r" b="b" t="t" l="l"/>
              <a:pathLst>
                <a:path h="2452698" w="2244631">
                  <a:moveTo>
                    <a:pt x="146050" y="2452698"/>
                  </a:moveTo>
                  <a:lnTo>
                    <a:pt x="2098581" y="2452698"/>
                  </a:lnTo>
                  <a:cubicBezTo>
                    <a:pt x="2178591" y="2452698"/>
                    <a:pt x="2244631" y="2386658"/>
                    <a:pt x="2244631" y="2306648"/>
                  </a:cubicBezTo>
                  <a:lnTo>
                    <a:pt x="2244631" y="146050"/>
                  </a:lnTo>
                  <a:cubicBezTo>
                    <a:pt x="2244631" y="66040"/>
                    <a:pt x="2178591" y="0"/>
                    <a:pt x="2098581" y="0"/>
                  </a:cubicBezTo>
                  <a:lnTo>
                    <a:pt x="146050" y="0"/>
                  </a:lnTo>
                  <a:cubicBezTo>
                    <a:pt x="66040" y="0"/>
                    <a:pt x="0" y="66040"/>
                    <a:pt x="0" y="146050"/>
                  </a:cubicBezTo>
                  <a:lnTo>
                    <a:pt x="0" y="2306648"/>
                  </a:lnTo>
                  <a:cubicBezTo>
                    <a:pt x="0" y="2387927"/>
                    <a:pt x="66040" y="2452698"/>
                    <a:pt x="146050" y="2452698"/>
                  </a:cubicBezTo>
                  <a:close/>
                </a:path>
              </a:pathLst>
            </a:custGeom>
            <a:solidFill>
              <a:srgbClr val="FFFFFF"/>
            </a:solidFill>
          </p:spPr>
        </p:sp>
        <p:sp>
          <p:nvSpPr>
            <p:cNvPr name="Freeform 9" id="9"/>
            <p:cNvSpPr/>
            <p:nvPr/>
          </p:nvSpPr>
          <p:spPr>
            <a:xfrm>
              <a:off x="0" y="0"/>
              <a:ext cx="2309401" cy="2521277"/>
            </a:xfrm>
            <a:custGeom>
              <a:avLst/>
              <a:gdLst/>
              <a:ahLst/>
              <a:cxnLst/>
              <a:rect r="r" b="b" t="t" l="l"/>
              <a:pathLst>
                <a:path h="2521277" w="2309401">
                  <a:moveTo>
                    <a:pt x="2245901" y="74930"/>
                  </a:moveTo>
                  <a:cubicBezTo>
                    <a:pt x="2217961" y="30480"/>
                    <a:pt x="2168431" y="0"/>
                    <a:pt x="2111281" y="0"/>
                  </a:cubicBezTo>
                  <a:lnTo>
                    <a:pt x="158750" y="0"/>
                  </a:lnTo>
                  <a:cubicBezTo>
                    <a:pt x="71120" y="0"/>
                    <a:pt x="0" y="71120"/>
                    <a:pt x="0" y="158750"/>
                  </a:cubicBezTo>
                  <a:lnTo>
                    <a:pt x="0" y="2319348"/>
                  </a:lnTo>
                  <a:cubicBezTo>
                    <a:pt x="0" y="2371417"/>
                    <a:pt x="25400" y="2417138"/>
                    <a:pt x="63500" y="2446348"/>
                  </a:cubicBezTo>
                  <a:cubicBezTo>
                    <a:pt x="91440" y="2490798"/>
                    <a:pt x="140970" y="2521277"/>
                    <a:pt x="202793" y="2521277"/>
                  </a:cubicBezTo>
                  <a:lnTo>
                    <a:pt x="2150651" y="2521277"/>
                  </a:lnTo>
                  <a:cubicBezTo>
                    <a:pt x="2238281" y="2521277"/>
                    <a:pt x="2309401" y="2450158"/>
                    <a:pt x="2309401" y="2362527"/>
                  </a:cubicBezTo>
                  <a:lnTo>
                    <a:pt x="2309401" y="201930"/>
                  </a:lnTo>
                  <a:cubicBezTo>
                    <a:pt x="2309401" y="149860"/>
                    <a:pt x="2284001" y="104140"/>
                    <a:pt x="2245901" y="74930"/>
                  </a:cubicBezTo>
                  <a:close/>
                  <a:moveTo>
                    <a:pt x="12700" y="2319348"/>
                  </a:moveTo>
                  <a:lnTo>
                    <a:pt x="12700" y="158750"/>
                  </a:lnTo>
                  <a:cubicBezTo>
                    <a:pt x="12700" y="78740"/>
                    <a:pt x="78740" y="12700"/>
                    <a:pt x="158750" y="12700"/>
                  </a:cubicBezTo>
                  <a:lnTo>
                    <a:pt x="2111281" y="12700"/>
                  </a:lnTo>
                  <a:cubicBezTo>
                    <a:pt x="2191291" y="12700"/>
                    <a:pt x="2257331" y="78740"/>
                    <a:pt x="2257331" y="158750"/>
                  </a:cubicBezTo>
                  <a:lnTo>
                    <a:pt x="2257331" y="2319348"/>
                  </a:lnTo>
                  <a:cubicBezTo>
                    <a:pt x="2257331" y="2399358"/>
                    <a:pt x="2191291" y="2465398"/>
                    <a:pt x="2111281" y="2465398"/>
                  </a:cubicBezTo>
                  <a:lnTo>
                    <a:pt x="158750" y="2465398"/>
                  </a:lnTo>
                  <a:cubicBezTo>
                    <a:pt x="78740" y="2465398"/>
                    <a:pt x="12700" y="2400627"/>
                    <a:pt x="12700" y="2319348"/>
                  </a:cubicBezTo>
                  <a:close/>
                  <a:moveTo>
                    <a:pt x="2297971" y="2362527"/>
                  </a:moveTo>
                  <a:cubicBezTo>
                    <a:pt x="2297971" y="2442538"/>
                    <a:pt x="2230661" y="2508577"/>
                    <a:pt x="2150651" y="2508577"/>
                  </a:cubicBezTo>
                  <a:lnTo>
                    <a:pt x="202793" y="2508577"/>
                  </a:lnTo>
                  <a:cubicBezTo>
                    <a:pt x="157480" y="2508577"/>
                    <a:pt x="120650" y="2492067"/>
                    <a:pt x="93980" y="2464127"/>
                  </a:cubicBezTo>
                  <a:cubicBezTo>
                    <a:pt x="114300" y="2473017"/>
                    <a:pt x="135890" y="2478097"/>
                    <a:pt x="160020" y="2478097"/>
                  </a:cubicBezTo>
                  <a:lnTo>
                    <a:pt x="2112551" y="2478097"/>
                  </a:lnTo>
                  <a:cubicBezTo>
                    <a:pt x="2200181" y="2478097"/>
                    <a:pt x="2271301" y="2406977"/>
                    <a:pt x="2271301" y="2319347"/>
                  </a:cubicBezTo>
                  <a:lnTo>
                    <a:pt x="2271301" y="158750"/>
                  </a:lnTo>
                  <a:cubicBezTo>
                    <a:pt x="2271301" y="140970"/>
                    <a:pt x="2267491" y="123190"/>
                    <a:pt x="2262411" y="106680"/>
                  </a:cubicBezTo>
                  <a:cubicBezTo>
                    <a:pt x="2284001" y="132080"/>
                    <a:pt x="2297971" y="165100"/>
                    <a:pt x="2297971" y="201930"/>
                  </a:cubicBezTo>
                  <a:lnTo>
                    <a:pt x="2297971" y="2362527"/>
                  </a:lnTo>
                  <a:cubicBezTo>
                    <a:pt x="2297971" y="2362527"/>
                    <a:pt x="2297971" y="2362527"/>
                    <a:pt x="2297971" y="2362527"/>
                  </a:cubicBezTo>
                  <a:close/>
                </a:path>
              </a:pathLst>
            </a:custGeom>
            <a:solidFill>
              <a:srgbClr val="38455D"/>
            </a:solidFill>
          </p:spPr>
        </p:sp>
      </p:grpSp>
      <p:grpSp>
        <p:nvGrpSpPr>
          <p:cNvPr name="Group 10" id="10"/>
          <p:cNvGrpSpPr/>
          <p:nvPr/>
        </p:nvGrpSpPr>
        <p:grpSpPr>
          <a:xfrm rot="0">
            <a:off x="12166091" y="3176263"/>
            <a:ext cx="5594448" cy="5841012"/>
            <a:chOff x="0" y="0"/>
            <a:chExt cx="2309401" cy="2411183"/>
          </a:xfrm>
        </p:grpSpPr>
        <p:sp>
          <p:nvSpPr>
            <p:cNvPr name="Freeform 11" id="11"/>
            <p:cNvSpPr/>
            <p:nvPr/>
          </p:nvSpPr>
          <p:spPr>
            <a:xfrm>
              <a:off x="92710" y="106680"/>
              <a:ext cx="2205261" cy="2291803"/>
            </a:xfrm>
            <a:custGeom>
              <a:avLst/>
              <a:gdLst/>
              <a:ahLst/>
              <a:cxnLst/>
              <a:rect r="r" b="b" t="t" l="l"/>
              <a:pathLst>
                <a:path h="2291803" w="2205261">
                  <a:moveTo>
                    <a:pt x="2178591" y="2102573"/>
                  </a:moveTo>
                  <a:cubicBezTo>
                    <a:pt x="2178591" y="2190203"/>
                    <a:pt x="2102391" y="2261323"/>
                    <a:pt x="2021111" y="2261323"/>
                  </a:cubicBezTo>
                  <a:lnTo>
                    <a:pt x="66040" y="2261323"/>
                  </a:lnTo>
                  <a:cubicBezTo>
                    <a:pt x="43180" y="2261323"/>
                    <a:pt x="20320" y="2256243"/>
                    <a:pt x="0" y="2247353"/>
                  </a:cubicBezTo>
                  <a:cubicBezTo>
                    <a:pt x="26670" y="2275293"/>
                    <a:pt x="63500" y="2291803"/>
                    <a:pt x="108183" y="2291803"/>
                  </a:cubicBezTo>
                  <a:lnTo>
                    <a:pt x="2059211" y="2291803"/>
                  </a:lnTo>
                  <a:cubicBezTo>
                    <a:pt x="2139221" y="2291803"/>
                    <a:pt x="2205261" y="2225763"/>
                    <a:pt x="2205261" y="2145753"/>
                  </a:cubicBezTo>
                  <a:lnTo>
                    <a:pt x="2205261" y="95250"/>
                  </a:lnTo>
                  <a:cubicBezTo>
                    <a:pt x="2205261" y="58420"/>
                    <a:pt x="2191291" y="25400"/>
                    <a:pt x="2169701" y="0"/>
                  </a:cubicBezTo>
                  <a:cubicBezTo>
                    <a:pt x="2176051" y="16510"/>
                    <a:pt x="2178591" y="34290"/>
                    <a:pt x="2178591" y="52070"/>
                  </a:cubicBezTo>
                  <a:lnTo>
                    <a:pt x="2178591" y="2102573"/>
                  </a:lnTo>
                  <a:lnTo>
                    <a:pt x="2178591" y="2102573"/>
                  </a:lnTo>
                  <a:close/>
                </a:path>
              </a:pathLst>
            </a:custGeom>
            <a:solidFill>
              <a:srgbClr val="38455D"/>
            </a:solidFill>
          </p:spPr>
        </p:sp>
        <p:sp>
          <p:nvSpPr>
            <p:cNvPr name="Freeform 12" id="12"/>
            <p:cNvSpPr/>
            <p:nvPr/>
          </p:nvSpPr>
          <p:spPr>
            <a:xfrm>
              <a:off x="12700" y="12700"/>
              <a:ext cx="2244631" cy="2342603"/>
            </a:xfrm>
            <a:custGeom>
              <a:avLst/>
              <a:gdLst/>
              <a:ahLst/>
              <a:cxnLst/>
              <a:rect r="r" b="b" t="t" l="l"/>
              <a:pathLst>
                <a:path h="2342603" w="2244631">
                  <a:moveTo>
                    <a:pt x="146050" y="2342603"/>
                  </a:moveTo>
                  <a:lnTo>
                    <a:pt x="2098581" y="2342603"/>
                  </a:lnTo>
                  <a:cubicBezTo>
                    <a:pt x="2178591" y="2342603"/>
                    <a:pt x="2244631" y="2276563"/>
                    <a:pt x="2244631" y="2196553"/>
                  </a:cubicBezTo>
                  <a:lnTo>
                    <a:pt x="2244631" y="146050"/>
                  </a:lnTo>
                  <a:cubicBezTo>
                    <a:pt x="2244631" y="66040"/>
                    <a:pt x="2178591" y="0"/>
                    <a:pt x="2098581" y="0"/>
                  </a:cubicBezTo>
                  <a:lnTo>
                    <a:pt x="146050" y="0"/>
                  </a:lnTo>
                  <a:cubicBezTo>
                    <a:pt x="66040" y="0"/>
                    <a:pt x="0" y="66040"/>
                    <a:pt x="0" y="146050"/>
                  </a:cubicBezTo>
                  <a:lnTo>
                    <a:pt x="0" y="2196553"/>
                  </a:lnTo>
                  <a:cubicBezTo>
                    <a:pt x="0" y="2277833"/>
                    <a:pt x="66040" y="2342603"/>
                    <a:pt x="146050" y="2342603"/>
                  </a:cubicBezTo>
                  <a:close/>
                </a:path>
              </a:pathLst>
            </a:custGeom>
            <a:solidFill>
              <a:srgbClr val="FFFFFF"/>
            </a:solidFill>
          </p:spPr>
        </p:sp>
        <p:sp>
          <p:nvSpPr>
            <p:cNvPr name="Freeform 13" id="13"/>
            <p:cNvSpPr/>
            <p:nvPr/>
          </p:nvSpPr>
          <p:spPr>
            <a:xfrm>
              <a:off x="0" y="0"/>
              <a:ext cx="2309401" cy="2411183"/>
            </a:xfrm>
            <a:custGeom>
              <a:avLst/>
              <a:gdLst/>
              <a:ahLst/>
              <a:cxnLst/>
              <a:rect r="r" b="b" t="t" l="l"/>
              <a:pathLst>
                <a:path h="2411183" w="2309401">
                  <a:moveTo>
                    <a:pt x="2245901" y="74930"/>
                  </a:moveTo>
                  <a:cubicBezTo>
                    <a:pt x="2217961" y="30480"/>
                    <a:pt x="2168431" y="0"/>
                    <a:pt x="2111281" y="0"/>
                  </a:cubicBezTo>
                  <a:lnTo>
                    <a:pt x="158750" y="0"/>
                  </a:lnTo>
                  <a:cubicBezTo>
                    <a:pt x="71120" y="0"/>
                    <a:pt x="0" y="71120"/>
                    <a:pt x="0" y="158750"/>
                  </a:cubicBezTo>
                  <a:lnTo>
                    <a:pt x="0" y="2209253"/>
                  </a:lnTo>
                  <a:cubicBezTo>
                    <a:pt x="0" y="2261323"/>
                    <a:pt x="25400" y="2307043"/>
                    <a:pt x="63500" y="2336253"/>
                  </a:cubicBezTo>
                  <a:cubicBezTo>
                    <a:pt x="91440" y="2380703"/>
                    <a:pt x="140970" y="2411183"/>
                    <a:pt x="202793" y="2411183"/>
                  </a:cubicBezTo>
                  <a:lnTo>
                    <a:pt x="2150651" y="2411183"/>
                  </a:lnTo>
                  <a:cubicBezTo>
                    <a:pt x="2238281" y="2411183"/>
                    <a:pt x="2309401" y="2340063"/>
                    <a:pt x="2309401" y="2252433"/>
                  </a:cubicBezTo>
                  <a:lnTo>
                    <a:pt x="2309401" y="201930"/>
                  </a:lnTo>
                  <a:cubicBezTo>
                    <a:pt x="2309401" y="149860"/>
                    <a:pt x="2284001" y="104140"/>
                    <a:pt x="2245901" y="74930"/>
                  </a:cubicBezTo>
                  <a:close/>
                  <a:moveTo>
                    <a:pt x="12700" y="2209253"/>
                  </a:moveTo>
                  <a:lnTo>
                    <a:pt x="12700" y="158750"/>
                  </a:lnTo>
                  <a:cubicBezTo>
                    <a:pt x="12700" y="78740"/>
                    <a:pt x="78740" y="12700"/>
                    <a:pt x="158750" y="12700"/>
                  </a:cubicBezTo>
                  <a:lnTo>
                    <a:pt x="2111281" y="12700"/>
                  </a:lnTo>
                  <a:cubicBezTo>
                    <a:pt x="2191291" y="12700"/>
                    <a:pt x="2257331" y="78740"/>
                    <a:pt x="2257331" y="158750"/>
                  </a:cubicBezTo>
                  <a:lnTo>
                    <a:pt x="2257331" y="2209253"/>
                  </a:lnTo>
                  <a:cubicBezTo>
                    <a:pt x="2257331" y="2289263"/>
                    <a:pt x="2191291" y="2355303"/>
                    <a:pt x="2111281" y="2355303"/>
                  </a:cubicBezTo>
                  <a:lnTo>
                    <a:pt x="158750" y="2355303"/>
                  </a:lnTo>
                  <a:cubicBezTo>
                    <a:pt x="78740" y="2355303"/>
                    <a:pt x="12700" y="2290533"/>
                    <a:pt x="12700" y="2209253"/>
                  </a:cubicBezTo>
                  <a:close/>
                  <a:moveTo>
                    <a:pt x="2297971" y="2252433"/>
                  </a:moveTo>
                  <a:cubicBezTo>
                    <a:pt x="2297971" y="2332443"/>
                    <a:pt x="2230661" y="2398483"/>
                    <a:pt x="2150651" y="2398483"/>
                  </a:cubicBezTo>
                  <a:lnTo>
                    <a:pt x="202793" y="2398483"/>
                  </a:lnTo>
                  <a:cubicBezTo>
                    <a:pt x="157480" y="2398483"/>
                    <a:pt x="120650" y="2381973"/>
                    <a:pt x="93980" y="2354033"/>
                  </a:cubicBezTo>
                  <a:cubicBezTo>
                    <a:pt x="114300" y="2362923"/>
                    <a:pt x="135890" y="2368003"/>
                    <a:pt x="160020" y="2368003"/>
                  </a:cubicBezTo>
                  <a:lnTo>
                    <a:pt x="2112551" y="2368003"/>
                  </a:lnTo>
                  <a:cubicBezTo>
                    <a:pt x="2200181" y="2368003"/>
                    <a:pt x="2271301" y="2296883"/>
                    <a:pt x="2271301" y="2209253"/>
                  </a:cubicBezTo>
                  <a:lnTo>
                    <a:pt x="2271301" y="158750"/>
                  </a:lnTo>
                  <a:cubicBezTo>
                    <a:pt x="2271301" y="140970"/>
                    <a:pt x="2267491" y="123190"/>
                    <a:pt x="2262411" y="106680"/>
                  </a:cubicBezTo>
                  <a:cubicBezTo>
                    <a:pt x="2284001" y="132080"/>
                    <a:pt x="2297971" y="165100"/>
                    <a:pt x="2297971" y="201930"/>
                  </a:cubicBezTo>
                  <a:lnTo>
                    <a:pt x="2297971" y="2252433"/>
                  </a:lnTo>
                  <a:cubicBezTo>
                    <a:pt x="2297971" y="2252433"/>
                    <a:pt x="2297971" y="2252433"/>
                    <a:pt x="2297971" y="2252433"/>
                  </a:cubicBezTo>
                  <a:close/>
                </a:path>
              </a:pathLst>
            </a:custGeom>
            <a:solidFill>
              <a:srgbClr val="38455D"/>
            </a:solidFill>
          </p:spPr>
        </p:sp>
      </p:grpSp>
      <p:grpSp>
        <p:nvGrpSpPr>
          <p:cNvPr name="Group 14" id="14"/>
          <p:cNvGrpSpPr/>
          <p:nvPr/>
        </p:nvGrpSpPr>
        <p:grpSpPr>
          <a:xfrm rot="0">
            <a:off x="986041" y="2647719"/>
            <a:ext cx="4772538" cy="1229446"/>
            <a:chOff x="0" y="0"/>
            <a:chExt cx="2427729" cy="625404"/>
          </a:xfrm>
        </p:grpSpPr>
        <p:sp>
          <p:nvSpPr>
            <p:cNvPr name="Freeform 15" id="15"/>
            <p:cNvSpPr/>
            <p:nvPr/>
          </p:nvSpPr>
          <p:spPr>
            <a:xfrm>
              <a:off x="92710" y="106680"/>
              <a:ext cx="2323589" cy="506024"/>
            </a:xfrm>
            <a:custGeom>
              <a:avLst/>
              <a:gdLst/>
              <a:ahLst/>
              <a:cxnLst/>
              <a:rect r="r" b="b" t="t" l="l"/>
              <a:pathLst>
                <a:path h="506024" w="2323589">
                  <a:moveTo>
                    <a:pt x="2296919" y="316794"/>
                  </a:moveTo>
                  <a:cubicBezTo>
                    <a:pt x="2296919" y="404424"/>
                    <a:pt x="2220719" y="475544"/>
                    <a:pt x="2139439" y="475544"/>
                  </a:cubicBezTo>
                  <a:lnTo>
                    <a:pt x="66040" y="475544"/>
                  </a:lnTo>
                  <a:cubicBezTo>
                    <a:pt x="43180" y="475544"/>
                    <a:pt x="20320" y="470464"/>
                    <a:pt x="0" y="461574"/>
                  </a:cubicBezTo>
                  <a:cubicBezTo>
                    <a:pt x="26670" y="489514"/>
                    <a:pt x="63500" y="506024"/>
                    <a:pt x="108937" y="506024"/>
                  </a:cubicBezTo>
                  <a:lnTo>
                    <a:pt x="2177539" y="506024"/>
                  </a:lnTo>
                  <a:cubicBezTo>
                    <a:pt x="2257549" y="506024"/>
                    <a:pt x="2323589" y="439984"/>
                    <a:pt x="2323589" y="359974"/>
                  </a:cubicBezTo>
                  <a:lnTo>
                    <a:pt x="2323589" y="95250"/>
                  </a:lnTo>
                  <a:cubicBezTo>
                    <a:pt x="2323589" y="58420"/>
                    <a:pt x="2309619" y="25400"/>
                    <a:pt x="2288029" y="0"/>
                  </a:cubicBezTo>
                  <a:cubicBezTo>
                    <a:pt x="2294379" y="16510"/>
                    <a:pt x="2296919" y="34290"/>
                    <a:pt x="2296919" y="52070"/>
                  </a:cubicBezTo>
                  <a:lnTo>
                    <a:pt x="2296919" y="316794"/>
                  </a:lnTo>
                  <a:lnTo>
                    <a:pt x="2296919" y="316794"/>
                  </a:lnTo>
                  <a:close/>
                </a:path>
              </a:pathLst>
            </a:custGeom>
            <a:solidFill>
              <a:srgbClr val="38455D"/>
            </a:solidFill>
          </p:spPr>
        </p:sp>
        <p:sp>
          <p:nvSpPr>
            <p:cNvPr name="Freeform 16" id="16"/>
            <p:cNvSpPr/>
            <p:nvPr/>
          </p:nvSpPr>
          <p:spPr>
            <a:xfrm>
              <a:off x="12700" y="12700"/>
              <a:ext cx="2362959" cy="556824"/>
            </a:xfrm>
            <a:custGeom>
              <a:avLst/>
              <a:gdLst/>
              <a:ahLst/>
              <a:cxnLst/>
              <a:rect r="r" b="b" t="t" l="l"/>
              <a:pathLst>
                <a:path h="556824" w="2362959">
                  <a:moveTo>
                    <a:pt x="146050" y="556824"/>
                  </a:moveTo>
                  <a:lnTo>
                    <a:pt x="2216909" y="556824"/>
                  </a:lnTo>
                  <a:cubicBezTo>
                    <a:pt x="2296919" y="556824"/>
                    <a:pt x="2362959" y="490784"/>
                    <a:pt x="2362959" y="410774"/>
                  </a:cubicBezTo>
                  <a:lnTo>
                    <a:pt x="2362959" y="146050"/>
                  </a:lnTo>
                  <a:cubicBezTo>
                    <a:pt x="2362959" y="66040"/>
                    <a:pt x="2296919" y="0"/>
                    <a:pt x="2216909" y="0"/>
                  </a:cubicBezTo>
                  <a:lnTo>
                    <a:pt x="146050" y="0"/>
                  </a:lnTo>
                  <a:cubicBezTo>
                    <a:pt x="66040" y="0"/>
                    <a:pt x="0" y="66040"/>
                    <a:pt x="0" y="146050"/>
                  </a:cubicBezTo>
                  <a:lnTo>
                    <a:pt x="0" y="410774"/>
                  </a:lnTo>
                  <a:cubicBezTo>
                    <a:pt x="0" y="492054"/>
                    <a:pt x="66040" y="556824"/>
                    <a:pt x="146050" y="556824"/>
                  </a:cubicBezTo>
                  <a:close/>
                </a:path>
              </a:pathLst>
            </a:custGeom>
            <a:solidFill>
              <a:srgbClr val="F9CC88"/>
            </a:solidFill>
          </p:spPr>
        </p:sp>
        <p:sp>
          <p:nvSpPr>
            <p:cNvPr name="Freeform 17" id="17"/>
            <p:cNvSpPr/>
            <p:nvPr/>
          </p:nvSpPr>
          <p:spPr>
            <a:xfrm>
              <a:off x="0" y="0"/>
              <a:ext cx="2427729" cy="625404"/>
            </a:xfrm>
            <a:custGeom>
              <a:avLst/>
              <a:gdLst/>
              <a:ahLst/>
              <a:cxnLst/>
              <a:rect r="r" b="b" t="t" l="l"/>
              <a:pathLst>
                <a:path h="625404" w="2427729">
                  <a:moveTo>
                    <a:pt x="2364229" y="74930"/>
                  </a:moveTo>
                  <a:cubicBezTo>
                    <a:pt x="2336289" y="30480"/>
                    <a:pt x="2286759" y="0"/>
                    <a:pt x="2229609" y="0"/>
                  </a:cubicBezTo>
                  <a:lnTo>
                    <a:pt x="158750" y="0"/>
                  </a:lnTo>
                  <a:cubicBezTo>
                    <a:pt x="71120" y="0"/>
                    <a:pt x="0" y="71120"/>
                    <a:pt x="0" y="158750"/>
                  </a:cubicBezTo>
                  <a:lnTo>
                    <a:pt x="0" y="423474"/>
                  </a:lnTo>
                  <a:cubicBezTo>
                    <a:pt x="0" y="475544"/>
                    <a:pt x="25400" y="521264"/>
                    <a:pt x="63500" y="550474"/>
                  </a:cubicBezTo>
                  <a:cubicBezTo>
                    <a:pt x="91440" y="594924"/>
                    <a:pt x="140970" y="625404"/>
                    <a:pt x="203665" y="625404"/>
                  </a:cubicBezTo>
                  <a:lnTo>
                    <a:pt x="2268979" y="625404"/>
                  </a:lnTo>
                  <a:cubicBezTo>
                    <a:pt x="2356609" y="625404"/>
                    <a:pt x="2427729" y="554284"/>
                    <a:pt x="2427729" y="466654"/>
                  </a:cubicBezTo>
                  <a:lnTo>
                    <a:pt x="2427729" y="201930"/>
                  </a:lnTo>
                  <a:cubicBezTo>
                    <a:pt x="2427729" y="149860"/>
                    <a:pt x="2402329" y="104140"/>
                    <a:pt x="2364229" y="74930"/>
                  </a:cubicBezTo>
                  <a:close/>
                  <a:moveTo>
                    <a:pt x="12700" y="423474"/>
                  </a:moveTo>
                  <a:lnTo>
                    <a:pt x="12700" y="158750"/>
                  </a:lnTo>
                  <a:cubicBezTo>
                    <a:pt x="12700" y="78740"/>
                    <a:pt x="78740" y="12700"/>
                    <a:pt x="158750" y="12700"/>
                  </a:cubicBezTo>
                  <a:lnTo>
                    <a:pt x="2229609" y="12700"/>
                  </a:lnTo>
                  <a:cubicBezTo>
                    <a:pt x="2309619" y="12700"/>
                    <a:pt x="2375659" y="78740"/>
                    <a:pt x="2375659" y="158750"/>
                  </a:cubicBezTo>
                  <a:lnTo>
                    <a:pt x="2375659" y="423474"/>
                  </a:lnTo>
                  <a:cubicBezTo>
                    <a:pt x="2375659" y="503484"/>
                    <a:pt x="2309619" y="569524"/>
                    <a:pt x="2229609" y="569524"/>
                  </a:cubicBezTo>
                  <a:lnTo>
                    <a:pt x="158750" y="569524"/>
                  </a:lnTo>
                  <a:cubicBezTo>
                    <a:pt x="78740" y="569524"/>
                    <a:pt x="12700" y="504754"/>
                    <a:pt x="12700" y="423474"/>
                  </a:cubicBezTo>
                  <a:close/>
                  <a:moveTo>
                    <a:pt x="2416299" y="466654"/>
                  </a:moveTo>
                  <a:cubicBezTo>
                    <a:pt x="2416299" y="546664"/>
                    <a:pt x="2348989" y="612704"/>
                    <a:pt x="2268979" y="612704"/>
                  </a:cubicBezTo>
                  <a:lnTo>
                    <a:pt x="203665" y="612704"/>
                  </a:lnTo>
                  <a:cubicBezTo>
                    <a:pt x="157480" y="612704"/>
                    <a:pt x="120650" y="596194"/>
                    <a:pt x="93980" y="568254"/>
                  </a:cubicBezTo>
                  <a:cubicBezTo>
                    <a:pt x="114300" y="577144"/>
                    <a:pt x="135890" y="582224"/>
                    <a:pt x="160020" y="582224"/>
                  </a:cubicBezTo>
                  <a:lnTo>
                    <a:pt x="2230879" y="582224"/>
                  </a:lnTo>
                  <a:cubicBezTo>
                    <a:pt x="2318509" y="582224"/>
                    <a:pt x="2389629" y="511104"/>
                    <a:pt x="2389629" y="423474"/>
                  </a:cubicBezTo>
                  <a:lnTo>
                    <a:pt x="2389629" y="158750"/>
                  </a:lnTo>
                  <a:cubicBezTo>
                    <a:pt x="2389629" y="140970"/>
                    <a:pt x="2385819" y="123190"/>
                    <a:pt x="2380739" y="106680"/>
                  </a:cubicBezTo>
                  <a:cubicBezTo>
                    <a:pt x="2402329" y="132080"/>
                    <a:pt x="2416299" y="165100"/>
                    <a:pt x="2416299" y="201930"/>
                  </a:cubicBezTo>
                  <a:lnTo>
                    <a:pt x="2416299" y="466654"/>
                  </a:lnTo>
                  <a:cubicBezTo>
                    <a:pt x="2416299" y="466654"/>
                    <a:pt x="2416299" y="466654"/>
                    <a:pt x="2416299" y="466654"/>
                  </a:cubicBezTo>
                  <a:close/>
                </a:path>
              </a:pathLst>
            </a:custGeom>
            <a:solidFill>
              <a:srgbClr val="38455D"/>
            </a:solidFill>
          </p:spPr>
        </p:sp>
      </p:grpSp>
      <p:grpSp>
        <p:nvGrpSpPr>
          <p:cNvPr name="Group 18" id="18"/>
          <p:cNvGrpSpPr/>
          <p:nvPr/>
        </p:nvGrpSpPr>
        <p:grpSpPr>
          <a:xfrm rot="0">
            <a:off x="12577046" y="2647719"/>
            <a:ext cx="4772538" cy="1229446"/>
            <a:chOff x="0" y="0"/>
            <a:chExt cx="2427729" cy="625404"/>
          </a:xfrm>
        </p:grpSpPr>
        <p:sp>
          <p:nvSpPr>
            <p:cNvPr name="Freeform 19" id="19"/>
            <p:cNvSpPr/>
            <p:nvPr/>
          </p:nvSpPr>
          <p:spPr>
            <a:xfrm>
              <a:off x="92710" y="106680"/>
              <a:ext cx="2323589" cy="506024"/>
            </a:xfrm>
            <a:custGeom>
              <a:avLst/>
              <a:gdLst/>
              <a:ahLst/>
              <a:cxnLst/>
              <a:rect r="r" b="b" t="t" l="l"/>
              <a:pathLst>
                <a:path h="506024" w="2323589">
                  <a:moveTo>
                    <a:pt x="2296919" y="316794"/>
                  </a:moveTo>
                  <a:cubicBezTo>
                    <a:pt x="2296919" y="404424"/>
                    <a:pt x="2220719" y="475544"/>
                    <a:pt x="2139439" y="475544"/>
                  </a:cubicBezTo>
                  <a:lnTo>
                    <a:pt x="66040" y="475544"/>
                  </a:lnTo>
                  <a:cubicBezTo>
                    <a:pt x="43180" y="475544"/>
                    <a:pt x="20320" y="470464"/>
                    <a:pt x="0" y="461574"/>
                  </a:cubicBezTo>
                  <a:cubicBezTo>
                    <a:pt x="26670" y="489514"/>
                    <a:pt x="63500" y="506024"/>
                    <a:pt x="108937" y="506024"/>
                  </a:cubicBezTo>
                  <a:lnTo>
                    <a:pt x="2177539" y="506024"/>
                  </a:lnTo>
                  <a:cubicBezTo>
                    <a:pt x="2257549" y="506024"/>
                    <a:pt x="2323589" y="439984"/>
                    <a:pt x="2323589" y="359974"/>
                  </a:cubicBezTo>
                  <a:lnTo>
                    <a:pt x="2323589" y="95250"/>
                  </a:lnTo>
                  <a:cubicBezTo>
                    <a:pt x="2323589" y="58420"/>
                    <a:pt x="2309619" y="25400"/>
                    <a:pt x="2288029" y="0"/>
                  </a:cubicBezTo>
                  <a:cubicBezTo>
                    <a:pt x="2294379" y="16510"/>
                    <a:pt x="2296919" y="34290"/>
                    <a:pt x="2296919" y="52070"/>
                  </a:cubicBezTo>
                  <a:lnTo>
                    <a:pt x="2296919" y="316794"/>
                  </a:lnTo>
                  <a:lnTo>
                    <a:pt x="2296919" y="316794"/>
                  </a:lnTo>
                  <a:close/>
                </a:path>
              </a:pathLst>
            </a:custGeom>
            <a:solidFill>
              <a:srgbClr val="38455D"/>
            </a:solidFill>
          </p:spPr>
        </p:sp>
        <p:sp>
          <p:nvSpPr>
            <p:cNvPr name="Freeform 20" id="20"/>
            <p:cNvSpPr/>
            <p:nvPr/>
          </p:nvSpPr>
          <p:spPr>
            <a:xfrm>
              <a:off x="12700" y="12700"/>
              <a:ext cx="2362959" cy="556824"/>
            </a:xfrm>
            <a:custGeom>
              <a:avLst/>
              <a:gdLst/>
              <a:ahLst/>
              <a:cxnLst/>
              <a:rect r="r" b="b" t="t" l="l"/>
              <a:pathLst>
                <a:path h="556824" w="2362959">
                  <a:moveTo>
                    <a:pt x="146050" y="556824"/>
                  </a:moveTo>
                  <a:lnTo>
                    <a:pt x="2216909" y="556824"/>
                  </a:lnTo>
                  <a:cubicBezTo>
                    <a:pt x="2296919" y="556824"/>
                    <a:pt x="2362959" y="490784"/>
                    <a:pt x="2362959" y="410774"/>
                  </a:cubicBezTo>
                  <a:lnTo>
                    <a:pt x="2362959" y="146050"/>
                  </a:lnTo>
                  <a:cubicBezTo>
                    <a:pt x="2362959" y="66040"/>
                    <a:pt x="2296919" y="0"/>
                    <a:pt x="2216909" y="0"/>
                  </a:cubicBezTo>
                  <a:lnTo>
                    <a:pt x="146050" y="0"/>
                  </a:lnTo>
                  <a:cubicBezTo>
                    <a:pt x="66040" y="0"/>
                    <a:pt x="0" y="66040"/>
                    <a:pt x="0" y="146050"/>
                  </a:cubicBezTo>
                  <a:lnTo>
                    <a:pt x="0" y="410774"/>
                  </a:lnTo>
                  <a:cubicBezTo>
                    <a:pt x="0" y="492054"/>
                    <a:pt x="66040" y="556824"/>
                    <a:pt x="146050" y="556824"/>
                  </a:cubicBezTo>
                  <a:close/>
                </a:path>
              </a:pathLst>
            </a:custGeom>
            <a:solidFill>
              <a:srgbClr val="F9CC88"/>
            </a:solidFill>
          </p:spPr>
        </p:sp>
        <p:sp>
          <p:nvSpPr>
            <p:cNvPr name="Freeform 21" id="21"/>
            <p:cNvSpPr/>
            <p:nvPr/>
          </p:nvSpPr>
          <p:spPr>
            <a:xfrm>
              <a:off x="0" y="0"/>
              <a:ext cx="2427729" cy="625404"/>
            </a:xfrm>
            <a:custGeom>
              <a:avLst/>
              <a:gdLst/>
              <a:ahLst/>
              <a:cxnLst/>
              <a:rect r="r" b="b" t="t" l="l"/>
              <a:pathLst>
                <a:path h="625404" w="2427729">
                  <a:moveTo>
                    <a:pt x="2364229" y="74930"/>
                  </a:moveTo>
                  <a:cubicBezTo>
                    <a:pt x="2336289" y="30480"/>
                    <a:pt x="2286759" y="0"/>
                    <a:pt x="2229609" y="0"/>
                  </a:cubicBezTo>
                  <a:lnTo>
                    <a:pt x="158750" y="0"/>
                  </a:lnTo>
                  <a:cubicBezTo>
                    <a:pt x="71120" y="0"/>
                    <a:pt x="0" y="71120"/>
                    <a:pt x="0" y="158750"/>
                  </a:cubicBezTo>
                  <a:lnTo>
                    <a:pt x="0" y="423474"/>
                  </a:lnTo>
                  <a:cubicBezTo>
                    <a:pt x="0" y="475544"/>
                    <a:pt x="25400" y="521264"/>
                    <a:pt x="63500" y="550474"/>
                  </a:cubicBezTo>
                  <a:cubicBezTo>
                    <a:pt x="91440" y="594924"/>
                    <a:pt x="140970" y="625404"/>
                    <a:pt x="203665" y="625404"/>
                  </a:cubicBezTo>
                  <a:lnTo>
                    <a:pt x="2268979" y="625404"/>
                  </a:lnTo>
                  <a:cubicBezTo>
                    <a:pt x="2356609" y="625404"/>
                    <a:pt x="2427729" y="554284"/>
                    <a:pt x="2427729" y="466654"/>
                  </a:cubicBezTo>
                  <a:lnTo>
                    <a:pt x="2427729" y="201930"/>
                  </a:lnTo>
                  <a:cubicBezTo>
                    <a:pt x="2427729" y="149860"/>
                    <a:pt x="2402329" y="104140"/>
                    <a:pt x="2364229" y="74930"/>
                  </a:cubicBezTo>
                  <a:close/>
                  <a:moveTo>
                    <a:pt x="12700" y="423474"/>
                  </a:moveTo>
                  <a:lnTo>
                    <a:pt x="12700" y="158750"/>
                  </a:lnTo>
                  <a:cubicBezTo>
                    <a:pt x="12700" y="78740"/>
                    <a:pt x="78740" y="12700"/>
                    <a:pt x="158750" y="12700"/>
                  </a:cubicBezTo>
                  <a:lnTo>
                    <a:pt x="2229609" y="12700"/>
                  </a:lnTo>
                  <a:cubicBezTo>
                    <a:pt x="2309619" y="12700"/>
                    <a:pt x="2375659" y="78740"/>
                    <a:pt x="2375659" y="158750"/>
                  </a:cubicBezTo>
                  <a:lnTo>
                    <a:pt x="2375659" y="423474"/>
                  </a:lnTo>
                  <a:cubicBezTo>
                    <a:pt x="2375659" y="503484"/>
                    <a:pt x="2309619" y="569524"/>
                    <a:pt x="2229609" y="569524"/>
                  </a:cubicBezTo>
                  <a:lnTo>
                    <a:pt x="158750" y="569524"/>
                  </a:lnTo>
                  <a:cubicBezTo>
                    <a:pt x="78740" y="569524"/>
                    <a:pt x="12700" y="504754"/>
                    <a:pt x="12700" y="423474"/>
                  </a:cubicBezTo>
                  <a:close/>
                  <a:moveTo>
                    <a:pt x="2416299" y="466654"/>
                  </a:moveTo>
                  <a:cubicBezTo>
                    <a:pt x="2416299" y="546664"/>
                    <a:pt x="2348989" y="612704"/>
                    <a:pt x="2268979" y="612704"/>
                  </a:cubicBezTo>
                  <a:lnTo>
                    <a:pt x="203665" y="612704"/>
                  </a:lnTo>
                  <a:cubicBezTo>
                    <a:pt x="157480" y="612704"/>
                    <a:pt x="120650" y="596194"/>
                    <a:pt x="93980" y="568254"/>
                  </a:cubicBezTo>
                  <a:cubicBezTo>
                    <a:pt x="114300" y="577144"/>
                    <a:pt x="135890" y="582224"/>
                    <a:pt x="160020" y="582224"/>
                  </a:cubicBezTo>
                  <a:lnTo>
                    <a:pt x="2230879" y="582224"/>
                  </a:lnTo>
                  <a:cubicBezTo>
                    <a:pt x="2318509" y="582224"/>
                    <a:pt x="2389629" y="511104"/>
                    <a:pt x="2389629" y="423474"/>
                  </a:cubicBezTo>
                  <a:lnTo>
                    <a:pt x="2389629" y="158750"/>
                  </a:lnTo>
                  <a:cubicBezTo>
                    <a:pt x="2389629" y="140970"/>
                    <a:pt x="2385819" y="123190"/>
                    <a:pt x="2380739" y="106680"/>
                  </a:cubicBezTo>
                  <a:cubicBezTo>
                    <a:pt x="2402329" y="132080"/>
                    <a:pt x="2416299" y="165100"/>
                    <a:pt x="2416299" y="201930"/>
                  </a:cubicBezTo>
                  <a:lnTo>
                    <a:pt x="2416299" y="466654"/>
                  </a:lnTo>
                  <a:cubicBezTo>
                    <a:pt x="2416299" y="466654"/>
                    <a:pt x="2416299" y="466654"/>
                    <a:pt x="2416299" y="466654"/>
                  </a:cubicBezTo>
                  <a:close/>
                </a:path>
              </a:pathLst>
            </a:custGeom>
            <a:solidFill>
              <a:srgbClr val="38455D"/>
            </a:solidFill>
          </p:spPr>
        </p:sp>
      </p:grpSp>
      <p:grpSp>
        <p:nvGrpSpPr>
          <p:cNvPr name="Group 22" id="22"/>
          <p:cNvGrpSpPr/>
          <p:nvPr/>
        </p:nvGrpSpPr>
        <p:grpSpPr>
          <a:xfrm rot="0">
            <a:off x="6748206" y="2293933"/>
            <a:ext cx="4772538" cy="1229446"/>
            <a:chOff x="0" y="0"/>
            <a:chExt cx="2427729" cy="625404"/>
          </a:xfrm>
        </p:grpSpPr>
        <p:sp>
          <p:nvSpPr>
            <p:cNvPr name="Freeform 23" id="23"/>
            <p:cNvSpPr/>
            <p:nvPr/>
          </p:nvSpPr>
          <p:spPr>
            <a:xfrm>
              <a:off x="92710" y="106680"/>
              <a:ext cx="2323589" cy="506024"/>
            </a:xfrm>
            <a:custGeom>
              <a:avLst/>
              <a:gdLst/>
              <a:ahLst/>
              <a:cxnLst/>
              <a:rect r="r" b="b" t="t" l="l"/>
              <a:pathLst>
                <a:path h="506024" w="2323589">
                  <a:moveTo>
                    <a:pt x="2296919" y="316794"/>
                  </a:moveTo>
                  <a:cubicBezTo>
                    <a:pt x="2296919" y="404424"/>
                    <a:pt x="2220719" y="475544"/>
                    <a:pt x="2139439" y="475544"/>
                  </a:cubicBezTo>
                  <a:lnTo>
                    <a:pt x="66040" y="475544"/>
                  </a:lnTo>
                  <a:cubicBezTo>
                    <a:pt x="43180" y="475544"/>
                    <a:pt x="20320" y="470464"/>
                    <a:pt x="0" y="461574"/>
                  </a:cubicBezTo>
                  <a:cubicBezTo>
                    <a:pt x="26670" y="489514"/>
                    <a:pt x="63500" y="506024"/>
                    <a:pt x="108937" y="506024"/>
                  </a:cubicBezTo>
                  <a:lnTo>
                    <a:pt x="2177539" y="506024"/>
                  </a:lnTo>
                  <a:cubicBezTo>
                    <a:pt x="2257549" y="506024"/>
                    <a:pt x="2323589" y="439984"/>
                    <a:pt x="2323589" y="359974"/>
                  </a:cubicBezTo>
                  <a:lnTo>
                    <a:pt x="2323589" y="95250"/>
                  </a:lnTo>
                  <a:cubicBezTo>
                    <a:pt x="2323589" y="58420"/>
                    <a:pt x="2309619" y="25400"/>
                    <a:pt x="2288029" y="0"/>
                  </a:cubicBezTo>
                  <a:cubicBezTo>
                    <a:pt x="2294379" y="16510"/>
                    <a:pt x="2296919" y="34290"/>
                    <a:pt x="2296919" y="52070"/>
                  </a:cubicBezTo>
                  <a:lnTo>
                    <a:pt x="2296919" y="316794"/>
                  </a:lnTo>
                  <a:lnTo>
                    <a:pt x="2296919" y="316794"/>
                  </a:lnTo>
                  <a:close/>
                </a:path>
              </a:pathLst>
            </a:custGeom>
            <a:solidFill>
              <a:srgbClr val="38455D"/>
            </a:solidFill>
          </p:spPr>
        </p:sp>
        <p:sp>
          <p:nvSpPr>
            <p:cNvPr name="Freeform 24" id="24"/>
            <p:cNvSpPr/>
            <p:nvPr/>
          </p:nvSpPr>
          <p:spPr>
            <a:xfrm>
              <a:off x="12700" y="12700"/>
              <a:ext cx="2362959" cy="556824"/>
            </a:xfrm>
            <a:custGeom>
              <a:avLst/>
              <a:gdLst/>
              <a:ahLst/>
              <a:cxnLst/>
              <a:rect r="r" b="b" t="t" l="l"/>
              <a:pathLst>
                <a:path h="556824" w="2362959">
                  <a:moveTo>
                    <a:pt x="146050" y="556824"/>
                  </a:moveTo>
                  <a:lnTo>
                    <a:pt x="2216909" y="556824"/>
                  </a:lnTo>
                  <a:cubicBezTo>
                    <a:pt x="2296919" y="556824"/>
                    <a:pt x="2362959" y="490784"/>
                    <a:pt x="2362959" y="410774"/>
                  </a:cubicBezTo>
                  <a:lnTo>
                    <a:pt x="2362959" y="146050"/>
                  </a:lnTo>
                  <a:cubicBezTo>
                    <a:pt x="2362959" y="66040"/>
                    <a:pt x="2296919" y="0"/>
                    <a:pt x="2216909" y="0"/>
                  </a:cubicBezTo>
                  <a:lnTo>
                    <a:pt x="146050" y="0"/>
                  </a:lnTo>
                  <a:cubicBezTo>
                    <a:pt x="66040" y="0"/>
                    <a:pt x="0" y="66040"/>
                    <a:pt x="0" y="146050"/>
                  </a:cubicBezTo>
                  <a:lnTo>
                    <a:pt x="0" y="410774"/>
                  </a:lnTo>
                  <a:cubicBezTo>
                    <a:pt x="0" y="492054"/>
                    <a:pt x="66040" y="556824"/>
                    <a:pt x="146050" y="556824"/>
                  </a:cubicBezTo>
                  <a:close/>
                </a:path>
              </a:pathLst>
            </a:custGeom>
            <a:solidFill>
              <a:srgbClr val="F9CC88"/>
            </a:solidFill>
          </p:spPr>
        </p:sp>
        <p:sp>
          <p:nvSpPr>
            <p:cNvPr name="Freeform 25" id="25"/>
            <p:cNvSpPr/>
            <p:nvPr/>
          </p:nvSpPr>
          <p:spPr>
            <a:xfrm>
              <a:off x="0" y="0"/>
              <a:ext cx="2427729" cy="625404"/>
            </a:xfrm>
            <a:custGeom>
              <a:avLst/>
              <a:gdLst/>
              <a:ahLst/>
              <a:cxnLst/>
              <a:rect r="r" b="b" t="t" l="l"/>
              <a:pathLst>
                <a:path h="625404" w="2427729">
                  <a:moveTo>
                    <a:pt x="2364229" y="74930"/>
                  </a:moveTo>
                  <a:cubicBezTo>
                    <a:pt x="2336289" y="30480"/>
                    <a:pt x="2286759" y="0"/>
                    <a:pt x="2229609" y="0"/>
                  </a:cubicBezTo>
                  <a:lnTo>
                    <a:pt x="158750" y="0"/>
                  </a:lnTo>
                  <a:cubicBezTo>
                    <a:pt x="71120" y="0"/>
                    <a:pt x="0" y="71120"/>
                    <a:pt x="0" y="158750"/>
                  </a:cubicBezTo>
                  <a:lnTo>
                    <a:pt x="0" y="423474"/>
                  </a:lnTo>
                  <a:cubicBezTo>
                    <a:pt x="0" y="475544"/>
                    <a:pt x="25400" y="521264"/>
                    <a:pt x="63500" y="550474"/>
                  </a:cubicBezTo>
                  <a:cubicBezTo>
                    <a:pt x="91440" y="594924"/>
                    <a:pt x="140970" y="625404"/>
                    <a:pt x="203665" y="625404"/>
                  </a:cubicBezTo>
                  <a:lnTo>
                    <a:pt x="2268979" y="625404"/>
                  </a:lnTo>
                  <a:cubicBezTo>
                    <a:pt x="2356609" y="625404"/>
                    <a:pt x="2427729" y="554284"/>
                    <a:pt x="2427729" y="466654"/>
                  </a:cubicBezTo>
                  <a:lnTo>
                    <a:pt x="2427729" y="201930"/>
                  </a:lnTo>
                  <a:cubicBezTo>
                    <a:pt x="2427729" y="149860"/>
                    <a:pt x="2402329" y="104140"/>
                    <a:pt x="2364229" y="74930"/>
                  </a:cubicBezTo>
                  <a:close/>
                  <a:moveTo>
                    <a:pt x="12700" y="423474"/>
                  </a:moveTo>
                  <a:lnTo>
                    <a:pt x="12700" y="158750"/>
                  </a:lnTo>
                  <a:cubicBezTo>
                    <a:pt x="12700" y="78740"/>
                    <a:pt x="78740" y="12700"/>
                    <a:pt x="158750" y="12700"/>
                  </a:cubicBezTo>
                  <a:lnTo>
                    <a:pt x="2229609" y="12700"/>
                  </a:lnTo>
                  <a:cubicBezTo>
                    <a:pt x="2309619" y="12700"/>
                    <a:pt x="2375659" y="78740"/>
                    <a:pt x="2375659" y="158750"/>
                  </a:cubicBezTo>
                  <a:lnTo>
                    <a:pt x="2375659" y="423474"/>
                  </a:lnTo>
                  <a:cubicBezTo>
                    <a:pt x="2375659" y="503484"/>
                    <a:pt x="2309619" y="569524"/>
                    <a:pt x="2229609" y="569524"/>
                  </a:cubicBezTo>
                  <a:lnTo>
                    <a:pt x="158750" y="569524"/>
                  </a:lnTo>
                  <a:cubicBezTo>
                    <a:pt x="78740" y="569524"/>
                    <a:pt x="12700" y="504754"/>
                    <a:pt x="12700" y="423474"/>
                  </a:cubicBezTo>
                  <a:close/>
                  <a:moveTo>
                    <a:pt x="2416299" y="466654"/>
                  </a:moveTo>
                  <a:cubicBezTo>
                    <a:pt x="2416299" y="546664"/>
                    <a:pt x="2348989" y="612704"/>
                    <a:pt x="2268979" y="612704"/>
                  </a:cubicBezTo>
                  <a:lnTo>
                    <a:pt x="203665" y="612704"/>
                  </a:lnTo>
                  <a:cubicBezTo>
                    <a:pt x="157480" y="612704"/>
                    <a:pt x="120650" y="596194"/>
                    <a:pt x="93980" y="568254"/>
                  </a:cubicBezTo>
                  <a:cubicBezTo>
                    <a:pt x="114300" y="577144"/>
                    <a:pt x="135890" y="582224"/>
                    <a:pt x="160020" y="582224"/>
                  </a:cubicBezTo>
                  <a:lnTo>
                    <a:pt x="2230879" y="582224"/>
                  </a:lnTo>
                  <a:cubicBezTo>
                    <a:pt x="2318509" y="582224"/>
                    <a:pt x="2389629" y="511104"/>
                    <a:pt x="2389629" y="423474"/>
                  </a:cubicBezTo>
                  <a:lnTo>
                    <a:pt x="2389629" y="158750"/>
                  </a:lnTo>
                  <a:cubicBezTo>
                    <a:pt x="2389629" y="140970"/>
                    <a:pt x="2385819" y="123190"/>
                    <a:pt x="2380739" y="106680"/>
                  </a:cubicBezTo>
                  <a:cubicBezTo>
                    <a:pt x="2402329" y="132080"/>
                    <a:pt x="2416299" y="165100"/>
                    <a:pt x="2416299" y="201930"/>
                  </a:cubicBezTo>
                  <a:lnTo>
                    <a:pt x="2416299" y="466654"/>
                  </a:lnTo>
                  <a:cubicBezTo>
                    <a:pt x="2416299" y="466654"/>
                    <a:pt x="2416299" y="466654"/>
                    <a:pt x="2416299" y="466654"/>
                  </a:cubicBezTo>
                  <a:close/>
                </a:path>
              </a:pathLst>
            </a:custGeom>
            <a:solidFill>
              <a:srgbClr val="38455D"/>
            </a:solidFill>
          </p:spPr>
        </p:sp>
      </p:grpSp>
      <p:pic>
        <p:nvPicPr>
          <p:cNvPr name="Picture 26" id="26"/>
          <p:cNvPicPr>
            <a:picLocks noChangeAspect="true"/>
          </p:cNvPicPr>
          <p:nvPr/>
        </p:nvPicPr>
        <p:blipFill>
          <a:blip r:embed="rId2"/>
          <a:srcRect l="0" t="19056" r="39444" b="19056"/>
          <a:stretch>
            <a:fillRect/>
          </a:stretch>
        </p:blipFill>
        <p:spPr>
          <a:xfrm flipH="false" flipV="false" rot="0">
            <a:off x="7783245" y="3744415"/>
            <a:ext cx="2589341" cy="2646268"/>
          </a:xfrm>
          <a:prstGeom prst="rect">
            <a:avLst/>
          </a:prstGeom>
        </p:spPr>
      </p:pic>
      <p:pic>
        <p:nvPicPr>
          <p:cNvPr name="Picture 27" id="27"/>
          <p:cNvPicPr>
            <a:picLocks noChangeAspect="true"/>
          </p:cNvPicPr>
          <p:nvPr/>
        </p:nvPicPr>
        <p:blipFill>
          <a:blip r:embed="rId3"/>
          <a:srcRect l="0" t="0" r="0" b="0"/>
          <a:stretch>
            <a:fillRect/>
          </a:stretch>
        </p:blipFill>
        <p:spPr>
          <a:xfrm flipH="false" flipV="false" rot="0">
            <a:off x="949896" y="4471597"/>
            <a:ext cx="4497638" cy="1343807"/>
          </a:xfrm>
          <a:prstGeom prst="rect">
            <a:avLst/>
          </a:prstGeom>
        </p:spPr>
      </p:pic>
      <p:pic>
        <p:nvPicPr>
          <p:cNvPr name="Picture 28" id="28"/>
          <p:cNvPicPr>
            <a:picLocks noChangeAspect="true"/>
          </p:cNvPicPr>
          <p:nvPr/>
        </p:nvPicPr>
        <p:blipFill>
          <a:blip r:embed="rId4"/>
          <a:srcRect l="0" t="0" r="0" b="0"/>
          <a:stretch>
            <a:fillRect/>
          </a:stretch>
        </p:blipFill>
        <p:spPr>
          <a:xfrm flipH="false" flipV="false" rot="0">
            <a:off x="13942175" y="3970682"/>
            <a:ext cx="1929163" cy="2632503"/>
          </a:xfrm>
          <a:prstGeom prst="rect">
            <a:avLst/>
          </a:prstGeom>
        </p:spPr>
      </p:pic>
      <p:sp>
        <p:nvSpPr>
          <p:cNvPr name="TextBox 29" id="29"/>
          <p:cNvSpPr txBox="true"/>
          <p:nvPr/>
        </p:nvSpPr>
        <p:spPr>
          <a:xfrm rot="0">
            <a:off x="0" y="246996"/>
            <a:ext cx="17760539" cy="1974850"/>
          </a:xfrm>
          <a:prstGeom prst="rect">
            <a:avLst/>
          </a:prstGeom>
        </p:spPr>
        <p:txBody>
          <a:bodyPr anchor="t" rtlCol="false" tIns="0" lIns="0" bIns="0" rIns="0">
            <a:spAutoFit/>
          </a:bodyPr>
          <a:lstStyle/>
          <a:p>
            <a:pPr algn="ctr">
              <a:lnSpc>
                <a:spcPts val="7700"/>
              </a:lnSpc>
            </a:pPr>
            <a:r>
              <a:rPr lang="en-US" spc="-210" sz="7000">
                <a:solidFill>
                  <a:srgbClr val="0E0F12"/>
                </a:solidFill>
                <a:latin typeface="JetBrains Mono Medium Bold"/>
              </a:rPr>
              <a:t>Elektron xukumat boʼyicha amalga oshirilgan loyihalar</a:t>
            </a:r>
          </a:p>
        </p:txBody>
      </p:sp>
      <p:sp>
        <p:nvSpPr>
          <p:cNvPr name="TextBox 30" id="30"/>
          <p:cNvSpPr txBox="true"/>
          <p:nvPr/>
        </p:nvSpPr>
        <p:spPr>
          <a:xfrm rot="0">
            <a:off x="599830" y="6574610"/>
            <a:ext cx="5431842" cy="2279015"/>
          </a:xfrm>
          <a:prstGeom prst="rect">
            <a:avLst/>
          </a:prstGeom>
        </p:spPr>
        <p:txBody>
          <a:bodyPr anchor="t" rtlCol="false" tIns="0" lIns="0" bIns="0" rIns="0">
            <a:spAutoFit/>
          </a:bodyPr>
          <a:lstStyle/>
          <a:p>
            <a:pPr algn="ctr">
              <a:lnSpc>
                <a:spcPts val="3639"/>
              </a:lnSpc>
            </a:pPr>
            <a:r>
              <a:rPr lang="en-US" spc="139" sz="2799">
                <a:solidFill>
                  <a:srgbClr val="38455D"/>
                </a:solidFill>
                <a:latin typeface="JetBrains Mono Medium"/>
              </a:rPr>
              <a:t>Oʼzbekiston Respublikasi qonunlari Milliy maʼlumotlar bazasining axborotli-qidiruv tizimi</a:t>
            </a:r>
          </a:p>
        </p:txBody>
      </p:sp>
      <p:sp>
        <p:nvSpPr>
          <p:cNvPr name="TextBox 31" id="31"/>
          <p:cNvSpPr txBox="true"/>
          <p:nvPr/>
        </p:nvSpPr>
        <p:spPr>
          <a:xfrm rot="0">
            <a:off x="1183967" y="3047943"/>
            <a:ext cx="4263567" cy="330200"/>
          </a:xfrm>
          <a:prstGeom prst="rect">
            <a:avLst/>
          </a:prstGeom>
        </p:spPr>
        <p:txBody>
          <a:bodyPr anchor="t" rtlCol="false" tIns="0" lIns="0" bIns="0" rIns="0">
            <a:spAutoFit/>
          </a:bodyPr>
          <a:lstStyle/>
          <a:p>
            <a:pPr algn="ctr">
              <a:lnSpc>
                <a:spcPts val="2500"/>
              </a:lnSpc>
            </a:pPr>
            <a:r>
              <a:rPr lang="en-US" spc="125" sz="2500">
                <a:solidFill>
                  <a:srgbClr val="38455D"/>
                </a:solidFill>
                <a:latin typeface="JetBrains Mono Medium Bold"/>
              </a:rPr>
              <a:t>Lex.uz</a:t>
            </a:r>
          </a:p>
        </p:txBody>
      </p:sp>
      <p:sp>
        <p:nvSpPr>
          <p:cNvPr name="TextBox 32" id="32"/>
          <p:cNvSpPr txBox="true"/>
          <p:nvPr/>
        </p:nvSpPr>
        <p:spPr>
          <a:xfrm rot="0">
            <a:off x="12774973" y="3047943"/>
            <a:ext cx="4263567" cy="330200"/>
          </a:xfrm>
          <a:prstGeom prst="rect">
            <a:avLst/>
          </a:prstGeom>
        </p:spPr>
        <p:txBody>
          <a:bodyPr anchor="t" rtlCol="false" tIns="0" lIns="0" bIns="0" rIns="0">
            <a:spAutoFit/>
          </a:bodyPr>
          <a:lstStyle/>
          <a:p>
            <a:pPr algn="ctr">
              <a:lnSpc>
                <a:spcPts val="2500"/>
              </a:lnSpc>
            </a:pPr>
            <a:r>
              <a:rPr lang="en-US" spc="125" sz="2500">
                <a:solidFill>
                  <a:srgbClr val="38455D"/>
                </a:solidFill>
                <a:latin typeface="JetBrains Mono Medium"/>
              </a:rPr>
              <a:t> </a:t>
            </a:r>
            <a:r>
              <a:rPr lang="en-US" spc="125" sz="2500">
                <a:solidFill>
                  <a:srgbClr val="38455D"/>
                </a:solidFill>
                <a:latin typeface="JetBrains Mono Medium Bold"/>
              </a:rPr>
              <a:t>xarid.uz</a:t>
            </a:r>
          </a:p>
        </p:txBody>
      </p:sp>
      <p:sp>
        <p:nvSpPr>
          <p:cNvPr name="TextBox 33" id="33"/>
          <p:cNvSpPr txBox="true"/>
          <p:nvPr/>
        </p:nvSpPr>
        <p:spPr>
          <a:xfrm rot="0">
            <a:off x="6946132" y="2694157"/>
            <a:ext cx="4263567" cy="330200"/>
          </a:xfrm>
          <a:prstGeom prst="rect">
            <a:avLst/>
          </a:prstGeom>
        </p:spPr>
        <p:txBody>
          <a:bodyPr anchor="t" rtlCol="false" tIns="0" lIns="0" bIns="0" rIns="0">
            <a:spAutoFit/>
          </a:bodyPr>
          <a:lstStyle/>
          <a:p>
            <a:pPr algn="ctr">
              <a:lnSpc>
                <a:spcPts val="2500"/>
              </a:lnSpc>
            </a:pPr>
            <a:r>
              <a:rPr lang="en-US" spc="125" sz="2500">
                <a:solidFill>
                  <a:srgbClr val="38455D"/>
                </a:solidFill>
                <a:latin typeface="JetBrains Mono Medium Bold"/>
              </a:rPr>
              <a:t>MY.SOLIQ.UZ</a:t>
            </a:r>
          </a:p>
        </p:txBody>
      </p:sp>
      <p:sp>
        <p:nvSpPr>
          <p:cNvPr name="TextBox 34" id="34"/>
          <p:cNvSpPr txBox="true"/>
          <p:nvPr/>
        </p:nvSpPr>
        <p:spPr>
          <a:xfrm rot="0">
            <a:off x="12718353" y="7031810"/>
            <a:ext cx="4540947" cy="1364615"/>
          </a:xfrm>
          <a:prstGeom prst="rect">
            <a:avLst/>
          </a:prstGeom>
        </p:spPr>
        <p:txBody>
          <a:bodyPr anchor="t" rtlCol="false" tIns="0" lIns="0" bIns="0" rIns="0">
            <a:spAutoFit/>
          </a:bodyPr>
          <a:lstStyle/>
          <a:p>
            <a:pPr algn="ctr">
              <a:lnSpc>
                <a:spcPts val="3639"/>
              </a:lnSpc>
            </a:pPr>
            <a:r>
              <a:rPr lang="en-US" spc="139" sz="2799">
                <a:solidFill>
                  <a:srgbClr val="38455D"/>
                </a:solidFill>
                <a:latin typeface="JetBrains Mono Medium"/>
              </a:rPr>
              <a:t>DАVLАT XАRIDLАRI BOʼYIChА MАXSUS АXBOROT PORTАLI</a:t>
            </a:r>
          </a:p>
        </p:txBody>
      </p:sp>
      <p:sp>
        <p:nvSpPr>
          <p:cNvPr name="TextBox 35" id="35"/>
          <p:cNvSpPr txBox="true"/>
          <p:nvPr/>
        </p:nvSpPr>
        <p:spPr>
          <a:xfrm rot="0">
            <a:off x="6659211" y="6362108"/>
            <a:ext cx="5017203" cy="907415"/>
          </a:xfrm>
          <a:prstGeom prst="rect">
            <a:avLst/>
          </a:prstGeom>
        </p:spPr>
        <p:txBody>
          <a:bodyPr anchor="t" rtlCol="false" tIns="0" lIns="0" bIns="0" rIns="0">
            <a:spAutoFit/>
          </a:bodyPr>
          <a:lstStyle/>
          <a:p>
            <a:pPr algn="ctr">
              <a:lnSpc>
                <a:spcPts val="3639"/>
              </a:lnSpc>
            </a:pPr>
            <a:r>
              <a:rPr lang="en-US" spc="139" sz="2799">
                <a:solidFill>
                  <a:srgbClr val="38455D"/>
                </a:solidFill>
                <a:latin typeface="JetBrains Mono Medium"/>
              </a:rPr>
              <a:t>ximoyalangan elektron pochta tizimi</a:t>
            </a:r>
          </a:p>
        </p:txBody>
      </p:sp>
    </p:spTree>
  </p:cSld>
  <p:clrMapOvr>
    <a:masterClrMapping/>
  </p:clrMapOvr>
</p:sld>
</file>

<file path=ppt/slides/slide31.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45545" y="924723"/>
            <a:ext cx="7375517" cy="7375517"/>
          </a:xfrm>
          <a:prstGeom prst="rect">
            <a:avLst/>
          </a:prstGeom>
        </p:spPr>
      </p:pic>
      <p:pic>
        <p:nvPicPr>
          <p:cNvPr name="Picture 3" id="3"/>
          <p:cNvPicPr>
            <a:picLocks noChangeAspect="true"/>
          </p:cNvPicPr>
          <p:nvPr/>
        </p:nvPicPr>
        <p:blipFill>
          <a:blip r:embed="rId4"/>
          <a:srcRect l="49966" t="49834" r="0" b="0"/>
          <a:stretch>
            <a:fillRect/>
          </a:stretch>
        </p:blipFill>
        <p:spPr>
          <a:xfrm flipH="false" flipV="false" rot="0">
            <a:off x="-41980" y="0"/>
            <a:ext cx="5778064" cy="5781639"/>
          </a:xfrm>
          <a:prstGeom prst="rect">
            <a:avLst/>
          </a:prstGeom>
        </p:spPr>
      </p:pic>
      <p:pic>
        <p:nvPicPr>
          <p:cNvPr name="Picture 4" id="4"/>
          <p:cNvPicPr>
            <a:picLocks noChangeAspect="true"/>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50409" t="0" r="0" b="0"/>
          <a:stretch>
            <a:fillRect/>
          </a:stretch>
        </p:blipFill>
        <p:spPr>
          <a:xfrm flipH="false" flipV="false" rot="0">
            <a:off x="0" y="0"/>
            <a:ext cx="5345203" cy="5389378"/>
          </a:xfrm>
          <a:prstGeom prst="rect">
            <a:avLst/>
          </a:prstGeom>
        </p:spPr>
      </p:pic>
      <p:pic>
        <p:nvPicPr>
          <p:cNvPr name="Picture 5" id="5"/>
          <p:cNvPicPr>
            <a:picLocks noChangeAspect="true"/>
          </p:cNvPicPr>
          <p:nvPr/>
        </p:nvPicPr>
        <p:blipFill>
          <a:blip r:embed="rId4"/>
          <a:srcRect l="46653" t="46242" r="0" b="0"/>
          <a:stretch>
            <a:fillRect/>
          </a:stretch>
        </p:blipFill>
        <p:spPr>
          <a:xfrm flipH="false" flipV="false" rot="0">
            <a:off x="-73401" y="-71177"/>
            <a:ext cx="4399044" cy="4424031"/>
          </a:xfrm>
          <a:prstGeom prst="rect">
            <a:avLst/>
          </a:prstGeom>
        </p:spPr>
      </p:pic>
      <p:pic>
        <p:nvPicPr>
          <p:cNvPr name="Picture 6" id="6"/>
          <p:cNvPicPr>
            <a:picLocks noChangeAspect="true"/>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l="50409" t="0" r="0" b="0"/>
          <a:stretch>
            <a:fillRect/>
          </a:stretch>
        </p:blipFill>
        <p:spPr>
          <a:xfrm flipH="false" flipV="false" rot="0">
            <a:off x="0" y="0"/>
            <a:ext cx="4075926" cy="4109611"/>
          </a:xfrm>
          <a:prstGeom prst="rect">
            <a:avLst/>
          </a:prstGeom>
        </p:spPr>
      </p:pic>
      <p:grpSp>
        <p:nvGrpSpPr>
          <p:cNvPr name="Group 7" id="7"/>
          <p:cNvGrpSpPr>
            <a:grpSpLocks noChangeAspect="true"/>
          </p:cNvGrpSpPr>
          <p:nvPr/>
        </p:nvGrpSpPr>
        <p:grpSpPr>
          <a:xfrm rot="0">
            <a:off x="1475160" y="1254351"/>
            <a:ext cx="6716287" cy="6716260"/>
            <a:chOff x="0" y="0"/>
            <a:chExt cx="6350000" cy="6349975"/>
          </a:xfrm>
        </p:grpSpPr>
        <p:sp>
          <p:nvSpPr>
            <p:cNvPr name="Freeform 8" id="8"/>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9"/>
              <a:stretch>
                <a:fillRect l="0" r="0" t="0" b="0"/>
              </a:stretch>
            </a:blipFill>
          </p:spPr>
        </p:sp>
      </p:grpSp>
      <p:pic>
        <p:nvPicPr>
          <p:cNvPr name="Picture 9" id="9"/>
          <p:cNvPicPr>
            <a:picLocks noChangeAspect="true"/>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l="50469" t="0" r="0" b="0"/>
          <a:stretch>
            <a:fillRect/>
          </a:stretch>
        </p:blipFill>
        <p:spPr>
          <a:xfrm flipH="false" flipV="false" rot="0">
            <a:off x="0" y="0"/>
            <a:ext cx="2836020" cy="2862925"/>
          </a:xfrm>
          <a:prstGeom prst="rect">
            <a:avLst/>
          </a:prstGeom>
        </p:spPr>
      </p:pic>
      <p:sp>
        <p:nvSpPr>
          <p:cNvPr name="AutoShape 10" id="10"/>
          <p:cNvSpPr/>
          <p:nvPr/>
        </p:nvSpPr>
        <p:spPr>
          <a:xfrm rot="0">
            <a:off x="0" y="9224962"/>
            <a:ext cx="12570894" cy="0"/>
          </a:xfrm>
          <a:prstGeom prst="line">
            <a:avLst/>
          </a:prstGeom>
          <a:ln cap="flat" w="19050">
            <a:solidFill>
              <a:srgbClr val="A6A6A6"/>
            </a:solidFill>
            <a:prstDash val="solid"/>
            <a:headEnd type="none" len="sm" w="sm"/>
            <a:tailEnd type="none" len="sm" w="sm"/>
          </a:ln>
        </p:spPr>
      </p:sp>
      <p:pic>
        <p:nvPicPr>
          <p:cNvPr name="Picture 11" id="11"/>
          <p:cNvPicPr>
            <a:picLocks noChangeAspect="true"/>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l="0" t="0" r="0" b="24612"/>
          <a:stretch>
            <a:fillRect/>
          </a:stretch>
        </p:blipFill>
        <p:spPr>
          <a:xfrm flipH="false" flipV="false" rot="0">
            <a:off x="16625559" y="600301"/>
            <a:ext cx="1089591" cy="956521"/>
          </a:xfrm>
          <a:prstGeom prst="rect">
            <a:avLst/>
          </a:prstGeom>
        </p:spPr>
      </p:pic>
      <p:sp>
        <p:nvSpPr>
          <p:cNvPr name="TextBox 12" id="12"/>
          <p:cNvSpPr txBox="true"/>
          <p:nvPr/>
        </p:nvSpPr>
        <p:spPr>
          <a:xfrm rot="0">
            <a:off x="8998342" y="3380574"/>
            <a:ext cx="8427283" cy="1855037"/>
          </a:xfrm>
          <a:prstGeom prst="rect">
            <a:avLst/>
          </a:prstGeom>
        </p:spPr>
        <p:txBody>
          <a:bodyPr anchor="t" rtlCol="false" tIns="0" lIns="0" bIns="0" rIns="0">
            <a:spAutoFit/>
          </a:bodyPr>
          <a:lstStyle/>
          <a:p>
            <a:pPr>
              <a:lnSpc>
                <a:spcPts val="7401"/>
              </a:lnSpc>
            </a:pPr>
            <a:r>
              <a:rPr lang="en-US" spc="27" sz="5402">
                <a:solidFill>
                  <a:srgbClr val="0E0F12"/>
                </a:solidFill>
                <a:latin typeface="Times Neue Roman Bold Italics"/>
              </a:rPr>
              <a:t>YAGONA INTERAKTIV DAVLAT XIZMATLARI</a:t>
            </a:r>
          </a:p>
        </p:txBody>
      </p:sp>
    </p:spTree>
  </p:cSld>
  <p:clrMapOvr>
    <a:masterClrMapping/>
  </p:clrMapOvr>
</p:sld>
</file>

<file path=ppt/slides/slide32.xml><?xml version="1.0" encoding="utf-8"?>
<p:sld xmlns:p="http://schemas.openxmlformats.org/presentationml/2006/main" xmlns:a="http://schemas.openxmlformats.org/drawingml/2006/main" xmlns:r="http://schemas.openxmlformats.org/officeDocument/2006/relationships">
  <p:cSld>
    <p:bg>
      <p:bgPr>
        <a:solidFill>
          <a:srgbClr val="CFECFA"/>
        </a:solidFill>
      </p:bgPr>
    </p:bg>
    <p:spTree>
      <p:nvGrpSpPr>
        <p:cNvPr id="1" name=""/>
        <p:cNvGrpSpPr/>
        <p:nvPr/>
      </p:nvGrpSpPr>
      <p:grpSpPr>
        <a:xfrm>
          <a:off x="0" y="0"/>
          <a:ext cx="0" cy="0"/>
          <a:chOff x="0" y="0"/>
          <a:chExt cx="0" cy="0"/>
        </a:xfrm>
      </p:grpSpPr>
      <p:grpSp>
        <p:nvGrpSpPr>
          <p:cNvPr name="Group 2" id="2"/>
          <p:cNvGrpSpPr/>
          <p:nvPr/>
        </p:nvGrpSpPr>
        <p:grpSpPr>
          <a:xfrm rot="0">
            <a:off x="1028700" y="3695700"/>
            <a:ext cx="5259794" cy="5562600"/>
            <a:chOff x="0" y="0"/>
            <a:chExt cx="3779621" cy="3997214"/>
          </a:xfrm>
        </p:grpSpPr>
        <p:sp>
          <p:nvSpPr>
            <p:cNvPr name="Freeform 3" id="3"/>
            <p:cNvSpPr/>
            <p:nvPr/>
          </p:nvSpPr>
          <p:spPr>
            <a:xfrm>
              <a:off x="92710" y="106680"/>
              <a:ext cx="3675481" cy="3877834"/>
            </a:xfrm>
            <a:custGeom>
              <a:avLst/>
              <a:gdLst/>
              <a:ahLst/>
              <a:cxnLst/>
              <a:rect r="r" b="b" t="t" l="l"/>
              <a:pathLst>
                <a:path h="3877834" w="3675481">
                  <a:moveTo>
                    <a:pt x="3648811" y="3688604"/>
                  </a:moveTo>
                  <a:cubicBezTo>
                    <a:pt x="3648811" y="3776234"/>
                    <a:pt x="3572611" y="3847354"/>
                    <a:pt x="3491331" y="3847354"/>
                  </a:cubicBezTo>
                  <a:lnTo>
                    <a:pt x="66040" y="3847354"/>
                  </a:lnTo>
                  <a:cubicBezTo>
                    <a:pt x="43180" y="3847354"/>
                    <a:pt x="20320" y="3842274"/>
                    <a:pt x="0" y="3833384"/>
                  </a:cubicBezTo>
                  <a:cubicBezTo>
                    <a:pt x="26670" y="3861324"/>
                    <a:pt x="63500" y="3877834"/>
                    <a:pt x="117553" y="3877834"/>
                  </a:cubicBezTo>
                  <a:lnTo>
                    <a:pt x="3529431" y="3877834"/>
                  </a:lnTo>
                  <a:cubicBezTo>
                    <a:pt x="3609442" y="3877834"/>
                    <a:pt x="3675481" y="3811794"/>
                    <a:pt x="3675481" y="3731784"/>
                  </a:cubicBezTo>
                  <a:lnTo>
                    <a:pt x="3675481" y="95250"/>
                  </a:lnTo>
                  <a:cubicBezTo>
                    <a:pt x="3675481" y="58420"/>
                    <a:pt x="3661511" y="25400"/>
                    <a:pt x="3639921" y="0"/>
                  </a:cubicBezTo>
                  <a:cubicBezTo>
                    <a:pt x="3646271" y="16510"/>
                    <a:pt x="3648811" y="34290"/>
                    <a:pt x="3648811" y="52070"/>
                  </a:cubicBezTo>
                  <a:lnTo>
                    <a:pt x="3648811" y="3688604"/>
                  </a:lnTo>
                  <a:lnTo>
                    <a:pt x="3648811" y="3688604"/>
                  </a:lnTo>
                  <a:close/>
                </a:path>
              </a:pathLst>
            </a:custGeom>
            <a:solidFill>
              <a:srgbClr val="173554"/>
            </a:solidFill>
          </p:spPr>
        </p:sp>
        <p:sp>
          <p:nvSpPr>
            <p:cNvPr name="Freeform 4" id="4"/>
            <p:cNvSpPr/>
            <p:nvPr/>
          </p:nvSpPr>
          <p:spPr>
            <a:xfrm>
              <a:off x="12700" y="12700"/>
              <a:ext cx="3714852" cy="3928634"/>
            </a:xfrm>
            <a:custGeom>
              <a:avLst/>
              <a:gdLst/>
              <a:ahLst/>
              <a:cxnLst/>
              <a:rect r="r" b="b" t="t" l="l"/>
              <a:pathLst>
                <a:path h="3928634" w="3714852">
                  <a:moveTo>
                    <a:pt x="146050" y="3928634"/>
                  </a:moveTo>
                  <a:lnTo>
                    <a:pt x="3568802" y="3928634"/>
                  </a:lnTo>
                  <a:cubicBezTo>
                    <a:pt x="3648811" y="3928634"/>
                    <a:pt x="3714852" y="3862594"/>
                    <a:pt x="3714852" y="3782584"/>
                  </a:cubicBezTo>
                  <a:lnTo>
                    <a:pt x="3714852" y="146050"/>
                  </a:lnTo>
                  <a:cubicBezTo>
                    <a:pt x="3714852" y="66040"/>
                    <a:pt x="3648811" y="0"/>
                    <a:pt x="3568802" y="0"/>
                  </a:cubicBezTo>
                  <a:lnTo>
                    <a:pt x="146050" y="0"/>
                  </a:lnTo>
                  <a:cubicBezTo>
                    <a:pt x="66040" y="0"/>
                    <a:pt x="0" y="66040"/>
                    <a:pt x="0" y="146050"/>
                  </a:cubicBezTo>
                  <a:lnTo>
                    <a:pt x="0" y="3782584"/>
                  </a:lnTo>
                  <a:cubicBezTo>
                    <a:pt x="0" y="3863864"/>
                    <a:pt x="66040" y="3928634"/>
                    <a:pt x="146050" y="3928634"/>
                  </a:cubicBezTo>
                  <a:close/>
                </a:path>
              </a:pathLst>
            </a:custGeom>
            <a:solidFill>
              <a:srgbClr val="F4F4F4"/>
            </a:solidFill>
          </p:spPr>
        </p:sp>
        <p:sp>
          <p:nvSpPr>
            <p:cNvPr name="Freeform 5" id="5"/>
            <p:cNvSpPr/>
            <p:nvPr/>
          </p:nvSpPr>
          <p:spPr>
            <a:xfrm>
              <a:off x="0" y="0"/>
              <a:ext cx="3779622" cy="3997214"/>
            </a:xfrm>
            <a:custGeom>
              <a:avLst/>
              <a:gdLst/>
              <a:ahLst/>
              <a:cxnLst/>
              <a:rect r="r" b="b" t="t" l="l"/>
              <a:pathLst>
                <a:path h="3997214" w="3779622">
                  <a:moveTo>
                    <a:pt x="3716122" y="74930"/>
                  </a:moveTo>
                  <a:cubicBezTo>
                    <a:pt x="3688181" y="30480"/>
                    <a:pt x="3638652" y="0"/>
                    <a:pt x="3581502" y="0"/>
                  </a:cubicBezTo>
                  <a:lnTo>
                    <a:pt x="158750" y="0"/>
                  </a:lnTo>
                  <a:cubicBezTo>
                    <a:pt x="71120" y="0"/>
                    <a:pt x="0" y="71120"/>
                    <a:pt x="0" y="158750"/>
                  </a:cubicBezTo>
                  <a:lnTo>
                    <a:pt x="0" y="3795284"/>
                  </a:lnTo>
                  <a:cubicBezTo>
                    <a:pt x="0" y="3847354"/>
                    <a:pt x="25400" y="3893074"/>
                    <a:pt x="63500" y="3922284"/>
                  </a:cubicBezTo>
                  <a:cubicBezTo>
                    <a:pt x="91440" y="3966734"/>
                    <a:pt x="140970" y="3997214"/>
                    <a:pt x="213626" y="3997214"/>
                  </a:cubicBezTo>
                  <a:lnTo>
                    <a:pt x="3620872" y="3997214"/>
                  </a:lnTo>
                  <a:cubicBezTo>
                    <a:pt x="3708502" y="3997214"/>
                    <a:pt x="3779622" y="3926094"/>
                    <a:pt x="3779622" y="3838464"/>
                  </a:cubicBezTo>
                  <a:lnTo>
                    <a:pt x="3779622" y="201930"/>
                  </a:lnTo>
                  <a:cubicBezTo>
                    <a:pt x="3779621" y="149860"/>
                    <a:pt x="3754221" y="104140"/>
                    <a:pt x="3716122" y="74930"/>
                  </a:cubicBezTo>
                  <a:close/>
                  <a:moveTo>
                    <a:pt x="12700" y="3795284"/>
                  </a:moveTo>
                  <a:lnTo>
                    <a:pt x="12700" y="158750"/>
                  </a:lnTo>
                  <a:cubicBezTo>
                    <a:pt x="12700" y="78740"/>
                    <a:pt x="78740" y="12700"/>
                    <a:pt x="158750" y="12700"/>
                  </a:cubicBezTo>
                  <a:lnTo>
                    <a:pt x="3581502" y="12700"/>
                  </a:lnTo>
                  <a:cubicBezTo>
                    <a:pt x="3661511" y="12700"/>
                    <a:pt x="3727552" y="78740"/>
                    <a:pt x="3727552" y="158750"/>
                  </a:cubicBezTo>
                  <a:lnTo>
                    <a:pt x="3727552" y="3795284"/>
                  </a:lnTo>
                  <a:cubicBezTo>
                    <a:pt x="3727552" y="3875294"/>
                    <a:pt x="3661511" y="3941334"/>
                    <a:pt x="3581502" y="3941334"/>
                  </a:cubicBezTo>
                  <a:lnTo>
                    <a:pt x="158750" y="3941334"/>
                  </a:lnTo>
                  <a:cubicBezTo>
                    <a:pt x="78740" y="3941334"/>
                    <a:pt x="12700" y="3876564"/>
                    <a:pt x="12700" y="3795284"/>
                  </a:cubicBezTo>
                  <a:close/>
                  <a:moveTo>
                    <a:pt x="3768191" y="3838464"/>
                  </a:moveTo>
                  <a:cubicBezTo>
                    <a:pt x="3768191" y="3918474"/>
                    <a:pt x="3700881" y="3984514"/>
                    <a:pt x="3620872" y="3984514"/>
                  </a:cubicBezTo>
                  <a:lnTo>
                    <a:pt x="213626" y="3984514"/>
                  </a:lnTo>
                  <a:cubicBezTo>
                    <a:pt x="157480" y="3984514"/>
                    <a:pt x="120650" y="3968004"/>
                    <a:pt x="93980" y="3940064"/>
                  </a:cubicBezTo>
                  <a:cubicBezTo>
                    <a:pt x="114300" y="3948954"/>
                    <a:pt x="135890" y="3954034"/>
                    <a:pt x="160020" y="3954034"/>
                  </a:cubicBezTo>
                  <a:lnTo>
                    <a:pt x="3582772" y="3954034"/>
                  </a:lnTo>
                  <a:cubicBezTo>
                    <a:pt x="3670402" y="3954034"/>
                    <a:pt x="3741522" y="3882914"/>
                    <a:pt x="3741522" y="3795284"/>
                  </a:cubicBezTo>
                  <a:lnTo>
                    <a:pt x="3741522" y="158750"/>
                  </a:lnTo>
                  <a:cubicBezTo>
                    <a:pt x="3741522" y="140970"/>
                    <a:pt x="3737711" y="123190"/>
                    <a:pt x="3732631" y="106680"/>
                  </a:cubicBezTo>
                  <a:cubicBezTo>
                    <a:pt x="3754222" y="132080"/>
                    <a:pt x="3768191" y="165100"/>
                    <a:pt x="3768191" y="201930"/>
                  </a:cubicBezTo>
                  <a:lnTo>
                    <a:pt x="3768191" y="3838464"/>
                  </a:lnTo>
                  <a:cubicBezTo>
                    <a:pt x="3768191" y="3838464"/>
                    <a:pt x="3768191" y="3838464"/>
                    <a:pt x="3768191" y="3838464"/>
                  </a:cubicBezTo>
                  <a:close/>
                </a:path>
              </a:pathLst>
            </a:custGeom>
            <a:solidFill>
              <a:srgbClr val="173554"/>
            </a:solidFill>
          </p:spPr>
        </p:sp>
      </p:grpSp>
      <p:grpSp>
        <p:nvGrpSpPr>
          <p:cNvPr name="Group 6" id="6"/>
          <p:cNvGrpSpPr/>
          <p:nvPr/>
        </p:nvGrpSpPr>
        <p:grpSpPr>
          <a:xfrm rot="0">
            <a:off x="1440016" y="6816374"/>
            <a:ext cx="4437162" cy="2324034"/>
            <a:chOff x="0" y="0"/>
            <a:chExt cx="5916216" cy="3098712"/>
          </a:xfrm>
        </p:grpSpPr>
        <p:sp>
          <p:nvSpPr>
            <p:cNvPr name="AutoShape 7" id="7"/>
            <p:cNvSpPr/>
            <p:nvPr/>
          </p:nvSpPr>
          <p:spPr>
            <a:xfrm rot="0">
              <a:off x="0" y="845241"/>
              <a:ext cx="5916216" cy="0"/>
            </a:xfrm>
            <a:prstGeom prst="line">
              <a:avLst/>
            </a:prstGeom>
            <a:ln cap="rnd" w="38100">
              <a:solidFill>
                <a:srgbClr val="173554"/>
              </a:solidFill>
              <a:prstDash val="sysDot"/>
              <a:headEnd type="none" len="sm" w="sm"/>
              <a:tailEnd type="none" len="sm" w="sm"/>
            </a:ln>
          </p:spPr>
        </p:sp>
        <p:sp>
          <p:nvSpPr>
            <p:cNvPr name="TextBox 8" id="8"/>
            <p:cNvSpPr txBox="true"/>
            <p:nvPr/>
          </p:nvSpPr>
          <p:spPr>
            <a:xfrm rot="0">
              <a:off x="0" y="-38100"/>
              <a:ext cx="5916216" cy="625687"/>
            </a:xfrm>
            <a:prstGeom prst="rect">
              <a:avLst/>
            </a:prstGeom>
          </p:spPr>
          <p:txBody>
            <a:bodyPr anchor="t" rtlCol="false" tIns="0" lIns="0" bIns="0" rIns="0">
              <a:spAutoFit/>
            </a:bodyPr>
            <a:lstStyle/>
            <a:p>
              <a:pPr algn="ctr">
                <a:lnSpc>
                  <a:spcPts val="3811"/>
                </a:lnSpc>
              </a:pPr>
              <a:r>
                <a:rPr lang="en-US" sz="2931">
                  <a:solidFill>
                    <a:srgbClr val="173554"/>
                  </a:solidFill>
                  <a:latin typeface="HK Grotesk Bold Bold"/>
                </a:rPr>
                <a:t>gov.uz</a:t>
              </a:r>
            </a:p>
          </p:txBody>
        </p:sp>
        <p:sp>
          <p:nvSpPr>
            <p:cNvPr name="TextBox 9" id="9"/>
            <p:cNvSpPr txBox="true"/>
            <p:nvPr/>
          </p:nvSpPr>
          <p:spPr>
            <a:xfrm rot="0">
              <a:off x="0" y="1202178"/>
              <a:ext cx="5916216" cy="1670474"/>
            </a:xfrm>
            <a:prstGeom prst="rect">
              <a:avLst/>
            </a:prstGeom>
          </p:spPr>
          <p:txBody>
            <a:bodyPr anchor="t" rtlCol="false" tIns="0" lIns="0" bIns="0" rIns="0">
              <a:spAutoFit/>
            </a:bodyPr>
            <a:lstStyle/>
            <a:p>
              <a:pPr algn="ctr">
                <a:lnSpc>
                  <a:spcPts val="3394"/>
                </a:lnSpc>
              </a:pPr>
              <a:r>
                <a:rPr lang="en-US" sz="2424">
                  <a:solidFill>
                    <a:srgbClr val="173554"/>
                  </a:solidFill>
                  <a:latin typeface="Open Sans"/>
                </a:rPr>
                <a:t>Ўзбекистон Республикасининг Ҳукумат портали </a:t>
              </a:r>
            </a:p>
          </p:txBody>
        </p:sp>
      </p:grpSp>
      <p:sp>
        <p:nvSpPr>
          <p:cNvPr name="TextBox 10" id="10"/>
          <p:cNvSpPr txBox="true"/>
          <p:nvPr/>
        </p:nvSpPr>
        <p:spPr>
          <a:xfrm rot="0">
            <a:off x="2616200" y="1085850"/>
            <a:ext cx="13055600" cy="919798"/>
          </a:xfrm>
          <a:prstGeom prst="rect">
            <a:avLst/>
          </a:prstGeom>
        </p:spPr>
        <p:txBody>
          <a:bodyPr anchor="t" rtlCol="false" tIns="0" lIns="0" bIns="0" rIns="0">
            <a:spAutoFit/>
          </a:bodyPr>
          <a:lstStyle/>
          <a:p>
            <a:pPr algn="ctr">
              <a:lnSpc>
                <a:spcPts val="7067"/>
              </a:lnSpc>
            </a:pPr>
            <a:r>
              <a:rPr lang="en-US" spc="-128" sz="6425">
                <a:solidFill>
                  <a:srgbClr val="173554"/>
                </a:solidFill>
                <a:latin typeface="HK Grotesk Bold"/>
              </a:rPr>
              <a:t>Hukumаt pоrtаli</a:t>
            </a:r>
          </a:p>
        </p:txBody>
      </p:sp>
      <p:grpSp>
        <p:nvGrpSpPr>
          <p:cNvPr name="Group 11" id="11"/>
          <p:cNvGrpSpPr/>
          <p:nvPr/>
        </p:nvGrpSpPr>
        <p:grpSpPr>
          <a:xfrm rot="0">
            <a:off x="1440016" y="4101515"/>
            <a:ext cx="4437162" cy="2213794"/>
            <a:chOff x="0" y="0"/>
            <a:chExt cx="5916216" cy="2951725"/>
          </a:xfrm>
        </p:grpSpPr>
        <p:pic>
          <p:nvPicPr>
            <p:cNvPr name="Picture 12" id="12"/>
            <p:cNvPicPr>
              <a:picLocks noChangeAspect="true"/>
            </p:cNvPicPr>
            <p:nvPr/>
          </p:nvPicPr>
          <p:blipFill>
            <a:blip r:embed="rId2"/>
            <a:srcRect l="0" t="12610" r="0" b="12610"/>
            <a:stretch>
              <a:fillRect/>
            </a:stretch>
          </p:blipFill>
          <p:spPr>
            <a:xfrm>
              <a:off x="0" y="0"/>
              <a:ext cx="5916216" cy="2951725"/>
            </a:xfrm>
            <a:prstGeom prst="rect">
              <a:avLst/>
            </a:prstGeom>
          </p:spPr>
        </p:pic>
      </p:grpSp>
      <p:grpSp>
        <p:nvGrpSpPr>
          <p:cNvPr name="Group 13" id="13"/>
          <p:cNvGrpSpPr/>
          <p:nvPr/>
        </p:nvGrpSpPr>
        <p:grpSpPr>
          <a:xfrm rot="0">
            <a:off x="6514103" y="3695700"/>
            <a:ext cx="5259794" cy="5562600"/>
            <a:chOff x="0" y="0"/>
            <a:chExt cx="3779621" cy="3997214"/>
          </a:xfrm>
        </p:grpSpPr>
        <p:sp>
          <p:nvSpPr>
            <p:cNvPr name="Freeform 14" id="14"/>
            <p:cNvSpPr/>
            <p:nvPr/>
          </p:nvSpPr>
          <p:spPr>
            <a:xfrm>
              <a:off x="92710" y="106680"/>
              <a:ext cx="3675481" cy="3877834"/>
            </a:xfrm>
            <a:custGeom>
              <a:avLst/>
              <a:gdLst/>
              <a:ahLst/>
              <a:cxnLst/>
              <a:rect r="r" b="b" t="t" l="l"/>
              <a:pathLst>
                <a:path h="3877834" w="3675481">
                  <a:moveTo>
                    <a:pt x="3648811" y="3688604"/>
                  </a:moveTo>
                  <a:cubicBezTo>
                    <a:pt x="3648811" y="3776234"/>
                    <a:pt x="3572611" y="3847354"/>
                    <a:pt x="3491331" y="3847354"/>
                  </a:cubicBezTo>
                  <a:lnTo>
                    <a:pt x="66040" y="3847354"/>
                  </a:lnTo>
                  <a:cubicBezTo>
                    <a:pt x="43180" y="3847354"/>
                    <a:pt x="20320" y="3842274"/>
                    <a:pt x="0" y="3833384"/>
                  </a:cubicBezTo>
                  <a:cubicBezTo>
                    <a:pt x="26670" y="3861324"/>
                    <a:pt x="63500" y="3877834"/>
                    <a:pt x="117553" y="3877834"/>
                  </a:cubicBezTo>
                  <a:lnTo>
                    <a:pt x="3529431" y="3877834"/>
                  </a:lnTo>
                  <a:cubicBezTo>
                    <a:pt x="3609442" y="3877834"/>
                    <a:pt x="3675481" y="3811794"/>
                    <a:pt x="3675481" y="3731784"/>
                  </a:cubicBezTo>
                  <a:lnTo>
                    <a:pt x="3675481" y="95250"/>
                  </a:lnTo>
                  <a:cubicBezTo>
                    <a:pt x="3675481" y="58420"/>
                    <a:pt x="3661511" y="25400"/>
                    <a:pt x="3639921" y="0"/>
                  </a:cubicBezTo>
                  <a:cubicBezTo>
                    <a:pt x="3646271" y="16510"/>
                    <a:pt x="3648811" y="34290"/>
                    <a:pt x="3648811" y="52070"/>
                  </a:cubicBezTo>
                  <a:lnTo>
                    <a:pt x="3648811" y="3688604"/>
                  </a:lnTo>
                  <a:lnTo>
                    <a:pt x="3648811" y="3688604"/>
                  </a:lnTo>
                  <a:close/>
                </a:path>
              </a:pathLst>
            </a:custGeom>
            <a:solidFill>
              <a:srgbClr val="173554"/>
            </a:solidFill>
          </p:spPr>
        </p:sp>
        <p:sp>
          <p:nvSpPr>
            <p:cNvPr name="Freeform 15" id="15"/>
            <p:cNvSpPr/>
            <p:nvPr/>
          </p:nvSpPr>
          <p:spPr>
            <a:xfrm>
              <a:off x="12700" y="12700"/>
              <a:ext cx="3714852" cy="3928634"/>
            </a:xfrm>
            <a:custGeom>
              <a:avLst/>
              <a:gdLst/>
              <a:ahLst/>
              <a:cxnLst/>
              <a:rect r="r" b="b" t="t" l="l"/>
              <a:pathLst>
                <a:path h="3928634" w="3714852">
                  <a:moveTo>
                    <a:pt x="146050" y="3928634"/>
                  </a:moveTo>
                  <a:lnTo>
                    <a:pt x="3568802" y="3928634"/>
                  </a:lnTo>
                  <a:cubicBezTo>
                    <a:pt x="3648811" y="3928634"/>
                    <a:pt x="3714852" y="3862594"/>
                    <a:pt x="3714852" y="3782584"/>
                  </a:cubicBezTo>
                  <a:lnTo>
                    <a:pt x="3714852" y="146050"/>
                  </a:lnTo>
                  <a:cubicBezTo>
                    <a:pt x="3714852" y="66040"/>
                    <a:pt x="3648811" y="0"/>
                    <a:pt x="3568802" y="0"/>
                  </a:cubicBezTo>
                  <a:lnTo>
                    <a:pt x="146050" y="0"/>
                  </a:lnTo>
                  <a:cubicBezTo>
                    <a:pt x="66040" y="0"/>
                    <a:pt x="0" y="66040"/>
                    <a:pt x="0" y="146050"/>
                  </a:cubicBezTo>
                  <a:lnTo>
                    <a:pt x="0" y="3782584"/>
                  </a:lnTo>
                  <a:cubicBezTo>
                    <a:pt x="0" y="3863864"/>
                    <a:pt x="66040" y="3928634"/>
                    <a:pt x="146050" y="3928634"/>
                  </a:cubicBezTo>
                  <a:close/>
                </a:path>
              </a:pathLst>
            </a:custGeom>
            <a:solidFill>
              <a:srgbClr val="F4F4F4"/>
            </a:solidFill>
          </p:spPr>
        </p:sp>
        <p:sp>
          <p:nvSpPr>
            <p:cNvPr name="Freeform 16" id="16"/>
            <p:cNvSpPr/>
            <p:nvPr/>
          </p:nvSpPr>
          <p:spPr>
            <a:xfrm>
              <a:off x="0" y="0"/>
              <a:ext cx="3779622" cy="3997214"/>
            </a:xfrm>
            <a:custGeom>
              <a:avLst/>
              <a:gdLst/>
              <a:ahLst/>
              <a:cxnLst/>
              <a:rect r="r" b="b" t="t" l="l"/>
              <a:pathLst>
                <a:path h="3997214" w="3779622">
                  <a:moveTo>
                    <a:pt x="3716122" y="74930"/>
                  </a:moveTo>
                  <a:cubicBezTo>
                    <a:pt x="3688181" y="30480"/>
                    <a:pt x="3638652" y="0"/>
                    <a:pt x="3581502" y="0"/>
                  </a:cubicBezTo>
                  <a:lnTo>
                    <a:pt x="158750" y="0"/>
                  </a:lnTo>
                  <a:cubicBezTo>
                    <a:pt x="71120" y="0"/>
                    <a:pt x="0" y="71120"/>
                    <a:pt x="0" y="158750"/>
                  </a:cubicBezTo>
                  <a:lnTo>
                    <a:pt x="0" y="3795284"/>
                  </a:lnTo>
                  <a:cubicBezTo>
                    <a:pt x="0" y="3847354"/>
                    <a:pt x="25400" y="3893074"/>
                    <a:pt x="63500" y="3922284"/>
                  </a:cubicBezTo>
                  <a:cubicBezTo>
                    <a:pt x="91440" y="3966734"/>
                    <a:pt x="140970" y="3997214"/>
                    <a:pt x="213626" y="3997214"/>
                  </a:cubicBezTo>
                  <a:lnTo>
                    <a:pt x="3620872" y="3997214"/>
                  </a:lnTo>
                  <a:cubicBezTo>
                    <a:pt x="3708502" y="3997214"/>
                    <a:pt x="3779622" y="3926094"/>
                    <a:pt x="3779622" y="3838464"/>
                  </a:cubicBezTo>
                  <a:lnTo>
                    <a:pt x="3779622" y="201930"/>
                  </a:lnTo>
                  <a:cubicBezTo>
                    <a:pt x="3779621" y="149860"/>
                    <a:pt x="3754221" y="104140"/>
                    <a:pt x="3716122" y="74930"/>
                  </a:cubicBezTo>
                  <a:close/>
                  <a:moveTo>
                    <a:pt x="12700" y="3795284"/>
                  </a:moveTo>
                  <a:lnTo>
                    <a:pt x="12700" y="158750"/>
                  </a:lnTo>
                  <a:cubicBezTo>
                    <a:pt x="12700" y="78740"/>
                    <a:pt x="78740" y="12700"/>
                    <a:pt x="158750" y="12700"/>
                  </a:cubicBezTo>
                  <a:lnTo>
                    <a:pt x="3581502" y="12700"/>
                  </a:lnTo>
                  <a:cubicBezTo>
                    <a:pt x="3661511" y="12700"/>
                    <a:pt x="3727552" y="78740"/>
                    <a:pt x="3727552" y="158750"/>
                  </a:cubicBezTo>
                  <a:lnTo>
                    <a:pt x="3727552" y="3795284"/>
                  </a:lnTo>
                  <a:cubicBezTo>
                    <a:pt x="3727552" y="3875294"/>
                    <a:pt x="3661511" y="3941334"/>
                    <a:pt x="3581502" y="3941334"/>
                  </a:cubicBezTo>
                  <a:lnTo>
                    <a:pt x="158750" y="3941334"/>
                  </a:lnTo>
                  <a:cubicBezTo>
                    <a:pt x="78740" y="3941334"/>
                    <a:pt x="12700" y="3876564"/>
                    <a:pt x="12700" y="3795284"/>
                  </a:cubicBezTo>
                  <a:close/>
                  <a:moveTo>
                    <a:pt x="3768191" y="3838464"/>
                  </a:moveTo>
                  <a:cubicBezTo>
                    <a:pt x="3768191" y="3918474"/>
                    <a:pt x="3700881" y="3984514"/>
                    <a:pt x="3620872" y="3984514"/>
                  </a:cubicBezTo>
                  <a:lnTo>
                    <a:pt x="213626" y="3984514"/>
                  </a:lnTo>
                  <a:cubicBezTo>
                    <a:pt x="157480" y="3984514"/>
                    <a:pt x="120650" y="3968004"/>
                    <a:pt x="93980" y="3940064"/>
                  </a:cubicBezTo>
                  <a:cubicBezTo>
                    <a:pt x="114300" y="3948954"/>
                    <a:pt x="135890" y="3954034"/>
                    <a:pt x="160020" y="3954034"/>
                  </a:cubicBezTo>
                  <a:lnTo>
                    <a:pt x="3582772" y="3954034"/>
                  </a:lnTo>
                  <a:cubicBezTo>
                    <a:pt x="3670402" y="3954034"/>
                    <a:pt x="3741522" y="3882914"/>
                    <a:pt x="3741522" y="3795284"/>
                  </a:cubicBezTo>
                  <a:lnTo>
                    <a:pt x="3741522" y="158750"/>
                  </a:lnTo>
                  <a:cubicBezTo>
                    <a:pt x="3741522" y="140970"/>
                    <a:pt x="3737711" y="123190"/>
                    <a:pt x="3732631" y="106680"/>
                  </a:cubicBezTo>
                  <a:cubicBezTo>
                    <a:pt x="3754222" y="132080"/>
                    <a:pt x="3768191" y="165100"/>
                    <a:pt x="3768191" y="201930"/>
                  </a:cubicBezTo>
                  <a:lnTo>
                    <a:pt x="3768191" y="3838464"/>
                  </a:lnTo>
                  <a:cubicBezTo>
                    <a:pt x="3768191" y="3838464"/>
                    <a:pt x="3768191" y="3838464"/>
                    <a:pt x="3768191" y="3838464"/>
                  </a:cubicBezTo>
                  <a:close/>
                </a:path>
              </a:pathLst>
            </a:custGeom>
            <a:solidFill>
              <a:srgbClr val="173554"/>
            </a:solidFill>
          </p:spPr>
        </p:sp>
      </p:grpSp>
      <p:grpSp>
        <p:nvGrpSpPr>
          <p:cNvPr name="Group 17" id="17"/>
          <p:cNvGrpSpPr/>
          <p:nvPr/>
        </p:nvGrpSpPr>
        <p:grpSpPr>
          <a:xfrm rot="0">
            <a:off x="6925419" y="6702709"/>
            <a:ext cx="4437162" cy="2437699"/>
            <a:chOff x="0" y="0"/>
            <a:chExt cx="5916216" cy="3250265"/>
          </a:xfrm>
        </p:grpSpPr>
        <p:sp>
          <p:nvSpPr>
            <p:cNvPr name="AutoShape 18" id="18"/>
            <p:cNvSpPr/>
            <p:nvPr/>
          </p:nvSpPr>
          <p:spPr>
            <a:xfrm rot="0">
              <a:off x="0" y="845241"/>
              <a:ext cx="5916216" cy="0"/>
            </a:xfrm>
            <a:prstGeom prst="line">
              <a:avLst/>
            </a:prstGeom>
            <a:ln cap="rnd" w="38100">
              <a:solidFill>
                <a:srgbClr val="173554"/>
              </a:solidFill>
              <a:prstDash val="sysDot"/>
              <a:headEnd type="none" len="sm" w="sm"/>
              <a:tailEnd type="none" len="sm" w="sm"/>
            </a:ln>
          </p:spPr>
        </p:sp>
        <p:sp>
          <p:nvSpPr>
            <p:cNvPr name="TextBox 19" id="19"/>
            <p:cNvSpPr txBox="true"/>
            <p:nvPr/>
          </p:nvSpPr>
          <p:spPr>
            <a:xfrm rot="0">
              <a:off x="0" y="-38100"/>
              <a:ext cx="5916216" cy="625687"/>
            </a:xfrm>
            <a:prstGeom prst="rect">
              <a:avLst/>
            </a:prstGeom>
          </p:spPr>
          <p:txBody>
            <a:bodyPr anchor="t" rtlCol="false" tIns="0" lIns="0" bIns="0" rIns="0">
              <a:spAutoFit/>
            </a:bodyPr>
            <a:lstStyle/>
            <a:p>
              <a:pPr algn="ctr">
                <a:lnSpc>
                  <a:spcPts val="3811"/>
                </a:lnSpc>
              </a:pPr>
              <a:r>
                <a:rPr lang="en-US" sz="2931">
                  <a:solidFill>
                    <a:srgbClr val="173554"/>
                  </a:solidFill>
                  <a:latin typeface="HK Grotesk Bold Bold"/>
                </a:rPr>
                <a:t>OneID</a:t>
              </a:r>
            </a:p>
          </p:txBody>
        </p:sp>
        <p:sp>
          <p:nvSpPr>
            <p:cNvPr name="TextBox 20" id="20"/>
            <p:cNvSpPr txBox="true"/>
            <p:nvPr/>
          </p:nvSpPr>
          <p:spPr>
            <a:xfrm rot="0">
              <a:off x="0" y="1211703"/>
              <a:ext cx="5916216" cy="1812502"/>
            </a:xfrm>
            <a:prstGeom prst="rect">
              <a:avLst/>
            </a:prstGeom>
          </p:spPr>
          <p:txBody>
            <a:bodyPr anchor="t" rtlCol="false" tIns="0" lIns="0" bIns="0" rIns="0">
              <a:spAutoFit/>
            </a:bodyPr>
            <a:lstStyle/>
            <a:p>
              <a:pPr algn="ctr">
                <a:lnSpc>
                  <a:spcPts val="1855"/>
                </a:lnSpc>
              </a:pPr>
              <a:r>
                <a:rPr lang="en-US" sz="1325">
                  <a:solidFill>
                    <a:srgbClr val="173554"/>
                  </a:solidFill>
                  <a:latin typeface="Open Sans"/>
                </a:rPr>
                <a:t>Ягона идентификация тизими (ЯИТ) OneID давлат ва хўжалик бошқаруви органлари, маҳаллий давлат ҳокимияти органлари ва тижорат ташкилотларининг турли веб-сайтлари ва порталларига барча фойдаланувчилар учун қулай фойдаланиш учун мўлжалланган</a:t>
              </a:r>
            </a:p>
          </p:txBody>
        </p:sp>
      </p:grpSp>
      <p:grpSp>
        <p:nvGrpSpPr>
          <p:cNvPr name="Group 21" id="21"/>
          <p:cNvGrpSpPr/>
          <p:nvPr/>
        </p:nvGrpSpPr>
        <p:grpSpPr>
          <a:xfrm rot="0">
            <a:off x="6925419" y="4101515"/>
            <a:ext cx="4437162" cy="2213794"/>
            <a:chOff x="0" y="0"/>
            <a:chExt cx="5916216" cy="2951725"/>
          </a:xfrm>
        </p:grpSpPr>
        <p:pic>
          <p:nvPicPr>
            <p:cNvPr name="Picture 22" id="22"/>
            <p:cNvPicPr>
              <a:picLocks noChangeAspect="true"/>
            </p:cNvPicPr>
            <p:nvPr/>
          </p:nvPicPr>
          <p:blipFill>
            <a:blip r:embed="rId3"/>
            <a:srcRect l="0" t="24492" r="0" b="24492"/>
            <a:stretch>
              <a:fillRect/>
            </a:stretch>
          </p:blipFill>
          <p:spPr>
            <a:xfrm>
              <a:off x="0" y="0"/>
              <a:ext cx="5916216" cy="2951725"/>
            </a:xfrm>
            <a:prstGeom prst="rect">
              <a:avLst/>
            </a:prstGeom>
          </p:spPr>
        </p:pic>
      </p:grpSp>
      <p:grpSp>
        <p:nvGrpSpPr>
          <p:cNvPr name="Group 23" id="23"/>
          <p:cNvGrpSpPr/>
          <p:nvPr/>
        </p:nvGrpSpPr>
        <p:grpSpPr>
          <a:xfrm rot="0">
            <a:off x="11999506" y="3695700"/>
            <a:ext cx="5259794" cy="5562600"/>
            <a:chOff x="0" y="0"/>
            <a:chExt cx="3779621" cy="3997214"/>
          </a:xfrm>
        </p:grpSpPr>
        <p:sp>
          <p:nvSpPr>
            <p:cNvPr name="Freeform 24" id="24"/>
            <p:cNvSpPr/>
            <p:nvPr/>
          </p:nvSpPr>
          <p:spPr>
            <a:xfrm>
              <a:off x="92710" y="106680"/>
              <a:ext cx="3675481" cy="3877834"/>
            </a:xfrm>
            <a:custGeom>
              <a:avLst/>
              <a:gdLst/>
              <a:ahLst/>
              <a:cxnLst/>
              <a:rect r="r" b="b" t="t" l="l"/>
              <a:pathLst>
                <a:path h="3877834" w="3675481">
                  <a:moveTo>
                    <a:pt x="3648811" y="3688604"/>
                  </a:moveTo>
                  <a:cubicBezTo>
                    <a:pt x="3648811" y="3776234"/>
                    <a:pt x="3572611" y="3847354"/>
                    <a:pt x="3491331" y="3847354"/>
                  </a:cubicBezTo>
                  <a:lnTo>
                    <a:pt x="66040" y="3847354"/>
                  </a:lnTo>
                  <a:cubicBezTo>
                    <a:pt x="43180" y="3847354"/>
                    <a:pt x="20320" y="3842274"/>
                    <a:pt x="0" y="3833384"/>
                  </a:cubicBezTo>
                  <a:cubicBezTo>
                    <a:pt x="26670" y="3861324"/>
                    <a:pt x="63500" y="3877834"/>
                    <a:pt x="117553" y="3877834"/>
                  </a:cubicBezTo>
                  <a:lnTo>
                    <a:pt x="3529431" y="3877834"/>
                  </a:lnTo>
                  <a:cubicBezTo>
                    <a:pt x="3609442" y="3877834"/>
                    <a:pt x="3675481" y="3811794"/>
                    <a:pt x="3675481" y="3731784"/>
                  </a:cubicBezTo>
                  <a:lnTo>
                    <a:pt x="3675481" y="95250"/>
                  </a:lnTo>
                  <a:cubicBezTo>
                    <a:pt x="3675481" y="58420"/>
                    <a:pt x="3661511" y="25400"/>
                    <a:pt x="3639921" y="0"/>
                  </a:cubicBezTo>
                  <a:cubicBezTo>
                    <a:pt x="3646271" y="16510"/>
                    <a:pt x="3648811" y="34290"/>
                    <a:pt x="3648811" y="52070"/>
                  </a:cubicBezTo>
                  <a:lnTo>
                    <a:pt x="3648811" y="3688604"/>
                  </a:lnTo>
                  <a:lnTo>
                    <a:pt x="3648811" y="3688604"/>
                  </a:lnTo>
                  <a:close/>
                </a:path>
              </a:pathLst>
            </a:custGeom>
            <a:solidFill>
              <a:srgbClr val="173554"/>
            </a:solidFill>
          </p:spPr>
        </p:sp>
        <p:sp>
          <p:nvSpPr>
            <p:cNvPr name="Freeform 25" id="25"/>
            <p:cNvSpPr/>
            <p:nvPr/>
          </p:nvSpPr>
          <p:spPr>
            <a:xfrm>
              <a:off x="12700" y="12700"/>
              <a:ext cx="3714852" cy="3928634"/>
            </a:xfrm>
            <a:custGeom>
              <a:avLst/>
              <a:gdLst/>
              <a:ahLst/>
              <a:cxnLst/>
              <a:rect r="r" b="b" t="t" l="l"/>
              <a:pathLst>
                <a:path h="3928634" w="3714852">
                  <a:moveTo>
                    <a:pt x="146050" y="3928634"/>
                  </a:moveTo>
                  <a:lnTo>
                    <a:pt x="3568802" y="3928634"/>
                  </a:lnTo>
                  <a:cubicBezTo>
                    <a:pt x="3648811" y="3928634"/>
                    <a:pt x="3714852" y="3862594"/>
                    <a:pt x="3714852" y="3782584"/>
                  </a:cubicBezTo>
                  <a:lnTo>
                    <a:pt x="3714852" y="146050"/>
                  </a:lnTo>
                  <a:cubicBezTo>
                    <a:pt x="3714852" y="66040"/>
                    <a:pt x="3648811" y="0"/>
                    <a:pt x="3568802" y="0"/>
                  </a:cubicBezTo>
                  <a:lnTo>
                    <a:pt x="146050" y="0"/>
                  </a:lnTo>
                  <a:cubicBezTo>
                    <a:pt x="66040" y="0"/>
                    <a:pt x="0" y="66040"/>
                    <a:pt x="0" y="146050"/>
                  </a:cubicBezTo>
                  <a:lnTo>
                    <a:pt x="0" y="3782584"/>
                  </a:lnTo>
                  <a:cubicBezTo>
                    <a:pt x="0" y="3863864"/>
                    <a:pt x="66040" y="3928634"/>
                    <a:pt x="146050" y="3928634"/>
                  </a:cubicBezTo>
                  <a:close/>
                </a:path>
              </a:pathLst>
            </a:custGeom>
            <a:solidFill>
              <a:srgbClr val="F4F4F4"/>
            </a:solidFill>
          </p:spPr>
        </p:sp>
        <p:sp>
          <p:nvSpPr>
            <p:cNvPr name="Freeform 26" id="26"/>
            <p:cNvSpPr/>
            <p:nvPr/>
          </p:nvSpPr>
          <p:spPr>
            <a:xfrm>
              <a:off x="0" y="0"/>
              <a:ext cx="3779622" cy="3997214"/>
            </a:xfrm>
            <a:custGeom>
              <a:avLst/>
              <a:gdLst/>
              <a:ahLst/>
              <a:cxnLst/>
              <a:rect r="r" b="b" t="t" l="l"/>
              <a:pathLst>
                <a:path h="3997214" w="3779622">
                  <a:moveTo>
                    <a:pt x="3716122" y="74930"/>
                  </a:moveTo>
                  <a:cubicBezTo>
                    <a:pt x="3688181" y="30480"/>
                    <a:pt x="3638652" y="0"/>
                    <a:pt x="3581502" y="0"/>
                  </a:cubicBezTo>
                  <a:lnTo>
                    <a:pt x="158750" y="0"/>
                  </a:lnTo>
                  <a:cubicBezTo>
                    <a:pt x="71120" y="0"/>
                    <a:pt x="0" y="71120"/>
                    <a:pt x="0" y="158750"/>
                  </a:cubicBezTo>
                  <a:lnTo>
                    <a:pt x="0" y="3795284"/>
                  </a:lnTo>
                  <a:cubicBezTo>
                    <a:pt x="0" y="3847354"/>
                    <a:pt x="25400" y="3893074"/>
                    <a:pt x="63500" y="3922284"/>
                  </a:cubicBezTo>
                  <a:cubicBezTo>
                    <a:pt x="91440" y="3966734"/>
                    <a:pt x="140970" y="3997214"/>
                    <a:pt x="213626" y="3997214"/>
                  </a:cubicBezTo>
                  <a:lnTo>
                    <a:pt x="3620872" y="3997214"/>
                  </a:lnTo>
                  <a:cubicBezTo>
                    <a:pt x="3708502" y="3997214"/>
                    <a:pt x="3779622" y="3926094"/>
                    <a:pt x="3779622" y="3838464"/>
                  </a:cubicBezTo>
                  <a:lnTo>
                    <a:pt x="3779622" y="201930"/>
                  </a:lnTo>
                  <a:cubicBezTo>
                    <a:pt x="3779621" y="149860"/>
                    <a:pt x="3754221" y="104140"/>
                    <a:pt x="3716122" y="74930"/>
                  </a:cubicBezTo>
                  <a:close/>
                  <a:moveTo>
                    <a:pt x="12700" y="3795284"/>
                  </a:moveTo>
                  <a:lnTo>
                    <a:pt x="12700" y="158750"/>
                  </a:lnTo>
                  <a:cubicBezTo>
                    <a:pt x="12700" y="78740"/>
                    <a:pt x="78740" y="12700"/>
                    <a:pt x="158750" y="12700"/>
                  </a:cubicBezTo>
                  <a:lnTo>
                    <a:pt x="3581502" y="12700"/>
                  </a:lnTo>
                  <a:cubicBezTo>
                    <a:pt x="3661511" y="12700"/>
                    <a:pt x="3727552" y="78740"/>
                    <a:pt x="3727552" y="158750"/>
                  </a:cubicBezTo>
                  <a:lnTo>
                    <a:pt x="3727552" y="3795284"/>
                  </a:lnTo>
                  <a:cubicBezTo>
                    <a:pt x="3727552" y="3875294"/>
                    <a:pt x="3661511" y="3941334"/>
                    <a:pt x="3581502" y="3941334"/>
                  </a:cubicBezTo>
                  <a:lnTo>
                    <a:pt x="158750" y="3941334"/>
                  </a:lnTo>
                  <a:cubicBezTo>
                    <a:pt x="78740" y="3941334"/>
                    <a:pt x="12700" y="3876564"/>
                    <a:pt x="12700" y="3795284"/>
                  </a:cubicBezTo>
                  <a:close/>
                  <a:moveTo>
                    <a:pt x="3768191" y="3838464"/>
                  </a:moveTo>
                  <a:cubicBezTo>
                    <a:pt x="3768191" y="3918474"/>
                    <a:pt x="3700881" y="3984514"/>
                    <a:pt x="3620872" y="3984514"/>
                  </a:cubicBezTo>
                  <a:lnTo>
                    <a:pt x="213626" y="3984514"/>
                  </a:lnTo>
                  <a:cubicBezTo>
                    <a:pt x="157480" y="3984514"/>
                    <a:pt x="120650" y="3968004"/>
                    <a:pt x="93980" y="3940064"/>
                  </a:cubicBezTo>
                  <a:cubicBezTo>
                    <a:pt x="114300" y="3948954"/>
                    <a:pt x="135890" y="3954034"/>
                    <a:pt x="160020" y="3954034"/>
                  </a:cubicBezTo>
                  <a:lnTo>
                    <a:pt x="3582772" y="3954034"/>
                  </a:lnTo>
                  <a:cubicBezTo>
                    <a:pt x="3670402" y="3954034"/>
                    <a:pt x="3741522" y="3882914"/>
                    <a:pt x="3741522" y="3795284"/>
                  </a:cubicBezTo>
                  <a:lnTo>
                    <a:pt x="3741522" y="158750"/>
                  </a:lnTo>
                  <a:cubicBezTo>
                    <a:pt x="3741522" y="140970"/>
                    <a:pt x="3737711" y="123190"/>
                    <a:pt x="3732631" y="106680"/>
                  </a:cubicBezTo>
                  <a:cubicBezTo>
                    <a:pt x="3754222" y="132080"/>
                    <a:pt x="3768191" y="165100"/>
                    <a:pt x="3768191" y="201930"/>
                  </a:cubicBezTo>
                  <a:lnTo>
                    <a:pt x="3768191" y="3838464"/>
                  </a:lnTo>
                  <a:cubicBezTo>
                    <a:pt x="3768191" y="3838464"/>
                    <a:pt x="3768191" y="3838464"/>
                    <a:pt x="3768191" y="3838464"/>
                  </a:cubicBezTo>
                  <a:close/>
                </a:path>
              </a:pathLst>
            </a:custGeom>
            <a:solidFill>
              <a:srgbClr val="173554"/>
            </a:solidFill>
          </p:spPr>
        </p:sp>
      </p:grpSp>
      <p:grpSp>
        <p:nvGrpSpPr>
          <p:cNvPr name="Group 27" id="27"/>
          <p:cNvGrpSpPr/>
          <p:nvPr/>
        </p:nvGrpSpPr>
        <p:grpSpPr>
          <a:xfrm rot="0">
            <a:off x="12410822" y="6816374"/>
            <a:ext cx="4437162" cy="1294699"/>
            <a:chOff x="0" y="0"/>
            <a:chExt cx="5916216" cy="1726265"/>
          </a:xfrm>
        </p:grpSpPr>
        <p:sp>
          <p:nvSpPr>
            <p:cNvPr name="AutoShape 28" id="28"/>
            <p:cNvSpPr/>
            <p:nvPr/>
          </p:nvSpPr>
          <p:spPr>
            <a:xfrm rot="0">
              <a:off x="0" y="845241"/>
              <a:ext cx="5916216" cy="0"/>
            </a:xfrm>
            <a:prstGeom prst="line">
              <a:avLst/>
            </a:prstGeom>
            <a:ln cap="rnd" w="38100">
              <a:solidFill>
                <a:srgbClr val="173554"/>
              </a:solidFill>
              <a:prstDash val="sysDot"/>
              <a:headEnd type="none" len="sm" w="sm"/>
              <a:tailEnd type="none" len="sm" w="sm"/>
            </a:ln>
          </p:spPr>
        </p:sp>
        <p:sp>
          <p:nvSpPr>
            <p:cNvPr name="TextBox 29" id="29"/>
            <p:cNvSpPr txBox="true"/>
            <p:nvPr/>
          </p:nvSpPr>
          <p:spPr>
            <a:xfrm rot="0">
              <a:off x="0" y="-38100"/>
              <a:ext cx="5916216" cy="625687"/>
            </a:xfrm>
            <a:prstGeom prst="rect">
              <a:avLst/>
            </a:prstGeom>
          </p:spPr>
          <p:txBody>
            <a:bodyPr anchor="t" rtlCol="false" tIns="0" lIns="0" bIns="0" rIns="0">
              <a:spAutoFit/>
            </a:bodyPr>
            <a:lstStyle/>
            <a:p>
              <a:pPr algn="ctr">
                <a:lnSpc>
                  <a:spcPts val="3811"/>
                </a:lnSpc>
              </a:pPr>
              <a:r>
                <a:rPr lang="en-US" sz="2931">
                  <a:solidFill>
                    <a:srgbClr val="173554"/>
                  </a:solidFill>
                  <a:latin typeface="HK Grotesk Bold Bold"/>
                </a:rPr>
                <a:t> umail.uz </a:t>
              </a:r>
            </a:p>
          </p:txBody>
        </p:sp>
        <p:sp>
          <p:nvSpPr>
            <p:cNvPr name="TextBox 30" id="30"/>
            <p:cNvSpPr txBox="true"/>
            <p:nvPr/>
          </p:nvSpPr>
          <p:spPr>
            <a:xfrm rot="0">
              <a:off x="0" y="1211703"/>
              <a:ext cx="5916216" cy="288502"/>
            </a:xfrm>
            <a:prstGeom prst="rect">
              <a:avLst/>
            </a:prstGeom>
          </p:spPr>
          <p:txBody>
            <a:bodyPr anchor="t" rtlCol="false" tIns="0" lIns="0" bIns="0" rIns="0">
              <a:spAutoFit/>
            </a:bodyPr>
            <a:lstStyle/>
            <a:p>
              <a:pPr algn="ctr">
                <a:lnSpc>
                  <a:spcPts val="1855"/>
                </a:lnSpc>
              </a:pPr>
              <a:r>
                <a:rPr lang="en-US" sz="1325">
                  <a:solidFill>
                    <a:srgbClr val="173554"/>
                  </a:solidFill>
                  <a:latin typeface="Open Sans"/>
                </a:rPr>
                <a:t>elektron pochta hizmati</a:t>
              </a:r>
            </a:p>
          </p:txBody>
        </p:sp>
      </p:grpSp>
      <p:grpSp>
        <p:nvGrpSpPr>
          <p:cNvPr name="Group 31" id="31"/>
          <p:cNvGrpSpPr/>
          <p:nvPr/>
        </p:nvGrpSpPr>
        <p:grpSpPr>
          <a:xfrm rot="0">
            <a:off x="12410822" y="4101515"/>
            <a:ext cx="4437162" cy="2213794"/>
            <a:chOff x="0" y="0"/>
            <a:chExt cx="5916216" cy="2951725"/>
          </a:xfrm>
        </p:grpSpPr>
        <p:pic>
          <p:nvPicPr>
            <p:cNvPr name="Picture 32" id="32"/>
            <p:cNvPicPr>
              <a:picLocks noChangeAspect="true"/>
            </p:cNvPicPr>
            <p:nvPr/>
          </p:nvPicPr>
          <p:blipFill>
            <a:blip r:embed="rId4"/>
            <a:srcRect l="23856" t="0" r="23856" b="0"/>
            <a:stretch>
              <a:fillRect/>
            </a:stretch>
          </p:blipFill>
          <p:spPr>
            <a:xfrm>
              <a:off x="0" y="0"/>
              <a:ext cx="5916216" cy="2951725"/>
            </a:xfrm>
            <a:prstGeom prst="rect">
              <a:avLst/>
            </a:prstGeom>
          </p:spPr>
        </p:pic>
      </p:grpSp>
    </p:spTree>
  </p:cSld>
  <p:clrMapOvr>
    <a:masterClrMapping/>
  </p:clrMapOvr>
</p:sld>
</file>

<file path=ppt/slides/slide33.xml><?xml version="1.0" encoding="utf-8"?>
<p:sld xmlns:p="http://schemas.openxmlformats.org/presentationml/2006/main" xmlns:a="http://schemas.openxmlformats.org/drawingml/2006/main">
  <p:cSld>
    <p:bg>
      <p:bgPr>
        <a:solidFill>
          <a:srgbClr val="CFECFA"/>
        </a:solidFill>
      </p:bgPr>
    </p:bg>
    <p:spTree>
      <p:nvGrpSpPr>
        <p:cNvPr id="1" name=""/>
        <p:cNvGrpSpPr/>
        <p:nvPr/>
      </p:nvGrpSpPr>
      <p:grpSpPr>
        <a:xfrm>
          <a:off x="0" y="0"/>
          <a:ext cx="0" cy="0"/>
          <a:chOff x="0" y="0"/>
          <a:chExt cx="0" cy="0"/>
        </a:xfrm>
      </p:grpSpPr>
      <p:sp>
        <p:nvSpPr>
          <p:cNvPr name="TextBox 2" id="2"/>
          <p:cNvSpPr txBox="true"/>
          <p:nvPr/>
        </p:nvSpPr>
        <p:spPr>
          <a:xfrm rot="0">
            <a:off x="4059455" y="398779"/>
            <a:ext cx="9804946" cy="629921"/>
          </a:xfrm>
          <a:prstGeom prst="rect">
            <a:avLst/>
          </a:prstGeom>
        </p:spPr>
        <p:txBody>
          <a:bodyPr anchor="t" rtlCol="false" tIns="0" lIns="0" bIns="0" rIns="0">
            <a:spAutoFit/>
          </a:bodyPr>
          <a:lstStyle/>
          <a:p>
            <a:pPr algn="ctr">
              <a:lnSpc>
                <a:spcPts val="5179"/>
              </a:lnSpc>
              <a:spcBef>
                <a:spcPct val="0"/>
              </a:spcBef>
            </a:pPr>
            <a:r>
              <a:rPr lang="en-US" sz="3699">
                <a:solidFill>
                  <a:srgbClr val="000000"/>
                </a:solidFill>
                <a:latin typeface="Clear Sans Regular"/>
              </a:rPr>
              <a:t>O‘zbekiston Respublikasining Hukumat portali </a:t>
            </a:r>
          </a:p>
        </p:txBody>
      </p:sp>
      <p:sp>
        <p:nvSpPr>
          <p:cNvPr name="TextBox 3" id="3"/>
          <p:cNvSpPr txBox="true"/>
          <p:nvPr/>
        </p:nvSpPr>
        <p:spPr>
          <a:xfrm rot="0">
            <a:off x="1461125" y="1921298"/>
            <a:ext cx="15001607" cy="5133015"/>
          </a:xfrm>
          <a:prstGeom prst="rect">
            <a:avLst/>
          </a:prstGeom>
        </p:spPr>
        <p:txBody>
          <a:bodyPr anchor="t" rtlCol="false" tIns="0" lIns="0" bIns="0" rIns="0">
            <a:spAutoFit/>
          </a:bodyPr>
          <a:lstStyle/>
          <a:p>
            <a:pPr algn="ctr">
              <a:lnSpc>
                <a:spcPts val="3749"/>
              </a:lnSpc>
            </a:pPr>
            <a:r>
              <a:rPr lang="en-US" sz="2677">
                <a:solidFill>
                  <a:srgbClr val="000000"/>
                </a:solidFill>
                <a:latin typeface="Clear Sans Regular"/>
              </a:rPr>
              <a:t>O‘zbekiston Respublikasining Hukumat portali O‘zbekiston Respublikasi Hukumatining Internet tarmog‘idagi rasmiy davlat axborot resursi hisoblanadi.</a:t>
            </a:r>
          </a:p>
          <a:p>
            <a:pPr algn="ctr">
              <a:lnSpc>
                <a:spcPts val="3749"/>
              </a:lnSpc>
            </a:pPr>
          </a:p>
          <a:p>
            <a:pPr algn="ctr">
              <a:lnSpc>
                <a:spcPts val="3749"/>
              </a:lnSpc>
            </a:pPr>
            <a:r>
              <a:rPr lang="en-US" sz="2677">
                <a:solidFill>
                  <a:srgbClr val="000000"/>
                </a:solidFill>
                <a:latin typeface="Arimo"/>
              </a:rPr>
              <a:t>O‘zbekiston Respublikasining Hukumat portalining tashkil etilishi va qo‘llab-quvvatlanishi O‘zbekiston Respublikasi Vazirlar Mahkamasining 2016 yil 3 iyundagi 188-son </a:t>
            </a:r>
            <a:r>
              <a:rPr lang="en-US" sz="2677">
                <a:solidFill>
                  <a:srgbClr val="000000"/>
                </a:solidFill>
                <a:latin typeface="Arimo"/>
              </a:rPr>
              <a:t>qarori</a:t>
            </a:r>
            <a:r>
              <a:rPr lang="en-US" sz="2677">
                <a:solidFill>
                  <a:srgbClr val="000000"/>
                </a:solidFill>
                <a:latin typeface="Arimo"/>
              </a:rPr>
              <a:t>ga muvofiq amalga oshirilayapti.</a:t>
            </a:r>
          </a:p>
          <a:p>
            <a:pPr algn="ctr">
              <a:lnSpc>
                <a:spcPts val="3749"/>
              </a:lnSpc>
            </a:pPr>
          </a:p>
          <a:p>
            <a:pPr algn="ctr">
              <a:lnSpc>
                <a:spcPts val="3749"/>
              </a:lnSpc>
            </a:pPr>
            <a:r>
              <a:rPr lang="en-US" sz="2677">
                <a:solidFill>
                  <a:srgbClr val="000000"/>
                </a:solidFill>
                <a:latin typeface="Arimo"/>
              </a:rPr>
              <a:t>O‘zbekiston Respublikasining Hukumat portali davlat organlarining, shuningdek yuridik va jismoniy shaxslar o‘rtasidagi elektron-axborot hamkorligi infratuzilmasining tizim tashkil etuvchi elementi hisoblanadi.</a:t>
            </a:r>
          </a:p>
          <a:p>
            <a:pPr algn="ctr">
              <a:lnSpc>
                <a:spcPts val="3749"/>
              </a:lnSpc>
              <a:spcBef>
                <a:spcPct val="0"/>
              </a:spcBef>
            </a:pPr>
          </a:p>
        </p:txBody>
      </p:sp>
    </p:spTree>
  </p:cSld>
  <p:clrMapOvr>
    <a:masterClrMapping/>
  </p:clrMapOvr>
</p:sld>
</file>

<file path=ppt/slides/slide3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46716"/>
            <a:ext cx="648528" cy="10240284"/>
            <a:chOff x="0" y="0"/>
            <a:chExt cx="219379" cy="3463997"/>
          </a:xfrm>
        </p:grpSpPr>
        <p:sp>
          <p:nvSpPr>
            <p:cNvPr name="Freeform 3" id="3"/>
            <p:cNvSpPr/>
            <p:nvPr/>
          </p:nvSpPr>
          <p:spPr>
            <a:xfrm>
              <a:off x="0" y="0"/>
              <a:ext cx="219379" cy="3463997"/>
            </a:xfrm>
            <a:custGeom>
              <a:avLst/>
              <a:gdLst/>
              <a:ahLst/>
              <a:cxnLst/>
              <a:rect r="r" b="b" t="t" l="l"/>
              <a:pathLst>
                <a:path h="3463997" w="219379">
                  <a:moveTo>
                    <a:pt x="0" y="0"/>
                  </a:moveTo>
                  <a:lnTo>
                    <a:pt x="219379" y="0"/>
                  </a:lnTo>
                  <a:lnTo>
                    <a:pt x="219379" y="3463997"/>
                  </a:lnTo>
                  <a:lnTo>
                    <a:pt x="0" y="3463997"/>
                  </a:lnTo>
                  <a:close/>
                </a:path>
              </a:pathLst>
            </a:custGeom>
            <a:solidFill>
              <a:srgbClr val="555CB3"/>
            </a:solidFill>
          </p:spPr>
        </p:sp>
      </p:grpSp>
      <p:pic>
        <p:nvPicPr>
          <p:cNvPr name="Picture 4" id="4"/>
          <p:cNvPicPr>
            <a:picLocks noChangeAspect="true"/>
          </p:cNvPicPr>
          <p:nvPr/>
        </p:nvPicPr>
        <p:blipFill>
          <a:blip r:embed="rId2"/>
          <a:srcRect l="0" t="0" r="393" b="0"/>
          <a:stretch>
            <a:fillRect/>
          </a:stretch>
        </p:blipFill>
        <p:spPr>
          <a:xfrm flipH="false" flipV="false" rot="0">
            <a:off x="1673767" y="1138838"/>
            <a:ext cx="13824127" cy="8856559"/>
          </a:xfrm>
          <a:prstGeom prst="rect">
            <a:avLst/>
          </a:prstGeom>
        </p:spPr>
      </p:pic>
      <p:sp>
        <p:nvSpPr>
          <p:cNvPr name="TextBox 5" id="5"/>
          <p:cNvSpPr txBox="true"/>
          <p:nvPr/>
        </p:nvSpPr>
        <p:spPr>
          <a:xfrm rot="0">
            <a:off x="768308" y="-76701"/>
            <a:ext cx="8375692" cy="2086977"/>
          </a:xfrm>
          <a:prstGeom prst="rect">
            <a:avLst/>
          </a:prstGeom>
        </p:spPr>
        <p:txBody>
          <a:bodyPr anchor="t" rtlCol="false" tIns="0" lIns="0" bIns="0" rIns="0">
            <a:spAutoFit/>
          </a:bodyPr>
          <a:lstStyle/>
          <a:p>
            <a:pPr>
              <a:lnSpc>
                <a:spcPts val="8344"/>
              </a:lnSpc>
            </a:pPr>
            <a:r>
              <a:rPr lang="en-US" sz="5960">
                <a:solidFill>
                  <a:srgbClr val="000000"/>
                </a:solidFill>
                <a:latin typeface="Montserrat Extra-Bold"/>
              </a:rPr>
              <a:t>ONEID НИМА?</a:t>
            </a:r>
          </a:p>
          <a:p>
            <a:pPr>
              <a:lnSpc>
                <a:spcPts val="8344"/>
              </a:lnSpc>
            </a:pPr>
          </a:p>
        </p:txBody>
      </p:sp>
    </p:spTree>
  </p:cSld>
  <p:clrMapOvr>
    <a:masterClrMapping/>
  </p:clrMapOvr>
</p:sld>
</file>

<file path=ppt/slides/slide35.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14755" t="17890" r="15161" b="10192"/>
          <a:stretch>
            <a:fillRect/>
          </a:stretch>
        </p:blipFill>
        <p:spPr>
          <a:xfrm flipH="false" flipV="false" rot="0">
            <a:off x="414406" y="1028700"/>
            <a:ext cx="15415157" cy="8897938"/>
          </a:xfrm>
          <a:prstGeom prst="rect">
            <a:avLst/>
          </a:prstGeom>
        </p:spPr>
      </p:pic>
      <p:sp>
        <p:nvSpPr>
          <p:cNvPr name="TextBox 3" id="3"/>
          <p:cNvSpPr txBox="true"/>
          <p:nvPr/>
        </p:nvSpPr>
        <p:spPr>
          <a:xfrm rot="0">
            <a:off x="414406" y="345954"/>
            <a:ext cx="4277171" cy="596901"/>
          </a:xfrm>
          <a:prstGeom prst="rect">
            <a:avLst/>
          </a:prstGeom>
        </p:spPr>
        <p:txBody>
          <a:bodyPr anchor="t" rtlCol="false" tIns="0" lIns="0" bIns="0" rIns="0">
            <a:spAutoFit/>
          </a:bodyPr>
          <a:lstStyle/>
          <a:p>
            <a:pPr algn="ctr">
              <a:lnSpc>
                <a:spcPts val="4899"/>
              </a:lnSpc>
              <a:spcBef>
                <a:spcPct val="0"/>
              </a:spcBef>
            </a:pPr>
            <a:r>
              <a:rPr lang="en-US" sz="3499">
                <a:solidFill>
                  <a:srgbClr val="000000"/>
                </a:solidFill>
                <a:latin typeface="Clear Sans Regular"/>
              </a:rPr>
              <a:t>https://my.gov.uz/uz</a:t>
            </a:r>
          </a:p>
        </p:txBody>
      </p:sp>
    </p:spTree>
  </p:cSld>
  <p:clrMapOvr>
    <a:masterClrMapping/>
  </p:clrMapOvr>
</p:sld>
</file>

<file path=ppt/slides/slide36.xml><?xml version="1.0" encoding="utf-8"?>
<p:sld xmlns:p="http://schemas.openxmlformats.org/presentationml/2006/main" xmlns:a="http://schemas.openxmlformats.org/drawingml/2006/main" xmlns:r="http://schemas.openxmlformats.org/officeDocument/2006/relationships">
  <p:cSld>
    <p:bg>
      <p:bgPr>
        <a:solidFill>
          <a:srgbClr val="FFDE5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15972" t="16687" r="17325" b="21737"/>
          <a:stretch>
            <a:fillRect/>
          </a:stretch>
        </p:blipFill>
        <p:spPr>
          <a:xfrm flipH="false" flipV="false" rot="0">
            <a:off x="203501" y="1329126"/>
            <a:ext cx="17250906" cy="8957874"/>
          </a:xfrm>
          <a:prstGeom prst="rect">
            <a:avLst/>
          </a:prstGeom>
        </p:spPr>
      </p:pic>
      <p:sp>
        <p:nvSpPr>
          <p:cNvPr name="TextBox 3" id="3"/>
          <p:cNvSpPr txBox="true"/>
          <p:nvPr/>
        </p:nvSpPr>
        <p:spPr>
          <a:xfrm rot="0">
            <a:off x="414406" y="345954"/>
            <a:ext cx="4277171" cy="596901"/>
          </a:xfrm>
          <a:prstGeom prst="rect">
            <a:avLst/>
          </a:prstGeom>
        </p:spPr>
        <p:txBody>
          <a:bodyPr anchor="t" rtlCol="false" tIns="0" lIns="0" bIns="0" rIns="0">
            <a:spAutoFit/>
          </a:bodyPr>
          <a:lstStyle/>
          <a:p>
            <a:pPr algn="ctr">
              <a:lnSpc>
                <a:spcPts val="4899"/>
              </a:lnSpc>
              <a:spcBef>
                <a:spcPct val="0"/>
              </a:spcBef>
            </a:pPr>
            <a:r>
              <a:rPr lang="en-US" sz="3499">
                <a:solidFill>
                  <a:srgbClr val="000000"/>
                </a:solidFill>
                <a:latin typeface="Clear Sans Regular"/>
              </a:rPr>
              <a:t>https://my.gov.uz/uz</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DAE8tu-KN_E</dc:identifier>
  <dcterms:modified xsi:type="dcterms:W3CDTF">2011-08-01T06:04:30Z</dcterms:modified>
  <cp:revision>1</cp:revision>
  <dc:title>Интерактив 3-мавзу</dc:title>
</cp:coreProperties>
</file>