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  <p:sldMasterId id="2147483662" r:id="rId2"/>
  </p:sldMasterIdLst>
  <p:notesMasterIdLst>
    <p:notesMasterId r:id="rId48"/>
  </p:notesMasterIdLst>
  <p:sldIdLst>
    <p:sldId id="256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5" r:id="rId16"/>
    <p:sldId id="308" r:id="rId17"/>
    <p:sldId id="277" r:id="rId18"/>
    <p:sldId id="278" r:id="rId19"/>
    <p:sldId id="309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310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Consolas" panose="020B0609020204030204" pitchFamily="49" charset="0"/>
      <p:regular r:id="rId53"/>
      <p:bold r:id="rId54"/>
      <p:italic r:id="rId55"/>
      <p:boldItalic r:id="rId56"/>
    </p:embeddedFont>
    <p:embeddedFont>
      <p:font typeface="Roboto" panose="02000000000000000000" pitchFamily="2" charset="0"/>
      <p:regular r:id="rId57"/>
      <p:bold r:id="rId58"/>
      <p:italic r:id="rId59"/>
      <p:boldItalic r:id="rId6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859" autoAdjust="0"/>
  </p:normalViewPr>
  <p:slideViewPr>
    <p:cSldViewPr snapToGrid="0">
      <p:cViewPr varScale="1">
        <p:scale>
          <a:sx n="75" d="100"/>
          <a:sy n="75" d="100"/>
        </p:scale>
        <p:origin x="1152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8.fntdata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4c24cddd8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4c24cddd8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4c24cddd89_2_23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4c24cddd89_2_23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4c24cddd89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4c24cddd89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4c24cddd89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4c24cddd89_0_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4c24cddd89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4c24cddd89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edca0aa8e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edca0aa8ea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4c24cddd89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4c24cddd89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4c24cddd89_2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4c24cddd89_2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4c24cddd89_2_2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4c24cddd89_2_2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4c24cddd89_2_21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4c24cddd89_2_21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4c24cddd89_2_2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4c24cddd89_2_2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4c24cddd89_2_2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4c24cddd89_2_21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4c24cddd89_2_23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4c24cddd89_2_23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7345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4c24cddd89_2_23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4c24cddd89_2_23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4c24cddd89_2_2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4c24cddd89_2_22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4c24cddd89_2_23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2" name="Google Shape;292;g4c24cddd89_2_23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4c24cddd89_2_23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Google Shape;299;g4c24cddd89_2_23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4c24cddd89_2_23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Google Shape;307;g4c24cddd89_2_23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4c24cddd89_2_23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4c24cddd89_2_23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4c24cddd89_2_23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4c24cddd89_2_23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4c24cddd89_2_24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4c24cddd89_2_24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edca0aa8e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Google Shape;340;gedca0aa8ea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4c24cddd89_2_24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4c24cddd89_2_24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4c24cddd89_2_23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" name="Google Shape;353;g4c24cddd89_2_23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4c24cddd89_2_24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Google Shape;361;g4c24cddd89_2_24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4c24cddd89_2_24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4c24cddd89_2_24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4c24cddd89_2_24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7" name="Google Shape;377;g4c24cddd89_2_24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4c24cddd89_2_24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4c24cddd89_2_24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4c24cddd89_2_24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4c24cddd89_2_24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4c24cddd89_2_24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9" name="Google Shape;399;g4c24cddd89_2_24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g4c24cddd89_2_2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3" name="Google Shape;413;g4c24cddd89_2_2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4aec375139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4aec375139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1125"/>
              </a:spcBef>
              <a:spcAft>
                <a:spcPts val="1125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800">
              <a:solidFill>
                <a:schemeClr val="lt2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4aec375139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4aec375139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4aec375139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4aec375139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I will add Ubuntu related commands later</a:t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4aec375139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4aec375139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4aee927091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4aee927091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mkdir ~/myfolder/myfolder</a:t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4aee927091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4aee927091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For Ubuntu: </a:t>
            </a:r>
            <a:r>
              <a:rPr lang="en-GB" sz="1300">
                <a:solidFill>
                  <a:srgbClr val="FFFFFF"/>
                </a:solidFill>
                <a:highlight>
                  <a:srgbClr val="212529"/>
                </a:highlight>
                <a:latin typeface="Courier New"/>
                <a:ea typeface="Courier New"/>
                <a:cs typeface="Courier New"/>
                <a:sym typeface="Courier New"/>
              </a:rPr>
              <a:t>du -h /home/U</a:t>
            </a:r>
            <a:endParaRPr sz="1300">
              <a:solidFill>
                <a:srgbClr val="FFFFFF"/>
              </a:solidFill>
              <a:highlight>
                <a:srgbClr val="212529"/>
              </a:highlight>
              <a:latin typeface="Courier New"/>
              <a:ea typeface="Courier New"/>
              <a:cs typeface="Courier New"/>
              <a:sym typeface="Courier New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242729"/>
                </a:solidFill>
                <a:latin typeface="Consolas"/>
                <a:ea typeface="Consolas"/>
                <a:cs typeface="Consolas"/>
                <a:sym typeface="Consolas"/>
              </a:rPr>
              <a:t>~/</a:t>
            </a:r>
            <a:r>
              <a:rPr lang="en-GB" sz="1150">
                <a:solidFill>
                  <a:srgbClr val="242729"/>
                </a:solidFill>
                <a:highlight>
                  <a:srgbClr val="FFFFFF"/>
                </a:highlight>
              </a:rPr>
              <a:t> is shorthand for the current user's home folder. </a:t>
            </a:r>
            <a:endParaRPr sz="1150">
              <a:solidFill>
                <a:srgbClr val="242729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7272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650">
                <a:solidFill>
                  <a:srgbClr val="393D46"/>
                </a:solidFill>
                <a:highlight>
                  <a:srgbClr val="FFFFFF"/>
                </a:highlight>
              </a:rPr>
              <a:t>what are user home directories for?</a:t>
            </a:r>
            <a:endParaRPr sz="1650">
              <a:solidFill>
                <a:srgbClr val="393D46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57142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50">
                <a:solidFill>
                  <a:srgbClr val="666666"/>
                </a:solidFill>
                <a:highlight>
                  <a:srgbClr val="FFFFFF"/>
                </a:highlight>
              </a:rPr>
              <a:t>These directories are a kind of personal place(Working space) for all the users other than root. There will be a separate folder for each user in /home directory. For example if you have a user called â€˜Tomâ€™, then his default home directory is /home/tom. We can change this default folder when creating user in Linux. Our Tom user can do what ever he wants in /home/tom folder where he have full rights on the files he created and owned in that folder.</a:t>
            </a:r>
            <a:endParaRPr sz="1050">
              <a:solidFill>
                <a:srgbClr val="666666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500"/>
              </a:spcBef>
              <a:spcAft>
                <a:spcPts val="0"/>
              </a:spcAft>
              <a:buNone/>
            </a:pPr>
            <a:endParaRPr sz="1150">
              <a:solidFill>
                <a:srgbClr val="242729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4aee927091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4aee927091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4aee927091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4aee927091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For Ubuntu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cd ~/Documents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20" name="Google Shape;20;p4"/>
          <p:cNvCxnSpPr/>
          <p:nvPr/>
        </p:nvCxnSpPr>
        <p:spPr>
          <a:xfrm rot="10800000" flipH="1">
            <a:off x="10590" y="1017725"/>
            <a:ext cx="9143700" cy="7200"/>
          </a:xfrm>
          <a:prstGeom prst="straightConnector1">
            <a:avLst/>
          </a:prstGeom>
          <a:noFill/>
          <a:ln w="9525" cap="flat" cmpd="sng">
            <a:solidFill>
              <a:srgbClr val="087D8A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Ref:</a:t>
            </a:r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sz="1000" b="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_HEADER_1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sz="1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body" idx="1"/>
          </p:nvPr>
        </p:nvSpPr>
        <p:spPr>
          <a:xfrm>
            <a:off x="623888" y="3442098"/>
            <a:ext cx="78867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Ref: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900"/>
              <a:buFont typeface="Arial"/>
              <a:buNone/>
              <a:defRPr sz="900" b="1" i="0" u="none">
                <a:solidFill>
                  <a:srgbClr val="898989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 sz="1000" b="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13062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810457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400"/>
            </a:lvl1pPr>
            <a:lvl2pPr lvl="1" rtl="0">
              <a:buNone/>
              <a:defRPr sz="2400"/>
            </a:lvl2pPr>
            <a:lvl3pPr lvl="2" rtl="0">
              <a:buNone/>
              <a:defRPr sz="2400"/>
            </a:lvl3pPr>
            <a:lvl4pPr lvl="3" rtl="0">
              <a:buNone/>
              <a:defRPr sz="2400"/>
            </a:lvl4pPr>
            <a:lvl5pPr lvl="4" rtl="0">
              <a:buNone/>
              <a:defRPr sz="2400"/>
            </a:lvl5pPr>
            <a:lvl6pPr lvl="5" rtl="0">
              <a:buNone/>
              <a:defRPr sz="2400"/>
            </a:lvl6pPr>
            <a:lvl7pPr lvl="6" rtl="0">
              <a:buNone/>
              <a:defRPr sz="2400"/>
            </a:lvl7pPr>
            <a:lvl8pPr lvl="7" rtl="0">
              <a:buNone/>
              <a:defRPr sz="2400"/>
            </a:lvl8pPr>
            <a:lvl9pPr lvl="8" rtl="0">
              <a:buNone/>
              <a:defRPr sz="2400"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08631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762682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476200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87626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35149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378321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37050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87287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406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lt2"/>
                </a:solidFill>
              </a:defRPr>
            </a:lvl1pPr>
            <a:lvl2pPr lvl="1" algn="r" rtl="0">
              <a:buNone/>
              <a:defRPr sz="1000">
                <a:solidFill>
                  <a:schemeClr val="lt2"/>
                </a:solidFill>
              </a:defRPr>
            </a:lvl2pPr>
            <a:lvl3pPr lvl="2" algn="r" rtl="0">
              <a:buNone/>
              <a:defRPr sz="1000">
                <a:solidFill>
                  <a:schemeClr val="lt2"/>
                </a:solidFill>
              </a:defRPr>
            </a:lvl3pPr>
            <a:lvl4pPr lvl="3" algn="r" rtl="0">
              <a:buNone/>
              <a:defRPr sz="1000">
                <a:solidFill>
                  <a:schemeClr val="lt2"/>
                </a:solidFill>
              </a:defRPr>
            </a:lvl4pPr>
            <a:lvl5pPr lvl="4" algn="r" rtl="0">
              <a:buNone/>
              <a:defRPr sz="1000">
                <a:solidFill>
                  <a:schemeClr val="lt2"/>
                </a:solidFill>
              </a:defRPr>
            </a:lvl5pPr>
            <a:lvl6pPr lvl="5" algn="r" rtl="0">
              <a:buNone/>
              <a:defRPr sz="1000">
                <a:solidFill>
                  <a:schemeClr val="lt2"/>
                </a:solidFill>
              </a:defRPr>
            </a:lvl6pPr>
            <a:lvl7pPr lvl="6" algn="r" rtl="0">
              <a:buNone/>
              <a:defRPr sz="1000">
                <a:solidFill>
                  <a:schemeClr val="lt2"/>
                </a:solidFill>
              </a:defRPr>
            </a:lvl7pPr>
            <a:lvl8pPr lvl="7" algn="r" rtl="0">
              <a:buNone/>
              <a:defRPr sz="1000">
                <a:solidFill>
                  <a:schemeClr val="lt2"/>
                </a:solidFill>
              </a:defRPr>
            </a:lvl8pPr>
            <a:lvl9pPr lvl="8" algn="r" rtl="0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290788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greenteapress.com/thinkpython2/thinkpython2.pdf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youtube.com/watch?v=LN0ucKNX0hc" TargetMode="External"/><Relationship Id="rId5" Type="http://schemas.openxmlformats.org/officeDocument/2006/relationships/hyperlink" Target="https://www.youtube.com/watch?v=O5nskjZ_GoI&amp;t=32s" TargetMode="External"/><Relationship Id="rId4" Type="http://schemas.openxmlformats.org/officeDocument/2006/relationships/hyperlink" Target="https://www.youtube.com/watch?v=RU1u-js7db8&amp;list=PL8dPuuaLjXtNlUrzyH5r6jN9ulIgZBpdo&amp;index=12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Computer Science Fundamentals</a:t>
            </a:r>
            <a:endParaRPr dirty="0"/>
          </a:p>
        </p:txBody>
      </p:sp>
      <p:sp>
        <p:nvSpPr>
          <p:cNvPr id="68" name="Google Shape;68;p15"/>
          <p:cNvSpPr txBox="1">
            <a:spLocks noGrp="1"/>
          </p:cNvSpPr>
          <p:nvPr>
            <p:ph type="subTitle" idx="1"/>
          </p:nvPr>
        </p:nvSpPr>
        <p:spPr>
          <a:xfrm>
            <a:off x="0" y="2797174"/>
            <a:ext cx="9144000" cy="1158137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lt1"/>
                </a:solidFill>
              </a:rPr>
              <a:t>Lecture 1: Computer generations</a:t>
            </a: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</a:rPr>
              <a:t>Lecturer</a:t>
            </a:r>
            <a:r>
              <a:rPr lang="en-US" sz="1800" dirty="0">
                <a:solidFill>
                  <a:schemeClr val="lt1"/>
                </a:solidFill>
              </a:rPr>
              <a:t>: Olga Yugay</a:t>
            </a:r>
            <a:endParaRPr sz="1800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Agenda</a:t>
            </a:r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dirty="0"/>
              <a:t>Module overview</a:t>
            </a:r>
            <a:endParaRPr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dirty="0"/>
              <a:t>Learning outcomes</a:t>
            </a:r>
            <a:endParaRPr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 dirty="0"/>
              <a:t>Layers of the computing systems</a:t>
            </a:r>
            <a:endParaRPr lang="en-US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 dirty="0"/>
              <a:t>History of the computers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dirty="0"/>
              <a:t>Brief history of computing software</a:t>
            </a:r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2</a:t>
            </a:fld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0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lt1"/>
                </a:solidFill>
              </a:rPr>
              <a:t>1. Module overview</a:t>
            </a: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1.1 Learning outcomes</a:t>
            </a:r>
            <a:endParaRPr dirty="0"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Identify and interpret the numerical processes running within computer system.</a:t>
            </a:r>
            <a:endParaRPr sz="1700"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Describe the tasks and features of each of the</a:t>
            </a:r>
            <a:r>
              <a:rPr lang="en-GB" sz="1700" b="1"/>
              <a:t> main components of a computer system </a:t>
            </a:r>
            <a:r>
              <a:rPr lang="en-GB" sz="1700"/>
              <a:t>and how these components work together.</a:t>
            </a:r>
            <a:endParaRPr sz="1700"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Show understanding of the </a:t>
            </a:r>
            <a:r>
              <a:rPr lang="en-GB" sz="1700" b="1"/>
              <a:t>von Neumann architecture</a:t>
            </a:r>
            <a:r>
              <a:rPr lang="en-GB" sz="1700"/>
              <a:t> and </a:t>
            </a:r>
            <a:r>
              <a:rPr lang="en-GB" sz="1700" b="1"/>
              <a:t>stored program paradigm</a:t>
            </a:r>
            <a:r>
              <a:rPr lang="en-GB" sz="1700"/>
              <a:t>.</a:t>
            </a:r>
            <a:endParaRPr sz="1700"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Explore and experiment with </a:t>
            </a:r>
            <a:r>
              <a:rPr lang="en-GB" sz="1700" b="1"/>
              <a:t>algorithms </a:t>
            </a:r>
            <a:r>
              <a:rPr lang="en-GB" sz="1700"/>
              <a:t>and other relevant computer science topics.</a:t>
            </a:r>
            <a:endParaRPr sz="1700"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Explore</a:t>
            </a:r>
            <a:r>
              <a:rPr lang="en-GB" sz="1700" b="1"/>
              <a:t> current trends in technology</a:t>
            </a:r>
            <a:r>
              <a:rPr lang="en-GB" sz="1700"/>
              <a:t> and learn to use relevant resources and tools</a:t>
            </a:r>
            <a:endParaRPr sz="1700"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AutoNum type="arabicPeriod"/>
            </a:pPr>
            <a:r>
              <a:rPr lang="en-GB" sz="1700"/>
              <a:t>Demonstrate a thorough knowledge of basic </a:t>
            </a:r>
            <a:r>
              <a:rPr lang="en-GB" sz="1700" b="1"/>
              <a:t>command line commands and git</a:t>
            </a:r>
            <a:endParaRPr sz="1700" b="1"/>
          </a:p>
        </p:txBody>
      </p:sp>
      <p:sp>
        <p:nvSpPr>
          <p:cNvPr id="116" name="Google Shape;116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4</a:t>
            </a:fld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5</a:t>
            </a:fld>
            <a:endParaRPr>
              <a:solidFill>
                <a:schemeClr val="dk2"/>
              </a:solidFill>
            </a:endParaRPr>
          </a:p>
        </p:txBody>
      </p:sp>
      <p:pic>
        <p:nvPicPr>
          <p:cNvPr id="122" name="Google Shape;122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0475" y="178337"/>
            <a:ext cx="6723062" cy="47513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4"/>
          <p:cNvPicPr preferRelativeResize="0"/>
          <p:nvPr/>
        </p:nvPicPr>
        <p:blipFill rotWithShape="1">
          <a:blip r:embed="rId3">
            <a:alphaModFix/>
          </a:blip>
          <a:srcRect l="3163" r="7499" b="17256"/>
          <a:stretch/>
        </p:blipFill>
        <p:spPr>
          <a:xfrm>
            <a:off x="5220583" y="2643755"/>
            <a:ext cx="3923417" cy="2070691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6</a:t>
            </a:fld>
            <a:endParaRPr>
              <a:solidFill>
                <a:schemeClr val="dk2"/>
              </a:solidFill>
            </a:endParaRPr>
          </a:p>
        </p:txBody>
      </p:sp>
      <p:sp>
        <p:nvSpPr>
          <p:cNvPr id="129" name="Google Shape;129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Abstraction is</a:t>
            </a:r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…way to think about the something which removes or hides complex details </a:t>
            </a:r>
            <a:r>
              <a:rPr lang="en-GB" baseline="30000" dirty="0"/>
              <a:t>1</a:t>
            </a:r>
            <a:endParaRPr baseline="300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dirty="0"/>
              <a:t>…a technique for managing complexity of computer systems</a:t>
            </a:r>
            <a:endParaRPr dirty="0"/>
          </a:p>
        </p:txBody>
      </p:sp>
      <p:sp>
        <p:nvSpPr>
          <p:cNvPr id="132" name="Google Shape;132;p24"/>
          <p:cNvSpPr txBox="1"/>
          <p:nvPr/>
        </p:nvSpPr>
        <p:spPr>
          <a:xfrm>
            <a:off x="-1825" y="2227050"/>
            <a:ext cx="2483100" cy="420900"/>
          </a:xfrm>
          <a:prstGeom prst="rect">
            <a:avLst/>
          </a:prstGeom>
          <a:solidFill>
            <a:srgbClr val="FE8637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FFFFFF"/>
                </a:solidFill>
              </a:rPr>
              <a:t>Abstraction</a:t>
            </a:r>
            <a:endParaRPr sz="1800" b="1">
              <a:solidFill>
                <a:srgbClr val="FFFFFF"/>
              </a:solidFill>
            </a:endParaRPr>
          </a:p>
        </p:txBody>
      </p:sp>
      <p:sp>
        <p:nvSpPr>
          <p:cNvPr id="133" name="Google Shape;133;p24"/>
          <p:cNvSpPr txBox="1"/>
          <p:nvPr/>
        </p:nvSpPr>
        <p:spPr>
          <a:xfrm>
            <a:off x="6678575" y="2227050"/>
            <a:ext cx="2483100" cy="420900"/>
          </a:xfrm>
          <a:prstGeom prst="rect">
            <a:avLst/>
          </a:prstGeom>
          <a:solidFill>
            <a:srgbClr val="088795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FFFFFF"/>
                </a:solidFill>
              </a:rPr>
              <a:t>Reality</a:t>
            </a:r>
            <a:endParaRPr sz="1800" b="1">
              <a:solidFill>
                <a:srgbClr val="FFFFFF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ACC08F-44DB-44FC-ACA2-B1326E796F9A}"/>
              </a:ext>
            </a:extLst>
          </p:cNvPr>
          <p:cNvSpPr txBox="1"/>
          <p:nvPr/>
        </p:nvSpPr>
        <p:spPr>
          <a:xfrm>
            <a:off x="84221" y="4860017"/>
            <a:ext cx="82653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  <p:pic>
        <p:nvPicPr>
          <p:cNvPr id="4" name="Picture 3" descr="A dashboard of a car">
            <a:extLst>
              <a:ext uri="{FF2B5EF4-FFF2-40B4-BE49-F238E27FC236}">
                <a16:creationId xmlns:a16="http://schemas.microsoft.com/office/drawing/2014/main" id="{3EC421EF-B683-427F-8B41-3F963DCBED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3955"/>
          <a:stretch/>
        </p:blipFill>
        <p:spPr>
          <a:xfrm>
            <a:off x="0" y="2645601"/>
            <a:ext cx="3681663" cy="208856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Abstraction...</a:t>
            </a:r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dk1"/>
                </a:solidFill>
                <a:highlight>
                  <a:srgbClr val="FFFFFF"/>
                </a:highlight>
              </a:rPr>
              <a:t>Software</a:t>
            </a:r>
            <a:r>
              <a:rPr lang="en-GB" sz="2000" i="1" dirty="0">
                <a:solidFill>
                  <a:schemeClr val="dk1"/>
                </a:solidFill>
                <a:highlight>
                  <a:srgbClr val="FFFFFF"/>
                </a:highlight>
              </a:rPr>
              <a:t>,</a:t>
            </a:r>
            <a:r>
              <a:rPr lang="en-GB" sz="2000" dirty="0">
                <a:solidFill>
                  <a:schemeClr val="dk1"/>
                </a:solidFill>
                <a:highlight>
                  <a:srgbClr val="FFFFFF"/>
                </a:highlight>
              </a:rPr>
              <a:t> in the form of a program stored in the computer's memory, is, itself, a kind of </a:t>
            </a:r>
            <a:r>
              <a:rPr lang="en-GB" sz="2000" b="1" i="1" dirty="0">
                <a:solidFill>
                  <a:schemeClr val="dk1"/>
                </a:solidFill>
                <a:highlight>
                  <a:srgbClr val="FFFFFF"/>
                </a:highlight>
              </a:rPr>
              <a:t>abstraction</a:t>
            </a:r>
            <a:r>
              <a:rPr lang="en-GB" sz="2000" dirty="0">
                <a:solidFill>
                  <a:schemeClr val="dk1"/>
                </a:solidFill>
                <a:highlight>
                  <a:srgbClr val="FFFFFF"/>
                </a:highlight>
              </a:rPr>
              <a:t>. It is what makes a computer usable for more than one purpose</a:t>
            </a:r>
            <a:endParaRPr sz="20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chemeClr val="dk1"/>
                </a:solidFill>
                <a:highlight>
                  <a:srgbClr val="FFFFFF"/>
                </a:highlight>
              </a:rPr>
              <a:t>Underlying computer technology (transistors) becomes smaller, cheaper and fast enough to support the </a:t>
            </a:r>
            <a:r>
              <a:rPr lang="en-GB" sz="2000" b="1" i="1" dirty="0">
                <a:solidFill>
                  <a:schemeClr val="dk1"/>
                </a:solidFill>
                <a:highlight>
                  <a:srgbClr val="FFFFFF"/>
                </a:highlight>
              </a:rPr>
              <a:t>program abstraction</a:t>
            </a:r>
            <a:r>
              <a:rPr lang="en-GB" sz="2000" dirty="0">
                <a:solidFill>
                  <a:schemeClr val="dk1"/>
                </a:solidFill>
                <a:highlight>
                  <a:srgbClr val="FFFFFF"/>
                </a:highlight>
              </a:rPr>
              <a:t>=&gt;computers became usable by general public</a:t>
            </a:r>
            <a:r>
              <a:rPr lang="en-GB" sz="2000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</a:t>
            </a:r>
            <a:endParaRPr sz="2000" baseline="300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200" dirty="0">
                <a:solidFill>
                  <a:srgbClr val="202124"/>
                </a:solidFill>
                <a:highlight>
                  <a:srgbClr val="FFFFFF"/>
                </a:highlight>
              </a:rPr>
              <a:t>FYI: Smallest transistor is </a:t>
            </a:r>
            <a:r>
              <a:rPr lang="en-GB" sz="1200" b="1" dirty="0">
                <a:solidFill>
                  <a:srgbClr val="202124"/>
                </a:solidFill>
                <a:highlight>
                  <a:srgbClr val="FFFFFF"/>
                </a:highlight>
              </a:rPr>
              <a:t>50,000 times thinner than human hair</a:t>
            </a:r>
          </a:p>
          <a:p>
            <a:pPr marL="0" indent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200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2 </a:t>
            </a:r>
            <a:r>
              <a:rPr lang="en-US" sz="1200" dirty="0"/>
              <a:t>Dale, N., &amp; Lewis, J. (2020). Computer Science Illuminated (7th ed.). Jones &amp; Bartlett Learning</a:t>
            </a:r>
            <a:r>
              <a:rPr lang="en-GB" sz="1200" dirty="0"/>
              <a:t>, Ch 1</a:t>
            </a:r>
            <a:endParaRPr lang="en-GB" sz="1200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1.2 Layers of computing systems</a:t>
            </a:r>
            <a:endParaRPr dirty="0"/>
          </a:p>
        </p:txBody>
      </p:sp>
      <p:pic>
        <p:nvPicPr>
          <p:cNvPr id="146" name="Google Shape;14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3000" y="1153121"/>
            <a:ext cx="6858000" cy="390405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8</a:t>
            </a:fld>
            <a:endParaRPr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7"/>
          <p:cNvSpPr/>
          <p:nvPr/>
        </p:nvSpPr>
        <p:spPr>
          <a:xfrm>
            <a:off x="1465676" y="1192017"/>
            <a:ext cx="6208348" cy="38810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1.2 Layers of the computing systems</a:t>
            </a:r>
            <a:endParaRPr dirty="0"/>
          </a:p>
        </p:txBody>
      </p:sp>
      <p:sp>
        <p:nvSpPr>
          <p:cNvPr id="154" name="Google Shape;154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9</a:t>
            </a:fld>
            <a:endParaRPr>
              <a:solidFill>
                <a:schemeClr val="dk2"/>
              </a:solidFill>
            </a:endParaRPr>
          </a:p>
        </p:txBody>
      </p:sp>
      <p:sp>
        <p:nvSpPr>
          <p:cNvPr id="155" name="Google Shape;155;p27"/>
          <p:cNvSpPr txBox="1"/>
          <p:nvPr/>
        </p:nvSpPr>
        <p:spPr>
          <a:xfrm>
            <a:off x="3222625" y="4016375"/>
            <a:ext cx="28797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01001010101010</a:t>
            </a:r>
            <a:endParaRPr/>
          </a:p>
        </p:txBody>
      </p:sp>
      <p:sp>
        <p:nvSpPr>
          <p:cNvPr id="156" name="Google Shape;156;p27"/>
          <p:cNvSpPr txBox="1"/>
          <p:nvPr/>
        </p:nvSpPr>
        <p:spPr>
          <a:xfrm>
            <a:off x="2627312" y="1989137"/>
            <a:ext cx="17289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numbers</a:t>
            </a:r>
            <a:endParaRPr/>
          </a:p>
        </p:txBody>
      </p:sp>
      <p:sp>
        <p:nvSpPr>
          <p:cNvPr id="157" name="Google Shape;157;p27"/>
          <p:cNvSpPr txBox="1"/>
          <p:nvPr/>
        </p:nvSpPr>
        <p:spPr>
          <a:xfrm>
            <a:off x="4138187" y="2143962"/>
            <a:ext cx="17271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text</a:t>
            </a:r>
            <a:endParaRPr/>
          </a:p>
        </p:txBody>
      </p:sp>
      <p:sp>
        <p:nvSpPr>
          <p:cNvPr id="158" name="Google Shape;158;p27"/>
          <p:cNvSpPr txBox="1"/>
          <p:nvPr/>
        </p:nvSpPr>
        <p:spPr>
          <a:xfrm>
            <a:off x="2182812" y="2693987"/>
            <a:ext cx="17289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Images</a:t>
            </a:r>
            <a:endParaRPr/>
          </a:p>
        </p:txBody>
      </p:sp>
      <p:sp>
        <p:nvSpPr>
          <p:cNvPr id="159" name="Google Shape;159;p27"/>
          <p:cNvSpPr txBox="1"/>
          <p:nvPr/>
        </p:nvSpPr>
        <p:spPr>
          <a:xfrm>
            <a:off x="5219700" y="2372550"/>
            <a:ext cx="17289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video</a:t>
            </a:r>
            <a:endParaRPr/>
          </a:p>
        </p:txBody>
      </p:sp>
      <p:sp>
        <p:nvSpPr>
          <p:cNvPr id="160" name="Google Shape;160;p27"/>
          <p:cNvSpPr txBox="1"/>
          <p:nvPr/>
        </p:nvSpPr>
        <p:spPr>
          <a:xfrm>
            <a:off x="5527675" y="1677987"/>
            <a:ext cx="1728900" cy="7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audio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>
              <a:solidFill>
                <a:srgbClr val="DAFBF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27"/>
          <p:cNvSpPr txBox="1"/>
          <p:nvPr/>
        </p:nvSpPr>
        <p:spPr>
          <a:xfrm>
            <a:off x="3450300" y="2893250"/>
            <a:ext cx="22434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Information</a:t>
            </a:r>
            <a:endParaRPr sz="30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8"/>
          <p:cNvSpPr/>
          <p:nvPr/>
        </p:nvSpPr>
        <p:spPr>
          <a:xfrm>
            <a:off x="1465676" y="1192017"/>
            <a:ext cx="6208200" cy="3881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1.2 Layers of the computing systems</a:t>
            </a:r>
            <a:endParaRPr dirty="0"/>
          </a:p>
        </p:txBody>
      </p:sp>
      <p:sp>
        <p:nvSpPr>
          <p:cNvPr id="168" name="Google Shape;168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10</a:t>
            </a:fld>
            <a:endParaRPr>
              <a:solidFill>
                <a:schemeClr val="dk2"/>
              </a:solidFill>
            </a:endParaRPr>
          </a:p>
        </p:txBody>
      </p:sp>
      <p:sp>
        <p:nvSpPr>
          <p:cNvPr id="169" name="Google Shape;169;p28"/>
          <p:cNvSpPr txBox="1"/>
          <p:nvPr/>
        </p:nvSpPr>
        <p:spPr>
          <a:xfrm>
            <a:off x="2343262" y="2080437"/>
            <a:ext cx="17289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DAFBFE"/>
                </a:solidFill>
              </a:rPr>
              <a:t>gates</a:t>
            </a:r>
            <a:endParaRPr/>
          </a:p>
        </p:txBody>
      </p:sp>
      <p:sp>
        <p:nvSpPr>
          <p:cNvPr id="170" name="Google Shape;170;p28"/>
          <p:cNvSpPr txBox="1"/>
          <p:nvPr/>
        </p:nvSpPr>
        <p:spPr>
          <a:xfrm>
            <a:off x="5960575" y="2022000"/>
            <a:ext cx="9786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DAFBFE"/>
                </a:solidFill>
              </a:rPr>
              <a:t>circuits</a:t>
            </a:r>
            <a:endParaRPr/>
          </a:p>
        </p:txBody>
      </p:sp>
      <p:sp>
        <p:nvSpPr>
          <p:cNvPr id="171" name="Google Shape;171;p28"/>
          <p:cNvSpPr txBox="1"/>
          <p:nvPr/>
        </p:nvSpPr>
        <p:spPr>
          <a:xfrm>
            <a:off x="3450300" y="2893250"/>
            <a:ext cx="22434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Hardware</a:t>
            </a:r>
            <a:endParaRPr sz="30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2" name="Google Shape;17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2706" y="1394651"/>
            <a:ext cx="2787869" cy="142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04578" y="2535353"/>
            <a:ext cx="1898125" cy="105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44299" y="2377400"/>
            <a:ext cx="1841250" cy="1473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8"/>
          <p:cNvSpPr/>
          <p:nvPr/>
        </p:nvSpPr>
        <p:spPr>
          <a:xfrm>
            <a:off x="3336150" y="3794125"/>
            <a:ext cx="2471700" cy="1293900"/>
          </a:xfrm>
          <a:prstGeom prst="ellipse">
            <a:avLst/>
          </a:prstGeom>
          <a:solidFill>
            <a:srgbClr val="37AAB7"/>
          </a:solidFill>
          <a:ln w="255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28"/>
          <p:cNvSpPr txBox="1"/>
          <p:nvPr/>
        </p:nvSpPr>
        <p:spPr>
          <a:xfrm>
            <a:off x="3826350" y="4233025"/>
            <a:ext cx="1491300" cy="2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FFFFFF"/>
                </a:solidFill>
              </a:rPr>
              <a:t>Information</a:t>
            </a:r>
            <a:endParaRPr sz="1800" b="1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9"/>
          <p:cNvSpPr/>
          <p:nvPr/>
        </p:nvSpPr>
        <p:spPr>
          <a:xfrm>
            <a:off x="1467051" y="1206917"/>
            <a:ext cx="6208200" cy="3881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1.2 Layers of the computing systems</a:t>
            </a:r>
            <a:endParaRPr dirty="0"/>
          </a:p>
        </p:txBody>
      </p:sp>
      <p:sp>
        <p:nvSpPr>
          <p:cNvPr id="183" name="Google Shape;183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11</a:t>
            </a:fld>
            <a:endParaRPr>
              <a:solidFill>
                <a:schemeClr val="dk2"/>
              </a:solidFill>
            </a:endParaRPr>
          </a:p>
        </p:txBody>
      </p:sp>
      <p:sp>
        <p:nvSpPr>
          <p:cNvPr id="184" name="Google Shape;184;p29"/>
          <p:cNvSpPr txBox="1"/>
          <p:nvPr/>
        </p:nvSpPr>
        <p:spPr>
          <a:xfrm>
            <a:off x="3221925" y="1445450"/>
            <a:ext cx="26418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Programming</a:t>
            </a:r>
            <a:endParaRPr sz="30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185" name="Google Shape;185;p29"/>
          <p:cNvGrpSpPr/>
          <p:nvPr/>
        </p:nvGrpSpPr>
        <p:grpSpPr>
          <a:xfrm>
            <a:off x="3087675" y="3190593"/>
            <a:ext cx="2967000" cy="1933197"/>
            <a:chOff x="3087687" y="3244850"/>
            <a:chExt cx="2967000" cy="2071800"/>
          </a:xfrm>
        </p:grpSpPr>
        <p:sp>
          <p:nvSpPr>
            <p:cNvPr id="186" name="Google Shape;186;p29"/>
            <p:cNvSpPr/>
            <p:nvPr/>
          </p:nvSpPr>
          <p:spPr>
            <a:xfrm>
              <a:off x="3087687" y="3244850"/>
              <a:ext cx="2967000" cy="2071800"/>
            </a:xfrm>
            <a:prstGeom prst="ellipse">
              <a:avLst/>
            </a:prstGeom>
            <a:solidFill>
              <a:srgbClr val="0A909F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p29"/>
            <p:cNvSpPr txBox="1"/>
            <p:nvPr/>
          </p:nvSpPr>
          <p:spPr>
            <a:xfrm>
              <a:off x="3606800" y="3503612"/>
              <a:ext cx="1928700" cy="517500"/>
            </a:xfrm>
            <a:prstGeom prst="rect">
              <a:avLst/>
            </a:prstGeom>
            <a:solidFill>
              <a:srgbClr val="0A909F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Hardware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sp>
        <p:nvSpPr>
          <p:cNvPr id="188" name="Google Shape;188;p29"/>
          <p:cNvSpPr/>
          <p:nvPr/>
        </p:nvSpPr>
        <p:spPr>
          <a:xfrm>
            <a:off x="3335337" y="3831825"/>
            <a:ext cx="2471700" cy="1293900"/>
          </a:xfrm>
          <a:prstGeom prst="ellipse">
            <a:avLst/>
          </a:prstGeom>
          <a:solidFill>
            <a:srgbClr val="37AAB7"/>
          </a:solidFill>
          <a:ln w="2555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i="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3606800" y="4265612"/>
            <a:ext cx="1928700" cy="51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8150" tIns="128150" rIns="128150" bIns="12815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D63"/>
              </a:buClr>
              <a:buSzPts val="1800"/>
              <a:buFont typeface="Calibri"/>
              <a:buNone/>
            </a:pPr>
            <a:r>
              <a:rPr lang="en-GB" sz="1800" b="1">
                <a:solidFill>
                  <a:schemeClr val="lt1"/>
                </a:solidFill>
              </a:rPr>
              <a:t>Information</a:t>
            </a:r>
            <a:endParaRPr b="1">
              <a:solidFill>
                <a:schemeClr val="lt1"/>
              </a:solidFill>
            </a:endParaRPr>
          </a:p>
        </p:txBody>
      </p:sp>
      <p:sp>
        <p:nvSpPr>
          <p:cNvPr id="190" name="Google Shape;190;p29"/>
          <p:cNvSpPr txBox="1"/>
          <p:nvPr/>
        </p:nvSpPr>
        <p:spPr>
          <a:xfrm>
            <a:off x="1625387" y="2194537"/>
            <a:ext cx="31893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Assembly Languages</a:t>
            </a:r>
            <a:endParaRPr/>
          </a:p>
        </p:txBody>
      </p:sp>
      <p:sp>
        <p:nvSpPr>
          <p:cNvPr id="191" name="Google Shape;191;p29"/>
          <p:cNvSpPr txBox="1"/>
          <p:nvPr/>
        </p:nvSpPr>
        <p:spPr>
          <a:xfrm>
            <a:off x="5448087" y="2194537"/>
            <a:ext cx="17034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Data types</a:t>
            </a:r>
            <a:endParaRPr/>
          </a:p>
        </p:txBody>
      </p:sp>
      <p:sp>
        <p:nvSpPr>
          <p:cNvPr id="192" name="Google Shape;192;p29"/>
          <p:cNvSpPr txBox="1"/>
          <p:nvPr/>
        </p:nvSpPr>
        <p:spPr>
          <a:xfrm>
            <a:off x="3946312" y="1877037"/>
            <a:ext cx="16812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Algorithms</a:t>
            </a:r>
            <a:endParaRPr/>
          </a:p>
        </p:txBody>
      </p:sp>
      <p:sp>
        <p:nvSpPr>
          <p:cNvPr id="193" name="Google Shape;193;p29"/>
          <p:cNvSpPr txBox="1"/>
          <p:nvPr/>
        </p:nvSpPr>
        <p:spPr>
          <a:xfrm>
            <a:off x="2566875" y="2587487"/>
            <a:ext cx="45084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OOD and High level languages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0"/>
          <p:cNvSpPr/>
          <p:nvPr/>
        </p:nvSpPr>
        <p:spPr>
          <a:xfrm>
            <a:off x="1465676" y="1192017"/>
            <a:ext cx="6208200" cy="3881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9" name="Google Shape;199;p30"/>
          <p:cNvGrpSpPr/>
          <p:nvPr/>
        </p:nvGrpSpPr>
        <p:grpSpPr>
          <a:xfrm>
            <a:off x="2773405" y="2576686"/>
            <a:ext cx="3597191" cy="2511850"/>
            <a:chOff x="3087687" y="3244850"/>
            <a:chExt cx="2967000" cy="2071800"/>
          </a:xfrm>
        </p:grpSpPr>
        <p:sp>
          <p:nvSpPr>
            <p:cNvPr id="200" name="Google Shape;200;p30"/>
            <p:cNvSpPr/>
            <p:nvPr/>
          </p:nvSpPr>
          <p:spPr>
            <a:xfrm>
              <a:off x="3087687" y="3244850"/>
              <a:ext cx="2967000" cy="2071800"/>
            </a:xfrm>
            <a:prstGeom prst="ellipse">
              <a:avLst/>
            </a:prstGeom>
            <a:solidFill>
              <a:srgbClr val="088795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1" name="Google Shape;201;p30"/>
            <p:cNvSpPr txBox="1"/>
            <p:nvPr/>
          </p:nvSpPr>
          <p:spPr>
            <a:xfrm>
              <a:off x="3606800" y="3252210"/>
              <a:ext cx="1928700" cy="5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Programming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sp>
        <p:nvSpPr>
          <p:cNvPr id="202" name="Google Shape;202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1.2 Layers of the computing systems</a:t>
            </a:r>
            <a:endParaRPr dirty="0"/>
          </a:p>
        </p:txBody>
      </p:sp>
      <p:sp>
        <p:nvSpPr>
          <p:cNvPr id="203" name="Google Shape;203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12</a:t>
            </a:fld>
            <a:endParaRPr>
              <a:solidFill>
                <a:schemeClr val="dk2"/>
              </a:solidFill>
            </a:endParaRPr>
          </a:p>
        </p:txBody>
      </p:sp>
      <p:sp>
        <p:nvSpPr>
          <p:cNvPr id="204" name="Google Shape;204;p30"/>
          <p:cNvSpPr txBox="1"/>
          <p:nvPr/>
        </p:nvSpPr>
        <p:spPr>
          <a:xfrm>
            <a:off x="2842350" y="1486025"/>
            <a:ext cx="34593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Operating Systems</a:t>
            </a:r>
            <a:endParaRPr sz="30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5" name="Google Shape;205;p30"/>
          <p:cNvSpPr txBox="1"/>
          <p:nvPr/>
        </p:nvSpPr>
        <p:spPr>
          <a:xfrm>
            <a:off x="2457450" y="1993900"/>
            <a:ext cx="27273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Memory Management</a:t>
            </a:r>
            <a:endParaRPr/>
          </a:p>
        </p:txBody>
      </p:sp>
      <p:sp>
        <p:nvSpPr>
          <p:cNvPr id="206" name="Google Shape;206;p30"/>
          <p:cNvSpPr txBox="1"/>
          <p:nvPr/>
        </p:nvSpPr>
        <p:spPr>
          <a:xfrm>
            <a:off x="4711700" y="2095500"/>
            <a:ext cx="27369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Process Management</a:t>
            </a:r>
            <a:endParaRPr/>
          </a:p>
        </p:txBody>
      </p:sp>
      <p:sp>
        <p:nvSpPr>
          <p:cNvPr id="207" name="Google Shape;207;p30"/>
          <p:cNvSpPr txBox="1"/>
          <p:nvPr/>
        </p:nvSpPr>
        <p:spPr>
          <a:xfrm>
            <a:off x="1679575" y="2345725"/>
            <a:ext cx="2082900" cy="3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CPU Scheduling</a:t>
            </a:r>
            <a:endParaRPr/>
          </a:p>
        </p:txBody>
      </p:sp>
      <p:sp>
        <p:nvSpPr>
          <p:cNvPr id="208" name="Google Shape;208;p30"/>
          <p:cNvSpPr txBox="1"/>
          <p:nvPr/>
        </p:nvSpPr>
        <p:spPr>
          <a:xfrm>
            <a:off x="5937250" y="2503487"/>
            <a:ext cx="2202000" cy="70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File Systems and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b="0" i="0" u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Directories</a:t>
            </a:r>
            <a:endParaRPr/>
          </a:p>
        </p:txBody>
      </p:sp>
      <p:grpSp>
        <p:nvGrpSpPr>
          <p:cNvPr id="209" name="Google Shape;209;p30"/>
          <p:cNvGrpSpPr/>
          <p:nvPr/>
        </p:nvGrpSpPr>
        <p:grpSpPr>
          <a:xfrm>
            <a:off x="3088500" y="3190593"/>
            <a:ext cx="2967000" cy="1933197"/>
            <a:chOff x="1793112" y="3244850"/>
            <a:chExt cx="2967000" cy="2071800"/>
          </a:xfrm>
        </p:grpSpPr>
        <p:sp>
          <p:nvSpPr>
            <p:cNvPr id="210" name="Google Shape;210;p30"/>
            <p:cNvSpPr/>
            <p:nvPr/>
          </p:nvSpPr>
          <p:spPr>
            <a:xfrm>
              <a:off x="1793112" y="3244850"/>
              <a:ext cx="2967000" cy="2071800"/>
            </a:xfrm>
            <a:prstGeom prst="ellipse">
              <a:avLst/>
            </a:prstGeom>
            <a:solidFill>
              <a:srgbClr val="0A909F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1" name="Google Shape;211;p30"/>
            <p:cNvSpPr txBox="1"/>
            <p:nvPr/>
          </p:nvSpPr>
          <p:spPr>
            <a:xfrm>
              <a:off x="2312262" y="3503612"/>
              <a:ext cx="1928700" cy="517500"/>
            </a:xfrm>
            <a:prstGeom prst="rect">
              <a:avLst/>
            </a:prstGeom>
            <a:solidFill>
              <a:srgbClr val="0A909F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Hardware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grpSp>
        <p:nvGrpSpPr>
          <p:cNvPr id="212" name="Google Shape;212;p30"/>
          <p:cNvGrpSpPr/>
          <p:nvPr/>
        </p:nvGrpSpPr>
        <p:grpSpPr>
          <a:xfrm>
            <a:off x="3335337" y="3831825"/>
            <a:ext cx="2471700" cy="1293900"/>
            <a:chOff x="3335337" y="3831825"/>
            <a:chExt cx="2471700" cy="1293900"/>
          </a:xfrm>
        </p:grpSpPr>
        <p:sp>
          <p:nvSpPr>
            <p:cNvPr id="213" name="Google Shape;213;p30"/>
            <p:cNvSpPr/>
            <p:nvPr/>
          </p:nvSpPr>
          <p:spPr>
            <a:xfrm>
              <a:off x="3335337" y="3831825"/>
              <a:ext cx="2471700" cy="1293900"/>
            </a:xfrm>
            <a:prstGeom prst="ellipse">
              <a:avLst/>
            </a:prstGeom>
            <a:solidFill>
              <a:srgbClr val="37AAB7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30"/>
            <p:cNvSpPr txBox="1"/>
            <p:nvPr/>
          </p:nvSpPr>
          <p:spPr>
            <a:xfrm>
              <a:off x="3606800" y="4265612"/>
              <a:ext cx="1928700" cy="517500"/>
            </a:xfrm>
            <a:prstGeom prst="rect">
              <a:avLst/>
            </a:prstGeom>
            <a:solidFill>
              <a:srgbClr val="37AAB7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Information</a:t>
              </a:r>
              <a:endParaRPr b="1">
                <a:solidFill>
                  <a:schemeClr val="lt1"/>
                </a:solidFill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1"/>
          <p:cNvSpPr/>
          <p:nvPr/>
        </p:nvSpPr>
        <p:spPr>
          <a:xfrm>
            <a:off x="1465676" y="1192017"/>
            <a:ext cx="6208200" cy="3881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20" name="Google Shape;220;p31"/>
          <p:cNvGrpSpPr/>
          <p:nvPr/>
        </p:nvGrpSpPr>
        <p:grpSpPr>
          <a:xfrm>
            <a:off x="2179600" y="2287625"/>
            <a:ext cx="4783200" cy="2830419"/>
            <a:chOff x="2179648" y="2829263"/>
            <a:chExt cx="4783200" cy="3477600"/>
          </a:xfrm>
        </p:grpSpPr>
        <p:sp>
          <p:nvSpPr>
            <p:cNvPr id="221" name="Google Shape;221;p31"/>
            <p:cNvSpPr/>
            <p:nvPr/>
          </p:nvSpPr>
          <p:spPr>
            <a:xfrm>
              <a:off x="2179648" y="2829263"/>
              <a:ext cx="4783200" cy="3477600"/>
            </a:xfrm>
            <a:prstGeom prst="ellipse">
              <a:avLst/>
            </a:prstGeom>
            <a:solidFill>
              <a:srgbClr val="087D8A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31"/>
            <p:cNvSpPr txBox="1"/>
            <p:nvPr/>
          </p:nvSpPr>
          <p:spPr>
            <a:xfrm>
              <a:off x="3333748" y="3022590"/>
              <a:ext cx="2475000" cy="48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 i="0" u="none">
                  <a:solidFill>
                    <a:srgbClr val="FFFFFF"/>
                  </a:solidFill>
                </a:rPr>
                <a:t>Operating Systems</a:t>
              </a:r>
              <a:endParaRPr b="1">
                <a:solidFill>
                  <a:srgbClr val="FFFFFF"/>
                </a:solidFill>
              </a:endParaRPr>
            </a:p>
          </p:txBody>
        </p:sp>
      </p:grpSp>
      <p:grpSp>
        <p:nvGrpSpPr>
          <p:cNvPr id="223" name="Google Shape;223;p31"/>
          <p:cNvGrpSpPr/>
          <p:nvPr/>
        </p:nvGrpSpPr>
        <p:grpSpPr>
          <a:xfrm>
            <a:off x="2773392" y="2925649"/>
            <a:ext cx="3597191" cy="2162950"/>
            <a:chOff x="3087683" y="3502558"/>
            <a:chExt cx="2967000" cy="1813947"/>
          </a:xfrm>
        </p:grpSpPr>
        <p:sp>
          <p:nvSpPr>
            <p:cNvPr id="224" name="Google Shape;224;p31"/>
            <p:cNvSpPr/>
            <p:nvPr/>
          </p:nvSpPr>
          <p:spPr>
            <a:xfrm>
              <a:off x="3087683" y="3503605"/>
              <a:ext cx="2967000" cy="1812900"/>
            </a:xfrm>
            <a:prstGeom prst="ellipse">
              <a:avLst/>
            </a:prstGeom>
            <a:solidFill>
              <a:srgbClr val="088795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31"/>
            <p:cNvSpPr txBox="1"/>
            <p:nvPr/>
          </p:nvSpPr>
          <p:spPr>
            <a:xfrm>
              <a:off x="3606800" y="3502558"/>
              <a:ext cx="1928700" cy="5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Programming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sp>
        <p:nvSpPr>
          <p:cNvPr id="226" name="Google Shape;226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1.2 Layers of the computing systems</a:t>
            </a:r>
            <a:endParaRPr dirty="0"/>
          </a:p>
        </p:txBody>
      </p:sp>
      <p:sp>
        <p:nvSpPr>
          <p:cNvPr id="227" name="Google Shape;227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>
                <a:solidFill>
                  <a:schemeClr val="dk2"/>
                </a:solidFill>
              </a:rPr>
              <a:t>13</a:t>
            </a:fld>
            <a:endParaRPr>
              <a:solidFill>
                <a:schemeClr val="dk2"/>
              </a:solidFill>
            </a:endParaRPr>
          </a:p>
        </p:txBody>
      </p:sp>
      <p:sp>
        <p:nvSpPr>
          <p:cNvPr id="228" name="Google Shape;228;p31"/>
          <p:cNvSpPr txBox="1"/>
          <p:nvPr/>
        </p:nvSpPr>
        <p:spPr>
          <a:xfrm>
            <a:off x="2842350" y="1486025"/>
            <a:ext cx="34593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 b="1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Applications</a:t>
            </a:r>
            <a:endParaRPr sz="3000" b="1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229" name="Google Shape;229;p31"/>
          <p:cNvGrpSpPr/>
          <p:nvPr/>
        </p:nvGrpSpPr>
        <p:grpSpPr>
          <a:xfrm>
            <a:off x="3088488" y="3464359"/>
            <a:ext cx="2967000" cy="1659265"/>
            <a:chOff x="1793112" y="3386107"/>
            <a:chExt cx="2967000" cy="1930500"/>
          </a:xfrm>
        </p:grpSpPr>
        <p:sp>
          <p:nvSpPr>
            <p:cNvPr id="230" name="Google Shape;230;p31"/>
            <p:cNvSpPr/>
            <p:nvPr/>
          </p:nvSpPr>
          <p:spPr>
            <a:xfrm>
              <a:off x="1793112" y="3386107"/>
              <a:ext cx="2967000" cy="1930500"/>
            </a:xfrm>
            <a:prstGeom prst="ellipse">
              <a:avLst/>
            </a:prstGeom>
            <a:solidFill>
              <a:srgbClr val="0A909F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31"/>
            <p:cNvSpPr txBox="1"/>
            <p:nvPr/>
          </p:nvSpPr>
          <p:spPr>
            <a:xfrm>
              <a:off x="2312262" y="3496619"/>
              <a:ext cx="1928700" cy="517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Hardware</a:t>
              </a:r>
              <a:endParaRPr b="1">
                <a:solidFill>
                  <a:schemeClr val="lt1"/>
                </a:solidFill>
              </a:endParaRPr>
            </a:p>
          </p:txBody>
        </p:sp>
      </p:grpSp>
      <p:grpSp>
        <p:nvGrpSpPr>
          <p:cNvPr id="232" name="Google Shape;232;p31"/>
          <p:cNvGrpSpPr/>
          <p:nvPr/>
        </p:nvGrpSpPr>
        <p:grpSpPr>
          <a:xfrm>
            <a:off x="3335325" y="4002125"/>
            <a:ext cx="2471700" cy="1123500"/>
            <a:chOff x="3335325" y="4002125"/>
            <a:chExt cx="2471700" cy="1123500"/>
          </a:xfrm>
        </p:grpSpPr>
        <p:sp>
          <p:nvSpPr>
            <p:cNvPr id="233" name="Google Shape;233;p31"/>
            <p:cNvSpPr/>
            <p:nvPr/>
          </p:nvSpPr>
          <p:spPr>
            <a:xfrm>
              <a:off x="3335325" y="4002125"/>
              <a:ext cx="2471700" cy="1123500"/>
            </a:xfrm>
            <a:prstGeom prst="ellipse">
              <a:avLst/>
            </a:prstGeom>
            <a:solidFill>
              <a:srgbClr val="37AAB7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4" name="Google Shape;234;p31"/>
            <p:cNvSpPr txBox="1"/>
            <p:nvPr/>
          </p:nvSpPr>
          <p:spPr>
            <a:xfrm>
              <a:off x="3606800" y="4265612"/>
              <a:ext cx="1928700" cy="517500"/>
            </a:xfrm>
            <a:prstGeom prst="rect">
              <a:avLst/>
            </a:prstGeom>
            <a:solidFill>
              <a:srgbClr val="37AAB7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chemeClr val="lt1"/>
                  </a:solidFill>
                </a:rPr>
                <a:t>Information</a:t>
              </a:r>
              <a:endParaRPr b="1">
                <a:solidFill>
                  <a:schemeClr val="lt1"/>
                </a:solidFill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4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lt1"/>
                </a:solidFill>
              </a:rPr>
              <a:t>2. History of computers</a:t>
            </a:r>
            <a:endParaRPr dirty="0"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1E101-0793-4517-A7A6-9BECEB473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cap="all" dirty="0">
                <a:solidFill>
                  <a:schemeClr val="tx1"/>
                </a:solidFill>
                <a:effectLst/>
                <a:latin typeface="DIN_1451 LT W01 Engschrift"/>
              </a:rPr>
              <a:t>WHY COMPUTER HISTORY?</a:t>
            </a:r>
            <a:br>
              <a:rPr lang="en-US" b="0" i="0" cap="all" dirty="0">
                <a:solidFill>
                  <a:schemeClr val="tx1"/>
                </a:solidFill>
                <a:effectLst/>
                <a:latin typeface="DIN_1451 LT W01 Engschrift"/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2B60B-E59F-4712-8416-FA7B7A3B76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sz="2800" dirty="0"/>
              <a:t>“History places us in time. The computer has </a:t>
            </a:r>
            <a:r>
              <a:rPr lang="en-US" sz="2800" i="1" dirty="0"/>
              <a:t>altered</a:t>
            </a:r>
            <a:r>
              <a:rPr lang="en-US" sz="2800" dirty="0"/>
              <a:t> the human experience, and </a:t>
            </a:r>
            <a:r>
              <a:rPr lang="en-US" sz="2800" i="1" dirty="0"/>
              <a:t>changed the way we work</a:t>
            </a:r>
            <a:r>
              <a:rPr lang="en-US" sz="2800" dirty="0"/>
              <a:t>, </a:t>
            </a:r>
            <a:r>
              <a:rPr lang="en-US" sz="2800" dirty="0">
                <a:solidFill>
                  <a:schemeClr val="accent5"/>
                </a:solidFill>
              </a:rPr>
              <a:t>what</a:t>
            </a:r>
            <a:r>
              <a:rPr lang="en-US" sz="2800" dirty="0"/>
              <a:t> we do… and even </a:t>
            </a:r>
            <a:r>
              <a:rPr lang="en-US" sz="2800" dirty="0">
                <a:solidFill>
                  <a:schemeClr val="accent5"/>
                </a:solidFill>
              </a:rPr>
              <a:t>how</a:t>
            </a:r>
            <a:r>
              <a:rPr lang="en-US" sz="2800" dirty="0"/>
              <a:t> we think.” </a:t>
            </a:r>
            <a:r>
              <a:rPr lang="en-US" sz="2800" baseline="30000" dirty="0"/>
              <a:t>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802E85-F059-45A5-8323-9FF540A0E7D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15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03443A-112A-4CB7-B349-D6A1080C4FA2}"/>
              </a:ext>
            </a:extLst>
          </p:cNvPr>
          <p:cNvSpPr txBox="1"/>
          <p:nvPr/>
        </p:nvSpPr>
        <p:spPr>
          <a:xfrm>
            <a:off x="84221" y="4700570"/>
            <a:ext cx="8662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aseline="30000" dirty="0"/>
              <a:t>3</a:t>
            </a:r>
            <a:r>
              <a:rPr lang="en-GB" sz="1400" baseline="30000" dirty="0"/>
              <a:t> </a:t>
            </a:r>
            <a:r>
              <a:rPr lang="en-US" sz="1200" dirty="0" err="1">
                <a:effectLst/>
              </a:rPr>
              <a:t>Shustek</a:t>
            </a:r>
            <a:r>
              <a:rPr lang="en-US" sz="1200" dirty="0">
                <a:effectLst/>
              </a:rPr>
              <a:t>, L. J. (2011, January 11). </a:t>
            </a:r>
            <a:r>
              <a:rPr lang="en-US" sz="1200" i="1" dirty="0">
                <a:effectLst/>
              </a:rPr>
              <a:t>Why a computer history museum?</a:t>
            </a:r>
            <a:r>
              <a:rPr lang="en-US" sz="1200" dirty="0">
                <a:effectLst/>
              </a:rPr>
              <a:t> Computer History Museum. Retrieved March 12, 2022, from https://computerhistory.org/blog/why-a-computer-history-museum/</a:t>
            </a:r>
          </a:p>
        </p:txBody>
      </p:sp>
    </p:spTree>
    <p:extLst>
      <p:ext uri="{BB962C8B-B14F-4D97-AF65-F5344CB8AC3E}">
        <p14:creationId xmlns:p14="http://schemas.microsoft.com/office/powerpoint/2010/main" val="25608645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Early history of computing</a:t>
            </a:r>
            <a:endParaRPr dirty="0"/>
          </a:p>
        </p:txBody>
      </p:sp>
      <p:sp>
        <p:nvSpPr>
          <p:cNvPr id="279" name="Google Shape;279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>
                <a:solidFill>
                  <a:srgbClr val="FE8637"/>
                </a:solidFill>
              </a:rPr>
              <a:t>Abacus</a:t>
            </a:r>
            <a:br>
              <a:rPr lang="en-GB" dirty="0"/>
            </a:br>
            <a:r>
              <a:rPr lang="en-GB" dirty="0"/>
              <a:t>- An early device to record numeric values </a:t>
            </a:r>
            <a:r>
              <a:rPr lang="en-GB" baseline="30000" dirty="0"/>
              <a:t>4</a:t>
            </a:r>
            <a:endParaRPr baseline="30000" dirty="0"/>
          </a:p>
        </p:txBody>
      </p:sp>
      <p:sp>
        <p:nvSpPr>
          <p:cNvPr id="280" name="Google Shape;280;p3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pic>
        <p:nvPicPr>
          <p:cNvPr id="281" name="Google Shape;281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4979" y="2011226"/>
            <a:ext cx="3944913" cy="2651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8977" y="2011235"/>
            <a:ext cx="4203684" cy="26872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8C9AB5-3E52-4910-9C44-62A4DA73D7DA}"/>
              </a:ext>
            </a:extLst>
          </p:cNvPr>
          <p:cNvSpPr txBox="1"/>
          <p:nvPr/>
        </p:nvSpPr>
        <p:spPr>
          <a:xfrm>
            <a:off x="84220" y="4856671"/>
            <a:ext cx="86507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4 </a:t>
            </a:r>
            <a:r>
              <a:rPr lang="en-US" sz="1200" dirty="0">
                <a:effectLst/>
              </a:rPr>
              <a:t>Dale, N., &amp; Lewis, J. (2020). </a:t>
            </a:r>
            <a:r>
              <a:rPr lang="en-US" sz="1200" i="1" dirty="0">
                <a:effectLst/>
              </a:rPr>
              <a:t>Computer Science Illuminated</a:t>
            </a:r>
            <a:r>
              <a:rPr lang="en-US" sz="1200" dirty="0">
                <a:effectLst/>
              </a:rPr>
              <a:t> (7th ed.). Jones &amp; Bartlett Learning.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Early history of computing</a:t>
            </a:r>
            <a:endParaRPr dirty="0"/>
          </a:p>
        </p:txBody>
      </p:sp>
      <p:sp>
        <p:nvSpPr>
          <p:cNvPr id="288" name="Google Shape;288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>
                <a:solidFill>
                  <a:schemeClr val="accent5"/>
                </a:solidFill>
              </a:rPr>
              <a:t>Blaise Pascal</a:t>
            </a:r>
            <a:r>
              <a:rPr lang="en-GB" dirty="0"/>
              <a:t>(In the middle of 17th century)</a:t>
            </a:r>
            <a:endParaRPr dirty="0"/>
          </a:p>
          <a:p>
            <a:pPr marL="0" lvl="0" indent="4572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Mechanical device to add, subtract, divide &amp; multiply</a:t>
            </a:r>
            <a:endParaRPr dirty="0"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 dirty="0">
                <a:solidFill>
                  <a:schemeClr val="accent5"/>
                </a:solidFill>
              </a:rPr>
              <a:t>Joseph Jacquard</a:t>
            </a:r>
            <a:r>
              <a:rPr lang="en-GB" dirty="0"/>
              <a:t>(late 18th century)</a:t>
            </a:r>
            <a:endParaRPr dirty="0"/>
          </a:p>
          <a:p>
            <a:pPr marL="0" lvl="0" indent="45720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dirty="0"/>
              <a:t>Jacquard’s Loom, the punched card</a:t>
            </a:r>
            <a:endParaRPr dirty="0"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 dirty="0">
                <a:solidFill>
                  <a:schemeClr val="accent5"/>
                </a:solidFill>
              </a:rPr>
              <a:t>Charles Babbage</a:t>
            </a:r>
            <a:r>
              <a:rPr lang="en-GB" dirty="0"/>
              <a:t>(19th century)</a:t>
            </a:r>
            <a:endParaRPr dirty="0"/>
          </a:p>
          <a:p>
            <a:pPr marL="0" lvl="0" indent="45720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Analytical Engine </a:t>
            </a:r>
            <a:r>
              <a:rPr lang="en-GB" baseline="30000" dirty="0"/>
              <a:t>5</a:t>
            </a:r>
            <a:endParaRPr baseline="30000" dirty="0"/>
          </a:p>
        </p:txBody>
      </p:sp>
      <p:sp>
        <p:nvSpPr>
          <p:cNvPr id="289" name="Google Shape;289;p3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3B3EA0-9486-4302-A257-04DEE335636E}"/>
              </a:ext>
            </a:extLst>
          </p:cNvPr>
          <p:cNvSpPr txBox="1"/>
          <p:nvPr/>
        </p:nvSpPr>
        <p:spPr>
          <a:xfrm>
            <a:off x="84221" y="4860017"/>
            <a:ext cx="8520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aseline="30000" dirty="0"/>
              <a:t>5</a:t>
            </a:r>
            <a:r>
              <a:rPr lang="en-GB" sz="1400" baseline="30000" dirty="0"/>
              <a:t>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383B6-9964-424B-8122-65BF26C2A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 century development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6081B2-5709-4DBC-A720-DF1E620298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Dr. Herman Hollerith</a:t>
            </a:r>
          </a:p>
          <a:p>
            <a:pPr>
              <a:lnSpc>
                <a:spcPct val="100000"/>
              </a:lnSpc>
              <a:buNone/>
            </a:pPr>
            <a:r>
              <a:rPr lang="en-US" dirty="0">
                <a:solidFill>
                  <a:schemeClr val="accent5"/>
                </a:solidFill>
              </a:rPr>
              <a:t>	first electro-mechanical tabulator, </a:t>
            </a:r>
            <a:r>
              <a:rPr lang="en-US" dirty="0"/>
              <a:t>US census</a:t>
            </a:r>
          </a:p>
          <a:p>
            <a:pPr>
              <a:lnSpc>
                <a:spcPct val="100000"/>
              </a:lnSpc>
            </a:pPr>
            <a:r>
              <a:rPr lang="en-US" dirty="0"/>
              <a:t>Alan M. Turing</a:t>
            </a:r>
          </a:p>
          <a:p>
            <a:pPr>
              <a:lnSpc>
                <a:spcPct val="100000"/>
              </a:lnSpc>
              <a:buNone/>
            </a:pPr>
            <a:r>
              <a:rPr lang="en-US" dirty="0">
                <a:solidFill>
                  <a:schemeClr val="accent5"/>
                </a:solidFill>
              </a:rPr>
              <a:t>	abstract mathematical model </a:t>
            </a:r>
            <a:r>
              <a:rPr lang="en-US" dirty="0"/>
              <a:t>called a </a:t>
            </a:r>
            <a:r>
              <a:rPr lang="en-US" dirty="0">
                <a:solidFill>
                  <a:schemeClr val="accent5"/>
                </a:solidFill>
              </a:rPr>
              <a:t>Turing machine, </a:t>
            </a:r>
            <a:r>
              <a:rPr lang="en-US" dirty="0"/>
              <a:t>major area of computing theory.</a:t>
            </a:r>
          </a:p>
          <a:p>
            <a:pPr>
              <a:lnSpc>
                <a:spcPct val="100000"/>
              </a:lnSpc>
            </a:pPr>
            <a:r>
              <a:rPr lang="en-US" dirty="0"/>
              <a:t>Thomas Flowers (1943)</a:t>
            </a:r>
          </a:p>
          <a:p>
            <a:pPr>
              <a:lnSpc>
                <a:spcPct val="100000"/>
              </a:lnSpc>
              <a:buNone/>
            </a:pPr>
            <a:r>
              <a:rPr lang="en-US" dirty="0">
                <a:solidFill>
                  <a:schemeClr val="accent5"/>
                </a:solidFill>
              </a:rPr>
              <a:t>	Colossus - </a:t>
            </a:r>
            <a:r>
              <a:rPr lang="en-US" dirty="0"/>
              <a:t>first all-programmable electronic digital computer</a:t>
            </a:r>
          </a:p>
          <a:p>
            <a:pPr>
              <a:lnSpc>
                <a:spcPct val="100000"/>
              </a:lnSpc>
            </a:pPr>
            <a:r>
              <a:rPr lang="en-US" dirty="0"/>
              <a:t>John von Neumann (1950)</a:t>
            </a:r>
          </a:p>
          <a:p>
            <a:pPr>
              <a:lnSpc>
                <a:spcPct val="100000"/>
              </a:lnSpc>
              <a:buNone/>
            </a:pPr>
            <a:r>
              <a:rPr lang="en-US" dirty="0">
                <a:solidFill>
                  <a:schemeClr val="accent5"/>
                </a:solidFill>
              </a:rPr>
              <a:t>	EDVAC</a:t>
            </a:r>
            <a:r>
              <a:rPr lang="en-GB" baseline="30000" dirty="0"/>
              <a:t> 6</a:t>
            </a:r>
            <a:endParaRPr lang="en-US" dirty="0">
              <a:solidFill>
                <a:schemeClr val="accent5"/>
              </a:solidFill>
            </a:endParaRPr>
          </a:p>
          <a:p>
            <a:pPr>
              <a:lnSpc>
                <a:spcPct val="200000"/>
              </a:lnSpc>
              <a:buNone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CB803C-7BE6-43C5-841E-35DA292DDF9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18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8A8616-193C-46BB-96ED-BBC4D1C20953}"/>
              </a:ext>
            </a:extLst>
          </p:cNvPr>
          <p:cNvSpPr txBox="1"/>
          <p:nvPr/>
        </p:nvSpPr>
        <p:spPr>
          <a:xfrm>
            <a:off x="127000" y="4826001"/>
            <a:ext cx="79341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6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  <p:extLst>
      <p:ext uri="{BB962C8B-B14F-4D97-AF65-F5344CB8AC3E}">
        <p14:creationId xmlns:p14="http://schemas.microsoft.com/office/powerpoint/2010/main" val="26819957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More recent history: generations of computers</a:t>
            </a:r>
            <a:endParaRPr dirty="0"/>
          </a:p>
        </p:txBody>
      </p:sp>
      <p:sp>
        <p:nvSpPr>
          <p:cNvPr id="295" name="Google Shape;295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-GB" dirty="0"/>
              <a:t>First generation computers (1951 – 1959)</a:t>
            </a:r>
            <a:br>
              <a:rPr lang="en-GB" dirty="0"/>
            </a:br>
            <a:r>
              <a:rPr lang="en-GB" dirty="0"/>
              <a:t>Second generation computers (1959-1965)</a:t>
            </a:r>
            <a:br>
              <a:rPr lang="en-GB" dirty="0"/>
            </a:br>
            <a:r>
              <a:rPr lang="en-GB" dirty="0"/>
              <a:t>Third Generation computers(1965-1971)</a:t>
            </a:r>
            <a:br>
              <a:rPr lang="en-GB" dirty="0"/>
            </a:br>
            <a:r>
              <a:rPr lang="en-GB" dirty="0"/>
              <a:t>Fourth Generation computers(1965-1971)</a:t>
            </a:r>
            <a:br>
              <a:rPr lang="en-GB" dirty="0"/>
            </a:br>
            <a:r>
              <a:rPr lang="en-GB" dirty="0"/>
              <a:t>Fifth Generation: Artificial Intelligence (Present and Beyond)</a:t>
            </a:r>
            <a:r>
              <a:rPr lang="en-GB" baseline="30000" dirty="0"/>
              <a:t>6</a:t>
            </a:r>
            <a:endParaRPr baseline="30000" dirty="0"/>
          </a:p>
        </p:txBody>
      </p:sp>
      <p:sp>
        <p:nvSpPr>
          <p:cNvPr id="296" name="Google Shape;296;p3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385F30-3BE4-4851-BA7F-9722D6331BD8}"/>
              </a:ext>
            </a:extLst>
          </p:cNvPr>
          <p:cNvSpPr txBox="1"/>
          <p:nvPr/>
        </p:nvSpPr>
        <p:spPr>
          <a:xfrm>
            <a:off x="127000" y="4826001"/>
            <a:ext cx="79341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6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39"/>
          <p:cNvPicPr preferRelativeResize="0"/>
          <p:nvPr/>
        </p:nvPicPr>
        <p:blipFill rotWithShape="1">
          <a:blip r:embed="rId3">
            <a:alphaModFix/>
          </a:blip>
          <a:srcRect l="2462" t="32617" r="71313" b="19372"/>
          <a:stretch/>
        </p:blipFill>
        <p:spPr>
          <a:xfrm>
            <a:off x="6754992" y="1026099"/>
            <a:ext cx="2398224" cy="3295425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First generation computers (1951 – 1959)</a:t>
            </a:r>
            <a:endParaRPr/>
          </a:p>
        </p:txBody>
      </p:sp>
      <p:sp>
        <p:nvSpPr>
          <p:cNvPr id="303" name="Google Shape;303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6303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Vacuum tubes stored information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Generated a lot of heat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Primary memory device – magnetic drum that rotated under read/write head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Slow Input/Output</a:t>
            </a:r>
            <a:endParaRPr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dirty="0"/>
              <a:t>Input device – card reader that read the holes punched in an IBM card</a:t>
            </a:r>
            <a:endParaRPr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dirty="0"/>
              <a:t>Output – punched card or a line printer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Use: UNIVAC was the first commercial computer delivered to a business client, the U.S. Census Bureau in 1951.</a:t>
            </a:r>
            <a:r>
              <a:rPr lang="en-GB" baseline="30000" dirty="0"/>
              <a:t>7</a:t>
            </a:r>
            <a:endParaRPr baseline="300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04" name="Google Shape;304;p3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2A63E3-218D-4166-9545-58D897D938A2}"/>
              </a:ext>
            </a:extLst>
          </p:cNvPr>
          <p:cNvSpPr txBox="1"/>
          <p:nvPr/>
        </p:nvSpPr>
        <p:spPr>
          <a:xfrm>
            <a:off x="84221" y="4860017"/>
            <a:ext cx="7760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aseline="30000" dirty="0"/>
              <a:t>7</a:t>
            </a:r>
            <a:r>
              <a:rPr lang="en-GB" sz="1400" baseline="30000" dirty="0"/>
              <a:t>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Second generation computers (1959-1965)</a:t>
            </a:r>
            <a:endParaRPr/>
          </a:p>
        </p:txBody>
      </p:sp>
      <p:sp>
        <p:nvSpPr>
          <p:cNvPr id="310" name="Google Shape;310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6303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b="1" dirty="0"/>
              <a:t>Transistor</a:t>
            </a:r>
            <a:r>
              <a:rPr lang="en-GB" dirty="0"/>
              <a:t> replaced vacuum tubes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Smaller, more reliable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b="1" dirty="0"/>
              <a:t>Memory </a:t>
            </a:r>
            <a:r>
              <a:rPr lang="en-GB" dirty="0"/>
              <a:t>made from magnetic cores, tiny </a:t>
            </a:r>
            <a:r>
              <a:rPr lang="en-GB" dirty="0" err="1"/>
              <a:t>dougnut</a:t>
            </a:r>
            <a:r>
              <a:rPr lang="en-GB" dirty="0"/>
              <a:t>-shaped devices, each capable of storing one bit of information -&gt; Immediate access memory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Transistors and other components - </a:t>
            </a:r>
            <a:r>
              <a:rPr lang="en-GB" u="sng" dirty="0"/>
              <a:t>were assembled by hand on printed circuit board</a:t>
            </a:r>
            <a:endParaRPr u="sng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b="1" dirty="0"/>
              <a:t>Use: </a:t>
            </a:r>
            <a:r>
              <a:rPr lang="en-GB" dirty="0"/>
              <a:t>atomic energy industry </a:t>
            </a:r>
            <a:r>
              <a:rPr lang="en-GB" baseline="30000" dirty="0"/>
              <a:t>8</a:t>
            </a:r>
            <a:endParaRPr baseline="300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11" name="Google Shape;311;p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  <p:pic>
        <p:nvPicPr>
          <p:cNvPr id="312" name="Google Shape;312;p40"/>
          <p:cNvPicPr preferRelativeResize="0"/>
          <p:nvPr/>
        </p:nvPicPr>
        <p:blipFill rotWithShape="1">
          <a:blip r:embed="rId3">
            <a:alphaModFix/>
          </a:blip>
          <a:srcRect l="70308" t="35007" r="3228" b="34704"/>
          <a:stretch/>
        </p:blipFill>
        <p:spPr>
          <a:xfrm>
            <a:off x="6807450" y="1653638"/>
            <a:ext cx="2137499" cy="18362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EF5E929-9EE7-4C07-A01E-BD40990FD702}"/>
              </a:ext>
            </a:extLst>
          </p:cNvPr>
          <p:cNvSpPr txBox="1"/>
          <p:nvPr/>
        </p:nvSpPr>
        <p:spPr>
          <a:xfrm>
            <a:off x="84221" y="4860017"/>
            <a:ext cx="78325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aseline="30000" dirty="0"/>
              <a:t>8</a:t>
            </a:r>
            <a:r>
              <a:rPr lang="en-GB" sz="1400" baseline="30000" dirty="0"/>
              <a:t>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Third Generation computers(1965-1971)</a:t>
            </a:r>
            <a:endParaRPr/>
          </a:p>
        </p:txBody>
      </p:sp>
      <p:sp>
        <p:nvSpPr>
          <p:cNvPr id="318" name="Google Shape;318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6584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b="1" dirty="0"/>
              <a:t>Integrated Circuits (IC)</a:t>
            </a:r>
            <a:r>
              <a:rPr lang="en-GB" sz="1600" dirty="0"/>
              <a:t>  - solid pieces of silicon with transistors, other components, and their connections.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Smaller, cheaper, faster, and more reliable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1970s – several thousand transistors on a silicon chip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b="1" dirty="0"/>
              <a:t>Memory </a:t>
            </a:r>
            <a:r>
              <a:rPr lang="en-GB" sz="1600" dirty="0"/>
              <a:t>– use of transistor, each transistor one bit of information, volatile memory – the information went away when the power was turned off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b="1" dirty="0"/>
              <a:t>Input, output device</a:t>
            </a:r>
            <a:r>
              <a:rPr lang="en-GB" sz="1600" dirty="0"/>
              <a:t> – the terminal with keyboard and screen first appeared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b="1" dirty="0"/>
              <a:t>Use</a:t>
            </a:r>
            <a:r>
              <a:rPr lang="en-GB" sz="1600" dirty="0"/>
              <a:t>: Computers for the first time became accessible to a mass audience because they were smaller and cheaper than their predecessors </a:t>
            </a:r>
            <a:r>
              <a:rPr lang="en-GB" sz="1600" baseline="30000" dirty="0"/>
              <a:t>9</a:t>
            </a:r>
            <a:endParaRPr sz="1600" baseline="300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19" name="Google Shape;319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  <p:pic>
        <p:nvPicPr>
          <p:cNvPr id="320" name="Google Shape;320;p41"/>
          <p:cNvPicPr preferRelativeResize="0"/>
          <p:nvPr/>
        </p:nvPicPr>
        <p:blipFill rotWithShape="1">
          <a:blip r:embed="rId3">
            <a:alphaModFix/>
          </a:blip>
          <a:srcRect l="36566" t="44619" r="35209" b="16795"/>
          <a:stretch/>
        </p:blipFill>
        <p:spPr>
          <a:xfrm>
            <a:off x="6896500" y="1017725"/>
            <a:ext cx="2277051" cy="2338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41"/>
          <p:cNvPicPr preferRelativeResize="0"/>
          <p:nvPr/>
        </p:nvPicPr>
        <p:blipFill rotWithShape="1">
          <a:blip r:embed="rId3">
            <a:alphaModFix/>
          </a:blip>
          <a:srcRect l="67813" t="45856" r="3332" b="18746"/>
          <a:stretch/>
        </p:blipFill>
        <p:spPr>
          <a:xfrm>
            <a:off x="7178200" y="3502600"/>
            <a:ext cx="1542450" cy="142122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25BAB7-2630-4833-A826-C904D2BEFD0A}"/>
              </a:ext>
            </a:extLst>
          </p:cNvPr>
          <p:cNvSpPr txBox="1"/>
          <p:nvPr/>
        </p:nvSpPr>
        <p:spPr>
          <a:xfrm>
            <a:off x="84221" y="4860017"/>
            <a:ext cx="7243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9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Fourth Generation computers(1965-1971..present?)</a:t>
            </a:r>
            <a:endParaRPr dirty="0"/>
          </a:p>
        </p:txBody>
      </p:sp>
      <p:sp>
        <p:nvSpPr>
          <p:cNvPr id="327" name="Google Shape;327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65847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Large scale integration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Micro-computer on a chip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Development of</a:t>
            </a:r>
            <a:r>
              <a:rPr lang="en-GB" sz="1600" u="sng" dirty="0"/>
              <a:t> GUIs, the mouse and handheld devices</a:t>
            </a:r>
            <a:r>
              <a:rPr lang="en-GB" sz="1600" dirty="0"/>
              <a:t>.</a:t>
            </a:r>
            <a:endParaRPr sz="16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The workstations were </a:t>
            </a:r>
            <a:r>
              <a:rPr lang="en-GB" sz="1600" u="sng" dirty="0"/>
              <a:t>networked</a:t>
            </a:r>
            <a:endParaRPr sz="1600" u="sng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PC (Personal Computer) entered the vocabulary</a:t>
            </a:r>
            <a:endParaRPr sz="16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Apple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Tandy/Radio Shack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Atari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Commodore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Sun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IBM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Hewlett-Packard  and many others</a:t>
            </a:r>
            <a:endParaRPr sz="12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Use: desktop computers in many areas of life as more and more everyday products began to use microprocessors </a:t>
            </a:r>
            <a:r>
              <a:rPr lang="en-GB" sz="1600" baseline="30000" dirty="0"/>
              <a:t>10</a:t>
            </a:r>
            <a:endParaRPr sz="1600" baseline="300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28" name="Google Shape;328;p4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  <p:pic>
        <p:nvPicPr>
          <p:cNvPr id="329" name="Google Shape;329;p42"/>
          <p:cNvPicPr preferRelativeResize="0"/>
          <p:nvPr/>
        </p:nvPicPr>
        <p:blipFill rotWithShape="1">
          <a:blip r:embed="rId3">
            <a:alphaModFix/>
          </a:blip>
          <a:srcRect l="58267" t="32739" r="3473" b="22699"/>
          <a:stretch/>
        </p:blipFill>
        <p:spPr>
          <a:xfrm>
            <a:off x="7006850" y="1042200"/>
            <a:ext cx="2091000" cy="182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67205" y="2981700"/>
            <a:ext cx="2469883" cy="154304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071388-9800-4C3C-B96E-153F419789FD}"/>
              </a:ext>
            </a:extLst>
          </p:cNvPr>
          <p:cNvSpPr txBox="1"/>
          <p:nvPr/>
        </p:nvSpPr>
        <p:spPr>
          <a:xfrm>
            <a:off x="84221" y="4860017"/>
            <a:ext cx="75077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10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Fifth Generation: Artificial Intelligence (Present and Beyond)</a:t>
            </a:r>
            <a:endParaRPr sz="2400"/>
          </a:p>
        </p:txBody>
      </p:sp>
      <p:sp>
        <p:nvSpPr>
          <p:cNvPr id="336" name="Google Shape;336;p4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Fifth generation computing devices, based on </a:t>
            </a:r>
            <a:r>
              <a:rPr lang="en-GB" b="1" dirty="0"/>
              <a:t>artificial intelligence</a:t>
            </a:r>
            <a:r>
              <a:rPr lang="en-GB" dirty="0"/>
              <a:t>, are still in development, though there are some applications, such as </a:t>
            </a:r>
            <a:r>
              <a:rPr lang="en-GB" b="1" dirty="0"/>
              <a:t>voice recognition</a:t>
            </a:r>
            <a:r>
              <a:rPr lang="en-GB" dirty="0"/>
              <a:t>, that are being used today. 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The use of </a:t>
            </a:r>
            <a:r>
              <a:rPr lang="en-GB" b="1" dirty="0"/>
              <a:t>parallel processing</a:t>
            </a:r>
            <a:r>
              <a:rPr lang="en-GB" dirty="0"/>
              <a:t> and </a:t>
            </a:r>
            <a:r>
              <a:rPr lang="en-GB" b="1" dirty="0"/>
              <a:t>superconductors</a:t>
            </a:r>
            <a:r>
              <a:rPr lang="en-GB" dirty="0"/>
              <a:t> is helping to make artificial intelligence a reality. 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 dirty="0"/>
              <a:t>Quantum computation</a:t>
            </a:r>
            <a:r>
              <a:rPr lang="en-GB" dirty="0"/>
              <a:t> and </a:t>
            </a:r>
            <a:r>
              <a:rPr lang="en-GB" b="1" dirty="0"/>
              <a:t>molecular and nanotechnology</a:t>
            </a:r>
            <a:r>
              <a:rPr lang="en-GB" dirty="0"/>
              <a:t> will radically change the face of computers in years to come. 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 dirty="0"/>
              <a:t>Use:</a:t>
            </a:r>
            <a:r>
              <a:rPr lang="en-GB" dirty="0"/>
              <a:t> The goal of fifth-generation computing is to develop devices that respond to natural language input and are capable of </a:t>
            </a:r>
            <a:r>
              <a:rPr lang="en-GB" b="1" dirty="0"/>
              <a:t>learning and self-organization</a:t>
            </a:r>
            <a:r>
              <a:rPr lang="en-GB" dirty="0"/>
              <a:t>. </a:t>
            </a:r>
            <a:r>
              <a:rPr lang="en-GB" baseline="30000" dirty="0"/>
              <a:t>11</a:t>
            </a:r>
            <a:endParaRPr baseline="300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37" name="Google Shape;337;p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CF01AD-2451-4505-BFC2-E7F077715B29}"/>
              </a:ext>
            </a:extLst>
          </p:cNvPr>
          <p:cNvSpPr txBox="1"/>
          <p:nvPr/>
        </p:nvSpPr>
        <p:spPr>
          <a:xfrm>
            <a:off x="84221" y="4860017"/>
            <a:ext cx="77363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11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Moore's Law</a:t>
            </a:r>
            <a:endParaRPr/>
          </a:p>
        </p:txBody>
      </p:sp>
      <p:sp>
        <p:nvSpPr>
          <p:cNvPr id="343" name="Google Shape;343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29670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highlight>
                  <a:srgbClr val="FFFFFF"/>
                </a:highlight>
              </a:rPr>
              <a:t>In 1965, Gordon Moore, one of the pioneers of integrated circuits, predicted that the </a:t>
            </a:r>
            <a:r>
              <a:rPr lang="en-GB" sz="1400" b="1" dirty="0">
                <a:solidFill>
                  <a:schemeClr val="dk1"/>
                </a:solidFill>
                <a:highlight>
                  <a:srgbClr val="FFFFFF"/>
                </a:highlight>
              </a:rPr>
              <a:t>number of transistors</a:t>
            </a:r>
            <a:r>
              <a:rPr lang="en-GB" sz="1400" dirty="0">
                <a:solidFill>
                  <a:schemeClr val="dk1"/>
                </a:solidFill>
                <a:highlight>
                  <a:srgbClr val="FFFFFF"/>
                </a:highlight>
              </a:rPr>
              <a:t> that could be fit on one chip would double every year.</a:t>
            </a:r>
            <a:endParaRPr sz="14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dk1"/>
                </a:solidFill>
                <a:highlight>
                  <a:srgbClr val="FFFFFF"/>
                </a:highlight>
              </a:rPr>
              <a:t> In 1975, he revised his estimate to doubling every two years. This prediction is known as </a:t>
            </a:r>
            <a:r>
              <a:rPr lang="en-GB" sz="1400" b="1" dirty="0">
                <a:solidFill>
                  <a:schemeClr val="dk1"/>
                </a:solidFill>
                <a:highlight>
                  <a:srgbClr val="FFFFFF"/>
                </a:highlight>
              </a:rPr>
              <a:t>Moore's Law.</a:t>
            </a:r>
            <a:endParaRPr sz="1400"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 b="1" dirty="0">
                <a:solidFill>
                  <a:schemeClr val="dk1"/>
                </a:solidFill>
                <a:highlight>
                  <a:srgbClr val="FFFFFF"/>
                </a:highlight>
              </a:rPr>
              <a:t>Limitations:</a:t>
            </a:r>
            <a:r>
              <a:rPr lang="en-GB" sz="1200" dirty="0">
                <a:solidFill>
                  <a:schemeClr val="dk1"/>
                </a:solidFill>
                <a:highlight>
                  <a:srgbClr val="FFFFFF"/>
                </a:highlight>
              </a:rPr>
              <a:t> denser chips and faster signal processing both generate increased </a:t>
            </a:r>
            <a:r>
              <a:rPr lang="en-GB" sz="1200" i="1" dirty="0">
                <a:solidFill>
                  <a:schemeClr val="dk1"/>
                </a:solidFill>
                <a:highlight>
                  <a:srgbClr val="FFFFFF"/>
                </a:highlight>
              </a:rPr>
              <a:t>heat</a:t>
            </a:r>
            <a:r>
              <a:rPr lang="en-GB" sz="1200" dirty="0">
                <a:solidFill>
                  <a:schemeClr val="dk1"/>
                </a:solidFill>
                <a:highlight>
                  <a:srgbClr val="FFFFFF"/>
                </a:highlight>
              </a:rPr>
              <a:t> =&gt;  </a:t>
            </a:r>
            <a:r>
              <a:rPr lang="en-GB" sz="1200" i="1" dirty="0">
                <a:solidFill>
                  <a:schemeClr val="dk1"/>
                </a:solidFill>
                <a:highlight>
                  <a:srgbClr val="FFFFFF"/>
                </a:highlight>
              </a:rPr>
              <a:t>multicore</a:t>
            </a:r>
            <a:r>
              <a:rPr lang="en-GB" sz="1200" dirty="0">
                <a:solidFill>
                  <a:schemeClr val="dk1"/>
                </a:solidFill>
                <a:highlight>
                  <a:srgbClr val="FFFFFF"/>
                </a:highlight>
              </a:rPr>
              <a:t> chips </a:t>
            </a:r>
            <a:r>
              <a:rPr lang="en-GB" sz="1200" baseline="30000" dirty="0">
                <a:solidFill>
                  <a:schemeClr val="dk1"/>
                </a:solidFill>
                <a:highlight>
                  <a:srgbClr val="FFFFFF"/>
                </a:highlight>
              </a:rPr>
              <a:t>12</a:t>
            </a:r>
            <a:endParaRPr sz="1400" b="1" baseline="30000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344" name="Google Shape;344;p4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  <p:pic>
        <p:nvPicPr>
          <p:cNvPr id="345" name="Google Shape;345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17363" y="872275"/>
            <a:ext cx="5114925" cy="37909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2EB5A2-A74C-45F4-836E-BF974D139CA5}"/>
              </a:ext>
            </a:extLst>
          </p:cNvPr>
          <p:cNvSpPr txBox="1"/>
          <p:nvPr/>
        </p:nvSpPr>
        <p:spPr>
          <a:xfrm>
            <a:off x="84220" y="4691569"/>
            <a:ext cx="8748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12 </a:t>
            </a:r>
            <a:r>
              <a:rPr lang="en-GB" sz="1200" dirty="0" err="1"/>
              <a:t>Encyclopædia</a:t>
            </a:r>
            <a:r>
              <a:rPr lang="en-GB" sz="1200" dirty="0"/>
              <a:t> Britannica, inc. (n.d.). Moore's law. </a:t>
            </a:r>
            <a:r>
              <a:rPr lang="en-GB" sz="1200" dirty="0" err="1"/>
              <a:t>Encyclopædia</a:t>
            </a:r>
            <a:r>
              <a:rPr lang="en-GB" sz="1200" dirty="0"/>
              <a:t> Britannica. Retrieved March 11, 2022, from https://www.britannica.com/technology/Moores-law </a:t>
            </a:r>
            <a:endParaRPr lang="en-US" sz="12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45"/>
          <p:cNvSpPr txBox="1">
            <a:spLocks noGrp="1"/>
          </p:cNvSpPr>
          <p:nvPr>
            <p:ph type="subTitle" idx="1"/>
          </p:nvPr>
        </p:nvSpPr>
        <p:spPr>
          <a:xfrm>
            <a:off x="0" y="2797175"/>
            <a:ext cx="9144000" cy="655800"/>
          </a:xfrm>
          <a:prstGeom prst="rect">
            <a:avLst/>
          </a:prstGeom>
          <a:solidFill>
            <a:schemeClr val="accent5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3. Brief history of computing software</a:t>
            </a: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  <a:p>
            <a:pPr marL="3600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First generation software</a:t>
            </a:r>
            <a:endParaRPr/>
          </a:p>
        </p:txBody>
      </p:sp>
      <p:sp>
        <p:nvSpPr>
          <p:cNvPr id="356" name="Google Shape;356;p4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First programs were written on </a:t>
            </a:r>
            <a:r>
              <a:rPr lang="en-GB" u="sng" dirty="0"/>
              <a:t>machine language</a:t>
            </a:r>
            <a:endParaRPr u="sng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Instructions were</a:t>
            </a:r>
            <a:r>
              <a:rPr lang="en-GB" u="sng" dirty="0"/>
              <a:t> built into</a:t>
            </a:r>
            <a:r>
              <a:rPr lang="en-GB" dirty="0"/>
              <a:t> the electrical circuitry of a particular computer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E.g.: small task of adding two numbers together used </a:t>
            </a:r>
            <a:r>
              <a:rPr lang="en-GB" u="sng" dirty="0"/>
              <a:t>three instructions written in binary (1s and 0s)</a:t>
            </a:r>
            <a:r>
              <a:rPr lang="en-GB" dirty="0"/>
              <a:t>, and the programmer had to remember which combination of binary digits means what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Programming in machine language is both time-consuming and prone to errors -&gt; first artificial programming languages were developed - assembly languages, used </a:t>
            </a:r>
            <a:r>
              <a:rPr lang="en-GB" u="sng" dirty="0"/>
              <a:t>mnemonic codes</a:t>
            </a:r>
            <a:r>
              <a:rPr lang="en-GB" dirty="0"/>
              <a:t> to represent each machine-language instruction.</a:t>
            </a:r>
            <a:r>
              <a:rPr lang="en-GB" baseline="30000" dirty="0"/>
              <a:t>13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endParaRPr dirty="0"/>
          </a:p>
        </p:txBody>
      </p:sp>
      <p:sp>
        <p:nvSpPr>
          <p:cNvPr id="357" name="Google Shape;357;p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  <p:pic>
        <p:nvPicPr>
          <p:cNvPr id="358" name="Google Shape;358;p46"/>
          <p:cNvPicPr preferRelativeResize="0"/>
          <p:nvPr/>
        </p:nvPicPr>
        <p:blipFill rotWithShape="1">
          <a:blip r:embed="rId3">
            <a:alphaModFix/>
          </a:blip>
          <a:srcRect l="10122" t="27505" r="60738" b="52770"/>
          <a:stretch/>
        </p:blipFill>
        <p:spPr>
          <a:xfrm>
            <a:off x="5811249" y="3832667"/>
            <a:ext cx="2384479" cy="102735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F90054-367E-4A93-A9DB-D271986EF37A}"/>
              </a:ext>
            </a:extLst>
          </p:cNvPr>
          <p:cNvSpPr txBox="1"/>
          <p:nvPr/>
        </p:nvSpPr>
        <p:spPr>
          <a:xfrm>
            <a:off x="84221" y="4860017"/>
            <a:ext cx="7772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aseline="30000" dirty="0"/>
              <a:t>13</a:t>
            </a:r>
            <a:r>
              <a:rPr lang="en-GB" sz="1400" baseline="30000" dirty="0"/>
              <a:t>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First generation software</a:t>
            </a:r>
            <a:endParaRPr/>
          </a:p>
        </p:txBody>
      </p:sp>
      <p:sp>
        <p:nvSpPr>
          <p:cNvPr id="365" name="Google Shape;365;p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28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E48A56-6AF0-4857-AE0D-D7557E3B7ACA}"/>
              </a:ext>
            </a:extLst>
          </p:cNvPr>
          <p:cNvSpPr txBox="1"/>
          <p:nvPr/>
        </p:nvSpPr>
        <p:spPr>
          <a:xfrm>
            <a:off x="84221" y="4860017"/>
            <a:ext cx="79528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aseline="30000" dirty="0"/>
              <a:t>14</a:t>
            </a:r>
            <a:r>
              <a:rPr lang="en-GB" sz="1400" baseline="30000" dirty="0"/>
              <a:t>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BA9AD364-1D77-430E-8467-5AB1AB17C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758" y="1188200"/>
            <a:ext cx="5704484" cy="3304541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Second generation software</a:t>
            </a:r>
            <a:endParaRPr/>
          </a:p>
        </p:txBody>
      </p:sp>
      <p:sp>
        <p:nvSpPr>
          <p:cNvPr id="372" name="Google Shape;372;p4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More powerful hardware → more powerful tools to use it effectively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Assembly language limitation (thinking in terms of machine instructions) → more powerful languages (high level) developed</a:t>
            </a:r>
            <a:endParaRPr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dirty="0"/>
              <a:t>Fortran, Cobol, Lisp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Same program could now run on more than 1 computer</a:t>
            </a:r>
            <a:endParaRPr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dirty="0"/>
              <a:t>Compiler – translating program </a:t>
            </a:r>
            <a:r>
              <a:rPr lang="en-GB" baseline="30000" dirty="0"/>
              <a:t>15</a:t>
            </a:r>
            <a:endParaRPr baseline="30000" dirty="0"/>
          </a:p>
        </p:txBody>
      </p:sp>
      <p:sp>
        <p:nvSpPr>
          <p:cNvPr id="373" name="Google Shape;373;p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29</a:t>
            </a:fld>
            <a:endParaRPr/>
          </a:p>
        </p:txBody>
      </p:sp>
      <p:pic>
        <p:nvPicPr>
          <p:cNvPr id="374" name="Google Shape;374;p48"/>
          <p:cNvPicPr preferRelativeResize="0"/>
          <p:nvPr/>
        </p:nvPicPr>
        <p:blipFill rotWithShape="1">
          <a:blip r:embed="rId3">
            <a:alphaModFix/>
          </a:blip>
          <a:srcRect l="15411" t="26705" r="29685" b="41637"/>
          <a:stretch/>
        </p:blipFill>
        <p:spPr>
          <a:xfrm>
            <a:off x="4197433" y="2951178"/>
            <a:ext cx="3981805" cy="179872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E3652A-0CFB-4404-8C97-5049CB919C47}"/>
              </a:ext>
            </a:extLst>
          </p:cNvPr>
          <p:cNvSpPr txBox="1"/>
          <p:nvPr/>
        </p:nvSpPr>
        <p:spPr>
          <a:xfrm>
            <a:off x="84221" y="4860017"/>
            <a:ext cx="75197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15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Second generation software</a:t>
            </a:r>
            <a:endParaRPr/>
          </a:p>
        </p:txBody>
      </p:sp>
      <p:sp>
        <p:nvSpPr>
          <p:cNvPr id="380" name="Google Shape;380;p4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Systems programmers wrote </a:t>
            </a:r>
            <a:r>
              <a:rPr lang="en-GB" b="1" dirty="0"/>
              <a:t>tools </a:t>
            </a:r>
            <a:r>
              <a:rPr lang="en-GB" dirty="0"/>
              <a:t>like </a:t>
            </a:r>
            <a:r>
              <a:rPr lang="en-GB" b="1" dirty="0"/>
              <a:t>assemblers and compilers</a:t>
            </a:r>
            <a:endParaRPr b="1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Application programmers used these tools to write programs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The application programmer was becoming even more insulated from the computer hardware</a:t>
            </a:r>
            <a:r>
              <a:rPr lang="en-GB" baseline="30000" dirty="0"/>
              <a:t>16</a:t>
            </a:r>
            <a:endParaRPr baseline="30000" dirty="0"/>
          </a:p>
        </p:txBody>
      </p:sp>
      <p:sp>
        <p:nvSpPr>
          <p:cNvPr id="381" name="Google Shape;381;p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30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41AEC1-7D41-4B15-AB3A-B024744BDB15}"/>
              </a:ext>
            </a:extLst>
          </p:cNvPr>
          <p:cNvSpPr txBox="1"/>
          <p:nvPr/>
        </p:nvSpPr>
        <p:spPr>
          <a:xfrm>
            <a:off x="84221" y="4860017"/>
            <a:ext cx="72550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16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5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Third generation software (1965 - 1971)</a:t>
            </a:r>
            <a:endParaRPr dirty="0"/>
          </a:p>
        </p:txBody>
      </p:sp>
      <p:sp>
        <p:nvSpPr>
          <p:cNvPr id="387" name="Google Shape;387;p5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With 3rd generation of computers, it became clear that the human was slowing down the computing process. 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Computers were </a:t>
            </a:r>
            <a:r>
              <a:rPr lang="en-GB" b="1" dirty="0"/>
              <a:t>sitting idle while waiting</a:t>
            </a:r>
            <a:r>
              <a:rPr lang="en-GB" dirty="0"/>
              <a:t> for the computer operator to prepare the next job.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b="1" dirty="0"/>
              <a:t>Solution:</a:t>
            </a:r>
            <a:r>
              <a:rPr lang="en-GB" dirty="0"/>
              <a:t> put the computer resources under the control of the computer =&gt; to write a program that would determine which programs were run when =&gt;  an </a:t>
            </a:r>
            <a:r>
              <a:rPr lang="en-GB" b="1" dirty="0"/>
              <a:t>operating system </a:t>
            </a:r>
            <a:r>
              <a:rPr lang="en-GB" b="1" baseline="30000" dirty="0"/>
              <a:t>17</a:t>
            </a:r>
            <a:endParaRPr baseline="30000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88" name="Google Shape;388;p5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31</a:t>
            </a:fld>
            <a:endParaRPr/>
          </a:p>
        </p:txBody>
      </p:sp>
      <p:pic>
        <p:nvPicPr>
          <p:cNvPr id="389" name="Google Shape;389;p50"/>
          <p:cNvPicPr preferRelativeResize="0"/>
          <p:nvPr/>
        </p:nvPicPr>
        <p:blipFill rotWithShape="1">
          <a:blip r:embed="rId3">
            <a:alphaModFix/>
          </a:blip>
          <a:srcRect l="7676" t="37650" r="43301" b="30265"/>
          <a:stretch/>
        </p:blipFill>
        <p:spPr>
          <a:xfrm>
            <a:off x="4691745" y="3077124"/>
            <a:ext cx="3947501" cy="20663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DF5BB1-4BBD-4F7C-B949-28892A9D3610}"/>
              </a:ext>
            </a:extLst>
          </p:cNvPr>
          <p:cNvSpPr txBox="1"/>
          <p:nvPr/>
        </p:nvSpPr>
        <p:spPr>
          <a:xfrm>
            <a:off x="84221" y="4860017"/>
            <a:ext cx="7543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17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Fourth generation software (1971 - 1989)</a:t>
            </a:r>
            <a:endParaRPr dirty="0"/>
          </a:p>
        </p:txBody>
      </p:sp>
      <p:sp>
        <p:nvSpPr>
          <p:cNvPr id="395" name="Google Shape;395;p5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Structured programming, a logical, disciplined approach to programming </a:t>
            </a:r>
            <a:endParaRPr sz="16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Pascal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Modula-2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BASIC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C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C++</a:t>
            </a:r>
            <a:endParaRPr sz="12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More powerful operating systems</a:t>
            </a:r>
            <a:endParaRPr sz="16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UNIX under AT&amp;T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PC-DOS for IBM PC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MS-DOS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OS for Macintosh  with mouse and point-and-click graphical interface</a:t>
            </a:r>
            <a:endParaRPr sz="1200"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600" dirty="0"/>
              <a:t>Application software packages appeared</a:t>
            </a:r>
            <a:endParaRPr sz="16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Spreadsheets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Word processors</a:t>
            </a:r>
            <a:endParaRPr sz="1200" dirty="0"/>
          </a:p>
          <a:p>
            <a:pPr marL="914400" lvl="1" indent="-317500" algn="l" rtl="0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-GB" sz="1200" dirty="0"/>
              <a:t>Database management systems</a:t>
            </a:r>
            <a:r>
              <a:rPr lang="en-GB" sz="1200" baseline="30000" dirty="0"/>
              <a:t>18</a:t>
            </a:r>
            <a:endParaRPr baseline="30000" dirty="0"/>
          </a:p>
        </p:txBody>
      </p:sp>
      <p:sp>
        <p:nvSpPr>
          <p:cNvPr id="396" name="Google Shape;396;p5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CC9FF1-CB71-4AB7-826B-03D1CB29D1B2}"/>
              </a:ext>
            </a:extLst>
          </p:cNvPr>
          <p:cNvSpPr txBox="1"/>
          <p:nvPr/>
        </p:nvSpPr>
        <p:spPr>
          <a:xfrm>
            <a:off x="84220" y="4860017"/>
            <a:ext cx="78084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18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Fifth generation (1990 - present)</a:t>
            </a:r>
            <a:endParaRPr/>
          </a:p>
        </p:txBody>
      </p:sp>
      <p:sp>
        <p:nvSpPr>
          <p:cNvPr id="402" name="Google Shape;402;p5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Microsoft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Apple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Open source software (Linux and alike)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Object-oriented design and programming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World Wide Web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Embedded systems</a:t>
            </a:r>
            <a:r>
              <a:rPr lang="en-GB" baseline="30000" dirty="0"/>
              <a:t>19</a:t>
            </a:r>
            <a:endParaRPr baseline="30000" dirty="0"/>
          </a:p>
        </p:txBody>
      </p:sp>
      <p:sp>
        <p:nvSpPr>
          <p:cNvPr id="403" name="Google Shape;403;p5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D944E1-0D8F-4DC9-9672-6FC614E7A6E3}"/>
              </a:ext>
            </a:extLst>
          </p:cNvPr>
          <p:cNvSpPr txBox="1"/>
          <p:nvPr/>
        </p:nvSpPr>
        <p:spPr>
          <a:xfrm>
            <a:off x="84221" y="4860017"/>
            <a:ext cx="78806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19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B6C31-4D65-4201-B9A1-99B99B9EC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Big Ideas of Computing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EDC563-5253-4D84-8885-E21647034E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Creativity </a:t>
            </a:r>
          </a:p>
          <a:p>
            <a:r>
              <a:rPr lang="en-US" dirty="0"/>
              <a:t>Abstraction</a:t>
            </a:r>
          </a:p>
          <a:p>
            <a:r>
              <a:rPr lang="en-US" dirty="0"/>
              <a:t>Data and information</a:t>
            </a:r>
          </a:p>
          <a:p>
            <a:r>
              <a:rPr lang="en-US" dirty="0"/>
              <a:t>Algorithms</a:t>
            </a:r>
          </a:p>
          <a:p>
            <a:r>
              <a:rPr lang="en-US" dirty="0"/>
              <a:t>Programming </a:t>
            </a:r>
          </a:p>
          <a:p>
            <a:r>
              <a:rPr lang="en-US" dirty="0"/>
              <a:t>The Internet</a:t>
            </a:r>
          </a:p>
          <a:p>
            <a:r>
              <a:rPr lang="en-US" dirty="0"/>
              <a:t>Global impact</a:t>
            </a:r>
            <a:r>
              <a:rPr lang="en-GB" sz="1800" baseline="30000" dirty="0"/>
              <a:t> 20</a:t>
            </a:r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330F94-E5E5-4AEF-AC4E-3311EC021FC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34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8FC621-8D0C-4041-BB4A-0A0A4C934DDF}"/>
              </a:ext>
            </a:extLst>
          </p:cNvPr>
          <p:cNvSpPr txBox="1"/>
          <p:nvPr/>
        </p:nvSpPr>
        <p:spPr>
          <a:xfrm>
            <a:off x="84221" y="4860017"/>
            <a:ext cx="78806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aseline="30000" dirty="0"/>
              <a:t>20 </a:t>
            </a:r>
            <a:r>
              <a:rPr lang="en-US" sz="1200" dirty="0"/>
              <a:t>Dale, N., &amp; Lewis, J. (2020). Computer Science Illuminated (7th ed.). Jones &amp; Bartlett Learning, Ch1</a:t>
            </a:r>
          </a:p>
        </p:txBody>
      </p:sp>
    </p:spTree>
    <p:extLst>
      <p:ext uri="{BB962C8B-B14F-4D97-AF65-F5344CB8AC3E}">
        <p14:creationId xmlns:p14="http://schemas.microsoft.com/office/powerpoint/2010/main" val="17479991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Recommended reading and videos</a:t>
            </a:r>
            <a:endParaRPr dirty="0"/>
          </a:p>
        </p:txBody>
      </p:sp>
      <p:sp>
        <p:nvSpPr>
          <p:cNvPr id="416" name="Google Shape;416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 sz="1800" dirty="0"/>
              <a:t>Dale, N., &amp; Lewis, J. (2020). Computer Science Illuminated (7th ed.). Jones &amp; Bartlett Learning</a:t>
            </a:r>
            <a:r>
              <a:rPr lang="en-US" dirty="0"/>
              <a:t>, </a:t>
            </a:r>
            <a:r>
              <a:rPr lang="en-GB" sz="1800" dirty="0"/>
              <a:t>Chapter 1</a:t>
            </a:r>
            <a:endParaRPr sz="1800" dirty="0"/>
          </a:p>
          <a:p>
            <a:pPr>
              <a:buFont typeface="Arial"/>
              <a:buAutoNum type="arabicPeriod"/>
            </a:pPr>
            <a:r>
              <a:rPr lang="en-US" dirty="0">
                <a:effectLst/>
              </a:rPr>
              <a:t>Downey, A. (2015). </a:t>
            </a:r>
            <a:r>
              <a:rPr lang="en-US" i="1" dirty="0">
                <a:effectLst/>
              </a:rPr>
              <a:t>Think python</a:t>
            </a:r>
            <a:r>
              <a:rPr lang="en-US" dirty="0">
                <a:effectLst/>
              </a:rPr>
              <a:t>. O'Reilly. </a:t>
            </a:r>
          </a:p>
          <a:p>
            <a:pPr>
              <a:buFont typeface="Arial"/>
              <a:buAutoNum type="arabicPeriod"/>
            </a:pPr>
            <a:r>
              <a:rPr lang="en-US" dirty="0">
                <a:effectLst/>
              </a:rPr>
              <a:t>Downey, A. B., </a:t>
            </a:r>
            <a:r>
              <a:rPr lang="en-US" dirty="0" err="1">
                <a:effectLst/>
              </a:rPr>
              <a:t>Elkner</a:t>
            </a:r>
            <a:r>
              <a:rPr lang="en-US" dirty="0">
                <a:effectLst/>
              </a:rPr>
              <a:t>, J., &amp; Meyers, C. (2015). </a:t>
            </a:r>
            <a:r>
              <a:rPr lang="en-US" i="1" dirty="0">
                <a:effectLst/>
                <a:hlinkClick r:id="rId3"/>
              </a:rPr>
              <a:t>Learning with python: How to think like a computer scientist</a:t>
            </a:r>
            <a:r>
              <a:rPr lang="en-US" dirty="0">
                <a:effectLst/>
              </a:rPr>
              <a:t>. Green Tea Press. 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dirty="0"/>
              <a:t>V</a:t>
            </a:r>
            <a:r>
              <a:rPr lang="en-US" dirty="0">
                <a:effectLst/>
              </a:rPr>
              <a:t>ideos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 u="sng" dirty="0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First Programming languages</a:t>
            </a:r>
            <a:r>
              <a:rPr lang="en-GB" dirty="0"/>
              <a:t> 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US" b="0" i="0" dirty="0">
                <a:effectLst/>
                <a:latin typeface="Roboto" panose="02000000000000000000" pitchFamily="2" charset="0"/>
                <a:hlinkClick r:id="rId5"/>
              </a:rPr>
              <a:t>Early Computing: Crash Course Computer Science #1</a:t>
            </a:r>
            <a:endParaRPr lang="en-US" b="0" i="0" dirty="0">
              <a:effectLst/>
              <a:latin typeface="Roboto" panose="02000000000000000000" pitchFamily="2" charset="0"/>
            </a:endParaRPr>
          </a:p>
          <a:p>
            <a:pPr>
              <a:buFont typeface="Arial"/>
              <a:buAutoNum type="arabicPeriod"/>
            </a:pPr>
            <a:r>
              <a:rPr lang="en-US" b="0" i="0" dirty="0">
                <a:effectLst/>
                <a:latin typeface="Roboto" panose="02000000000000000000" pitchFamily="2" charset="0"/>
                <a:hlinkClick r:id="rId6"/>
              </a:rPr>
              <a:t>Electronic Computing: Crash Course Computer Science #2</a:t>
            </a:r>
            <a:endParaRPr lang="en-US" b="0" i="0" dirty="0">
              <a:effectLst/>
              <a:latin typeface="Roboto" panose="02000000000000000000" pitchFamily="2" charset="0"/>
            </a:endParaRPr>
          </a:p>
        </p:txBody>
      </p:sp>
      <p:sp>
        <p:nvSpPr>
          <p:cNvPr id="417" name="Google Shape;417;p5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35</a:t>
            </a:fld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56363-4F93-4D49-8ADD-A5F3EEB55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59BF5B-AB5D-4CE8-829C-F4D06A04CBF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7823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bit of history...1980s</a:t>
            </a:r>
            <a:endParaRPr/>
          </a:p>
        </p:txBody>
      </p:sp>
      <p:sp>
        <p:nvSpPr>
          <p:cNvPr id="223" name="Google Shape;223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Before Windows OS, the </a:t>
            </a:r>
            <a:r>
              <a:rPr lang="en-GB" dirty="0">
                <a:solidFill>
                  <a:schemeClr val="accent4"/>
                </a:solidFill>
              </a:rPr>
              <a:t>most common operating system</a:t>
            </a:r>
            <a:r>
              <a:rPr lang="en-GB" dirty="0"/>
              <a:t> that ran on IBM PC compatibles was </a:t>
            </a:r>
            <a:r>
              <a:rPr lang="en-GB" dirty="0">
                <a:solidFill>
                  <a:schemeClr val="accent4"/>
                </a:solidFill>
              </a:rPr>
              <a:t>DOS </a:t>
            </a:r>
            <a:r>
              <a:rPr lang="en-GB" dirty="0"/>
              <a:t>(Disk Operating System) </a:t>
            </a:r>
            <a:endParaRPr dirty="0"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not graphical, purely textual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command line interface</a:t>
            </a:r>
            <a:endParaRPr dirty="0"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to run programs or manipulate the operating system you had to type in commands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/>
              <a:t>When Windows was first created it was actually a graphical user interface that was created in order to make using the DOS operating system easier for a novice user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224" name="Google Shape;224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24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37</a:t>
            </a:fld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Command prompt a.k.a. a shell, console window, a cmd prompt</a:t>
            </a:r>
            <a:endParaRPr sz="2400"/>
          </a:p>
        </p:txBody>
      </p:sp>
      <p:sp>
        <p:nvSpPr>
          <p:cNvPr id="230" name="Google Shape;230;p42"/>
          <p:cNvSpPr txBox="1">
            <a:spLocks noGrp="1"/>
          </p:cNvSpPr>
          <p:nvPr>
            <p:ph type="body" idx="1"/>
          </p:nvPr>
        </p:nvSpPr>
        <p:spPr>
          <a:xfrm>
            <a:off x="311700" y="13810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Though the newer operating systems do not run on DOS, they do have the </a:t>
            </a:r>
            <a:r>
              <a:rPr lang="en-GB" dirty="0">
                <a:solidFill>
                  <a:schemeClr val="accent4"/>
                </a:solidFill>
              </a:rPr>
              <a:t>command prompt (cmd.exe)</a:t>
            </a:r>
            <a:r>
              <a:rPr lang="en-GB" dirty="0"/>
              <a:t>, which has a similar appearance to DOS. </a:t>
            </a:r>
            <a:br>
              <a:rPr lang="en-GB" dirty="0"/>
            </a:br>
            <a:r>
              <a:rPr lang="en-GB" dirty="0"/>
              <a:t>Other OS families like Macintosh, Unix, Linux have slightly different analogue to Windows command prompt under different name </a:t>
            </a:r>
            <a:r>
              <a:rPr lang="en-GB" dirty="0">
                <a:solidFill>
                  <a:schemeClr val="accent4"/>
                </a:solidFill>
              </a:rPr>
              <a:t>terminal</a:t>
            </a:r>
            <a:r>
              <a:rPr lang="en-GB" dirty="0"/>
              <a:t>.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 dirty="0"/>
              <a:t>So why bother with </a:t>
            </a:r>
            <a:r>
              <a:rPr lang="en-GB" b="1" dirty="0" err="1"/>
              <a:t>cmd</a:t>
            </a:r>
            <a:r>
              <a:rPr lang="en-GB" b="1" dirty="0"/>
              <a:t> if we have graphical interface?</a:t>
            </a:r>
            <a:endParaRPr dirty="0"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To become expert computer user</a:t>
            </a:r>
            <a:endParaRPr dirty="0"/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-GB" sz="1800" dirty="0"/>
              <a:t>It enables you to work faster</a:t>
            </a:r>
            <a:endParaRPr sz="1800" dirty="0"/>
          </a:p>
          <a:p>
            <a:pPr marL="914400" lvl="1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-GB" sz="1800" dirty="0"/>
              <a:t>Basic commands are needed while using Git</a:t>
            </a:r>
            <a:endParaRPr sz="1800"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800" dirty="0"/>
          </a:p>
        </p:txBody>
      </p:sp>
      <p:sp>
        <p:nvSpPr>
          <p:cNvPr id="231" name="Google Shape;231;p4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24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38</a:t>
            </a:fld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Command prompt or terminal</a:t>
            </a:r>
            <a:endParaRPr/>
          </a:p>
        </p:txBody>
      </p:sp>
      <p:sp>
        <p:nvSpPr>
          <p:cNvPr id="237" name="Google Shape;237;p4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179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WIndows: </a:t>
            </a:r>
            <a:endParaRPr sz="1800"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Click on the </a:t>
            </a:r>
            <a:r>
              <a:rPr lang="en-GB" sz="1800">
                <a:solidFill>
                  <a:schemeClr val="accent4"/>
                </a:solidFill>
              </a:rPr>
              <a:t>Start Menu</a:t>
            </a:r>
            <a:endParaRPr sz="1800">
              <a:solidFill>
                <a:schemeClr val="accent4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 sz="1800"/>
              <a:t>Search for </a:t>
            </a:r>
            <a:r>
              <a:rPr lang="en-GB" sz="1800">
                <a:solidFill>
                  <a:schemeClr val="accent4"/>
                </a:solidFill>
              </a:rPr>
              <a:t>cmd.exe</a:t>
            </a:r>
            <a:endParaRPr/>
          </a:p>
        </p:txBody>
      </p:sp>
      <p:sp>
        <p:nvSpPr>
          <p:cNvPr id="238" name="Google Shape;238;p4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10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39</a:t>
            </a:fld>
            <a:endParaRPr kumimoji="0" sz="10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39" name="Google Shape;239;p43"/>
          <p:cNvSpPr txBox="1">
            <a:spLocks noGrp="1"/>
          </p:cNvSpPr>
          <p:nvPr>
            <p:ph type="body" idx="2"/>
          </p:nvPr>
        </p:nvSpPr>
        <p:spPr>
          <a:xfrm>
            <a:off x="5285975" y="1152475"/>
            <a:ext cx="3546300" cy="17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Ubuntu: </a:t>
            </a:r>
            <a:endParaRPr sz="1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800"/>
              <a:t>Press </a:t>
            </a:r>
            <a:r>
              <a:rPr lang="en-GB" sz="1800">
                <a:solidFill>
                  <a:schemeClr val="accent4"/>
                </a:solidFill>
              </a:rPr>
              <a:t>Ctrl+Alt+T </a:t>
            </a:r>
            <a:r>
              <a:rPr lang="en-GB" sz="1800"/>
              <a:t>or</a:t>
            </a:r>
            <a:endParaRPr sz="18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800"/>
              <a:t>Click on </a:t>
            </a:r>
            <a:r>
              <a:rPr lang="en-GB" sz="1800">
                <a:solidFill>
                  <a:schemeClr val="accent4"/>
                </a:solidFill>
              </a:rPr>
              <a:t>Show applications</a:t>
            </a:r>
            <a:r>
              <a:rPr lang="en-GB" sz="1800"/>
              <a:t> icon and search for </a:t>
            </a:r>
            <a:r>
              <a:rPr lang="en-GB" sz="1800">
                <a:solidFill>
                  <a:schemeClr val="accent4"/>
                </a:solidFill>
              </a:rPr>
              <a:t>Terminal</a:t>
            </a:r>
            <a:endParaRPr>
              <a:solidFill>
                <a:schemeClr val="accent4"/>
              </a:solidFill>
            </a:endParaRPr>
          </a:p>
        </p:txBody>
      </p:sp>
      <p:sp>
        <p:nvSpPr>
          <p:cNvPr id="240" name="Google Shape;240;p43"/>
          <p:cNvSpPr txBox="1"/>
          <p:nvPr/>
        </p:nvSpPr>
        <p:spPr>
          <a:xfrm>
            <a:off x="653975" y="3156400"/>
            <a:ext cx="7971000" cy="17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</a:t>
            </a:r>
            <a:r>
              <a:rPr kumimoji="0" lang="en-GB" sz="1800" b="0" i="0" u="sng" strike="noStrike" kern="0" cap="none" spc="0" normalizeH="0" baseline="0" noProof="0">
                <a:ln>
                  <a:noFill/>
                </a:ln>
                <a:solidFill>
                  <a:srgbClr val="FFAB4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command prompt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is simply a window that by default displays the 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AB4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current directory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, or in windows term a 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AB4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folder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, that you are 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AB4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 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and has a blinking cursor ready for you to type your commands.</a:t>
            </a:r>
            <a:b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 use the command prompt you would 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AB4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type in the commands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and instructions you want and then 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FFAB4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press enter</a:t>
            </a:r>
            <a: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 </a:t>
            </a:r>
            <a:br>
              <a: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</a:b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41" name="Google Shape;241;p43"/>
          <p:cNvSpPr/>
          <p:nvPr/>
        </p:nvSpPr>
        <p:spPr>
          <a:xfrm>
            <a:off x="3754551" y="1229048"/>
            <a:ext cx="1192625" cy="642125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sz="1400" b="0" i="0" u="none" strike="noStrike" kern="0" cap="none" spc="0" normalizeH="0" baseline="0" noProof="0">
                <a:ln w="9525" cap="flat" cmpd="sng">
                  <a:solidFill>
                    <a:srgbClr val="30303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OR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Help command</a:t>
            </a:r>
            <a:endParaRPr/>
          </a:p>
        </p:txBody>
      </p:sp>
      <p:sp>
        <p:nvSpPr>
          <p:cNvPr id="247" name="Google Shape;247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command lists all the commands built into the command prompt. If you would like further information about a particular command you can type help command name. For example </a:t>
            </a:r>
            <a:r>
              <a:rPr lang="en-GB">
                <a:solidFill>
                  <a:schemeClr val="accent4"/>
                </a:solidFill>
              </a:rPr>
              <a:t>help cd </a:t>
            </a:r>
            <a:r>
              <a:rPr lang="en-GB"/>
              <a:t>will give you more detailed information on a command </a:t>
            </a:r>
            <a:r>
              <a:rPr lang="en-GB" b="1"/>
              <a:t>dir</a:t>
            </a:r>
            <a:r>
              <a:rPr lang="en-GB"/>
              <a:t>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In command prompt: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Type </a:t>
            </a:r>
            <a:r>
              <a:rPr lang="en-GB">
                <a:solidFill>
                  <a:schemeClr val="accent4"/>
                </a:solidFill>
              </a:rPr>
              <a:t>help</a:t>
            </a:r>
            <a:endParaRPr>
              <a:solidFill>
                <a:schemeClr val="accent4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Select any command from the list and type </a:t>
            </a:r>
            <a:r>
              <a:rPr lang="en-GB">
                <a:solidFill>
                  <a:schemeClr val="accent4"/>
                </a:solidFill>
              </a:rPr>
              <a:t>help [command]</a:t>
            </a:r>
            <a:endParaRPr>
              <a:solidFill>
                <a:schemeClr val="accent4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E.g. </a:t>
            </a:r>
            <a:r>
              <a:rPr lang="en-GB">
                <a:solidFill>
                  <a:schemeClr val="accent4"/>
                </a:solidFill>
              </a:rPr>
              <a:t>help cd</a:t>
            </a:r>
            <a:endParaRPr>
              <a:solidFill>
                <a:schemeClr val="accent4"/>
              </a:solidFill>
            </a:endParaRPr>
          </a:p>
        </p:txBody>
      </p:sp>
      <p:sp>
        <p:nvSpPr>
          <p:cNvPr id="248" name="Google Shape;248;p4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24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40</a:t>
            </a:fld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/>
              <a:t>MKDIR command or MD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4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/>
              <a:t>Creates directory</a:t>
            </a:r>
            <a:endParaRPr u="sng">
              <a:solidFill>
                <a:schemeClr val="accent4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u="sng">
                <a:solidFill>
                  <a:schemeClr val="accent4"/>
                </a:solidFill>
              </a:rPr>
              <a:t>Syntax</a:t>
            </a:r>
            <a:br>
              <a:rPr lang="en-GB"/>
            </a:br>
            <a:r>
              <a:rPr lang="en-GB"/>
              <a:t>mkdir [Drive:]Path              (for Ubuntu)</a:t>
            </a:r>
            <a:br>
              <a:rPr lang="en-GB"/>
            </a:br>
            <a:r>
              <a:rPr lang="en-GB"/>
              <a:t>md [Drive:]Path</a:t>
            </a:r>
            <a:br>
              <a:rPr lang="en-GB"/>
            </a:br>
            <a:r>
              <a:rPr lang="en-GB"/>
              <a:t> </a:t>
            </a:r>
            <a:br>
              <a:rPr lang="en-GB"/>
            </a:br>
            <a:r>
              <a:rPr lang="en-GB" u="sng">
                <a:solidFill>
                  <a:schemeClr val="accent4"/>
                </a:solidFill>
              </a:rPr>
              <a:t>Parameters</a:t>
            </a:r>
            <a:br>
              <a:rPr lang="en-GB"/>
            </a:br>
            <a:r>
              <a:rPr lang="en-GB"/>
              <a:t>Drive: Specifies the drive on which you want to create the new directory.</a:t>
            </a:r>
            <a:br>
              <a:rPr lang="en-GB"/>
            </a:br>
            <a:r>
              <a:rPr lang="en-GB"/>
              <a:t>Path: Required. Specifies the name and location of the new directory. The maximum length of any single path is determined by the file system.</a:t>
            </a:r>
            <a:br>
              <a:rPr lang="en-GB"/>
            </a:br>
            <a:r>
              <a:rPr lang="en-GB"/>
              <a:t>/? : Displays help on the command</a:t>
            </a:r>
            <a:endParaRPr/>
          </a:p>
        </p:txBody>
      </p:sp>
      <p:sp>
        <p:nvSpPr>
          <p:cNvPr id="255" name="Google Shape;255;p4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10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41</a:t>
            </a:fld>
            <a:endParaRPr kumimoji="0" sz="10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56" name="Google Shape;256;p4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solidFill>
            <a:srgbClr val="1C4587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b="1" dirty="0"/>
              <a:t>Try yourself type in command prompt </a:t>
            </a:r>
            <a:endParaRPr b="1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dirty="0">
                <a:latin typeface="Consolas"/>
                <a:ea typeface="Consolas"/>
                <a:cs typeface="Consolas"/>
                <a:sym typeface="Consolas"/>
              </a:rPr>
              <a:t>md /?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nsolas"/>
                <a:ea typeface="Consolas"/>
                <a:cs typeface="Consolas"/>
                <a:sym typeface="Consolas"/>
              </a:rPr>
              <a:t>md 2022-2023\</a:t>
            </a:r>
            <a:r>
              <a:rPr lang="en-GB" dirty="0" err="1">
                <a:latin typeface="Consolas"/>
                <a:ea typeface="Consolas"/>
                <a:cs typeface="Consolas"/>
                <a:sym typeface="Consolas"/>
              </a:rPr>
              <a:t>csf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Dir command</a:t>
            </a:r>
            <a:endParaRPr/>
          </a:p>
        </p:txBody>
      </p:sp>
      <p:sp>
        <p:nvSpPr>
          <p:cNvPr id="262" name="Google Shape;262;p4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Lists the files and directories contained in your current directory, if used without an argument, or the directory you specify as an argument.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Type </a:t>
            </a:r>
            <a:r>
              <a:rPr lang="en-GB">
                <a:solidFill>
                  <a:schemeClr val="accent4"/>
                </a:solidFill>
              </a:rPr>
              <a:t>dir </a:t>
            </a:r>
            <a:r>
              <a:rPr lang="en-GB"/>
              <a:t>and press enter and you will see 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a listing of the current files in the </a:t>
            </a:r>
            <a:r>
              <a:rPr lang="en-GB">
                <a:solidFill>
                  <a:schemeClr val="accent4"/>
                </a:solidFill>
              </a:rPr>
              <a:t>directory you are in</a:t>
            </a:r>
            <a:r>
              <a:rPr lang="en-GB"/>
              <a:t> 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information about their </a:t>
            </a:r>
            <a:r>
              <a:rPr lang="en-GB">
                <a:solidFill>
                  <a:schemeClr val="accent4"/>
                </a:solidFill>
              </a:rPr>
              <a:t>file sizes</a:t>
            </a:r>
            <a:endParaRPr>
              <a:solidFill>
                <a:schemeClr val="accent4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date and time they were</a:t>
            </a:r>
            <a:r>
              <a:rPr lang="en-GB">
                <a:solidFill>
                  <a:schemeClr val="accent4"/>
                </a:solidFill>
              </a:rPr>
              <a:t> last written</a:t>
            </a:r>
            <a:r>
              <a:rPr lang="en-GB"/>
              <a:t> to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how much space the files in the directory are </a:t>
            </a:r>
            <a:r>
              <a:rPr lang="en-GB">
                <a:solidFill>
                  <a:schemeClr val="accent4"/>
                </a:solidFill>
              </a:rPr>
              <a:t>using</a:t>
            </a:r>
            <a:r>
              <a:rPr lang="en-GB"/>
              <a:t> and the total amount of </a:t>
            </a:r>
            <a:r>
              <a:rPr lang="en-GB">
                <a:solidFill>
                  <a:schemeClr val="accent4"/>
                </a:solidFill>
              </a:rPr>
              <a:t>free disk space available</a:t>
            </a:r>
            <a:r>
              <a:rPr lang="en-GB"/>
              <a:t> on the current hard drive.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63" name="Google Shape;263;p4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24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42</a:t>
            </a:fld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Dir command continued</a:t>
            </a:r>
            <a:endParaRPr/>
          </a:p>
        </p:txBody>
      </p:sp>
      <p:sp>
        <p:nvSpPr>
          <p:cNvPr id="269" name="Google Shape;269;p4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Note two directories named </a:t>
            </a:r>
            <a:r>
              <a:rPr lang="en-GB" b="1">
                <a:solidFill>
                  <a:schemeClr val="accent4"/>
                </a:solidFill>
              </a:rPr>
              <a:t>. </a:t>
            </a:r>
            <a:r>
              <a:rPr lang="en-GB"/>
              <a:t>and </a:t>
            </a:r>
            <a:r>
              <a:rPr lang="en-GB" b="1">
                <a:solidFill>
                  <a:schemeClr val="accent4"/>
                </a:solidFill>
              </a:rPr>
              <a:t>..</a:t>
            </a:r>
            <a:r>
              <a:rPr lang="en-GB"/>
              <a:t>, which have special meaning in operating systems. </a:t>
            </a:r>
            <a:br>
              <a:rPr lang="en-GB"/>
            </a:br>
            <a:r>
              <a:rPr lang="en-GB"/>
              <a:t>	</a:t>
            </a:r>
            <a:r>
              <a:rPr lang="en-GB" b="1">
                <a:solidFill>
                  <a:schemeClr val="accent4"/>
                </a:solidFill>
              </a:rPr>
              <a:t>. 	</a:t>
            </a:r>
            <a:r>
              <a:rPr lang="en-GB"/>
              <a:t>stands for the current directory and </a:t>
            </a:r>
            <a:endParaRPr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accent4"/>
                </a:solidFill>
              </a:rPr>
              <a:t>.. 	</a:t>
            </a:r>
            <a:r>
              <a:rPr lang="en-GB"/>
              <a:t>stands for the previous directory in the path.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br>
              <a:rPr lang="en-GB"/>
            </a:br>
            <a:r>
              <a:rPr lang="en-GB"/>
              <a:t>Also note for many commands you can use the</a:t>
            </a:r>
            <a:r>
              <a:rPr lang="en-GB">
                <a:solidFill>
                  <a:schemeClr val="accent4"/>
                </a:solidFill>
              </a:rPr>
              <a:t> * </a:t>
            </a:r>
            <a:r>
              <a:rPr lang="en-GB"/>
              <a:t>symbol which stands for wildcard. </a:t>
            </a:r>
            <a:endParaRPr/>
          </a:p>
          <a:p>
            <a:pPr marL="0" lvl="0" indent="45720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E.g. typing </a:t>
            </a:r>
            <a:r>
              <a:rPr lang="en-GB">
                <a:solidFill>
                  <a:schemeClr val="accent4"/>
                </a:solidFill>
              </a:rPr>
              <a:t>dir *.txt</a:t>
            </a:r>
            <a:r>
              <a:rPr lang="en-GB"/>
              <a:t> will only list those files that end with .txt.</a:t>
            </a:r>
            <a:br>
              <a:rPr lang="en-GB"/>
            </a:br>
            <a:endParaRPr/>
          </a:p>
        </p:txBody>
      </p:sp>
      <p:sp>
        <p:nvSpPr>
          <p:cNvPr id="270" name="Google Shape;270;p4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24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43</a:t>
            </a:fld>
            <a:endParaRPr kumimoji="0" sz="24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4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Cd command or CHDIR </a:t>
            </a:r>
            <a:endParaRPr/>
          </a:p>
        </p:txBody>
      </p:sp>
      <p:sp>
        <p:nvSpPr>
          <p:cNvPr id="276" name="Google Shape;276;p4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Displays name of or allows you to </a:t>
            </a:r>
            <a:r>
              <a:rPr lang="en-GB" u="sng"/>
              <a:t>change</a:t>
            </a:r>
            <a:r>
              <a:rPr lang="en-GB"/>
              <a:t> your current directory to the one specified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accent4"/>
                </a:solidFill>
              </a:rPr>
              <a:t>Syntax</a:t>
            </a:r>
            <a:br>
              <a:rPr lang="en-GB"/>
            </a:br>
            <a:r>
              <a:rPr lang="en-GB"/>
              <a:t>chdir [Drive:] [Path]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cd [Drive:] [Path]                       </a:t>
            </a:r>
            <a:r>
              <a:rPr lang="en-GB">
                <a:solidFill>
                  <a:srgbClr val="DA1515"/>
                </a:solidFill>
              </a:rPr>
              <a:t>for Ubuntu</a:t>
            </a:r>
            <a:endParaRPr>
              <a:solidFill>
                <a:srgbClr val="DA1515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cd [/d] [Drive:] [Path] - changes the drive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accent4"/>
                </a:solidFill>
              </a:rPr>
              <a:t>Parameters</a:t>
            </a:r>
            <a:br>
              <a:rPr lang="en-GB"/>
            </a:br>
            <a:r>
              <a:rPr lang="en-GB"/>
              <a:t>Drive: Specifies the drive</a:t>
            </a:r>
            <a:br>
              <a:rPr lang="en-GB"/>
            </a:br>
            <a:r>
              <a:rPr lang="en-GB"/>
              <a:t>Path: Required. Specifies the name and location of the new directory. The maximum length of any single path is determined by the file system.</a:t>
            </a:r>
            <a:br>
              <a:rPr lang="en-GB"/>
            </a:br>
            <a:r>
              <a:rPr lang="en-GB"/>
              <a:t>/? : Displays help on the command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1400"/>
          </a:p>
        </p:txBody>
      </p:sp>
      <p:sp>
        <p:nvSpPr>
          <p:cNvPr id="277" name="Google Shape;277;p4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fld id="{00000000-1234-1234-1234-123412341234}" type="slidenum">
              <a:rPr kumimoji="0" lang="en-GB" sz="1000" b="0" i="0" u="none" strike="noStrike" kern="0" cap="none" spc="0" normalizeH="0" baseline="0" noProof="0">
                <a:ln>
                  <a:noFill/>
                </a:ln>
                <a:solidFill>
                  <a:srgbClr val="ADADAD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  <a:tabLst/>
                <a:defRPr/>
              </a:pPr>
              <a:t>44</a:t>
            </a:fld>
            <a:endParaRPr kumimoji="0" sz="1000" b="0" i="0" u="none" strike="noStrike" kern="0" cap="none" spc="0" normalizeH="0" baseline="0" noProof="0">
              <a:ln>
                <a:noFill/>
              </a:ln>
              <a:solidFill>
                <a:srgbClr val="ADADAD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78" name="Google Shape;278;p48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solidFill>
            <a:srgbClr val="1C4587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Try yourself type in command prompt </a:t>
            </a:r>
            <a:endParaRPr b="1"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latin typeface="Consolas"/>
                <a:ea typeface="Consolas"/>
                <a:cs typeface="Consolas"/>
                <a:sym typeface="Consolas"/>
              </a:rPr>
              <a:t>cd /?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nsolas"/>
                <a:ea typeface="Consolas"/>
                <a:cs typeface="Consolas"/>
                <a:sym typeface="Consolas"/>
              </a:rPr>
              <a:t>cd 2022-2023\</a:t>
            </a:r>
            <a:r>
              <a:rPr lang="en-GB" dirty="0" err="1">
                <a:latin typeface="Consolas"/>
                <a:ea typeface="Consolas"/>
                <a:cs typeface="Consolas"/>
                <a:sym typeface="Consolas"/>
              </a:rPr>
              <a:t>csf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nsolas"/>
                <a:ea typeface="Consolas"/>
                <a:cs typeface="Consolas"/>
                <a:sym typeface="Consolas"/>
              </a:rPr>
              <a:t>cd..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nsolas"/>
                <a:ea typeface="Consolas"/>
                <a:cs typeface="Consolas"/>
                <a:sym typeface="Consolas"/>
              </a:rPr>
              <a:t>cd /d e:\users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err="1">
                <a:latin typeface="Consolas"/>
                <a:ea typeface="Consolas"/>
                <a:cs typeface="Consolas"/>
                <a:sym typeface="Consolas"/>
              </a:rPr>
              <a:t>cls</a:t>
            </a:r>
            <a:endParaRPr dirty="0"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BB5157D-B9E5-4580-A8A9-93CB9ECD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E42D98-6352-4996-BD05-4EFAFBD3EF7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820647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1244</TotalTime>
  <Words>2919</Words>
  <Application>Microsoft Office PowerPoint</Application>
  <PresentationFormat>On-screen Show (16:9)</PresentationFormat>
  <Paragraphs>329</Paragraphs>
  <Slides>45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Consolas</vt:lpstr>
      <vt:lpstr>Calibri</vt:lpstr>
      <vt:lpstr>DIN_1451 LT W01 Engschrift</vt:lpstr>
      <vt:lpstr>Roboto</vt:lpstr>
      <vt:lpstr>Courier New</vt:lpstr>
      <vt:lpstr>Simple Light</vt:lpstr>
      <vt:lpstr>Simple Dark</vt:lpstr>
      <vt:lpstr>Computer Science Fundamentals</vt:lpstr>
      <vt:lpstr>Agenda</vt:lpstr>
      <vt:lpstr>PowerPoint Presentation</vt:lpstr>
      <vt:lpstr>1.1 Learning outcomes</vt:lpstr>
      <vt:lpstr>PowerPoint Presentation</vt:lpstr>
      <vt:lpstr>Abstraction is</vt:lpstr>
      <vt:lpstr>Abstraction...</vt:lpstr>
      <vt:lpstr>1.2 Layers of computing systems</vt:lpstr>
      <vt:lpstr>1.2 Layers of the computing systems</vt:lpstr>
      <vt:lpstr>1.2 Layers of the computing systems</vt:lpstr>
      <vt:lpstr>1.2 Layers of the computing systems</vt:lpstr>
      <vt:lpstr>1.2 Layers of the computing systems</vt:lpstr>
      <vt:lpstr>1.2 Layers of the computing systems</vt:lpstr>
      <vt:lpstr>PowerPoint Presentation</vt:lpstr>
      <vt:lpstr>WHY COMPUTER HISTORY? </vt:lpstr>
      <vt:lpstr>Early history of computing</vt:lpstr>
      <vt:lpstr>Early history of computing</vt:lpstr>
      <vt:lpstr>20 century development</vt:lpstr>
      <vt:lpstr>More recent history: generations of computers</vt:lpstr>
      <vt:lpstr>First generation computers (1951 – 1959)</vt:lpstr>
      <vt:lpstr>Second generation computers (1959-1965)</vt:lpstr>
      <vt:lpstr>Third Generation computers(1965-1971)</vt:lpstr>
      <vt:lpstr>Fourth Generation computers(1965-1971..present?)</vt:lpstr>
      <vt:lpstr>Fifth Generation: Artificial Intelligence (Present and Beyond)</vt:lpstr>
      <vt:lpstr>Moore's Law</vt:lpstr>
      <vt:lpstr>PowerPoint Presentation</vt:lpstr>
      <vt:lpstr>First generation software</vt:lpstr>
      <vt:lpstr>First generation software</vt:lpstr>
      <vt:lpstr>Second generation software</vt:lpstr>
      <vt:lpstr>Second generation software</vt:lpstr>
      <vt:lpstr>Third generation software (1965 - 1971)</vt:lpstr>
      <vt:lpstr>Fourth generation software (1971 - 1989)</vt:lpstr>
      <vt:lpstr>Fifth generation (1990 - present)</vt:lpstr>
      <vt:lpstr>The Big Ideas of Computing </vt:lpstr>
      <vt:lpstr>Recommended reading and videos</vt:lpstr>
      <vt:lpstr>Demo</vt:lpstr>
      <vt:lpstr>A bit of history...1980s</vt:lpstr>
      <vt:lpstr>Command prompt a.k.a. a shell, console window, a cmd prompt</vt:lpstr>
      <vt:lpstr>Command prompt or terminal</vt:lpstr>
      <vt:lpstr>Help command</vt:lpstr>
      <vt:lpstr>MKDIR command or MD  </vt:lpstr>
      <vt:lpstr>Dir command</vt:lpstr>
      <vt:lpstr>Dir command continued</vt:lpstr>
      <vt:lpstr>Cd command or CHDIR 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Science Fundamentals</dc:title>
  <cp:lastModifiedBy>Olga Yugay</cp:lastModifiedBy>
  <cp:revision>10</cp:revision>
  <dcterms:modified xsi:type="dcterms:W3CDTF">2022-03-15T14:58:41Z</dcterms:modified>
</cp:coreProperties>
</file>