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2" r:id="rId1"/>
    <p:sldMasterId id="2147483673" r:id="rId2"/>
  </p:sldMasterIdLst>
  <p:notesMasterIdLst>
    <p:notesMasterId r:id="rId33"/>
  </p:notesMasterIdLst>
  <p:sldIdLst>
    <p:sldId id="256" r:id="rId3"/>
    <p:sldId id="258" r:id="rId4"/>
    <p:sldId id="259" r:id="rId5"/>
    <p:sldId id="260" r:id="rId6"/>
    <p:sldId id="261" r:id="rId7"/>
    <p:sldId id="262" r:id="rId8"/>
    <p:sldId id="263" r:id="rId9"/>
    <p:sldId id="264" r:id="rId10"/>
    <p:sldId id="266" r:id="rId11"/>
    <p:sldId id="267" r:id="rId12"/>
    <p:sldId id="268" r:id="rId13"/>
    <p:sldId id="269" r:id="rId14"/>
    <p:sldId id="286" r:id="rId15"/>
    <p:sldId id="279" r:id="rId16"/>
    <p:sldId id="270" r:id="rId17"/>
    <p:sldId id="271" r:id="rId18"/>
    <p:sldId id="272" r:id="rId19"/>
    <p:sldId id="273" r:id="rId20"/>
    <p:sldId id="274" r:id="rId21"/>
    <p:sldId id="275" r:id="rId22"/>
    <p:sldId id="276" r:id="rId23"/>
    <p:sldId id="277" r:id="rId24"/>
    <p:sldId id="278" r:id="rId25"/>
    <p:sldId id="280" r:id="rId26"/>
    <p:sldId id="281" r:id="rId27"/>
    <p:sldId id="282" r:id="rId28"/>
    <p:sldId id="284" r:id="rId29"/>
    <p:sldId id="287" r:id="rId30"/>
    <p:sldId id="288" r:id="rId31"/>
    <p:sldId id="285" r:id="rId32"/>
  </p:sldIdLst>
  <p:sldSz cx="9144000" cy="5143500" type="screen16x9"/>
  <p:notesSz cx="6858000" cy="9144000"/>
  <p:embeddedFontLst>
    <p:embeddedFont>
      <p:font typeface="Calibri" panose="020F0502020204030204" pitchFamily="34" charset="0"/>
      <p:regular r:id="rId34"/>
      <p:bold r:id="rId35"/>
      <p:italic r:id="rId36"/>
      <p:boldItalic r:id="rId37"/>
    </p:embeddedFont>
    <p:embeddedFont>
      <p:font typeface="Consolas" panose="020B0609020204030204" pitchFamily="49" charset="0"/>
      <p:regular r:id="rId38"/>
      <p:bold r:id="rId39"/>
      <p:italic r:id="rId40"/>
      <p:boldItalic r:id="rId41"/>
    </p:embeddedFont>
    <p:embeddedFont>
      <p:font typeface="Open Sans" panose="020B0606030504020204" pitchFamily="34" charset="0"/>
      <p:regular r:id="rId42"/>
      <p:bold r:id="rId43"/>
      <p:italic r:id="rId44"/>
      <p:boldItalic r:id="rId45"/>
    </p:embeddedFont>
    <p:embeddedFont>
      <p:font typeface="Roboto" panose="02000000000000000000" pitchFamily="2" charset="0"/>
      <p:regular r:id="rId46"/>
      <p:bold r:id="rId47"/>
      <p:italic r:id="rId48"/>
      <p:boldItalic r:id="rId49"/>
    </p:embeddedFont>
    <p:embeddedFont>
      <p:font typeface="Verdana" panose="020B0604030504040204" pitchFamily="34"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97DC9DD-3EDD-4B91-9380-84D0AF201391}">
  <a:tblStyle styleId="{F97DC9DD-3EDD-4B91-9380-84D0AF201391}"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559BBE7B-E63D-489F-B6AC-57EBB0242BC2}"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72356" autoAdjust="0"/>
  </p:normalViewPr>
  <p:slideViewPr>
    <p:cSldViewPr snapToGrid="0">
      <p:cViewPr varScale="1">
        <p:scale>
          <a:sx n="136" d="100"/>
          <a:sy n="136" d="100"/>
        </p:scale>
        <p:origin x="138" y="3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6.fntdata"/><Relationship Id="rId21" Type="http://schemas.openxmlformats.org/officeDocument/2006/relationships/slide" Target="slides/slide19.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font" Target="fonts/font14.fntdata"/><Relationship Id="rId50" Type="http://schemas.openxmlformats.org/officeDocument/2006/relationships/font" Target="fonts/font17.fntdata"/><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3" Type="http://schemas.openxmlformats.org/officeDocument/2006/relationships/font" Target="fonts/font20.fntdata"/><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font" Target="fonts/font15.fntdata"/><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font" Target="fonts/font18.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font" Target="fonts/font13.fntdata"/><Relationship Id="rId20" Type="http://schemas.openxmlformats.org/officeDocument/2006/relationships/slide" Target="slides/slide18.xml"/><Relationship Id="rId41" Type="http://schemas.openxmlformats.org/officeDocument/2006/relationships/font" Target="fonts/font8.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3.fntdata"/><Relationship Id="rId49" Type="http://schemas.openxmlformats.org/officeDocument/2006/relationships/font" Target="fonts/font16.fntdata"/><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11.fntdata"/><Relationship Id="rId52" Type="http://schemas.openxmlformats.org/officeDocument/2006/relationships/font" Target="fonts/font1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4adfe17fd9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4adfe17fd9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4b9d49ac3f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4b9d49ac3f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4b9d49ac3f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4b9d49ac3f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4b9d49ac3f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4b9d49ac3f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GB" b="1" dirty="0"/>
              <a:t>For instructor:</a:t>
            </a:r>
            <a:r>
              <a:rPr lang="en-GB" dirty="0"/>
              <a:t> on click correct answers will appear</a:t>
            </a:r>
            <a:endParaRPr dirty="0"/>
          </a:p>
          <a:p>
            <a:pPr marL="0" lvl="0" indent="0" algn="l" rtl="0">
              <a:spcBef>
                <a:spcPts val="0"/>
              </a:spcBef>
              <a:spcAft>
                <a:spcPts val="0"/>
              </a:spcAft>
              <a:buNone/>
            </a:pPr>
            <a:r>
              <a:rPr lang="en-GB" dirty="0"/>
              <a:t>Machine language is the language that is built into the electrical</a:t>
            </a:r>
            <a:endParaRPr dirty="0"/>
          </a:p>
          <a:p>
            <a:pPr marL="0" lvl="0" indent="0" algn="l" rtl="0">
              <a:spcBef>
                <a:spcPts val="0"/>
              </a:spcBef>
              <a:spcAft>
                <a:spcPts val="0"/>
              </a:spcAft>
              <a:buNone/>
            </a:pPr>
            <a:r>
              <a:rPr lang="en-GB" dirty="0"/>
              <a:t>circuitry of a computer.</a:t>
            </a:r>
            <a:endParaRPr dirty="0"/>
          </a:p>
          <a:p>
            <a:pPr marL="0" lvl="0" indent="0" algn="l" rtl="0">
              <a:spcBef>
                <a:spcPts val="0"/>
              </a:spcBef>
              <a:spcAft>
                <a:spcPts val="0"/>
              </a:spcAft>
              <a:buNone/>
            </a:pPr>
            <a:r>
              <a:rPr lang="en-GB" dirty="0"/>
              <a:t>Assembly language is a language made up of mnemonic codes that</a:t>
            </a:r>
            <a:endParaRPr dirty="0"/>
          </a:p>
          <a:p>
            <a:pPr marL="0" lvl="0" indent="0" algn="l" rtl="0">
              <a:spcBef>
                <a:spcPts val="0"/>
              </a:spcBef>
              <a:spcAft>
                <a:spcPts val="0"/>
              </a:spcAft>
              <a:buNone/>
            </a:pPr>
            <a:r>
              <a:rPr lang="en-GB" dirty="0"/>
              <a:t>represent machine-language instructions.</a:t>
            </a:r>
            <a:endParaRPr dirty="0"/>
          </a:p>
          <a:p>
            <a:pPr marL="0" lvl="0" indent="0" algn="l" rtl="0">
              <a:spcBef>
                <a:spcPts val="0"/>
              </a:spcBef>
              <a:spcAft>
                <a:spcPts val="0"/>
              </a:spcAft>
              <a:buNone/>
            </a:pPr>
            <a:r>
              <a:rPr lang="en-GB" dirty="0"/>
              <a:t>Programs written in assembly language are translated into machine</a:t>
            </a:r>
            <a:endParaRPr dirty="0"/>
          </a:p>
          <a:p>
            <a:pPr marL="0" lvl="0" indent="0" algn="l" rtl="0">
              <a:spcBef>
                <a:spcPts val="0"/>
              </a:spcBef>
              <a:spcAft>
                <a:spcPts val="0"/>
              </a:spcAft>
              <a:buNone/>
            </a:pPr>
            <a:r>
              <a:rPr lang="en-GB" dirty="0"/>
              <a:t>language programs by a computer program called an assembler.</a:t>
            </a:r>
            <a:endParaRPr dirty="0"/>
          </a:p>
          <a:p>
            <a:pPr marL="0" lvl="0" indent="0" algn="l" rtl="0">
              <a:spcBef>
                <a:spcPts val="0"/>
              </a:spcBef>
              <a:spcAft>
                <a:spcPts val="0"/>
              </a:spcAft>
              <a:buClr>
                <a:srgbClr val="000000"/>
              </a:buClr>
              <a:buSzPts val="1100"/>
              <a:buFont typeface="Arial"/>
              <a:buNone/>
            </a:pPr>
            <a:endParaRPr dirty="0"/>
          </a:p>
          <a:p>
            <a:pPr marL="0" lvl="0" indent="0" algn="l" rtl="0">
              <a:spcBef>
                <a:spcPts val="0"/>
              </a:spcBef>
              <a:spcAft>
                <a:spcPts val="0"/>
              </a:spcAft>
              <a:buNone/>
            </a:pPr>
            <a:r>
              <a:rPr lang="en-GB" dirty="0"/>
              <a:t>Whereas assembly language is a language made up of mnemonic codes</a:t>
            </a:r>
            <a:endParaRPr dirty="0"/>
          </a:p>
          <a:p>
            <a:pPr marL="0" lvl="0" indent="0" algn="l" rtl="0">
              <a:spcBef>
                <a:spcPts val="0"/>
              </a:spcBef>
              <a:spcAft>
                <a:spcPts val="0"/>
              </a:spcAft>
              <a:buNone/>
            </a:pPr>
            <a:r>
              <a:rPr lang="en-GB" dirty="0"/>
              <a:t>that represent machine-language instructions, high-level languages use</a:t>
            </a:r>
            <a:endParaRPr dirty="0"/>
          </a:p>
          <a:p>
            <a:pPr marL="0" lvl="0" indent="0" algn="l" rtl="0">
              <a:spcBef>
                <a:spcPts val="0"/>
              </a:spcBef>
              <a:spcAft>
                <a:spcPts val="0"/>
              </a:spcAft>
              <a:buNone/>
            </a:pPr>
            <a:r>
              <a:rPr lang="en-GB" dirty="0"/>
              <a:t>English-like statements to represent a groups of assembly-language</a:t>
            </a:r>
            <a:endParaRPr dirty="0"/>
          </a:p>
          <a:p>
            <a:pPr marL="0" lvl="0" indent="0" algn="l" rtl="0">
              <a:spcBef>
                <a:spcPts val="0"/>
              </a:spcBef>
              <a:spcAft>
                <a:spcPts val="0"/>
              </a:spcAft>
              <a:buNone/>
            </a:pPr>
            <a:r>
              <a:rPr lang="en-GB" dirty="0"/>
              <a:t>statements or machine-language statements. There is a one-to-one</a:t>
            </a:r>
            <a:endParaRPr dirty="0"/>
          </a:p>
          <a:p>
            <a:pPr marL="0" lvl="0" indent="0" algn="l" rtl="0">
              <a:spcBef>
                <a:spcPts val="0"/>
              </a:spcBef>
              <a:spcAft>
                <a:spcPts val="0"/>
              </a:spcAft>
              <a:buNone/>
            </a:pPr>
            <a:r>
              <a:rPr lang="en-GB" dirty="0"/>
              <a:t>correspondence between statements in an assembly language and the</a:t>
            </a:r>
            <a:endParaRPr dirty="0"/>
          </a:p>
          <a:p>
            <a:pPr marL="0" lvl="0" indent="0" algn="l" rtl="0">
              <a:spcBef>
                <a:spcPts val="0"/>
              </a:spcBef>
              <a:spcAft>
                <a:spcPts val="0"/>
              </a:spcAft>
              <a:buNone/>
            </a:pPr>
            <a:r>
              <a:rPr lang="en-GB" dirty="0"/>
              <a:t>statements they represent in machine language. There is a one-to-many</a:t>
            </a:r>
            <a:endParaRPr dirty="0"/>
          </a:p>
          <a:p>
            <a:pPr marL="0" lvl="0" indent="0" algn="l" rtl="0">
              <a:spcBef>
                <a:spcPts val="0"/>
              </a:spcBef>
              <a:spcAft>
                <a:spcPts val="0"/>
              </a:spcAft>
              <a:buNone/>
            </a:pPr>
            <a:r>
              <a:rPr lang="en-GB" dirty="0"/>
              <a:t>correspondence between high-level statements and the corresponding</a:t>
            </a:r>
            <a:endParaRPr dirty="0"/>
          </a:p>
          <a:p>
            <a:pPr marL="0" lvl="0" indent="0" algn="l" rtl="0">
              <a:spcBef>
                <a:spcPts val="0"/>
              </a:spcBef>
              <a:spcAft>
                <a:spcPts val="0"/>
              </a:spcAft>
              <a:buNone/>
            </a:pPr>
            <a:r>
              <a:rPr lang="en-GB" dirty="0"/>
              <a:t>machine-language statements.</a:t>
            </a:r>
            <a:endParaRPr dirty="0"/>
          </a:p>
          <a:p>
            <a:pPr marL="0" lvl="0" indent="0" algn="l" rtl="0">
              <a:spcBef>
                <a:spcPts val="0"/>
              </a:spcBef>
              <a:spcAft>
                <a:spcPts val="0"/>
              </a:spcAft>
              <a:buClr>
                <a:srgbClr val="000000"/>
              </a:buClr>
              <a:buSzPts val="1100"/>
              <a:buFont typeface="Arial"/>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4adfe17fd9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4adfe17fd9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t>For the instructor</a:t>
            </a:r>
            <a:r>
              <a:rPr lang="en-GB" u="sng" dirty="0"/>
              <a:t>:</a:t>
            </a:r>
            <a:r>
              <a:rPr lang="en-GB" dirty="0"/>
              <a:t> Encourage students to participate by asking them if they see themselves working in a development team sometime soon or maybe even creating their own development team. So for that, they need to get an idea what is development process in the first place</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Tutor may ask students to define and help them if they do not know before splitting them.</a:t>
            </a:r>
            <a:endParaRPr dirty="0"/>
          </a:p>
          <a:p>
            <a:pPr marL="0" lvl="0" indent="0" algn="l" rtl="0">
              <a:spcBef>
                <a:spcPts val="0"/>
              </a:spcBef>
              <a:spcAft>
                <a:spcPts val="0"/>
              </a:spcAft>
              <a:buNone/>
            </a:pPr>
            <a:r>
              <a:rPr lang="en-GB" dirty="0"/>
              <a:t>For arranging steps it is recommended to split students into groups of 2-4</a:t>
            </a:r>
            <a:endParaRPr b="1" dirty="0"/>
          </a:p>
          <a:p>
            <a:pPr marL="0" lvl="0" indent="0" algn="l" rtl="0">
              <a:spcBef>
                <a:spcPts val="0"/>
              </a:spcBef>
              <a:spcAft>
                <a:spcPts val="0"/>
              </a:spcAft>
              <a:buNone/>
            </a:pPr>
            <a:r>
              <a:rPr lang="en-GB" b="1" dirty="0" err="1"/>
              <a:t>Answer</a:t>
            </a:r>
            <a:r>
              <a:rPr lang="en-GB" dirty="0" err="1"/>
              <a:t>:conceiving</a:t>
            </a:r>
            <a:r>
              <a:rPr lang="en-GB" dirty="0"/>
              <a:t>, specifying, designing, programming, documenting, testing, and bug fixing (although the exact answer depends on development methodology, but we just look at it in general terms)</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4ae0fcbd20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4ae0fcbd20_0_2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t>For the instructor</a:t>
            </a:r>
            <a:r>
              <a:rPr lang="en-GB" u="sng" dirty="0"/>
              <a:t>:</a:t>
            </a:r>
            <a:r>
              <a:rPr lang="en-GB" dirty="0"/>
              <a:t> </a:t>
            </a:r>
            <a:endParaRPr dirty="0"/>
          </a:p>
          <a:p>
            <a:pPr marL="0" lvl="0" indent="0" algn="l" rtl="0">
              <a:spcBef>
                <a:spcPts val="0"/>
              </a:spcBef>
              <a:spcAft>
                <a:spcPts val="0"/>
              </a:spcAft>
              <a:buNone/>
            </a:pPr>
            <a:r>
              <a:rPr lang="en-GB" dirty="0"/>
              <a:t>Encourage students to participate by asking them what role they find more suitable for themselves</a:t>
            </a:r>
            <a:endParaRPr dirty="0"/>
          </a:p>
          <a:p>
            <a:pPr marL="0" lvl="0" indent="0" algn="l" rtl="0">
              <a:spcBef>
                <a:spcPts val="0"/>
              </a:spcBef>
              <a:spcAft>
                <a:spcPts val="0"/>
              </a:spcAft>
              <a:buNone/>
            </a:pPr>
            <a:r>
              <a:rPr lang="en-GB" dirty="0"/>
              <a:t>Tutor may help them/hint them if they do not know</a:t>
            </a:r>
            <a:endParaRPr dirty="0"/>
          </a:p>
          <a:p>
            <a:pPr marL="0" lvl="0" indent="0" algn="l" rtl="0">
              <a:spcBef>
                <a:spcPts val="0"/>
              </a:spcBef>
              <a:spcAft>
                <a:spcPts val="0"/>
              </a:spcAft>
              <a:buNone/>
            </a:pPr>
            <a:r>
              <a:rPr lang="en-GB" dirty="0"/>
              <a:t>it is recommended keep students work in groups of 2-4 and make them discuss what roles they see</a:t>
            </a:r>
            <a:endParaRPr dirty="0"/>
          </a:p>
          <a:p>
            <a:pPr marL="0" lvl="0" indent="0" algn="l" rtl="0">
              <a:spcBef>
                <a:spcPts val="0"/>
              </a:spcBef>
              <a:spcAft>
                <a:spcPts val="0"/>
              </a:spcAft>
              <a:buNone/>
            </a:pPr>
            <a:r>
              <a:rPr lang="en-GB" b="1" dirty="0" err="1"/>
              <a:t>Answer</a:t>
            </a:r>
            <a:r>
              <a:rPr lang="en-GB" dirty="0" err="1"/>
              <a:t>:conceiving</a:t>
            </a:r>
            <a:r>
              <a:rPr lang="en-GB" dirty="0"/>
              <a:t> - account director (not strictly this title, but often used), specifying - system analyst, project manager, designing - designer/system analyst, programming-programmer, documenting-programmer, project manager, testing-programmer, tester, and bug fixing-programmer</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4ae0fcbd20_0_2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4ae0fcbd20_0_2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t>For the instructor</a:t>
            </a:r>
            <a:r>
              <a:rPr lang="en-GB" u="sng" dirty="0"/>
              <a:t>:</a:t>
            </a:r>
            <a:r>
              <a:rPr lang="en-GB" dirty="0"/>
              <a:t> </a:t>
            </a:r>
            <a:endParaRPr dirty="0"/>
          </a:p>
          <a:p>
            <a:pPr marL="0" lvl="0" indent="0" algn="l" rtl="0">
              <a:spcBef>
                <a:spcPts val="0"/>
              </a:spcBef>
              <a:spcAft>
                <a:spcPts val="0"/>
              </a:spcAft>
              <a:buNone/>
            </a:pPr>
            <a:r>
              <a:rPr lang="en-GB" b="1" dirty="0"/>
              <a:t>Answer</a:t>
            </a:r>
            <a:r>
              <a:rPr lang="en-GB" dirty="0"/>
              <a:t>: virtually at all steps, e.g. Account Director  sets initial design and requirements with client, this has to be communicated to designer and programmers through Project Manager  and so on. And the whole process has to be documented.</a:t>
            </a:r>
            <a:endParaRPr dirty="0"/>
          </a:p>
          <a:p>
            <a:pPr marL="0" lvl="0" indent="0" algn="l" rtl="0">
              <a:spcBef>
                <a:spcPts val="0"/>
              </a:spcBef>
              <a:spcAft>
                <a:spcPts val="0"/>
              </a:spcAft>
              <a:buClr>
                <a:srgbClr val="000000"/>
              </a:buClr>
              <a:buSzPts val="1100"/>
              <a:buFont typeface="Arial"/>
              <a:buNone/>
            </a:pPr>
            <a:r>
              <a:rPr lang="en-GB" dirty="0"/>
              <a:t>Stress out the importance of ease of collaboration, documentation, revision control =&gt; software tools help with that </a:t>
            </a:r>
            <a:endParaRPr dirty="0"/>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4ae0fcbd20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 name="Google Shape;219;g4ae0fcbd20_0_2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GB" b="1"/>
              <a:t>For instructor: Demonstrate how to rollback to particular version, how to name versions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53475974311f0f9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53475974311f0f9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4b9d49ac3f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4b9d49ac3f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b="1">
                <a:solidFill>
                  <a:schemeClr val="dk1"/>
                </a:solidFill>
              </a:rPr>
              <a:t>For instructor: </a:t>
            </a:r>
            <a:r>
              <a:rPr lang="en-GB">
                <a:solidFill>
                  <a:schemeClr val="dk1"/>
                </a:solidFill>
              </a:rPr>
              <a:t>Students can be given 5-10 minute break, </a:t>
            </a:r>
            <a:r>
              <a:rPr lang="en-GB" b="1">
                <a:solidFill>
                  <a:schemeClr val="dk1"/>
                </a:solidFill>
              </a:rPr>
              <a:t>those who do not have google account may setup account during the break</a:t>
            </a:r>
            <a:endParaRPr b="1"/>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ef0de30f7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ef0de30f7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ef0de30f7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ef0de30f7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7056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99cbff45a4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99cbff45a4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ef0de30f7e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ef0de30f7e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ef0de30f7e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ef0de30f7e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9c8944d297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0" name="Google Shape;260;g9c8944d297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a:t>Note that each line is executed with separate command</a:t>
            </a:r>
            <a:endParaRPr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ef0de30f7e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ef0de30f7e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ef0de30f7e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ef0de30f7e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ef0de30f7e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ef0de30f7e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ef0de30f7e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ef0de30f7e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ef0de30f7e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 name="Google Shape;299;gef0de30f7e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538492f29a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538492f29a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ef0de30f7e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ef0de30f7e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Pause the video for needed time and write code for the following task</a:t>
            </a: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4b9d49ac3f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4b9d49ac3f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4ae0fcbd20_0_3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4ae0fcbd20_0_3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u="sng"/>
              <a:t>For the instructor</a:t>
            </a:r>
            <a:r>
              <a:rPr lang="en-GB" u="sng"/>
              <a:t>:</a:t>
            </a:r>
            <a:r>
              <a:rPr lang="en-GB"/>
              <a:t> The videos will be downloaded and made available either through intranet or james</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4b9d49ac3f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4b9d49ac3f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4b9d49ac3f_0_1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4b9d49ac3f_0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sz="2400"/>
            </a:lvl1pPr>
            <a:lvl2pPr lvl="1">
              <a:buNone/>
              <a:defRPr sz="2400"/>
            </a:lvl2pPr>
            <a:lvl3pPr lvl="2">
              <a:buNone/>
              <a:defRPr sz="2400"/>
            </a:lvl3pPr>
            <a:lvl4pPr lvl="3">
              <a:buNone/>
              <a:defRPr sz="2400"/>
            </a:lvl4pPr>
            <a:lvl5pPr lvl="4">
              <a:buNone/>
              <a:defRPr sz="2400"/>
            </a:lvl5pPr>
            <a:lvl6pPr lvl="5">
              <a:buNone/>
              <a:defRPr sz="2400"/>
            </a:lvl6pPr>
            <a:lvl7pPr lvl="6">
              <a:buNone/>
              <a:defRPr sz="2400"/>
            </a:lvl7pPr>
            <a:lvl8pPr lvl="7">
              <a:buNone/>
              <a:defRPr sz="2400"/>
            </a:lvl8pPr>
            <a:lvl9pPr lvl="8">
              <a:buNone/>
              <a:defRPr sz="2400"/>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4" name="Google Shape;64;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cxnSp>
        <p:nvCxnSpPr>
          <p:cNvPr id="65" name="Google Shape;65;p16"/>
          <p:cNvCxnSpPr/>
          <p:nvPr/>
        </p:nvCxnSpPr>
        <p:spPr>
          <a:xfrm rot="10800000" flipH="1">
            <a:off x="10590" y="1017725"/>
            <a:ext cx="9143700" cy="7200"/>
          </a:xfrm>
          <a:prstGeom prst="straightConnector1">
            <a:avLst/>
          </a:prstGeom>
          <a:noFill/>
          <a:ln w="9525" cap="flat" cmpd="sng">
            <a:solidFill>
              <a:srgbClr val="087D8A"/>
            </a:solidFill>
            <a:prstDash val="solid"/>
            <a:round/>
            <a:headEnd type="none" w="med" len="med"/>
            <a:tailEnd type="none" w="med" len="med"/>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69" name="Google Shape;69;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0" name="Google Shape;70;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6" name="Google Shape;76;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7" name="Google Shape;77;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1"/>
        <p:cNvGrpSpPr/>
        <p:nvPr/>
      </p:nvGrpSpPr>
      <p:grpSpPr>
        <a:xfrm>
          <a:off x="0" y="0"/>
          <a:ext cx="0" cy="0"/>
          <a:chOff x="0" y="0"/>
          <a:chExt cx="0" cy="0"/>
        </a:xfrm>
      </p:grpSpPr>
      <p:sp>
        <p:nvSpPr>
          <p:cNvPr id="82" name="Google Shape;82;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4" name="Google Shape;84;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5" name="Google Shape;85;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86" name="Google Shape;86;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7"/>
        <p:cNvGrpSpPr/>
        <p:nvPr/>
      </p:nvGrpSpPr>
      <p:grpSpPr>
        <a:xfrm>
          <a:off x="0" y="0"/>
          <a:ext cx="0" cy="0"/>
          <a:chOff x="0" y="0"/>
          <a:chExt cx="0" cy="0"/>
        </a:xfrm>
      </p:grpSpPr>
      <p:sp>
        <p:nvSpPr>
          <p:cNvPr id="88" name="Google Shape;88;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89" name="Google Shape;89;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0"/>
        <p:cNvGrpSpPr/>
        <p:nvPr/>
      </p:nvGrpSpPr>
      <p:grpSpPr>
        <a:xfrm>
          <a:off x="0" y="0"/>
          <a:ext cx="0" cy="0"/>
          <a:chOff x="0" y="0"/>
          <a:chExt cx="0" cy="0"/>
        </a:xfrm>
      </p:grpSpPr>
      <p:sp>
        <p:nvSpPr>
          <p:cNvPr id="91" name="Google Shape;91;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2" name="Google Shape;92;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93" name="Google Shape;93;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6"/>
        <p:cNvGrpSpPr/>
        <p:nvPr/>
      </p:nvGrpSpPr>
      <p:grpSpPr>
        <a:xfrm>
          <a:off x="0" y="0"/>
          <a:ext cx="0" cy="0"/>
          <a:chOff x="0" y="0"/>
          <a:chExt cx="0" cy="0"/>
        </a:xfrm>
      </p:grpSpPr>
      <p:sp>
        <p:nvSpPr>
          <p:cNvPr id="97" name="Google Shape;97;p25"/>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98" name="Google Shape;98;p25"/>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1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16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1600"/>
              </a:spcBef>
              <a:spcAft>
                <a:spcPts val="160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99" name="Google Shape;99;p2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0" name="Google Shape;100;p2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1" name="Google Shape;101;p2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102"/>
        <p:cNvGrpSpPr/>
        <p:nvPr/>
      </p:nvGrpSpPr>
      <p:grpSpPr>
        <a:xfrm>
          <a:off x="0" y="0"/>
          <a:ext cx="0" cy="0"/>
          <a:chOff x="0" y="0"/>
          <a:chExt cx="0" cy="0"/>
        </a:xfrm>
      </p:grpSpPr>
      <p:sp>
        <p:nvSpPr>
          <p:cNvPr id="103" name="Google Shape;103;p26"/>
          <p:cNvSpPr txBox="1">
            <a:spLocks noGrp="1"/>
          </p:cNvSpPr>
          <p:nvPr>
            <p:ph type="title"/>
          </p:nvPr>
        </p:nvSpPr>
        <p:spPr>
          <a:xfrm>
            <a:off x="623888" y="1282304"/>
            <a:ext cx="7886700" cy="21396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104" name="Google Shape;104;p26"/>
          <p:cNvSpPr txBox="1">
            <a:spLocks noGrp="1"/>
          </p:cNvSpPr>
          <p:nvPr>
            <p:ph type="body" idx="1"/>
          </p:nvPr>
        </p:nvSpPr>
        <p:spPr>
          <a:xfrm>
            <a:off x="623888" y="3442098"/>
            <a:ext cx="7886700" cy="11253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rgbClr val="888888"/>
              </a:buClr>
              <a:buSzPts val="1800"/>
              <a:buFont typeface="Arial"/>
              <a:buNone/>
              <a:defRPr sz="1800">
                <a:solidFill>
                  <a:srgbClr val="888888"/>
                </a:solidFill>
                <a:latin typeface="Calibri"/>
                <a:ea typeface="Calibri"/>
                <a:cs typeface="Calibri"/>
                <a:sym typeface="Calibri"/>
              </a:defRPr>
            </a:lvl1pPr>
            <a:lvl2pPr marL="914400" marR="0" lvl="1" indent="-228600" algn="l" rtl="0">
              <a:lnSpc>
                <a:spcPct val="90000"/>
              </a:lnSpc>
              <a:spcBef>
                <a:spcPts val="1600"/>
              </a:spcBef>
              <a:spcAft>
                <a:spcPts val="0"/>
              </a:spcAft>
              <a:buClr>
                <a:srgbClr val="888888"/>
              </a:buClr>
              <a:buSzPts val="15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1600"/>
              </a:spcBef>
              <a:spcAft>
                <a:spcPts val="0"/>
              </a:spcAft>
              <a:buClr>
                <a:srgbClr val="888888"/>
              </a:buClr>
              <a:buSzPts val="1350"/>
              <a:buFont typeface="Arial"/>
              <a:buNone/>
              <a:defRPr sz="135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1600"/>
              </a:spcBef>
              <a:spcAft>
                <a:spcPts val="1600"/>
              </a:spcAft>
              <a:buClr>
                <a:srgbClr val="888888"/>
              </a:buClr>
              <a:buSzPts val="12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105" name="Google Shape;105;p2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6" name="Google Shape;106;p2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7" name="Google Shape;107;p2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2ReR1YJrNOM"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git-scm.com/about" TargetMode="External"/><Relationship Id="rId4" Type="http://schemas.openxmlformats.org/officeDocument/2006/relationships/hyperlink" Target="https://www.youtube.com/watch?v=OqmSzXDrJBk"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3iLUls6Z_tw"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python.org/about/gettingstarted/"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hyperlink" Target="https://www.jetbrains.com/pycharm/download/#section=windows" TargetMode="External"/><Relationship Id="rId4" Type="http://schemas.openxmlformats.org/officeDocument/2006/relationships/hyperlink" Target="https://www.python.org/download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repl.it/languages/python3"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git-scm.com/book/en/v2/Getting-Started-Installing-Git"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hyperlink" Target="https://github.com/" TargetMode="External"/><Relationship Id="rId4" Type="http://schemas.openxmlformats.org/officeDocument/2006/relationships/hyperlink" Target="https://youtu.be/8JJ101D3knE"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w3schools.com/python/python_operators.asp" TargetMode="External"/><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z9i_h-WMQ68"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hyperlink" Target="https://youtu.be/l3F3l3psqXY" TargetMode="External"/><Relationship Id="rId4" Type="http://schemas.openxmlformats.org/officeDocument/2006/relationships/hyperlink" Target="https://www.youtube.com/watch?v=vTgKtoU--Z8&amp;list=PLeWHfyz6lrQVorE4QwanvSBJA-Y3JVK-v"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python.org/about/gettingstarted/"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hyperlink" Target="https://realpython.com/run-python-scripts" TargetMode="External"/><Relationship Id="rId5" Type="http://schemas.openxmlformats.org/officeDocument/2006/relationships/hyperlink" Target="https://realpython.com/interacting-with-python/" TargetMode="External"/><Relationship Id="rId4" Type="http://schemas.openxmlformats.org/officeDocument/2006/relationships/hyperlink" Target="https://realpython.com/installing-python/"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dirty="0"/>
              <a:t>Computer Science Fundamentals</a:t>
            </a:r>
            <a:endParaRPr dirty="0"/>
          </a:p>
        </p:txBody>
      </p:sp>
      <p:sp>
        <p:nvSpPr>
          <p:cNvPr id="113" name="Google Shape;113;p2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rPr>
              <a:t>Seminar 1</a:t>
            </a:r>
          </a:p>
          <a:p>
            <a:pPr marL="0" indent="0" algn="l"/>
            <a:r>
              <a:rPr lang="en-GB" dirty="0">
                <a:solidFill>
                  <a:schemeClr val="accent4"/>
                </a:solidFill>
              </a:rPr>
              <a:t>Lecturer: Olga Yugay</a:t>
            </a:r>
          </a:p>
          <a:p>
            <a:pPr marL="0" lvl="0" indent="0" algn="ctr" rtl="0">
              <a:spcBef>
                <a:spcPts val="0"/>
              </a:spcBef>
              <a:spcAft>
                <a:spcPts val="0"/>
              </a:spcAft>
              <a:buNone/>
            </a:pPr>
            <a:endParaRPr lang="en-US" dirty="0">
              <a:solidFill>
                <a:schemeClr val="accent4"/>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Tutorial objectives</a:t>
            </a:r>
            <a:endParaRPr/>
          </a:p>
        </p:txBody>
      </p:sp>
      <p:sp>
        <p:nvSpPr>
          <p:cNvPr id="126" name="Google Shape;126;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38138" marR="0" lvl="0" indent="-338138" algn="l" rtl="0">
              <a:lnSpc>
                <a:spcPct val="115000"/>
              </a:lnSpc>
              <a:spcBef>
                <a:spcPts val="0"/>
              </a:spcBef>
              <a:spcAft>
                <a:spcPts val="0"/>
              </a:spcAft>
              <a:buSzPts val="1800"/>
              <a:buAutoNum type="arabicPeriod"/>
            </a:pPr>
            <a:r>
              <a:rPr lang="en-GB" dirty="0"/>
              <a:t>To review lecture</a:t>
            </a:r>
            <a:endParaRPr dirty="0"/>
          </a:p>
          <a:p>
            <a:pPr marL="338138" marR="0" lvl="0" indent="-338138" algn="l" rtl="0">
              <a:lnSpc>
                <a:spcPct val="115000"/>
              </a:lnSpc>
              <a:spcBef>
                <a:spcPts val="0"/>
              </a:spcBef>
              <a:spcAft>
                <a:spcPts val="0"/>
              </a:spcAft>
              <a:buSzPts val="1800"/>
              <a:buAutoNum type="arabicPeriod"/>
            </a:pPr>
            <a:r>
              <a:rPr lang="en-GB" dirty="0"/>
              <a:t>To explore collaboration tools</a:t>
            </a:r>
            <a:endParaRPr dirty="0"/>
          </a:p>
          <a:p>
            <a:pPr marL="338138" marR="0" lvl="0" indent="-338138" algn="l" rtl="0">
              <a:lnSpc>
                <a:spcPct val="115000"/>
              </a:lnSpc>
              <a:spcBef>
                <a:spcPts val="0"/>
              </a:spcBef>
              <a:spcAft>
                <a:spcPts val="0"/>
              </a:spcAft>
              <a:buSzPts val="1800"/>
              <a:buAutoNum type="arabicPeriod"/>
            </a:pPr>
            <a:r>
              <a:rPr lang="en-GB" dirty="0"/>
              <a:t>To explore Google docs from revision point of view</a:t>
            </a:r>
            <a:endParaRPr dirty="0"/>
          </a:p>
          <a:p>
            <a:pPr marL="338138" marR="0" lvl="0" indent="-338138" algn="l" rtl="0">
              <a:lnSpc>
                <a:spcPct val="115000"/>
              </a:lnSpc>
              <a:spcBef>
                <a:spcPts val="0"/>
              </a:spcBef>
              <a:spcAft>
                <a:spcPts val="0"/>
              </a:spcAft>
              <a:buSzPts val="1800"/>
              <a:buAutoNum type="arabicPeriod"/>
            </a:pPr>
            <a:r>
              <a:rPr lang="en-GB" dirty="0"/>
              <a:t>To gain basic understanding of version control</a:t>
            </a:r>
            <a:endParaRPr sz="1800" dirty="0"/>
          </a:p>
          <a:p>
            <a:pPr marL="795338" lvl="2" indent="-338138">
              <a:spcBef>
                <a:spcPts val="0"/>
              </a:spcBef>
              <a:buSzPts val="1800"/>
              <a:buAutoNum type="alphaLcPeriod"/>
            </a:pPr>
            <a:r>
              <a:rPr lang="en-GB" sz="1350" dirty="0">
                <a:latin typeface="Roboto"/>
                <a:ea typeface="Roboto"/>
              </a:rPr>
              <a:t>To explore how Google documents related to Git</a:t>
            </a:r>
            <a:endParaRPr sz="1350" dirty="0">
              <a:latin typeface="Roboto"/>
              <a:ea typeface="Roboto"/>
            </a:endParaRPr>
          </a:p>
          <a:p>
            <a:pPr marL="338138" marR="0" lvl="0" indent="-338138" algn="l" rtl="0">
              <a:lnSpc>
                <a:spcPct val="115000"/>
              </a:lnSpc>
              <a:spcBef>
                <a:spcPts val="0"/>
              </a:spcBef>
              <a:spcAft>
                <a:spcPts val="0"/>
              </a:spcAft>
              <a:buSzPts val="1800"/>
              <a:buAutoNum type="arabicPeriod"/>
            </a:pPr>
            <a:r>
              <a:rPr lang="en-GB" dirty="0"/>
              <a:t>To get introduced to Python</a:t>
            </a:r>
            <a:endParaRPr dirty="0"/>
          </a:p>
          <a:p>
            <a:pPr marL="795338" lvl="2" indent="-338138">
              <a:spcBef>
                <a:spcPts val="0"/>
              </a:spcBef>
              <a:buAutoNum type="alphaLcPeriod"/>
            </a:pPr>
            <a:r>
              <a:rPr lang="en-GB" sz="1350" dirty="0">
                <a:latin typeface="Roboto"/>
                <a:ea typeface="Roboto"/>
                <a:cs typeface="Roboto"/>
                <a:sym typeface="Roboto"/>
              </a:rPr>
              <a:t>Using the Python Interpreter Interactively</a:t>
            </a:r>
            <a:endParaRPr dirty="0"/>
          </a:p>
          <a:p>
            <a:pPr marL="795338" lvl="2" indent="-338138">
              <a:spcBef>
                <a:spcPts val="0"/>
              </a:spcBef>
              <a:buAutoNum type="alphaLcPeriod"/>
            </a:pPr>
            <a:r>
              <a:rPr lang="en-GB" sz="1350" dirty="0">
                <a:latin typeface="Roboto"/>
                <a:ea typeface="Roboto"/>
                <a:cs typeface="Roboto"/>
                <a:sym typeface="Roboto"/>
              </a:rPr>
              <a:t>Running a Python Script from the Command Line</a:t>
            </a:r>
            <a:endParaRPr sz="1350" dirty="0">
              <a:latin typeface="Roboto"/>
              <a:ea typeface="Roboto"/>
              <a:cs typeface="Roboto"/>
              <a:sym typeface="Roboto"/>
            </a:endParaRPr>
          </a:p>
          <a:p>
            <a:pPr marL="795338" lvl="2" indent="-338138">
              <a:spcBef>
                <a:spcPts val="0"/>
              </a:spcBef>
              <a:buSzPts val="1350"/>
              <a:buFont typeface="Roboto"/>
              <a:buAutoNum type="alphaLcPeriod"/>
            </a:pPr>
            <a:r>
              <a:rPr lang="en-GB" sz="1350" dirty="0">
                <a:latin typeface="Roboto"/>
                <a:ea typeface="Roboto"/>
                <a:cs typeface="Roboto"/>
                <a:sym typeface="Roboto"/>
              </a:rPr>
              <a:t>Online Python REPL Sites</a:t>
            </a:r>
            <a:endParaRPr sz="1350" dirty="0">
              <a:latin typeface="Roboto"/>
              <a:ea typeface="Roboto"/>
              <a:cs typeface="Roboto"/>
              <a:sym typeface="Roboto"/>
            </a:endParaRPr>
          </a:p>
          <a:p>
            <a:pPr marL="795338" lvl="2" indent="-338138">
              <a:spcBef>
                <a:spcPts val="0"/>
              </a:spcBef>
              <a:buSzPts val="1350"/>
              <a:buFont typeface="Roboto"/>
              <a:buAutoNum type="alphaLcPeriod"/>
            </a:pPr>
            <a:r>
              <a:rPr lang="en-GB" sz="1350" dirty="0">
                <a:latin typeface="Roboto"/>
                <a:ea typeface="Roboto"/>
                <a:cs typeface="Roboto"/>
                <a:sym typeface="Roboto"/>
              </a:rPr>
              <a:t>IDE</a:t>
            </a:r>
            <a:endParaRPr sz="1350" dirty="0">
              <a:latin typeface="Roboto"/>
              <a:ea typeface="Roboto"/>
              <a:cs typeface="Roboto"/>
              <a:sym typeface="Roboto"/>
            </a:endParaRPr>
          </a:p>
        </p:txBody>
      </p:sp>
      <p:sp>
        <p:nvSpPr>
          <p:cNvPr id="127" name="Google Shape;127;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31"/>
        <p:cNvGrpSpPr/>
        <p:nvPr/>
      </p:nvGrpSpPr>
      <p:grpSpPr>
        <a:xfrm>
          <a:off x="0" y="0"/>
          <a:ext cx="0" cy="0"/>
          <a:chOff x="0" y="0"/>
          <a:chExt cx="0" cy="0"/>
        </a:xfrm>
      </p:grpSpPr>
      <p:sp>
        <p:nvSpPr>
          <p:cNvPr id="132" name="Google Shape;132;p30"/>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A: Lecture review</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Activity 1: Systems vs applications programmer</a:t>
            </a:r>
            <a:endParaRPr/>
          </a:p>
        </p:txBody>
      </p:sp>
      <p:sp>
        <p:nvSpPr>
          <p:cNvPr id="138" name="Google Shape;138;p31"/>
          <p:cNvSpPr txBox="1">
            <a:spLocks noGrp="1"/>
          </p:cNvSpPr>
          <p:nvPr>
            <p:ph type="body" idx="1"/>
          </p:nvPr>
        </p:nvSpPr>
        <p:spPr>
          <a:xfrm>
            <a:off x="0" y="11322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GB"/>
              <a:t>Refer to the diagram below and distinguish between a systems programmer and an applications programmer. </a:t>
            </a: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457200" lvl="0" indent="0" algn="l" rtl="0">
              <a:spcBef>
                <a:spcPts val="1600"/>
              </a:spcBef>
              <a:spcAft>
                <a:spcPts val="0"/>
              </a:spcAft>
              <a:buNone/>
            </a:pPr>
            <a:endParaRPr/>
          </a:p>
          <a:p>
            <a:pPr marL="457200" lvl="0" indent="-342900" algn="l" rtl="0">
              <a:spcBef>
                <a:spcPts val="1600"/>
              </a:spcBef>
              <a:spcAft>
                <a:spcPts val="0"/>
              </a:spcAft>
              <a:buSzPts val="1800"/>
              <a:buChar char="●"/>
            </a:pPr>
            <a:r>
              <a:rPr lang="en-GB"/>
              <a:t>What was the rationale behind the development of operating systems? </a:t>
            </a:r>
            <a:endParaRPr/>
          </a:p>
          <a:p>
            <a:pPr marL="457200" lvl="0" indent="0" algn="l" rtl="0">
              <a:spcBef>
                <a:spcPts val="1600"/>
              </a:spcBef>
              <a:spcAft>
                <a:spcPts val="0"/>
              </a:spcAft>
              <a:buNone/>
            </a:pPr>
            <a:endParaRPr/>
          </a:p>
          <a:p>
            <a:pPr marL="0" lvl="0" indent="0" algn="l" rtl="0">
              <a:spcBef>
                <a:spcPts val="1600"/>
              </a:spcBef>
              <a:spcAft>
                <a:spcPts val="0"/>
              </a:spcAft>
              <a:buClr>
                <a:srgbClr val="000000"/>
              </a:buClr>
              <a:buSzPts val="1100"/>
              <a:buFont typeface="Arial"/>
              <a:buNone/>
            </a:pPr>
            <a:endParaRPr/>
          </a:p>
          <a:p>
            <a:pPr marL="0" lvl="0" indent="0" algn="l" rtl="0">
              <a:spcBef>
                <a:spcPts val="1600"/>
              </a:spcBef>
              <a:spcAft>
                <a:spcPts val="0"/>
              </a:spcAft>
              <a:buClr>
                <a:srgbClr val="000000"/>
              </a:buClr>
              <a:buSzPts val="1100"/>
              <a:buFont typeface="Arial"/>
              <a:buNone/>
            </a:pPr>
            <a:endParaRPr/>
          </a:p>
          <a:p>
            <a:pPr marL="0" lvl="0" indent="0" algn="l" rtl="0">
              <a:spcBef>
                <a:spcPts val="1600"/>
              </a:spcBef>
              <a:spcAft>
                <a:spcPts val="1600"/>
              </a:spcAft>
              <a:buNone/>
            </a:pPr>
            <a:endParaRPr/>
          </a:p>
        </p:txBody>
      </p:sp>
      <p:sp>
        <p:nvSpPr>
          <p:cNvPr id="139" name="Google Shape;139;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a:t>
            </a:fld>
            <a:endParaRPr/>
          </a:p>
        </p:txBody>
      </p:sp>
      <p:sp>
        <p:nvSpPr>
          <p:cNvPr id="140" name="Google Shape;140;p31"/>
          <p:cNvSpPr/>
          <p:nvPr/>
        </p:nvSpPr>
        <p:spPr>
          <a:xfrm>
            <a:off x="5979275" y="2200075"/>
            <a:ext cx="1374900" cy="804300"/>
          </a:xfrm>
          <a:prstGeom prst="rect">
            <a:avLst/>
          </a:prstGeom>
          <a:solidFill>
            <a:schemeClr val="accent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t>Computer</a:t>
            </a:r>
            <a:endParaRPr b="1"/>
          </a:p>
        </p:txBody>
      </p:sp>
      <p:sp>
        <p:nvSpPr>
          <p:cNvPr id="141" name="Google Shape;141;p31" descr="asdf"/>
          <p:cNvSpPr/>
          <p:nvPr/>
        </p:nvSpPr>
        <p:spPr>
          <a:xfrm>
            <a:off x="946825" y="2190350"/>
            <a:ext cx="1102500" cy="739200"/>
          </a:xfrm>
          <a:prstGeom prst="smileyFace">
            <a:avLst>
              <a:gd name="adj" fmla="val 4653"/>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a:p>
            <a:pPr marL="0" lvl="0" indent="0" algn="ctr" rtl="0">
              <a:spcBef>
                <a:spcPts val="0"/>
              </a:spcBef>
              <a:spcAft>
                <a:spcPts val="0"/>
              </a:spcAft>
              <a:buNone/>
            </a:pPr>
            <a:r>
              <a:rPr lang="en-GB" b="1"/>
              <a:t>User</a:t>
            </a:r>
            <a:endParaRPr b="1"/>
          </a:p>
        </p:txBody>
      </p:sp>
      <p:sp>
        <p:nvSpPr>
          <p:cNvPr id="142" name="Google Shape;142;p31"/>
          <p:cNvSpPr/>
          <p:nvPr/>
        </p:nvSpPr>
        <p:spPr>
          <a:xfrm>
            <a:off x="2477325" y="2190350"/>
            <a:ext cx="1374900" cy="804300"/>
          </a:xfrm>
          <a:prstGeom prst="rect">
            <a:avLst/>
          </a:prstGeom>
          <a:solidFill>
            <a:schemeClr val="accent5"/>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t>Program A </a:t>
            </a:r>
            <a:endParaRPr b="1"/>
          </a:p>
        </p:txBody>
      </p:sp>
      <p:sp>
        <p:nvSpPr>
          <p:cNvPr id="143" name="Google Shape;143;p31"/>
          <p:cNvSpPr/>
          <p:nvPr/>
        </p:nvSpPr>
        <p:spPr>
          <a:xfrm>
            <a:off x="4226675" y="2200075"/>
            <a:ext cx="1467300" cy="804300"/>
          </a:xfrm>
          <a:prstGeom prst="rect">
            <a:avLst/>
          </a:prstGeom>
          <a:solidFill>
            <a:schemeClr val="accent5"/>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t>Program B</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32"/>
          <p:cNvPicPr preferRelativeResize="0"/>
          <p:nvPr/>
        </p:nvPicPr>
        <p:blipFill rotWithShape="1">
          <a:blip r:embed="rId3">
            <a:alphaModFix/>
          </a:blip>
          <a:srcRect l="39604" t="77015" r="25611" b="6841"/>
          <a:stretch/>
        </p:blipFill>
        <p:spPr>
          <a:xfrm>
            <a:off x="687400" y="2438075"/>
            <a:ext cx="2047699" cy="713450"/>
          </a:xfrm>
          <a:prstGeom prst="rect">
            <a:avLst/>
          </a:prstGeom>
          <a:noFill/>
          <a:ln>
            <a:noFill/>
          </a:ln>
        </p:spPr>
      </p:pic>
      <p:pic>
        <p:nvPicPr>
          <p:cNvPr id="149" name="Google Shape;149;p32"/>
          <p:cNvPicPr preferRelativeResize="0"/>
          <p:nvPr/>
        </p:nvPicPr>
        <p:blipFill rotWithShape="1">
          <a:blip r:embed="rId3">
            <a:alphaModFix/>
          </a:blip>
          <a:srcRect l="39138" t="46555" r="26077" b="26006"/>
          <a:stretch/>
        </p:blipFill>
        <p:spPr>
          <a:xfrm>
            <a:off x="3079275" y="2285674"/>
            <a:ext cx="2113825" cy="1251850"/>
          </a:xfrm>
          <a:prstGeom prst="rect">
            <a:avLst/>
          </a:prstGeom>
          <a:noFill/>
          <a:ln>
            <a:noFill/>
          </a:ln>
        </p:spPr>
      </p:pic>
      <p:pic>
        <p:nvPicPr>
          <p:cNvPr id="150" name="Google Shape;150;p32"/>
          <p:cNvPicPr preferRelativeResize="0"/>
          <p:nvPr/>
        </p:nvPicPr>
        <p:blipFill rotWithShape="1">
          <a:blip r:embed="rId3">
            <a:alphaModFix/>
          </a:blip>
          <a:srcRect l="39138" t="15943" r="26077" b="57725"/>
          <a:stretch/>
        </p:blipFill>
        <p:spPr>
          <a:xfrm>
            <a:off x="5460300" y="2285663"/>
            <a:ext cx="2113825" cy="1201325"/>
          </a:xfrm>
          <a:prstGeom prst="rect">
            <a:avLst/>
          </a:prstGeom>
          <a:noFill/>
          <a:ln>
            <a:noFill/>
          </a:ln>
        </p:spPr>
      </p:pic>
      <p:sp>
        <p:nvSpPr>
          <p:cNvPr id="151" name="Google Shape;151;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Activity 2: Match the samples of code</a:t>
            </a:r>
            <a:endParaRPr/>
          </a:p>
        </p:txBody>
      </p:sp>
      <p:sp>
        <p:nvSpPr>
          <p:cNvPr id="152" name="Google Shape;152;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Given samples of code, which of them correspond to machine, assembly, high-level language?</a:t>
            </a:r>
            <a:endParaRPr dirty="0"/>
          </a:p>
          <a:p>
            <a:pPr marL="0" marR="0" lvl="0" indent="0" algn="l" rtl="0">
              <a:lnSpc>
                <a:spcPct val="115000"/>
              </a:lnSpc>
              <a:spcBef>
                <a:spcPts val="1600"/>
              </a:spcBef>
              <a:spcAft>
                <a:spcPts val="0"/>
              </a:spcAft>
              <a:buNone/>
            </a:pPr>
            <a:endParaRPr dirty="0"/>
          </a:p>
          <a:p>
            <a:pPr marL="0" marR="0" lvl="0" indent="0" algn="l" rtl="0">
              <a:lnSpc>
                <a:spcPct val="115000"/>
              </a:lnSpc>
              <a:spcBef>
                <a:spcPts val="1600"/>
              </a:spcBef>
              <a:spcAft>
                <a:spcPts val="0"/>
              </a:spcAft>
              <a:buNone/>
            </a:pPr>
            <a:endParaRPr dirty="0"/>
          </a:p>
          <a:p>
            <a:pPr marL="0" marR="0" lvl="0" indent="0" algn="l" rtl="0">
              <a:lnSpc>
                <a:spcPct val="115000"/>
              </a:lnSpc>
              <a:spcBef>
                <a:spcPts val="1600"/>
              </a:spcBef>
              <a:spcAft>
                <a:spcPts val="0"/>
              </a:spcAft>
              <a:buNone/>
            </a:pPr>
            <a:endParaRPr dirty="0"/>
          </a:p>
          <a:p>
            <a:pPr marL="457200" marR="0" lvl="0" indent="-342900" algn="l" rtl="0">
              <a:lnSpc>
                <a:spcPct val="115000"/>
              </a:lnSpc>
              <a:spcBef>
                <a:spcPts val="1600"/>
              </a:spcBef>
              <a:spcAft>
                <a:spcPts val="0"/>
              </a:spcAft>
              <a:buSzPts val="1800"/>
              <a:buChar char="●"/>
            </a:pPr>
            <a:r>
              <a:rPr lang="en-GB" dirty="0"/>
              <a:t>Distinguish between machine language and assembly language.</a:t>
            </a:r>
            <a:endParaRPr dirty="0"/>
          </a:p>
          <a:p>
            <a:pPr marL="457200" marR="0" lvl="0" indent="-342900" algn="l" rtl="0">
              <a:lnSpc>
                <a:spcPct val="115000"/>
              </a:lnSpc>
              <a:spcBef>
                <a:spcPts val="0"/>
              </a:spcBef>
              <a:spcAft>
                <a:spcPts val="0"/>
              </a:spcAft>
              <a:buSzPts val="1800"/>
              <a:buChar char="●"/>
            </a:pPr>
            <a:r>
              <a:rPr lang="en-GB" dirty="0"/>
              <a:t>Distinguish between assembly language and high-level languages. </a:t>
            </a:r>
            <a:endParaRPr dirty="0"/>
          </a:p>
          <a:p>
            <a:pPr marL="0" marR="0" lvl="0" indent="0" algn="l" rtl="0">
              <a:lnSpc>
                <a:spcPct val="115000"/>
              </a:lnSpc>
              <a:spcBef>
                <a:spcPts val="1600"/>
              </a:spcBef>
              <a:spcAft>
                <a:spcPts val="1600"/>
              </a:spcAft>
              <a:buNone/>
            </a:pPr>
            <a:endParaRPr dirty="0"/>
          </a:p>
        </p:txBody>
      </p:sp>
      <p:sp>
        <p:nvSpPr>
          <p:cNvPr id="153" name="Google Shape;153;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5</a:t>
            </a:fld>
            <a:endParaRPr/>
          </a:p>
        </p:txBody>
      </p:sp>
      <p:grpSp>
        <p:nvGrpSpPr>
          <p:cNvPr id="154" name="Google Shape;154;p32"/>
          <p:cNvGrpSpPr/>
          <p:nvPr/>
        </p:nvGrpSpPr>
        <p:grpSpPr>
          <a:xfrm>
            <a:off x="650425" y="2260013"/>
            <a:ext cx="6971525" cy="1251862"/>
            <a:chOff x="650425" y="2260013"/>
            <a:chExt cx="6971525" cy="1251862"/>
          </a:xfrm>
        </p:grpSpPr>
        <p:pic>
          <p:nvPicPr>
            <p:cNvPr id="155" name="Google Shape;155;p32"/>
            <p:cNvPicPr preferRelativeResize="0"/>
            <p:nvPr/>
          </p:nvPicPr>
          <p:blipFill rotWithShape="1">
            <a:blip r:embed="rId3">
              <a:alphaModFix/>
            </a:blip>
            <a:srcRect l="39138" t="15943" r="26077" b="57725"/>
            <a:stretch/>
          </p:blipFill>
          <p:spPr>
            <a:xfrm>
              <a:off x="650425" y="2260013"/>
              <a:ext cx="2113825" cy="1201325"/>
            </a:xfrm>
            <a:prstGeom prst="rect">
              <a:avLst/>
            </a:prstGeom>
            <a:noFill/>
            <a:ln>
              <a:noFill/>
            </a:ln>
          </p:spPr>
        </p:pic>
        <p:pic>
          <p:nvPicPr>
            <p:cNvPr id="156" name="Google Shape;156;p32"/>
            <p:cNvPicPr preferRelativeResize="0"/>
            <p:nvPr/>
          </p:nvPicPr>
          <p:blipFill rotWithShape="1">
            <a:blip r:embed="rId3">
              <a:alphaModFix/>
            </a:blip>
            <a:srcRect l="39138" t="46555" r="26077" b="26006"/>
            <a:stretch/>
          </p:blipFill>
          <p:spPr>
            <a:xfrm>
              <a:off x="5508125" y="2260024"/>
              <a:ext cx="2113825" cy="1251850"/>
            </a:xfrm>
            <a:prstGeom prst="rect">
              <a:avLst/>
            </a:prstGeom>
            <a:noFill/>
            <a:ln>
              <a:noFill/>
            </a:ln>
          </p:spPr>
        </p:pic>
        <p:pic>
          <p:nvPicPr>
            <p:cNvPr id="157" name="Google Shape;157;p32"/>
            <p:cNvPicPr preferRelativeResize="0"/>
            <p:nvPr/>
          </p:nvPicPr>
          <p:blipFill rotWithShape="1">
            <a:blip r:embed="rId3">
              <a:alphaModFix/>
            </a:blip>
            <a:srcRect l="39604" t="77015" r="25611" b="6841"/>
            <a:stretch/>
          </p:blipFill>
          <p:spPr>
            <a:xfrm>
              <a:off x="3079275" y="2260025"/>
              <a:ext cx="2113825" cy="736500"/>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154"/>
                                        </p:tgtEl>
                                      </p:cBhvr>
                                    </p:animEffect>
                                    <p:set>
                                      <p:cBhvr>
                                        <p:cTn id="7" dur="1" fill="hold">
                                          <p:stCondLst>
                                            <p:cond delay="1000"/>
                                          </p:stCondLst>
                                        </p:cTn>
                                        <p:tgtEl>
                                          <p:spTgt spid="1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Activity 4: My development team</a:t>
            </a:r>
            <a:endParaRPr dirty="0"/>
          </a:p>
        </p:txBody>
      </p:sp>
      <p:sp>
        <p:nvSpPr>
          <p:cNvPr id="163" name="Google Shape;163;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Development process steps are listed below (not in order). Define and tell what happens at each step:</a:t>
            </a: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Clr>
                <a:srgbClr val="000000"/>
              </a:buClr>
              <a:buSzPts val="1100"/>
              <a:buFont typeface="Arial"/>
              <a:buNone/>
            </a:pPr>
            <a:r>
              <a:rPr lang="en-GB" dirty="0"/>
              <a:t>Arrange the steps above in chronological order</a:t>
            </a:r>
            <a:endParaRPr dirty="0"/>
          </a:p>
        </p:txBody>
      </p:sp>
      <p:sp>
        <p:nvSpPr>
          <p:cNvPr id="164" name="Google Shape;164;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solidFill>
                  <a:schemeClr val="lt2"/>
                </a:solidFill>
                <a:latin typeface="Arial"/>
                <a:ea typeface="Arial"/>
                <a:cs typeface="Arial"/>
                <a:sym typeface="Arial"/>
              </a:rPr>
              <a:t>6</a:t>
            </a:fld>
            <a:endParaRPr>
              <a:solidFill>
                <a:schemeClr val="lt2"/>
              </a:solidFill>
              <a:latin typeface="Arial"/>
              <a:ea typeface="Arial"/>
              <a:cs typeface="Arial"/>
              <a:sym typeface="Arial"/>
            </a:endParaRPr>
          </a:p>
        </p:txBody>
      </p:sp>
      <p:sp>
        <p:nvSpPr>
          <p:cNvPr id="165" name="Google Shape;165;p33"/>
          <p:cNvSpPr txBox="1"/>
          <p:nvPr/>
        </p:nvSpPr>
        <p:spPr>
          <a:xfrm>
            <a:off x="436000" y="2105850"/>
            <a:ext cx="19776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b="1">
                <a:solidFill>
                  <a:schemeClr val="lt1"/>
                </a:solidFill>
              </a:rPr>
              <a:t>programming</a:t>
            </a:r>
            <a:endParaRPr b="1">
              <a:solidFill>
                <a:schemeClr val="lt1"/>
              </a:solidFill>
            </a:endParaRPr>
          </a:p>
        </p:txBody>
      </p:sp>
      <p:sp>
        <p:nvSpPr>
          <p:cNvPr id="166" name="Google Shape;166;p33"/>
          <p:cNvSpPr txBox="1"/>
          <p:nvPr/>
        </p:nvSpPr>
        <p:spPr>
          <a:xfrm>
            <a:off x="2721447" y="2105850"/>
            <a:ext cx="20508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b="1">
                <a:solidFill>
                  <a:schemeClr val="lt1"/>
                </a:solidFill>
              </a:rPr>
              <a:t>documenting</a:t>
            </a:r>
            <a:endParaRPr b="1">
              <a:solidFill>
                <a:schemeClr val="lt1"/>
              </a:solidFill>
            </a:endParaRPr>
          </a:p>
        </p:txBody>
      </p:sp>
      <p:sp>
        <p:nvSpPr>
          <p:cNvPr id="167" name="Google Shape;167;p33"/>
          <p:cNvSpPr txBox="1"/>
          <p:nvPr/>
        </p:nvSpPr>
        <p:spPr>
          <a:xfrm>
            <a:off x="5125134" y="2105850"/>
            <a:ext cx="15453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b="1">
                <a:solidFill>
                  <a:schemeClr val="lt1"/>
                </a:solidFill>
              </a:rPr>
              <a:t>designing</a:t>
            </a:r>
            <a:endParaRPr b="1">
              <a:solidFill>
                <a:schemeClr val="lt1"/>
              </a:solidFill>
            </a:endParaRPr>
          </a:p>
        </p:txBody>
      </p:sp>
      <p:sp>
        <p:nvSpPr>
          <p:cNvPr id="168" name="Google Shape;168;p33"/>
          <p:cNvSpPr txBox="1"/>
          <p:nvPr/>
        </p:nvSpPr>
        <p:spPr>
          <a:xfrm>
            <a:off x="7029581" y="2105850"/>
            <a:ext cx="15453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b="1">
                <a:solidFill>
                  <a:schemeClr val="lt1"/>
                </a:solidFill>
              </a:rPr>
              <a:t>specifying</a:t>
            </a:r>
            <a:endParaRPr b="1">
              <a:solidFill>
                <a:schemeClr val="lt1"/>
              </a:solidFill>
            </a:endParaRPr>
          </a:p>
        </p:txBody>
      </p:sp>
      <p:sp>
        <p:nvSpPr>
          <p:cNvPr id="169" name="Google Shape;169;p33"/>
          <p:cNvSpPr txBox="1"/>
          <p:nvPr/>
        </p:nvSpPr>
        <p:spPr>
          <a:xfrm>
            <a:off x="1857000" y="274422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chemeClr val="lt1"/>
                </a:solidFill>
              </a:rPr>
              <a:t>conceiving</a:t>
            </a:r>
            <a:endParaRPr b="1">
              <a:solidFill>
                <a:schemeClr val="lt1"/>
              </a:solidFill>
            </a:endParaRPr>
          </a:p>
        </p:txBody>
      </p:sp>
      <p:sp>
        <p:nvSpPr>
          <p:cNvPr id="170" name="Google Shape;170;p33"/>
          <p:cNvSpPr txBox="1"/>
          <p:nvPr/>
        </p:nvSpPr>
        <p:spPr>
          <a:xfrm>
            <a:off x="3374475" y="274007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100"/>
              <a:buFont typeface="Arial"/>
              <a:buNone/>
            </a:pPr>
            <a:r>
              <a:rPr lang="en-GB" b="1">
                <a:solidFill>
                  <a:schemeClr val="lt1"/>
                </a:solidFill>
              </a:rPr>
              <a:t>testing</a:t>
            </a:r>
            <a:endParaRPr b="1">
              <a:solidFill>
                <a:schemeClr val="lt1"/>
              </a:solidFill>
            </a:endParaRPr>
          </a:p>
        </p:txBody>
      </p:sp>
      <p:sp>
        <p:nvSpPr>
          <p:cNvPr id="171" name="Google Shape;171;p33"/>
          <p:cNvSpPr txBox="1"/>
          <p:nvPr/>
        </p:nvSpPr>
        <p:spPr>
          <a:xfrm>
            <a:off x="4852050" y="274422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bug fixing</a:t>
            </a:r>
            <a:endParaRPr b="1">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Activity 4: My development team</a:t>
            </a:r>
            <a:endParaRPr/>
          </a:p>
        </p:txBody>
      </p:sp>
      <p:sp>
        <p:nvSpPr>
          <p:cNvPr id="177" name="Google Shape;177;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Now with steps more or less clear, what roles are associated with each step?</a:t>
            </a: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178" name="Google Shape;178;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solidFill>
                  <a:schemeClr val="lt2"/>
                </a:solidFill>
                <a:latin typeface="Arial"/>
                <a:ea typeface="Arial"/>
                <a:cs typeface="Arial"/>
                <a:sym typeface="Arial"/>
              </a:rPr>
              <a:t>7</a:t>
            </a:fld>
            <a:endParaRPr>
              <a:solidFill>
                <a:schemeClr val="lt2"/>
              </a:solidFill>
              <a:latin typeface="Arial"/>
              <a:ea typeface="Arial"/>
              <a:cs typeface="Arial"/>
              <a:sym typeface="Arial"/>
            </a:endParaRPr>
          </a:p>
        </p:txBody>
      </p:sp>
      <p:sp>
        <p:nvSpPr>
          <p:cNvPr id="179" name="Google Shape;179;p34"/>
          <p:cNvSpPr txBox="1"/>
          <p:nvPr/>
        </p:nvSpPr>
        <p:spPr>
          <a:xfrm>
            <a:off x="436000" y="2105850"/>
            <a:ext cx="19776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programming</a:t>
            </a:r>
            <a:endParaRPr b="1">
              <a:solidFill>
                <a:schemeClr val="lt1"/>
              </a:solidFill>
            </a:endParaRPr>
          </a:p>
        </p:txBody>
      </p:sp>
      <p:sp>
        <p:nvSpPr>
          <p:cNvPr id="180" name="Google Shape;180;p34"/>
          <p:cNvSpPr txBox="1"/>
          <p:nvPr/>
        </p:nvSpPr>
        <p:spPr>
          <a:xfrm>
            <a:off x="2721447" y="2105850"/>
            <a:ext cx="20508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documenting</a:t>
            </a:r>
            <a:endParaRPr b="1">
              <a:solidFill>
                <a:schemeClr val="lt1"/>
              </a:solidFill>
            </a:endParaRPr>
          </a:p>
        </p:txBody>
      </p:sp>
      <p:sp>
        <p:nvSpPr>
          <p:cNvPr id="181" name="Google Shape;181;p34"/>
          <p:cNvSpPr txBox="1"/>
          <p:nvPr/>
        </p:nvSpPr>
        <p:spPr>
          <a:xfrm>
            <a:off x="5125134" y="2105850"/>
            <a:ext cx="15453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designing</a:t>
            </a:r>
            <a:endParaRPr b="1">
              <a:solidFill>
                <a:schemeClr val="lt1"/>
              </a:solidFill>
            </a:endParaRPr>
          </a:p>
        </p:txBody>
      </p:sp>
      <p:sp>
        <p:nvSpPr>
          <p:cNvPr id="182" name="Google Shape;182;p34"/>
          <p:cNvSpPr txBox="1"/>
          <p:nvPr/>
        </p:nvSpPr>
        <p:spPr>
          <a:xfrm>
            <a:off x="7029581" y="2105850"/>
            <a:ext cx="15453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specifying</a:t>
            </a:r>
            <a:endParaRPr b="1">
              <a:solidFill>
                <a:schemeClr val="lt1"/>
              </a:solidFill>
            </a:endParaRPr>
          </a:p>
        </p:txBody>
      </p:sp>
      <p:sp>
        <p:nvSpPr>
          <p:cNvPr id="183" name="Google Shape;183;p34"/>
          <p:cNvSpPr txBox="1"/>
          <p:nvPr/>
        </p:nvSpPr>
        <p:spPr>
          <a:xfrm>
            <a:off x="1857000" y="274422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chemeClr val="lt1"/>
                </a:solidFill>
              </a:rPr>
              <a:t>conceiving</a:t>
            </a:r>
            <a:endParaRPr b="1">
              <a:solidFill>
                <a:schemeClr val="lt1"/>
              </a:solidFill>
            </a:endParaRPr>
          </a:p>
        </p:txBody>
      </p:sp>
      <p:sp>
        <p:nvSpPr>
          <p:cNvPr id="184" name="Google Shape;184;p34"/>
          <p:cNvSpPr txBox="1"/>
          <p:nvPr/>
        </p:nvSpPr>
        <p:spPr>
          <a:xfrm>
            <a:off x="3374475" y="274007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testing</a:t>
            </a:r>
            <a:endParaRPr b="1">
              <a:solidFill>
                <a:schemeClr val="lt1"/>
              </a:solidFill>
            </a:endParaRPr>
          </a:p>
        </p:txBody>
      </p:sp>
      <p:sp>
        <p:nvSpPr>
          <p:cNvPr id="185" name="Google Shape;185;p34"/>
          <p:cNvSpPr txBox="1"/>
          <p:nvPr/>
        </p:nvSpPr>
        <p:spPr>
          <a:xfrm>
            <a:off x="4852050" y="274422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bug fixing</a:t>
            </a:r>
            <a:endParaRPr b="1">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GB" dirty="0"/>
              <a:t>Activity 4: Focus on collaboration</a:t>
            </a:r>
            <a:endParaRPr dirty="0"/>
          </a:p>
          <a:p>
            <a:pPr marL="0" lvl="0" indent="0" algn="l" rtl="0">
              <a:spcBef>
                <a:spcPts val="0"/>
              </a:spcBef>
              <a:spcAft>
                <a:spcPts val="0"/>
              </a:spcAft>
              <a:buNone/>
            </a:pPr>
            <a:endParaRPr dirty="0"/>
          </a:p>
        </p:txBody>
      </p:sp>
      <p:sp>
        <p:nvSpPr>
          <p:cNvPr id="191" name="Google Shape;191;p3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Now you got the development team</a:t>
            </a:r>
            <a:endParaRPr dirty="0"/>
          </a:p>
          <a:p>
            <a:pPr marL="0" lvl="0" indent="0" algn="l" rtl="0">
              <a:spcBef>
                <a:spcPts val="1600"/>
              </a:spcBef>
              <a:spcAft>
                <a:spcPts val="0"/>
              </a:spcAft>
              <a:buNone/>
            </a:pPr>
            <a:r>
              <a:rPr lang="en-GB" dirty="0"/>
              <a:t>At which step do you think the team members need to collaborate together?</a:t>
            </a: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192" name="Google Shape;192;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solidFill>
                  <a:schemeClr val="lt2"/>
                </a:solidFill>
                <a:latin typeface="Arial"/>
                <a:ea typeface="Arial"/>
                <a:cs typeface="Arial"/>
                <a:sym typeface="Arial"/>
              </a:rPr>
              <a:t>8</a:t>
            </a:fld>
            <a:endParaRPr>
              <a:solidFill>
                <a:schemeClr val="lt2"/>
              </a:solidFill>
              <a:latin typeface="Arial"/>
              <a:ea typeface="Arial"/>
              <a:cs typeface="Arial"/>
              <a:sym typeface="Arial"/>
            </a:endParaRPr>
          </a:p>
        </p:txBody>
      </p:sp>
      <p:grpSp>
        <p:nvGrpSpPr>
          <p:cNvPr id="193" name="Google Shape;193;p35"/>
          <p:cNvGrpSpPr/>
          <p:nvPr/>
        </p:nvGrpSpPr>
        <p:grpSpPr>
          <a:xfrm>
            <a:off x="436000" y="2486850"/>
            <a:ext cx="8138881" cy="1031975"/>
            <a:chOff x="436000" y="2486850"/>
            <a:chExt cx="8138881" cy="1031975"/>
          </a:xfrm>
        </p:grpSpPr>
        <p:sp>
          <p:nvSpPr>
            <p:cNvPr id="194" name="Google Shape;194;p35"/>
            <p:cNvSpPr txBox="1"/>
            <p:nvPr/>
          </p:nvSpPr>
          <p:spPr>
            <a:xfrm>
              <a:off x="436000" y="2486850"/>
              <a:ext cx="19776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programming</a:t>
              </a:r>
              <a:endParaRPr b="1">
                <a:solidFill>
                  <a:schemeClr val="lt1"/>
                </a:solidFill>
              </a:endParaRPr>
            </a:p>
          </p:txBody>
        </p:sp>
        <p:sp>
          <p:nvSpPr>
            <p:cNvPr id="195" name="Google Shape;195;p35"/>
            <p:cNvSpPr txBox="1"/>
            <p:nvPr/>
          </p:nvSpPr>
          <p:spPr>
            <a:xfrm>
              <a:off x="2721447" y="2486850"/>
              <a:ext cx="20508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documenting</a:t>
              </a:r>
              <a:endParaRPr b="1">
                <a:solidFill>
                  <a:schemeClr val="lt1"/>
                </a:solidFill>
              </a:endParaRPr>
            </a:p>
          </p:txBody>
        </p:sp>
        <p:sp>
          <p:nvSpPr>
            <p:cNvPr id="196" name="Google Shape;196;p35"/>
            <p:cNvSpPr txBox="1"/>
            <p:nvPr/>
          </p:nvSpPr>
          <p:spPr>
            <a:xfrm>
              <a:off x="5125134" y="2486850"/>
              <a:ext cx="15453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designing</a:t>
              </a:r>
              <a:endParaRPr b="1">
                <a:solidFill>
                  <a:schemeClr val="lt1"/>
                </a:solidFill>
              </a:endParaRPr>
            </a:p>
          </p:txBody>
        </p:sp>
        <p:sp>
          <p:nvSpPr>
            <p:cNvPr id="197" name="Google Shape;197;p35"/>
            <p:cNvSpPr txBox="1"/>
            <p:nvPr/>
          </p:nvSpPr>
          <p:spPr>
            <a:xfrm>
              <a:off x="7029581" y="2486850"/>
              <a:ext cx="15453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specifying</a:t>
              </a:r>
              <a:endParaRPr b="1">
                <a:solidFill>
                  <a:schemeClr val="lt1"/>
                </a:solidFill>
              </a:endParaRPr>
            </a:p>
          </p:txBody>
        </p:sp>
        <p:sp>
          <p:nvSpPr>
            <p:cNvPr id="198" name="Google Shape;198;p35"/>
            <p:cNvSpPr txBox="1"/>
            <p:nvPr/>
          </p:nvSpPr>
          <p:spPr>
            <a:xfrm>
              <a:off x="1857000" y="312522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chemeClr val="lt1"/>
                  </a:solidFill>
                </a:rPr>
                <a:t>conceiving</a:t>
              </a:r>
              <a:endParaRPr b="1">
                <a:solidFill>
                  <a:schemeClr val="lt1"/>
                </a:solidFill>
              </a:endParaRPr>
            </a:p>
          </p:txBody>
        </p:sp>
        <p:sp>
          <p:nvSpPr>
            <p:cNvPr id="199" name="Google Shape;199;p35"/>
            <p:cNvSpPr txBox="1"/>
            <p:nvPr/>
          </p:nvSpPr>
          <p:spPr>
            <a:xfrm>
              <a:off x="3374475" y="312107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testing</a:t>
              </a:r>
              <a:endParaRPr b="1">
                <a:solidFill>
                  <a:schemeClr val="lt1"/>
                </a:solidFill>
              </a:endParaRPr>
            </a:p>
          </p:txBody>
        </p:sp>
        <p:sp>
          <p:nvSpPr>
            <p:cNvPr id="200" name="Google Shape;200;p35"/>
            <p:cNvSpPr txBox="1"/>
            <p:nvPr/>
          </p:nvSpPr>
          <p:spPr>
            <a:xfrm>
              <a:off x="4852050" y="3125225"/>
              <a:ext cx="1211100" cy="393600"/>
            </a:xfrm>
            <a:prstGeom prst="rect">
              <a:avLst/>
            </a:prstGeom>
            <a:solidFill>
              <a:schemeClr val="accent4"/>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bug fixing</a:t>
              </a:r>
              <a:endParaRPr b="1">
                <a:solidFill>
                  <a:schemeClr val="lt1"/>
                </a:solidFill>
              </a:endParaRPr>
            </a:p>
          </p:txBody>
        </p:sp>
      </p:grpSp>
      <p:grpSp>
        <p:nvGrpSpPr>
          <p:cNvPr id="201" name="Google Shape;201;p35"/>
          <p:cNvGrpSpPr/>
          <p:nvPr/>
        </p:nvGrpSpPr>
        <p:grpSpPr>
          <a:xfrm>
            <a:off x="436000" y="2486850"/>
            <a:ext cx="8138881" cy="1031975"/>
            <a:chOff x="436000" y="2486850"/>
            <a:chExt cx="8138881" cy="1031975"/>
          </a:xfrm>
        </p:grpSpPr>
        <p:sp>
          <p:nvSpPr>
            <p:cNvPr id="202" name="Google Shape;202;p35"/>
            <p:cNvSpPr txBox="1"/>
            <p:nvPr/>
          </p:nvSpPr>
          <p:spPr>
            <a:xfrm>
              <a:off x="436000" y="2486850"/>
              <a:ext cx="1977600" cy="393600"/>
            </a:xfrm>
            <a:prstGeom prst="rect">
              <a:avLst/>
            </a:prstGeom>
            <a:solidFill>
              <a:schemeClr val="accent5"/>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programming</a:t>
              </a:r>
              <a:endParaRPr b="1">
                <a:solidFill>
                  <a:schemeClr val="lt1"/>
                </a:solidFill>
              </a:endParaRPr>
            </a:p>
          </p:txBody>
        </p:sp>
        <p:sp>
          <p:nvSpPr>
            <p:cNvPr id="203" name="Google Shape;203;p35"/>
            <p:cNvSpPr txBox="1"/>
            <p:nvPr/>
          </p:nvSpPr>
          <p:spPr>
            <a:xfrm>
              <a:off x="2721447" y="2486850"/>
              <a:ext cx="2050800" cy="393600"/>
            </a:xfrm>
            <a:prstGeom prst="rect">
              <a:avLst/>
            </a:prstGeom>
            <a:solidFill>
              <a:schemeClr val="accent5"/>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documenting</a:t>
              </a:r>
              <a:endParaRPr b="1">
                <a:solidFill>
                  <a:schemeClr val="lt1"/>
                </a:solidFill>
              </a:endParaRPr>
            </a:p>
          </p:txBody>
        </p:sp>
        <p:sp>
          <p:nvSpPr>
            <p:cNvPr id="204" name="Google Shape;204;p35"/>
            <p:cNvSpPr txBox="1"/>
            <p:nvPr/>
          </p:nvSpPr>
          <p:spPr>
            <a:xfrm>
              <a:off x="5125134" y="2486850"/>
              <a:ext cx="1545300" cy="393600"/>
            </a:xfrm>
            <a:prstGeom prst="rect">
              <a:avLst/>
            </a:prstGeom>
            <a:solidFill>
              <a:schemeClr val="accent5"/>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designing</a:t>
              </a:r>
              <a:endParaRPr b="1">
                <a:solidFill>
                  <a:schemeClr val="lt1"/>
                </a:solidFill>
              </a:endParaRPr>
            </a:p>
          </p:txBody>
        </p:sp>
        <p:sp>
          <p:nvSpPr>
            <p:cNvPr id="205" name="Google Shape;205;p35"/>
            <p:cNvSpPr txBox="1"/>
            <p:nvPr/>
          </p:nvSpPr>
          <p:spPr>
            <a:xfrm>
              <a:off x="7029581" y="2486850"/>
              <a:ext cx="1545300" cy="393600"/>
            </a:xfrm>
            <a:prstGeom prst="rect">
              <a:avLst/>
            </a:prstGeom>
            <a:solidFill>
              <a:schemeClr val="accent5"/>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specifying</a:t>
              </a:r>
              <a:endParaRPr b="1">
                <a:solidFill>
                  <a:schemeClr val="lt1"/>
                </a:solidFill>
              </a:endParaRPr>
            </a:p>
          </p:txBody>
        </p:sp>
        <p:sp>
          <p:nvSpPr>
            <p:cNvPr id="206" name="Google Shape;206;p35"/>
            <p:cNvSpPr txBox="1"/>
            <p:nvPr/>
          </p:nvSpPr>
          <p:spPr>
            <a:xfrm>
              <a:off x="1857000" y="3125225"/>
              <a:ext cx="1211100" cy="393600"/>
            </a:xfrm>
            <a:prstGeom prst="rect">
              <a:avLst/>
            </a:prstGeom>
            <a:solidFill>
              <a:schemeClr val="accent5"/>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chemeClr val="lt1"/>
                  </a:solidFill>
                </a:rPr>
                <a:t>conceiving</a:t>
              </a:r>
              <a:endParaRPr b="1">
                <a:solidFill>
                  <a:schemeClr val="lt1"/>
                </a:solidFill>
              </a:endParaRPr>
            </a:p>
          </p:txBody>
        </p:sp>
        <p:sp>
          <p:nvSpPr>
            <p:cNvPr id="207" name="Google Shape;207;p35"/>
            <p:cNvSpPr txBox="1"/>
            <p:nvPr/>
          </p:nvSpPr>
          <p:spPr>
            <a:xfrm>
              <a:off x="3374475" y="3121075"/>
              <a:ext cx="1211100" cy="393600"/>
            </a:xfrm>
            <a:prstGeom prst="rect">
              <a:avLst/>
            </a:prstGeom>
            <a:solidFill>
              <a:schemeClr val="accent5"/>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testing</a:t>
              </a:r>
              <a:endParaRPr b="1">
                <a:solidFill>
                  <a:schemeClr val="lt1"/>
                </a:solidFill>
              </a:endParaRPr>
            </a:p>
          </p:txBody>
        </p:sp>
        <p:sp>
          <p:nvSpPr>
            <p:cNvPr id="208" name="Google Shape;208;p35"/>
            <p:cNvSpPr txBox="1"/>
            <p:nvPr/>
          </p:nvSpPr>
          <p:spPr>
            <a:xfrm>
              <a:off x="4852050" y="3125225"/>
              <a:ext cx="1211100" cy="393600"/>
            </a:xfrm>
            <a:prstGeom prst="rect">
              <a:avLst/>
            </a:prstGeom>
            <a:solidFill>
              <a:schemeClr val="accent5"/>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GB" b="1">
                  <a:solidFill>
                    <a:schemeClr val="lt1"/>
                  </a:solidFill>
                </a:rPr>
                <a:t>bug fixing</a:t>
              </a:r>
              <a:endParaRPr b="1">
                <a:solidFill>
                  <a:schemeClr val="lt1"/>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3"/>
                                        </p:tgtEl>
                                        <p:attrNameLst>
                                          <p:attrName>style.visibility</p:attrName>
                                        </p:attrNameLst>
                                      </p:cBhvr>
                                      <p:to>
                                        <p:strVal val="visible"/>
                                      </p:to>
                                    </p:set>
                                    <p:animEffect transition="in" filter="fade">
                                      <p:cBhvr>
                                        <p:cTn id="7" dur="1000"/>
                                        <p:tgtEl>
                                          <p:spTgt spid="19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1"/>
                                        </p:tgtEl>
                                        <p:attrNameLst>
                                          <p:attrName>style.visibility</p:attrName>
                                        </p:attrNameLst>
                                      </p:cBhvr>
                                      <p:to>
                                        <p:strVal val="visible"/>
                                      </p:to>
                                    </p:set>
                                    <p:animEffect transition="in" filter="fade">
                                      <p:cBhvr>
                                        <p:cTn id="12" dur="1000"/>
                                        <p:tgtEl>
                                          <p:spTgt spid="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GB" dirty="0"/>
              <a:t>Activity 5: demo</a:t>
            </a:r>
            <a:endParaRPr dirty="0"/>
          </a:p>
          <a:p>
            <a:pPr marL="0" lvl="0" indent="0" algn="l" rtl="0">
              <a:spcBef>
                <a:spcPts val="0"/>
              </a:spcBef>
              <a:spcAft>
                <a:spcPts val="0"/>
              </a:spcAft>
              <a:buNone/>
            </a:pPr>
            <a:endParaRPr dirty="0"/>
          </a:p>
        </p:txBody>
      </p:sp>
      <p:sp>
        <p:nvSpPr>
          <p:cNvPr id="222" name="Google Shape;222;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US" dirty="0"/>
              <a:t>Review collaboration no Google doc, Figma</a:t>
            </a:r>
          </a:p>
          <a:p>
            <a:pPr marL="457200" lvl="0" indent="-342900" algn="l" rtl="0">
              <a:spcBef>
                <a:spcPts val="1600"/>
              </a:spcBef>
              <a:spcAft>
                <a:spcPts val="0"/>
              </a:spcAft>
              <a:buSzPts val="1800"/>
              <a:buAutoNum type="arabicPeriod"/>
            </a:pPr>
            <a:r>
              <a:rPr lang="en-US" dirty="0"/>
              <a:t>Naming significant revisions, experiment with rollback</a:t>
            </a:r>
          </a:p>
          <a:p>
            <a:pPr marL="457200" lvl="0" indent="-342900" algn="l" rtl="0">
              <a:spcBef>
                <a:spcPts val="0"/>
              </a:spcBef>
              <a:spcAft>
                <a:spcPts val="0"/>
              </a:spcAft>
              <a:buSzPts val="1800"/>
              <a:buAutoNum type="arabicPeriod"/>
            </a:pPr>
            <a:r>
              <a:rPr lang="en-GB" dirty="0"/>
              <a:t>Leaving comments, and discuss with team members</a:t>
            </a:r>
            <a:endParaRPr dirty="0"/>
          </a:p>
          <a:p>
            <a:pPr marL="457200" lvl="0" indent="-342900" algn="l" rtl="0">
              <a:spcBef>
                <a:spcPts val="0"/>
              </a:spcBef>
              <a:spcAft>
                <a:spcPts val="0"/>
              </a:spcAft>
              <a:buSzPts val="1800"/>
              <a:buAutoNum type="arabicPeriod"/>
            </a:pPr>
            <a:r>
              <a:rPr lang="en-GB" dirty="0"/>
              <a:t>Chatting while working on presentation</a:t>
            </a:r>
            <a:endParaRPr dirty="0"/>
          </a:p>
          <a:p>
            <a:pPr marL="457200" lvl="0" indent="-342900" algn="l" rtl="0">
              <a:spcBef>
                <a:spcPts val="0"/>
              </a:spcBef>
              <a:spcAft>
                <a:spcPts val="0"/>
              </a:spcAft>
              <a:buSzPts val="1800"/>
              <a:buAutoNum type="arabicPeriod"/>
            </a:pPr>
            <a:r>
              <a:rPr lang="en-GB" dirty="0"/>
              <a:t>Playing with sharing rights, explore difference between viewer, commenter and editor roles. </a:t>
            </a:r>
            <a:endParaRPr dirty="0"/>
          </a:p>
          <a:p>
            <a:pPr marL="0" lvl="0" indent="0" algn="l" rtl="0">
              <a:spcBef>
                <a:spcPts val="0"/>
              </a:spcBef>
              <a:spcAft>
                <a:spcPts val="0"/>
              </a:spcAft>
              <a:buNone/>
            </a:pPr>
            <a:r>
              <a:rPr lang="en-GB" dirty="0"/>
              <a:t>Viewer and commenter </a:t>
            </a:r>
            <a:r>
              <a:rPr lang="en-GB" dirty="0">
                <a:solidFill>
                  <a:srgbClr val="DC143C"/>
                </a:solidFill>
              </a:rPr>
              <a:t>cannot see version history</a:t>
            </a:r>
            <a:r>
              <a:rPr lang="en-GB" dirty="0"/>
              <a:t>, note it for sharing coursework with wiut.tutor@gmail.com</a:t>
            </a:r>
            <a:endParaRPr dirty="0"/>
          </a:p>
          <a:p>
            <a:pPr marL="457200" lvl="0" indent="-342900" algn="l" rtl="0">
              <a:spcBef>
                <a:spcPts val="0"/>
              </a:spcBef>
              <a:spcAft>
                <a:spcPts val="0"/>
              </a:spcAft>
              <a:buSzPts val="1800"/>
              <a:buAutoNum type="arabicPeriod"/>
            </a:pPr>
            <a:r>
              <a:rPr lang="en-GB" dirty="0"/>
              <a:t>Tag other users to get their attention using </a:t>
            </a:r>
            <a:r>
              <a:rPr lang="en-GB" dirty="0">
                <a:solidFill>
                  <a:schemeClr val="accent4"/>
                </a:solidFill>
              </a:rPr>
              <a:t>@nameoftheuser</a:t>
            </a:r>
            <a:endParaRPr dirty="0"/>
          </a:p>
        </p:txBody>
      </p:sp>
      <p:sp>
        <p:nvSpPr>
          <p:cNvPr id="223" name="Google Shape;223;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Activity 6: Version control</a:t>
            </a:r>
            <a:endParaRPr dirty="0"/>
          </a:p>
        </p:txBody>
      </p:sp>
      <p:sp>
        <p:nvSpPr>
          <p:cNvPr id="229" name="Google Shape;229;p38"/>
          <p:cNvSpPr txBox="1">
            <a:spLocks noGrp="1"/>
          </p:cNvSpPr>
          <p:nvPr>
            <p:ph type="body" idx="1"/>
          </p:nvPr>
        </p:nvSpPr>
        <p:spPr>
          <a:xfrm>
            <a:off x="235500" y="1152475"/>
            <a:ext cx="8520600" cy="3416400"/>
          </a:xfrm>
          <a:prstGeom prst="rect">
            <a:avLst/>
          </a:prstGeom>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dirty="0"/>
              <a:t>How do you understand term version control?</a:t>
            </a:r>
            <a:endParaRPr sz="1600" dirty="0"/>
          </a:p>
          <a:p>
            <a:pPr marL="0" lvl="0" indent="0" algn="l" rtl="0">
              <a:spcBef>
                <a:spcPts val="1600"/>
              </a:spcBef>
              <a:spcAft>
                <a:spcPts val="0"/>
              </a:spcAft>
              <a:buNone/>
            </a:pPr>
            <a:r>
              <a:rPr lang="en-GB" sz="1600" dirty="0"/>
              <a:t>Have you heard about Git? </a:t>
            </a:r>
            <a:endParaRPr sz="1600" dirty="0"/>
          </a:p>
          <a:p>
            <a:pPr marL="0" lvl="0" indent="0" algn="l" rtl="0">
              <a:spcBef>
                <a:spcPts val="1600"/>
              </a:spcBef>
              <a:spcAft>
                <a:spcPts val="0"/>
              </a:spcAft>
              <a:buNone/>
            </a:pPr>
            <a:r>
              <a:rPr lang="en-GB" sz="1600" dirty="0"/>
              <a:t>Git is a powerful piece of </a:t>
            </a:r>
            <a:r>
              <a:rPr lang="en-GB" sz="1600" dirty="0">
                <a:solidFill>
                  <a:schemeClr val="accent4"/>
                </a:solidFill>
              </a:rPr>
              <a:t>version control software</a:t>
            </a:r>
            <a:r>
              <a:rPr lang="en-GB" sz="1600" dirty="0"/>
              <a:t> that helps you to</a:t>
            </a:r>
            <a:r>
              <a:rPr lang="en-GB" sz="1600" dirty="0">
                <a:solidFill>
                  <a:schemeClr val="accent4"/>
                </a:solidFill>
              </a:rPr>
              <a:t> keep track of different versions </a:t>
            </a:r>
            <a:r>
              <a:rPr lang="en-GB" sz="1600" dirty="0"/>
              <a:t>of your code, </a:t>
            </a:r>
            <a:r>
              <a:rPr lang="en-GB" sz="1600" dirty="0">
                <a:solidFill>
                  <a:schemeClr val="accent4"/>
                </a:solidFill>
              </a:rPr>
              <a:t>collaborate</a:t>
            </a:r>
            <a:r>
              <a:rPr lang="en-GB" sz="1600" dirty="0"/>
              <a:t> on your code with other people, and </a:t>
            </a:r>
            <a:r>
              <a:rPr lang="en-GB" sz="1600" dirty="0">
                <a:solidFill>
                  <a:schemeClr val="accent4"/>
                </a:solidFill>
              </a:rPr>
              <a:t>experiment with new changes</a:t>
            </a:r>
            <a:r>
              <a:rPr lang="en-GB" sz="1600" dirty="0"/>
              <a:t> to your code </a:t>
            </a:r>
            <a:r>
              <a:rPr lang="en-GB" sz="1600" baseline="30000" dirty="0">
                <a:solidFill>
                  <a:schemeClr val="tx1"/>
                </a:solidFill>
              </a:rPr>
              <a:t>1</a:t>
            </a:r>
            <a:endParaRPr sz="2000" dirty="0"/>
          </a:p>
          <a:p>
            <a:pPr marL="0" marR="0" lvl="0" indent="0" algn="l" rtl="0">
              <a:lnSpc>
                <a:spcPct val="115000"/>
              </a:lnSpc>
              <a:spcBef>
                <a:spcPts val="1600"/>
              </a:spcBef>
              <a:spcAft>
                <a:spcPts val="0"/>
              </a:spcAft>
              <a:buNone/>
            </a:pPr>
            <a:r>
              <a:rPr lang="en-GB" dirty="0"/>
              <a:t>Watch </a:t>
            </a:r>
            <a:r>
              <a:rPr lang="en-GB" u="sng" dirty="0">
                <a:solidFill>
                  <a:schemeClr val="hlink"/>
                </a:solidFill>
                <a:hlinkClick r:id="rId3"/>
              </a:rPr>
              <a:t>What is Git?</a:t>
            </a:r>
            <a:r>
              <a:rPr lang="en-GB" dirty="0"/>
              <a:t> </a:t>
            </a:r>
            <a:endParaRPr dirty="0"/>
          </a:p>
          <a:p>
            <a:pPr marL="0" marR="0" lvl="0" indent="0" algn="l" rtl="0">
              <a:lnSpc>
                <a:spcPct val="115000"/>
              </a:lnSpc>
              <a:spcBef>
                <a:spcPts val="1600"/>
              </a:spcBef>
              <a:spcAft>
                <a:spcPts val="0"/>
              </a:spcAft>
              <a:buNone/>
            </a:pPr>
            <a:r>
              <a:rPr lang="en-GB" u="sng" dirty="0">
                <a:solidFill>
                  <a:schemeClr val="hlink"/>
                </a:solidFill>
                <a:hlinkClick r:id="rId4"/>
              </a:rPr>
              <a:t>A quick introduction into Git</a:t>
            </a:r>
            <a:endParaRPr sz="1500" dirty="0"/>
          </a:p>
          <a:p>
            <a:pPr marL="0" lvl="0" indent="0" algn="l" rtl="0">
              <a:spcBef>
                <a:spcPts val="0"/>
              </a:spcBef>
              <a:spcAft>
                <a:spcPts val="0"/>
              </a:spcAft>
              <a:buNone/>
            </a:pPr>
            <a:r>
              <a:rPr lang="en-GB" sz="1500" dirty="0"/>
              <a:t>So how revisions you made in your Google presentation related to Git?</a:t>
            </a:r>
            <a:endParaRPr sz="1500" b="1" dirty="0"/>
          </a:p>
          <a:p>
            <a:pPr marL="0" lvl="0" indent="0" algn="l" rtl="0">
              <a:spcBef>
                <a:spcPts val="0"/>
              </a:spcBef>
              <a:spcAft>
                <a:spcPts val="0"/>
              </a:spcAft>
              <a:buNone/>
            </a:pPr>
            <a:r>
              <a:rPr lang="en-GB" sz="1500" dirty="0"/>
              <a:t>Read about Git </a:t>
            </a:r>
            <a:r>
              <a:rPr lang="en-GB" sz="1500" u="sng" dirty="0">
                <a:solidFill>
                  <a:schemeClr val="hlink"/>
                </a:solidFill>
                <a:hlinkClick r:id="rId5"/>
              </a:rPr>
              <a:t>https://git-scm.com/about</a:t>
            </a:r>
            <a:r>
              <a:rPr lang="en-GB" sz="1500" dirty="0"/>
              <a:t> for upcoming tutorials</a:t>
            </a:r>
            <a:r>
              <a:rPr lang="en-GB" dirty="0"/>
              <a:t> </a:t>
            </a:r>
            <a:endParaRPr dirty="0"/>
          </a:p>
        </p:txBody>
      </p:sp>
      <p:sp>
        <p:nvSpPr>
          <p:cNvPr id="230" name="Google Shape;230;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10</a:t>
            </a:fld>
            <a:endParaRPr/>
          </a:p>
        </p:txBody>
      </p:sp>
      <p:sp>
        <p:nvSpPr>
          <p:cNvPr id="5" name="TextBox 4">
            <a:extLst>
              <a:ext uri="{FF2B5EF4-FFF2-40B4-BE49-F238E27FC236}">
                <a16:creationId xmlns:a16="http://schemas.microsoft.com/office/drawing/2014/main" id="{4A03443A-112A-4CB7-B349-D6A1080C4FA2}"/>
              </a:ext>
            </a:extLst>
          </p:cNvPr>
          <p:cNvSpPr txBox="1"/>
          <p:nvPr/>
        </p:nvSpPr>
        <p:spPr>
          <a:xfrm>
            <a:off x="122842" y="4698475"/>
            <a:ext cx="8662737" cy="276999"/>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a:t>
            </a:r>
            <a:r>
              <a:rPr lang="en-GB" sz="1400" baseline="30000" dirty="0">
                <a:solidFill>
                  <a:schemeClr val="tx1"/>
                </a:solidFill>
              </a:rPr>
              <a:t> </a:t>
            </a:r>
            <a:r>
              <a:rPr lang="en-US" sz="1200" b="0" i="0" dirty="0">
                <a:solidFill>
                  <a:schemeClr val="tx1"/>
                </a:solidFill>
                <a:effectLst/>
                <a:latin typeface="Open Sans" panose="020B0606030504020204" pitchFamily="34" charset="0"/>
              </a:rPr>
              <a:t>Git-scm.com. 2022. </a:t>
            </a:r>
            <a:r>
              <a:rPr lang="en-US" sz="1200" b="0" i="1" dirty="0">
                <a:solidFill>
                  <a:schemeClr val="tx1"/>
                </a:solidFill>
                <a:effectLst/>
                <a:latin typeface="Open Sans" panose="020B0606030504020204" pitchFamily="34" charset="0"/>
              </a:rPr>
              <a:t>About - Git</a:t>
            </a:r>
            <a:r>
              <a:rPr lang="en-US" sz="1200" b="0" i="0" dirty="0">
                <a:solidFill>
                  <a:schemeClr val="tx1"/>
                </a:solidFill>
                <a:effectLst/>
                <a:latin typeface="Open Sans" panose="020B0606030504020204" pitchFamily="34" charset="0"/>
              </a:rPr>
              <a:t>. [online] Available at: &lt;https://git-scm.com/about&gt; [Accessed 19 April 2022].</a:t>
            </a:r>
            <a:endParaRPr lang="en-US" sz="1200" dirty="0">
              <a:solidFill>
                <a:schemeClr val="tx1"/>
              </a:solidFill>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34"/>
        <p:cNvGrpSpPr/>
        <p:nvPr/>
      </p:nvGrpSpPr>
      <p:grpSpPr>
        <a:xfrm>
          <a:off x="0" y="0"/>
          <a:ext cx="0" cy="0"/>
          <a:chOff x="0" y="0"/>
          <a:chExt cx="0" cy="0"/>
        </a:xfrm>
      </p:grpSpPr>
      <p:sp>
        <p:nvSpPr>
          <p:cNvPr id="235" name="Google Shape;235;p39"/>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B</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Python interpreter</a:t>
            </a:r>
            <a:endParaRPr dirty="0"/>
          </a:p>
        </p:txBody>
      </p:sp>
      <p:sp>
        <p:nvSpPr>
          <p:cNvPr id="241" name="Google Shape;241;p4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endParaRPr lang="en-US" sz="1400" dirty="0"/>
          </a:p>
          <a:p>
            <a:pPr marL="0" lvl="0" indent="0" algn="l" rtl="0">
              <a:spcBef>
                <a:spcPts val="0"/>
              </a:spcBef>
              <a:spcAft>
                <a:spcPts val="0"/>
              </a:spcAft>
              <a:buNone/>
            </a:pPr>
            <a:r>
              <a:rPr lang="en-US" sz="1400" dirty="0"/>
              <a:t>More about differences between interpreter and compiler can be found </a:t>
            </a:r>
            <a:r>
              <a:rPr lang="en-US" sz="1400" dirty="0">
                <a:hlinkClick r:id="rId3"/>
              </a:rPr>
              <a:t>here</a:t>
            </a:r>
            <a:endParaRPr sz="1400" dirty="0"/>
          </a:p>
        </p:txBody>
      </p:sp>
      <p:sp>
        <p:nvSpPr>
          <p:cNvPr id="242" name="Google Shape;242;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a:p>
        </p:txBody>
      </p:sp>
      <p:sp>
        <p:nvSpPr>
          <p:cNvPr id="2" name="Rectangle: Rounded Corners 1">
            <a:extLst>
              <a:ext uri="{FF2B5EF4-FFF2-40B4-BE49-F238E27FC236}">
                <a16:creationId xmlns:a16="http://schemas.microsoft.com/office/drawing/2014/main" id="{9FAE234B-8995-442E-BA40-0EC2BEDDCC1B}"/>
              </a:ext>
            </a:extLst>
          </p:cNvPr>
          <p:cNvSpPr/>
          <p:nvPr/>
        </p:nvSpPr>
        <p:spPr>
          <a:xfrm>
            <a:off x="2964304" y="1618936"/>
            <a:ext cx="3215391" cy="212860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Interpreter</a:t>
            </a:r>
          </a:p>
        </p:txBody>
      </p:sp>
      <p:sp>
        <p:nvSpPr>
          <p:cNvPr id="3" name="Rectangle: Rounded Corners 2">
            <a:extLst>
              <a:ext uri="{FF2B5EF4-FFF2-40B4-BE49-F238E27FC236}">
                <a16:creationId xmlns:a16="http://schemas.microsoft.com/office/drawing/2014/main" id="{472E4E9B-F5A2-49C3-8A44-64C6874B53DB}"/>
              </a:ext>
            </a:extLst>
          </p:cNvPr>
          <p:cNvSpPr/>
          <p:nvPr/>
        </p:nvSpPr>
        <p:spPr>
          <a:xfrm>
            <a:off x="925970" y="1618937"/>
            <a:ext cx="1424065" cy="212860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800" dirty="0"/>
              <a:t>code.py</a:t>
            </a:r>
            <a:endParaRPr lang="ru-RU" sz="1800" dirty="0"/>
          </a:p>
          <a:p>
            <a:pPr algn="ctr"/>
            <a:r>
              <a:rPr lang="ru-RU" sz="1800" dirty="0"/>
              <a:t>______</a:t>
            </a:r>
          </a:p>
          <a:p>
            <a:pPr algn="ctr"/>
            <a:r>
              <a:rPr lang="ru-RU" sz="1800" dirty="0"/>
              <a:t>______</a:t>
            </a:r>
            <a:endParaRPr lang="en-US" sz="1800" dirty="0"/>
          </a:p>
          <a:p>
            <a:pPr algn="ctr"/>
            <a:r>
              <a:rPr lang="ru-RU" sz="1800" dirty="0"/>
              <a:t>______</a:t>
            </a:r>
          </a:p>
          <a:p>
            <a:pPr algn="ctr"/>
            <a:r>
              <a:rPr lang="ru-RU" sz="1800" dirty="0"/>
              <a:t>______</a:t>
            </a:r>
            <a:endParaRPr lang="en-US" sz="1800" dirty="0"/>
          </a:p>
          <a:p>
            <a:pPr algn="ctr"/>
            <a:endParaRPr lang="en-US" sz="1800" dirty="0"/>
          </a:p>
        </p:txBody>
      </p:sp>
      <p:sp>
        <p:nvSpPr>
          <p:cNvPr id="8" name="Rectangle: Rounded Corners 7">
            <a:extLst>
              <a:ext uri="{FF2B5EF4-FFF2-40B4-BE49-F238E27FC236}">
                <a16:creationId xmlns:a16="http://schemas.microsoft.com/office/drawing/2014/main" id="{E18D7395-A3A9-4ECD-8D55-75F158AB75D7}"/>
              </a:ext>
            </a:extLst>
          </p:cNvPr>
          <p:cNvSpPr/>
          <p:nvPr/>
        </p:nvSpPr>
        <p:spPr>
          <a:xfrm>
            <a:off x="6793965" y="1618937"/>
            <a:ext cx="1424065" cy="212860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800" dirty="0"/>
              <a:t>Byte code</a:t>
            </a:r>
          </a:p>
          <a:p>
            <a:pPr algn="ctr"/>
            <a:r>
              <a:rPr lang="ru-RU" sz="1800" dirty="0"/>
              <a:t>______</a:t>
            </a:r>
          </a:p>
          <a:p>
            <a:pPr algn="ctr"/>
            <a:r>
              <a:rPr lang="ru-RU" sz="1800" dirty="0"/>
              <a:t>______</a:t>
            </a:r>
            <a:endParaRPr lang="en-US" sz="1800" dirty="0"/>
          </a:p>
          <a:p>
            <a:pPr algn="ctr"/>
            <a:r>
              <a:rPr lang="ru-RU" sz="1800" dirty="0"/>
              <a:t>______</a:t>
            </a:r>
          </a:p>
          <a:p>
            <a:pPr algn="ctr"/>
            <a:r>
              <a:rPr lang="ru-RU" sz="1800" dirty="0"/>
              <a:t>______</a:t>
            </a:r>
            <a:endParaRPr lang="en-US" sz="1800" dirty="0"/>
          </a:p>
          <a:p>
            <a:pPr algn="ctr"/>
            <a:endParaRPr lang="en-US"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Python</a:t>
            </a:r>
            <a:endParaRPr/>
          </a:p>
        </p:txBody>
      </p:sp>
      <p:sp>
        <p:nvSpPr>
          <p:cNvPr id="241" name="Google Shape;241;p4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Options to use Python</a:t>
            </a:r>
            <a:endParaRPr dirty="0"/>
          </a:p>
          <a:p>
            <a:pPr marL="457200" lvl="0" indent="-317500" algn="l" rtl="0">
              <a:spcBef>
                <a:spcPts val="1600"/>
              </a:spcBef>
              <a:spcAft>
                <a:spcPts val="0"/>
              </a:spcAft>
              <a:buSzPts val="1400"/>
              <a:buAutoNum type="alphaUcPeriod"/>
            </a:pPr>
            <a:r>
              <a:rPr lang="en-GB" sz="1400" dirty="0">
                <a:latin typeface="Roboto"/>
                <a:ea typeface="Roboto"/>
                <a:cs typeface="Roboto"/>
                <a:sym typeface="Roboto"/>
              </a:rPr>
              <a:t>Using the Python Interpreter Interactively</a:t>
            </a:r>
            <a:endParaRPr sz="1400" dirty="0"/>
          </a:p>
          <a:p>
            <a:pPr marL="457200" lvl="0" indent="-317500" algn="l" rtl="0">
              <a:spcBef>
                <a:spcPts val="0"/>
              </a:spcBef>
              <a:spcAft>
                <a:spcPts val="0"/>
              </a:spcAft>
              <a:buSzPts val="1400"/>
              <a:buAutoNum type="alphaUcPeriod"/>
            </a:pPr>
            <a:r>
              <a:rPr lang="en-GB" sz="1400" dirty="0">
                <a:latin typeface="Roboto"/>
                <a:ea typeface="Roboto"/>
                <a:cs typeface="Roboto"/>
                <a:sym typeface="Roboto"/>
              </a:rPr>
              <a:t>Running a Python Script from the Command Line</a:t>
            </a:r>
            <a:endParaRPr sz="1400" dirty="0">
              <a:latin typeface="Roboto"/>
              <a:ea typeface="Roboto"/>
              <a:cs typeface="Roboto"/>
              <a:sym typeface="Roboto"/>
            </a:endParaRPr>
          </a:p>
          <a:p>
            <a:pPr marL="457200" lvl="0" indent="-317500" algn="l" rtl="0">
              <a:spcBef>
                <a:spcPts val="0"/>
              </a:spcBef>
              <a:spcAft>
                <a:spcPts val="0"/>
              </a:spcAft>
              <a:buSzPts val="1400"/>
              <a:buFont typeface="Roboto"/>
              <a:buAutoNum type="alphaUcPeriod"/>
            </a:pPr>
            <a:r>
              <a:rPr lang="en-GB" sz="1400" dirty="0">
                <a:latin typeface="Roboto"/>
                <a:ea typeface="Roboto"/>
                <a:cs typeface="Roboto"/>
                <a:sym typeface="Roboto"/>
              </a:rPr>
              <a:t>Online Python REPL Sites</a:t>
            </a:r>
            <a:endParaRPr sz="1400" dirty="0">
              <a:latin typeface="Roboto"/>
              <a:ea typeface="Roboto"/>
              <a:cs typeface="Roboto"/>
              <a:sym typeface="Roboto"/>
            </a:endParaRPr>
          </a:p>
          <a:p>
            <a:pPr marL="457200" lvl="0" indent="-317500" algn="l" rtl="0">
              <a:spcBef>
                <a:spcPts val="0"/>
              </a:spcBef>
              <a:spcAft>
                <a:spcPts val="0"/>
              </a:spcAft>
              <a:buSzPts val="1400"/>
              <a:buFont typeface="Roboto"/>
              <a:buAutoNum type="alphaUcPeriod"/>
            </a:pPr>
            <a:r>
              <a:rPr lang="en-GB" sz="1400" dirty="0">
                <a:latin typeface="Roboto"/>
                <a:ea typeface="Roboto"/>
                <a:cs typeface="Roboto"/>
                <a:sym typeface="Roboto"/>
              </a:rPr>
              <a:t>IDE</a:t>
            </a:r>
            <a:endParaRPr sz="1400" dirty="0"/>
          </a:p>
        </p:txBody>
      </p:sp>
      <p:sp>
        <p:nvSpPr>
          <p:cNvPr id="242" name="Google Shape;242;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a:p>
        </p:txBody>
      </p:sp>
    </p:spTree>
    <p:extLst>
      <p:ext uri="{BB962C8B-B14F-4D97-AF65-F5344CB8AC3E}">
        <p14:creationId xmlns:p14="http://schemas.microsoft.com/office/powerpoint/2010/main" val="2448619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 0: Install python and PyCharm</a:t>
            </a:r>
            <a:endParaRPr dirty="0"/>
          </a:p>
        </p:txBody>
      </p:sp>
      <p:sp>
        <p:nvSpPr>
          <p:cNvPr id="316" name="Google Shape;316;p5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Install python 3.10 or later</a:t>
            </a:r>
            <a:endParaRPr dirty="0"/>
          </a:p>
          <a:p>
            <a:pPr marL="0" lvl="0" indent="0" algn="l" rtl="0">
              <a:spcBef>
                <a:spcPts val="1600"/>
              </a:spcBef>
              <a:spcAft>
                <a:spcPts val="0"/>
              </a:spcAft>
              <a:buNone/>
            </a:pPr>
            <a:r>
              <a:rPr lang="en-GB" u="sng" dirty="0">
                <a:solidFill>
                  <a:schemeClr val="hlink"/>
                </a:solidFill>
                <a:hlinkClick r:id="rId3"/>
              </a:rPr>
              <a:t>https://www.python.org/about/gettingstarted/</a:t>
            </a:r>
            <a:r>
              <a:rPr lang="en-GB" dirty="0"/>
              <a:t> </a:t>
            </a:r>
            <a:endParaRPr dirty="0"/>
          </a:p>
          <a:p>
            <a:pPr marL="0" lvl="0" indent="0" algn="l" rtl="0">
              <a:spcBef>
                <a:spcPts val="1600"/>
              </a:spcBef>
              <a:spcAft>
                <a:spcPts val="0"/>
              </a:spcAft>
              <a:buNone/>
            </a:pPr>
            <a:r>
              <a:rPr lang="en-GB" u="sng" dirty="0">
                <a:solidFill>
                  <a:schemeClr val="hlink"/>
                </a:solidFill>
                <a:hlinkClick r:id="rId4"/>
              </a:rPr>
              <a:t>https://www.python.org/downloads/</a:t>
            </a:r>
            <a:r>
              <a:rPr lang="en-GB" dirty="0"/>
              <a:t> </a:t>
            </a:r>
            <a:endParaRPr dirty="0"/>
          </a:p>
          <a:p>
            <a:pPr marL="0" lvl="0" indent="0" algn="l" rtl="0">
              <a:spcBef>
                <a:spcPts val="1600"/>
              </a:spcBef>
              <a:spcAft>
                <a:spcPts val="0"/>
              </a:spcAft>
              <a:buNone/>
            </a:pPr>
            <a:r>
              <a:rPr lang="en-GB" dirty="0"/>
              <a:t>Install PyCharm IDE Community edition</a:t>
            </a:r>
            <a:endParaRPr dirty="0"/>
          </a:p>
          <a:p>
            <a:pPr marL="0" lvl="0" indent="0" algn="l" rtl="0">
              <a:spcBef>
                <a:spcPts val="1600"/>
              </a:spcBef>
              <a:spcAft>
                <a:spcPts val="0"/>
              </a:spcAft>
              <a:buNone/>
            </a:pPr>
            <a:r>
              <a:rPr lang="en-GB" u="sng" dirty="0">
                <a:solidFill>
                  <a:schemeClr val="hlink"/>
                </a:solidFill>
                <a:hlinkClick r:id="rId5"/>
              </a:rPr>
              <a:t>https://www.jetbrains.com/pycharm/download/#section=windows</a:t>
            </a:r>
            <a:endParaRPr dirty="0"/>
          </a:p>
          <a:p>
            <a:pPr marL="0" lvl="0" indent="0" algn="l" rtl="0">
              <a:spcBef>
                <a:spcPts val="1600"/>
              </a:spcBef>
              <a:spcAft>
                <a:spcPts val="1600"/>
              </a:spcAft>
              <a:buNone/>
            </a:pPr>
            <a:endParaRPr dirty="0"/>
          </a:p>
        </p:txBody>
      </p:sp>
      <p:sp>
        <p:nvSpPr>
          <p:cNvPr id="317" name="Google Shape;317;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457200" lvl="0" indent="-406400" algn="l" rtl="0">
              <a:spcBef>
                <a:spcPts val="0"/>
              </a:spcBef>
              <a:spcAft>
                <a:spcPts val="0"/>
              </a:spcAft>
              <a:buSzPts val="2800"/>
              <a:buAutoNum type="alphaLcPeriod"/>
            </a:pPr>
            <a:r>
              <a:rPr lang="en-GB" dirty="0"/>
              <a:t>Using the Python Interpreter Interactively</a:t>
            </a:r>
            <a:endParaRPr dirty="0"/>
          </a:p>
          <a:p>
            <a:pPr marL="0" lvl="0" indent="0" algn="l" rtl="0">
              <a:spcBef>
                <a:spcPts val="0"/>
              </a:spcBef>
              <a:spcAft>
                <a:spcPts val="0"/>
              </a:spcAft>
              <a:buNone/>
            </a:pPr>
            <a:endParaRPr dirty="0"/>
          </a:p>
        </p:txBody>
      </p:sp>
      <p:sp>
        <p:nvSpPr>
          <p:cNvPr id="248" name="Google Shape;248;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Open command line</a:t>
            </a:r>
            <a:endParaRPr/>
          </a:p>
          <a:p>
            <a:pPr marL="457200" lvl="0" indent="-342900" algn="l" rtl="0">
              <a:spcBef>
                <a:spcPts val="0"/>
              </a:spcBef>
              <a:spcAft>
                <a:spcPts val="0"/>
              </a:spcAft>
              <a:buSzPts val="1800"/>
              <a:buAutoNum type="arabicPeriod"/>
            </a:pPr>
            <a:r>
              <a:rPr lang="en-GB"/>
              <a:t>Type </a:t>
            </a:r>
            <a:r>
              <a:rPr lang="en-GB">
                <a:solidFill>
                  <a:srgbClr val="FF9900"/>
                </a:solidFill>
              </a:rPr>
              <a:t>python</a:t>
            </a:r>
            <a:r>
              <a:rPr lang="en-GB">
                <a:solidFill>
                  <a:srgbClr val="000000"/>
                </a:solidFill>
              </a:rPr>
              <a:t> </a:t>
            </a:r>
            <a:r>
              <a:rPr lang="en-GB"/>
              <a:t>to start interpreter</a:t>
            </a:r>
            <a:endParaRPr>
              <a:solidFill>
                <a:srgbClr val="000000"/>
              </a:solidFill>
            </a:endParaRPr>
          </a:p>
          <a:p>
            <a:pPr marL="457200" lvl="0" indent="-342900" algn="l" rtl="0">
              <a:spcBef>
                <a:spcPts val="0"/>
              </a:spcBef>
              <a:spcAft>
                <a:spcPts val="0"/>
              </a:spcAft>
              <a:buSzPts val="1800"/>
              <a:buAutoNum type="arabicPeriod"/>
            </a:pPr>
            <a:r>
              <a:rPr lang="en-GB"/>
              <a:t>Type </a:t>
            </a:r>
            <a:r>
              <a:rPr lang="en-GB">
                <a:solidFill>
                  <a:srgbClr val="FF9900"/>
                </a:solidFill>
              </a:rPr>
              <a:t>print(“hello”)</a:t>
            </a:r>
            <a:endParaRPr>
              <a:solidFill>
                <a:srgbClr val="FF9900"/>
              </a:solidFill>
            </a:endParaRPr>
          </a:p>
          <a:p>
            <a:pPr marL="457200" lvl="0" indent="-342900" algn="l" rtl="0">
              <a:spcBef>
                <a:spcPts val="0"/>
              </a:spcBef>
              <a:spcAft>
                <a:spcPts val="0"/>
              </a:spcAft>
              <a:buSzPts val="1800"/>
              <a:buAutoNum type="arabicPeriod"/>
            </a:pPr>
            <a:r>
              <a:rPr lang="en-GB"/>
              <a:t>Type </a:t>
            </a:r>
            <a:r>
              <a:rPr lang="en-GB">
                <a:solidFill>
                  <a:srgbClr val="FF9900"/>
                </a:solidFill>
              </a:rPr>
              <a:t>exit()</a:t>
            </a:r>
            <a:endParaRPr>
              <a:solidFill>
                <a:srgbClr val="FF9900"/>
              </a:solidFill>
            </a:endParaRPr>
          </a:p>
        </p:txBody>
      </p:sp>
      <p:sp>
        <p:nvSpPr>
          <p:cNvPr id="249" name="Google Shape;249;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pic>
        <p:nvPicPr>
          <p:cNvPr id="250" name="Google Shape;250;p41"/>
          <p:cNvPicPr preferRelativeResize="0"/>
          <p:nvPr/>
        </p:nvPicPr>
        <p:blipFill rotWithShape="1">
          <a:blip r:embed="rId3">
            <a:alphaModFix/>
          </a:blip>
          <a:srcRect l="16535" t="50779" r="58181" b="17977"/>
          <a:stretch/>
        </p:blipFill>
        <p:spPr>
          <a:xfrm>
            <a:off x="4303125" y="1234050"/>
            <a:ext cx="4126627" cy="286862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 Running a Python Script from the Command Line</a:t>
            </a:r>
            <a:endParaRPr/>
          </a:p>
          <a:p>
            <a:pPr marL="0" lvl="0" indent="0" algn="l" rtl="0">
              <a:spcBef>
                <a:spcPts val="0"/>
              </a:spcBef>
              <a:spcAft>
                <a:spcPts val="0"/>
              </a:spcAft>
              <a:buNone/>
            </a:pPr>
            <a:endParaRPr/>
          </a:p>
        </p:txBody>
      </p:sp>
      <p:sp>
        <p:nvSpPr>
          <p:cNvPr id="256" name="Google Shape;256;p4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dirty="0"/>
              <a:t>Open Sublime or Notepad</a:t>
            </a:r>
            <a:endParaRPr dirty="0"/>
          </a:p>
          <a:p>
            <a:pPr marL="457200" lvl="0" indent="-342900" algn="l" rtl="0">
              <a:spcBef>
                <a:spcPts val="0"/>
              </a:spcBef>
              <a:spcAft>
                <a:spcPts val="0"/>
              </a:spcAft>
              <a:buSzPts val="1800"/>
              <a:buAutoNum type="arabicPeriod"/>
            </a:pPr>
            <a:r>
              <a:rPr lang="en-GB" dirty="0"/>
              <a:t>Type </a:t>
            </a:r>
            <a:r>
              <a:rPr lang="en-GB" dirty="0">
                <a:solidFill>
                  <a:srgbClr val="FF9900"/>
                </a:solidFill>
              </a:rPr>
              <a:t>print(“hello”) </a:t>
            </a:r>
            <a:endParaRPr dirty="0">
              <a:solidFill>
                <a:srgbClr val="FF9900"/>
              </a:solidFill>
            </a:endParaRPr>
          </a:p>
          <a:p>
            <a:pPr marL="457200" lvl="0" indent="-342900" algn="l" rtl="0">
              <a:spcBef>
                <a:spcPts val="0"/>
              </a:spcBef>
              <a:spcAft>
                <a:spcPts val="0"/>
              </a:spcAft>
              <a:buSzPts val="1800"/>
              <a:buAutoNum type="arabicPeriod"/>
            </a:pPr>
            <a:r>
              <a:rPr lang="en-GB" dirty="0"/>
              <a:t>Save file as hello.py to Z: </a:t>
            </a:r>
            <a:endParaRPr dirty="0"/>
          </a:p>
          <a:p>
            <a:pPr marL="457200" lvl="0" indent="-342900" algn="l" rtl="0">
              <a:spcBef>
                <a:spcPts val="0"/>
              </a:spcBef>
              <a:spcAft>
                <a:spcPts val="0"/>
              </a:spcAft>
              <a:buSzPts val="1800"/>
              <a:buAutoNum type="arabicPeriod"/>
            </a:pPr>
            <a:r>
              <a:rPr lang="en-GB" dirty="0"/>
              <a:t>Open command line, go to Z: by typing </a:t>
            </a:r>
            <a:r>
              <a:rPr lang="en-GB" dirty="0">
                <a:solidFill>
                  <a:srgbClr val="FF9900"/>
                </a:solidFill>
              </a:rPr>
              <a:t>z:</a:t>
            </a:r>
            <a:endParaRPr dirty="0">
              <a:solidFill>
                <a:srgbClr val="FF9900"/>
              </a:solidFill>
            </a:endParaRPr>
          </a:p>
          <a:p>
            <a:pPr marL="457200" lvl="0" indent="-342900" algn="l" rtl="0">
              <a:spcBef>
                <a:spcPts val="0"/>
              </a:spcBef>
              <a:spcAft>
                <a:spcPts val="0"/>
              </a:spcAft>
              <a:buSzPts val="1800"/>
              <a:buAutoNum type="arabicPeriod"/>
            </a:pPr>
            <a:r>
              <a:rPr lang="en-GB" dirty="0"/>
              <a:t>Run the file by typing</a:t>
            </a:r>
            <a:r>
              <a:rPr lang="en-GB" dirty="0">
                <a:solidFill>
                  <a:srgbClr val="FF9900"/>
                </a:solidFill>
              </a:rPr>
              <a:t> python hello.py</a:t>
            </a:r>
            <a:endParaRPr dirty="0">
              <a:solidFill>
                <a:srgbClr val="FF9900"/>
              </a:solidFill>
            </a:endParaRPr>
          </a:p>
          <a:p>
            <a:pPr marL="0" lvl="0" indent="0" algn="l" rtl="0">
              <a:spcBef>
                <a:spcPts val="1600"/>
              </a:spcBef>
              <a:spcAft>
                <a:spcPts val="1600"/>
              </a:spcAft>
              <a:buNone/>
            </a:pPr>
            <a:endParaRPr dirty="0">
              <a:solidFill>
                <a:srgbClr val="FF9900"/>
              </a:solidFill>
            </a:endParaRPr>
          </a:p>
        </p:txBody>
      </p:sp>
      <p:sp>
        <p:nvSpPr>
          <p:cNvPr id="257" name="Google Shape;257;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 Online Python REPL Sites</a:t>
            </a:r>
            <a:endParaRPr dirty="0"/>
          </a:p>
        </p:txBody>
      </p:sp>
      <p:sp>
        <p:nvSpPr>
          <p:cNvPr id="263" name="Google Shape;263;p4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 to </a:t>
            </a:r>
            <a:r>
              <a:rPr lang="en-GB" u="sng" dirty="0">
                <a:solidFill>
                  <a:schemeClr val="accent5"/>
                </a:solidFill>
                <a:hlinkClick r:id="rId3">
                  <a:extLst>
                    <a:ext uri="{A12FA001-AC4F-418D-AE19-62706E023703}">
                      <ahyp:hlinkClr xmlns:ahyp="http://schemas.microsoft.com/office/drawing/2018/hyperlinkcolor" val="tx"/>
                    </a:ext>
                  </a:extLst>
                </a:hlinkClick>
              </a:rPr>
              <a:t>https://repl.it/languages/python3</a:t>
            </a:r>
            <a:r>
              <a:rPr lang="en-GB" dirty="0"/>
              <a:t> </a:t>
            </a:r>
            <a:endParaRPr dirty="0"/>
          </a:p>
          <a:p>
            <a:pPr marL="0" lvl="0" indent="0" algn="l" rtl="0">
              <a:spcBef>
                <a:spcPts val="1600"/>
              </a:spcBef>
              <a:spcAft>
                <a:spcPts val="0"/>
              </a:spcAft>
              <a:buNone/>
            </a:pPr>
            <a:r>
              <a:rPr lang="en-GB" dirty="0"/>
              <a:t>Print  the following:</a:t>
            </a:r>
            <a:endParaRPr dirty="0"/>
          </a:p>
          <a:p>
            <a:pPr marL="0" lvl="0" indent="0" algn="l" rtl="0">
              <a:spcBef>
                <a:spcPts val="1600"/>
              </a:spcBef>
              <a:spcAft>
                <a:spcPts val="0"/>
              </a:spcAft>
              <a:buNone/>
            </a:pPr>
            <a:r>
              <a:rPr lang="en-GB" dirty="0"/>
              <a:t>======</a:t>
            </a:r>
            <a:endParaRPr dirty="0"/>
          </a:p>
          <a:p>
            <a:pPr marL="0" lvl="0" indent="0" algn="l" rtl="0">
              <a:spcBef>
                <a:spcPts val="0"/>
              </a:spcBef>
              <a:spcAft>
                <a:spcPts val="0"/>
              </a:spcAft>
              <a:buNone/>
            </a:pPr>
            <a:r>
              <a:rPr lang="en-GB" dirty="0"/>
              <a:t>  WIUT</a:t>
            </a:r>
            <a:endParaRPr dirty="0"/>
          </a:p>
          <a:p>
            <a:pPr marL="0" lvl="0" indent="0" algn="l" rtl="0">
              <a:spcBef>
                <a:spcPts val="0"/>
              </a:spcBef>
              <a:spcAft>
                <a:spcPts val="0"/>
              </a:spcAft>
              <a:buNone/>
            </a:pPr>
            <a:r>
              <a:rPr lang="en-GB" dirty="0"/>
              <a:t>======</a:t>
            </a:r>
            <a:endParaRPr dirty="0"/>
          </a:p>
          <a:p>
            <a:pPr marL="0" lvl="0" indent="0" algn="l" rtl="0">
              <a:spcBef>
                <a:spcPts val="0"/>
              </a:spcBef>
              <a:spcAft>
                <a:spcPts val="1600"/>
              </a:spcAft>
              <a:buNone/>
            </a:pPr>
            <a:endParaRPr dirty="0"/>
          </a:p>
        </p:txBody>
      </p:sp>
      <p:sp>
        <p:nvSpPr>
          <p:cNvPr id="264" name="Google Shape;264;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 open PyCharm</a:t>
            </a:r>
            <a:endParaRPr/>
          </a:p>
        </p:txBody>
      </p:sp>
      <p:sp>
        <p:nvSpPr>
          <p:cNvPr id="270" name="Google Shape;270;p4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Click on Start button</a:t>
            </a:r>
            <a:endParaRPr dirty="0"/>
          </a:p>
          <a:p>
            <a:pPr marL="0" lvl="0" indent="0" algn="l" rtl="0">
              <a:spcBef>
                <a:spcPts val="1600"/>
              </a:spcBef>
              <a:spcAft>
                <a:spcPts val="0"/>
              </a:spcAft>
              <a:buNone/>
            </a:pPr>
            <a:r>
              <a:rPr lang="en-GB" dirty="0"/>
              <a:t>Search for PyCharm</a:t>
            </a:r>
            <a:endParaRPr dirty="0"/>
          </a:p>
          <a:p>
            <a:pPr marL="0" lvl="0" indent="0" algn="l" rtl="0">
              <a:spcBef>
                <a:spcPts val="1600"/>
              </a:spcBef>
              <a:spcAft>
                <a:spcPts val="0"/>
              </a:spcAft>
              <a:buNone/>
            </a:pPr>
            <a:r>
              <a:rPr lang="en-GB" b="1" dirty="0"/>
              <a:t>Task 1</a:t>
            </a:r>
            <a:endParaRPr b="1" dirty="0"/>
          </a:p>
          <a:p>
            <a:pPr marL="0" lvl="0" indent="0" algn="l" rtl="0">
              <a:spcBef>
                <a:spcPts val="1600"/>
              </a:spcBef>
              <a:spcAft>
                <a:spcPts val="0"/>
              </a:spcAft>
              <a:buNone/>
            </a:pPr>
            <a:r>
              <a:rPr lang="en-GB" dirty="0"/>
              <a:t>Try: </a:t>
            </a:r>
            <a:r>
              <a:rPr lang="en-GB" dirty="0">
                <a:solidFill>
                  <a:srgbClr val="FF9900"/>
                </a:solidFill>
              </a:rPr>
              <a:t>print('='*10)</a:t>
            </a:r>
            <a:endParaRPr dirty="0">
              <a:solidFill>
                <a:srgbClr val="FF9900"/>
              </a:solidFill>
            </a:endParaRPr>
          </a:p>
          <a:p>
            <a:pPr marL="0" lvl="0" indent="0" algn="l" rtl="0">
              <a:spcBef>
                <a:spcPts val="1600"/>
              </a:spcBef>
              <a:spcAft>
                <a:spcPts val="0"/>
              </a:spcAft>
              <a:buNone/>
            </a:pPr>
            <a:r>
              <a:rPr lang="en-GB" dirty="0"/>
              <a:t>Recreate the logo using rule above</a:t>
            </a:r>
            <a:endParaRPr dirty="0">
              <a:solidFill>
                <a:schemeClr val="accent4"/>
              </a:solidFill>
            </a:endParaRPr>
          </a:p>
          <a:p>
            <a:pPr marL="0" lvl="0" indent="0" algn="l" rtl="0">
              <a:lnSpc>
                <a:spcPct val="100000"/>
              </a:lnSpc>
              <a:spcBef>
                <a:spcPts val="1600"/>
              </a:spcBef>
              <a:spcAft>
                <a:spcPts val="0"/>
              </a:spcAft>
              <a:buNone/>
            </a:pPr>
            <a:r>
              <a:rPr lang="en-GB" dirty="0"/>
              <a:t>==========</a:t>
            </a:r>
            <a:endParaRPr dirty="0"/>
          </a:p>
          <a:p>
            <a:pPr marL="0" lvl="0" indent="0" algn="l" rtl="0">
              <a:lnSpc>
                <a:spcPct val="100000"/>
              </a:lnSpc>
              <a:spcBef>
                <a:spcPts val="1600"/>
              </a:spcBef>
              <a:spcAft>
                <a:spcPts val="0"/>
              </a:spcAft>
              <a:buNone/>
            </a:pPr>
            <a:r>
              <a:rPr lang="en-GB" dirty="0"/>
              <a:t>  WIUT BIS</a:t>
            </a:r>
            <a:endParaRPr dirty="0"/>
          </a:p>
          <a:p>
            <a:pPr marL="0" lvl="0" indent="0" algn="l" rtl="0">
              <a:lnSpc>
                <a:spcPct val="100000"/>
              </a:lnSpc>
              <a:spcBef>
                <a:spcPts val="0"/>
              </a:spcBef>
              <a:spcAft>
                <a:spcPts val="0"/>
              </a:spcAft>
              <a:buNone/>
            </a:pPr>
            <a:r>
              <a:rPr lang="en-GB" dirty="0"/>
              <a:t>==========</a:t>
            </a:r>
            <a:endParaRPr dirty="0">
              <a:solidFill>
                <a:schemeClr val="accent4"/>
              </a:solidFill>
            </a:endParaRPr>
          </a:p>
          <a:p>
            <a:pPr marL="0" lvl="0" indent="0" algn="l" rtl="0">
              <a:spcBef>
                <a:spcPts val="0"/>
              </a:spcBef>
              <a:spcAft>
                <a:spcPts val="1600"/>
              </a:spcAft>
              <a:buNone/>
            </a:pPr>
            <a:endParaRPr b="1" dirty="0"/>
          </a:p>
        </p:txBody>
      </p:sp>
      <p:sp>
        <p:nvSpPr>
          <p:cNvPr id="271" name="Google Shape;271;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a:p>
        </p:txBody>
      </p:sp>
      <p:pic>
        <p:nvPicPr>
          <p:cNvPr id="272" name="Google Shape;272;p44"/>
          <p:cNvPicPr preferRelativeResize="0"/>
          <p:nvPr/>
        </p:nvPicPr>
        <p:blipFill>
          <a:blip r:embed="rId3">
            <a:alphaModFix/>
          </a:blip>
          <a:stretch>
            <a:fillRect/>
          </a:stretch>
        </p:blipFill>
        <p:spPr>
          <a:xfrm>
            <a:off x="6519900" y="1245938"/>
            <a:ext cx="1790700" cy="22764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Important terms</a:t>
            </a:r>
            <a:endParaRPr/>
          </a:p>
        </p:txBody>
      </p:sp>
      <p:sp>
        <p:nvSpPr>
          <p:cNvPr id="278" name="Google Shape;278;p4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600" dirty="0">
                <a:solidFill>
                  <a:schemeClr val="accent4"/>
                </a:solidFill>
              </a:rPr>
              <a:t>Variables</a:t>
            </a:r>
            <a:r>
              <a:rPr lang="en-GB" sz="1600" dirty="0"/>
              <a:t> are simply places to </a:t>
            </a:r>
            <a:r>
              <a:rPr lang="en-GB" sz="1600" u="sng" dirty="0"/>
              <a:t>store information</a:t>
            </a:r>
            <a:r>
              <a:rPr lang="en-GB" sz="1600" dirty="0"/>
              <a:t> and to give that information a name. As the term indicates the information stored is "variable", meaning that it can change</a:t>
            </a:r>
            <a:endParaRPr sz="1600" dirty="0"/>
          </a:p>
          <a:p>
            <a:pPr marL="0" lvl="0" indent="0" algn="l" rtl="0">
              <a:spcBef>
                <a:spcPts val="1600"/>
              </a:spcBef>
              <a:spcAft>
                <a:spcPts val="0"/>
              </a:spcAft>
              <a:buNone/>
            </a:pPr>
            <a:r>
              <a:rPr lang="en-GB" sz="1600" dirty="0">
                <a:solidFill>
                  <a:schemeClr val="accent4"/>
                </a:solidFill>
              </a:rPr>
              <a:t>Expressions</a:t>
            </a:r>
            <a:r>
              <a:rPr lang="en-GB" sz="1600" dirty="0"/>
              <a:t> are combinations of values, variables, and operators that the Python interpreter evaluates to compute a resulting value.</a:t>
            </a:r>
            <a:r>
              <a:rPr lang="en-GB" sz="1200" baseline="30000" dirty="0">
                <a:solidFill>
                  <a:schemeClr val="tx1"/>
                </a:solidFill>
              </a:rPr>
              <a:t> 2</a:t>
            </a:r>
            <a:endParaRPr sz="1600" dirty="0"/>
          </a:p>
          <a:p>
            <a:pPr marL="0" lvl="0" indent="0" algn="l" rtl="0">
              <a:lnSpc>
                <a:spcPct val="100000"/>
              </a:lnSpc>
              <a:spcBef>
                <a:spcPts val="1600"/>
              </a:spcBef>
              <a:spcAft>
                <a:spcPts val="0"/>
              </a:spcAft>
              <a:buNone/>
            </a:pPr>
            <a:r>
              <a:rPr lang="en-GB" sz="1150" dirty="0">
                <a:solidFill>
                  <a:schemeClr val="accent2"/>
                </a:solidFill>
                <a:latin typeface="Courier New"/>
                <a:ea typeface="Courier New"/>
                <a:cs typeface="Courier New"/>
                <a:sym typeface="Courier New"/>
              </a:rPr>
              <a:t>2 + 2</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1 + 2 + 3 * (8 ** 9) - sqrt(4.0)</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max(3, 94)</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round(81.5)</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"hello"</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"hello" + "world"</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None</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True</a:t>
            </a:r>
            <a:endParaRPr sz="1150" dirty="0">
              <a:solidFill>
                <a:schemeClr val="accent2"/>
              </a:solidFill>
              <a:latin typeface="Courier New"/>
              <a:ea typeface="Courier New"/>
              <a:cs typeface="Courier New"/>
              <a:sym typeface="Courier New"/>
            </a:endParaRPr>
          </a:p>
          <a:p>
            <a:pPr marL="0" lvl="0" indent="0" algn="l" rtl="0">
              <a:lnSpc>
                <a:spcPct val="100000"/>
              </a:lnSpc>
              <a:spcBef>
                <a:spcPts val="0"/>
              </a:spcBef>
              <a:spcAft>
                <a:spcPts val="0"/>
              </a:spcAft>
              <a:buNone/>
            </a:pPr>
            <a:r>
              <a:rPr lang="en-GB" sz="1150" dirty="0">
                <a:solidFill>
                  <a:schemeClr val="accent2"/>
                </a:solidFill>
                <a:latin typeface="Courier New"/>
                <a:ea typeface="Courier New"/>
                <a:cs typeface="Courier New"/>
                <a:sym typeface="Courier New"/>
              </a:rPr>
              <a:t>False</a:t>
            </a:r>
            <a:endParaRPr dirty="0"/>
          </a:p>
        </p:txBody>
      </p:sp>
      <p:sp>
        <p:nvSpPr>
          <p:cNvPr id="279" name="Google Shape;279;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5" name="TextBox 4">
            <a:extLst>
              <a:ext uri="{FF2B5EF4-FFF2-40B4-BE49-F238E27FC236}">
                <a16:creationId xmlns:a16="http://schemas.microsoft.com/office/drawing/2014/main" id="{F6A6C09B-4AD8-434F-8350-3542BC4BC72B}"/>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a:t>
            </a:r>
          </a:p>
          <a:p>
            <a:endParaRPr lang="en-US" sz="1200" dirty="0">
              <a:solidFill>
                <a:schemeClr val="tx1"/>
              </a:solidFill>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Data types</a:t>
            </a:r>
            <a:endParaRPr/>
          </a:p>
        </p:txBody>
      </p:sp>
      <p:sp>
        <p:nvSpPr>
          <p:cNvPr id="285" name="Google Shape;285;p4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1400"/>
              </a:spcBef>
              <a:spcAft>
                <a:spcPts val="0"/>
              </a:spcAft>
              <a:buNone/>
            </a:pPr>
            <a:r>
              <a:rPr lang="en-GB" sz="1500" dirty="0">
                <a:solidFill>
                  <a:schemeClr val="accent4"/>
                </a:solidFill>
              </a:rPr>
              <a:t>Variables</a:t>
            </a:r>
            <a:r>
              <a:rPr lang="en-GB" sz="1500" dirty="0"/>
              <a:t> can store data of different types, and different types do different things.</a:t>
            </a:r>
            <a:endParaRPr sz="1500" dirty="0"/>
          </a:p>
          <a:p>
            <a:pPr marL="0" lvl="0" indent="0" algn="l" rtl="0">
              <a:spcBef>
                <a:spcPts val="1400"/>
              </a:spcBef>
              <a:spcAft>
                <a:spcPts val="1400"/>
              </a:spcAft>
              <a:buNone/>
            </a:pPr>
            <a:r>
              <a:rPr lang="en-GB" sz="1500" dirty="0"/>
              <a:t>Python has the following data types built-in by default:</a:t>
            </a:r>
            <a:r>
              <a:rPr lang="en-GB" sz="1200" baseline="30000" dirty="0">
                <a:solidFill>
                  <a:schemeClr val="tx1"/>
                </a:solidFill>
              </a:rPr>
              <a:t> 3</a:t>
            </a:r>
            <a:endParaRPr sz="1500" dirty="0">
              <a:solidFill>
                <a:schemeClr val="accent4"/>
              </a:solidFill>
            </a:endParaRPr>
          </a:p>
        </p:txBody>
      </p:sp>
      <p:sp>
        <p:nvSpPr>
          <p:cNvPr id="286" name="Google Shape;286;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a:p>
        </p:txBody>
      </p:sp>
      <p:graphicFrame>
        <p:nvGraphicFramePr>
          <p:cNvPr id="287" name="Google Shape;287;p46"/>
          <p:cNvGraphicFramePr/>
          <p:nvPr/>
        </p:nvGraphicFramePr>
        <p:xfrm>
          <a:off x="477775" y="2329600"/>
          <a:ext cx="7781925" cy="2346960"/>
        </p:xfrm>
        <a:graphic>
          <a:graphicData uri="http://schemas.openxmlformats.org/drawingml/2006/table">
            <a:tbl>
              <a:tblPr>
                <a:solidFill>
                  <a:srgbClr val="FFFFFF"/>
                </a:solidFill>
                <a:tableStyleId>{F97DC9DD-3EDD-4B91-9380-84D0AF201391}</a:tableStyleId>
              </a:tblPr>
              <a:tblGrid>
                <a:gridCol w="1752600">
                  <a:extLst>
                    <a:ext uri="{9D8B030D-6E8A-4147-A177-3AD203B41FA5}">
                      <a16:colId xmlns:a16="http://schemas.microsoft.com/office/drawing/2014/main" val="20000"/>
                    </a:ext>
                  </a:extLst>
                </a:gridCol>
                <a:gridCol w="6029325">
                  <a:extLst>
                    <a:ext uri="{9D8B030D-6E8A-4147-A177-3AD203B41FA5}">
                      <a16:colId xmlns:a16="http://schemas.microsoft.com/office/drawing/2014/main" val="20001"/>
                    </a:ext>
                  </a:extLst>
                </a:gridCol>
              </a:tblGrid>
              <a:tr h="323850">
                <a:tc>
                  <a:txBody>
                    <a:bodyPr/>
                    <a:lstStyle/>
                    <a:p>
                      <a:pPr marL="0" lvl="0" indent="0" algn="l" rtl="0">
                        <a:spcBef>
                          <a:spcPts val="0"/>
                        </a:spcBef>
                        <a:spcAft>
                          <a:spcPts val="0"/>
                        </a:spcAft>
                        <a:buNone/>
                      </a:pPr>
                      <a:r>
                        <a:rPr lang="en-GB" sz="1150">
                          <a:highlight>
                            <a:srgbClr val="FFFFFF"/>
                          </a:highlight>
                          <a:latin typeface="Verdana"/>
                          <a:ea typeface="Verdana"/>
                          <a:cs typeface="Verdana"/>
                          <a:sym typeface="Verdana"/>
                        </a:rPr>
                        <a:t>Text Type:</a:t>
                      </a:r>
                      <a:endParaRPr sz="1150">
                        <a:highlight>
                          <a:srgbClr val="FFFFFF"/>
                        </a:highlight>
                        <a:latin typeface="Verdana"/>
                        <a:ea typeface="Verdana"/>
                        <a:cs typeface="Verdana"/>
                        <a:sym typeface="Verdana"/>
                      </a:endParaRPr>
                    </a:p>
                  </a:txBody>
                  <a:tcPr marL="152400" marR="76200" marT="76200" marB="76200"/>
                </a:tc>
                <a:tc>
                  <a:txBody>
                    <a:bodyPr/>
                    <a:lstStyle/>
                    <a:p>
                      <a:pPr marL="0" lvl="0" indent="0" algn="l" rtl="0">
                        <a:spcBef>
                          <a:spcPts val="0"/>
                        </a:spcBef>
                        <a:spcAft>
                          <a:spcPts val="0"/>
                        </a:spcAft>
                        <a:buNone/>
                      </a:pPr>
                      <a:r>
                        <a:rPr lang="en-GB" sz="1200">
                          <a:solidFill>
                            <a:srgbClr val="DC143C"/>
                          </a:solidFill>
                          <a:highlight>
                            <a:srgbClr val="F1F1F1"/>
                          </a:highlight>
                          <a:latin typeface="Consolas"/>
                          <a:ea typeface="Consolas"/>
                          <a:cs typeface="Consolas"/>
                          <a:sym typeface="Consolas"/>
                        </a:rPr>
                        <a:t>str</a:t>
                      </a:r>
                      <a:endParaRPr sz="1200">
                        <a:solidFill>
                          <a:srgbClr val="DC143C"/>
                        </a:solidFill>
                        <a:highlight>
                          <a:srgbClr val="F1F1F1"/>
                        </a:highlight>
                        <a:latin typeface="Consolas"/>
                        <a:ea typeface="Consolas"/>
                        <a:cs typeface="Consolas"/>
                        <a:sym typeface="Consolas"/>
                      </a:endParaRPr>
                    </a:p>
                  </a:txBody>
                  <a:tcPr marL="76200" marR="76200" marT="76200" marB="76200"/>
                </a:tc>
                <a:extLst>
                  <a:ext uri="{0D108BD9-81ED-4DB2-BD59-A6C34878D82A}">
                    <a16:rowId xmlns:a16="http://schemas.microsoft.com/office/drawing/2014/main" val="10000"/>
                  </a:ext>
                </a:extLst>
              </a:tr>
              <a:tr h="333375">
                <a:tc>
                  <a:txBody>
                    <a:bodyPr/>
                    <a:lstStyle/>
                    <a:p>
                      <a:pPr marL="0" lvl="0" indent="0" algn="l" rtl="0">
                        <a:spcBef>
                          <a:spcPts val="0"/>
                        </a:spcBef>
                        <a:spcAft>
                          <a:spcPts val="0"/>
                        </a:spcAft>
                        <a:buNone/>
                      </a:pPr>
                      <a:r>
                        <a:rPr lang="en-GB" sz="1150">
                          <a:highlight>
                            <a:srgbClr val="FFFFFF"/>
                          </a:highlight>
                          <a:latin typeface="Verdana"/>
                          <a:ea typeface="Verdana"/>
                          <a:cs typeface="Verdana"/>
                          <a:sym typeface="Verdana"/>
                        </a:rPr>
                        <a:t>Numeric Types:</a:t>
                      </a:r>
                      <a:endParaRPr sz="1150">
                        <a:highlight>
                          <a:srgbClr val="FFFFFF"/>
                        </a:highlight>
                        <a:latin typeface="Verdana"/>
                        <a:ea typeface="Verdana"/>
                        <a:cs typeface="Verdana"/>
                        <a:sym typeface="Verdana"/>
                      </a:endParaRPr>
                    </a:p>
                  </a:txBody>
                  <a:tcPr marL="152400" marR="76200" marT="76200" marB="76200"/>
                </a:tc>
                <a:tc>
                  <a:txBody>
                    <a:bodyPr/>
                    <a:lstStyle/>
                    <a:p>
                      <a:pPr marL="0" lvl="0" indent="0" algn="l" rtl="0">
                        <a:spcBef>
                          <a:spcPts val="0"/>
                        </a:spcBef>
                        <a:spcAft>
                          <a:spcPts val="0"/>
                        </a:spcAft>
                        <a:buNone/>
                      </a:pPr>
                      <a:r>
                        <a:rPr lang="en-GB" sz="1200">
                          <a:solidFill>
                            <a:srgbClr val="DC143C"/>
                          </a:solidFill>
                          <a:highlight>
                            <a:srgbClr val="F1F1F1"/>
                          </a:highlight>
                          <a:latin typeface="Consolas"/>
                          <a:ea typeface="Consolas"/>
                          <a:cs typeface="Consolas"/>
                          <a:sym typeface="Consolas"/>
                        </a:rPr>
                        <a:t>int</a:t>
                      </a:r>
                      <a:r>
                        <a:rPr lang="en-GB" sz="1150">
                          <a:highlight>
                            <a:srgbClr val="FFFFFF"/>
                          </a:highlight>
                          <a:latin typeface="Verdana"/>
                          <a:ea typeface="Verdana"/>
                          <a:cs typeface="Verdana"/>
                          <a:sym typeface="Verdana"/>
                        </a:rPr>
                        <a:t>, </a:t>
                      </a:r>
                      <a:r>
                        <a:rPr lang="en-GB" sz="1200">
                          <a:solidFill>
                            <a:srgbClr val="DC143C"/>
                          </a:solidFill>
                          <a:highlight>
                            <a:srgbClr val="F1F1F1"/>
                          </a:highlight>
                          <a:latin typeface="Consolas"/>
                          <a:ea typeface="Consolas"/>
                          <a:cs typeface="Consolas"/>
                          <a:sym typeface="Consolas"/>
                        </a:rPr>
                        <a:t>float</a:t>
                      </a:r>
                      <a:r>
                        <a:rPr lang="en-GB" sz="1150">
                          <a:highlight>
                            <a:srgbClr val="FFFFFF"/>
                          </a:highlight>
                          <a:latin typeface="Verdana"/>
                          <a:ea typeface="Verdana"/>
                          <a:cs typeface="Verdana"/>
                          <a:sym typeface="Verdana"/>
                        </a:rPr>
                        <a:t>, </a:t>
                      </a:r>
                      <a:r>
                        <a:rPr lang="en-GB" sz="1200">
                          <a:solidFill>
                            <a:srgbClr val="DC143C"/>
                          </a:solidFill>
                          <a:highlight>
                            <a:srgbClr val="F1F1F1"/>
                          </a:highlight>
                          <a:latin typeface="Consolas"/>
                          <a:ea typeface="Consolas"/>
                          <a:cs typeface="Consolas"/>
                          <a:sym typeface="Consolas"/>
                        </a:rPr>
                        <a:t>complex</a:t>
                      </a:r>
                      <a:endParaRPr sz="1200">
                        <a:solidFill>
                          <a:srgbClr val="DC143C"/>
                        </a:solidFill>
                        <a:highlight>
                          <a:srgbClr val="F1F1F1"/>
                        </a:highlight>
                        <a:latin typeface="Consolas"/>
                        <a:ea typeface="Consolas"/>
                        <a:cs typeface="Consolas"/>
                        <a:sym typeface="Consolas"/>
                      </a:endParaRPr>
                    </a:p>
                  </a:txBody>
                  <a:tcPr marL="76200" marR="76200" marT="76200" marB="76200"/>
                </a:tc>
                <a:extLst>
                  <a:ext uri="{0D108BD9-81ED-4DB2-BD59-A6C34878D82A}">
                    <a16:rowId xmlns:a16="http://schemas.microsoft.com/office/drawing/2014/main" val="10001"/>
                  </a:ext>
                </a:extLst>
              </a:tr>
              <a:tr h="333375">
                <a:tc>
                  <a:txBody>
                    <a:bodyPr/>
                    <a:lstStyle/>
                    <a:p>
                      <a:pPr marL="0" lvl="0" indent="0" algn="l" rtl="0">
                        <a:spcBef>
                          <a:spcPts val="0"/>
                        </a:spcBef>
                        <a:spcAft>
                          <a:spcPts val="0"/>
                        </a:spcAft>
                        <a:buNone/>
                      </a:pPr>
                      <a:r>
                        <a:rPr lang="en-GB" sz="1150">
                          <a:highlight>
                            <a:srgbClr val="FFFFFF"/>
                          </a:highlight>
                          <a:latin typeface="Verdana"/>
                          <a:ea typeface="Verdana"/>
                          <a:cs typeface="Verdana"/>
                          <a:sym typeface="Verdana"/>
                        </a:rPr>
                        <a:t>Sequence Types:</a:t>
                      </a:r>
                      <a:endParaRPr sz="1150">
                        <a:highlight>
                          <a:srgbClr val="FFFFFF"/>
                        </a:highlight>
                        <a:latin typeface="Verdana"/>
                        <a:ea typeface="Verdana"/>
                        <a:cs typeface="Verdana"/>
                        <a:sym typeface="Verdana"/>
                      </a:endParaRPr>
                    </a:p>
                  </a:txBody>
                  <a:tcPr marL="152400" marR="76200" marT="76200" marB="76200"/>
                </a:tc>
                <a:tc>
                  <a:txBody>
                    <a:bodyPr/>
                    <a:lstStyle/>
                    <a:p>
                      <a:pPr marL="0" lvl="0" indent="0" algn="l" rtl="0">
                        <a:spcBef>
                          <a:spcPts val="0"/>
                        </a:spcBef>
                        <a:spcAft>
                          <a:spcPts val="0"/>
                        </a:spcAft>
                        <a:buNone/>
                      </a:pPr>
                      <a:r>
                        <a:rPr lang="en-GB" sz="1200">
                          <a:solidFill>
                            <a:srgbClr val="DC143C"/>
                          </a:solidFill>
                          <a:highlight>
                            <a:srgbClr val="F1F1F1"/>
                          </a:highlight>
                          <a:latin typeface="Consolas"/>
                          <a:ea typeface="Consolas"/>
                          <a:cs typeface="Consolas"/>
                          <a:sym typeface="Consolas"/>
                        </a:rPr>
                        <a:t>list</a:t>
                      </a:r>
                      <a:r>
                        <a:rPr lang="en-GB" sz="1150">
                          <a:highlight>
                            <a:srgbClr val="FFFFFF"/>
                          </a:highlight>
                          <a:latin typeface="Verdana"/>
                          <a:ea typeface="Verdana"/>
                          <a:cs typeface="Verdana"/>
                          <a:sym typeface="Verdana"/>
                        </a:rPr>
                        <a:t>, </a:t>
                      </a:r>
                      <a:r>
                        <a:rPr lang="en-GB" sz="1200">
                          <a:solidFill>
                            <a:srgbClr val="DC143C"/>
                          </a:solidFill>
                          <a:highlight>
                            <a:srgbClr val="F1F1F1"/>
                          </a:highlight>
                          <a:latin typeface="Consolas"/>
                          <a:ea typeface="Consolas"/>
                          <a:cs typeface="Consolas"/>
                          <a:sym typeface="Consolas"/>
                        </a:rPr>
                        <a:t>tuple</a:t>
                      </a:r>
                      <a:r>
                        <a:rPr lang="en-GB" sz="1150">
                          <a:highlight>
                            <a:srgbClr val="FFFFFF"/>
                          </a:highlight>
                          <a:latin typeface="Verdana"/>
                          <a:ea typeface="Verdana"/>
                          <a:cs typeface="Verdana"/>
                          <a:sym typeface="Verdana"/>
                        </a:rPr>
                        <a:t>, </a:t>
                      </a:r>
                      <a:r>
                        <a:rPr lang="en-GB" sz="1200">
                          <a:solidFill>
                            <a:srgbClr val="DC143C"/>
                          </a:solidFill>
                          <a:highlight>
                            <a:srgbClr val="F1F1F1"/>
                          </a:highlight>
                          <a:latin typeface="Consolas"/>
                          <a:ea typeface="Consolas"/>
                          <a:cs typeface="Consolas"/>
                          <a:sym typeface="Consolas"/>
                        </a:rPr>
                        <a:t>range</a:t>
                      </a:r>
                      <a:endParaRPr sz="1200">
                        <a:solidFill>
                          <a:srgbClr val="DC143C"/>
                        </a:solidFill>
                        <a:highlight>
                          <a:srgbClr val="F1F1F1"/>
                        </a:highlight>
                        <a:latin typeface="Consolas"/>
                        <a:ea typeface="Consolas"/>
                        <a:cs typeface="Consolas"/>
                        <a:sym typeface="Consolas"/>
                      </a:endParaRPr>
                    </a:p>
                  </a:txBody>
                  <a:tcPr marL="76200" marR="76200" marT="76200" marB="76200"/>
                </a:tc>
                <a:extLst>
                  <a:ext uri="{0D108BD9-81ED-4DB2-BD59-A6C34878D82A}">
                    <a16:rowId xmlns:a16="http://schemas.microsoft.com/office/drawing/2014/main" val="10002"/>
                  </a:ext>
                </a:extLst>
              </a:tr>
              <a:tr h="323850">
                <a:tc>
                  <a:txBody>
                    <a:bodyPr/>
                    <a:lstStyle/>
                    <a:p>
                      <a:pPr marL="0" lvl="0" indent="0" algn="l" rtl="0">
                        <a:spcBef>
                          <a:spcPts val="0"/>
                        </a:spcBef>
                        <a:spcAft>
                          <a:spcPts val="0"/>
                        </a:spcAft>
                        <a:buNone/>
                      </a:pPr>
                      <a:r>
                        <a:rPr lang="en-GB" sz="1150">
                          <a:highlight>
                            <a:srgbClr val="FFFFFF"/>
                          </a:highlight>
                          <a:latin typeface="Verdana"/>
                          <a:ea typeface="Verdana"/>
                          <a:cs typeface="Verdana"/>
                          <a:sym typeface="Verdana"/>
                        </a:rPr>
                        <a:t>Mapping Type:</a:t>
                      </a:r>
                      <a:endParaRPr sz="1150">
                        <a:highlight>
                          <a:srgbClr val="FFFFFF"/>
                        </a:highlight>
                        <a:latin typeface="Verdana"/>
                        <a:ea typeface="Verdana"/>
                        <a:cs typeface="Verdana"/>
                        <a:sym typeface="Verdana"/>
                      </a:endParaRPr>
                    </a:p>
                  </a:txBody>
                  <a:tcPr marL="152400" marR="76200" marT="76200" marB="76200"/>
                </a:tc>
                <a:tc>
                  <a:txBody>
                    <a:bodyPr/>
                    <a:lstStyle/>
                    <a:p>
                      <a:pPr marL="0" lvl="0" indent="0" algn="l" rtl="0">
                        <a:spcBef>
                          <a:spcPts val="0"/>
                        </a:spcBef>
                        <a:spcAft>
                          <a:spcPts val="0"/>
                        </a:spcAft>
                        <a:buNone/>
                      </a:pPr>
                      <a:r>
                        <a:rPr lang="en-GB" sz="1200">
                          <a:solidFill>
                            <a:srgbClr val="DC143C"/>
                          </a:solidFill>
                          <a:highlight>
                            <a:srgbClr val="F1F1F1"/>
                          </a:highlight>
                          <a:latin typeface="Consolas"/>
                          <a:ea typeface="Consolas"/>
                          <a:cs typeface="Consolas"/>
                          <a:sym typeface="Consolas"/>
                        </a:rPr>
                        <a:t>dict</a:t>
                      </a:r>
                      <a:endParaRPr sz="1200">
                        <a:solidFill>
                          <a:srgbClr val="DC143C"/>
                        </a:solidFill>
                        <a:highlight>
                          <a:srgbClr val="F1F1F1"/>
                        </a:highlight>
                        <a:latin typeface="Consolas"/>
                        <a:ea typeface="Consolas"/>
                        <a:cs typeface="Consolas"/>
                        <a:sym typeface="Consolas"/>
                      </a:endParaRPr>
                    </a:p>
                  </a:txBody>
                  <a:tcPr marL="76200" marR="76200" marT="76200" marB="76200"/>
                </a:tc>
                <a:extLst>
                  <a:ext uri="{0D108BD9-81ED-4DB2-BD59-A6C34878D82A}">
                    <a16:rowId xmlns:a16="http://schemas.microsoft.com/office/drawing/2014/main" val="10003"/>
                  </a:ext>
                </a:extLst>
              </a:tr>
              <a:tr h="333375">
                <a:tc>
                  <a:txBody>
                    <a:bodyPr/>
                    <a:lstStyle/>
                    <a:p>
                      <a:pPr marL="0" lvl="0" indent="0" algn="l" rtl="0">
                        <a:spcBef>
                          <a:spcPts val="0"/>
                        </a:spcBef>
                        <a:spcAft>
                          <a:spcPts val="0"/>
                        </a:spcAft>
                        <a:buNone/>
                      </a:pPr>
                      <a:r>
                        <a:rPr lang="en-GB" sz="1150">
                          <a:highlight>
                            <a:srgbClr val="FFFFFF"/>
                          </a:highlight>
                          <a:latin typeface="Verdana"/>
                          <a:ea typeface="Verdana"/>
                          <a:cs typeface="Verdana"/>
                          <a:sym typeface="Verdana"/>
                        </a:rPr>
                        <a:t>Set Types:</a:t>
                      </a:r>
                      <a:endParaRPr sz="1150">
                        <a:highlight>
                          <a:srgbClr val="FFFFFF"/>
                        </a:highlight>
                        <a:latin typeface="Verdana"/>
                        <a:ea typeface="Verdana"/>
                        <a:cs typeface="Verdana"/>
                        <a:sym typeface="Verdana"/>
                      </a:endParaRPr>
                    </a:p>
                  </a:txBody>
                  <a:tcPr marL="152400" marR="76200" marT="76200" marB="76200"/>
                </a:tc>
                <a:tc>
                  <a:txBody>
                    <a:bodyPr/>
                    <a:lstStyle/>
                    <a:p>
                      <a:pPr marL="0" lvl="0" indent="0" algn="l" rtl="0">
                        <a:spcBef>
                          <a:spcPts val="0"/>
                        </a:spcBef>
                        <a:spcAft>
                          <a:spcPts val="0"/>
                        </a:spcAft>
                        <a:buNone/>
                      </a:pPr>
                      <a:r>
                        <a:rPr lang="en-GB" sz="1200">
                          <a:solidFill>
                            <a:srgbClr val="DC143C"/>
                          </a:solidFill>
                          <a:highlight>
                            <a:srgbClr val="F1F1F1"/>
                          </a:highlight>
                          <a:latin typeface="Consolas"/>
                          <a:ea typeface="Consolas"/>
                          <a:cs typeface="Consolas"/>
                          <a:sym typeface="Consolas"/>
                        </a:rPr>
                        <a:t>set</a:t>
                      </a:r>
                      <a:r>
                        <a:rPr lang="en-GB" sz="1150">
                          <a:highlight>
                            <a:srgbClr val="FFFFFF"/>
                          </a:highlight>
                          <a:latin typeface="Verdana"/>
                          <a:ea typeface="Verdana"/>
                          <a:cs typeface="Verdana"/>
                          <a:sym typeface="Verdana"/>
                        </a:rPr>
                        <a:t>, </a:t>
                      </a:r>
                      <a:r>
                        <a:rPr lang="en-GB" sz="1200">
                          <a:solidFill>
                            <a:srgbClr val="DC143C"/>
                          </a:solidFill>
                          <a:highlight>
                            <a:srgbClr val="F1F1F1"/>
                          </a:highlight>
                          <a:latin typeface="Consolas"/>
                          <a:ea typeface="Consolas"/>
                          <a:cs typeface="Consolas"/>
                          <a:sym typeface="Consolas"/>
                        </a:rPr>
                        <a:t>frozenset</a:t>
                      </a:r>
                      <a:endParaRPr sz="1200">
                        <a:solidFill>
                          <a:srgbClr val="DC143C"/>
                        </a:solidFill>
                        <a:highlight>
                          <a:srgbClr val="F1F1F1"/>
                        </a:highlight>
                        <a:latin typeface="Consolas"/>
                        <a:ea typeface="Consolas"/>
                        <a:cs typeface="Consolas"/>
                        <a:sym typeface="Consolas"/>
                      </a:endParaRPr>
                    </a:p>
                  </a:txBody>
                  <a:tcPr marL="76200" marR="76200" marT="76200" marB="76200"/>
                </a:tc>
                <a:extLst>
                  <a:ext uri="{0D108BD9-81ED-4DB2-BD59-A6C34878D82A}">
                    <a16:rowId xmlns:a16="http://schemas.microsoft.com/office/drawing/2014/main" val="10004"/>
                  </a:ext>
                </a:extLst>
              </a:tr>
              <a:tr h="323850">
                <a:tc>
                  <a:txBody>
                    <a:bodyPr/>
                    <a:lstStyle/>
                    <a:p>
                      <a:pPr marL="0" lvl="0" indent="0" algn="l" rtl="0">
                        <a:spcBef>
                          <a:spcPts val="0"/>
                        </a:spcBef>
                        <a:spcAft>
                          <a:spcPts val="0"/>
                        </a:spcAft>
                        <a:buNone/>
                      </a:pPr>
                      <a:r>
                        <a:rPr lang="en-GB" sz="1150">
                          <a:highlight>
                            <a:srgbClr val="FFFFFF"/>
                          </a:highlight>
                          <a:latin typeface="Verdana"/>
                          <a:ea typeface="Verdana"/>
                          <a:cs typeface="Verdana"/>
                          <a:sym typeface="Verdana"/>
                        </a:rPr>
                        <a:t>Boolean Type:</a:t>
                      </a:r>
                      <a:endParaRPr sz="1150">
                        <a:highlight>
                          <a:srgbClr val="FFFFFF"/>
                        </a:highlight>
                        <a:latin typeface="Verdana"/>
                        <a:ea typeface="Verdana"/>
                        <a:cs typeface="Verdana"/>
                        <a:sym typeface="Verdana"/>
                      </a:endParaRPr>
                    </a:p>
                  </a:txBody>
                  <a:tcPr marL="152400" marR="76200" marT="76200" marB="76200"/>
                </a:tc>
                <a:tc>
                  <a:txBody>
                    <a:bodyPr/>
                    <a:lstStyle/>
                    <a:p>
                      <a:pPr marL="0" lvl="0" indent="0" algn="l" rtl="0">
                        <a:spcBef>
                          <a:spcPts val="0"/>
                        </a:spcBef>
                        <a:spcAft>
                          <a:spcPts val="0"/>
                        </a:spcAft>
                        <a:buNone/>
                      </a:pPr>
                      <a:r>
                        <a:rPr lang="en-GB" sz="1200">
                          <a:solidFill>
                            <a:srgbClr val="DC143C"/>
                          </a:solidFill>
                          <a:highlight>
                            <a:srgbClr val="F1F1F1"/>
                          </a:highlight>
                          <a:latin typeface="Consolas"/>
                          <a:ea typeface="Consolas"/>
                          <a:cs typeface="Consolas"/>
                          <a:sym typeface="Consolas"/>
                        </a:rPr>
                        <a:t>bool</a:t>
                      </a:r>
                      <a:endParaRPr sz="1200">
                        <a:solidFill>
                          <a:srgbClr val="DC143C"/>
                        </a:solidFill>
                        <a:highlight>
                          <a:srgbClr val="F1F1F1"/>
                        </a:highlight>
                        <a:latin typeface="Consolas"/>
                        <a:ea typeface="Consolas"/>
                        <a:cs typeface="Consolas"/>
                        <a:sym typeface="Consolas"/>
                      </a:endParaRPr>
                    </a:p>
                  </a:txBody>
                  <a:tcPr marL="76200" marR="76200" marT="76200" marB="76200"/>
                </a:tc>
                <a:extLst>
                  <a:ext uri="{0D108BD9-81ED-4DB2-BD59-A6C34878D82A}">
                    <a16:rowId xmlns:a16="http://schemas.microsoft.com/office/drawing/2014/main" val="10005"/>
                  </a:ext>
                </a:extLst>
              </a:tr>
              <a:tr h="333375">
                <a:tc>
                  <a:txBody>
                    <a:bodyPr/>
                    <a:lstStyle/>
                    <a:p>
                      <a:pPr marL="0" lvl="0" indent="0" algn="l" rtl="0">
                        <a:spcBef>
                          <a:spcPts val="0"/>
                        </a:spcBef>
                        <a:spcAft>
                          <a:spcPts val="0"/>
                        </a:spcAft>
                        <a:buNone/>
                      </a:pPr>
                      <a:r>
                        <a:rPr lang="en-GB" sz="1150">
                          <a:highlight>
                            <a:srgbClr val="FFFFFF"/>
                          </a:highlight>
                          <a:latin typeface="Verdana"/>
                          <a:ea typeface="Verdana"/>
                          <a:cs typeface="Verdana"/>
                          <a:sym typeface="Verdana"/>
                        </a:rPr>
                        <a:t>Binary Types:</a:t>
                      </a:r>
                      <a:endParaRPr sz="1150">
                        <a:highlight>
                          <a:srgbClr val="FFFFFF"/>
                        </a:highlight>
                        <a:latin typeface="Verdana"/>
                        <a:ea typeface="Verdana"/>
                        <a:cs typeface="Verdana"/>
                        <a:sym typeface="Verdana"/>
                      </a:endParaRPr>
                    </a:p>
                  </a:txBody>
                  <a:tcPr marL="152400" marR="76200" marT="76200" marB="76200"/>
                </a:tc>
                <a:tc>
                  <a:txBody>
                    <a:bodyPr/>
                    <a:lstStyle/>
                    <a:p>
                      <a:pPr marL="0" lvl="0" indent="0" algn="l" rtl="0">
                        <a:spcBef>
                          <a:spcPts val="0"/>
                        </a:spcBef>
                        <a:spcAft>
                          <a:spcPts val="0"/>
                        </a:spcAft>
                        <a:buNone/>
                      </a:pPr>
                      <a:r>
                        <a:rPr lang="en-GB" sz="1200">
                          <a:solidFill>
                            <a:srgbClr val="DC143C"/>
                          </a:solidFill>
                          <a:highlight>
                            <a:srgbClr val="F1F1F1"/>
                          </a:highlight>
                          <a:latin typeface="Consolas"/>
                          <a:ea typeface="Consolas"/>
                          <a:cs typeface="Consolas"/>
                          <a:sym typeface="Consolas"/>
                        </a:rPr>
                        <a:t>bytes</a:t>
                      </a:r>
                      <a:r>
                        <a:rPr lang="en-GB" sz="1150">
                          <a:highlight>
                            <a:srgbClr val="FFFFFF"/>
                          </a:highlight>
                          <a:latin typeface="Verdana"/>
                          <a:ea typeface="Verdana"/>
                          <a:cs typeface="Verdana"/>
                          <a:sym typeface="Verdana"/>
                        </a:rPr>
                        <a:t>, </a:t>
                      </a:r>
                      <a:r>
                        <a:rPr lang="en-GB" sz="1200">
                          <a:solidFill>
                            <a:srgbClr val="DC143C"/>
                          </a:solidFill>
                          <a:highlight>
                            <a:srgbClr val="F1F1F1"/>
                          </a:highlight>
                          <a:latin typeface="Consolas"/>
                          <a:ea typeface="Consolas"/>
                          <a:cs typeface="Consolas"/>
                          <a:sym typeface="Consolas"/>
                        </a:rPr>
                        <a:t>bytearray</a:t>
                      </a:r>
                      <a:r>
                        <a:rPr lang="en-GB" sz="1150">
                          <a:highlight>
                            <a:srgbClr val="FFFFFF"/>
                          </a:highlight>
                          <a:latin typeface="Verdana"/>
                          <a:ea typeface="Verdana"/>
                          <a:cs typeface="Verdana"/>
                          <a:sym typeface="Verdana"/>
                        </a:rPr>
                        <a:t>, </a:t>
                      </a:r>
                      <a:r>
                        <a:rPr lang="en-GB" sz="1200">
                          <a:solidFill>
                            <a:srgbClr val="DC143C"/>
                          </a:solidFill>
                          <a:highlight>
                            <a:srgbClr val="F1F1F1"/>
                          </a:highlight>
                          <a:latin typeface="Consolas"/>
                          <a:ea typeface="Consolas"/>
                          <a:cs typeface="Consolas"/>
                          <a:sym typeface="Consolas"/>
                        </a:rPr>
                        <a:t>memoryview</a:t>
                      </a:r>
                      <a:endParaRPr sz="1200">
                        <a:solidFill>
                          <a:srgbClr val="DC143C"/>
                        </a:solidFill>
                        <a:highlight>
                          <a:srgbClr val="F1F1F1"/>
                        </a:highlight>
                        <a:latin typeface="Consolas"/>
                        <a:ea typeface="Consolas"/>
                        <a:cs typeface="Consolas"/>
                        <a:sym typeface="Consolas"/>
                      </a:endParaRPr>
                    </a:p>
                  </a:txBody>
                  <a:tcPr marL="76200" marR="76200" marT="76200" marB="76200"/>
                </a:tc>
                <a:extLst>
                  <a:ext uri="{0D108BD9-81ED-4DB2-BD59-A6C34878D82A}">
                    <a16:rowId xmlns:a16="http://schemas.microsoft.com/office/drawing/2014/main" val="10006"/>
                  </a:ext>
                </a:extLst>
              </a:tr>
            </a:tbl>
          </a:graphicData>
        </a:graphic>
      </p:graphicFrame>
      <p:sp>
        <p:nvSpPr>
          <p:cNvPr id="288" name="Google Shape;288;p46"/>
          <p:cNvSpPr txBox="1"/>
          <p:nvPr/>
        </p:nvSpPr>
        <p:spPr>
          <a:xfrm>
            <a:off x="5647000" y="967500"/>
            <a:ext cx="1135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289" name="Google Shape;289;p46"/>
          <p:cNvSpPr/>
          <p:nvPr/>
        </p:nvSpPr>
        <p:spPr>
          <a:xfrm>
            <a:off x="5844450" y="2083075"/>
            <a:ext cx="2537400" cy="1742100"/>
          </a:xfrm>
          <a:prstGeom prst="wedgeRoundRectCallout">
            <a:avLst>
              <a:gd name="adj1" fmla="val -103131"/>
              <a:gd name="adj2" fmla="val 45755"/>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800">
                <a:solidFill>
                  <a:schemeClr val="lt1"/>
                </a:solidFill>
              </a:rPr>
              <a:t>We will cover the data types in detail in </a:t>
            </a:r>
            <a:r>
              <a:rPr lang="en-GB" sz="1800" b="1">
                <a:solidFill>
                  <a:schemeClr val="lt1"/>
                </a:solidFill>
              </a:rPr>
              <a:t>upcoming weeks</a:t>
            </a:r>
            <a:endParaRPr sz="1800" b="1">
              <a:solidFill>
                <a:schemeClr val="lt1"/>
              </a:solidFill>
            </a:endParaRPr>
          </a:p>
        </p:txBody>
      </p:sp>
      <p:sp>
        <p:nvSpPr>
          <p:cNvPr id="8" name="TextBox 7">
            <a:extLst>
              <a:ext uri="{FF2B5EF4-FFF2-40B4-BE49-F238E27FC236}">
                <a16:creationId xmlns:a16="http://schemas.microsoft.com/office/drawing/2014/main" id="{BF47D9E3-C5BF-45EA-A18D-6A57EAF3706A}"/>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3</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a:t>
            </a:r>
          </a:p>
          <a:p>
            <a:endParaRPr lang="en-US" sz="1200" dirty="0">
              <a:solidFill>
                <a:schemeClr val="tx1"/>
              </a:solidFill>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4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Data types</a:t>
            </a:r>
            <a:endParaRPr/>
          </a:p>
        </p:txBody>
      </p:sp>
      <p:sp>
        <p:nvSpPr>
          <p:cNvPr id="295" name="Google Shape;295;p4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1400"/>
              </a:spcBef>
              <a:spcAft>
                <a:spcPts val="0"/>
              </a:spcAft>
              <a:buNone/>
            </a:pPr>
            <a:r>
              <a:rPr lang="en-GB" sz="1500" dirty="0"/>
              <a:t>In Python, the data type is set </a:t>
            </a:r>
            <a:r>
              <a:rPr lang="en-GB" sz="1500" u="sng" dirty="0"/>
              <a:t>when you assign a value to a variable:</a:t>
            </a:r>
            <a:endParaRPr sz="1500" u="sng" dirty="0"/>
          </a:p>
          <a:p>
            <a:pPr marL="0" lvl="0" indent="0" algn="l" rtl="0">
              <a:spcBef>
                <a:spcPts val="1400"/>
              </a:spcBef>
              <a:spcAft>
                <a:spcPts val="0"/>
              </a:spcAft>
              <a:buNone/>
            </a:pPr>
            <a:r>
              <a:rPr lang="en-GB" sz="1500" dirty="0"/>
              <a:t>Data type of any object can be identified by using the </a:t>
            </a:r>
            <a:r>
              <a:rPr lang="en-GB" sz="1500" dirty="0">
                <a:solidFill>
                  <a:schemeClr val="accent5"/>
                </a:solidFill>
              </a:rPr>
              <a:t>type()</a:t>
            </a:r>
            <a:r>
              <a:rPr lang="en-GB" sz="1500" dirty="0"/>
              <a:t> function:</a:t>
            </a:r>
            <a:r>
              <a:rPr lang="en-GB" sz="1200" baseline="30000" dirty="0">
                <a:solidFill>
                  <a:schemeClr val="tx1"/>
                </a:solidFill>
              </a:rPr>
              <a:t> 4</a:t>
            </a:r>
            <a:endParaRPr sz="1500" dirty="0"/>
          </a:p>
          <a:p>
            <a:pPr marL="114300" marR="114300" lvl="0" indent="0" algn="l" rtl="0">
              <a:spcBef>
                <a:spcPts val="1800"/>
              </a:spcBef>
              <a:spcAft>
                <a:spcPts val="0"/>
              </a:spcAft>
              <a:buNone/>
            </a:pPr>
            <a:r>
              <a:rPr lang="en-GB" sz="1400" dirty="0">
                <a:solidFill>
                  <a:schemeClr val="accent4"/>
                </a:solidFill>
                <a:latin typeface="Consolas"/>
                <a:ea typeface="Consolas"/>
                <a:cs typeface="Consolas"/>
                <a:sym typeface="Consolas"/>
              </a:rPr>
              <a:t>year = 2021</a:t>
            </a:r>
            <a:endParaRPr sz="1400" dirty="0">
              <a:solidFill>
                <a:schemeClr val="accent4"/>
              </a:solidFill>
              <a:latin typeface="Consolas"/>
              <a:ea typeface="Consolas"/>
              <a:cs typeface="Consolas"/>
              <a:sym typeface="Consolas"/>
            </a:endParaRPr>
          </a:p>
          <a:p>
            <a:pPr marL="114300" marR="114300" lvl="0" indent="0" algn="l" rtl="0">
              <a:spcBef>
                <a:spcPts val="1800"/>
              </a:spcBef>
              <a:spcAft>
                <a:spcPts val="0"/>
              </a:spcAft>
              <a:buNone/>
            </a:pPr>
            <a:r>
              <a:rPr lang="en-GB" sz="1400" dirty="0" err="1">
                <a:solidFill>
                  <a:schemeClr val="accent4"/>
                </a:solidFill>
                <a:latin typeface="Consolas"/>
                <a:ea typeface="Consolas"/>
                <a:cs typeface="Consolas"/>
                <a:sym typeface="Consolas"/>
              </a:rPr>
              <a:t>module_name</a:t>
            </a:r>
            <a:r>
              <a:rPr lang="en-GB" sz="1400" dirty="0">
                <a:solidFill>
                  <a:schemeClr val="accent4"/>
                </a:solidFill>
                <a:latin typeface="Consolas"/>
                <a:ea typeface="Consolas"/>
                <a:cs typeface="Consolas"/>
                <a:sym typeface="Consolas"/>
              </a:rPr>
              <a:t> = “CSF”</a:t>
            </a:r>
            <a:endParaRPr sz="1400" dirty="0">
              <a:solidFill>
                <a:schemeClr val="accent4"/>
              </a:solidFill>
              <a:latin typeface="Consolas"/>
              <a:ea typeface="Consolas"/>
              <a:cs typeface="Consolas"/>
              <a:sym typeface="Consolas"/>
            </a:endParaRPr>
          </a:p>
          <a:p>
            <a:pPr marL="114300" marR="114300" lvl="0" indent="0" algn="l" rtl="0">
              <a:spcBef>
                <a:spcPts val="1800"/>
              </a:spcBef>
              <a:spcAft>
                <a:spcPts val="0"/>
              </a:spcAft>
              <a:buNone/>
            </a:pPr>
            <a:r>
              <a:rPr lang="en-GB" sz="1400" dirty="0">
                <a:solidFill>
                  <a:schemeClr val="accent4"/>
                </a:solidFill>
                <a:latin typeface="Consolas"/>
                <a:ea typeface="Consolas"/>
                <a:cs typeface="Consolas"/>
                <a:sym typeface="Consolas"/>
              </a:rPr>
              <a:t>print(type(year))</a:t>
            </a:r>
            <a:endParaRPr sz="1400" dirty="0">
              <a:solidFill>
                <a:schemeClr val="accent4"/>
              </a:solidFill>
              <a:latin typeface="Consolas"/>
              <a:ea typeface="Consolas"/>
              <a:cs typeface="Consolas"/>
              <a:sym typeface="Consolas"/>
            </a:endParaRPr>
          </a:p>
          <a:p>
            <a:pPr marL="114300" marR="114300" lvl="0" indent="0" algn="l" rtl="0">
              <a:spcBef>
                <a:spcPts val="1800"/>
              </a:spcBef>
              <a:spcAft>
                <a:spcPts val="1800"/>
              </a:spcAft>
              <a:buNone/>
            </a:pPr>
            <a:r>
              <a:rPr lang="en-GB" sz="1400" dirty="0">
                <a:solidFill>
                  <a:schemeClr val="accent4"/>
                </a:solidFill>
                <a:latin typeface="Consolas"/>
                <a:ea typeface="Consolas"/>
                <a:cs typeface="Consolas"/>
                <a:sym typeface="Consolas"/>
              </a:rPr>
              <a:t>print(type(</a:t>
            </a:r>
            <a:r>
              <a:rPr lang="en-GB" sz="1400" dirty="0" err="1">
                <a:solidFill>
                  <a:schemeClr val="accent4"/>
                </a:solidFill>
                <a:latin typeface="Consolas"/>
                <a:ea typeface="Consolas"/>
                <a:cs typeface="Consolas"/>
                <a:sym typeface="Consolas"/>
              </a:rPr>
              <a:t>module_name</a:t>
            </a:r>
            <a:r>
              <a:rPr lang="en-GB" sz="1400" dirty="0">
                <a:solidFill>
                  <a:schemeClr val="accent4"/>
                </a:solidFill>
                <a:latin typeface="Consolas"/>
                <a:ea typeface="Consolas"/>
                <a:cs typeface="Consolas"/>
                <a:sym typeface="Consolas"/>
              </a:rPr>
              <a:t>))</a:t>
            </a:r>
            <a:endParaRPr dirty="0">
              <a:solidFill>
                <a:schemeClr val="accent4"/>
              </a:solidFill>
            </a:endParaRPr>
          </a:p>
        </p:txBody>
      </p:sp>
      <p:sp>
        <p:nvSpPr>
          <p:cNvPr id="296" name="Google Shape;296;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5" name="TextBox 4">
            <a:extLst>
              <a:ext uri="{FF2B5EF4-FFF2-40B4-BE49-F238E27FC236}">
                <a16:creationId xmlns:a16="http://schemas.microsoft.com/office/drawing/2014/main" id="{CDBFB877-0097-4B59-A32F-297BC29EF852}"/>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4</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a:t>
            </a:r>
          </a:p>
          <a:p>
            <a:endParaRPr lang="en-US" sz="1200" dirty="0">
              <a:solidFill>
                <a:schemeClr val="tx1"/>
              </a:solidFill>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2</a:t>
            </a:r>
            <a:endParaRPr/>
          </a:p>
        </p:txBody>
      </p:sp>
      <p:sp>
        <p:nvSpPr>
          <p:cNvPr id="302" name="Google Shape;302;p4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dirty="0"/>
              <a:t>Print this using variables for all possible components</a:t>
            </a:r>
            <a:endParaRPr dirty="0"/>
          </a:p>
          <a:p>
            <a:pPr marL="0" lvl="0" indent="0" algn="l" rtl="0">
              <a:lnSpc>
                <a:spcPct val="100000"/>
              </a:lnSpc>
              <a:spcBef>
                <a:spcPts val="1600"/>
              </a:spcBef>
              <a:spcAft>
                <a:spcPts val="0"/>
              </a:spcAft>
              <a:buNone/>
            </a:pPr>
            <a:r>
              <a:rPr lang="en-GB" dirty="0"/>
              <a:t>***************</a:t>
            </a:r>
            <a:endParaRPr dirty="0"/>
          </a:p>
          <a:p>
            <a:pPr marL="0" lvl="0" indent="0" algn="l" rtl="0">
              <a:lnSpc>
                <a:spcPct val="100000"/>
              </a:lnSpc>
              <a:spcBef>
                <a:spcPts val="1600"/>
              </a:spcBef>
              <a:spcAft>
                <a:spcPts val="0"/>
              </a:spcAft>
              <a:buNone/>
            </a:pPr>
            <a:r>
              <a:rPr lang="en-GB" dirty="0"/>
              <a:t>  WIUT BIS</a:t>
            </a:r>
            <a:endParaRPr dirty="0"/>
          </a:p>
          <a:p>
            <a:pPr marL="0" lvl="0" indent="0" algn="l" rtl="0">
              <a:lnSpc>
                <a:spcPct val="100000"/>
              </a:lnSpc>
              <a:spcBef>
                <a:spcPts val="0"/>
              </a:spcBef>
              <a:spcAft>
                <a:spcPts val="0"/>
              </a:spcAft>
              <a:buNone/>
            </a:pPr>
            <a:r>
              <a:rPr lang="en-GB" dirty="0"/>
              <a:t>***************</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en-GB" dirty="0"/>
              <a:t>For more advanced feature, try input() function for getting input from user </a:t>
            </a:r>
            <a:endParaRPr dirty="0"/>
          </a:p>
        </p:txBody>
      </p:sp>
      <p:sp>
        <p:nvSpPr>
          <p:cNvPr id="303" name="Google Shape;303;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4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0: Install git</a:t>
            </a:r>
            <a:endParaRPr/>
          </a:p>
        </p:txBody>
      </p:sp>
      <p:sp>
        <p:nvSpPr>
          <p:cNvPr id="309" name="Google Shape;309;p4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u="sng" dirty="0">
                <a:solidFill>
                  <a:schemeClr val="hlink"/>
                </a:solidFill>
                <a:hlinkClick r:id="rId3"/>
              </a:rPr>
              <a:t>https://git-scm.com/book/en/v2/Getting-Started-Installing-Git</a:t>
            </a:r>
            <a:endParaRPr dirty="0"/>
          </a:p>
          <a:p>
            <a:pPr marL="0" lvl="0" indent="0" algn="l" rtl="0">
              <a:spcBef>
                <a:spcPts val="1600"/>
              </a:spcBef>
              <a:spcAft>
                <a:spcPts val="0"/>
              </a:spcAft>
              <a:buNone/>
            </a:pPr>
            <a:r>
              <a:rPr lang="en-GB" u="sng" dirty="0">
                <a:solidFill>
                  <a:schemeClr val="hlink"/>
                </a:solidFill>
                <a:hlinkClick r:id="rId4"/>
              </a:rPr>
              <a:t>https://youtu.be/8JJ101D3knE</a:t>
            </a:r>
            <a:r>
              <a:rPr lang="en-GB" dirty="0"/>
              <a:t> </a:t>
            </a:r>
            <a:endParaRPr dirty="0"/>
          </a:p>
          <a:p>
            <a:pPr marL="0" lvl="0" indent="0" algn="l" rtl="0">
              <a:spcBef>
                <a:spcPts val="1600"/>
              </a:spcBef>
              <a:spcAft>
                <a:spcPts val="0"/>
              </a:spcAft>
              <a:buNone/>
            </a:pPr>
            <a:endParaRPr dirty="0"/>
          </a:p>
          <a:p>
            <a:pPr marL="0" lvl="0" indent="0" algn="l" rtl="0">
              <a:spcBef>
                <a:spcPts val="1600"/>
              </a:spcBef>
              <a:spcAft>
                <a:spcPts val="0"/>
              </a:spcAft>
              <a:buNone/>
            </a:pPr>
            <a:r>
              <a:rPr lang="en-GB" dirty="0"/>
              <a:t>Register on </a:t>
            </a:r>
            <a:r>
              <a:rPr lang="en-GB" u="sng" dirty="0" err="1">
                <a:solidFill>
                  <a:schemeClr val="accent5"/>
                </a:solidFill>
                <a:hlinkClick r:id="rId5">
                  <a:extLst>
                    <a:ext uri="{A12FA001-AC4F-418D-AE19-62706E023703}">
                      <ahyp:hlinkClr xmlns:ahyp="http://schemas.microsoft.com/office/drawing/2018/hyperlinkcolor" val="tx"/>
                    </a:ext>
                  </a:extLst>
                </a:hlinkClick>
              </a:rPr>
              <a:t>Github</a:t>
            </a:r>
            <a:r>
              <a:rPr lang="en-GB" dirty="0"/>
              <a:t> with your google account (containing ID, not your name)</a:t>
            </a:r>
            <a:endParaRPr dirty="0"/>
          </a:p>
          <a:p>
            <a:pPr marL="0" lvl="0" indent="0" algn="l" rtl="0">
              <a:spcBef>
                <a:spcPts val="1600"/>
              </a:spcBef>
              <a:spcAft>
                <a:spcPts val="1600"/>
              </a:spcAft>
              <a:buNone/>
            </a:pPr>
            <a:endParaRPr dirty="0"/>
          </a:p>
        </p:txBody>
      </p:sp>
      <p:sp>
        <p:nvSpPr>
          <p:cNvPr id="310" name="Google Shape;310;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5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Homework 1</a:t>
            </a:r>
            <a:endParaRPr dirty="0"/>
          </a:p>
        </p:txBody>
      </p:sp>
      <p:sp>
        <p:nvSpPr>
          <p:cNvPr id="323" name="Google Shape;323;p5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Review python operators</a:t>
            </a:r>
            <a:endParaRPr dirty="0"/>
          </a:p>
          <a:p>
            <a:pPr marL="0" lvl="0" indent="0" algn="l" rtl="0">
              <a:spcBef>
                <a:spcPts val="1600"/>
              </a:spcBef>
              <a:spcAft>
                <a:spcPts val="0"/>
              </a:spcAft>
              <a:buNone/>
            </a:pPr>
            <a:r>
              <a:rPr lang="en-GB" u="sng" dirty="0">
                <a:solidFill>
                  <a:schemeClr val="hlink"/>
                </a:solidFill>
                <a:hlinkClick r:id="rId3"/>
              </a:rPr>
              <a:t>https://www.w3schools.com/python/python_operators.asp</a:t>
            </a:r>
            <a:endParaRPr dirty="0"/>
          </a:p>
          <a:p>
            <a:pPr marL="0" lvl="0" indent="0" algn="l" rtl="0">
              <a:spcBef>
                <a:spcPts val="1600"/>
              </a:spcBef>
              <a:spcAft>
                <a:spcPts val="0"/>
              </a:spcAft>
              <a:buNone/>
            </a:pPr>
            <a:r>
              <a:rPr lang="en-GB" dirty="0"/>
              <a:t>Write a code for calculating total mark for the CSF module.</a:t>
            </a:r>
            <a:endParaRPr dirty="0"/>
          </a:p>
          <a:p>
            <a:pPr marL="0" lvl="0" indent="0" algn="l" rtl="0">
              <a:spcBef>
                <a:spcPts val="1600"/>
              </a:spcBef>
              <a:spcAft>
                <a:spcPts val="0"/>
              </a:spcAft>
              <a:buNone/>
            </a:pPr>
            <a:r>
              <a:rPr lang="en-GB" sz="1600" dirty="0"/>
              <a:t>Assessment components:</a:t>
            </a:r>
            <a:r>
              <a:rPr lang="en-GB" sz="1600" b="1" dirty="0"/>
              <a:t> 40%</a:t>
            </a:r>
            <a:r>
              <a:rPr lang="en-GB" sz="1600" dirty="0"/>
              <a:t> CW </a:t>
            </a:r>
            <a:r>
              <a:rPr lang="en-GB" sz="1600" b="1" dirty="0"/>
              <a:t>60%</a:t>
            </a:r>
            <a:r>
              <a:rPr lang="en-GB" sz="1600" dirty="0"/>
              <a:t> Exam</a:t>
            </a:r>
            <a:r>
              <a:rPr lang="en-GB" dirty="0"/>
              <a:t>  </a:t>
            </a:r>
            <a:endParaRPr dirty="0"/>
          </a:p>
          <a:p>
            <a:pPr marL="0" lvl="0" indent="0" algn="l" rtl="0">
              <a:spcBef>
                <a:spcPts val="1600"/>
              </a:spcBef>
              <a:spcAft>
                <a:spcPts val="1600"/>
              </a:spcAft>
              <a:buNone/>
            </a:pPr>
            <a:endParaRPr dirty="0"/>
          </a:p>
        </p:txBody>
      </p:sp>
      <p:sp>
        <p:nvSpPr>
          <p:cNvPr id="324" name="Google Shape;324;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5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Homework 2: Generations of hardware</a:t>
            </a:r>
            <a:endParaRPr dirty="0"/>
          </a:p>
        </p:txBody>
      </p:sp>
      <p:sp>
        <p:nvSpPr>
          <p:cNvPr id="330" name="Google Shape;330;p5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US" dirty="0"/>
              <a:t>Fill out the table below. </a:t>
            </a:r>
          </a:p>
        </p:txBody>
      </p:sp>
      <p:sp>
        <p:nvSpPr>
          <p:cNvPr id="331" name="Google Shape;331;p5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25</a:t>
            </a:fld>
            <a:endParaRPr/>
          </a:p>
        </p:txBody>
      </p:sp>
      <p:graphicFrame>
        <p:nvGraphicFramePr>
          <p:cNvPr id="332" name="Google Shape;332;p52"/>
          <p:cNvGraphicFramePr/>
          <p:nvPr>
            <p:extLst>
              <p:ext uri="{D42A27DB-BD31-4B8C-83A1-F6EECF244321}">
                <p14:modId xmlns:p14="http://schemas.microsoft.com/office/powerpoint/2010/main" val="3187211866"/>
              </p:ext>
            </p:extLst>
          </p:nvPr>
        </p:nvGraphicFramePr>
        <p:xfrm>
          <a:off x="493614" y="1761586"/>
          <a:ext cx="7239000" cy="2610748"/>
        </p:xfrm>
        <a:graphic>
          <a:graphicData uri="http://schemas.openxmlformats.org/drawingml/2006/table">
            <a:tbl>
              <a:tblPr>
                <a:noFill/>
                <a:tableStyleId>{559BBE7B-E63D-489F-B6AC-57EBB0242BC2}</a:tableStyleId>
              </a:tblPr>
              <a:tblGrid>
                <a:gridCol w="1809750">
                  <a:extLst>
                    <a:ext uri="{9D8B030D-6E8A-4147-A177-3AD203B41FA5}">
                      <a16:colId xmlns:a16="http://schemas.microsoft.com/office/drawing/2014/main" val="20000"/>
                    </a:ext>
                  </a:extLst>
                </a:gridCol>
                <a:gridCol w="1809750">
                  <a:extLst>
                    <a:ext uri="{9D8B030D-6E8A-4147-A177-3AD203B41FA5}">
                      <a16:colId xmlns:a16="http://schemas.microsoft.com/office/drawing/2014/main" val="20001"/>
                    </a:ext>
                  </a:extLst>
                </a:gridCol>
                <a:gridCol w="1809750">
                  <a:extLst>
                    <a:ext uri="{9D8B030D-6E8A-4147-A177-3AD203B41FA5}">
                      <a16:colId xmlns:a16="http://schemas.microsoft.com/office/drawing/2014/main" val="20002"/>
                    </a:ext>
                  </a:extLst>
                </a:gridCol>
                <a:gridCol w="1809750">
                  <a:extLst>
                    <a:ext uri="{9D8B030D-6E8A-4147-A177-3AD203B41FA5}">
                      <a16:colId xmlns:a16="http://schemas.microsoft.com/office/drawing/2014/main" val="20003"/>
                    </a:ext>
                  </a:extLst>
                </a:gridCol>
              </a:tblGrid>
              <a:tr h="381000">
                <a:tc>
                  <a:txBody>
                    <a:bodyPr/>
                    <a:lstStyle/>
                    <a:p>
                      <a:pPr marL="0" lvl="0" indent="0" algn="l" rtl="0">
                        <a:spcBef>
                          <a:spcPts val="0"/>
                        </a:spcBef>
                        <a:spcAft>
                          <a:spcPts val="0"/>
                        </a:spcAft>
                        <a:buNone/>
                      </a:pPr>
                      <a:endParaRPr dirty="0">
                        <a:solidFill>
                          <a:schemeClr val="accent4"/>
                        </a:solidFill>
                      </a:endParaRPr>
                    </a:p>
                  </a:txBody>
                  <a:tcPr marL="91425" marR="91425" marT="91425" marB="91425">
                    <a:lnL w="9525" cap="flat" cmpd="sng">
                      <a:solidFill>
                        <a:schemeClr val="accent4"/>
                      </a:solidFill>
                      <a:prstDash val="solid"/>
                      <a:round/>
                      <a:headEnd type="none" w="sm" len="sm"/>
                      <a:tailEnd type="none" w="sm" len="sm"/>
                    </a:lnL>
                    <a:lnR w="12650"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12650" cap="flat" cmpd="sng">
                      <a:solidFill>
                        <a:schemeClr val="accent4"/>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a:solidFill>
                            <a:schemeClr val="accent4"/>
                          </a:solidFill>
                        </a:rPr>
                        <a:t>Memory (primary and secondary)</a:t>
                      </a:r>
                      <a:endParaRPr>
                        <a:solidFill>
                          <a:schemeClr val="accent4"/>
                        </a:solidFill>
                      </a:endParaRPr>
                    </a:p>
                  </a:txBody>
                  <a:tcPr marL="68575" marR="68575" marT="91425" marB="91425">
                    <a:lnL w="12650" cap="flat" cmpd="sng">
                      <a:solidFill>
                        <a:schemeClr val="accent4"/>
                      </a:solidFill>
                      <a:prstDash val="solid"/>
                      <a:round/>
                      <a:headEnd type="none" w="sm" len="sm"/>
                      <a:tailEnd type="none" w="sm" len="sm"/>
                    </a:lnL>
                    <a:lnR w="12650"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12650" cap="flat" cmpd="sng">
                      <a:solidFill>
                        <a:schemeClr val="accent4"/>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a:solidFill>
                            <a:schemeClr val="accent4"/>
                          </a:solidFill>
                        </a:rPr>
                        <a:t>Processing power</a:t>
                      </a:r>
                      <a:endParaRPr>
                        <a:solidFill>
                          <a:schemeClr val="accent4"/>
                        </a:solidFill>
                      </a:endParaRPr>
                    </a:p>
                  </a:txBody>
                  <a:tcPr marL="68575" marR="68575" marT="91425" marB="91425">
                    <a:lnL w="12650" cap="flat" cmpd="sng">
                      <a:solidFill>
                        <a:schemeClr val="accent4"/>
                      </a:solidFill>
                      <a:prstDash val="solid"/>
                      <a:round/>
                      <a:headEnd type="none" w="sm" len="sm"/>
                      <a:tailEnd type="none" w="sm" len="sm"/>
                    </a:lnL>
                    <a:lnR w="12650"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12650" cap="flat" cmpd="sng">
                      <a:solidFill>
                        <a:schemeClr val="accent4"/>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a:solidFill>
                            <a:schemeClr val="accent4"/>
                          </a:solidFill>
                        </a:rPr>
                        <a:t>Purpose</a:t>
                      </a:r>
                      <a:endParaRPr>
                        <a:solidFill>
                          <a:schemeClr val="accent4"/>
                        </a:solidFill>
                      </a:endParaRPr>
                    </a:p>
                  </a:txBody>
                  <a:tcPr marL="68575" marR="68575" marT="91425" marB="91425">
                    <a:lnL w="12650" cap="flat" cmpd="sng">
                      <a:solidFill>
                        <a:schemeClr val="accent4"/>
                      </a:solidFill>
                      <a:prstDash val="solid"/>
                      <a:round/>
                      <a:headEnd type="none" w="sm" len="sm"/>
                      <a:tailEnd type="none" w="sm" len="sm"/>
                    </a:lnL>
                    <a:lnR w="12650"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12650" cap="flat" cmpd="sng">
                      <a:solidFill>
                        <a:schemeClr val="accent4"/>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l" rtl="0">
                        <a:lnSpc>
                          <a:spcPct val="115000"/>
                        </a:lnSpc>
                        <a:spcBef>
                          <a:spcPts val="0"/>
                        </a:spcBef>
                        <a:spcAft>
                          <a:spcPts val="0"/>
                        </a:spcAft>
                        <a:buNone/>
                      </a:pPr>
                      <a:r>
                        <a:rPr lang="en-GB">
                          <a:solidFill>
                            <a:schemeClr val="accent4"/>
                          </a:solidFill>
                        </a:rPr>
                        <a:t>First generation hardware</a:t>
                      </a:r>
                      <a:endParaRPr>
                        <a:solidFill>
                          <a:schemeClr val="accent4"/>
                        </a:solidFill>
                      </a:endParaRPr>
                    </a:p>
                  </a:txBody>
                  <a:tcPr marL="68575" marR="68575" marT="91425" marB="91425">
                    <a:lnL w="12650" cap="flat" cmpd="sng">
                      <a:solidFill>
                        <a:schemeClr val="accent4"/>
                      </a:solidFill>
                      <a:prstDash val="solid"/>
                      <a:round/>
                      <a:headEnd type="none" w="sm" len="sm"/>
                      <a:tailEnd type="none" w="sm" len="sm"/>
                    </a:lnL>
                    <a:lnR w="12650"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12650"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dirty="0">
                        <a:solidFill>
                          <a:schemeClr val="accent4"/>
                        </a:solidFill>
                      </a:endParaRPr>
                    </a:p>
                  </a:txBody>
                  <a:tcPr marL="91425" marR="91425" marT="91425" marB="91425">
                    <a:lnL w="12650"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accent4"/>
                        </a:solidFill>
                      </a:endParaRPr>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accent4"/>
                        </a:solidFill>
                      </a:endParaRPr>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lnSpc>
                          <a:spcPct val="115000"/>
                        </a:lnSpc>
                        <a:spcBef>
                          <a:spcPts val="0"/>
                        </a:spcBef>
                        <a:spcAft>
                          <a:spcPts val="0"/>
                        </a:spcAft>
                        <a:buNone/>
                      </a:pPr>
                      <a:r>
                        <a:rPr lang="en-GB">
                          <a:solidFill>
                            <a:schemeClr val="accent4"/>
                          </a:solidFill>
                        </a:rPr>
                        <a:t>Second generation hardware</a:t>
                      </a:r>
                      <a:endParaRPr>
                        <a:solidFill>
                          <a:schemeClr val="accent4"/>
                        </a:solidFill>
                      </a:endParaRPr>
                    </a:p>
                  </a:txBody>
                  <a:tcPr marL="68575" marR="68575" marT="91425" marB="91425">
                    <a:lnL w="12650" cap="flat" cmpd="sng">
                      <a:solidFill>
                        <a:schemeClr val="accent4"/>
                      </a:solidFill>
                      <a:prstDash val="solid"/>
                      <a:round/>
                      <a:headEnd type="none" w="sm" len="sm"/>
                      <a:tailEnd type="none" w="sm" len="sm"/>
                    </a:lnL>
                    <a:lnR w="12650"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12650"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accent4"/>
                        </a:solidFill>
                      </a:endParaRPr>
                    </a:p>
                  </a:txBody>
                  <a:tcPr marL="91425" marR="91425" marT="91425" marB="91425">
                    <a:lnL w="12650"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accent4"/>
                        </a:solidFill>
                      </a:endParaRPr>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accent4"/>
                        </a:solidFill>
                      </a:endParaRPr>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l" rtl="0">
                        <a:lnSpc>
                          <a:spcPct val="115000"/>
                        </a:lnSpc>
                        <a:spcBef>
                          <a:spcPts val="0"/>
                        </a:spcBef>
                        <a:spcAft>
                          <a:spcPts val="0"/>
                        </a:spcAft>
                        <a:buNone/>
                      </a:pPr>
                      <a:r>
                        <a:rPr lang="en-GB">
                          <a:solidFill>
                            <a:schemeClr val="accent4"/>
                          </a:solidFill>
                        </a:rPr>
                        <a:t>Third generation hardware</a:t>
                      </a:r>
                      <a:endParaRPr>
                        <a:solidFill>
                          <a:schemeClr val="accent4"/>
                        </a:solidFill>
                      </a:endParaRPr>
                    </a:p>
                  </a:txBody>
                  <a:tcPr marL="68575" marR="68575" marT="91425" marB="91425">
                    <a:lnL w="12650" cap="flat" cmpd="sng">
                      <a:solidFill>
                        <a:schemeClr val="accent4"/>
                      </a:solidFill>
                      <a:prstDash val="solid"/>
                      <a:round/>
                      <a:headEnd type="none" w="sm" len="sm"/>
                      <a:tailEnd type="none" w="sm" len="sm"/>
                    </a:lnL>
                    <a:lnR w="12650" cap="flat" cmpd="sng">
                      <a:solidFill>
                        <a:schemeClr val="accent4"/>
                      </a:solidFill>
                      <a:prstDash val="solid"/>
                      <a:round/>
                      <a:headEnd type="none" w="sm" len="sm"/>
                      <a:tailEnd type="none" w="sm" len="sm"/>
                    </a:lnR>
                    <a:lnT w="12650" cap="flat" cmpd="sng">
                      <a:solidFill>
                        <a:schemeClr val="accent4"/>
                      </a:solidFill>
                      <a:prstDash val="solid"/>
                      <a:round/>
                      <a:headEnd type="none" w="sm" len="sm"/>
                      <a:tailEnd type="none" w="sm" len="sm"/>
                    </a:lnT>
                    <a:lnB w="12650"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accent4"/>
                        </a:solidFill>
                      </a:endParaRPr>
                    </a:p>
                  </a:txBody>
                  <a:tcPr marL="91425" marR="91425" marT="91425" marB="91425">
                    <a:lnL w="12650"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a:solidFill>
                          <a:schemeClr val="accent4"/>
                        </a:solidFill>
                      </a:endParaRPr>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dirty="0">
                        <a:solidFill>
                          <a:schemeClr val="accent4"/>
                        </a:solidFill>
                      </a:endParaRPr>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5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4: Review the collaboration tools</a:t>
            </a:r>
            <a:endParaRPr/>
          </a:p>
          <a:p>
            <a:pPr marL="0" lvl="0" indent="0" algn="l" rtl="0">
              <a:spcBef>
                <a:spcPts val="0"/>
              </a:spcBef>
              <a:spcAft>
                <a:spcPts val="0"/>
              </a:spcAft>
              <a:buNone/>
            </a:pPr>
            <a:endParaRPr/>
          </a:p>
        </p:txBody>
      </p:sp>
      <p:sp>
        <p:nvSpPr>
          <p:cNvPr id="338" name="Google Shape;338;p5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Explore some examples of collaboration tools (videos) are available on internet:</a:t>
            </a:r>
            <a:endParaRPr dirty="0"/>
          </a:p>
          <a:p>
            <a:pPr marL="457200" lvl="0" indent="-342900" algn="l" rtl="0">
              <a:spcBef>
                <a:spcPts val="1600"/>
              </a:spcBef>
              <a:spcAft>
                <a:spcPts val="0"/>
              </a:spcAft>
              <a:buSzPts val="1800"/>
              <a:buChar char="●"/>
            </a:pPr>
            <a:r>
              <a:rPr lang="en-GB" u="sng" dirty="0">
                <a:solidFill>
                  <a:schemeClr val="hlink"/>
                </a:solidFill>
                <a:hlinkClick r:id="rId3"/>
              </a:rPr>
              <a:t>Google</a:t>
            </a:r>
            <a:r>
              <a:rPr lang="en-GB" u="sng" dirty="0">
                <a:solidFill>
                  <a:schemeClr val="hlink"/>
                </a:solidFill>
              </a:rPr>
              <a:t> docs </a:t>
            </a:r>
            <a:endParaRPr lang="en-US" dirty="0"/>
          </a:p>
          <a:p>
            <a:pPr marL="457200" lvl="0" indent="-342900" algn="l" rtl="0">
              <a:spcBef>
                <a:spcPts val="0"/>
              </a:spcBef>
              <a:spcAft>
                <a:spcPts val="0"/>
              </a:spcAft>
              <a:buSzPts val="1800"/>
              <a:buChar char="●"/>
            </a:pPr>
            <a:r>
              <a:rPr lang="en-GB" u="sng" dirty="0" err="1">
                <a:solidFill>
                  <a:schemeClr val="hlink"/>
                </a:solidFill>
              </a:rPr>
              <a:t>InVision</a:t>
            </a:r>
            <a:r>
              <a:rPr lang="en-GB" u="sng" dirty="0">
                <a:solidFill>
                  <a:schemeClr val="hlink"/>
                </a:solidFill>
              </a:rPr>
              <a:t> </a:t>
            </a:r>
            <a:r>
              <a:rPr lang="en-GB" u="sng" dirty="0">
                <a:solidFill>
                  <a:schemeClr val="hlink"/>
                </a:solidFill>
                <a:hlinkClick r:id="rId4"/>
              </a:rPr>
              <a:t>Studio</a:t>
            </a:r>
            <a:endParaRPr lang="en-US" dirty="0"/>
          </a:p>
          <a:p>
            <a:pPr marL="457200" lvl="0" indent="-342900" algn="l" rtl="0">
              <a:spcBef>
                <a:spcPts val="0"/>
              </a:spcBef>
              <a:spcAft>
                <a:spcPts val="0"/>
              </a:spcAft>
              <a:buSzPts val="1800"/>
              <a:buChar char="●"/>
            </a:pPr>
            <a:r>
              <a:rPr lang="en-GB" u="sng" dirty="0">
                <a:solidFill>
                  <a:schemeClr val="hlink"/>
                </a:solidFill>
                <a:hlinkClick r:id="rId5"/>
              </a:rPr>
              <a:t>Trello</a:t>
            </a:r>
            <a:r>
              <a:rPr lang="en-GB" dirty="0"/>
              <a:t> </a:t>
            </a:r>
            <a:endParaRPr dirty="0"/>
          </a:p>
          <a:p>
            <a:pPr marL="0" lvl="0" indent="0" algn="l" rtl="0">
              <a:spcBef>
                <a:spcPts val="1600"/>
              </a:spcBef>
              <a:spcAft>
                <a:spcPts val="1600"/>
              </a:spcAft>
              <a:buNone/>
            </a:pPr>
            <a:r>
              <a:rPr lang="en-GB" dirty="0"/>
              <a:t>Guess what steps they are for? What other tools you may need in different steps of the development? Your coursework is closely related to given topic</a:t>
            </a:r>
            <a:endParaRPr dirty="0"/>
          </a:p>
        </p:txBody>
      </p:sp>
      <p:sp>
        <p:nvSpPr>
          <p:cNvPr id="339" name="Google Shape;339;p5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solidFill>
                  <a:schemeClr val="lt2"/>
                </a:solidFill>
                <a:latin typeface="Arial"/>
                <a:ea typeface="Arial"/>
                <a:cs typeface="Arial"/>
                <a:sym typeface="Arial"/>
              </a:rPr>
              <a:t>26</a:t>
            </a:fld>
            <a:endParaRPr>
              <a:solidFill>
                <a:schemeClr val="lt2"/>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Recommended actions</a:t>
            </a:r>
            <a:endParaRPr dirty="0"/>
          </a:p>
        </p:txBody>
      </p:sp>
      <p:sp>
        <p:nvSpPr>
          <p:cNvPr id="352" name="Google Shape;352;p5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marR="0" lvl="0" indent="-342900" algn="l" rtl="0">
              <a:lnSpc>
                <a:spcPct val="115000"/>
              </a:lnSpc>
              <a:spcBef>
                <a:spcPts val="0"/>
              </a:spcBef>
              <a:spcAft>
                <a:spcPts val="0"/>
              </a:spcAft>
              <a:buSzPts val="1800"/>
              <a:buChar char="●"/>
            </a:pPr>
            <a:r>
              <a:rPr lang="en-US" dirty="0"/>
              <a:t>Dale, N., &amp; Lewis, J. (2020). Computer Science Illuminated (7th ed.). Jones &amp; Bartlett Learning, Chapter 2. </a:t>
            </a:r>
          </a:p>
          <a:p>
            <a:pPr marL="457200" marR="0" lvl="0" indent="-342900" algn="l" rtl="0">
              <a:lnSpc>
                <a:spcPct val="115000"/>
              </a:lnSpc>
              <a:spcBef>
                <a:spcPts val="0"/>
              </a:spcBef>
              <a:spcAft>
                <a:spcPts val="0"/>
              </a:spcAft>
              <a:buSzPts val="1800"/>
              <a:buChar char="●"/>
            </a:pPr>
            <a:r>
              <a:rPr lang="en-US" dirty="0"/>
              <a:t>Downey, A. B., </a:t>
            </a:r>
            <a:r>
              <a:rPr lang="en-US" dirty="0" err="1"/>
              <a:t>Elkner</a:t>
            </a:r>
            <a:r>
              <a:rPr lang="en-US" dirty="0"/>
              <a:t>, J., &amp; Meyers, C. (2015). Learning with python: How to think like a computer scientist. Green Tea Press., Chapter 1</a:t>
            </a:r>
          </a:p>
          <a:p>
            <a:pPr marL="457200" marR="0" lvl="0" indent="-342900" algn="l" rtl="0">
              <a:lnSpc>
                <a:spcPct val="115000"/>
              </a:lnSpc>
              <a:spcBef>
                <a:spcPts val="0"/>
              </a:spcBef>
              <a:spcAft>
                <a:spcPts val="0"/>
              </a:spcAft>
              <a:buSzPts val="1800"/>
              <a:buChar char="●"/>
            </a:pPr>
            <a:r>
              <a:rPr lang="en-US" dirty="0"/>
              <a:t>Do homework on slides</a:t>
            </a:r>
          </a:p>
          <a:p>
            <a:pPr marL="457200" marR="0" lvl="0" indent="-342900" algn="l" rtl="0">
              <a:lnSpc>
                <a:spcPct val="115000"/>
              </a:lnSpc>
              <a:spcBef>
                <a:spcPts val="0"/>
              </a:spcBef>
              <a:spcAft>
                <a:spcPts val="0"/>
              </a:spcAft>
              <a:buSzPts val="1800"/>
              <a:buChar char="●"/>
            </a:pPr>
            <a:r>
              <a:rPr lang="en-GB" dirty="0"/>
              <a:t>Read </a:t>
            </a:r>
            <a:r>
              <a:rPr lang="en-GB" u="sng" dirty="0">
                <a:solidFill>
                  <a:schemeClr val="hlink"/>
                </a:solidFill>
                <a:hlinkClick r:id="rId3"/>
              </a:rPr>
              <a:t>https://www.python.org/about/gettingstarted/</a:t>
            </a:r>
            <a:endParaRPr dirty="0"/>
          </a:p>
          <a:p>
            <a:pPr marL="0" marR="0" lvl="0" indent="0" algn="l" rtl="0">
              <a:lnSpc>
                <a:spcPct val="115000"/>
              </a:lnSpc>
              <a:spcBef>
                <a:spcPts val="1600"/>
              </a:spcBef>
              <a:spcAft>
                <a:spcPts val="0"/>
              </a:spcAft>
              <a:buNone/>
            </a:pPr>
            <a:r>
              <a:rPr lang="en-GB" dirty="0"/>
              <a:t>Explore additional sources:</a:t>
            </a:r>
            <a:endParaRPr dirty="0"/>
          </a:p>
          <a:p>
            <a:pPr marL="457200" marR="0" lvl="0" indent="-342900" algn="l" rtl="0">
              <a:lnSpc>
                <a:spcPct val="115000"/>
              </a:lnSpc>
              <a:spcBef>
                <a:spcPts val="1600"/>
              </a:spcBef>
              <a:spcAft>
                <a:spcPts val="0"/>
              </a:spcAft>
              <a:buSzPts val="1800"/>
              <a:buChar char="●"/>
            </a:pPr>
            <a:r>
              <a:rPr lang="en-GB" u="sng" dirty="0">
                <a:solidFill>
                  <a:schemeClr val="hlink"/>
                </a:solidFill>
                <a:hlinkClick r:id="rId4"/>
              </a:rPr>
              <a:t>https://realpython.com/installing-python/</a:t>
            </a:r>
            <a:endParaRPr dirty="0"/>
          </a:p>
          <a:p>
            <a:pPr marL="457200" marR="0" lvl="0" indent="-342900" algn="l" rtl="0">
              <a:lnSpc>
                <a:spcPct val="115000"/>
              </a:lnSpc>
              <a:spcBef>
                <a:spcPts val="0"/>
              </a:spcBef>
              <a:spcAft>
                <a:spcPts val="0"/>
              </a:spcAft>
              <a:buSzPts val="1800"/>
              <a:buChar char="●"/>
            </a:pPr>
            <a:r>
              <a:rPr lang="en-GB" u="sng" dirty="0">
                <a:solidFill>
                  <a:schemeClr val="hlink"/>
                </a:solidFill>
                <a:hlinkClick r:id="rId5"/>
              </a:rPr>
              <a:t>https://realpython.com/interacting-with-python/</a:t>
            </a:r>
            <a:endParaRPr dirty="0"/>
          </a:p>
          <a:p>
            <a:pPr marL="457200" marR="0" lvl="0" indent="-342900" algn="l" rtl="0">
              <a:lnSpc>
                <a:spcPct val="115000"/>
              </a:lnSpc>
              <a:spcBef>
                <a:spcPts val="0"/>
              </a:spcBef>
              <a:spcAft>
                <a:spcPts val="0"/>
              </a:spcAft>
              <a:buSzPts val="1800"/>
              <a:buChar char="●"/>
            </a:pPr>
            <a:r>
              <a:rPr lang="en-GB" u="sng" dirty="0">
                <a:solidFill>
                  <a:schemeClr val="hlink"/>
                </a:solidFill>
                <a:hlinkClick r:id="rId6"/>
              </a:rPr>
              <a:t>https://realpython.com/run-python-scripts</a:t>
            </a:r>
            <a:r>
              <a:rPr lang="en-GB" dirty="0"/>
              <a:t> </a:t>
            </a:r>
            <a:endParaRPr dirty="0"/>
          </a:p>
        </p:txBody>
      </p:sp>
      <p:sp>
        <p:nvSpPr>
          <p:cNvPr id="353" name="Google Shape;353;p5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60708-F4CC-42C9-82A4-5A5364E6FDB5}"/>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id="{14F3C4B9-C792-417C-A81F-3F1A4FA27B76}"/>
              </a:ext>
            </a:extLst>
          </p:cNvPr>
          <p:cNvSpPr>
            <a:spLocks noGrp="1"/>
          </p:cNvSpPr>
          <p:nvPr>
            <p:ph type="body" idx="1"/>
          </p:nvPr>
        </p:nvSpPr>
        <p:spPr/>
        <p:txBody>
          <a:bodyPr/>
          <a:lstStyle/>
          <a:p>
            <a:r>
              <a:rPr lang="en-US" sz="1400" dirty="0"/>
              <a:t>Git-scm.com. 2022. About - Git. [online] Available at: &lt;https://git-scm.com/about&gt; [Accessed 19 April 2022].</a:t>
            </a:r>
          </a:p>
          <a:p>
            <a:r>
              <a:rPr lang="en-US" sz="1400" dirty="0"/>
              <a:t>JetBrains. 2022. Download PyCharm: Python IDE for Professional Developers by JetBrains. [online] Available at: &lt;https://www.jetbrains.com/pycharm/download/#section=windows&gt; [Accessed 19 April 2022].</a:t>
            </a:r>
          </a:p>
          <a:p>
            <a:r>
              <a:rPr lang="en-US" sz="1400" dirty="0"/>
              <a:t>Python.org. 2022. Download Python. [online] Available at: &lt;https://www.python.org/downloads/&gt; [Accessed 19 April 2022]. </a:t>
            </a:r>
          </a:p>
          <a:p>
            <a:r>
              <a:rPr lang="en-US" sz="1400" dirty="0"/>
              <a:t>Git-scm.com. 2022. Git - Installing Git. [online] Available at: &lt;https://git-scm.com/book/en/v2/Getting-Started-Installing-Git&gt; [Accessed 19 April 2022].</a:t>
            </a:r>
          </a:p>
          <a:p>
            <a:r>
              <a:rPr lang="en-US" sz="1400" dirty="0"/>
              <a:t>Youtube.com. 2022. Git Tutorial for Beginners: Learn Git in 1 Hour. [online] Available at: &lt;https://www.youtube.com/watch?v=8JJ101D3knE&gt; [Accessed 19 April 2022].</a:t>
            </a:r>
          </a:p>
          <a:p>
            <a:r>
              <a:rPr lang="en-US" sz="1400" dirty="0"/>
              <a:t>Youtube.com. 2022. How to Use Google Docs - Beginner's Guide. [online] Available at: &lt;https://www.youtube.com/watch?v=z9i_h-WMQ68&gt; [Accessed 19 April 2022].</a:t>
            </a:r>
          </a:p>
          <a:p>
            <a:endParaRPr lang="en-US" sz="1400" dirty="0"/>
          </a:p>
          <a:p>
            <a:endParaRPr lang="en-US" sz="1400" dirty="0"/>
          </a:p>
        </p:txBody>
      </p:sp>
      <p:sp>
        <p:nvSpPr>
          <p:cNvPr id="4" name="Slide Number Placeholder 3">
            <a:extLst>
              <a:ext uri="{FF2B5EF4-FFF2-40B4-BE49-F238E27FC236}">
                <a16:creationId xmlns:a16="http://schemas.microsoft.com/office/drawing/2014/main" id="{477AD3E0-D819-4D72-941B-7D95EA408CB8}"/>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28</a:t>
            </a:fld>
            <a:endParaRPr lang="en-GB"/>
          </a:p>
        </p:txBody>
      </p:sp>
    </p:spTree>
    <p:extLst>
      <p:ext uri="{BB962C8B-B14F-4D97-AF65-F5344CB8AC3E}">
        <p14:creationId xmlns:p14="http://schemas.microsoft.com/office/powerpoint/2010/main" val="1598832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D9189-EC54-4670-A2A1-C9CA041A6670}"/>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id="{0F5EB0CC-C333-471A-9966-23C1F6A6D060}"/>
              </a:ext>
            </a:extLst>
          </p:cNvPr>
          <p:cNvSpPr>
            <a:spLocks noGrp="1"/>
          </p:cNvSpPr>
          <p:nvPr>
            <p:ph type="body" idx="1"/>
          </p:nvPr>
        </p:nvSpPr>
        <p:spPr/>
        <p:txBody>
          <a:bodyPr/>
          <a:lstStyle/>
          <a:p>
            <a:r>
              <a:rPr lang="en-US" sz="1400" dirty="0"/>
              <a:t>Youtube.com. 2022. Paul Programming. [online] Available at: &lt;https://www.youtube.com/watch?v=OqmSzXDrJBk&gt; [Accessed 19 April 2022].</a:t>
            </a:r>
          </a:p>
          <a:p>
            <a:r>
              <a:rPr lang="en-US" sz="1400" dirty="0"/>
              <a:t>Youtube.com. 2022. Programming with Mosh. [online] Available at: &lt;https://www.youtube.com/watch?v=2ReR1YJrNOM&gt; [Accessed 19 April 2022].</a:t>
            </a:r>
          </a:p>
          <a:p>
            <a:r>
              <a:rPr lang="en-US" sz="1400" dirty="0"/>
              <a:t>Python.org. 2022. Python For Beginners. [online] Available at: &lt;https://www.python.org/about/gettingstarted/&gt; [Accessed 19 April 2022].</a:t>
            </a:r>
          </a:p>
          <a:p>
            <a:r>
              <a:rPr lang="en-US" sz="1400" dirty="0" err="1"/>
              <a:t>Replit</a:t>
            </a:r>
            <a:r>
              <a:rPr lang="en-US" sz="1400" dirty="0"/>
              <a:t>. 2022. Python Online Compiler &amp; Interpreter. [online] Available at: &lt;https://repl.it/languages/python3&gt; [Accessed 19 April 2022].</a:t>
            </a:r>
          </a:p>
          <a:p>
            <a:r>
              <a:rPr lang="en-US" sz="1400" dirty="0"/>
              <a:t>W3schools.com. 2022. Python Operators. [online] Available at: &lt;https://www.w3schools.com/python/python_operators.asp&gt; [Accessed 19 April 2022].</a:t>
            </a:r>
          </a:p>
          <a:p>
            <a:r>
              <a:rPr lang="en-US" sz="1400" dirty="0"/>
              <a:t>Youtube.com. 2022. Welcome to </a:t>
            </a:r>
            <a:r>
              <a:rPr lang="en-US" sz="1400" dirty="0" err="1"/>
              <a:t>InVision</a:t>
            </a:r>
            <a:r>
              <a:rPr lang="en-US" sz="1400" dirty="0"/>
              <a:t> Studio | Overview. [online] Available at: &lt;https://www.youtube.com/watch?v=vTgKtoU--Z8&amp;list=PLeWHfyz6lrQVorE4QwanvSBJA-Y3JVK-v&gt; [Accessed 19 April 2022].</a:t>
            </a:r>
          </a:p>
          <a:p>
            <a:r>
              <a:rPr lang="en-US" sz="1400" dirty="0"/>
              <a:t>Youtube.com. 2022. What's a Trello Board? | Start Here: Trello Tutorial. [online] Available at: &lt;https://www.youtube.com/watch?v=l3F3l3psqXY&gt; [Accessed 19 April 2022].</a:t>
            </a:r>
          </a:p>
          <a:p>
            <a:endParaRPr lang="en-US" sz="1400" dirty="0"/>
          </a:p>
          <a:p>
            <a:pPr marL="114300" indent="0">
              <a:buNone/>
            </a:pPr>
            <a:endParaRPr lang="en-US" sz="1400" dirty="0"/>
          </a:p>
        </p:txBody>
      </p:sp>
      <p:sp>
        <p:nvSpPr>
          <p:cNvPr id="4" name="Slide Number Placeholder 3">
            <a:extLst>
              <a:ext uri="{FF2B5EF4-FFF2-40B4-BE49-F238E27FC236}">
                <a16:creationId xmlns:a16="http://schemas.microsoft.com/office/drawing/2014/main" id="{34DF49FF-BC1D-4219-A216-3D90DFCA6859}"/>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29</a:t>
            </a:fld>
            <a:endParaRPr lang="en-GB"/>
          </a:p>
        </p:txBody>
      </p:sp>
    </p:spTree>
    <p:extLst>
      <p:ext uri="{BB962C8B-B14F-4D97-AF65-F5344CB8AC3E}">
        <p14:creationId xmlns:p14="http://schemas.microsoft.com/office/powerpoint/2010/main" val="36682563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sz="2400"/>
              <a:t>30</a:t>
            </a:fld>
            <a:endParaRPr sz="2400"/>
          </a:p>
        </p:txBody>
      </p:sp>
      <p:sp>
        <p:nvSpPr>
          <p:cNvPr id="360" name="Google Shape;360;p5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Thank you and good bye!</a:t>
            </a:r>
            <a:endParaRPr/>
          </a:p>
        </p:txBody>
      </p:sp>
    </p:spTree>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1734</TotalTime>
  <Words>2370</Words>
  <Application>Microsoft Office PowerPoint</Application>
  <PresentationFormat>On-screen Show (16:9)</PresentationFormat>
  <Paragraphs>315</Paragraphs>
  <Slides>30</Slides>
  <Notes>28</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30</vt:i4>
      </vt:variant>
    </vt:vector>
  </HeadingPairs>
  <TitlesOfParts>
    <vt:vector size="39" baseType="lpstr">
      <vt:lpstr>Consolas</vt:lpstr>
      <vt:lpstr>Courier New</vt:lpstr>
      <vt:lpstr>Arial</vt:lpstr>
      <vt:lpstr>Calibri</vt:lpstr>
      <vt:lpstr>Verdana</vt:lpstr>
      <vt:lpstr>Roboto</vt:lpstr>
      <vt:lpstr>Open Sans</vt:lpstr>
      <vt:lpstr>Simple Dark</vt:lpstr>
      <vt:lpstr>Simple Light</vt:lpstr>
      <vt:lpstr>Computer Science Fundamentals</vt:lpstr>
      <vt:lpstr>Tutorial objectives</vt:lpstr>
      <vt:lpstr>PowerPoint Presentation</vt:lpstr>
      <vt:lpstr>Activity 1: Systems vs applications programmer</vt:lpstr>
      <vt:lpstr>Activity 2: Match the samples of code</vt:lpstr>
      <vt:lpstr>Activity 4: My development team</vt:lpstr>
      <vt:lpstr>Activity 4: My development team</vt:lpstr>
      <vt:lpstr>Activity 4: Focus on collaboration </vt:lpstr>
      <vt:lpstr>Activity 5: demo </vt:lpstr>
      <vt:lpstr>Activity 6: Version control</vt:lpstr>
      <vt:lpstr>PowerPoint Presentation</vt:lpstr>
      <vt:lpstr>Python interpreter</vt:lpstr>
      <vt:lpstr>Python</vt:lpstr>
      <vt:lpstr>Task 0: Install python and PyCharm</vt:lpstr>
      <vt:lpstr>Using the Python Interpreter Interactively </vt:lpstr>
      <vt:lpstr>b. Running a Python Script from the Command Line </vt:lpstr>
      <vt:lpstr>c. Online Python REPL Sites</vt:lpstr>
      <vt:lpstr>d. open PyCharm</vt:lpstr>
      <vt:lpstr>Important terms</vt:lpstr>
      <vt:lpstr>Data types</vt:lpstr>
      <vt:lpstr>Data types</vt:lpstr>
      <vt:lpstr>Task 2</vt:lpstr>
      <vt:lpstr>Homework 0: Install git</vt:lpstr>
      <vt:lpstr>Homework 1</vt:lpstr>
      <vt:lpstr>Homework 2: Generations of hardware</vt:lpstr>
      <vt:lpstr>Homework 4: Review the collaboration tools </vt:lpstr>
      <vt:lpstr>Recommended actions</vt:lpstr>
      <vt:lpstr>References</vt:lpstr>
      <vt:lpstr>References</vt:lpstr>
      <vt:lpstr>Thank you and good bye!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Olga</dc:creator>
  <cp:lastModifiedBy>Olga Yugay</cp:lastModifiedBy>
  <cp:revision>6</cp:revision>
  <dcterms:modified xsi:type="dcterms:W3CDTF">2022-04-19T12:13:22Z</dcterms:modified>
</cp:coreProperties>
</file>