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91" r:id="rId31"/>
    <p:sldId id="293" r:id="rId32"/>
    <p:sldId id="294" r:id="rId3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Open Sans" panose="020B0606030504020204" pitchFamily="34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41236DC-04AA-4164-B47A-A93F250EEA09}">
  <a:tblStyle styleId="{741236DC-04AA-4164-B47A-A93F250EEA09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4F81BD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tcBdr/>
        <a:fill>
          <a:solidFill>
            <a:srgbClr val="4F81BD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4F81BD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4F81BD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9D841E38-20D2-4DA3-96CE-2DFCA9033762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4D19073-3164-44E9-A38A-9094DBD4BBFF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5" d="100"/>
          <a:sy n="135" d="100"/>
        </p:scale>
        <p:origin x="138" y="2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wokFOSxabs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c659b2d73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c659b2d73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f6e9ad50f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f6e9ad50f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4f6e9ad50f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4f6e9ad50f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4f6e9ad50f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4f6e9ad50f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https://www.youtube.com/watch?v=ewokFOSxabs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4f6e9ad50f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4f6e9ad50f_0_1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4f6e9ad50f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4f6e9ad50f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7dd48668b6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7dd48668b6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4f6e9ad50f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4f6e9ad50f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7dd486689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7dd486689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4f6e9ad50f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4f6e9ad50f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f6e9ad50f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4f6e9ad50f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4f6e9ad50f_0_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4f6e9ad50f_0_2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4f6e9ad50f_0_1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4f6e9ad50f_0_1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4f6e9ad50f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4f6e9ad50f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fad7fbf2fd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fad7fbf2fd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>
                <a:solidFill>
                  <a:schemeClr val="dk1"/>
                </a:solidFill>
              </a:rPr>
              <a:t>up until certain minute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4f6e9ad50f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4f6e9ad50f_0_1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7dd48668b6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7dd48668b6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6e9648b432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" name="Google Shape;213;g6e9648b432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6e9648b432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6e9648b432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7bdcee752023a7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27bdcee752023a7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a0d117abe4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a0d117abe4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f6e9ad50f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f6e9ad50f_0_1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g7dd2bb579b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9" name="Google Shape;259;g7dd2bb579b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7dd2bb579b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7dd2bb579b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rgbClr val="222222"/>
                </a:solidFill>
                <a:highlight>
                  <a:srgbClr val="F8F9FA"/>
                </a:highlight>
              </a:rPr>
              <a:t>dividend</a:t>
            </a:r>
            <a:endParaRPr sz="1000">
              <a:solidFill>
                <a:srgbClr val="222222"/>
              </a:solidFill>
              <a:highlight>
                <a:srgbClr val="F8F9FA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/>
              <a:t>divider</a:t>
            </a:r>
            <a:endParaRPr sz="10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a0d117abe4_2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7" name="Google Shape;277;ga0d117abe4_2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9bc84deb8d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6" name="Google Shape;286;g9bc84deb8d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7dd2bb579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7dd2bb579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a0d117abe4_2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a0d117abe4_2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f19c03ff4a_0_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f19c03ff4a_0_9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a0d117abe4_2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5" name="Google Shape;365;ga0d117abe4_2_1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4f6e9ad50f_0_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9" name="Google Shape;379;g4f6e9ad50f_0_1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1250" y="2757925"/>
            <a:ext cx="9166500" cy="8688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solidFill>
            <a:srgbClr val="6AA84F"/>
          </a:solidFill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7050" y="2455650"/>
            <a:ext cx="9166500" cy="8418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311700" y="24556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-22400" y="-25600"/>
            <a:ext cx="9166500" cy="10434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rgbClr val="ADADAD"/>
              </a:buClr>
              <a:buSzPts val="1800"/>
              <a:buAutoNum type="arabicPeriod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romanLcPeriod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rabicPeriod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romanLcPeriod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rabicPeriod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rgbClr val="ADADAD"/>
              </a:buClr>
              <a:buSzPts val="1400"/>
              <a:buAutoNum type="alphaLcPeriod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rgbClr val="ADADAD"/>
              </a:buClr>
              <a:buSzPts val="1400"/>
              <a:buAutoNum type="romanLcPeriod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/>
          <p:nvPr/>
        </p:nvSpPr>
        <p:spPr>
          <a:xfrm>
            <a:off x="-22400" y="-25600"/>
            <a:ext cx="9166500" cy="10434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/>
          <p:nvPr/>
        </p:nvSpPr>
        <p:spPr>
          <a:xfrm>
            <a:off x="-22400" y="-25600"/>
            <a:ext cx="9166500" cy="10434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/>
          <p:nvPr/>
        </p:nvSpPr>
        <p:spPr>
          <a:xfrm>
            <a:off x="-22400" y="-25600"/>
            <a:ext cx="9166500" cy="1035900"/>
          </a:xfrm>
          <a:prstGeom prst="rect">
            <a:avLst/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2" name="Google Shape;52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 sz="140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1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wokFOSxabs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pk67YzOn5w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Computer Science Fundamentals</a:t>
            </a:r>
            <a:endParaRPr dirty="0"/>
          </a:p>
        </p:txBody>
      </p:sp>
      <p:sp>
        <p:nvSpPr>
          <p:cNvPr id="67" name="Google Shape;67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</a:pPr>
            <a:r>
              <a:rPr lang="en-GB" sz="2400" dirty="0">
                <a:solidFill>
                  <a:srgbClr val="FFFFFF"/>
                </a:solidFill>
              </a:rPr>
              <a:t>Lecture 3: Binary values and number systems </a:t>
            </a:r>
          </a:p>
          <a:p>
            <a:pPr marL="0" indent="0">
              <a:buClr>
                <a:schemeClr val="dk1"/>
              </a:buClr>
              <a:buSzPts val="1100"/>
            </a:pPr>
            <a:r>
              <a:rPr lang="en-GB" sz="1800" dirty="0">
                <a:solidFill>
                  <a:schemeClr val="lt1"/>
                </a:solidFill>
              </a:rPr>
              <a:t>Lecturer: Olga Yugay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Today’s focus</a:t>
            </a:r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b="1">
              <a:solidFill>
                <a:srgbClr val="9BBB59"/>
              </a:solidFill>
            </a:endParaRPr>
          </a:p>
        </p:txBody>
      </p:sp>
      <p:sp>
        <p:nvSpPr>
          <p:cNvPr id="74" name="Google Shape;74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75" name="Google Shape;75;p15"/>
          <p:cNvSpPr/>
          <p:nvPr/>
        </p:nvSpPr>
        <p:spPr>
          <a:xfrm>
            <a:off x="1465676" y="1192017"/>
            <a:ext cx="6208200" cy="3881100"/>
          </a:xfrm>
          <a:prstGeom prst="ellipse">
            <a:avLst/>
          </a:prstGeom>
          <a:solidFill>
            <a:srgbClr val="B6D7A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9BBB59"/>
              </a:solidFill>
            </a:endParaRPr>
          </a:p>
        </p:txBody>
      </p:sp>
      <p:grpSp>
        <p:nvGrpSpPr>
          <p:cNvPr id="76" name="Google Shape;76;p15"/>
          <p:cNvGrpSpPr/>
          <p:nvPr/>
        </p:nvGrpSpPr>
        <p:grpSpPr>
          <a:xfrm>
            <a:off x="2179600" y="2020026"/>
            <a:ext cx="4959900" cy="3098029"/>
            <a:chOff x="2179648" y="2500476"/>
            <a:chExt cx="4959900" cy="3806400"/>
          </a:xfrm>
        </p:grpSpPr>
        <p:sp>
          <p:nvSpPr>
            <p:cNvPr id="77" name="Google Shape;77;p15"/>
            <p:cNvSpPr/>
            <p:nvPr/>
          </p:nvSpPr>
          <p:spPr>
            <a:xfrm>
              <a:off x="2179648" y="2500476"/>
              <a:ext cx="4959900" cy="3806400"/>
            </a:xfrm>
            <a:prstGeom prst="ellipse">
              <a:avLst/>
            </a:prstGeom>
            <a:solidFill>
              <a:srgbClr val="93C47D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9BBB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" name="Google Shape;78;p15"/>
            <p:cNvSpPr txBox="1"/>
            <p:nvPr/>
          </p:nvSpPr>
          <p:spPr>
            <a:xfrm>
              <a:off x="3335373" y="2845757"/>
              <a:ext cx="2720400" cy="566700"/>
            </a:xfrm>
            <a:prstGeom prst="rect">
              <a:avLst/>
            </a:prstGeom>
            <a:solidFill>
              <a:srgbClr val="93C47D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rgbClr val="38761D"/>
                  </a:solidFill>
                </a:rPr>
                <a:t>Operating Systems</a:t>
              </a:r>
              <a:endParaRPr sz="1800" b="1">
                <a:solidFill>
                  <a:srgbClr val="38761D"/>
                </a:solidFill>
              </a:endParaRPr>
            </a:p>
          </p:txBody>
        </p:sp>
      </p:grpSp>
      <p:grpSp>
        <p:nvGrpSpPr>
          <p:cNvPr id="79" name="Google Shape;79;p15"/>
          <p:cNvGrpSpPr/>
          <p:nvPr/>
        </p:nvGrpSpPr>
        <p:grpSpPr>
          <a:xfrm>
            <a:off x="2772473" y="2887428"/>
            <a:ext cx="3597191" cy="2208475"/>
            <a:chOff x="3087683" y="3503605"/>
            <a:chExt cx="2967000" cy="1812900"/>
          </a:xfrm>
        </p:grpSpPr>
        <p:sp>
          <p:nvSpPr>
            <p:cNvPr id="80" name="Google Shape;80;p15"/>
            <p:cNvSpPr/>
            <p:nvPr/>
          </p:nvSpPr>
          <p:spPr>
            <a:xfrm>
              <a:off x="3087683" y="3503605"/>
              <a:ext cx="2967000" cy="1812900"/>
            </a:xfrm>
            <a:prstGeom prst="ellipse">
              <a:avLst/>
            </a:prstGeom>
            <a:solidFill>
              <a:srgbClr val="6AA84F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9BBB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" name="Google Shape;81;p15"/>
            <p:cNvSpPr txBox="1"/>
            <p:nvPr/>
          </p:nvSpPr>
          <p:spPr>
            <a:xfrm>
              <a:off x="3825194" y="3626070"/>
              <a:ext cx="1437900" cy="3300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rgbClr val="38761D"/>
                  </a:solidFill>
                </a:rPr>
                <a:t>Programming</a:t>
              </a:r>
              <a:endParaRPr b="1">
                <a:solidFill>
                  <a:srgbClr val="38761D"/>
                </a:solidFill>
              </a:endParaRPr>
            </a:p>
          </p:txBody>
        </p:sp>
      </p:grpSp>
      <p:sp>
        <p:nvSpPr>
          <p:cNvPr id="82" name="Google Shape;82;p15"/>
          <p:cNvSpPr txBox="1"/>
          <p:nvPr/>
        </p:nvSpPr>
        <p:spPr>
          <a:xfrm>
            <a:off x="2842350" y="1486025"/>
            <a:ext cx="3459300" cy="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D63"/>
              </a:buClr>
              <a:buSzPts val="1800"/>
              <a:buFont typeface="Calibri"/>
              <a:buNone/>
            </a:pPr>
            <a:r>
              <a:rPr lang="en-GB" sz="1800" b="1">
                <a:solidFill>
                  <a:srgbClr val="38761D"/>
                </a:solidFill>
              </a:rPr>
              <a:t>Applications</a:t>
            </a:r>
            <a:endParaRPr sz="1800" b="1">
              <a:solidFill>
                <a:srgbClr val="38761D"/>
              </a:solidFill>
            </a:endParaRPr>
          </a:p>
        </p:txBody>
      </p:sp>
      <p:grpSp>
        <p:nvGrpSpPr>
          <p:cNvPr id="83" name="Google Shape;83;p15"/>
          <p:cNvGrpSpPr/>
          <p:nvPr/>
        </p:nvGrpSpPr>
        <p:grpSpPr>
          <a:xfrm>
            <a:off x="3088488" y="3464359"/>
            <a:ext cx="2967000" cy="1659265"/>
            <a:chOff x="1793112" y="3386107"/>
            <a:chExt cx="2967000" cy="1930500"/>
          </a:xfrm>
        </p:grpSpPr>
        <p:sp>
          <p:nvSpPr>
            <p:cNvPr id="84" name="Google Shape;84;p15"/>
            <p:cNvSpPr/>
            <p:nvPr/>
          </p:nvSpPr>
          <p:spPr>
            <a:xfrm>
              <a:off x="1793112" y="3386107"/>
              <a:ext cx="2967000" cy="1930500"/>
            </a:xfrm>
            <a:prstGeom prst="ellipse">
              <a:avLst/>
            </a:prstGeom>
            <a:solidFill>
              <a:srgbClr val="6AA84F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9BBB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" name="Google Shape;85;p15"/>
            <p:cNvSpPr txBox="1"/>
            <p:nvPr/>
          </p:nvSpPr>
          <p:spPr>
            <a:xfrm>
              <a:off x="2312274" y="3631096"/>
              <a:ext cx="1928700" cy="383100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1800" b="1">
                  <a:solidFill>
                    <a:srgbClr val="38761D"/>
                  </a:solidFill>
                </a:rPr>
                <a:t>Hardware</a:t>
              </a:r>
              <a:endParaRPr b="1">
                <a:solidFill>
                  <a:srgbClr val="38761D"/>
                </a:solidFill>
              </a:endParaRPr>
            </a:p>
          </p:txBody>
        </p:sp>
      </p:grpSp>
      <p:grpSp>
        <p:nvGrpSpPr>
          <p:cNvPr id="86" name="Google Shape;86;p15"/>
          <p:cNvGrpSpPr/>
          <p:nvPr/>
        </p:nvGrpSpPr>
        <p:grpSpPr>
          <a:xfrm>
            <a:off x="3335325" y="4002125"/>
            <a:ext cx="2471700" cy="1123500"/>
            <a:chOff x="3335325" y="4002125"/>
            <a:chExt cx="2471700" cy="1123500"/>
          </a:xfrm>
        </p:grpSpPr>
        <p:sp>
          <p:nvSpPr>
            <p:cNvPr id="87" name="Google Shape;87;p15"/>
            <p:cNvSpPr/>
            <p:nvPr/>
          </p:nvSpPr>
          <p:spPr>
            <a:xfrm>
              <a:off x="3335325" y="4002125"/>
              <a:ext cx="2471700" cy="1123500"/>
            </a:xfrm>
            <a:prstGeom prst="ellipse">
              <a:avLst/>
            </a:prstGeom>
            <a:solidFill>
              <a:srgbClr val="38761D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9BBB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15"/>
            <p:cNvSpPr txBox="1"/>
            <p:nvPr/>
          </p:nvSpPr>
          <p:spPr>
            <a:xfrm>
              <a:off x="3606800" y="4265612"/>
              <a:ext cx="1928700" cy="517500"/>
            </a:xfrm>
            <a:prstGeom prst="rect">
              <a:avLst/>
            </a:prstGeom>
            <a:solidFill>
              <a:srgbClr val="38761D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2200" b="1">
                  <a:solidFill>
                    <a:srgbClr val="FFFFFF"/>
                  </a:solidFill>
                </a:rPr>
                <a:t>Information</a:t>
              </a:r>
              <a:endParaRPr sz="2200" b="1">
                <a:solidFill>
                  <a:srgbClr val="9BBB59"/>
                </a:solidFill>
              </a:endParaRPr>
            </a:p>
          </p:txBody>
        </p:sp>
      </p:grpSp>
      <p:sp>
        <p:nvSpPr>
          <p:cNvPr id="89" name="Google Shape;89;p15"/>
          <p:cNvSpPr/>
          <p:nvPr/>
        </p:nvSpPr>
        <p:spPr>
          <a:xfrm>
            <a:off x="884100" y="4202825"/>
            <a:ext cx="2619000" cy="722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C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Today’s focus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96" name="Google Shape;96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grpSp>
        <p:nvGrpSpPr>
          <p:cNvPr id="97" name="Google Shape;97;p16"/>
          <p:cNvGrpSpPr/>
          <p:nvPr/>
        </p:nvGrpSpPr>
        <p:grpSpPr>
          <a:xfrm>
            <a:off x="888306" y="1152459"/>
            <a:ext cx="7170402" cy="3973145"/>
            <a:chOff x="3335325" y="4002125"/>
            <a:chExt cx="2471700" cy="1123500"/>
          </a:xfrm>
        </p:grpSpPr>
        <p:sp>
          <p:nvSpPr>
            <p:cNvPr id="98" name="Google Shape;98;p16"/>
            <p:cNvSpPr/>
            <p:nvPr/>
          </p:nvSpPr>
          <p:spPr>
            <a:xfrm>
              <a:off x="3335325" y="4002125"/>
              <a:ext cx="2471700" cy="1123500"/>
            </a:xfrm>
            <a:prstGeom prst="ellipse">
              <a:avLst/>
            </a:prstGeom>
            <a:solidFill>
              <a:srgbClr val="38761D"/>
            </a:solidFill>
            <a:ln w="25550" cap="sq" cmpd="sng">
              <a:solidFill>
                <a:srgbClr val="FFFFFF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i="0" u="none">
                <a:solidFill>
                  <a:srgbClr val="9BBB59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" name="Google Shape;99;p16"/>
            <p:cNvSpPr txBox="1"/>
            <p:nvPr/>
          </p:nvSpPr>
          <p:spPr>
            <a:xfrm>
              <a:off x="3606800" y="4265612"/>
              <a:ext cx="1928700" cy="517500"/>
            </a:xfrm>
            <a:prstGeom prst="rect">
              <a:avLst/>
            </a:prstGeom>
            <a:solidFill>
              <a:srgbClr val="38761D"/>
            </a:solidFill>
            <a:ln>
              <a:noFill/>
            </a:ln>
          </p:spPr>
          <p:txBody>
            <a:bodyPr spcFirstLastPara="1" wrap="square" lIns="128150" tIns="128150" rIns="128150" bIns="1281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95D63"/>
                </a:buClr>
                <a:buSzPts val="1800"/>
                <a:buFont typeface="Calibri"/>
                <a:buNone/>
              </a:pPr>
              <a:r>
                <a:rPr lang="en-GB" sz="2200" b="1">
                  <a:solidFill>
                    <a:srgbClr val="FFFFFF"/>
                  </a:solidFill>
                </a:rPr>
                <a:t>Information</a:t>
              </a:r>
              <a:endParaRPr sz="2200" b="1">
                <a:solidFill>
                  <a:srgbClr val="9BBB59"/>
                </a:solidFill>
              </a:endParaRPr>
            </a:p>
          </p:txBody>
        </p:sp>
      </p:grpSp>
      <p:sp>
        <p:nvSpPr>
          <p:cNvPr id="100" name="Google Shape;100;p16"/>
          <p:cNvSpPr txBox="1"/>
          <p:nvPr/>
        </p:nvSpPr>
        <p:spPr>
          <a:xfrm>
            <a:off x="2627313" y="1531938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numbers</a:t>
            </a:r>
            <a:endParaRPr/>
          </a:p>
        </p:txBody>
      </p:sp>
      <p:sp>
        <p:nvSpPr>
          <p:cNvPr id="101" name="Google Shape;101;p16"/>
          <p:cNvSpPr txBox="1"/>
          <p:nvPr/>
        </p:nvSpPr>
        <p:spPr>
          <a:xfrm>
            <a:off x="4716463" y="1884363"/>
            <a:ext cx="17271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text</a:t>
            </a:r>
            <a:endParaRPr/>
          </a:p>
        </p:txBody>
      </p:sp>
      <p:sp>
        <p:nvSpPr>
          <p:cNvPr id="102" name="Google Shape;102;p16"/>
          <p:cNvSpPr txBox="1"/>
          <p:nvPr/>
        </p:nvSpPr>
        <p:spPr>
          <a:xfrm>
            <a:off x="2411413" y="2236788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Images</a:t>
            </a:r>
            <a:endParaRPr/>
          </a:p>
        </p:txBody>
      </p:sp>
      <p:sp>
        <p:nvSpPr>
          <p:cNvPr id="103" name="Google Shape;103;p16"/>
          <p:cNvSpPr txBox="1"/>
          <p:nvPr/>
        </p:nvSpPr>
        <p:spPr>
          <a:xfrm>
            <a:off x="5219700" y="2460625"/>
            <a:ext cx="1728900" cy="3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video</a:t>
            </a:r>
            <a:endParaRPr/>
          </a:p>
        </p:txBody>
      </p:sp>
      <p:sp>
        <p:nvSpPr>
          <p:cNvPr id="104" name="Google Shape;104;p16"/>
          <p:cNvSpPr txBox="1"/>
          <p:nvPr/>
        </p:nvSpPr>
        <p:spPr>
          <a:xfrm>
            <a:off x="5527675" y="1525588"/>
            <a:ext cx="1728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audio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DAFBF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6"/>
          <p:cNvSpPr txBox="1"/>
          <p:nvPr/>
        </p:nvSpPr>
        <p:spPr>
          <a:xfrm>
            <a:off x="3222625" y="3711575"/>
            <a:ext cx="2879700" cy="4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AFBFE"/>
              </a:buClr>
              <a:buSzPts val="2400"/>
              <a:buFont typeface="Arial"/>
              <a:buNone/>
            </a:pPr>
            <a:r>
              <a:rPr lang="en-GB" sz="2400" b="1" i="0" u="none" strike="noStrike" cap="none">
                <a:solidFill>
                  <a:srgbClr val="DAFBFE"/>
                </a:solidFill>
                <a:latin typeface="Arial"/>
                <a:ea typeface="Arial"/>
                <a:cs typeface="Arial"/>
                <a:sym typeface="Arial"/>
              </a:rPr>
              <a:t>01001010101010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Agenda</a:t>
            </a:r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 dirty="0">
                <a:solidFill>
                  <a:schemeClr val="dk1"/>
                </a:solidFill>
              </a:rPr>
              <a:t>Numbers and Computing</a:t>
            </a:r>
            <a:endParaRPr sz="3200" dirty="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 dirty="0">
                <a:solidFill>
                  <a:schemeClr val="dk1"/>
                </a:solidFill>
              </a:rPr>
              <a:t>Positional notation</a:t>
            </a:r>
            <a:endParaRPr sz="3200" dirty="0">
              <a:solidFill>
                <a:schemeClr val="dk1"/>
              </a:solidFill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GB" sz="2800" dirty="0">
                <a:solidFill>
                  <a:schemeClr val="dk1"/>
                </a:solidFill>
              </a:rPr>
              <a:t>Binary, Octal and Hexadecimal</a:t>
            </a:r>
            <a:endParaRPr sz="2800" dirty="0">
              <a:solidFill>
                <a:schemeClr val="dk1"/>
              </a:solidFill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GB" sz="2800">
                <a:solidFill>
                  <a:schemeClr val="dk1"/>
                </a:solidFill>
              </a:rPr>
              <a:t>Conversion</a:t>
            </a:r>
            <a:endParaRPr sz="2800" dirty="0">
              <a:solidFill>
                <a:schemeClr val="dk1"/>
              </a:solidFill>
            </a:endParaRPr>
          </a:p>
        </p:txBody>
      </p:sp>
      <p:sp>
        <p:nvSpPr>
          <p:cNvPr id="112" name="Google Shape;112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311700" y="24556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Numbers and computing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learn binary, hex and etc?</a:t>
            </a:r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Char char="●"/>
            </a:pPr>
            <a:r>
              <a:rPr lang="en-GB" sz="2400">
                <a:solidFill>
                  <a:srgbClr val="000000"/>
                </a:solidFill>
              </a:rPr>
              <a:t>To understand the nature of a computer (data storage, memory, TCP/IP, debugging, cryptography, bit-planes, compression, etc.) and the "how's" and "why's", an understanding of binary, octal and hex is required.</a:t>
            </a:r>
            <a:br>
              <a:rPr lang="en-GB" sz="2400">
                <a:solidFill>
                  <a:srgbClr val="000000"/>
                </a:solidFill>
              </a:rPr>
            </a:br>
            <a:endParaRPr sz="2400">
              <a:solidFill>
                <a:srgbClr val="000000"/>
              </a:solidFill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Char char="●"/>
            </a:pPr>
            <a:r>
              <a:rPr lang="en-GB" sz="2400">
                <a:solidFill>
                  <a:srgbClr val="000000"/>
                </a:solidFill>
              </a:rPr>
              <a:t>Virtually everything dealing with computers can be traced back to bits, bytes, memory, and CPU register addressing. </a:t>
            </a:r>
            <a:br>
              <a:rPr lang="en-GB" sz="2400">
                <a:solidFill>
                  <a:srgbClr val="000000"/>
                </a:solidFill>
              </a:rPr>
            </a:br>
            <a:endParaRPr sz="2400">
              <a:solidFill>
                <a:srgbClr val="000000"/>
              </a:solidFill>
            </a:endParaRPr>
          </a:p>
        </p:txBody>
      </p:sp>
      <p:sp>
        <p:nvSpPr>
          <p:cNvPr id="125" name="Google Shape;125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Use of hex (some examples)</a:t>
            </a:r>
            <a:endParaRPr/>
          </a:p>
        </p:txBody>
      </p:sp>
      <p:sp>
        <p:nvSpPr>
          <p:cNvPr id="131" name="Google Shape;131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000000"/>
                </a:solidFill>
                <a:highlight>
                  <a:schemeClr val="lt1"/>
                </a:highlight>
              </a:rPr>
              <a:t>Hex can be used to represent large binary numbers in just a few digits. </a:t>
            </a:r>
            <a:endParaRPr dirty="0">
              <a:solidFill>
                <a:srgbClr val="000000"/>
              </a:solidFill>
              <a:highlight>
                <a:schemeClr val="lt1"/>
              </a:highlight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-GB" dirty="0">
                <a:solidFill>
                  <a:srgbClr val="000000"/>
                </a:solidFill>
                <a:highlight>
                  <a:schemeClr val="lt1"/>
                </a:highlight>
              </a:rPr>
              <a:t>E.g.  1111</a:t>
            </a:r>
            <a:r>
              <a:rPr lang="en-GB" dirty="0">
                <a:solidFill>
                  <a:srgbClr val="000000"/>
                </a:solidFill>
              </a:rPr>
              <a:t>1111 = FF</a:t>
            </a:r>
            <a:endParaRPr dirty="0">
              <a:solidFill>
                <a:srgbClr val="000000"/>
              </a:solidFill>
              <a:highlight>
                <a:srgbClr val="F8F9FA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rgbClr val="000000"/>
                </a:solidFill>
                <a:highlight>
                  <a:srgbClr val="FFFFFF"/>
                </a:highlight>
              </a:rPr>
              <a:t>Hexadecimal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</a:rPr>
              <a:t> numbers are often </a:t>
            </a:r>
            <a:r>
              <a:rPr lang="en-GB" b="1" dirty="0">
                <a:solidFill>
                  <a:srgbClr val="000000"/>
                </a:solidFill>
                <a:highlight>
                  <a:srgbClr val="FFFFFF"/>
                </a:highlight>
              </a:rPr>
              <a:t>used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</a:rPr>
              <a:t> to represent colours within HTML and CSS</a:t>
            </a:r>
            <a:endParaRPr dirty="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-GB" dirty="0">
                <a:solidFill>
                  <a:schemeClr val="accent1"/>
                </a:solidFill>
                <a:highlight>
                  <a:schemeClr val="lt1"/>
                </a:highlight>
              </a:rPr>
              <a:t>orange </a:t>
            </a:r>
            <a:r>
              <a:rPr lang="en-GB" dirty="0">
                <a:solidFill>
                  <a:srgbClr val="000000"/>
                </a:solidFill>
                <a:highlight>
                  <a:schemeClr val="lt1"/>
                </a:highlight>
              </a:rPr>
              <a:t>is #FFA500, which is (255 red, 165 green, 0 blue).</a:t>
            </a:r>
            <a:endParaRPr dirty="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</a:rPr>
              <a:t>6 digit hex colour code represents </a:t>
            </a:r>
            <a:r>
              <a:rPr lang="en-GB" b="1" dirty="0">
                <a:solidFill>
                  <a:srgbClr val="000000"/>
                </a:solidFill>
                <a:highlight>
                  <a:srgbClr val="FFFFFF"/>
                </a:highlight>
              </a:rPr>
              <a:t>intensities 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</a:rPr>
              <a:t>of </a:t>
            </a:r>
            <a:r>
              <a:rPr lang="en-GB" b="1" dirty="0">
                <a:solidFill>
                  <a:srgbClr val="000000"/>
                </a:solidFill>
                <a:highlight>
                  <a:srgbClr val="FFFFFF"/>
                </a:highlight>
              </a:rPr>
              <a:t>red, green and blue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</a:rPr>
              <a:t>. </a:t>
            </a:r>
            <a:endParaRPr dirty="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  <a:highlight>
                  <a:schemeClr val="lt1"/>
                </a:highlight>
              </a:rPr>
              <a:t>In many programming languages (e.g. Python), </a:t>
            </a:r>
            <a:r>
              <a:rPr lang="en-GB" b="1" dirty="0">
                <a:solidFill>
                  <a:schemeClr val="dk1"/>
                </a:solidFill>
                <a:highlight>
                  <a:schemeClr val="lt1"/>
                </a:highlight>
              </a:rPr>
              <a:t>prefix 0x </a:t>
            </a:r>
            <a:r>
              <a:rPr lang="en-GB" dirty="0">
                <a:solidFill>
                  <a:schemeClr val="dk1"/>
                </a:solidFill>
                <a:highlight>
                  <a:schemeClr val="lt1"/>
                </a:highlight>
              </a:rPr>
              <a:t>is used to signify hex number</a:t>
            </a:r>
            <a:endParaRPr dirty="0">
              <a:solidFill>
                <a:schemeClr val="dk1"/>
              </a:solidFill>
              <a:highlight>
                <a:schemeClr val="lt1"/>
              </a:highlight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Char char="●"/>
            </a:pPr>
            <a:r>
              <a:rPr lang="en-GB" dirty="0">
                <a:solidFill>
                  <a:schemeClr val="dk1"/>
                </a:solidFill>
              </a:rPr>
              <a:t>0xFF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</a:rPr>
              <a:t> </a:t>
            </a:r>
            <a:endParaRPr dirty="0">
              <a:solidFill>
                <a:srgbClr val="000000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000000"/>
              </a:solidFill>
              <a:highlight>
                <a:schemeClr val="lt1"/>
              </a:highlight>
            </a:endParaRPr>
          </a:p>
        </p:txBody>
      </p:sp>
      <p:sp>
        <p:nvSpPr>
          <p:cNvPr id="132" name="Google Shape;132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Q&amp;A</a:t>
            </a:r>
            <a:endParaRPr/>
          </a:p>
        </p:txBody>
      </p:sp>
      <p:sp>
        <p:nvSpPr>
          <p:cNvPr id="138" name="Google Shape;138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</a:rPr>
              <a:t>Does computer understand “this phrase”?</a:t>
            </a:r>
            <a:endParaRPr sz="320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</a:rPr>
              <a:t>Or does it understand numbers?</a:t>
            </a:r>
            <a:endParaRPr sz="3200">
              <a:solidFill>
                <a:schemeClr val="dk1"/>
              </a:solidFill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9" name="Google Shape;139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lt1"/>
                </a:solidFill>
              </a:rPr>
              <a:t>Q&amp;A</a:t>
            </a:r>
            <a:endParaRPr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</a:rPr>
              <a:t>On the lowest level the computer </a:t>
            </a:r>
            <a:r>
              <a:rPr lang="en-GB" sz="3200">
                <a:solidFill>
                  <a:srgbClr val="FF0000"/>
                </a:solidFill>
              </a:rPr>
              <a:t>understands only “on” and “off”</a:t>
            </a:r>
            <a:endParaRPr sz="3200">
              <a:solidFill>
                <a:schemeClr val="dk1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</a:rPr>
              <a:t>“on”  - high voltage</a:t>
            </a:r>
            <a:endParaRPr sz="2800">
              <a:solidFill>
                <a:schemeClr val="dk1"/>
              </a:solidFill>
            </a:endParaRPr>
          </a:p>
          <a:p>
            <a:pPr marL="457200" lvl="1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</a:rPr>
              <a:t>“off” – low voltage</a:t>
            </a:r>
            <a:endParaRPr sz="28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6" name="Google Shape;146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</a:t>
            </a:r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</a:rPr>
              <a:t>Modern computers are </a:t>
            </a:r>
            <a:r>
              <a:rPr lang="en-GB" sz="3200">
                <a:solidFill>
                  <a:srgbClr val="FF0000"/>
                </a:solidFill>
              </a:rPr>
              <a:t>binary</a:t>
            </a:r>
            <a:r>
              <a:rPr lang="en-GB" sz="3200">
                <a:solidFill>
                  <a:schemeClr val="dk1"/>
                </a:solidFill>
              </a:rPr>
              <a:t> machines</a:t>
            </a:r>
            <a:endParaRPr sz="320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>
                <a:solidFill>
                  <a:schemeClr val="dk1"/>
                </a:solidFill>
              </a:rPr>
              <a:t>All information is represented in </a:t>
            </a:r>
            <a:r>
              <a:rPr lang="en-GB" sz="3200">
                <a:solidFill>
                  <a:srgbClr val="FF0000"/>
                </a:solidFill>
              </a:rPr>
              <a:t>binary</a:t>
            </a:r>
            <a:r>
              <a:rPr lang="en-GB" sz="3200">
                <a:solidFill>
                  <a:schemeClr val="dk1"/>
                </a:solidFill>
              </a:rPr>
              <a:t> form</a:t>
            </a:r>
            <a:endParaRPr sz="3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Numbers and Computing</a:t>
            </a:r>
            <a:endParaRPr/>
          </a:p>
        </p:txBody>
      </p:sp>
      <p:sp>
        <p:nvSpPr>
          <p:cNvPr id="159" name="Google Shape;159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 dirty="0">
                <a:solidFill>
                  <a:schemeClr val="dk1"/>
                </a:solidFill>
              </a:rPr>
              <a:t>Computer executes </a:t>
            </a:r>
            <a:r>
              <a:rPr lang="en-GB" sz="3200" dirty="0">
                <a:solidFill>
                  <a:srgbClr val="FF0000"/>
                </a:solidFill>
              </a:rPr>
              <a:t>numeric computations</a:t>
            </a:r>
            <a:endParaRPr sz="3200" dirty="0">
              <a:solidFill>
                <a:schemeClr val="dk1"/>
              </a:solidFill>
            </a:endParaRPr>
          </a:p>
          <a:p>
            <a:pPr marL="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</a:rPr>
              <a:t>All types of information that is stored on a computer is stored as </a:t>
            </a:r>
            <a:r>
              <a:rPr lang="en-US" sz="3200" dirty="0">
                <a:solidFill>
                  <a:srgbClr val="FF0000"/>
                </a:solidFill>
              </a:rPr>
              <a:t>numbers (0s and 1s)</a:t>
            </a:r>
            <a:r>
              <a:rPr lang="en-US" sz="3200" baseline="30000" dirty="0"/>
              <a:t> 1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endParaRPr lang="en-US" sz="3200" dirty="0">
              <a:solidFill>
                <a:schemeClr val="dk1"/>
              </a:solidFill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GB" sz="2800" b="1" dirty="0">
                <a:solidFill>
                  <a:schemeClr val="dk1"/>
                </a:solidFill>
              </a:rPr>
              <a:t>Bit</a:t>
            </a:r>
            <a:r>
              <a:rPr lang="en-GB" sz="2800" dirty="0">
                <a:solidFill>
                  <a:schemeClr val="dk1"/>
                </a:solidFill>
              </a:rPr>
              <a:t>, storage unit can be either 0 or 1</a:t>
            </a:r>
            <a:endParaRPr dirty="0"/>
          </a:p>
        </p:txBody>
      </p:sp>
      <p:sp>
        <p:nvSpPr>
          <p:cNvPr id="160" name="Google Shape;160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03443A-112A-4CB7-B349-D6A1080C4FA2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1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 txBox="1">
            <a:spLocks noGrp="1"/>
          </p:cNvSpPr>
          <p:nvPr>
            <p:ph type="title"/>
          </p:nvPr>
        </p:nvSpPr>
        <p:spPr>
          <a:xfrm>
            <a:off x="311700" y="24556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Positional notation</a:t>
            </a:r>
            <a:endParaRPr/>
          </a:p>
        </p:txBody>
      </p:sp>
      <p:sp>
        <p:nvSpPr>
          <p:cNvPr id="166" name="Google Shape;166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Positional notation</a:t>
            </a:r>
            <a:endParaRPr/>
          </a:p>
        </p:txBody>
      </p:sp>
      <p:sp>
        <p:nvSpPr>
          <p:cNvPr id="172" name="Google Shape;172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2667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58ED5"/>
              </a:buClr>
              <a:buSzPts val="2000"/>
              <a:buChar char="•"/>
            </a:pPr>
            <a:r>
              <a:rPr lang="en-GB" sz="2000" b="1" dirty="0">
                <a:solidFill>
                  <a:srgbClr val="558ED5"/>
                </a:solidFill>
              </a:rPr>
              <a:t>Base</a:t>
            </a:r>
            <a:r>
              <a:rPr lang="en-GB" sz="2000" dirty="0">
                <a:solidFill>
                  <a:schemeClr val="dk1"/>
                </a:solidFill>
              </a:rPr>
              <a:t> of a number system specifies the </a:t>
            </a:r>
            <a:r>
              <a:rPr lang="en-GB" sz="2000" dirty="0">
                <a:solidFill>
                  <a:srgbClr val="4F81BD"/>
                </a:solidFill>
              </a:rPr>
              <a:t>number of digits used in the system</a:t>
            </a:r>
            <a:r>
              <a:rPr lang="en-GB" sz="2000" dirty="0">
                <a:solidFill>
                  <a:schemeClr val="dk1"/>
                </a:solidFill>
              </a:rPr>
              <a:t>. 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234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lang="en-GB" sz="2000" dirty="0">
                <a:solidFill>
                  <a:schemeClr val="dk1"/>
                </a:solidFill>
              </a:rPr>
              <a:t>Digits always begin with </a:t>
            </a:r>
            <a:r>
              <a:rPr lang="en-GB" sz="2000" b="1" dirty="0">
                <a:solidFill>
                  <a:srgbClr val="FF0000"/>
                </a:solidFill>
              </a:rPr>
              <a:t>0</a:t>
            </a:r>
            <a:r>
              <a:rPr lang="en-GB" sz="2000" dirty="0">
                <a:solidFill>
                  <a:schemeClr val="dk1"/>
                </a:solidFill>
              </a:rPr>
              <a:t> and continue through </a:t>
            </a:r>
            <a:r>
              <a:rPr lang="en-GB" sz="2000" dirty="0">
                <a:solidFill>
                  <a:srgbClr val="FF0000"/>
                </a:solidFill>
              </a:rPr>
              <a:t>one less than the base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234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lang="en-GB" sz="2000" dirty="0" err="1">
                <a:solidFill>
                  <a:schemeClr val="dk1"/>
                </a:solidFill>
              </a:rPr>
              <a:t>Eg</a:t>
            </a:r>
            <a:r>
              <a:rPr lang="en-GB" sz="2000" dirty="0">
                <a:solidFill>
                  <a:schemeClr val="dk1"/>
                </a:solidFill>
              </a:rPr>
              <a:t>: Base 10 has digits from 0 to 9</a:t>
            </a:r>
            <a:endParaRPr sz="2000" dirty="0">
              <a:solidFill>
                <a:schemeClr val="dk1"/>
              </a:solidFill>
            </a:endParaRPr>
          </a:p>
          <a:p>
            <a:pPr marL="342900" lvl="0" indent="-266700" algn="l" rtl="0">
              <a:lnSpc>
                <a:spcPct val="9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GB" sz="2000" dirty="0">
                <a:solidFill>
                  <a:schemeClr val="dk1"/>
                </a:solidFill>
              </a:rPr>
              <a:t>Bases significant in computing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234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lang="en-GB" sz="2000" dirty="0">
                <a:solidFill>
                  <a:schemeClr val="dk1"/>
                </a:solidFill>
              </a:rPr>
              <a:t>Base 2 - binary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234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lang="en-GB" sz="2000" dirty="0">
                <a:solidFill>
                  <a:schemeClr val="dk1"/>
                </a:solidFill>
              </a:rPr>
              <a:t>Base 8 - octal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234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</a:pPr>
            <a:r>
              <a:rPr lang="en-GB" sz="2000" dirty="0">
                <a:solidFill>
                  <a:schemeClr val="dk1"/>
                </a:solidFill>
              </a:rPr>
              <a:t>Base 16 – hexadecimal </a:t>
            </a:r>
            <a:r>
              <a:rPr lang="en-GB" sz="2000" baseline="30000" dirty="0"/>
              <a:t>2</a:t>
            </a:r>
            <a:endParaRPr sz="2000" dirty="0">
              <a:solidFill>
                <a:schemeClr val="dk1"/>
              </a:solidFill>
            </a:endParaRPr>
          </a:p>
          <a:p>
            <a:pPr marL="742950" lvl="1" indent="-107950" algn="l" rtl="0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0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000" dirty="0"/>
          </a:p>
        </p:txBody>
      </p:sp>
      <p:sp>
        <p:nvSpPr>
          <p:cNvPr id="173" name="Google Shape;173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08AE6D-4A24-483C-916B-2B8F6BBD3BAA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2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graphicFrame>
        <p:nvGraphicFramePr>
          <p:cNvPr id="179" name="Google Shape;179;p27"/>
          <p:cNvGraphicFramePr/>
          <p:nvPr/>
        </p:nvGraphicFramePr>
        <p:xfrm>
          <a:off x="1873675" y="55513"/>
          <a:ext cx="5122125" cy="5334170"/>
        </p:xfrm>
        <a:graphic>
          <a:graphicData uri="http://schemas.openxmlformats.org/drawingml/2006/table">
            <a:tbl>
              <a:tblPr firstRow="1" bandRow="1">
                <a:noFill/>
                <a:tableStyleId>{741236DC-04AA-4164-B47A-A93F250EEA09}</a:tableStyleId>
              </a:tblPr>
              <a:tblGrid>
                <a:gridCol w="129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8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0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0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3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u="none" strike="noStrike" cap="none">
                          <a:solidFill>
                            <a:srgbClr val="FFFFFF"/>
                          </a:solidFill>
                        </a:rPr>
                        <a:t>Base 10 (decimal)</a:t>
                      </a: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50" marR="91450" marT="45725" marB="45725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FFFFFF"/>
                          </a:solidFill>
                        </a:rPr>
                        <a:t>Base 2 (binary)</a:t>
                      </a: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50" marR="91450" marT="45725" marB="45725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Base 8</a:t>
                      </a:r>
                      <a:endParaRPr sz="12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/>
                        <a:t>(octal)</a:t>
                      </a:r>
                      <a:endParaRPr sz="1200"/>
                    </a:p>
                  </a:txBody>
                  <a:tcPr marL="91450" marR="91450" marT="45725" marB="45725">
                    <a:solidFill>
                      <a:srgbClr val="38761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rgbClr val="FFFFFF"/>
                          </a:solidFill>
                        </a:rPr>
                        <a:t>Base 16 (hexadecimal)</a:t>
                      </a:r>
                      <a:endParaRPr sz="1200">
                        <a:solidFill>
                          <a:srgbClr val="FFFFFF"/>
                        </a:solidFill>
                      </a:endParaRPr>
                    </a:p>
                  </a:txBody>
                  <a:tcPr marL="91450" marR="91450" marT="45725" marB="45725">
                    <a:solidFill>
                      <a:srgbClr val="3876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2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2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3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3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4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4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5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5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6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6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6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7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7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7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8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1000</a:t>
                      </a:r>
                      <a:endParaRPr sz="140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8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9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1001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9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1010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12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A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1011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13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B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2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1100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14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C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3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1101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15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D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14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1110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16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E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98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15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1111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17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rgbClr val="000000"/>
                          </a:solidFill>
                        </a:rPr>
                        <a:t>F</a:t>
                      </a:r>
                      <a:endParaRPr sz="1400">
                        <a:solidFill>
                          <a:srgbClr val="000000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Binary and Data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u="sng" dirty="0">
                <a:solidFill>
                  <a:schemeClr val="hlink"/>
                </a:solidFill>
                <a:hlinkClick r:id="rId3"/>
              </a:rPr>
              <a:t>Khan Academy and Code.org | Binary &amp; Data</a:t>
            </a:r>
            <a:r>
              <a:rPr lang="en-GB" sz="1400" dirty="0">
                <a:solidFill>
                  <a:schemeClr val="dk1"/>
                </a:solidFill>
              </a:rPr>
              <a:t> </a:t>
            </a:r>
            <a:r>
              <a:rPr lang="en-GB" sz="1400" baseline="30000" dirty="0"/>
              <a:t>3</a:t>
            </a:r>
            <a:endParaRPr sz="14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186" name="Google Shape;186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1CB868-09CD-4C01-902C-8FC432FD70FB}"/>
              </a:ext>
            </a:extLst>
          </p:cNvPr>
          <p:cNvSpPr txBox="1"/>
          <p:nvPr/>
        </p:nvSpPr>
        <p:spPr>
          <a:xfrm>
            <a:off x="0" y="4663217"/>
            <a:ext cx="866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3 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Youtube.com. 2022. 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Khan Academy and Code.org | Binary &amp; Data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&lt;https://www.youtube.com/watch?v=ewokFOSxabs&gt; [Accessed 19 April 2022].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Positional notation</a:t>
            </a:r>
            <a:endParaRPr/>
          </a:p>
        </p:txBody>
      </p:sp>
      <p:sp>
        <p:nvSpPr>
          <p:cNvPr id="192" name="Google Shape;192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200" dirty="0">
                <a:solidFill>
                  <a:schemeClr val="dk1"/>
                </a:solidFill>
              </a:rPr>
              <a:t>Positional notation is a system of expressing numbers in which </a:t>
            </a:r>
            <a:endParaRPr sz="2200" dirty="0">
              <a:solidFill>
                <a:schemeClr val="dk1"/>
              </a:solidFill>
            </a:endParaRPr>
          </a:p>
          <a:p>
            <a:pPr marL="0" lvl="0" indent="-1397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	the digits are </a:t>
            </a:r>
            <a:r>
              <a:rPr lang="en-GB" sz="2200" dirty="0">
                <a:solidFill>
                  <a:srgbClr val="558ED5"/>
                </a:solidFill>
              </a:rPr>
              <a:t>arranged in succession</a:t>
            </a:r>
            <a:r>
              <a:rPr lang="en-GB" sz="2200" dirty="0">
                <a:solidFill>
                  <a:schemeClr val="dk1"/>
                </a:solidFill>
              </a:rPr>
              <a:t> (0, 1, 2, 3…)</a:t>
            </a:r>
            <a:endParaRPr sz="2200" dirty="0">
              <a:solidFill>
                <a:schemeClr val="dk1"/>
              </a:solidFill>
            </a:endParaRPr>
          </a:p>
          <a:p>
            <a:pPr marL="0" lvl="0" indent="-1397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	the position of each digit has a </a:t>
            </a:r>
            <a:r>
              <a:rPr lang="en-GB" sz="2200" dirty="0">
                <a:solidFill>
                  <a:srgbClr val="558ED5"/>
                </a:solidFill>
              </a:rPr>
              <a:t>place value</a:t>
            </a:r>
            <a:r>
              <a:rPr lang="en-GB" sz="2200" dirty="0">
                <a:solidFill>
                  <a:schemeClr val="dk1"/>
                </a:solidFill>
              </a:rPr>
              <a:t> </a:t>
            </a:r>
            <a:endParaRPr sz="2200" dirty="0">
              <a:solidFill>
                <a:schemeClr val="dk1"/>
              </a:solidFill>
            </a:endParaRPr>
          </a:p>
          <a:p>
            <a:pPr marL="0" lvl="0" indent="-1397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	the number is equal to the </a:t>
            </a:r>
            <a:r>
              <a:rPr lang="en-GB" sz="2200" dirty="0">
                <a:solidFill>
                  <a:srgbClr val="558ED5"/>
                </a:solidFill>
              </a:rPr>
              <a:t>sum of the products of each digit by its place value</a:t>
            </a:r>
            <a:r>
              <a:rPr lang="en-GB" sz="2200" dirty="0">
                <a:solidFill>
                  <a:schemeClr val="dk1"/>
                </a:solidFill>
              </a:rPr>
              <a:t>.</a:t>
            </a:r>
            <a:r>
              <a:rPr lang="en-GB" sz="2400" baseline="30000" dirty="0"/>
              <a:t>4</a:t>
            </a:r>
            <a:r>
              <a:rPr lang="en-GB" sz="2200" dirty="0">
                <a:solidFill>
                  <a:schemeClr val="dk1"/>
                </a:solidFill>
              </a:rPr>
              <a:t> </a:t>
            </a:r>
            <a:endParaRPr sz="22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4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400" dirty="0"/>
          </a:p>
        </p:txBody>
      </p:sp>
      <p:sp>
        <p:nvSpPr>
          <p:cNvPr id="193" name="Google Shape;193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  <p:graphicFrame>
        <p:nvGraphicFramePr>
          <p:cNvPr id="194" name="Google Shape;194;p29"/>
          <p:cNvGraphicFramePr/>
          <p:nvPr/>
        </p:nvGraphicFramePr>
        <p:xfrm>
          <a:off x="2819400" y="2884488"/>
          <a:ext cx="5181600" cy="2316320"/>
        </p:xfrm>
        <a:graphic>
          <a:graphicData uri="http://schemas.openxmlformats.org/drawingml/2006/table">
            <a:tbl>
              <a:tblPr firstRow="1" bandRow="1">
                <a:noFill/>
                <a:tableStyleId>{741236DC-04AA-4164-B47A-A93F250EEA09}</a:tableStyleId>
              </a:tblPr>
              <a:tblGrid>
                <a:gridCol w="172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9*10</a:t>
                      </a:r>
                      <a:r>
                        <a:rPr lang="en-GB" sz="3200" baseline="30000"/>
                        <a:t>2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4*10</a:t>
                      </a:r>
                      <a:r>
                        <a:rPr lang="en-GB" sz="3200" baseline="30000"/>
                        <a:t>1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3*10 </a:t>
                      </a:r>
                      <a:r>
                        <a:rPr lang="en-GB" sz="3200" baseline="30000"/>
                        <a:t>0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900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050"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 dirty="0"/>
                        <a:t>900+40+3=943</a:t>
                      </a:r>
                      <a:endParaRPr sz="3200" b="1" dirty="0"/>
                    </a:p>
                  </a:txBody>
                  <a:tcPr marL="91450" marR="91450" marT="45700" marB="4570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95" name="Google Shape;195;p29"/>
          <p:cNvSpPr/>
          <p:nvPr/>
        </p:nvSpPr>
        <p:spPr>
          <a:xfrm>
            <a:off x="8026775" y="3798900"/>
            <a:ext cx="994500" cy="76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2500" y="67500"/>
                </a:moveTo>
                <a:lnTo>
                  <a:pt x="-35843" y="25559"/>
                </a:lnTo>
              </a:path>
            </a:pathLst>
          </a:custGeom>
          <a:solidFill>
            <a:srgbClr val="953734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Place value </a:t>
            </a: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9"/>
          <p:cNvSpPr/>
          <p:nvPr/>
        </p:nvSpPr>
        <p:spPr>
          <a:xfrm>
            <a:off x="7006100" y="3469900"/>
            <a:ext cx="772800" cy="5727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9D5513-BA3B-4692-9A43-9B795A5D2164}"/>
              </a:ext>
            </a:extLst>
          </p:cNvPr>
          <p:cNvSpPr txBox="1"/>
          <p:nvPr/>
        </p:nvSpPr>
        <p:spPr>
          <a:xfrm>
            <a:off x="0" y="4329143"/>
            <a:ext cx="86627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4 </a:t>
            </a:r>
            <a:r>
              <a:rPr lang="en-US" sz="1400" dirty="0"/>
              <a:t>Dale, N., &amp; Lewis, J. (2020). </a:t>
            </a:r>
          </a:p>
          <a:p>
            <a:r>
              <a:rPr lang="en-US" sz="1400" dirty="0"/>
              <a:t>Computer Science Illuminated (7th ed.). </a:t>
            </a:r>
          </a:p>
          <a:p>
            <a:r>
              <a:rPr lang="en-US" sz="1400" dirty="0"/>
              <a:t>Jones &amp; Bartlett Learning, Ch1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Positional notation</a:t>
            </a:r>
            <a:br>
              <a:rPr lang="en-GB"/>
            </a:br>
            <a:endParaRPr/>
          </a:p>
        </p:txBody>
      </p:sp>
      <p:sp>
        <p:nvSpPr>
          <p:cNvPr id="202" name="Google Shape;202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The </a:t>
            </a:r>
            <a:r>
              <a:rPr lang="en-GB" sz="2200" dirty="0">
                <a:solidFill>
                  <a:srgbClr val="558ED5"/>
                </a:solidFill>
              </a:rPr>
              <a:t>rightmost</a:t>
            </a:r>
            <a:r>
              <a:rPr lang="en-GB" sz="2200" dirty="0">
                <a:solidFill>
                  <a:schemeClr val="dk1"/>
                </a:solidFill>
              </a:rPr>
              <a:t> digit represents its value multiplied by the </a:t>
            </a:r>
            <a:r>
              <a:rPr lang="en-GB" sz="2200" dirty="0">
                <a:solidFill>
                  <a:srgbClr val="00B050"/>
                </a:solidFill>
              </a:rPr>
              <a:t>base</a:t>
            </a:r>
            <a:r>
              <a:rPr lang="en-GB" sz="2200" dirty="0">
                <a:solidFill>
                  <a:schemeClr val="dk1"/>
                </a:solidFill>
              </a:rPr>
              <a:t> to the zeroth power, the digit </a:t>
            </a:r>
            <a:r>
              <a:rPr lang="en-GB" sz="2200" dirty="0">
                <a:solidFill>
                  <a:srgbClr val="558ED5"/>
                </a:solidFill>
              </a:rPr>
              <a:t>to the left </a:t>
            </a:r>
            <a:r>
              <a:rPr lang="en-GB" sz="2200" dirty="0">
                <a:solidFill>
                  <a:schemeClr val="dk1"/>
                </a:solidFill>
              </a:rPr>
              <a:t>represents its value multiplied by the base to the first power</a:t>
            </a:r>
            <a:endParaRPr sz="2200" dirty="0">
              <a:solidFill>
                <a:schemeClr val="dk1"/>
              </a:solidFill>
            </a:endParaRPr>
          </a:p>
          <a:p>
            <a:pPr marL="342900" lvl="0" indent="-3048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Number 943 demystified: 9*x</a:t>
            </a:r>
            <a:r>
              <a:rPr lang="en-GB" sz="2200" baseline="30000" dirty="0">
                <a:solidFill>
                  <a:schemeClr val="dk1"/>
                </a:solidFill>
              </a:rPr>
              <a:t>2</a:t>
            </a:r>
            <a:r>
              <a:rPr lang="en-GB" sz="2200" dirty="0">
                <a:solidFill>
                  <a:schemeClr val="dk1"/>
                </a:solidFill>
              </a:rPr>
              <a:t>+4*x</a:t>
            </a:r>
            <a:r>
              <a:rPr lang="en-GB" sz="2200" baseline="30000" dirty="0">
                <a:solidFill>
                  <a:schemeClr val="dk1"/>
                </a:solidFill>
              </a:rPr>
              <a:t>1</a:t>
            </a:r>
            <a:r>
              <a:rPr lang="en-GB" sz="2200" dirty="0">
                <a:solidFill>
                  <a:schemeClr val="dk1"/>
                </a:solidFill>
              </a:rPr>
              <a:t>+3*x</a:t>
            </a:r>
            <a:r>
              <a:rPr lang="en-GB" sz="2200" baseline="30000" dirty="0">
                <a:solidFill>
                  <a:schemeClr val="dk1"/>
                </a:solidFill>
              </a:rPr>
              <a:t>0</a:t>
            </a:r>
            <a:endParaRPr sz="2200" dirty="0">
              <a:solidFill>
                <a:schemeClr val="dk1"/>
              </a:solidFill>
            </a:endParaRPr>
          </a:p>
          <a:p>
            <a:pPr marL="342900" lvl="0" indent="-1651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</a:endParaRPr>
          </a:p>
          <a:p>
            <a:pPr marL="342900" lvl="0" indent="-1651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203" name="Google Shape;203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  <p:graphicFrame>
        <p:nvGraphicFramePr>
          <p:cNvPr id="204" name="Google Shape;204;p30"/>
          <p:cNvGraphicFramePr/>
          <p:nvPr/>
        </p:nvGraphicFramePr>
        <p:xfrm>
          <a:off x="1274000" y="2823638"/>
          <a:ext cx="5181600" cy="2316320"/>
        </p:xfrm>
        <a:graphic>
          <a:graphicData uri="http://schemas.openxmlformats.org/drawingml/2006/table">
            <a:tbl>
              <a:tblPr firstRow="1" bandRow="1">
                <a:noFill/>
                <a:tableStyleId>{741236DC-04AA-4164-B47A-A93F250EEA09}</a:tableStyleId>
              </a:tblPr>
              <a:tblGrid>
                <a:gridCol w="172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9*10</a:t>
                      </a:r>
                      <a:r>
                        <a:rPr lang="en-GB" sz="3200" baseline="30000"/>
                        <a:t>2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4*10</a:t>
                      </a:r>
                      <a:r>
                        <a:rPr lang="en-GB" sz="3200" baseline="30000"/>
                        <a:t>1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3*10 </a:t>
                      </a:r>
                      <a:r>
                        <a:rPr lang="en-GB" sz="3200" baseline="30000"/>
                        <a:t>0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900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3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050"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/>
                        <a:t>900+40+3=943</a:t>
                      </a:r>
                      <a:endParaRPr sz="3200" b="1"/>
                    </a:p>
                  </a:txBody>
                  <a:tcPr marL="91450" marR="91450" marT="45700" marB="4570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05" name="Google Shape;205;p30"/>
          <p:cNvGrpSpPr/>
          <p:nvPr/>
        </p:nvGrpSpPr>
        <p:grpSpPr>
          <a:xfrm>
            <a:off x="5486400" y="2381250"/>
            <a:ext cx="2959100" cy="1581150"/>
            <a:chOff x="5486400" y="2381250"/>
            <a:chExt cx="2959100" cy="1581150"/>
          </a:xfrm>
        </p:grpSpPr>
        <p:sp>
          <p:nvSpPr>
            <p:cNvPr id="206" name="Google Shape;206;p30"/>
            <p:cNvSpPr/>
            <p:nvPr/>
          </p:nvSpPr>
          <p:spPr>
            <a:xfrm>
              <a:off x="5486400" y="3543300"/>
              <a:ext cx="419100" cy="419100"/>
            </a:xfrm>
            <a:prstGeom prst="ellipse">
              <a:avLst/>
            </a:prstGeom>
            <a:noFill/>
            <a:ln w="25400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07" name="Google Shape;207;p30"/>
            <p:cNvGrpSpPr/>
            <p:nvPr/>
          </p:nvGrpSpPr>
          <p:grpSpPr>
            <a:xfrm>
              <a:off x="5486400" y="2381250"/>
              <a:ext cx="2959100" cy="1223426"/>
              <a:chOff x="5486400" y="2381250"/>
              <a:chExt cx="2959100" cy="1223426"/>
            </a:xfrm>
          </p:grpSpPr>
          <p:sp>
            <p:nvSpPr>
              <p:cNvPr id="208" name="Google Shape;208;p30"/>
              <p:cNvSpPr/>
              <p:nvPr/>
            </p:nvSpPr>
            <p:spPr>
              <a:xfrm>
                <a:off x="5486400" y="2381250"/>
                <a:ext cx="234900" cy="381000"/>
              </a:xfrm>
              <a:prstGeom prst="ellipse">
                <a:avLst/>
              </a:prstGeom>
              <a:noFill/>
              <a:ln w="25400" cap="flat" cmpd="sng">
                <a:solidFill>
                  <a:srgbClr val="00B05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" name="Google Shape;209;p30"/>
              <p:cNvSpPr/>
              <p:nvPr/>
            </p:nvSpPr>
            <p:spPr>
              <a:xfrm>
                <a:off x="7226300" y="2438400"/>
                <a:ext cx="1219200" cy="762000"/>
              </a:xfrm>
              <a:custGeom>
                <a:avLst/>
                <a:gdLst/>
                <a:ahLst/>
                <a:cxnLst/>
                <a:rect l="l" t="t" r="r" b="b"/>
                <a:pathLst>
                  <a:path w="120000" h="120000" extrusionOk="0">
                    <a:moveTo>
                      <a:pt x="0" y="0"/>
                    </a:moveTo>
                    <a:lnTo>
                      <a:pt x="120000" y="0"/>
                    </a:lnTo>
                    <a:lnTo>
                      <a:pt x="120000" y="120000"/>
                    </a:lnTo>
                    <a:lnTo>
                      <a:pt x="0" y="120000"/>
                    </a:lnTo>
                    <a:close/>
                  </a:path>
                  <a:path w="120000" h="120000" fill="none" extrusionOk="0">
                    <a:moveTo>
                      <a:pt x="-2249" y="57338"/>
                    </a:moveTo>
                    <a:lnTo>
                      <a:pt x="-149550" y="28850"/>
                    </a:lnTo>
                  </a:path>
                </a:pathLst>
              </a:custGeom>
              <a:solidFill>
                <a:srgbClr val="76923C"/>
              </a:solidFill>
              <a:ln w="25400" cap="flat" cmpd="sng">
                <a:solidFill>
                  <a:srgbClr val="00B05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GB" sz="1800" b="0" i="0" u="none" strike="noStrike" cap="none">
                    <a:solidFill>
                      <a:srgbClr val="FFFFFF"/>
                    </a:solidFill>
                    <a:latin typeface="Arial"/>
                    <a:ea typeface="Arial"/>
                    <a:cs typeface="Arial"/>
                    <a:sym typeface="Arial"/>
                  </a:rPr>
                  <a:t>Base</a:t>
                </a:r>
                <a:endParaRPr sz="1800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cxnSp>
            <p:nvCxnSpPr>
              <p:cNvPr id="210" name="Google Shape;210;p30"/>
              <p:cNvCxnSpPr>
                <a:stCxn id="206" idx="7"/>
                <a:endCxn id="209" idx="2"/>
              </p:cNvCxnSpPr>
              <p:nvPr/>
            </p:nvCxnSpPr>
            <p:spPr>
              <a:xfrm rot="10800000" flipH="1">
                <a:off x="5844124" y="2819276"/>
                <a:ext cx="1382100" cy="785400"/>
              </a:xfrm>
              <a:prstGeom prst="straightConnector1">
                <a:avLst/>
              </a:prstGeom>
              <a:noFill/>
              <a:ln w="28575" cap="flat" cmpd="sng">
                <a:solidFill>
                  <a:srgbClr val="00B050"/>
                </a:solidFill>
                <a:prstDash val="solid"/>
                <a:round/>
                <a:headEnd type="none" w="sm" len="sm"/>
                <a:tailEnd type="none" w="sm" len="sm"/>
              </a:ln>
            </p:spPr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lt1"/>
                </a:solidFill>
              </a:rPr>
              <a:t>Positional notation and conversion</a:t>
            </a:r>
            <a:br>
              <a:rPr lang="en-GB">
                <a:solidFill>
                  <a:schemeClr val="lt1"/>
                </a:solidFill>
              </a:rPr>
            </a:br>
            <a:endParaRPr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31"/>
          <p:cNvSpPr txBox="1">
            <a:spLocks noGrp="1"/>
          </p:cNvSpPr>
          <p:nvPr>
            <p:ph type="body" idx="1"/>
          </p:nvPr>
        </p:nvSpPr>
        <p:spPr>
          <a:xfrm>
            <a:off x="311700" y="11322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Binary 101 corresponds to decimal 5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16,8,4,2,1</a:t>
            </a:r>
            <a:endParaRPr/>
          </a:p>
        </p:txBody>
      </p:sp>
      <p:sp>
        <p:nvSpPr>
          <p:cNvPr id="217" name="Google Shape;217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  <p:graphicFrame>
        <p:nvGraphicFramePr>
          <p:cNvPr id="218" name="Google Shape;218;p31"/>
          <p:cNvGraphicFramePr/>
          <p:nvPr/>
        </p:nvGraphicFramePr>
        <p:xfrm>
          <a:off x="1350200" y="2061638"/>
          <a:ext cx="5181600" cy="2316320"/>
        </p:xfrm>
        <a:graphic>
          <a:graphicData uri="http://schemas.openxmlformats.org/drawingml/2006/table">
            <a:tbl>
              <a:tblPr firstRow="1" bandRow="1">
                <a:noFill/>
                <a:tableStyleId>{741236DC-04AA-4164-B47A-A93F250EEA09}</a:tableStyleId>
              </a:tblPr>
              <a:tblGrid>
                <a:gridCol w="172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1*2</a:t>
                      </a:r>
                      <a:r>
                        <a:rPr lang="en-GB" sz="3200" baseline="30000"/>
                        <a:t>2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0*2</a:t>
                      </a:r>
                      <a:r>
                        <a:rPr lang="en-GB" sz="3200" baseline="30000"/>
                        <a:t>1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1*2 </a:t>
                      </a:r>
                      <a:r>
                        <a:rPr lang="en-GB" sz="3200" baseline="30000"/>
                        <a:t>0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4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050"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/>
                        <a:t>4+0+1=5 </a:t>
                      </a:r>
                      <a:endParaRPr sz="3200" b="1"/>
                    </a:p>
                  </a:txBody>
                  <a:tcPr marL="91450" marR="91450" marT="45700" marB="4570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Positional notation and conversion</a:t>
            </a:r>
            <a:br>
              <a:rPr lang="en-GB">
                <a:solidFill>
                  <a:schemeClr val="lt1"/>
                </a:solidFill>
              </a:rPr>
            </a:br>
            <a:endParaRPr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32"/>
          <p:cNvSpPr txBox="1">
            <a:spLocks noGrp="1"/>
          </p:cNvSpPr>
          <p:nvPr>
            <p:ph type="body" idx="1"/>
          </p:nvPr>
        </p:nvSpPr>
        <p:spPr>
          <a:xfrm>
            <a:off x="311700" y="11322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Hex A1 corresponds to decimal 161</a:t>
            </a:r>
            <a:endParaRPr/>
          </a:p>
        </p:txBody>
      </p:sp>
      <p:sp>
        <p:nvSpPr>
          <p:cNvPr id="225" name="Google Shape;225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  <p:graphicFrame>
        <p:nvGraphicFramePr>
          <p:cNvPr id="226" name="Google Shape;226;p32"/>
          <p:cNvGraphicFramePr/>
          <p:nvPr/>
        </p:nvGraphicFramePr>
        <p:xfrm>
          <a:off x="1197800" y="1985438"/>
          <a:ext cx="5181600" cy="2316320"/>
        </p:xfrm>
        <a:graphic>
          <a:graphicData uri="http://schemas.openxmlformats.org/drawingml/2006/table">
            <a:tbl>
              <a:tblPr firstRow="1" bandRow="1">
                <a:noFill/>
                <a:tableStyleId>{741236DC-04AA-4164-B47A-A93F250EEA09}</a:tableStyleId>
              </a:tblPr>
              <a:tblGrid>
                <a:gridCol w="172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A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10*16</a:t>
                      </a:r>
                      <a:r>
                        <a:rPr lang="en-GB" sz="3200" baseline="30000"/>
                        <a:t>1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1*16 </a:t>
                      </a:r>
                      <a:r>
                        <a:rPr lang="en-GB" sz="3200" baseline="30000"/>
                        <a:t>0</a:t>
                      </a:r>
                      <a:endParaRPr sz="3200" baseline="300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0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160</a:t>
                      </a:r>
                      <a:endParaRPr sz="3200"/>
                    </a:p>
                  </a:txBody>
                  <a:tcPr marL="91450" marR="91450" marT="45700" marB="457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/>
                        <a:t>1</a:t>
                      </a:r>
                      <a:endParaRPr sz="3200"/>
                    </a:p>
                  </a:txBody>
                  <a:tcPr marL="91450" marR="91450" marT="45700" marB="457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050">
                <a:tc grid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/>
                        <a:t>160+1=161</a:t>
                      </a:r>
                      <a:endParaRPr sz="3200" b="1"/>
                    </a:p>
                  </a:txBody>
                  <a:tcPr marL="91450" marR="91450" marT="45700" marB="4570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Binary to decimal</a:t>
            </a:r>
            <a:endParaRPr/>
          </a:p>
        </p:txBody>
      </p:sp>
      <p:sp>
        <p:nvSpPr>
          <p:cNvPr id="232" name="Google Shape;232;p3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815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find the decimal equivalent for binary 100101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33" name="Google Shape;233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20</a:t>
            </a:fld>
            <a:endParaRPr/>
          </a:p>
        </p:txBody>
      </p:sp>
      <p:pic>
        <p:nvPicPr>
          <p:cNvPr id="234" name="Google Shape;234;p33"/>
          <p:cNvPicPr preferRelativeResize="0"/>
          <p:nvPr/>
        </p:nvPicPr>
        <p:blipFill rotWithShape="1">
          <a:blip r:embed="rId3">
            <a:alphaModFix/>
          </a:blip>
          <a:srcRect t="17163"/>
          <a:stretch/>
        </p:blipFill>
        <p:spPr>
          <a:xfrm>
            <a:off x="4720993" y="1024426"/>
            <a:ext cx="4111307" cy="4119075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3"/>
          <p:cNvSpPr/>
          <p:nvPr/>
        </p:nvSpPr>
        <p:spPr>
          <a:xfrm>
            <a:off x="3187725" y="3211375"/>
            <a:ext cx="994500" cy="76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121925" y="57590"/>
                </a:moveTo>
                <a:lnTo>
                  <a:pt x="302380" y="-48394"/>
                </a:lnTo>
              </a:path>
            </a:pathLst>
          </a:custGeom>
          <a:solidFill>
            <a:srgbClr val="953734"/>
          </a:solidFill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Place value </a:t>
            </a: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3"/>
          <p:cNvSpPr/>
          <p:nvPr/>
        </p:nvSpPr>
        <p:spPr>
          <a:xfrm>
            <a:off x="5672325" y="2663875"/>
            <a:ext cx="267300" cy="2724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Binary to octal 2^3=8</a:t>
            </a:r>
            <a:br>
              <a:rPr lang="en-GB"/>
            </a:b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2794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To convert from binary to octal, you start at the rightmost binary digit and mark the digits in groups of threes. </a:t>
            </a:r>
            <a:endParaRPr sz="2200" dirty="0">
              <a:solidFill>
                <a:schemeClr val="dk1"/>
              </a:solidFill>
            </a:endParaRPr>
          </a:p>
          <a:p>
            <a:pPr marL="342900" lvl="0" indent="-2794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Then you convert each group of </a:t>
            </a:r>
            <a:r>
              <a:rPr lang="en-GB" sz="2200" b="1" dirty="0">
                <a:solidFill>
                  <a:schemeClr val="dk1"/>
                </a:solidFill>
              </a:rPr>
              <a:t>three</a:t>
            </a:r>
            <a:r>
              <a:rPr lang="en-GB" sz="2200" dirty="0">
                <a:solidFill>
                  <a:schemeClr val="dk1"/>
                </a:solidFill>
              </a:rPr>
              <a:t> to its </a:t>
            </a:r>
            <a:r>
              <a:rPr lang="en-GB" sz="2200" b="1" dirty="0">
                <a:solidFill>
                  <a:schemeClr val="dk1"/>
                </a:solidFill>
              </a:rPr>
              <a:t>octal</a:t>
            </a:r>
            <a:r>
              <a:rPr lang="en-GB" sz="2200" dirty="0">
                <a:solidFill>
                  <a:schemeClr val="dk1"/>
                </a:solidFill>
              </a:rPr>
              <a:t> value.</a:t>
            </a:r>
            <a:r>
              <a:rPr lang="en-GB" sz="2400" baseline="30000" dirty="0"/>
              <a:t> </a:t>
            </a:r>
            <a:r>
              <a:rPr lang="en-US" sz="2400" baseline="30000" dirty="0"/>
              <a:t>5</a:t>
            </a:r>
            <a:endParaRPr sz="2200" dirty="0">
              <a:solidFill>
                <a:schemeClr val="dk1"/>
              </a:solidFill>
            </a:endParaRPr>
          </a:p>
          <a:p>
            <a:pPr marL="342900" lvl="0" indent="-2794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GB" sz="2200" dirty="0">
                <a:solidFill>
                  <a:schemeClr val="dk1"/>
                </a:solidFill>
              </a:rPr>
              <a:t>E.g. 1010110</a:t>
            </a:r>
            <a:endParaRPr sz="2200" dirty="0">
              <a:solidFill>
                <a:schemeClr val="dk1"/>
              </a:solidFill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22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200" dirty="0"/>
          </a:p>
        </p:txBody>
      </p:sp>
      <p:sp>
        <p:nvSpPr>
          <p:cNvPr id="243" name="Google Shape;243;p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21</a:t>
            </a:fld>
            <a:endParaRPr/>
          </a:p>
        </p:txBody>
      </p:sp>
      <p:pic>
        <p:nvPicPr>
          <p:cNvPr id="244" name="Google Shape;244;p34"/>
          <p:cNvPicPr preferRelativeResize="0"/>
          <p:nvPr/>
        </p:nvPicPr>
        <p:blipFill rotWithShape="1">
          <a:blip r:embed="rId3">
            <a:alphaModFix/>
          </a:blip>
          <a:srcRect b="67273"/>
          <a:stretch/>
        </p:blipFill>
        <p:spPr>
          <a:xfrm>
            <a:off x="658375" y="3469575"/>
            <a:ext cx="3529013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34"/>
          <p:cNvSpPr txBox="1"/>
          <p:nvPr/>
        </p:nvSpPr>
        <p:spPr>
          <a:xfrm>
            <a:off x="3766225" y="3237575"/>
            <a:ext cx="5377800" cy="1122000"/>
          </a:xfrm>
          <a:prstGeom prst="rect">
            <a:avLst/>
          </a:prstGeom>
          <a:solidFill>
            <a:srgbClr val="FFFFFF"/>
          </a:solidFill>
          <a:ln w="25400" cap="flat" cmpd="sng">
            <a:solidFill>
              <a:srgbClr val="4F81B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110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</a:t>
            </a: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*2^2+</a:t>
            </a: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*2^1+</a:t>
            </a: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*2^0=6</a:t>
            </a:r>
            <a:endParaRPr sz="24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010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= 0*2^2+1*2^1+0*2^0=2</a:t>
            </a:r>
            <a:endParaRPr sz="24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r>
              <a:rPr lang="en-GB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= 1*2^0</a:t>
            </a: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3275E6-4E96-4574-8403-8A306753F841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5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Binary to hexadecimal</a:t>
            </a:r>
            <a:br>
              <a:rPr lang="en-GB"/>
            </a:b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>
                <a:solidFill>
                  <a:schemeClr val="dk1"/>
                </a:solidFill>
              </a:rPr>
              <a:t>mark digits from right to left in groups of </a:t>
            </a:r>
            <a:r>
              <a:rPr lang="en-GB" sz="2400" b="1">
                <a:solidFill>
                  <a:schemeClr val="dk1"/>
                </a:solidFill>
              </a:rPr>
              <a:t>four</a:t>
            </a:r>
            <a:r>
              <a:rPr lang="en-GB" sz="2400">
                <a:solidFill>
                  <a:schemeClr val="dk1"/>
                </a:solidFill>
              </a:rPr>
              <a:t>.</a:t>
            </a:r>
            <a:endParaRPr sz="2400">
              <a:solidFill>
                <a:schemeClr val="dk1"/>
              </a:solidFill>
            </a:endParaRPr>
          </a:p>
          <a:p>
            <a:pPr marL="342900" lvl="0" indent="-2921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GB" sz="2400">
                <a:solidFill>
                  <a:schemeClr val="dk1"/>
                </a:solidFill>
              </a:rPr>
              <a:t>each group of </a:t>
            </a:r>
            <a:r>
              <a:rPr lang="en-GB" sz="2400" b="1">
                <a:solidFill>
                  <a:schemeClr val="dk1"/>
                </a:solidFill>
              </a:rPr>
              <a:t>four</a:t>
            </a:r>
            <a:r>
              <a:rPr lang="en-GB" sz="2400">
                <a:solidFill>
                  <a:schemeClr val="dk1"/>
                </a:solidFill>
              </a:rPr>
              <a:t> to its hex value.</a:t>
            </a:r>
            <a:endParaRPr sz="2400">
              <a:solidFill>
                <a:schemeClr val="dk1"/>
              </a:solidFill>
            </a:endParaRPr>
          </a:p>
          <a:p>
            <a:pPr marL="34290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e.g. </a:t>
            </a:r>
            <a:endParaRPr sz="2400">
              <a:solidFill>
                <a:schemeClr val="dk1"/>
              </a:solidFill>
            </a:endParaRPr>
          </a:p>
          <a:p>
            <a:pPr marL="34290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1010110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400"/>
          </a:p>
        </p:txBody>
      </p:sp>
      <p:sp>
        <p:nvSpPr>
          <p:cNvPr id="252" name="Google Shape;252;p3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22</a:t>
            </a:fld>
            <a:endParaRPr/>
          </a:p>
        </p:txBody>
      </p:sp>
      <p:pic>
        <p:nvPicPr>
          <p:cNvPr id="253" name="Google Shape;253;p35"/>
          <p:cNvPicPr preferRelativeResize="0"/>
          <p:nvPr/>
        </p:nvPicPr>
        <p:blipFill rotWithShape="1">
          <a:blip r:embed="rId3">
            <a:alphaModFix/>
          </a:blip>
          <a:srcRect b="55243"/>
          <a:stretch/>
        </p:blipFill>
        <p:spPr>
          <a:xfrm>
            <a:off x="762000" y="3505200"/>
            <a:ext cx="4367213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35"/>
          <p:cNvSpPr txBox="1"/>
          <p:nvPr/>
        </p:nvSpPr>
        <p:spPr>
          <a:xfrm>
            <a:off x="3127025" y="3258100"/>
            <a:ext cx="5593500" cy="1851300"/>
          </a:xfrm>
          <a:prstGeom prst="rect">
            <a:avLst/>
          </a:prstGeom>
          <a:solidFill>
            <a:srgbClr val="9BBB59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Hexadecimal value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How: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1</a:t>
            </a:r>
            <a:r>
              <a:rPr lang="en-GB" sz="2400">
                <a:solidFill>
                  <a:srgbClr val="FFFFFF"/>
                </a:solidFill>
              </a:rPr>
              <a:t>*2^2+</a:t>
            </a:r>
            <a:r>
              <a:rPr lang="en-GB" sz="2400"/>
              <a:t>0</a:t>
            </a:r>
            <a:r>
              <a:rPr lang="en-GB" sz="2400">
                <a:solidFill>
                  <a:srgbClr val="FFFFFF"/>
                </a:solidFill>
              </a:rPr>
              <a:t>*2^1+</a:t>
            </a:r>
            <a:r>
              <a:rPr lang="en-GB" sz="2400"/>
              <a:t>1</a:t>
            </a:r>
            <a:r>
              <a:rPr lang="en-GB" sz="2400">
                <a:solidFill>
                  <a:srgbClr val="FFFFFF"/>
                </a:solidFill>
              </a:rPr>
              <a:t>*2^0 = 4+1=5</a:t>
            </a:r>
            <a:endParaRPr sz="24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/>
              <a:t>0</a:t>
            </a:r>
            <a:r>
              <a:rPr lang="en-GB" sz="2400">
                <a:solidFill>
                  <a:schemeClr val="lt1"/>
                </a:solidFill>
              </a:rPr>
              <a:t>*2^3+</a:t>
            </a:r>
            <a:r>
              <a:rPr lang="en-GB" sz="2400"/>
              <a:t>1</a:t>
            </a:r>
            <a:r>
              <a:rPr lang="en-GB" sz="2400">
                <a:solidFill>
                  <a:schemeClr val="lt1"/>
                </a:solidFill>
              </a:rPr>
              <a:t>*2^2+</a:t>
            </a:r>
            <a:r>
              <a:rPr lang="en-GB" sz="2400"/>
              <a:t>1</a:t>
            </a:r>
            <a:r>
              <a:rPr lang="en-GB" sz="2400">
                <a:solidFill>
                  <a:schemeClr val="lt1"/>
                </a:solidFill>
              </a:rPr>
              <a:t>*2^1+</a:t>
            </a:r>
            <a:r>
              <a:rPr lang="en-GB" sz="2400"/>
              <a:t>0</a:t>
            </a:r>
            <a:r>
              <a:rPr lang="en-GB" sz="2400">
                <a:solidFill>
                  <a:schemeClr val="lt1"/>
                </a:solidFill>
              </a:rPr>
              <a:t>*2^0 = 4+2=6</a:t>
            </a:r>
            <a:endParaRPr sz="2400">
              <a:solidFill>
                <a:schemeClr val="lt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FFFF"/>
              </a:solidFill>
            </a:endParaRPr>
          </a:p>
        </p:txBody>
      </p:sp>
      <p:cxnSp>
        <p:nvCxnSpPr>
          <p:cNvPr id="255" name="Google Shape;255;p35"/>
          <p:cNvCxnSpPr>
            <a:stCxn id="254" idx="1"/>
            <a:endCxn id="256" idx="3"/>
          </p:cNvCxnSpPr>
          <p:nvPr/>
        </p:nvCxnSpPr>
        <p:spPr>
          <a:xfrm rot="10800000">
            <a:off x="2203925" y="4092250"/>
            <a:ext cx="923100" cy="91500"/>
          </a:xfrm>
          <a:prstGeom prst="straightConnector1">
            <a:avLst/>
          </a:prstGeom>
          <a:noFill/>
          <a:ln w="2857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56" name="Google Shape;256;p35"/>
          <p:cNvSpPr/>
          <p:nvPr/>
        </p:nvSpPr>
        <p:spPr>
          <a:xfrm>
            <a:off x="937525" y="3895425"/>
            <a:ext cx="1266300" cy="393600"/>
          </a:xfrm>
          <a:prstGeom prst="rect">
            <a:avLst/>
          </a:prstGeom>
          <a:noFill/>
          <a:ln w="28575" cap="flat" cmpd="sng">
            <a:solidFill>
              <a:srgbClr val="6AA84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Decimal to different base</a:t>
            </a:r>
            <a:endParaRPr/>
          </a:p>
        </p:txBody>
      </p:sp>
      <p:sp>
        <p:nvSpPr>
          <p:cNvPr id="262" name="Google Shape;262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 dirty="0">
                <a:solidFill>
                  <a:srgbClr val="000000"/>
                </a:solidFill>
              </a:rPr>
              <a:t>The algorithm:</a:t>
            </a: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solidFill>
                  <a:srgbClr val="000000"/>
                </a:solidFill>
              </a:rPr>
              <a:t>While the quotient is not zero</a:t>
            </a:r>
            <a:br>
              <a:rPr lang="en-GB" sz="2400" dirty="0">
                <a:solidFill>
                  <a:srgbClr val="000000"/>
                </a:solidFill>
              </a:rPr>
            </a:br>
            <a:r>
              <a:rPr lang="en-GB" sz="2400" dirty="0">
                <a:solidFill>
                  <a:srgbClr val="000000"/>
                </a:solidFill>
              </a:rPr>
              <a:t>Divide the decimal number by the base</a:t>
            </a:r>
            <a:br>
              <a:rPr lang="en-GB" sz="2400" dirty="0">
                <a:solidFill>
                  <a:srgbClr val="000000"/>
                </a:solidFill>
              </a:rPr>
            </a:br>
            <a:r>
              <a:rPr lang="en-GB" sz="2400" dirty="0">
                <a:solidFill>
                  <a:srgbClr val="000000"/>
                </a:solidFill>
              </a:rPr>
              <a:t>Make the remainder the next digit to the left in the answer</a:t>
            </a:r>
            <a:br>
              <a:rPr lang="en-GB" sz="2400" dirty="0">
                <a:solidFill>
                  <a:srgbClr val="000000"/>
                </a:solidFill>
              </a:rPr>
            </a:br>
            <a:r>
              <a:rPr lang="en-GB" sz="2400" dirty="0">
                <a:solidFill>
                  <a:srgbClr val="000000"/>
                </a:solidFill>
              </a:rPr>
              <a:t>Replace the decimal number with the quotient </a:t>
            </a:r>
            <a:r>
              <a:rPr lang="en-GB" sz="2400" baseline="30000" dirty="0"/>
              <a:t>6</a:t>
            </a:r>
            <a:endParaRPr sz="2400" dirty="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en-GB" sz="2400" dirty="0">
                <a:solidFill>
                  <a:srgbClr val="000000"/>
                </a:solidFill>
              </a:rPr>
            </a:br>
            <a:endParaRPr sz="2400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sp>
        <p:nvSpPr>
          <p:cNvPr id="263" name="Google Shape;263;p3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648703-ED57-4A06-9E7D-055C9C3FA8AC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6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Example: Decimal to hex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body" idx="1"/>
          </p:nvPr>
        </p:nvSpPr>
        <p:spPr>
          <a:xfrm>
            <a:off x="546875" y="1126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dirty="0">
                <a:solidFill>
                  <a:srgbClr val="000000"/>
                </a:solidFill>
              </a:rPr>
              <a:t>Let’s try to convert </a:t>
            </a:r>
            <a:r>
              <a:rPr lang="en-GB" sz="2400" b="1" dirty="0">
                <a:solidFill>
                  <a:srgbClr val="000000"/>
                </a:solidFill>
              </a:rPr>
              <a:t>2748 </a:t>
            </a:r>
            <a:r>
              <a:rPr lang="en-GB" sz="2400" dirty="0">
                <a:solidFill>
                  <a:srgbClr val="000000"/>
                </a:solidFill>
              </a:rPr>
              <a:t>in </a:t>
            </a:r>
            <a:r>
              <a:rPr lang="en-GB" sz="2400" b="1" dirty="0">
                <a:solidFill>
                  <a:srgbClr val="000000"/>
                </a:solidFill>
              </a:rPr>
              <a:t>decimal </a:t>
            </a:r>
            <a:r>
              <a:rPr lang="en-GB" sz="2400" dirty="0">
                <a:solidFill>
                  <a:srgbClr val="000000"/>
                </a:solidFill>
              </a:rPr>
              <a:t>to its </a:t>
            </a:r>
            <a:r>
              <a:rPr lang="en-GB" sz="2400" b="1" dirty="0">
                <a:solidFill>
                  <a:srgbClr val="000000"/>
                </a:solidFill>
              </a:rPr>
              <a:t>hex equivalent</a:t>
            </a:r>
            <a:r>
              <a:rPr lang="en-GB" sz="2400" baseline="30000" dirty="0"/>
              <a:t> 7</a:t>
            </a: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1" dirty="0">
              <a:solidFill>
                <a:srgbClr val="0000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 dirty="0">
                <a:solidFill>
                  <a:srgbClr val="000000"/>
                </a:solidFill>
              </a:rPr>
              <a:t>The number is ABC</a:t>
            </a:r>
            <a:endParaRPr sz="2400" b="1" dirty="0">
              <a:solidFill>
                <a:srgbClr val="000000"/>
              </a:solidFill>
            </a:endParaRPr>
          </a:p>
        </p:txBody>
      </p:sp>
      <p:sp>
        <p:nvSpPr>
          <p:cNvPr id="270" name="Google Shape;270;p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24</a:t>
            </a:fld>
            <a:endParaRPr/>
          </a:p>
        </p:txBody>
      </p:sp>
      <p:graphicFrame>
        <p:nvGraphicFramePr>
          <p:cNvPr id="271" name="Google Shape;271;p37"/>
          <p:cNvGraphicFramePr/>
          <p:nvPr/>
        </p:nvGraphicFramePr>
        <p:xfrm>
          <a:off x="573175" y="2571700"/>
          <a:ext cx="3472700" cy="1584840"/>
        </p:xfrm>
        <a:graphic>
          <a:graphicData uri="http://schemas.openxmlformats.org/drawingml/2006/table">
            <a:tbl>
              <a:tblPr>
                <a:noFill/>
                <a:tableStyleId>{9D841E38-20D2-4DA3-96CE-2DFCA9033762}</a:tableStyleId>
              </a:tblPr>
              <a:tblGrid>
                <a:gridCol w="1309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8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Remainder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Hex</a:t>
                      </a:r>
                      <a:endParaRPr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/>
                        <a:t>2748/16=</a:t>
                      </a:r>
                      <a:r>
                        <a:rPr lang="en-GB" b="1"/>
                        <a:t>171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171</a:t>
                      </a:r>
                      <a:r>
                        <a:rPr lang="en-GB"/>
                        <a:t>/16=</a:t>
                      </a:r>
                      <a:r>
                        <a:rPr lang="en-GB" b="1"/>
                        <a:t>10</a:t>
                      </a:r>
                      <a:endParaRPr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6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10</a:t>
                      </a:r>
                      <a:r>
                        <a:rPr lang="en-GB"/>
                        <a:t>/16=0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10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72" name="Google Shape;272;p37"/>
          <p:cNvSpPr/>
          <p:nvPr/>
        </p:nvSpPr>
        <p:spPr>
          <a:xfrm>
            <a:off x="4131475" y="2814300"/>
            <a:ext cx="665400" cy="13308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37"/>
          <p:cNvSpPr/>
          <p:nvPr/>
        </p:nvSpPr>
        <p:spPr>
          <a:xfrm>
            <a:off x="1743800" y="1565925"/>
            <a:ext cx="1069800" cy="570300"/>
          </a:xfrm>
          <a:prstGeom prst="wedgeRoundRectCallout">
            <a:avLst>
              <a:gd name="adj1" fmla="val -71179"/>
              <a:gd name="adj2" fmla="val 20762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quotient</a:t>
            </a:r>
            <a:endParaRPr/>
          </a:p>
        </p:txBody>
      </p:sp>
      <p:sp>
        <p:nvSpPr>
          <p:cNvPr id="274" name="Google Shape;274;p37"/>
          <p:cNvSpPr/>
          <p:nvPr/>
        </p:nvSpPr>
        <p:spPr>
          <a:xfrm>
            <a:off x="717850" y="1717000"/>
            <a:ext cx="665400" cy="570300"/>
          </a:xfrm>
          <a:prstGeom prst="wedgeRoundRectCallout">
            <a:avLst>
              <a:gd name="adj1" fmla="val 21363"/>
              <a:gd name="adj2" fmla="val 17934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base</a:t>
            </a: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235182-C545-48E4-879C-74CA5048E0F8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7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Octal to binary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 sz="3200" dirty="0">
                <a:solidFill>
                  <a:schemeClr val="dk1"/>
                </a:solidFill>
              </a:rPr>
              <a:t> look up/calculate each octal digit to obtain the equivalent group of three binary digits.</a:t>
            </a:r>
            <a:r>
              <a:rPr lang="en-GB" sz="3200" baseline="30000" dirty="0"/>
              <a:t>8</a:t>
            </a:r>
            <a:endParaRPr sz="3200" dirty="0">
              <a:solidFill>
                <a:schemeClr val="dk1"/>
              </a:solidFill>
            </a:endParaRPr>
          </a:p>
          <a:p>
            <a:pPr marL="342900" lvl="0" indent="-1397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endParaRPr sz="32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281" name="Google Shape;281;p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25</a:t>
            </a:fld>
            <a:endParaRPr/>
          </a:p>
        </p:txBody>
      </p:sp>
      <p:pic>
        <p:nvPicPr>
          <p:cNvPr id="282" name="Google Shape;282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9600" y="2466975"/>
            <a:ext cx="6675437" cy="8096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83" name="Google Shape;283;p38"/>
          <p:cNvGraphicFramePr/>
          <p:nvPr/>
        </p:nvGraphicFramePr>
        <p:xfrm>
          <a:off x="304800" y="3505200"/>
          <a:ext cx="8229600" cy="1006500"/>
        </p:xfrm>
        <a:graphic>
          <a:graphicData uri="http://schemas.openxmlformats.org/drawingml/2006/table">
            <a:tbl>
              <a:tblPr>
                <a:noFill/>
                <a:tableStyleId>{84D19073-3164-44E9-A38A-9094DBD4BBFF}</a:tableStyleId>
              </a:tblPr>
              <a:tblGrid>
                <a:gridCol w="1646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6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6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6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Octal  =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b="0" i="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Binary =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011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18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101</a:t>
                      </a: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08C4AF8-AC09-4B1E-8C8B-27EB247A6147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8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Octal to hex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Think logically: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Convert octal to binary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-GB"/>
              <a:t>...your ideas about the next step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26</a:t>
            </a:fld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Hex to binary</a:t>
            </a:r>
            <a:endParaRPr/>
          </a:p>
        </p:txBody>
      </p:sp>
      <p:sp>
        <p:nvSpPr>
          <p:cNvPr id="296" name="Google Shape;296;p4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Convert each digit to 4 bit binary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b="1"/>
              <a:t>42</a:t>
            </a:r>
            <a:endParaRPr sz="2400" b="1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-GB" sz="2400"/>
              <a:t>Use “two to the power of position value”.. 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4= 0</a:t>
            </a:r>
            <a:r>
              <a:rPr lang="en-GB" sz="2400" b="1"/>
              <a:t>1</a:t>
            </a:r>
            <a:r>
              <a:rPr lang="en-GB" sz="2400"/>
              <a:t>00 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/>
              <a:t>2 = 00</a:t>
            </a:r>
            <a:r>
              <a:rPr lang="en-GB" sz="2400" b="1"/>
              <a:t>1</a:t>
            </a:r>
            <a:r>
              <a:rPr lang="en-GB" sz="2400"/>
              <a:t>0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01000010 in hex</a:t>
            </a:r>
            <a:endParaRPr sz="2400"/>
          </a:p>
        </p:txBody>
      </p:sp>
      <p:sp>
        <p:nvSpPr>
          <p:cNvPr id="297" name="Google Shape;297;p4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27</a:t>
            </a:fld>
            <a:endParaRPr/>
          </a:p>
        </p:txBody>
      </p:sp>
      <p:pic>
        <p:nvPicPr>
          <p:cNvPr id="298" name="Google Shape;298;p40"/>
          <p:cNvPicPr preferRelativeResize="0"/>
          <p:nvPr/>
        </p:nvPicPr>
        <p:blipFill rotWithShape="1">
          <a:blip r:embed="rId3">
            <a:alphaModFix/>
          </a:blip>
          <a:srcRect t="17160" b="71322"/>
          <a:stretch/>
        </p:blipFill>
        <p:spPr>
          <a:xfrm>
            <a:off x="5025800" y="186225"/>
            <a:ext cx="4111300" cy="57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Hex to octal</a:t>
            </a:r>
            <a:endParaRPr/>
          </a:p>
        </p:txBody>
      </p:sp>
      <p:sp>
        <p:nvSpPr>
          <p:cNvPr id="304" name="Google Shape;304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Think logically, how do you think it happens?</a:t>
            </a:r>
            <a:endParaRPr/>
          </a:p>
        </p:txBody>
      </p:sp>
      <p:sp>
        <p:nvSpPr>
          <p:cNvPr id="305" name="Google Shape;305;p4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28</a:t>
            </a:fld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Convert from decimal to other number systems</a:t>
            </a:r>
            <a:endParaRPr/>
          </a:p>
        </p:txBody>
      </p:sp>
      <p:sp>
        <p:nvSpPr>
          <p:cNvPr id="311" name="Google Shape;311;p4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29</a:t>
            </a:fld>
            <a:endParaRPr/>
          </a:p>
        </p:txBody>
      </p:sp>
      <p:sp>
        <p:nvSpPr>
          <p:cNvPr id="312" name="Google Shape;312;p42"/>
          <p:cNvSpPr txBox="1"/>
          <p:nvPr/>
        </p:nvSpPr>
        <p:spPr>
          <a:xfrm>
            <a:off x="311700" y="1152475"/>
            <a:ext cx="8086500" cy="302220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rgbClr val="FF0000"/>
                </a:solidFill>
              </a:rPr>
              <a:t>The algorithm:</a:t>
            </a:r>
            <a:endParaRPr sz="2400" b="1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FF0000"/>
                </a:solidFill>
              </a:rPr>
              <a:t>While the quotient is not zero</a:t>
            </a:r>
            <a:br>
              <a:rPr lang="en-GB" sz="2400" dirty="0">
                <a:solidFill>
                  <a:srgbClr val="FF0000"/>
                </a:solidFill>
              </a:rPr>
            </a:br>
            <a:r>
              <a:rPr lang="en-GB" sz="2400" dirty="0">
                <a:solidFill>
                  <a:srgbClr val="FF0000"/>
                </a:solidFill>
              </a:rPr>
              <a:t>Divide the decimal number by the new base</a:t>
            </a:r>
            <a:br>
              <a:rPr lang="en-GB" sz="2400" dirty="0">
                <a:solidFill>
                  <a:srgbClr val="FF0000"/>
                </a:solidFill>
              </a:rPr>
            </a:br>
            <a:r>
              <a:rPr lang="en-GB" sz="2400" dirty="0">
                <a:solidFill>
                  <a:srgbClr val="FF0000"/>
                </a:solidFill>
              </a:rPr>
              <a:t>Make the remainder the next digit to the left in the answer</a:t>
            </a:r>
            <a:br>
              <a:rPr lang="en-GB" sz="2400" dirty="0">
                <a:solidFill>
                  <a:srgbClr val="FF0000"/>
                </a:solidFill>
              </a:rPr>
            </a:br>
            <a:r>
              <a:rPr lang="en-GB" sz="2400" dirty="0">
                <a:solidFill>
                  <a:srgbClr val="FF0000"/>
                </a:solidFill>
              </a:rPr>
              <a:t>Replace the decimal number with the quotient </a:t>
            </a:r>
            <a:r>
              <a:rPr lang="en-GB" sz="2400" baseline="30000" dirty="0"/>
              <a:t>9</a:t>
            </a:r>
            <a:br>
              <a:rPr lang="en-GB" sz="2400" dirty="0">
                <a:solidFill>
                  <a:srgbClr val="FF0000"/>
                </a:solidFill>
              </a:rPr>
            </a:br>
            <a:endParaRPr sz="2400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07B025-EB9D-410C-B4A7-EF5D70BE578F}"/>
              </a:ext>
            </a:extLst>
          </p:cNvPr>
          <p:cNvSpPr txBox="1"/>
          <p:nvPr/>
        </p:nvSpPr>
        <p:spPr>
          <a:xfrm>
            <a:off x="0" y="4663217"/>
            <a:ext cx="86627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9 </a:t>
            </a:r>
            <a:r>
              <a:rPr lang="en-US" sz="1400" dirty="0"/>
              <a:t>Dale, N., &amp; Lewis, J. (2020). Computer Science Illuminated (7th ed.). Jones &amp; Bartlett Learning, Ch1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4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Video on number systems</a:t>
            </a:r>
            <a:endParaRPr/>
          </a:p>
        </p:txBody>
      </p:sp>
      <p:sp>
        <p:nvSpPr>
          <p:cNvPr id="368" name="Google Shape;368;p4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US" u="sng" dirty="0">
                <a:solidFill>
                  <a:schemeClr val="hlink"/>
                </a:solidFill>
              </a:rPr>
              <a:t>Representing Numbers and Letters with Binary: Crash Course Computer Science</a:t>
            </a:r>
            <a:r>
              <a:rPr lang="en-GB" sz="1800" baseline="30000" dirty="0"/>
              <a:t>9</a:t>
            </a:r>
            <a:endParaRPr lang="en-GB" dirty="0"/>
          </a:p>
        </p:txBody>
      </p:sp>
      <p:sp>
        <p:nvSpPr>
          <p:cNvPr id="369" name="Google Shape;369;p4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30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F73E02-2839-42E8-BB1B-744602D076B4}"/>
              </a:ext>
            </a:extLst>
          </p:cNvPr>
          <p:cNvSpPr txBox="1"/>
          <p:nvPr/>
        </p:nvSpPr>
        <p:spPr>
          <a:xfrm>
            <a:off x="0" y="4443482"/>
            <a:ext cx="86627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GB" sz="1600" baseline="30000" dirty="0"/>
              <a:t>9 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Crash Course. 2022. </a:t>
            </a:r>
            <a:r>
              <a:rPr lang="en-US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Representing Numbers and Letters with Binary: Crash Course Computer Science #4 - Crash Course</a:t>
            </a:r>
            <a:r>
              <a:rPr lang="en-US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&lt;https://thecrashcourse.com/courses/representing-numbers-and-letters-with-binary-crash-course-computer-science-4/&gt; [Accessed 19 April 2022].</a:t>
            </a:r>
            <a:endParaRPr lang="en-US" sz="14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Homework</a:t>
            </a:r>
            <a:endParaRPr/>
          </a:p>
        </p:txBody>
      </p:sp>
      <p:sp>
        <p:nvSpPr>
          <p:cNvPr id="382" name="Google Shape;382;p5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>
              <a:lnSpc>
                <a:spcPct val="100000"/>
              </a:lnSpc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</a:rPr>
              <a:t>Dale, N., &amp; Lewis, J. (2020). Computer Science Illuminated (7th ed.). Jones &amp; Bartlett Learning, Chapter 2</a:t>
            </a:r>
            <a:endParaRPr lang="en-GB" sz="2800" dirty="0">
              <a:solidFill>
                <a:schemeClr val="tx1"/>
              </a:solidFill>
              <a:latin typeface="+mj-lt"/>
            </a:endParaRPr>
          </a:p>
          <a:p>
            <a:pPr marL="742950" lvl="1" indent="-28575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</a:pPr>
            <a:r>
              <a:rPr lang="en-US" sz="1600" dirty="0">
                <a:solidFill>
                  <a:schemeClr val="tx1"/>
                </a:solidFill>
                <a:latin typeface="+mj-lt"/>
              </a:rPr>
              <a:t>End of the chapter questions and exercises</a:t>
            </a:r>
            <a:endParaRPr lang="en-US" sz="1600" dirty="0">
              <a:solidFill>
                <a:schemeClr val="tx1"/>
              </a:solidFill>
              <a:highlight>
                <a:srgbClr val="F9F9F9"/>
              </a:highlight>
              <a:latin typeface="+mj-lt"/>
              <a:ea typeface="Roboto"/>
              <a:cs typeface="Roboto"/>
              <a:sym typeface="Roboto"/>
            </a:endParaRPr>
          </a:p>
          <a:p>
            <a:pPr marL="0" indent="0">
              <a:lnSpc>
                <a:spcPct val="100000"/>
              </a:lnSpc>
              <a:buClr>
                <a:schemeClr val="dk1"/>
              </a:buClr>
              <a:buSzPts val="3200"/>
              <a:buNone/>
            </a:pP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 marL="342900">
              <a:lnSpc>
                <a:spcPct val="100000"/>
              </a:lnSpc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2800" dirty="0">
                <a:solidFill>
                  <a:schemeClr val="tx1"/>
                </a:solidFill>
                <a:latin typeface="+mj-lt"/>
                <a:sym typeface="Roboto"/>
              </a:rPr>
              <a:t>Why Do Computers Use 1s and 0s? Binary and Transistors Explained.</a:t>
            </a:r>
            <a:r>
              <a:rPr lang="en-US" sz="28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2800" u="sng" dirty="0">
                <a:solidFill>
                  <a:schemeClr val="hlink"/>
                </a:solidFill>
                <a:hlinkClick r:id="rId3"/>
              </a:rPr>
              <a:t>https://www.youtube.com/watch?v=Xpk67YzOn5w</a:t>
            </a:r>
            <a:endParaRPr lang="en-US" sz="2800" dirty="0"/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dirty="0"/>
          </a:p>
        </p:txBody>
      </p:sp>
      <p:sp>
        <p:nvSpPr>
          <p:cNvPr id="383" name="Google Shape;383;p5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31</a:t>
            </a:fld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B6B49-9282-4CD1-9A73-406D9FDB8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CB442A-D08B-4A9A-BD13-42D1A58DB9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Dale, N., &amp; Lewis, J. (2020). Computer Science Illuminated (7th ed.). Jones &amp; Bartlett Learning, Chapter 3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Crash Course. 2022. </a:t>
            </a:r>
            <a:r>
              <a:rPr lang="en-US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Representing Numbers and Letters with Binary: Crash Course Computer Science #4 - Crash Course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&lt;https://thecrashcourse.com/courses/representing-numbers-and-letters-with-binary-crash-course-computer-science-4/&gt; [Accessed 19 April 2022].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Youtube.com. 2022. Basics explained, Why Do Computers Use 1s and 0s? Binary and Transistors Explained. [online] Available at: &lt;https://www.youtube.com/watch?v=Xpk67YzOn5w&gt; [Accessed 19 April 2022].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Youtube.com. 2022. </a:t>
            </a:r>
            <a:r>
              <a:rPr lang="en-US" sz="1600" b="0" i="1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Khan Academy and Code.org | Binary &amp; Data</a:t>
            </a:r>
            <a:r>
              <a:rPr lang="en-US" sz="1600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. [online] Available at: &lt;https://www.youtube.com/watch?v=ewokFOSxabs&gt; [Accessed 19 April 2022].</a:t>
            </a:r>
            <a:endParaRPr lang="en-US" sz="1600" dirty="0">
              <a:solidFill>
                <a:srgbClr val="000000"/>
              </a:solidFill>
              <a:latin typeface="Open Sans" panose="020B0606030504020204" pitchFamily="34" charset="0"/>
            </a:endParaRPr>
          </a:p>
          <a:p>
            <a:endParaRPr lang="en-US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C47BE-FE8A-4062-BE43-C02723DB3EA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771594"/>
      </p:ext>
    </p:extLst>
  </p:cSld>
  <p:clrMapOvr>
    <a:masterClrMapping/>
  </p:clrMapOvr>
</p:sld>
</file>

<file path=ppt/theme/theme1.xml><?xml version="1.0" encoding="utf-8"?>
<a:theme xmlns:a="http://schemas.openxmlformats.org/drawingml/2006/main" name="Green_olga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1556</Words>
  <Application>Microsoft Office PowerPoint</Application>
  <PresentationFormat>On-screen Show (16:9)</PresentationFormat>
  <Paragraphs>314</Paragraphs>
  <Slides>32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6" baseType="lpstr">
      <vt:lpstr>Open Sans</vt:lpstr>
      <vt:lpstr>Arial</vt:lpstr>
      <vt:lpstr>Calibri</vt:lpstr>
      <vt:lpstr>Green_olga</vt:lpstr>
      <vt:lpstr>Computer Science Fundamentals</vt:lpstr>
      <vt:lpstr>Today’s focus</vt:lpstr>
      <vt:lpstr>Today’s focus </vt:lpstr>
      <vt:lpstr>Agenda</vt:lpstr>
      <vt:lpstr>Numbers and computing</vt:lpstr>
      <vt:lpstr>Why learn binary, hex and etc?</vt:lpstr>
      <vt:lpstr>Use of hex (some examples)</vt:lpstr>
      <vt:lpstr>Q&amp;A</vt:lpstr>
      <vt:lpstr>Q&amp;A </vt:lpstr>
      <vt:lpstr>Intro</vt:lpstr>
      <vt:lpstr>Numbers and Computing</vt:lpstr>
      <vt:lpstr>Positional notation</vt:lpstr>
      <vt:lpstr>Positional notation</vt:lpstr>
      <vt:lpstr>PowerPoint Presentation</vt:lpstr>
      <vt:lpstr>Binary and Data</vt:lpstr>
      <vt:lpstr>Positional notation</vt:lpstr>
      <vt:lpstr>Positional notation </vt:lpstr>
      <vt:lpstr>Positional notation and conversion  </vt:lpstr>
      <vt:lpstr>Positional notation and conversion  </vt:lpstr>
      <vt:lpstr>Binary to decimal</vt:lpstr>
      <vt:lpstr>Binary to octal 2^3=8 </vt:lpstr>
      <vt:lpstr>Binary to hexadecimal </vt:lpstr>
      <vt:lpstr>Decimal to different base</vt:lpstr>
      <vt:lpstr>Example: Decimal to hex</vt:lpstr>
      <vt:lpstr>Octal to binary</vt:lpstr>
      <vt:lpstr>Octal to hex</vt:lpstr>
      <vt:lpstr>Hex to binary</vt:lpstr>
      <vt:lpstr>Hex to octal</vt:lpstr>
      <vt:lpstr>Convert from decimal to other number systems</vt:lpstr>
      <vt:lpstr>Video on number systems</vt:lpstr>
      <vt:lpstr>Homework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Science Fundamentals</dc:title>
  <dc:creator>Olga</dc:creator>
  <cp:lastModifiedBy>Olga Yugay</cp:lastModifiedBy>
  <cp:revision>5</cp:revision>
  <dcterms:modified xsi:type="dcterms:W3CDTF">2022-04-19T12:34:45Z</dcterms:modified>
</cp:coreProperties>
</file>