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72" r:id="rId1"/>
    <p:sldMasterId id="2147483673" r:id="rId2"/>
    <p:sldMasterId id="2147483674" r:id="rId3"/>
  </p:sldMasterIdLst>
  <p:notesMasterIdLst>
    <p:notesMasterId r:id="rId61"/>
  </p:notesMasterIdLst>
  <p:sldIdLst>
    <p:sldId id="314" r:id="rId4"/>
    <p:sldId id="257" r:id="rId5"/>
    <p:sldId id="258" r:id="rId6"/>
    <p:sldId id="334" r:id="rId7"/>
    <p:sldId id="335" r:id="rId8"/>
    <p:sldId id="261" r:id="rId9"/>
    <p:sldId id="263" r:id="rId10"/>
    <p:sldId id="264" r:id="rId11"/>
    <p:sldId id="336" r:id="rId12"/>
    <p:sldId id="337" r:id="rId13"/>
    <p:sldId id="343" r:id="rId14"/>
    <p:sldId id="338" r:id="rId15"/>
    <p:sldId id="340" r:id="rId16"/>
    <p:sldId id="260" r:id="rId17"/>
    <p:sldId id="270" r:id="rId18"/>
    <p:sldId id="267" r:id="rId19"/>
    <p:sldId id="268" r:id="rId20"/>
    <p:sldId id="316" r:id="rId21"/>
    <p:sldId id="290" r:id="rId22"/>
    <p:sldId id="291" r:id="rId23"/>
    <p:sldId id="294" r:id="rId24"/>
    <p:sldId id="295" r:id="rId25"/>
    <p:sldId id="296" r:id="rId26"/>
    <p:sldId id="297" r:id="rId27"/>
    <p:sldId id="292" r:id="rId28"/>
    <p:sldId id="293" r:id="rId29"/>
    <p:sldId id="287" r:id="rId30"/>
    <p:sldId id="288" r:id="rId31"/>
    <p:sldId id="269" r:id="rId32"/>
    <p:sldId id="317" r:id="rId33"/>
    <p:sldId id="318" r:id="rId34"/>
    <p:sldId id="305" r:id="rId35"/>
    <p:sldId id="306" r:id="rId36"/>
    <p:sldId id="307" r:id="rId37"/>
    <p:sldId id="345" r:id="rId38"/>
    <p:sldId id="346" r:id="rId39"/>
    <p:sldId id="341" r:id="rId40"/>
    <p:sldId id="319" r:id="rId41"/>
    <p:sldId id="320" r:id="rId42"/>
    <p:sldId id="321" r:id="rId43"/>
    <p:sldId id="322" r:id="rId44"/>
    <p:sldId id="323" r:id="rId45"/>
    <p:sldId id="324" r:id="rId46"/>
    <p:sldId id="325" r:id="rId47"/>
    <p:sldId id="342" r:id="rId48"/>
    <p:sldId id="283" r:id="rId49"/>
    <p:sldId id="284" r:id="rId50"/>
    <p:sldId id="286" r:id="rId51"/>
    <p:sldId id="308" r:id="rId52"/>
    <p:sldId id="309" r:id="rId53"/>
    <p:sldId id="310" r:id="rId54"/>
    <p:sldId id="326" r:id="rId55"/>
    <p:sldId id="289" r:id="rId56"/>
    <p:sldId id="311" r:id="rId57"/>
    <p:sldId id="312" r:id="rId58"/>
    <p:sldId id="313" r:id="rId59"/>
    <p:sldId id="347" r:id="rId60"/>
  </p:sldIdLst>
  <p:sldSz cx="9144000" cy="5143500" type="screen16x9"/>
  <p:notesSz cx="6858000" cy="9144000"/>
  <p:embeddedFontLst>
    <p:embeddedFont>
      <p:font typeface="Calibri" panose="020F0502020204030204" pitchFamily="34" charset="0"/>
      <p:regular r:id="rId62"/>
      <p:bold r:id="rId63"/>
      <p:italic r:id="rId64"/>
      <p:boldItalic r:id="rId65"/>
    </p:embeddedFont>
    <p:embeddedFont>
      <p:font typeface="Consolas" panose="020B0609020204030204" pitchFamily="49" charset="0"/>
      <p:regular r:id="rId66"/>
      <p:bold r:id="rId67"/>
      <p:italic r:id="rId68"/>
      <p:boldItalic r:id="rId69"/>
    </p:embeddedFont>
    <p:embeddedFont>
      <p:font typeface="Open Sans" panose="020B0606030504020204" pitchFamily="34" charset="0"/>
      <p:regular r:id="rId70"/>
      <p:bold r:id="rId71"/>
      <p:italic r:id="rId72"/>
      <p:boldItalic r:id="rId73"/>
    </p:embeddedFont>
    <p:embeddedFont>
      <p:font typeface="Roboto" panose="02000000000000000000" pitchFamily="2" charset="0"/>
      <p:regular r:id="rId74"/>
      <p:bold r:id="rId75"/>
      <p:italic r:id="rId76"/>
      <p:boldItalic r:id="rId7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A45E6B8-362F-4D2E-84C4-81ABF510F53E}">
  <a:tblStyle styleId="{1A45E6B8-362F-4D2E-84C4-81ABF510F53E}"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49" autoAdjust="0"/>
  </p:normalViewPr>
  <p:slideViewPr>
    <p:cSldViewPr snapToGrid="0">
      <p:cViewPr varScale="1">
        <p:scale>
          <a:sx n="135" d="100"/>
          <a:sy n="135" d="100"/>
        </p:scale>
        <p:origin x="138" y="3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font" Target="fonts/font2.fntdata"/><Relationship Id="rId68" Type="http://schemas.openxmlformats.org/officeDocument/2006/relationships/font" Target="fonts/font7.fntdata"/><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font" Target="fonts/font13.fntdata"/><Relationship Id="rId79" Type="http://schemas.openxmlformats.org/officeDocument/2006/relationships/viewProps" Target="viewProps.xml"/><Relationship Id="rId5" Type="http://schemas.openxmlformats.org/officeDocument/2006/relationships/slide" Target="slides/slide2.xml"/><Relationship Id="rId61" Type="http://schemas.openxmlformats.org/officeDocument/2006/relationships/notesMaster" Target="notesMasters/notesMaster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font" Target="fonts/font3.fntdata"/><Relationship Id="rId69" Type="http://schemas.openxmlformats.org/officeDocument/2006/relationships/font" Target="fonts/font8.fntdata"/><Relationship Id="rId77" Type="http://schemas.openxmlformats.org/officeDocument/2006/relationships/font" Target="fonts/font16.fntdata"/><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font" Target="fonts/font11.fntdata"/><Relationship Id="rId80"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font" Target="fonts/font6.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font" Target="fonts/font1.fntdata"/><Relationship Id="rId70" Type="http://schemas.openxmlformats.org/officeDocument/2006/relationships/font" Target="fonts/font9.fntdata"/><Relationship Id="rId75"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font" Target="fonts/font4.fntdata"/><Relationship Id="rId73" Type="http://schemas.openxmlformats.org/officeDocument/2006/relationships/font" Target="fonts/font12.fntdata"/><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font" Target="fonts/font15.fntdata"/><Relationship Id="rId7" Type="http://schemas.openxmlformats.org/officeDocument/2006/relationships/slide" Target="slides/slide4.xml"/><Relationship Id="rId71" Type="http://schemas.openxmlformats.org/officeDocument/2006/relationships/font" Target="fonts/font10.fntdata"/><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programiz.com/python-programming/examples/conversion-binary-octal-hexadecimal" TargetMode="External"/><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4adfe17fd9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4adfe17fd9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000000"/>
              </a:buClr>
              <a:buSzPts val="1100"/>
              <a:buFont typeface="Arial"/>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4b9d49ac3f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4b9d49ac3f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4f6e9ad50f_0_1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4f6e9ad50f_0_1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304969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7dd48668b6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 name="Google Shape;199;g7dd48668b6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6084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a0a11c3393_0_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a0a11c3393_0_1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89636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a0a11c3393_0_1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a0a11c3393_0_1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671836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f57eb4cde5_0_2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f57eb4cde5_0_2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179847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6e9648b432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g6e9648b432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63595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4f6e9ad50f_0_1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4f6e9ad50f_0_1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547224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4f6e9ad50f_0_1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4f6e9ad50f_0_1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686980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4f6e9ad50f_0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8" name="Google Shape;338;g4f6e9ad50f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58913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f19c03ff4a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f19c03ff4a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37292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a0a11c3393_0_1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a0a11c3393_0_1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Refer to relevant lecture slides</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4b9d49ac3f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4b9d49ac3f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b="1"/>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f2b26f406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f2b26f406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200">
                <a:solidFill>
                  <a:srgbClr val="333333"/>
                </a:solidFill>
                <a:highlight>
                  <a:srgbClr val="F3F3F3"/>
                </a:highlight>
                <a:latin typeface="Consolas"/>
                <a:ea typeface="Consolas"/>
                <a:cs typeface="Consolas"/>
                <a:sym typeface="Consolas"/>
              </a:rPr>
              <a:t>octal_number = </a:t>
            </a:r>
            <a:r>
              <a:rPr lang="en-GB" sz="1200">
                <a:solidFill>
                  <a:srgbClr val="333333"/>
                </a:solidFill>
                <a:latin typeface="Consolas"/>
                <a:ea typeface="Consolas"/>
                <a:cs typeface="Consolas"/>
                <a:sym typeface="Consolas"/>
              </a:rPr>
              <a:t>oct</a:t>
            </a:r>
            <a:r>
              <a:rPr lang="en-GB" sz="1200">
                <a:solidFill>
                  <a:srgbClr val="333333"/>
                </a:solidFill>
                <a:highlight>
                  <a:srgbClr val="F3F3F3"/>
                </a:highlight>
                <a:latin typeface="Consolas"/>
                <a:ea typeface="Consolas"/>
                <a:cs typeface="Consolas"/>
                <a:sym typeface="Consolas"/>
              </a:rPr>
              <a:t>(decimal_number).replace(</a:t>
            </a:r>
            <a:r>
              <a:rPr lang="en-GB" sz="1200">
                <a:solidFill>
                  <a:srgbClr val="032F62"/>
                </a:solidFill>
                <a:latin typeface="Consolas"/>
                <a:ea typeface="Consolas"/>
                <a:cs typeface="Consolas"/>
                <a:sym typeface="Consolas"/>
              </a:rPr>
              <a:t>"0o"</a:t>
            </a:r>
            <a:r>
              <a:rPr lang="en-GB" sz="1200">
                <a:solidFill>
                  <a:srgbClr val="333333"/>
                </a:solidFill>
                <a:highlight>
                  <a:srgbClr val="F3F3F3"/>
                </a:highlight>
                <a:latin typeface="Consolas"/>
                <a:ea typeface="Consolas"/>
                <a:cs typeface="Consolas"/>
                <a:sym typeface="Consolas"/>
              </a:rPr>
              <a:t>, </a:t>
            </a:r>
            <a:r>
              <a:rPr lang="en-GB" sz="1200">
                <a:solidFill>
                  <a:srgbClr val="032F62"/>
                </a:solidFill>
                <a:latin typeface="Consolas"/>
                <a:ea typeface="Consolas"/>
                <a:cs typeface="Consolas"/>
                <a:sym typeface="Consolas"/>
              </a:rPr>
              <a:t>""</a:t>
            </a:r>
            <a:r>
              <a:rPr lang="en-GB" sz="1200">
                <a:solidFill>
                  <a:srgbClr val="333333"/>
                </a:solidFill>
                <a:highlight>
                  <a:srgbClr val="F3F3F3"/>
                </a:highlight>
                <a:latin typeface="Consolas"/>
                <a:ea typeface="Consolas"/>
                <a:cs typeface="Consolas"/>
                <a:sym typeface="Consolas"/>
              </a:rPr>
              <a:t>)</a:t>
            </a:r>
            <a:endParaRPr sz="1200">
              <a:solidFill>
                <a:srgbClr val="333333"/>
              </a:solidFill>
              <a:highlight>
                <a:srgbClr val="F3F3F3"/>
              </a:highlight>
              <a:latin typeface="Consolas"/>
              <a:ea typeface="Consolas"/>
              <a:cs typeface="Consolas"/>
              <a:sym typeface="Consolas"/>
            </a:endParaRPr>
          </a:p>
          <a:p>
            <a:pPr marL="0" lvl="0" indent="0" algn="l" rtl="0">
              <a:spcBef>
                <a:spcPts val="0"/>
              </a:spcBef>
              <a:spcAft>
                <a:spcPts val="0"/>
              </a:spcAft>
              <a:buNone/>
            </a:pPr>
            <a:r>
              <a:rPr lang="en-GB" sz="1200">
                <a:solidFill>
                  <a:srgbClr val="333333"/>
                </a:solidFill>
                <a:highlight>
                  <a:srgbClr val="F3F3F3"/>
                </a:highlight>
                <a:latin typeface="Consolas"/>
                <a:ea typeface="Consolas"/>
                <a:cs typeface="Consolas"/>
                <a:sym typeface="Consolas"/>
              </a:rPr>
              <a:t>print(</a:t>
            </a:r>
            <a:r>
              <a:rPr lang="en-GB" sz="1200">
                <a:solidFill>
                  <a:srgbClr val="032F62"/>
                </a:solidFill>
                <a:latin typeface="Consolas"/>
                <a:ea typeface="Consolas"/>
                <a:cs typeface="Consolas"/>
                <a:sym typeface="Consolas"/>
              </a:rPr>
              <a:t>"The octal value for {} is {}"</a:t>
            </a:r>
            <a:r>
              <a:rPr lang="en-GB" sz="1200">
                <a:solidFill>
                  <a:srgbClr val="333333"/>
                </a:solidFill>
                <a:highlight>
                  <a:srgbClr val="F3F3F3"/>
                </a:highlight>
                <a:latin typeface="Consolas"/>
                <a:ea typeface="Consolas"/>
                <a:cs typeface="Consolas"/>
                <a:sym typeface="Consolas"/>
              </a:rPr>
              <a:t>.</a:t>
            </a:r>
            <a:r>
              <a:rPr lang="en-GB" sz="1200">
                <a:solidFill>
                  <a:srgbClr val="333333"/>
                </a:solidFill>
                <a:latin typeface="Consolas"/>
                <a:ea typeface="Consolas"/>
                <a:cs typeface="Consolas"/>
                <a:sym typeface="Consolas"/>
              </a:rPr>
              <a:t>format</a:t>
            </a:r>
            <a:r>
              <a:rPr lang="en-GB" sz="1200">
                <a:solidFill>
                  <a:srgbClr val="333333"/>
                </a:solidFill>
                <a:highlight>
                  <a:srgbClr val="F3F3F3"/>
                </a:highlight>
                <a:latin typeface="Consolas"/>
                <a:ea typeface="Consolas"/>
                <a:cs typeface="Consolas"/>
                <a:sym typeface="Consolas"/>
              </a:rPr>
              <a:t>(decimal_number,octal_number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f2b26f4062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4" name="Google Shape;204;gf2b26f4062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f2b26f4062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gf2b26f4062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80891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9e016f3d55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6" name="Google Shape;366;g9e016f3d55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500">
                <a:solidFill>
                  <a:srgbClr val="ADADAD"/>
                </a:solidFill>
              </a:rPr>
              <a:t>A critical advantage of variables, expressions, statements, and functions is that they allow you to take small building blocks of functionality and compose them into larger features</a:t>
            </a:r>
            <a:r>
              <a:rPr lang="en-GB" sz="1350">
                <a:solidFill>
                  <a:srgbClr val="555555"/>
                </a:solidFill>
                <a:highlight>
                  <a:schemeClr val="lt1"/>
                </a:highlight>
              </a:rPr>
              <a:t>.</a:t>
            </a:r>
            <a:endParaRPr sz="1350">
              <a:solidFill>
                <a:srgbClr val="555555"/>
              </a:solidFill>
              <a:highlight>
                <a:schemeClr val="lt1"/>
              </a:highlight>
            </a:endParaRPr>
          </a:p>
          <a:p>
            <a:pPr marL="0" lvl="0" indent="0" algn="l" rtl="0">
              <a:spcBef>
                <a:spcPts val="1600"/>
              </a:spcBef>
              <a:spcAft>
                <a:spcPts val="0"/>
              </a:spcAft>
              <a:buNone/>
            </a:pPr>
            <a:r>
              <a:rPr lang="en-GB"/>
              <a:t>WHY CARE about variables! - because if you hard code the values , you may later need to update it</a:t>
            </a:r>
            <a:endParaRPr/>
          </a:p>
        </p:txBody>
      </p:sp>
    </p:spTree>
    <p:extLst>
      <p:ext uri="{BB962C8B-B14F-4D97-AF65-F5344CB8AC3E}">
        <p14:creationId xmlns:p14="http://schemas.microsoft.com/office/powerpoint/2010/main" val="36060041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9e016f3d55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 name="Google Shape;373;g9e016f3d55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statements will be covered in greater detail in upcoming seminars</a:t>
            </a:r>
            <a:endParaRPr/>
          </a:p>
        </p:txBody>
      </p:sp>
    </p:spTree>
    <p:extLst>
      <p:ext uri="{BB962C8B-B14F-4D97-AF65-F5344CB8AC3E}">
        <p14:creationId xmlns:p14="http://schemas.microsoft.com/office/powerpoint/2010/main" val="2641063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gf2bdfa526c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7" name="Google Shape;397;gf2bdfa526c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t>True and False are special values that belong to the type bool ; they are not strings:</a:t>
            </a:r>
            <a:endParaRPr/>
          </a:p>
          <a:p>
            <a:pPr marL="0" lvl="0" indent="0" algn="l" rtl="0">
              <a:spcBef>
                <a:spcPts val="0"/>
              </a:spcBef>
              <a:spcAft>
                <a:spcPts val="0"/>
              </a:spcAft>
              <a:buClr>
                <a:schemeClr val="dk1"/>
              </a:buClr>
              <a:buSzPts val="1100"/>
              <a:buFont typeface="Arial"/>
              <a:buNone/>
            </a:pPr>
            <a:r>
              <a:rPr lang="en-GB"/>
              <a:t>&gt;&gt;&gt; type(True)</a:t>
            </a:r>
            <a:endParaRPr/>
          </a:p>
          <a:p>
            <a:pPr marL="0" lvl="0" indent="0" algn="l" rtl="0">
              <a:spcBef>
                <a:spcPts val="0"/>
              </a:spcBef>
              <a:spcAft>
                <a:spcPts val="0"/>
              </a:spcAft>
              <a:buClr>
                <a:schemeClr val="dk1"/>
              </a:buClr>
              <a:buSzPts val="1100"/>
              <a:buFont typeface="Arial"/>
              <a:buNone/>
            </a:pPr>
            <a:r>
              <a:rPr lang="en-GB"/>
              <a:t>&lt;class 'bool'&gt;</a:t>
            </a:r>
            <a:endParaRPr/>
          </a:p>
          <a:p>
            <a:pPr marL="0" lvl="0" indent="0" algn="l" rtl="0">
              <a:spcBef>
                <a:spcPts val="0"/>
              </a:spcBef>
              <a:spcAft>
                <a:spcPts val="0"/>
              </a:spcAft>
              <a:buClr>
                <a:schemeClr val="dk1"/>
              </a:buClr>
              <a:buSzPts val="1100"/>
              <a:buFont typeface="Arial"/>
              <a:buNone/>
            </a:pPr>
            <a:r>
              <a:rPr lang="en-GB"/>
              <a:t>&gt;&gt;&gt; type(False)</a:t>
            </a:r>
            <a:endParaRPr/>
          </a:p>
          <a:p>
            <a:pPr marL="0" lvl="0" indent="0" algn="l" rtl="0">
              <a:spcBef>
                <a:spcPts val="0"/>
              </a:spcBef>
              <a:spcAft>
                <a:spcPts val="0"/>
              </a:spcAft>
              <a:buClr>
                <a:schemeClr val="dk1"/>
              </a:buClr>
              <a:buSzPts val="1100"/>
              <a:buFont typeface="Arial"/>
              <a:buNone/>
            </a:pPr>
            <a:r>
              <a:rPr lang="en-GB"/>
              <a:t>&lt;class 'bool'&gt;</a:t>
            </a:r>
            <a:endParaRPr/>
          </a:p>
          <a:p>
            <a:pPr marL="0" lvl="0" indent="0" algn="l" rtl="0">
              <a:spcBef>
                <a:spcPts val="0"/>
              </a:spcBef>
              <a:spcAft>
                <a:spcPts val="0"/>
              </a:spcAft>
              <a:buNone/>
            </a:pPr>
            <a:endParaRPr/>
          </a:p>
        </p:txBody>
      </p:sp>
    </p:spTree>
    <p:extLst>
      <p:ext uri="{BB962C8B-B14F-4D97-AF65-F5344CB8AC3E}">
        <p14:creationId xmlns:p14="http://schemas.microsoft.com/office/powerpoint/2010/main" val="1969488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gf2bdfa526c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4" name="Google Shape;404;gf2bdfa526c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294597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gf2bdfa526c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2" name="Google Shape;412;gf2bdfa526c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143392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gf2bdfa526c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0" name="Google Shape;420;gf2bdfa526c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998164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f2bdfa526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0" name="Google Shape;380;gf2bdfa526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279053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gf2bdfa526c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0" name="Google Shape;390;gf2bdfa526c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Guess what % can be used for</a:t>
            </a:r>
            <a:endParaRPr/>
          </a:p>
        </p:txBody>
      </p:sp>
    </p:spTree>
    <p:extLst>
      <p:ext uri="{BB962C8B-B14F-4D97-AF65-F5344CB8AC3E}">
        <p14:creationId xmlns:p14="http://schemas.microsoft.com/office/powerpoint/2010/main" val="37651339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gef0c26060d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5" name="Google Shape;345;gef0c26060d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74939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ef0c26060d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2" name="Google Shape;352;gef0c26060d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578459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a0d639ea9d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a0d639ea9d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u="sng">
                <a:solidFill>
                  <a:schemeClr val="hlink"/>
                </a:solidFill>
                <a:hlinkClick r:id="rId3"/>
              </a:rPr>
              <a:t>https://www.programiz.com/python-programming/examples/conversion-binary-octal-hexadecimal</a:t>
            </a:r>
            <a:r>
              <a:rPr lang="en-GB"/>
              <a:t> </a:t>
            </a:r>
            <a:endParaRPr/>
          </a:p>
          <a:p>
            <a:pPr marL="0" lvl="0" indent="0" algn="l" rtl="0">
              <a:spcBef>
                <a:spcPts val="0"/>
              </a:spcBef>
              <a:spcAft>
                <a:spcPts val="0"/>
              </a:spcAft>
              <a:buNone/>
            </a:pPr>
            <a:r>
              <a:rPr lang="en-GB"/>
              <a:t>Note: </a:t>
            </a:r>
            <a:r>
              <a:rPr lang="en-GB" sz="1350">
                <a:solidFill>
                  <a:schemeClr val="dk1"/>
                </a:solidFill>
                <a:highlight>
                  <a:srgbClr val="F9FAFC"/>
                </a:highlight>
              </a:rPr>
              <a:t>A number with the prefix </a:t>
            </a:r>
            <a:r>
              <a:rPr lang="en-GB" sz="1050">
                <a:solidFill>
                  <a:schemeClr val="dk1"/>
                </a:solidFill>
                <a:highlight>
                  <a:srgbClr val="F5F5F5"/>
                </a:highlight>
                <a:latin typeface="Consolas"/>
                <a:ea typeface="Consolas"/>
                <a:cs typeface="Consolas"/>
                <a:sym typeface="Consolas"/>
              </a:rPr>
              <a:t>0b</a:t>
            </a:r>
            <a:r>
              <a:rPr lang="en-GB" sz="1350">
                <a:solidFill>
                  <a:schemeClr val="dk1"/>
                </a:solidFill>
                <a:highlight>
                  <a:srgbClr val="F9FAFC"/>
                </a:highlight>
              </a:rPr>
              <a:t> is considered binary, </a:t>
            </a:r>
            <a:r>
              <a:rPr lang="en-GB" sz="1050">
                <a:solidFill>
                  <a:schemeClr val="dk1"/>
                </a:solidFill>
                <a:highlight>
                  <a:srgbClr val="F5F5F5"/>
                </a:highlight>
                <a:latin typeface="Consolas"/>
                <a:ea typeface="Consolas"/>
                <a:cs typeface="Consolas"/>
                <a:sym typeface="Consolas"/>
              </a:rPr>
              <a:t>0o</a:t>
            </a:r>
            <a:r>
              <a:rPr lang="en-GB" sz="1350">
                <a:solidFill>
                  <a:schemeClr val="dk1"/>
                </a:solidFill>
                <a:highlight>
                  <a:srgbClr val="F9FAFC"/>
                </a:highlight>
              </a:rPr>
              <a:t> is considered octal and </a:t>
            </a:r>
            <a:r>
              <a:rPr lang="en-GB" sz="1050">
                <a:solidFill>
                  <a:schemeClr val="dk1"/>
                </a:solidFill>
                <a:highlight>
                  <a:srgbClr val="F5F5F5"/>
                </a:highlight>
                <a:latin typeface="Consolas"/>
                <a:ea typeface="Consolas"/>
                <a:cs typeface="Consolas"/>
                <a:sym typeface="Consolas"/>
              </a:rPr>
              <a:t>0x</a:t>
            </a:r>
            <a:r>
              <a:rPr lang="en-GB" sz="1350">
                <a:solidFill>
                  <a:schemeClr val="dk1"/>
                </a:solidFill>
                <a:highlight>
                  <a:srgbClr val="F9FAFC"/>
                </a:highlight>
              </a:rPr>
              <a:t> as hexadecimal. </a:t>
            </a:r>
            <a:endParaRPr sz="1350">
              <a:solidFill>
                <a:schemeClr val="dk1"/>
              </a:solidFill>
              <a:highlight>
                <a:srgbClr val="F9FAFC"/>
              </a:highlight>
            </a:endParaRPr>
          </a:p>
          <a:p>
            <a:pPr marL="0" lvl="0" indent="0" algn="l" rtl="0">
              <a:spcBef>
                <a:spcPts val="0"/>
              </a:spcBef>
              <a:spcAft>
                <a:spcPts val="0"/>
              </a:spcAft>
              <a:buNone/>
            </a:pPr>
            <a:r>
              <a:rPr lang="en-GB" sz="1350">
                <a:solidFill>
                  <a:schemeClr val="dk1"/>
                </a:solidFill>
                <a:highlight>
                  <a:srgbClr val="F9FAFC"/>
                </a:highlight>
              </a:rPr>
              <a:t># Python program to convert decimal into other number systems</a:t>
            </a:r>
            <a:endParaRPr sz="1350">
              <a:solidFill>
                <a:schemeClr val="dk1"/>
              </a:solidFill>
              <a:highlight>
                <a:srgbClr val="F9FAFC"/>
              </a:highlight>
            </a:endParaRPr>
          </a:p>
          <a:p>
            <a:pPr marL="0" lvl="0" indent="0" algn="l" rtl="0">
              <a:spcBef>
                <a:spcPts val="0"/>
              </a:spcBef>
              <a:spcAft>
                <a:spcPts val="0"/>
              </a:spcAft>
              <a:buNone/>
            </a:pPr>
            <a:r>
              <a:rPr lang="en-GB" sz="1350">
                <a:solidFill>
                  <a:schemeClr val="dk1"/>
                </a:solidFill>
                <a:highlight>
                  <a:srgbClr val="F9FAFC"/>
                </a:highlight>
              </a:rPr>
              <a:t>dec = 344</a:t>
            </a:r>
            <a:endParaRPr sz="1350">
              <a:solidFill>
                <a:schemeClr val="dk1"/>
              </a:solidFill>
              <a:highlight>
                <a:srgbClr val="F9FAFC"/>
              </a:highlight>
            </a:endParaRPr>
          </a:p>
          <a:p>
            <a:pPr marL="0" lvl="0" indent="0" algn="l" rtl="0">
              <a:spcBef>
                <a:spcPts val="0"/>
              </a:spcBef>
              <a:spcAft>
                <a:spcPts val="0"/>
              </a:spcAft>
              <a:buNone/>
            </a:pPr>
            <a:endParaRPr sz="1350">
              <a:solidFill>
                <a:schemeClr val="dk1"/>
              </a:solidFill>
              <a:highlight>
                <a:srgbClr val="F9FAFC"/>
              </a:highlight>
            </a:endParaRPr>
          </a:p>
          <a:p>
            <a:pPr marL="0" lvl="0" indent="0" algn="l" rtl="0">
              <a:spcBef>
                <a:spcPts val="0"/>
              </a:spcBef>
              <a:spcAft>
                <a:spcPts val="0"/>
              </a:spcAft>
              <a:buNone/>
            </a:pPr>
            <a:r>
              <a:rPr lang="en-GB" sz="1350">
                <a:solidFill>
                  <a:schemeClr val="dk1"/>
                </a:solidFill>
                <a:highlight>
                  <a:srgbClr val="F9FAFC"/>
                </a:highlight>
              </a:rPr>
              <a:t>print("The decimal value of", dec, "is:")</a:t>
            </a:r>
            <a:endParaRPr sz="1350">
              <a:solidFill>
                <a:schemeClr val="dk1"/>
              </a:solidFill>
              <a:highlight>
                <a:srgbClr val="F9FAFC"/>
              </a:highlight>
            </a:endParaRPr>
          </a:p>
          <a:p>
            <a:pPr marL="0" lvl="0" indent="0" algn="l" rtl="0">
              <a:spcBef>
                <a:spcPts val="0"/>
              </a:spcBef>
              <a:spcAft>
                <a:spcPts val="0"/>
              </a:spcAft>
              <a:buNone/>
            </a:pPr>
            <a:r>
              <a:rPr lang="en-GB" sz="1350">
                <a:solidFill>
                  <a:schemeClr val="dk1"/>
                </a:solidFill>
                <a:highlight>
                  <a:srgbClr val="F9FAFC"/>
                </a:highlight>
              </a:rPr>
              <a:t>print(bin(dec), "in binary.")</a:t>
            </a:r>
            <a:endParaRPr sz="1350">
              <a:solidFill>
                <a:schemeClr val="dk1"/>
              </a:solidFill>
              <a:highlight>
                <a:srgbClr val="F9FAFC"/>
              </a:highlight>
            </a:endParaRPr>
          </a:p>
          <a:p>
            <a:pPr marL="0" lvl="0" indent="0" algn="l" rtl="0">
              <a:spcBef>
                <a:spcPts val="0"/>
              </a:spcBef>
              <a:spcAft>
                <a:spcPts val="0"/>
              </a:spcAft>
              <a:buNone/>
            </a:pPr>
            <a:r>
              <a:rPr lang="en-GB" sz="1350">
                <a:solidFill>
                  <a:schemeClr val="dk1"/>
                </a:solidFill>
                <a:highlight>
                  <a:srgbClr val="F9FAFC"/>
                </a:highlight>
              </a:rPr>
              <a:t>print(oct(dec), "in octal.")</a:t>
            </a:r>
            <a:endParaRPr sz="1350">
              <a:solidFill>
                <a:schemeClr val="dk1"/>
              </a:solidFill>
              <a:highlight>
                <a:srgbClr val="F9FAFC"/>
              </a:highlight>
            </a:endParaRPr>
          </a:p>
          <a:p>
            <a:pPr marL="0" lvl="0" indent="0" algn="l" rtl="0">
              <a:spcBef>
                <a:spcPts val="0"/>
              </a:spcBef>
              <a:spcAft>
                <a:spcPts val="0"/>
              </a:spcAft>
              <a:buNone/>
            </a:pPr>
            <a:r>
              <a:rPr lang="en-GB" sz="1350">
                <a:solidFill>
                  <a:schemeClr val="dk1"/>
                </a:solidFill>
                <a:highlight>
                  <a:srgbClr val="F9FAFC"/>
                </a:highlight>
              </a:rPr>
              <a:t>print(hex(dec), "in hexadecimal.")</a:t>
            </a:r>
            <a:endParaRPr sz="1350">
              <a:solidFill>
                <a:schemeClr val="dk1"/>
              </a:solidFill>
              <a:highlight>
                <a:srgbClr val="F9FAFC"/>
              </a:highlight>
            </a:endParaRPr>
          </a:p>
        </p:txBody>
      </p:sp>
    </p:spTree>
    <p:extLst>
      <p:ext uri="{BB962C8B-B14F-4D97-AF65-F5344CB8AC3E}">
        <p14:creationId xmlns:p14="http://schemas.microsoft.com/office/powerpoint/2010/main" val="28252632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f57eb4cde5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5" name="Google Shape;225;gf57eb4cde5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f57eb4cde5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f57eb4cde5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Google Shape;437;g9d3822e52f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8" name="Google Shape;438;g9d3822e52f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9d3822e52f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9d3822e52f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g9d3822e52f_0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6" name="Google Shape;456;g9d3822e52f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9d3822e52f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9d3822e52f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g9d3822e52f_0_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3" name="Google Shape;473;g9d3822e52f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f57eb4cde5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f57eb4cde5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gf57eb4cde5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6" name="Google Shape;246;gf57eb4cde5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f57eb4cde5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f57eb4cde5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f57eb4cde5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0" name="Google Shape;260;gf57eb4cde5_0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f57eb4cde5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 name="Google Shape;268;gf57eb4cde5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f57eb4cde5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f57eb4cde5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f57eb4cde5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2" name="Google Shape;282;gf57eb4cde5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6e46d0decf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6e46d0decf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4aec37513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4aec37513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f52ed4a4f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7" name="Google Shape;337;gf52ed4a4f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7"/>
        <p:cNvGrpSpPr/>
        <p:nvPr/>
      </p:nvGrpSpPr>
      <p:grpSpPr>
        <a:xfrm>
          <a:off x="0" y="0"/>
          <a:ext cx="0" cy="0"/>
          <a:chOff x="0" y="0"/>
          <a:chExt cx="0" cy="0"/>
        </a:xfrm>
      </p:grpSpPr>
      <p:sp>
        <p:nvSpPr>
          <p:cNvPr id="498" name="Google Shape;498;g53b46a97f5_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9" name="Google Shape;499;g53b46a97f5_1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53b46a97f5_1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53b46a97f5_1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7"/>
        <p:cNvGrpSpPr/>
        <p:nvPr/>
      </p:nvGrpSpPr>
      <p:grpSpPr>
        <a:xfrm>
          <a:off x="0" y="0"/>
          <a:ext cx="0" cy="0"/>
          <a:chOff x="0" y="0"/>
          <a:chExt cx="0" cy="0"/>
        </a:xfrm>
      </p:grpSpPr>
      <p:sp>
        <p:nvSpPr>
          <p:cNvPr id="518" name="Google Shape;518;g53b46a97f5_1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9" name="Google Shape;519;g53b46a97f5_1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f57eb4cde5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f57eb4cde5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g9e016f3d55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9" name="Google Shape;359;g9e016f3d55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309570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f30e5c6a39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9" name="Google Shape;529;gf30e5c6a39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g4b9d49ac3f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6" name="Google Shape;536;g4b9d49ac3f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gef0c26060d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3" name="Google Shape;543;gef0c26060d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sz="2400"/>
            </a:lvl1pPr>
            <a:lvl2pPr lvl="1" rtl="0">
              <a:buNone/>
              <a:defRPr sz="2400"/>
            </a:lvl2pPr>
            <a:lvl3pPr lvl="2" rtl="0">
              <a:buNone/>
              <a:defRPr sz="2400"/>
            </a:lvl3pPr>
            <a:lvl4pPr lvl="3" rtl="0">
              <a:buNone/>
              <a:defRPr sz="2400"/>
            </a:lvl4pPr>
            <a:lvl5pPr lvl="4" rtl="0">
              <a:buNone/>
              <a:defRPr sz="2400"/>
            </a:lvl5pPr>
            <a:lvl6pPr lvl="5" rtl="0">
              <a:buNone/>
              <a:defRPr sz="2400"/>
            </a:lvl6pPr>
            <a:lvl7pPr lvl="6" rtl="0">
              <a:buNone/>
              <a:defRPr sz="2400"/>
            </a:lvl7pPr>
            <a:lvl8pPr lvl="7" rtl="0">
              <a:buNone/>
              <a:defRPr sz="2400"/>
            </a:lvl8pPr>
            <a:lvl9pPr lvl="8" rtl="0">
              <a:buNone/>
              <a:defRPr sz="2400"/>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Clr>
                <a:schemeClr val="dk1"/>
              </a:buClr>
              <a:buSzPts val="1800"/>
              <a:buChar char="●"/>
              <a:defRPr>
                <a:solidFill>
                  <a:schemeClr val="dk1"/>
                </a:solidFill>
              </a:defRPr>
            </a:lvl1pPr>
            <a:lvl2pPr marL="914400" lvl="1" indent="-317500" rtl="0">
              <a:spcBef>
                <a:spcPts val="1600"/>
              </a:spcBef>
              <a:spcAft>
                <a:spcPts val="0"/>
              </a:spcAft>
              <a:buClr>
                <a:schemeClr val="dk1"/>
              </a:buClr>
              <a:buSzPts val="1400"/>
              <a:buChar char="○"/>
              <a:defRPr>
                <a:solidFill>
                  <a:schemeClr val="dk1"/>
                </a:solidFill>
              </a:defRPr>
            </a:lvl2pPr>
            <a:lvl3pPr marL="1371600" lvl="2" indent="-317500" rtl="0">
              <a:spcBef>
                <a:spcPts val="1600"/>
              </a:spcBef>
              <a:spcAft>
                <a:spcPts val="0"/>
              </a:spcAft>
              <a:buClr>
                <a:schemeClr val="dk1"/>
              </a:buClr>
              <a:buSzPts val="1400"/>
              <a:buChar char="■"/>
              <a:defRPr>
                <a:solidFill>
                  <a:schemeClr val="dk1"/>
                </a:solidFill>
              </a:defRPr>
            </a:lvl3pPr>
            <a:lvl4pPr marL="1828800" lvl="3" indent="-317500" rtl="0">
              <a:spcBef>
                <a:spcPts val="1600"/>
              </a:spcBef>
              <a:spcAft>
                <a:spcPts val="0"/>
              </a:spcAft>
              <a:buClr>
                <a:schemeClr val="dk1"/>
              </a:buClr>
              <a:buSzPts val="1400"/>
              <a:buChar char="●"/>
              <a:defRPr>
                <a:solidFill>
                  <a:schemeClr val="dk1"/>
                </a:solidFill>
              </a:defRPr>
            </a:lvl4pPr>
            <a:lvl5pPr marL="2286000" lvl="4" indent="-317500" rtl="0">
              <a:spcBef>
                <a:spcPts val="1600"/>
              </a:spcBef>
              <a:spcAft>
                <a:spcPts val="0"/>
              </a:spcAft>
              <a:buClr>
                <a:schemeClr val="dk1"/>
              </a:buClr>
              <a:buSzPts val="1400"/>
              <a:buChar char="○"/>
              <a:defRPr>
                <a:solidFill>
                  <a:schemeClr val="dk1"/>
                </a:solidFill>
              </a:defRPr>
            </a:lvl5pPr>
            <a:lvl6pPr marL="2743200" lvl="5" indent="-317500" rtl="0">
              <a:spcBef>
                <a:spcPts val="1600"/>
              </a:spcBef>
              <a:spcAft>
                <a:spcPts val="0"/>
              </a:spcAft>
              <a:buClr>
                <a:schemeClr val="dk1"/>
              </a:buClr>
              <a:buSzPts val="1400"/>
              <a:buChar char="■"/>
              <a:defRPr>
                <a:solidFill>
                  <a:schemeClr val="dk1"/>
                </a:solidFill>
              </a:defRPr>
            </a:lvl6pPr>
            <a:lvl7pPr marL="3200400" lvl="6" indent="-317500" rtl="0">
              <a:spcBef>
                <a:spcPts val="1600"/>
              </a:spcBef>
              <a:spcAft>
                <a:spcPts val="0"/>
              </a:spcAft>
              <a:buClr>
                <a:schemeClr val="dk1"/>
              </a:buClr>
              <a:buSzPts val="1400"/>
              <a:buChar char="●"/>
              <a:defRPr>
                <a:solidFill>
                  <a:schemeClr val="dk1"/>
                </a:solidFill>
              </a:defRPr>
            </a:lvl7pPr>
            <a:lvl8pPr marL="3657600" lvl="7" indent="-317500" rtl="0">
              <a:spcBef>
                <a:spcPts val="1600"/>
              </a:spcBef>
              <a:spcAft>
                <a:spcPts val="0"/>
              </a:spcAft>
              <a:buClr>
                <a:schemeClr val="dk1"/>
              </a:buClr>
              <a:buSzPts val="1400"/>
              <a:buChar char="○"/>
              <a:defRPr>
                <a:solidFill>
                  <a:schemeClr val="dk1"/>
                </a:solidFill>
              </a:defRPr>
            </a:lvl8pPr>
            <a:lvl9pPr marL="4114800" lvl="8" indent="-317500" rtl="0">
              <a:spcBef>
                <a:spcPts val="1600"/>
              </a:spcBef>
              <a:spcAft>
                <a:spcPts val="1600"/>
              </a:spcAft>
              <a:buClr>
                <a:schemeClr val="dk1"/>
              </a:buClr>
              <a:buSzPts val="1400"/>
              <a:buChar char="■"/>
              <a:defRPr>
                <a:solidFill>
                  <a:schemeClr val="dk1"/>
                </a:solidFill>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8" name="Google Shape;68;p1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69" name="Google Shape;69;p1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0" name="Google Shape;70;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1"/>
        <p:cNvGrpSpPr/>
        <p:nvPr/>
      </p:nvGrpSpPr>
      <p:grpSpPr>
        <a:xfrm>
          <a:off x="0" y="0"/>
          <a:ext cx="0" cy="0"/>
          <a:chOff x="0" y="0"/>
          <a:chExt cx="0" cy="0"/>
        </a:xfrm>
      </p:grpSpPr>
      <p:sp>
        <p:nvSpPr>
          <p:cNvPr id="72" name="Google Shape;72;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3" name="Google Shape;73;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76" name="Google Shape;76;p19"/>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7" name="Google Shape;77;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8"/>
        <p:cNvGrpSpPr/>
        <p:nvPr/>
      </p:nvGrpSpPr>
      <p:grpSpPr>
        <a:xfrm>
          <a:off x="0" y="0"/>
          <a:ext cx="0" cy="0"/>
          <a:chOff x="0" y="0"/>
          <a:chExt cx="0" cy="0"/>
        </a:xfrm>
      </p:grpSpPr>
      <p:sp>
        <p:nvSpPr>
          <p:cNvPr id="79" name="Google Shape;79;p20"/>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80" name="Google Shape;80;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1"/>
        <p:cNvGrpSpPr/>
        <p:nvPr/>
      </p:nvGrpSpPr>
      <p:grpSpPr>
        <a:xfrm>
          <a:off x="0" y="0"/>
          <a:ext cx="0" cy="0"/>
          <a:chOff x="0" y="0"/>
          <a:chExt cx="0" cy="0"/>
        </a:xfrm>
      </p:grpSpPr>
      <p:sp>
        <p:nvSpPr>
          <p:cNvPr id="82" name="Google Shape;82;p21"/>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21"/>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84" name="Google Shape;84;p21"/>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5" name="Google Shape;85;p21"/>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86" name="Google Shape;86;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7"/>
        <p:cNvGrpSpPr/>
        <p:nvPr/>
      </p:nvGrpSpPr>
      <p:grpSpPr>
        <a:xfrm>
          <a:off x="0" y="0"/>
          <a:ext cx="0" cy="0"/>
          <a:chOff x="0" y="0"/>
          <a:chExt cx="0" cy="0"/>
        </a:xfrm>
      </p:grpSpPr>
      <p:sp>
        <p:nvSpPr>
          <p:cNvPr id="88" name="Google Shape;88;p22"/>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89" name="Google Shape;89;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90"/>
        <p:cNvGrpSpPr/>
        <p:nvPr/>
      </p:nvGrpSpPr>
      <p:grpSpPr>
        <a:xfrm>
          <a:off x="0" y="0"/>
          <a:ext cx="0" cy="0"/>
          <a:chOff x="0" y="0"/>
          <a:chExt cx="0" cy="0"/>
        </a:xfrm>
      </p:grpSpPr>
      <p:sp>
        <p:nvSpPr>
          <p:cNvPr id="91" name="Google Shape;91;p23"/>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92" name="Google Shape;92;p23"/>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93" name="Google Shape;93;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4"/>
        <p:cNvGrpSpPr/>
        <p:nvPr/>
      </p:nvGrpSpPr>
      <p:grpSpPr>
        <a:xfrm>
          <a:off x="0" y="0"/>
          <a:ext cx="0" cy="0"/>
          <a:chOff x="0" y="0"/>
          <a:chExt cx="0" cy="0"/>
        </a:xfrm>
      </p:grpSpPr>
      <p:sp>
        <p:nvSpPr>
          <p:cNvPr id="95" name="Google Shape;95;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6"/>
        <p:cNvGrpSpPr/>
        <p:nvPr/>
      </p:nvGrpSpPr>
      <p:grpSpPr>
        <a:xfrm>
          <a:off x="0" y="0"/>
          <a:ext cx="0" cy="0"/>
          <a:chOff x="0" y="0"/>
          <a:chExt cx="0" cy="0"/>
        </a:xfrm>
      </p:grpSpPr>
      <p:sp>
        <p:nvSpPr>
          <p:cNvPr id="97" name="Google Shape;97;p25"/>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rtl="0">
              <a:spcBef>
                <a:spcPts val="0"/>
              </a:spcBef>
              <a:spcAft>
                <a:spcPts val="0"/>
              </a:spcAft>
              <a:buSzPts val="2800"/>
              <a:buNone/>
              <a:defRPr sz="1800"/>
            </a:lvl2pPr>
            <a:lvl3pPr lvl="2" rtl="0">
              <a:spcBef>
                <a:spcPts val="0"/>
              </a:spcBef>
              <a:spcAft>
                <a:spcPts val="0"/>
              </a:spcAft>
              <a:buSzPts val="2800"/>
              <a:buNone/>
              <a:defRPr sz="1800"/>
            </a:lvl3pPr>
            <a:lvl4pPr lvl="3" rtl="0">
              <a:spcBef>
                <a:spcPts val="0"/>
              </a:spcBef>
              <a:spcAft>
                <a:spcPts val="0"/>
              </a:spcAft>
              <a:buSzPts val="2800"/>
              <a:buNone/>
              <a:defRPr sz="1800"/>
            </a:lvl4pPr>
            <a:lvl5pPr lvl="4" rtl="0">
              <a:spcBef>
                <a:spcPts val="0"/>
              </a:spcBef>
              <a:spcAft>
                <a:spcPts val="0"/>
              </a:spcAft>
              <a:buSzPts val="2800"/>
              <a:buNone/>
              <a:defRPr sz="1800"/>
            </a:lvl5pPr>
            <a:lvl6pPr lvl="5" rtl="0">
              <a:spcBef>
                <a:spcPts val="0"/>
              </a:spcBef>
              <a:spcAft>
                <a:spcPts val="0"/>
              </a:spcAft>
              <a:buSzPts val="2800"/>
              <a:buNone/>
              <a:defRPr sz="1800"/>
            </a:lvl6pPr>
            <a:lvl7pPr lvl="6" rtl="0">
              <a:spcBef>
                <a:spcPts val="0"/>
              </a:spcBef>
              <a:spcAft>
                <a:spcPts val="0"/>
              </a:spcAft>
              <a:buSzPts val="2800"/>
              <a:buNone/>
              <a:defRPr sz="1800"/>
            </a:lvl7pPr>
            <a:lvl8pPr lvl="7" rtl="0">
              <a:spcBef>
                <a:spcPts val="0"/>
              </a:spcBef>
              <a:spcAft>
                <a:spcPts val="0"/>
              </a:spcAft>
              <a:buSzPts val="2800"/>
              <a:buNone/>
              <a:defRPr sz="1800"/>
            </a:lvl8pPr>
            <a:lvl9pPr lvl="8" rtl="0">
              <a:spcBef>
                <a:spcPts val="0"/>
              </a:spcBef>
              <a:spcAft>
                <a:spcPts val="0"/>
              </a:spcAft>
              <a:buSzPts val="2800"/>
              <a:buNone/>
              <a:defRPr sz="1800"/>
            </a:lvl9pPr>
          </a:lstStyle>
          <a:p>
            <a:endParaRPr/>
          </a:p>
        </p:txBody>
      </p:sp>
      <p:sp>
        <p:nvSpPr>
          <p:cNvPr id="98" name="Google Shape;98;p25"/>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16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16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1600"/>
              </a:spcBef>
              <a:spcAft>
                <a:spcPts val="160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99" name="Google Shape;99;p25"/>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0" name="Google Shape;100;p25"/>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1" name="Google Shape;101;p25"/>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1pPr>
            <a:lvl2pPr marL="0" marR="0" lvl="1"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2pPr>
            <a:lvl3pPr marL="0" marR="0" lvl="2"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3pPr>
            <a:lvl4pPr marL="0" marR="0" lvl="3"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4pPr>
            <a:lvl5pPr marL="0" marR="0" lvl="4"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5pPr>
            <a:lvl6pPr marL="0" marR="0" lvl="5"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6pPr>
            <a:lvl7pPr marL="0" marR="0" lvl="6"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7pPr>
            <a:lvl8pPr marL="0" marR="0" lvl="7"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8pPr>
            <a:lvl9pPr marL="0" marR="0" lvl="8"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sz="1000" b="0">
              <a:solidFill>
                <a:schemeClr val="dk2"/>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Header">
  <p:cSld name="SECTION_HEADER_1">
    <p:spTree>
      <p:nvGrpSpPr>
        <p:cNvPr id="1" name="Shape 102"/>
        <p:cNvGrpSpPr/>
        <p:nvPr/>
      </p:nvGrpSpPr>
      <p:grpSpPr>
        <a:xfrm>
          <a:off x="0" y="0"/>
          <a:ext cx="0" cy="0"/>
          <a:chOff x="0" y="0"/>
          <a:chExt cx="0" cy="0"/>
        </a:xfrm>
      </p:grpSpPr>
      <p:sp>
        <p:nvSpPr>
          <p:cNvPr id="103" name="Google Shape;103;p26"/>
          <p:cNvSpPr txBox="1">
            <a:spLocks noGrp="1"/>
          </p:cNvSpPr>
          <p:nvPr>
            <p:ph type="title"/>
          </p:nvPr>
        </p:nvSpPr>
        <p:spPr>
          <a:xfrm>
            <a:off x="623888" y="1282304"/>
            <a:ext cx="7886700" cy="21396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4500"/>
              <a:buFont typeface="Calibri"/>
              <a:buNone/>
              <a:defRPr sz="4500" b="0" i="0" u="none" strike="noStrike" cap="none">
                <a:solidFill>
                  <a:schemeClr val="dk1"/>
                </a:solidFill>
                <a:latin typeface="Calibri"/>
                <a:ea typeface="Calibri"/>
                <a:cs typeface="Calibri"/>
                <a:sym typeface="Calibri"/>
              </a:defRPr>
            </a:lvl1pPr>
            <a:lvl2pPr lvl="1" rtl="0">
              <a:spcBef>
                <a:spcPts val="0"/>
              </a:spcBef>
              <a:spcAft>
                <a:spcPts val="0"/>
              </a:spcAft>
              <a:buSzPts val="2800"/>
              <a:buNone/>
              <a:defRPr sz="1800"/>
            </a:lvl2pPr>
            <a:lvl3pPr lvl="2" rtl="0">
              <a:spcBef>
                <a:spcPts val="0"/>
              </a:spcBef>
              <a:spcAft>
                <a:spcPts val="0"/>
              </a:spcAft>
              <a:buSzPts val="2800"/>
              <a:buNone/>
              <a:defRPr sz="1800"/>
            </a:lvl3pPr>
            <a:lvl4pPr lvl="3" rtl="0">
              <a:spcBef>
                <a:spcPts val="0"/>
              </a:spcBef>
              <a:spcAft>
                <a:spcPts val="0"/>
              </a:spcAft>
              <a:buSzPts val="2800"/>
              <a:buNone/>
              <a:defRPr sz="1800"/>
            </a:lvl4pPr>
            <a:lvl5pPr lvl="4" rtl="0">
              <a:spcBef>
                <a:spcPts val="0"/>
              </a:spcBef>
              <a:spcAft>
                <a:spcPts val="0"/>
              </a:spcAft>
              <a:buSzPts val="2800"/>
              <a:buNone/>
              <a:defRPr sz="1800"/>
            </a:lvl5pPr>
            <a:lvl6pPr lvl="5" rtl="0">
              <a:spcBef>
                <a:spcPts val="0"/>
              </a:spcBef>
              <a:spcAft>
                <a:spcPts val="0"/>
              </a:spcAft>
              <a:buSzPts val="2800"/>
              <a:buNone/>
              <a:defRPr sz="1800"/>
            </a:lvl6pPr>
            <a:lvl7pPr lvl="6" rtl="0">
              <a:spcBef>
                <a:spcPts val="0"/>
              </a:spcBef>
              <a:spcAft>
                <a:spcPts val="0"/>
              </a:spcAft>
              <a:buSzPts val="2800"/>
              <a:buNone/>
              <a:defRPr sz="1800"/>
            </a:lvl7pPr>
            <a:lvl8pPr lvl="7" rtl="0">
              <a:spcBef>
                <a:spcPts val="0"/>
              </a:spcBef>
              <a:spcAft>
                <a:spcPts val="0"/>
              </a:spcAft>
              <a:buSzPts val="2800"/>
              <a:buNone/>
              <a:defRPr sz="1800"/>
            </a:lvl8pPr>
            <a:lvl9pPr lvl="8" rtl="0">
              <a:spcBef>
                <a:spcPts val="0"/>
              </a:spcBef>
              <a:spcAft>
                <a:spcPts val="0"/>
              </a:spcAft>
              <a:buSzPts val="2800"/>
              <a:buNone/>
              <a:defRPr sz="1800"/>
            </a:lvl9pPr>
          </a:lstStyle>
          <a:p>
            <a:endParaRPr/>
          </a:p>
        </p:txBody>
      </p:sp>
      <p:sp>
        <p:nvSpPr>
          <p:cNvPr id="104" name="Google Shape;104;p26"/>
          <p:cNvSpPr txBox="1">
            <a:spLocks noGrp="1"/>
          </p:cNvSpPr>
          <p:nvPr>
            <p:ph type="body" idx="1"/>
          </p:nvPr>
        </p:nvSpPr>
        <p:spPr>
          <a:xfrm>
            <a:off x="623888" y="3442098"/>
            <a:ext cx="7886700" cy="11253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750"/>
              </a:spcBef>
              <a:spcAft>
                <a:spcPts val="0"/>
              </a:spcAft>
              <a:buClr>
                <a:srgbClr val="888888"/>
              </a:buClr>
              <a:buSzPts val="1800"/>
              <a:buFont typeface="Arial"/>
              <a:buNone/>
              <a:defRPr sz="1800">
                <a:solidFill>
                  <a:srgbClr val="888888"/>
                </a:solidFill>
                <a:latin typeface="Calibri"/>
                <a:ea typeface="Calibri"/>
                <a:cs typeface="Calibri"/>
                <a:sym typeface="Calibri"/>
              </a:defRPr>
            </a:lvl1pPr>
            <a:lvl2pPr marL="914400" marR="0" lvl="1" indent="-228600" algn="l" rtl="0">
              <a:lnSpc>
                <a:spcPct val="90000"/>
              </a:lnSpc>
              <a:spcBef>
                <a:spcPts val="1600"/>
              </a:spcBef>
              <a:spcAft>
                <a:spcPts val="0"/>
              </a:spcAft>
              <a:buClr>
                <a:srgbClr val="888888"/>
              </a:buClr>
              <a:buSzPts val="1500"/>
              <a:buFont typeface="Arial"/>
              <a:buNone/>
              <a:defRPr sz="15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1600"/>
              </a:spcBef>
              <a:spcAft>
                <a:spcPts val="0"/>
              </a:spcAft>
              <a:buClr>
                <a:srgbClr val="888888"/>
              </a:buClr>
              <a:buSzPts val="1350"/>
              <a:buFont typeface="Arial"/>
              <a:buNone/>
              <a:defRPr sz="135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1600"/>
              </a:spcBef>
              <a:spcAft>
                <a:spcPts val="1600"/>
              </a:spcAft>
              <a:buClr>
                <a:srgbClr val="888888"/>
              </a:buClr>
              <a:buSzPts val="1200"/>
              <a:buFont typeface="Arial"/>
              <a:buNone/>
              <a:defRPr sz="1200" b="0" i="0" u="none" strike="noStrike" cap="none">
                <a:solidFill>
                  <a:srgbClr val="888888"/>
                </a:solidFill>
                <a:latin typeface="Calibri"/>
                <a:ea typeface="Calibri"/>
                <a:cs typeface="Calibri"/>
                <a:sym typeface="Calibri"/>
              </a:defRPr>
            </a:lvl9pPr>
          </a:lstStyle>
          <a:p>
            <a:endParaRPr/>
          </a:p>
        </p:txBody>
      </p:sp>
      <p:sp>
        <p:nvSpPr>
          <p:cNvPr id="105" name="Google Shape;105;p26"/>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6" name="Google Shape;106;p26"/>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7" name="Google Shape;107;p26"/>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1pPr>
            <a:lvl2pPr marL="0" marR="0" lvl="1"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2pPr>
            <a:lvl3pPr marL="0" marR="0" lvl="2"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3pPr>
            <a:lvl4pPr marL="0" marR="0" lvl="3"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4pPr>
            <a:lvl5pPr marL="0" marR="0" lvl="4"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5pPr>
            <a:lvl6pPr marL="0" marR="0" lvl="5"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6pPr>
            <a:lvl7pPr marL="0" marR="0" lvl="6"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7pPr>
            <a:lvl8pPr marL="0" marR="0" lvl="7"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8pPr>
            <a:lvl9pPr marL="0" marR="0" lvl="8"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sz="1000" b="0">
              <a:solidFill>
                <a:schemeClr val="dk2"/>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5116442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5612225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sz="2400"/>
            </a:lvl1pPr>
            <a:lvl2pPr lvl="1">
              <a:buNone/>
              <a:defRPr sz="2400"/>
            </a:lvl2pPr>
            <a:lvl3pPr lvl="2">
              <a:buNone/>
              <a:defRPr sz="2400"/>
            </a:lvl3pPr>
            <a:lvl4pPr lvl="3">
              <a:buNone/>
              <a:defRPr sz="2400"/>
            </a:lvl4pPr>
            <a:lvl5pPr lvl="4">
              <a:buNone/>
              <a:defRPr sz="2400"/>
            </a:lvl5pPr>
            <a:lvl6pPr lvl="5">
              <a:buNone/>
              <a:defRPr sz="2400"/>
            </a:lvl6pPr>
            <a:lvl7pPr lvl="6">
              <a:buNone/>
              <a:defRPr sz="2400"/>
            </a:lvl7pPr>
            <a:lvl8pPr lvl="7">
              <a:buNone/>
              <a:defRPr sz="2400"/>
            </a:lvl8pPr>
            <a:lvl9pPr lvl="8">
              <a:buNone/>
              <a:defRPr sz="2400"/>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42473046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0572709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6119567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6679872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8564827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dk1"/>
              </a:buClr>
              <a:buSzPts val="1800"/>
              <a:buChar char="●"/>
              <a:defRPr>
                <a:solidFill>
                  <a:schemeClr val="dk1"/>
                </a:solidFill>
              </a:defRPr>
            </a:lvl1pPr>
            <a:lvl2pPr marL="914400" lvl="1" indent="-317500">
              <a:spcBef>
                <a:spcPts val="1600"/>
              </a:spcBef>
              <a:spcAft>
                <a:spcPts val="0"/>
              </a:spcAft>
              <a:buClr>
                <a:schemeClr val="dk1"/>
              </a:buClr>
              <a:buSzPts val="1400"/>
              <a:buChar char="○"/>
              <a:defRPr>
                <a:solidFill>
                  <a:schemeClr val="dk1"/>
                </a:solidFill>
              </a:defRPr>
            </a:lvl2pPr>
            <a:lvl3pPr marL="1371600" lvl="2" indent="-317500">
              <a:spcBef>
                <a:spcPts val="1600"/>
              </a:spcBef>
              <a:spcAft>
                <a:spcPts val="0"/>
              </a:spcAft>
              <a:buClr>
                <a:schemeClr val="dk1"/>
              </a:buClr>
              <a:buSzPts val="1400"/>
              <a:buChar char="■"/>
              <a:defRPr>
                <a:solidFill>
                  <a:schemeClr val="dk1"/>
                </a:solidFill>
              </a:defRPr>
            </a:lvl3pPr>
            <a:lvl4pPr marL="1828800" lvl="3" indent="-317500">
              <a:spcBef>
                <a:spcPts val="1600"/>
              </a:spcBef>
              <a:spcAft>
                <a:spcPts val="0"/>
              </a:spcAft>
              <a:buClr>
                <a:schemeClr val="dk1"/>
              </a:buClr>
              <a:buSzPts val="1400"/>
              <a:buChar char="●"/>
              <a:defRPr>
                <a:solidFill>
                  <a:schemeClr val="dk1"/>
                </a:solidFill>
              </a:defRPr>
            </a:lvl4pPr>
            <a:lvl5pPr marL="2286000" lvl="4" indent="-317500">
              <a:spcBef>
                <a:spcPts val="1600"/>
              </a:spcBef>
              <a:spcAft>
                <a:spcPts val="0"/>
              </a:spcAft>
              <a:buClr>
                <a:schemeClr val="dk1"/>
              </a:buClr>
              <a:buSzPts val="1400"/>
              <a:buChar char="○"/>
              <a:defRPr>
                <a:solidFill>
                  <a:schemeClr val="dk1"/>
                </a:solidFill>
              </a:defRPr>
            </a:lvl5pPr>
            <a:lvl6pPr marL="2743200" lvl="5" indent="-317500">
              <a:spcBef>
                <a:spcPts val="1600"/>
              </a:spcBef>
              <a:spcAft>
                <a:spcPts val="0"/>
              </a:spcAft>
              <a:buClr>
                <a:schemeClr val="dk1"/>
              </a:buClr>
              <a:buSzPts val="1400"/>
              <a:buChar char="■"/>
              <a:defRPr>
                <a:solidFill>
                  <a:schemeClr val="dk1"/>
                </a:solidFill>
              </a:defRPr>
            </a:lvl6pPr>
            <a:lvl7pPr marL="3200400" lvl="6" indent="-317500">
              <a:spcBef>
                <a:spcPts val="1600"/>
              </a:spcBef>
              <a:spcAft>
                <a:spcPts val="0"/>
              </a:spcAft>
              <a:buClr>
                <a:schemeClr val="dk1"/>
              </a:buClr>
              <a:buSzPts val="1400"/>
              <a:buChar char="●"/>
              <a:defRPr>
                <a:solidFill>
                  <a:schemeClr val="dk1"/>
                </a:solidFill>
              </a:defRPr>
            </a:lvl7pPr>
            <a:lvl8pPr marL="3657600" lvl="7" indent="-317500">
              <a:spcBef>
                <a:spcPts val="1600"/>
              </a:spcBef>
              <a:spcAft>
                <a:spcPts val="0"/>
              </a:spcAft>
              <a:buClr>
                <a:schemeClr val="dk1"/>
              </a:buClr>
              <a:buSzPts val="1400"/>
              <a:buChar char="○"/>
              <a:defRPr>
                <a:solidFill>
                  <a:schemeClr val="dk1"/>
                </a:solidFill>
              </a:defRPr>
            </a:lvl8pPr>
            <a:lvl9pPr marL="4114800" lvl="8" indent="-317500">
              <a:spcBef>
                <a:spcPts val="1600"/>
              </a:spcBef>
              <a:spcAft>
                <a:spcPts val="1600"/>
              </a:spcAft>
              <a:buClr>
                <a:schemeClr val="dk1"/>
              </a:buClr>
              <a:buSzPts val="1400"/>
              <a:buChar char="■"/>
              <a:defRPr>
                <a:solidFill>
                  <a:schemeClr val="dk1"/>
                </a:solidFill>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7090533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06977125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6294017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6759411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dark-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lt2"/>
              </a:buClr>
              <a:buSzPts val="1800"/>
              <a:buChar char="●"/>
              <a:defRPr sz="1800">
                <a:solidFill>
                  <a:schemeClr val="lt2"/>
                </a:solidFill>
              </a:defRPr>
            </a:lvl1pPr>
            <a:lvl2pPr marL="914400" lvl="1" indent="-317500" rtl="0">
              <a:lnSpc>
                <a:spcPct val="115000"/>
              </a:lnSpc>
              <a:spcBef>
                <a:spcPts val="1600"/>
              </a:spcBef>
              <a:spcAft>
                <a:spcPts val="0"/>
              </a:spcAft>
              <a:buClr>
                <a:schemeClr val="lt2"/>
              </a:buClr>
              <a:buSzPts val="1400"/>
              <a:buChar char="○"/>
              <a:defRPr>
                <a:solidFill>
                  <a:schemeClr val="lt2"/>
                </a:solidFill>
              </a:defRPr>
            </a:lvl2pPr>
            <a:lvl3pPr marL="1371600" lvl="2" indent="-317500" rtl="0">
              <a:lnSpc>
                <a:spcPct val="115000"/>
              </a:lnSpc>
              <a:spcBef>
                <a:spcPts val="1600"/>
              </a:spcBef>
              <a:spcAft>
                <a:spcPts val="0"/>
              </a:spcAft>
              <a:buClr>
                <a:schemeClr val="lt2"/>
              </a:buClr>
              <a:buSzPts val="1400"/>
              <a:buChar char="■"/>
              <a:defRPr>
                <a:solidFill>
                  <a:schemeClr val="lt2"/>
                </a:solidFill>
              </a:defRPr>
            </a:lvl3pPr>
            <a:lvl4pPr marL="1828800" lvl="3" indent="-317500" rtl="0">
              <a:lnSpc>
                <a:spcPct val="115000"/>
              </a:lnSpc>
              <a:spcBef>
                <a:spcPts val="1600"/>
              </a:spcBef>
              <a:spcAft>
                <a:spcPts val="0"/>
              </a:spcAft>
              <a:buClr>
                <a:schemeClr val="lt2"/>
              </a:buClr>
              <a:buSzPts val="1400"/>
              <a:buChar char="●"/>
              <a:defRPr>
                <a:solidFill>
                  <a:schemeClr val="lt2"/>
                </a:solidFill>
              </a:defRPr>
            </a:lvl4pPr>
            <a:lvl5pPr marL="2286000" lvl="4" indent="-317500" rtl="0">
              <a:lnSpc>
                <a:spcPct val="115000"/>
              </a:lnSpc>
              <a:spcBef>
                <a:spcPts val="1600"/>
              </a:spcBef>
              <a:spcAft>
                <a:spcPts val="0"/>
              </a:spcAft>
              <a:buClr>
                <a:schemeClr val="lt2"/>
              </a:buClr>
              <a:buSzPts val="1400"/>
              <a:buChar char="○"/>
              <a:defRPr>
                <a:solidFill>
                  <a:schemeClr val="lt2"/>
                </a:solidFill>
              </a:defRPr>
            </a:lvl5pPr>
            <a:lvl6pPr marL="2743200" lvl="5" indent="-317500" rtl="0">
              <a:lnSpc>
                <a:spcPct val="115000"/>
              </a:lnSpc>
              <a:spcBef>
                <a:spcPts val="1600"/>
              </a:spcBef>
              <a:spcAft>
                <a:spcPts val="0"/>
              </a:spcAft>
              <a:buClr>
                <a:schemeClr val="lt2"/>
              </a:buClr>
              <a:buSzPts val="1400"/>
              <a:buChar char="■"/>
              <a:defRPr>
                <a:solidFill>
                  <a:schemeClr val="lt2"/>
                </a:solidFill>
              </a:defRPr>
            </a:lvl6pPr>
            <a:lvl7pPr marL="3200400" lvl="6" indent="-317500" rtl="0">
              <a:lnSpc>
                <a:spcPct val="115000"/>
              </a:lnSpc>
              <a:spcBef>
                <a:spcPts val="1600"/>
              </a:spcBef>
              <a:spcAft>
                <a:spcPts val="0"/>
              </a:spcAft>
              <a:buClr>
                <a:schemeClr val="lt2"/>
              </a:buClr>
              <a:buSzPts val="1400"/>
              <a:buChar char="●"/>
              <a:defRPr>
                <a:solidFill>
                  <a:schemeClr val="lt2"/>
                </a:solidFill>
              </a:defRPr>
            </a:lvl7pPr>
            <a:lvl8pPr marL="3657600" lvl="7" indent="-317500" rtl="0">
              <a:lnSpc>
                <a:spcPct val="115000"/>
              </a:lnSpc>
              <a:spcBef>
                <a:spcPts val="1600"/>
              </a:spcBef>
              <a:spcAft>
                <a:spcPts val="0"/>
              </a:spcAft>
              <a:buClr>
                <a:schemeClr val="lt2"/>
              </a:buClr>
              <a:buSzPts val="1400"/>
              <a:buChar char="○"/>
              <a:defRPr>
                <a:solidFill>
                  <a:schemeClr val="lt2"/>
                </a:solidFill>
              </a:defRPr>
            </a:lvl8pPr>
            <a:lvl9pPr marL="4114800" lvl="8" indent="-317500" rtl="0">
              <a:lnSpc>
                <a:spcPct val="115000"/>
              </a:lnSpc>
              <a:spcBef>
                <a:spcPts val="1600"/>
              </a:spcBef>
              <a:spcAft>
                <a:spcPts val="1600"/>
              </a:spcAft>
              <a:buClr>
                <a:schemeClr val="lt2"/>
              </a:buClr>
              <a:buSzPts val="1400"/>
              <a:buChar char="■"/>
              <a:defRPr>
                <a:solidFill>
                  <a:schemeClr val="lt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lt2"/>
                </a:solidFill>
              </a:defRPr>
            </a:lvl1pPr>
            <a:lvl2pPr lvl="1" algn="r" rtl="0">
              <a:buNone/>
              <a:defRPr sz="1000">
                <a:solidFill>
                  <a:schemeClr val="lt2"/>
                </a:solidFill>
              </a:defRPr>
            </a:lvl2pPr>
            <a:lvl3pPr lvl="2" algn="r" rtl="0">
              <a:buNone/>
              <a:defRPr sz="1000">
                <a:solidFill>
                  <a:schemeClr val="lt2"/>
                </a:solidFill>
              </a:defRPr>
            </a:lvl3pPr>
            <a:lvl4pPr lvl="3" algn="r" rtl="0">
              <a:buNone/>
              <a:defRPr sz="1000">
                <a:solidFill>
                  <a:schemeClr val="lt2"/>
                </a:solidFill>
              </a:defRPr>
            </a:lvl4pPr>
            <a:lvl5pPr lvl="4" algn="r" rtl="0">
              <a:buNone/>
              <a:defRPr sz="1000">
                <a:solidFill>
                  <a:schemeClr val="lt2"/>
                </a:solidFill>
              </a:defRPr>
            </a:lvl5pPr>
            <a:lvl6pPr lvl="5" algn="r" rtl="0">
              <a:buNone/>
              <a:defRPr sz="1000">
                <a:solidFill>
                  <a:schemeClr val="lt2"/>
                </a:solidFill>
              </a:defRPr>
            </a:lvl6pPr>
            <a:lvl7pPr lvl="6" algn="r" rtl="0">
              <a:buNone/>
              <a:defRPr sz="1000">
                <a:solidFill>
                  <a:schemeClr val="lt2"/>
                </a:solidFill>
              </a:defRPr>
            </a:lvl7pPr>
            <a:lvl8pPr lvl="7" algn="r" rtl="0">
              <a:buNone/>
              <a:defRPr sz="1000">
                <a:solidFill>
                  <a:schemeClr val="lt2"/>
                </a:solidFill>
              </a:defRPr>
            </a:lvl8pPr>
            <a:lvl9pPr lvl="8" algn="r" rtl="0">
              <a:buNone/>
              <a:defRPr sz="1000">
                <a:solidFill>
                  <a:schemeClr val="lt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2"/>
              </a:buClr>
              <a:buSzPts val="1800"/>
              <a:buChar char="●"/>
              <a:defRPr sz="1800">
                <a:solidFill>
                  <a:schemeClr val="lt2"/>
                </a:solidFill>
              </a:defRPr>
            </a:lvl1pPr>
            <a:lvl2pPr marL="914400" lvl="1" indent="-317500">
              <a:lnSpc>
                <a:spcPct val="115000"/>
              </a:lnSpc>
              <a:spcBef>
                <a:spcPts val="1600"/>
              </a:spcBef>
              <a:spcAft>
                <a:spcPts val="0"/>
              </a:spcAft>
              <a:buClr>
                <a:schemeClr val="lt2"/>
              </a:buClr>
              <a:buSzPts val="1400"/>
              <a:buChar char="○"/>
              <a:defRPr>
                <a:solidFill>
                  <a:schemeClr val="lt2"/>
                </a:solidFill>
              </a:defRPr>
            </a:lvl2pPr>
            <a:lvl3pPr marL="1371600" lvl="2" indent="-317500">
              <a:lnSpc>
                <a:spcPct val="115000"/>
              </a:lnSpc>
              <a:spcBef>
                <a:spcPts val="1600"/>
              </a:spcBef>
              <a:spcAft>
                <a:spcPts val="0"/>
              </a:spcAft>
              <a:buClr>
                <a:schemeClr val="lt2"/>
              </a:buClr>
              <a:buSzPts val="1400"/>
              <a:buChar char="■"/>
              <a:defRPr>
                <a:solidFill>
                  <a:schemeClr val="lt2"/>
                </a:solidFill>
              </a:defRPr>
            </a:lvl3pPr>
            <a:lvl4pPr marL="1828800" lvl="3" indent="-317500">
              <a:lnSpc>
                <a:spcPct val="115000"/>
              </a:lnSpc>
              <a:spcBef>
                <a:spcPts val="1600"/>
              </a:spcBef>
              <a:spcAft>
                <a:spcPts val="0"/>
              </a:spcAft>
              <a:buClr>
                <a:schemeClr val="lt2"/>
              </a:buClr>
              <a:buSzPts val="1400"/>
              <a:buChar char="●"/>
              <a:defRPr>
                <a:solidFill>
                  <a:schemeClr val="lt2"/>
                </a:solidFill>
              </a:defRPr>
            </a:lvl4pPr>
            <a:lvl5pPr marL="2286000" lvl="4" indent="-317500">
              <a:lnSpc>
                <a:spcPct val="115000"/>
              </a:lnSpc>
              <a:spcBef>
                <a:spcPts val="1600"/>
              </a:spcBef>
              <a:spcAft>
                <a:spcPts val="0"/>
              </a:spcAft>
              <a:buClr>
                <a:schemeClr val="lt2"/>
              </a:buClr>
              <a:buSzPts val="1400"/>
              <a:buChar char="○"/>
              <a:defRPr>
                <a:solidFill>
                  <a:schemeClr val="lt2"/>
                </a:solidFill>
              </a:defRPr>
            </a:lvl5pPr>
            <a:lvl6pPr marL="2743200" lvl="5" indent="-317500">
              <a:lnSpc>
                <a:spcPct val="115000"/>
              </a:lnSpc>
              <a:spcBef>
                <a:spcPts val="1600"/>
              </a:spcBef>
              <a:spcAft>
                <a:spcPts val="0"/>
              </a:spcAft>
              <a:buClr>
                <a:schemeClr val="lt2"/>
              </a:buClr>
              <a:buSzPts val="1400"/>
              <a:buChar char="■"/>
              <a:defRPr>
                <a:solidFill>
                  <a:schemeClr val="lt2"/>
                </a:solidFill>
              </a:defRPr>
            </a:lvl6pPr>
            <a:lvl7pPr marL="3200400" lvl="6" indent="-317500">
              <a:lnSpc>
                <a:spcPct val="115000"/>
              </a:lnSpc>
              <a:spcBef>
                <a:spcPts val="1600"/>
              </a:spcBef>
              <a:spcAft>
                <a:spcPts val="0"/>
              </a:spcAft>
              <a:buClr>
                <a:schemeClr val="lt2"/>
              </a:buClr>
              <a:buSzPts val="1400"/>
              <a:buChar char="●"/>
              <a:defRPr>
                <a:solidFill>
                  <a:schemeClr val="lt2"/>
                </a:solidFill>
              </a:defRPr>
            </a:lvl7pPr>
            <a:lvl8pPr marL="3657600" lvl="7" indent="-317500">
              <a:lnSpc>
                <a:spcPct val="115000"/>
              </a:lnSpc>
              <a:spcBef>
                <a:spcPts val="1600"/>
              </a:spcBef>
              <a:spcAft>
                <a:spcPts val="0"/>
              </a:spcAft>
              <a:buClr>
                <a:schemeClr val="lt2"/>
              </a:buClr>
              <a:buSzPts val="1400"/>
              <a:buChar char="○"/>
              <a:defRPr>
                <a:solidFill>
                  <a:schemeClr val="lt2"/>
                </a:solidFill>
              </a:defRPr>
            </a:lvl8pPr>
            <a:lvl9pPr marL="4114800" lvl="8" indent="-317500">
              <a:lnSpc>
                <a:spcPct val="115000"/>
              </a:lnSpc>
              <a:spcBef>
                <a:spcPts val="1600"/>
              </a:spcBef>
              <a:spcAft>
                <a:spcPts val="1600"/>
              </a:spcAft>
              <a:buClr>
                <a:schemeClr val="lt2"/>
              </a:buClr>
              <a:buSzPts val="1400"/>
              <a:buChar char="■"/>
              <a:defRPr>
                <a:solidFill>
                  <a:schemeClr val="lt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672526485"/>
      </p:ext>
    </p:extLst>
  </p:cSld>
  <p:clrMap bg1="lt1" tx1="dk1" bg2="dk2"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3.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hyperlink" Target="https://docs.google.com/spreadsheets/d/e/2PACX-1vSZjBuU6eW4Pji2slRvQs6oLR_DEAoFSoqakd5kvdQIpd3pXbXmFl0_vnPOGxDBkLpS1LcjZMV1DYLI/pubhtml" TargetMode="External"/><Relationship Id="rId2" Type="http://schemas.openxmlformats.org/officeDocument/2006/relationships/notesSlide" Target="../notesSlides/notesSlide14.xml"/><Relationship Id="rId1" Type="http://schemas.openxmlformats.org/officeDocument/2006/relationships/slideLayout" Target="../slideLayouts/slideLayout23.xml"/><Relationship Id="rId4" Type="http://schemas.openxmlformats.org/officeDocument/2006/relationships/hyperlink" Target="https://docs.google.com/spreadsheets/d/1bX_B-9oRTgyanZBrNgj46WP3CgEHbbDmJgghHrThOyQ/edit?usp=sharing"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hyperlink" Target="https://www.w3schools.com/python/python_operators.asp" TargetMode="External"/><Relationship Id="rId2" Type="http://schemas.openxmlformats.org/officeDocument/2006/relationships/notesSlide" Target="../notesSlides/notesSlide24.xml"/><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github.com/"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3.xml"/></Relationships>
</file>

<file path=ppt/slides/_rels/slide54.xml.rels><?xml version="1.0" encoding="UTF-8" standalone="yes"?>
<Relationships xmlns="http://schemas.openxmlformats.org/package/2006/relationships"><Relationship Id="rId3" Type="http://schemas.openxmlformats.org/officeDocument/2006/relationships/hyperlink" Target="https://docs.google.com/document/d/15TOOtQxjrDtLoHHB3H0OTDyQFcIfZ1Yjc_3s_W8P5Mo/edit?usp=sharing" TargetMode="External"/><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rogerdudler.github.io/git-guide/" TargetMode="External"/><Relationship Id="rId2" Type="http://schemas.openxmlformats.org/officeDocument/2006/relationships/notesSlide" Target="../notesSlides/notesSlide53.xml"/><Relationship Id="rId1" Type="http://schemas.openxmlformats.org/officeDocument/2006/relationships/slideLayout" Target="../slideLayouts/slideLayout2.xml"/><Relationship Id="rId6" Type="http://schemas.openxmlformats.org/officeDocument/2006/relationships/hyperlink" Target="https://ru.atlassian.com/git/tutorials" TargetMode="External"/><Relationship Id="rId5" Type="http://schemas.openxmlformats.org/officeDocument/2006/relationships/hyperlink" Target="https://rubygarage.org/blog/most-basic-git-commands-with-examples" TargetMode="External"/><Relationship Id="rId4" Type="http://schemas.openxmlformats.org/officeDocument/2006/relationships/hyperlink" Target="https://git-scm.com/about" TargetMode="External"/></Relationships>
</file>

<file path=ppt/slides/_rels/slide56.xml.rels><?xml version="1.0" encoding="UTF-8" standalone="yes"?>
<Relationships xmlns="http://schemas.openxmlformats.org/package/2006/relationships"><Relationship Id="rId3" Type="http://schemas.openxmlformats.org/officeDocument/2006/relationships/hyperlink" Target="https://realpython.com/python-data-types/" TargetMode="External"/><Relationship Id="rId2" Type="http://schemas.openxmlformats.org/officeDocument/2006/relationships/notesSlide" Target="../notesSlides/notesSlide54.xml"/><Relationship Id="rId1" Type="http://schemas.openxmlformats.org/officeDocument/2006/relationships/slideLayout" Target="../slideLayouts/slideLayout2.xml"/><Relationship Id="rId5" Type="http://schemas.openxmlformats.org/officeDocument/2006/relationships/hyperlink" Target="https://www.youtube.com/watch?v=_uQrJ0TkZlc&amp;t=301s" TargetMode="External"/><Relationship Id="rId4" Type="http://schemas.openxmlformats.org/officeDocument/2006/relationships/hyperlink" Target="https://realpython.com/python-variables/" TargetMode="Externa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7"/>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dirty="0"/>
              <a:t>Computer Science Fundamentals</a:t>
            </a:r>
            <a:endParaRPr dirty="0"/>
          </a:p>
        </p:txBody>
      </p:sp>
      <p:sp>
        <p:nvSpPr>
          <p:cNvPr id="113" name="Google Shape;113;p27"/>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4"/>
                </a:solidFill>
              </a:rPr>
              <a:t>Seminar 2</a:t>
            </a:r>
          </a:p>
          <a:p>
            <a:pPr marL="0" indent="0" algn="l"/>
            <a:r>
              <a:rPr lang="en-GB" dirty="0">
                <a:solidFill>
                  <a:schemeClr val="accent4"/>
                </a:solidFill>
              </a:rPr>
              <a:t>Lecturer: Olga Yugay</a:t>
            </a:r>
          </a:p>
          <a:p>
            <a:pPr marL="0" lvl="0" indent="0" algn="ctr" rtl="0">
              <a:spcBef>
                <a:spcPts val="0"/>
              </a:spcBef>
              <a:spcAft>
                <a:spcPts val="0"/>
              </a:spcAft>
              <a:buNone/>
            </a:pPr>
            <a:endParaRPr lang="en-US" dirty="0">
              <a:solidFill>
                <a:schemeClr val="accent4"/>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Seminar objectives</a:t>
            </a:r>
            <a:endParaRPr dirty="0"/>
          </a:p>
        </p:txBody>
      </p:sp>
      <p:sp>
        <p:nvSpPr>
          <p:cNvPr id="119" name="Google Shape;119;p2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dirty="0"/>
              <a:t>Part A</a:t>
            </a:r>
          </a:p>
          <a:p>
            <a:pPr marL="457200" lvl="0" indent="-342900" algn="l" rtl="0">
              <a:spcBef>
                <a:spcPts val="1600"/>
              </a:spcBef>
              <a:spcAft>
                <a:spcPts val="0"/>
              </a:spcAft>
              <a:buSzPts val="1800"/>
              <a:buAutoNum type="arabicPeriod"/>
            </a:pPr>
            <a:r>
              <a:rPr lang="en-GB" dirty="0"/>
              <a:t>Positional notation</a:t>
            </a:r>
            <a:r>
              <a:rPr lang="en-US" dirty="0"/>
              <a:t>, conversion between number systems</a:t>
            </a:r>
          </a:p>
          <a:p>
            <a:pPr marL="457200" lvl="0" indent="-342900" algn="l" rtl="0">
              <a:spcBef>
                <a:spcPts val="0"/>
              </a:spcBef>
              <a:spcAft>
                <a:spcPts val="0"/>
              </a:spcAft>
              <a:buSzPts val="1800"/>
              <a:buAutoNum type="arabicPeriod"/>
            </a:pPr>
            <a:r>
              <a:rPr lang="en-US" dirty="0"/>
              <a:t>Binary addition</a:t>
            </a:r>
          </a:p>
          <a:p>
            <a:pPr marL="0" lvl="0" indent="0" algn="l" rtl="0">
              <a:spcBef>
                <a:spcPts val="1600"/>
              </a:spcBef>
              <a:spcAft>
                <a:spcPts val="0"/>
              </a:spcAft>
              <a:buNone/>
            </a:pPr>
            <a:r>
              <a:rPr lang="en-US" dirty="0"/>
              <a:t>Part B</a:t>
            </a:r>
          </a:p>
          <a:p>
            <a:pPr marL="457200" marR="0" lvl="0" indent="-342900" algn="l" rtl="0">
              <a:lnSpc>
                <a:spcPct val="115000"/>
              </a:lnSpc>
              <a:spcBef>
                <a:spcPts val="0"/>
              </a:spcBef>
              <a:spcAft>
                <a:spcPts val="0"/>
              </a:spcAft>
              <a:buSzPts val="1800"/>
              <a:buAutoNum type="arabicPeriod"/>
            </a:pPr>
            <a:r>
              <a:rPr lang="en-GB" dirty="0"/>
              <a:t>Practise python and conversion, variables, data types, </a:t>
            </a:r>
            <a:r>
              <a:rPr lang="en-GB" dirty="0" err="1"/>
              <a:t>boolean</a:t>
            </a:r>
            <a:r>
              <a:rPr lang="en-GB" dirty="0"/>
              <a:t> expressions</a:t>
            </a:r>
          </a:p>
          <a:p>
            <a:pPr marL="457200" marR="0" lvl="0" indent="-342900" algn="l" rtl="0">
              <a:lnSpc>
                <a:spcPct val="115000"/>
              </a:lnSpc>
              <a:spcBef>
                <a:spcPts val="0"/>
              </a:spcBef>
              <a:spcAft>
                <a:spcPts val="0"/>
              </a:spcAft>
              <a:buSzPts val="1800"/>
              <a:buAutoNum type="arabicPeriod"/>
            </a:pPr>
            <a:r>
              <a:rPr lang="en-GB" dirty="0"/>
              <a:t>Python conditionals and recursion</a:t>
            </a:r>
          </a:p>
          <a:p>
            <a:pPr marL="457200" marR="0" lvl="0" indent="-342900" algn="l" rtl="0">
              <a:lnSpc>
                <a:spcPct val="115000"/>
              </a:lnSpc>
              <a:spcBef>
                <a:spcPts val="0"/>
              </a:spcBef>
              <a:spcAft>
                <a:spcPts val="0"/>
              </a:spcAft>
              <a:buSzPts val="1800"/>
              <a:buAutoNum type="arabicPeriod"/>
            </a:pPr>
            <a:r>
              <a:rPr lang="en-GB" dirty="0"/>
              <a:t>Practise</a:t>
            </a:r>
            <a:r>
              <a:rPr lang="en-US" dirty="0"/>
              <a:t> basic </a:t>
            </a:r>
            <a:r>
              <a:rPr lang="en-US" dirty="0" err="1">
                <a:solidFill>
                  <a:schemeClr val="accent4"/>
                </a:solidFill>
              </a:rPr>
              <a:t>cmd</a:t>
            </a:r>
            <a:r>
              <a:rPr lang="en-US" dirty="0">
                <a:solidFill>
                  <a:schemeClr val="accent4"/>
                </a:solidFill>
              </a:rPr>
              <a:t> </a:t>
            </a:r>
            <a:r>
              <a:rPr lang="en-US" dirty="0"/>
              <a:t>commands</a:t>
            </a:r>
          </a:p>
          <a:p>
            <a:pPr marL="457200" marR="0" lvl="0" indent="-342900" algn="l" rtl="0">
              <a:lnSpc>
                <a:spcPct val="115000"/>
              </a:lnSpc>
              <a:spcBef>
                <a:spcPts val="0"/>
              </a:spcBef>
              <a:spcAft>
                <a:spcPts val="0"/>
              </a:spcAft>
              <a:buClr>
                <a:schemeClr val="lt2"/>
              </a:buClr>
              <a:buSzPts val="1800"/>
              <a:buFont typeface="Arial"/>
              <a:buAutoNum type="arabicPeriod"/>
            </a:pPr>
            <a:r>
              <a:rPr lang="en-GB" dirty="0"/>
              <a:t>Practise</a:t>
            </a:r>
            <a:r>
              <a:rPr lang="en-US" sz="1800" dirty="0"/>
              <a:t> </a:t>
            </a:r>
            <a:r>
              <a:rPr lang="en-US" dirty="0"/>
              <a:t>b</a:t>
            </a:r>
            <a:r>
              <a:rPr lang="en-US" sz="1800" dirty="0"/>
              <a:t>asic </a:t>
            </a:r>
            <a:r>
              <a:rPr lang="en-US" dirty="0">
                <a:solidFill>
                  <a:schemeClr val="accent4"/>
                </a:solidFill>
              </a:rPr>
              <a:t>g</a:t>
            </a:r>
            <a:r>
              <a:rPr lang="en-US" sz="1800" dirty="0">
                <a:solidFill>
                  <a:schemeClr val="accent4"/>
                </a:solidFill>
              </a:rPr>
              <a:t>it </a:t>
            </a:r>
            <a:r>
              <a:rPr lang="en-US" sz="1800" dirty="0"/>
              <a:t>commands</a:t>
            </a:r>
          </a:p>
          <a:p>
            <a:pPr marL="457200" marR="0" lvl="0" indent="-342900" algn="l" rtl="0">
              <a:lnSpc>
                <a:spcPct val="115000"/>
              </a:lnSpc>
              <a:spcBef>
                <a:spcPts val="0"/>
              </a:spcBef>
              <a:spcAft>
                <a:spcPts val="0"/>
              </a:spcAft>
              <a:buSzPts val="1800"/>
              <a:buAutoNum type="arabicPeriod"/>
            </a:pPr>
            <a:endParaRPr lang="en-GB" dirty="0"/>
          </a:p>
          <a:p>
            <a:pPr marL="114300" marR="0" lvl="0" indent="0" algn="l" rtl="0">
              <a:lnSpc>
                <a:spcPct val="115000"/>
              </a:lnSpc>
              <a:spcBef>
                <a:spcPts val="0"/>
              </a:spcBef>
              <a:spcAft>
                <a:spcPts val="0"/>
              </a:spcAft>
              <a:buSzPts val="1800"/>
              <a:buNone/>
            </a:pPr>
            <a:endParaRPr dirty="0"/>
          </a:p>
          <a:p>
            <a:pPr marL="0" lvl="0" indent="0" algn="l" rtl="0">
              <a:spcBef>
                <a:spcPts val="1600"/>
              </a:spcBef>
              <a:spcAft>
                <a:spcPts val="1600"/>
              </a:spcAft>
              <a:buNone/>
            </a:pPr>
            <a:endParaRPr dirty="0"/>
          </a:p>
        </p:txBody>
      </p:sp>
      <p:sp>
        <p:nvSpPr>
          <p:cNvPr id="120" name="Google Shape;120;p2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124"/>
        <p:cNvGrpSpPr/>
        <p:nvPr/>
      </p:nvGrpSpPr>
      <p:grpSpPr>
        <a:xfrm>
          <a:off x="0" y="0"/>
          <a:ext cx="0" cy="0"/>
          <a:chOff x="0" y="0"/>
          <a:chExt cx="0" cy="0"/>
        </a:xfrm>
      </p:grpSpPr>
      <p:sp>
        <p:nvSpPr>
          <p:cNvPr id="125" name="Google Shape;125;p29"/>
          <p:cNvSpPr txBox="1">
            <a:spLocks noGrp="1"/>
          </p:cNvSpPr>
          <p:nvPr>
            <p:ph type="subTitle" idx="1"/>
          </p:nvPr>
        </p:nvSpPr>
        <p:spPr>
          <a:xfrm>
            <a:off x="0" y="2797175"/>
            <a:ext cx="9144000" cy="655800"/>
          </a:xfrm>
          <a:prstGeom prst="rect">
            <a:avLst/>
          </a:prstGeom>
          <a:solidFill>
            <a:schemeClr val="accent5"/>
          </a:solidFill>
        </p:spPr>
        <p:txBody>
          <a:bodyPr spcFirstLastPara="1" wrap="square" lIns="91425" tIns="91425" rIns="91425" bIns="91425" anchor="t" anchorCtr="0">
            <a:noAutofit/>
          </a:bodyPr>
          <a:lstStyle/>
          <a:p>
            <a:pPr marL="360000" lvl="0" indent="0" algn="l" rtl="0">
              <a:spcBef>
                <a:spcPts val="0"/>
              </a:spcBef>
              <a:spcAft>
                <a:spcPts val="0"/>
              </a:spcAft>
              <a:buNone/>
            </a:pPr>
            <a:r>
              <a:rPr lang="en-GB" dirty="0">
                <a:solidFill>
                  <a:schemeClr val="lt1"/>
                </a:solidFill>
              </a:rPr>
              <a:t>Part A: Lecture review</a:t>
            </a:r>
            <a:endParaRPr dirty="0">
              <a:solidFill>
                <a:schemeClr val="lt1"/>
              </a:solidFill>
            </a:endParaRPr>
          </a:p>
          <a:p>
            <a:pPr marL="360000" lvl="0" indent="0" algn="l" rtl="0">
              <a:spcBef>
                <a:spcPts val="0"/>
              </a:spcBef>
              <a:spcAft>
                <a:spcPts val="0"/>
              </a:spcAft>
              <a:buNone/>
            </a:pPr>
            <a:endParaRPr dirty="0">
              <a:solidFill>
                <a:schemeClr val="lt1"/>
              </a:solidFill>
            </a:endParaRPr>
          </a:p>
          <a:p>
            <a:pPr marL="360000" lvl="0" indent="0" algn="l" rtl="0">
              <a:spcBef>
                <a:spcPts val="0"/>
              </a:spcBef>
              <a:spcAft>
                <a:spcPts val="0"/>
              </a:spcAft>
              <a:buNone/>
            </a:pPr>
            <a:endParaRPr dirty="0">
              <a:solidFill>
                <a:schemeClr val="lt1"/>
              </a:solidFill>
            </a:endParaRPr>
          </a:p>
          <a:p>
            <a:pPr marL="360000" lvl="0" indent="0" algn="l" rtl="0">
              <a:spcBef>
                <a:spcPts val="0"/>
              </a:spcBef>
              <a:spcAft>
                <a:spcPts val="0"/>
              </a:spcAft>
              <a:buNone/>
            </a:pPr>
            <a:endParaRPr dirty="0">
              <a:solidFill>
                <a:schemeClr val="lt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2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Positional notation</a:t>
            </a:r>
            <a:endParaRPr dirty="0"/>
          </a:p>
        </p:txBody>
      </p:sp>
      <p:sp>
        <p:nvSpPr>
          <p:cNvPr id="192" name="Google Shape;192;p2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sz="2200" dirty="0">
                <a:solidFill>
                  <a:schemeClr val="bg2">
                    <a:lumMod val="25000"/>
                    <a:lumOff val="75000"/>
                  </a:schemeClr>
                </a:solidFill>
              </a:rPr>
              <a:t>Positional notation is a system of expressing numbers in which</a:t>
            </a:r>
            <a:r>
              <a:rPr lang="en-GB" sz="1800" baseline="30000" dirty="0">
                <a:solidFill>
                  <a:schemeClr val="tx1"/>
                </a:solidFill>
              </a:rPr>
              <a:t> 1</a:t>
            </a:r>
            <a:r>
              <a:rPr lang="en-GB" sz="2200" dirty="0">
                <a:solidFill>
                  <a:schemeClr val="bg2">
                    <a:lumMod val="25000"/>
                    <a:lumOff val="75000"/>
                  </a:schemeClr>
                </a:solidFill>
              </a:rPr>
              <a:t> </a:t>
            </a:r>
            <a:endParaRPr sz="2200" dirty="0">
              <a:solidFill>
                <a:schemeClr val="bg2">
                  <a:lumMod val="25000"/>
                  <a:lumOff val="75000"/>
                </a:schemeClr>
              </a:solidFill>
            </a:endParaRPr>
          </a:p>
          <a:p>
            <a:pPr marL="0" lvl="0" indent="-139700" algn="l" rtl="0">
              <a:lnSpc>
                <a:spcPct val="100000"/>
              </a:lnSpc>
              <a:spcBef>
                <a:spcPts val="560"/>
              </a:spcBef>
              <a:spcAft>
                <a:spcPts val="0"/>
              </a:spcAft>
              <a:buClr>
                <a:schemeClr val="dk1"/>
              </a:buClr>
              <a:buSzPts val="2200"/>
              <a:buChar char="•"/>
            </a:pPr>
            <a:r>
              <a:rPr lang="en-GB" sz="2200" dirty="0">
                <a:solidFill>
                  <a:schemeClr val="dk1"/>
                </a:solidFill>
              </a:rPr>
              <a:t>	</a:t>
            </a:r>
            <a:r>
              <a:rPr lang="en-GB" sz="2200" dirty="0">
                <a:solidFill>
                  <a:schemeClr val="bg2">
                    <a:lumMod val="25000"/>
                    <a:lumOff val="75000"/>
                  </a:schemeClr>
                </a:solidFill>
              </a:rPr>
              <a:t>the digits are </a:t>
            </a:r>
            <a:r>
              <a:rPr lang="en-GB" sz="2200" dirty="0">
                <a:solidFill>
                  <a:srgbClr val="558ED5"/>
                </a:solidFill>
              </a:rPr>
              <a:t>arranged in succession</a:t>
            </a:r>
            <a:r>
              <a:rPr lang="en-GB" sz="2200" dirty="0">
                <a:solidFill>
                  <a:schemeClr val="dk1"/>
                </a:solidFill>
              </a:rPr>
              <a:t> </a:t>
            </a:r>
            <a:r>
              <a:rPr lang="en-GB" sz="2200" dirty="0">
                <a:solidFill>
                  <a:schemeClr val="bg2">
                    <a:lumMod val="25000"/>
                    <a:lumOff val="75000"/>
                  </a:schemeClr>
                </a:solidFill>
              </a:rPr>
              <a:t>(0, 1, 2, 3…)</a:t>
            </a:r>
            <a:endParaRPr sz="2200" dirty="0">
              <a:solidFill>
                <a:schemeClr val="bg2">
                  <a:lumMod val="25000"/>
                  <a:lumOff val="75000"/>
                </a:schemeClr>
              </a:solidFill>
            </a:endParaRPr>
          </a:p>
          <a:p>
            <a:pPr marL="0" lvl="0" indent="-139700" algn="l" rtl="0">
              <a:lnSpc>
                <a:spcPct val="100000"/>
              </a:lnSpc>
              <a:spcBef>
                <a:spcPts val="560"/>
              </a:spcBef>
              <a:spcAft>
                <a:spcPts val="0"/>
              </a:spcAft>
              <a:buClr>
                <a:schemeClr val="dk1"/>
              </a:buClr>
              <a:buSzPts val="2200"/>
              <a:buChar char="•"/>
            </a:pPr>
            <a:r>
              <a:rPr lang="en-GB" sz="2200" dirty="0">
                <a:solidFill>
                  <a:schemeClr val="dk1"/>
                </a:solidFill>
              </a:rPr>
              <a:t>	</a:t>
            </a:r>
            <a:r>
              <a:rPr lang="en-GB" sz="2200" dirty="0">
                <a:solidFill>
                  <a:schemeClr val="bg2">
                    <a:lumMod val="25000"/>
                    <a:lumOff val="75000"/>
                  </a:schemeClr>
                </a:solidFill>
              </a:rPr>
              <a:t>the position of each digit has a </a:t>
            </a:r>
            <a:r>
              <a:rPr lang="en-GB" sz="2200" dirty="0">
                <a:solidFill>
                  <a:srgbClr val="558ED5"/>
                </a:solidFill>
              </a:rPr>
              <a:t>place value</a:t>
            </a:r>
            <a:r>
              <a:rPr lang="en-GB" sz="2200" dirty="0">
                <a:solidFill>
                  <a:schemeClr val="dk1"/>
                </a:solidFill>
              </a:rPr>
              <a:t> </a:t>
            </a:r>
            <a:endParaRPr sz="2200" dirty="0">
              <a:solidFill>
                <a:schemeClr val="dk1"/>
              </a:solidFill>
            </a:endParaRPr>
          </a:p>
          <a:p>
            <a:pPr marL="0" lvl="0" indent="-139700" algn="l" rtl="0">
              <a:lnSpc>
                <a:spcPct val="100000"/>
              </a:lnSpc>
              <a:spcBef>
                <a:spcPts val="560"/>
              </a:spcBef>
              <a:spcAft>
                <a:spcPts val="0"/>
              </a:spcAft>
              <a:buClr>
                <a:schemeClr val="dk1"/>
              </a:buClr>
              <a:buSzPts val="2200"/>
              <a:buChar char="•"/>
            </a:pPr>
            <a:r>
              <a:rPr lang="en-GB" sz="2200" dirty="0">
                <a:solidFill>
                  <a:schemeClr val="dk1"/>
                </a:solidFill>
              </a:rPr>
              <a:t>	</a:t>
            </a:r>
            <a:r>
              <a:rPr lang="en-GB" sz="2200" dirty="0">
                <a:solidFill>
                  <a:schemeClr val="bg2">
                    <a:lumMod val="25000"/>
                    <a:lumOff val="75000"/>
                  </a:schemeClr>
                </a:solidFill>
              </a:rPr>
              <a:t>the number is equal to the </a:t>
            </a:r>
            <a:r>
              <a:rPr lang="en-GB" sz="2200" dirty="0">
                <a:solidFill>
                  <a:srgbClr val="558ED5"/>
                </a:solidFill>
              </a:rPr>
              <a:t>sum of the products of each digit by its place value</a:t>
            </a:r>
            <a:r>
              <a:rPr lang="en-GB" sz="2200" dirty="0">
                <a:solidFill>
                  <a:schemeClr val="dk1"/>
                </a:solidFill>
              </a:rPr>
              <a:t>. </a:t>
            </a:r>
            <a:endParaRPr sz="2200" dirty="0">
              <a:solidFill>
                <a:schemeClr val="dk1"/>
              </a:solidFill>
            </a:endParaRPr>
          </a:p>
          <a:p>
            <a:pPr marL="0" lvl="0" indent="0" algn="l" rtl="0">
              <a:lnSpc>
                <a:spcPct val="100000"/>
              </a:lnSpc>
              <a:spcBef>
                <a:spcPts val="560"/>
              </a:spcBef>
              <a:spcAft>
                <a:spcPts val="0"/>
              </a:spcAft>
              <a:buClr>
                <a:schemeClr val="dk1"/>
              </a:buClr>
              <a:buSzPts val="2800"/>
              <a:buFont typeface="Arial"/>
              <a:buNone/>
            </a:pPr>
            <a:endParaRPr sz="2400" dirty="0">
              <a:solidFill>
                <a:schemeClr val="dk1"/>
              </a:solidFill>
            </a:endParaRPr>
          </a:p>
          <a:p>
            <a:pPr marL="0" lvl="0" indent="0" algn="l" rtl="0">
              <a:lnSpc>
                <a:spcPct val="100000"/>
              </a:lnSpc>
              <a:spcBef>
                <a:spcPts val="560"/>
              </a:spcBef>
              <a:spcAft>
                <a:spcPts val="0"/>
              </a:spcAft>
              <a:buClr>
                <a:schemeClr val="dk1"/>
              </a:buClr>
              <a:buSzPts val="2800"/>
              <a:buFont typeface="Arial"/>
              <a:buNone/>
            </a:pPr>
            <a:endParaRPr sz="2400" dirty="0">
              <a:solidFill>
                <a:schemeClr val="dk1"/>
              </a:solidFill>
            </a:endParaRPr>
          </a:p>
          <a:p>
            <a:pPr marL="0" lvl="0" indent="0" algn="l" rtl="0">
              <a:lnSpc>
                <a:spcPct val="100000"/>
              </a:lnSpc>
              <a:spcBef>
                <a:spcPts val="560"/>
              </a:spcBef>
              <a:spcAft>
                <a:spcPts val="0"/>
              </a:spcAft>
              <a:buClr>
                <a:schemeClr val="dk1"/>
              </a:buClr>
              <a:buSzPts val="2800"/>
              <a:buFont typeface="Arial"/>
              <a:buNone/>
            </a:pPr>
            <a:endParaRPr sz="2400" dirty="0">
              <a:solidFill>
                <a:schemeClr val="dk1"/>
              </a:solidFill>
            </a:endParaRPr>
          </a:p>
          <a:p>
            <a:pPr marL="0" lvl="0" indent="0" algn="l" rtl="0">
              <a:spcBef>
                <a:spcPts val="0"/>
              </a:spcBef>
              <a:spcAft>
                <a:spcPts val="1600"/>
              </a:spcAft>
              <a:buNone/>
            </a:pPr>
            <a:endParaRPr sz="2400" dirty="0"/>
          </a:p>
        </p:txBody>
      </p:sp>
      <p:sp>
        <p:nvSpPr>
          <p:cNvPr id="193" name="Google Shape;193;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100"/>
              <a:buFont typeface="Arial"/>
              <a:buNone/>
              <a:tabLst/>
              <a:defRPr/>
            </a:pPr>
            <a:fld id="{00000000-1234-1234-1234-123412341234}" type="slidenum">
              <a:rPr kumimoji="0" lang="en-GB" sz="1000" b="0" i="0" u="none" strike="noStrike" kern="0" cap="none" spc="0" normalizeH="0" baseline="0" noProof="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100"/>
                <a:buFont typeface="Arial"/>
                <a:buNone/>
                <a:tabLst/>
                <a:defRPr/>
              </a:pPr>
              <a:t>4</a:t>
            </a:fld>
            <a:endParaRPr kumimoji="0" sz="1000" b="0" i="0" u="none" strike="noStrike" kern="0" cap="none" spc="0" normalizeH="0" baseline="0" noProof="0">
              <a:ln>
                <a:noFill/>
              </a:ln>
              <a:solidFill>
                <a:srgbClr val="595959"/>
              </a:solidFill>
              <a:effectLst/>
              <a:uLnTx/>
              <a:uFillTx/>
              <a:latin typeface="Arial"/>
              <a:cs typeface="Arial"/>
              <a:sym typeface="Arial"/>
            </a:endParaRPr>
          </a:p>
        </p:txBody>
      </p:sp>
      <p:graphicFrame>
        <p:nvGraphicFramePr>
          <p:cNvPr id="194" name="Google Shape;194;p29"/>
          <p:cNvGraphicFramePr/>
          <p:nvPr>
            <p:extLst>
              <p:ext uri="{D42A27DB-BD31-4B8C-83A1-F6EECF244321}">
                <p14:modId xmlns:p14="http://schemas.microsoft.com/office/powerpoint/2010/main" val="3013455628"/>
              </p:ext>
            </p:extLst>
          </p:nvPr>
        </p:nvGraphicFramePr>
        <p:xfrm>
          <a:off x="2788356" y="2884486"/>
          <a:ext cx="5212644" cy="2316320"/>
        </p:xfrm>
        <a:graphic>
          <a:graphicData uri="http://schemas.openxmlformats.org/drawingml/2006/table">
            <a:tbl>
              <a:tblPr firstRow="1" bandRow="1">
                <a:noFill/>
              </a:tblPr>
              <a:tblGrid>
                <a:gridCol w="1737548">
                  <a:extLst>
                    <a:ext uri="{9D8B030D-6E8A-4147-A177-3AD203B41FA5}">
                      <a16:colId xmlns:a16="http://schemas.microsoft.com/office/drawing/2014/main" val="20000"/>
                    </a:ext>
                  </a:extLst>
                </a:gridCol>
                <a:gridCol w="1737548">
                  <a:extLst>
                    <a:ext uri="{9D8B030D-6E8A-4147-A177-3AD203B41FA5}">
                      <a16:colId xmlns:a16="http://schemas.microsoft.com/office/drawing/2014/main" val="20001"/>
                    </a:ext>
                  </a:extLst>
                </a:gridCol>
                <a:gridCol w="1737548">
                  <a:extLst>
                    <a:ext uri="{9D8B030D-6E8A-4147-A177-3AD203B41FA5}">
                      <a16:colId xmlns:a16="http://schemas.microsoft.com/office/drawing/2014/main" val="20002"/>
                    </a:ext>
                  </a:extLst>
                </a:gridCol>
              </a:tblGrid>
              <a:tr h="501513">
                <a:tc>
                  <a:txBody>
                    <a:bodyPr/>
                    <a:lstStyle/>
                    <a:p>
                      <a:pPr marL="0" marR="0" lvl="0" indent="0" algn="ctr" rtl="0">
                        <a:spcBef>
                          <a:spcPts val="0"/>
                        </a:spcBef>
                        <a:spcAft>
                          <a:spcPts val="0"/>
                        </a:spcAft>
                        <a:buNone/>
                      </a:pPr>
                      <a:r>
                        <a:rPr lang="en-GB" sz="3200" dirty="0"/>
                        <a:t>9</a:t>
                      </a:r>
                      <a:endParaRPr sz="3200" dirty="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3200"/>
                        <a:t>4</a:t>
                      </a:r>
                      <a:endParaRPr sz="32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3200"/>
                        <a:t>3</a:t>
                      </a:r>
                      <a:endParaRPr sz="32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01513">
                <a:tc>
                  <a:txBody>
                    <a:bodyPr/>
                    <a:lstStyle/>
                    <a:p>
                      <a:pPr marL="0" marR="0" lvl="0" indent="0" algn="ctr" rtl="0">
                        <a:spcBef>
                          <a:spcPts val="0"/>
                        </a:spcBef>
                        <a:spcAft>
                          <a:spcPts val="0"/>
                        </a:spcAft>
                        <a:buNone/>
                      </a:pPr>
                      <a:r>
                        <a:rPr lang="en-GB" sz="3200"/>
                        <a:t>9*10</a:t>
                      </a:r>
                      <a:r>
                        <a:rPr lang="en-GB" sz="3200" baseline="30000"/>
                        <a:t>2</a:t>
                      </a:r>
                      <a:endParaRPr sz="3200" baseline="300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3200"/>
                        <a:t>4*10</a:t>
                      </a:r>
                      <a:r>
                        <a:rPr lang="en-GB" sz="3200" baseline="30000"/>
                        <a:t>1</a:t>
                      </a:r>
                      <a:endParaRPr sz="3200" baseline="300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3200"/>
                        <a:t>3*10 </a:t>
                      </a:r>
                      <a:r>
                        <a:rPr lang="en-GB" sz="3200" baseline="30000"/>
                        <a:t>0</a:t>
                      </a:r>
                      <a:endParaRPr sz="3200" baseline="300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01513">
                <a:tc>
                  <a:txBody>
                    <a:bodyPr/>
                    <a:lstStyle/>
                    <a:p>
                      <a:pPr marL="0" marR="0" lvl="0" indent="0" algn="ctr" rtl="0">
                        <a:spcBef>
                          <a:spcPts val="0"/>
                        </a:spcBef>
                        <a:spcAft>
                          <a:spcPts val="0"/>
                        </a:spcAft>
                        <a:buNone/>
                      </a:pPr>
                      <a:r>
                        <a:rPr lang="en-GB" sz="3200"/>
                        <a:t>900</a:t>
                      </a:r>
                      <a:endParaRPr sz="32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3200"/>
                        <a:t>40</a:t>
                      </a:r>
                      <a:endParaRPr sz="32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3200"/>
                        <a:t>3</a:t>
                      </a:r>
                      <a:endParaRPr sz="32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01513">
                <a:tc gridSpan="3">
                  <a:txBody>
                    <a:bodyPr/>
                    <a:lstStyle/>
                    <a:p>
                      <a:pPr marL="0" marR="0" lvl="0" indent="0" algn="ctr" rtl="0">
                        <a:spcBef>
                          <a:spcPts val="0"/>
                        </a:spcBef>
                        <a:spcAft>
                          <a:spcPts val="0"/>
                        </a:spcAft>
                        <a:buNone/>
                      </a:pPr>
                      <a:r>
                        <a:rPr lang="en-GB" sz="3200" b="1" dirty="0"/>
                        <a:t>900+40+3=943</a:t>
                      </a:r>
                      <a:endParaRPr sz="3200" b="1" dirty="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bl>
          </a:graphicData>
        </a:graphic>
      </p:graphicFrame>
      <p:sp>
        <p:nvSpPr>
          <p:cNvPr id="195" name="Google Shape;195;p29"/>
          <p:cNvSpPr/>
          <p:nvPr/>
        </p:nvSpPr>
        <p:spPr>
          <a:xfrm>
            <a:off x="8026775" y="3798900"/>
            <a:ext cx="994500" cy="76200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2500" y="67500"/>
                </a:moveTo>
                <a:lnTo>
                  <a:pt x="-35843" y="25559"/>
                </a:lnTo>
              </a:path>
            </a:pathLst>
          </a:custGeom>
          <a:solidFill>
            <a:srgbClr val="953734"/>
          </a:solid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0" i="0" u="none" strike="noStrike" kern="0" cap="none" spc="0" normalizeH="0" baseline="0" noProof="0">
                <a:ln>
                  <a:noFill/>
                </a:ln>
                <a:solidFill>
                  <a:srgbClr val="FFFFFF"/>
                </a:solidFill>
                <a:effectLst/>
                <a:uLnTx/>
                <a:uFillTx/>
                <a:latin typeface="Arial"/>
                <a:ea typeface="Arial"/>
                <a:cs typeface="Arial"/>
                <a:sym typeface="Arial"/>
              </a:rPr>
              <a:t>Place value </a:t>
            </a: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96" name="Google Shape;196;p29"/>
          <p:cNvSpPr/>
          <p:nvPr/>
        </p:nvSpPr>
        <p:spPr>
          <a:xfrm>
            <a:off x="7006100" y="3469900"/>
            <a:ext cx="772800" cy="572700"/>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8" name="TextBox 7">
            <a:extLst>
              <a:ext uri="{FF2B5EF4-FFF2-40B4-BE49-F238E27FC236}">
                <a16:creationId xmlns:a16="http://schemas.microsoft.com/office/drawing/2014/main" id="{A06AAA73-BB05-41B4-9F08-B9464F2F25A8}"/>
              </a:ext>
            </a:extLst>
          </p:cNvPr>
          <p:cNvSpPr txBox="1"/>
          <p:nvPr/>
        </p:nvSpPr>
        <p:spPr>
          <a:xfrm>
            <a:off x="0" y="4214429"/>
            <a:ext cx="8662737" cy="830997"/>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1</a:t>
            </a:r>
            <a:r>
              <a:rPr lang="en-GB" sz="1400" baseline="30000" dirty="0">
                <a:solidFill>
                  <a:schemeClr val="tx1"/>
                </a:solidFill>
              </a:rPr>
              <a:t> </a:t>
            </a:r>
            <a:r>
              <a:rPr lang="en-US" sz="1200" b="0" i="0" dirty="0">
                <a:solidFill>
                  <a:schemeClr val="tx1"/>
                </a:solidFill>
                <a:effectLst/>
                <a:latin typeface="Open Sans" panose="020B0606030504020204" pitchFamily="34" charset="0"/>
              </a:rPr>
              <a:t>Dale, N., &amp; Lewis, J. (2020). </a:t>
            </a:r>
          </a:p>
          <a:p>
            <a:r>
              <a:rPr lang="en-US" sz="1200" b="0" i="0" dirty="0">
                <a:solidFill>
                  <a:schemeClr val="tx1"/>
                </a:solidFill>
                <a:effectLst/>
                <a:latin typeface="Open Sans" panose="020B0606030504020204" pitchFamily="34" charset="0"/>
              </a:rPr>
              <a:t>Computer Science Illuminated </a:t>
            </a:r>
          </a:p>
          <a:p>
            <a:r>
              <a:rPr lang="en-US" sz="1200" b="0" i="0" dirty="0">
                <a:solidFill>
                  <a:schemeClr val="tx1"/>
                </a:solidFill>
                <a:effectLst/>
                <a:latin typeface="Open Sans" panose="020B0606030504020204" pitchFamily="34" charset="0"/>
              </a:rPr>
              <a:t>(7th ed.). Jones &amp; Bartlett Learning, </a:t>
            </a:r>
          </a:p>
          <a:p>
            <a:endParaRPr lang="en-US" sz="1200" dirty="0">
              <a:solidFill>
                <a:schemeClr val="tx1"/>
              </a:solidFill>
              <a:effectLst/>
            </a:endParaRPr>
          </a:p>
        </p:txBody>
      </p:sp>
    </p:spTree>
    <p:extLst>
      <p:ext uri="{BB962C8B-B14F-4D97-AF65-F5344CB8AC3E}">
        <p14:creationId xmlns:p14="http://schemas.microsoft.com/office/powerpoint/2010/main" val="3372665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3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Positional notation</a:t>
            </a:r>
            <a:br>
              <a:rPr lang="en-GB"/>
            </a:br>
            <a:endParaRPr/>
          </a:p>
        </p:txBody>
      </p:sp>
      <p:sp>
        <p:nvSpPr>
          <p:cNvPr id="202" name="Google Shape;202;p3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304800" algn="l" rtl="0">
              <a:lnSpc>
                <a:spcPct val="100000"/>
              </a:lnSpc>
              <a:spcBef>
                <a:spcPts val="0"/>
              </a:spcBef>
              <a:spcAft>
                <a:spcPts val="0"/>
              </a:spcAft>
              <a:buClr>
                <a:schemeClr val="dk1"/>
              </a:buClr>
              <a:buSzPts val="2200"/>
              <a:buChar char="•"/>
            </a:pPr>
            <a:r>
              <a:rPr lang="en-GB" sz="2200" dirty="0">
                <a:solidFill>
                  <a:schemeClr val="bg2">
                    <a:lumMod val="25000"/>
                    <a:lumOff val="75000"/>
                  </a:schemeClr>
                </a:solidFill>
              </a:rPr>
              <a:t>The</a:t>
            </a:r>
            <a:r>
              <a:rPr lang="en-GB" sz="2200" dirty="0">
                <a:solidFill>
                  <a:schemeClr val="dk1"/>
                </a:solidFill>
              </a:rPr>
              <a:t> </a:t>
            </a:r>
            <a:r>
              <a:rPr lang="en-GB" sz="2200" dirty="0">
                <a:solidFill>
                  <a:srgbClr val="558ED5"/>
                </a:solidFill>
              </a:rPr>
              <a:t>rightmost</a:t>
            </a:r>
            <a:r>
              <a:rPr lang="en-GB" sz="2200" dirty="0">
                <a:solidFill>
                  <a:schemeClr val="dk1"/>
                </a:solidFill>
              </a:rPr>
              <a:t> </a:t>
            </a:r>
            <a:r>
              <a:rPr lang="en-GB" sz="2200" dirty="0">
                <a:solidFill>
                  <a:schemeClr val="bg2">
                    <a:lumMod val="25000"/>
                    <a:lumOff val="75000"/>
                  </a:schemeClr>
                </a:solidFill>
              </a:rPr>
              <a:t>digit represents its value multiplied by the</a:t>
            </a:r>
            <a:r>
              <a:rPr lang="en-GB" sz="2200" dirty="0">
                <a:solidFill>
                  <a:schemeClr val="dk1"/>
                </a:solidFill>
              </a:rPr>
              <a:t> </a:t>
            </a:r>
            <a:r>
              <a:rPr lang="en-GB" sz="2200" dirty="0">
                <a:solidFill>
                  <a:schemeClr val="accent5"/>
                </a:solidFill>
              </a:rPr>
              <a:t>base</a:t>
            </a:r>
            <a:r>
              <a:rPr lang="en-GB" sz="2200" dirty="0">
                <a:solidFill>
                  <a:schemeClr val="bg2">
                    <a:lumMod val="25000"/>
                    <a:lumOff val="75000"/>
                  </a:schemeClr>
                </a:solidFill>
              </a:rPr>
              <a:t> to the zeroth power, the digit </a:t>
            </a:r>
            <a:r>
              <a:rPr lang="en-GB" sz="2200" dirty="0">
                <a:solidFill>
                  <a:srgbClr val="558ED5"/>
                </a:solidFill>
              </a:rPr>
              <a:t>to the left </a:t>
            </a:r>
            <a:r>
              <a:rPr lang="en-GB" sz="2200" dirty="0">
                <a:solidFill>
                  <a:schemeClr val="bg2">
                    <a:lumMod val="25000"/>
                    <a:lumOff val="75000"/>
                  </a:schemeClr>
                </a:solidFill>
              </a:rPr>
              <a:t>represents its value multiplied by the base to the first power</a:t>
            </a:r>
            <a:endParaRPr sz="2200" dirty="0">
              <a:solidFill>
                <a:schemeClr val="bg2">
                  <a:lumMod val="25000"/>
                  <a:lumOff val="75000"/>
                </a:schemeClr>
              </a:solidFill>
            </a:endParaRPr>
          </a:p>
          <a:p>
            <a:pPr marL="342900" lvl="0" indent="-304800" algn="l" rtl="0">
              <a:lnSpc>
                <a:spcPct val="100000"/>
              </a:lnSpc>
              <a:spcBef>
                <a:spcPts val="560"/>
              </a:spcBef>
              <a:spcAft>
                <a:spcPts val="0"/>
              </a:spcAft>
              <a:buClr>
                <a:schemeClr val="dk1"/>
              </a:buClr>
              <a:buSzPts val="2200"/>
              <a:buChar char="•"/>
            </a:pPr>
            <a:r>
              <a:rPr lang="en-GB" sz="2200" dirty="0">
                <a:solidFill>
                  <a:schemeClr val="bg2">
                    <a:lumMod val="25000"/>
                    <a:lumOff val="75000"/>
                  </a:schemeClr>
                </a:solidFill>
              </a:rPr>
              <a:t>Number 943 demystified: 9*x</a:t>
            </a:r>
            <a:r>
              <a:rPr lang="en-GB" sz="2200" baseline="30000" dirty="0">
                <a:solidFill>
                  <a:schemeClr val="bg2">
                    <a:lumMod val="25000"/>
                    <a:lumOff val="75000"/>
                  </a:schemeClr>
                </a:solidFill>
              </a:rPr>
              <a:t>2</a:t>
            </a:r>
            <a:r>
              <a:rPr lang="en-GB" sz="2200" dirty="0">
                <a:solidFill>
                  <a:schemeClr val="bg2">
                    <a:lumMod val="25000"/>
                    <a:lumOff val="75000"/>
                  </a:schemeClr>
                </a:solidFill>
              </a:rPr>
              <a:t>+4*x</a:t>
            </a:r>
            <a:r>
              <a:rPr lang="en-GB" sz="2200" baseline="30000" dirty="0">
                <a:solidFill>
                  <a:schemeClr val="bg2">
                    <a:lumMod val="25000"/>
                    <a:lumOff val="75000"/>
                  </a:schemeClr>
                </a:solidFill>
              </a:rPr>
              <a:t>1</a:t>
            </a:r>
            <a:r>
              <a:rPr lang="en-GB" sz="2200" dirty="0">
                <a:solidFill>
                  <a:schemeClr val="bg2">
                    <a:lumMod val="25000"/>
                    <a:lumOff val="75000"/>
                  </a:schemeClr>
                </a:solidFill>
              </a:rPr>
              <a:t>+3*x</a:t>
            </a:r>
            <a:r>
              <a:rPr lang="en-GB" sz="2200" baseline="30000" dirty="0">
                <a:solidFill>
                  <a:schemeClr val="bg2">
                    <a:lumMod val="25000"/>
                    <a:lumOff val="75000"/>
                  </a:schemeClr>
                </a:solidFill>
              </a:rPr>
              <a:t>0</a:t>
            </a:r>
            <a:endParaRPr sz="2200" dirty="0">
              <a:solidFill>
                <a:schemeClr val="bg2">
                  <a:lumMod val="25000"/>
                  <a:lumOff val="75000"/>
                </a:schemeClr>
              </a:solidFill>
            </a:endParaRPr>
          </a:p>
          <a:p>
            <a:pPr marL="342900" lvl="0" indent="-165100" algn="l" rtl="0">
              <a:lnSpc>
                <a:spcPct val="100000"/>
              </a:lnSpc>
              <a:spcBef>
                <a:spcPts val="560"/>
              </a:spcBef>
              <a:spcAft>
                <a:spcPts val="0"/>
              </a:spcAft>
              <a:buClr>
                <a:schemeClr val="dk1"/>
              </a:buClr>
              <a:buSzPts val="2800"/>
              <a:buFont typeface="Arial"/>
              <a:buNone/>
            </a:pPr>
            <a:endParaRPr sz="2800" dirty="0">
              <a:solidFill>
                <a:schemeClr val="dk1"/>
              </a:solidFill>
            </a:endParaRPr>
          </a:p>
          <a:p>
            <a:pPr marL="342900" lvl="0" indent="-165100" algn="l" rtl="0">
              <a:lnSpc>
                <a:spcPct val="100000"/>
              </a:lnSpc>
              <a:spcBef>
                <a:spcPts val="560"/>
              </a:spcBef>
              <a:spcAft>
                <a:spcPts val="0"/>
              </a:spcAft>
              <a:buClr>
                <a:schemeClr val="dk1"/>
              </a:buClr>
              <a:buSzPts val="2800"/>
              <a:buFont typeface="Arial"/>
              <a:buNone/>
            </a:pPr>
            <a:endParaRPr sz="2800" dirty="0">
              <a:solidFill>
                <a:schemeClr val="dk1"/>
              </a:solidFill>
            </a:endParaRPr>
          </a:p>
          <a:p>
            <a:pPr marL="0" lvl="0" indent="0" algn="l" rtl="0">
              <a:spcBef>
                <a:spcPts val="0"/>
              </a:spcBef>
              <a:spcAft>
                <a:spcPts val="1600"/>
              </a:spcAft>
              <a:buNone/>
            </a:pPr>
            <a:endParaRPr dirty="0"/>
          </a:p>
        </p:txBody>
      </p:sp>
      <p:sp>
        <p:nvSpPr>
          <p:cNvPr id="203" name="Google Shape;203;p3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100"/>
              <a:buFont typeface="Arial"/>
              <a:buNone/>
              <a:tabLst/>
              <a:defRPr/>
            </a:pPr>
            <a:fld id="{00000000-1234-1234-1234-123412341234}" type="slidenum">
              <a:rPr kumimoji="0" lang="en-GB" sz="1000" b="0" i="0" u="none" strike="noStrike" kern="0" cap="none" spc="0" normalizeH="0" baseline="0" noProof="0">
                <a:ln>
                  <a:noFill/>
                </a:ln>
                <a:solidFill>
                  <a:srgbClr val="595959"/>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100"/>
                <a:buFont typeface="Arial"/>
                <a:buNone/>
                <a:tabLst/>
                <a:defRPr/>
              </a:pPr>
              <a:t>5</a:t>
            </a:fld>
            <a:endParaRPr kumimoji="0" sz="1000" b="0" i="0" u="none" strike="noStrike" kern="0" cap="none" spc="0" normalizeH="0" baseline="0" noProof="0">
              <a:ln>
                <a:noFill/>
              </a:ln>
              <a:solidFill>
                <a:srgbClr val="595959"/>
              </a:solidFill>
              <a:effectLst/>
              <a:uLnTx/>
              <a:uFillTx/>
              <a:latin typeface="Arial"/>
              <a:cs typeface="Arial"/>
              <a:sym typeface="Arial"/>
            </a:endParaRPr>
          </a:p>
        </p:txBody>
      </p:sp>
      <p:graphicFrame>
        <p:nvGraphicFramePr>
          <p:cNvPr id="204" name="Google Shape;204;p30"/>
          <p:cNvGraphicFramePr/>
          <p:nvPr>
            <p:extLst>
              <p:ext uri="{D42A27DB-BD31-4B8C-83A1-F6EECF244321}">
                <p14:modId xmlns:p14="http://schemas.microsoft.com/office/powerpoint/2010/main" val="3934121779"/>
              </p:ext>
            </p:extLst>
          </p:nvPr>
        </p:nvGraphicFramePr>
        <p:xfrm>
          <a:off x="1274000" y="2823638"/>
          <a:ext cx="5181600" cy="2316320"/>
        </p:xfrm>
        <a:graphic>
          <a:graphicData uri="http://schemas.openxmlformats.org/drawingml/2006/table">
            <a:tbl>
              <a:tblPr firstRow="1" bandRow="1">
                <a:noFill/>
              </a:tblPr>
              <a:tblGrid>
                <a:gridCol w="1727200">
                  <a:extLst>
                    <a:ext uri="{9D8B030D-6E8A-4147-A177-3AD203B41FA5}">
                      <a16:colId xmlns:a16="http://schemas.microsoft.com/office/drawing/2014/main" val="20000"/>
                    </a:ext>
                  </a:extLst>
                </a:gridCol>
                <a:gridCol w="1727200">
                  <a:extLst>
                    <a:ext uri="{9D8B030D-6E8A-4147-A177-3AD203B41FA5}">
                      <a16:colId xmlns:a16="http://schemas.microsoft.com/office/drawing/2014/main" val="20001"/>
                    </a:ext>
                  </a:extLst>
                </a:gridCol>
                <a:gridCol w="1727200">
                  <a:extLst>
                    <a:ext uri="{9D8B030D-6E8A-4147-A177-3AD203B41FA5}">
                      <a16:colId xmlns:a16="http://schemas.microsoft.com/office/drawing/2014/main" val="20002"/>
                    </a:ext>
                  </a:extLst>
                </a:gridCol>
              </a:tblGrid>
              <a:tr h="579050">
                <a:tc>
                  <a:txBody>
                    <a:bodyPr/>
                    <a:lstStyle/>
                    <a:p>
                      <a:pPr marL="0" marR="0" lvl="0" indent="0" algn="ctr" rtl="0">
                        <a:spcBef>
                          <a:spcPts val="0"/>
                        </a:spcBef>
                        <a:spcAft>
                          <a:spcPts val="0"/>
                        </a:spcAft>
                        <a:buNone/>
                      </a:pPr>
                      <a:r>
                        <a:rPr lang="en-GB" sz="3200" dirty="0"/>
                        <a:t>9</a:t>
                      </a:r>
                      <a:endParaRPr sz="3200" dirty="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3200"/>
                        <a:t>4</a:t>
                      </a:r>
                      <a:endParaRPr sz="32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3200"/>
                        <a:t>3</a:t>
                      </a:r>
                      <a:endParaRPr sz="32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79050">
                <a:tc>
                  <a:txBody>
                    <a:bodyPr/>
                    <a:lstStyle/>
                    <a:p>
                      <a:pPr marL="0" marR="0" lvl="0" indent="0" algn="ctr" rtl="0">
                        <a:spcBef>
                          <a:spcPts val="0"/>
                        </a:spcBef>
                        <a:spcAft>
                          <a:spcPts val="0"/>
                        </a:spcAft>
                        <a:buNone/>
                      </a:pPr>
                      <a:r>
                        <a:rPr lang="en-GB" sz="3200"/>
                        <a:t>9*10</a:t>
                      </a:r>
                      <a:r>
                        <a:rPr lang="en-GB" sz="3200" baseline="30000"/>
                        <a:t>2</a:t>
                      </a:r>
                      <a:endParaRPr sz="3200" baseline="300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3200"/>
                        <a:t>4*10</a:t>
                      </a:r>
                      <a:r>
                        <a:rPr lang="en-GB" sz="3200" baseline="30000"/>
                        <a:t>1</a:t>
                      </a:r>
                      <a:endParaRPr sz="3200" baseline="300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3200"/>
                        <a:t>3*10 </a:t>
                      </a:r>
                      <a:r>
                        <a:rPr lang="en-GB" sz="3200" baseline="30000"/>
                        <a:t>0</a:t>
                      </a:r>
                      <a:endParaRPr sz="3200" baseline="300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79050">
                <a:tc>
                  <a:txBody>
                    <a:bodyPr/>
                    <a:lstStyle/>
                    <a:p>
                      <a:pPr marL="0" marR="0" lvl="0" indent="0" algn="ctr" rtl="0">
                        <a:spcBef>
                          <a:spcPts val="0"/>
                        </a:spcBef>
                        <a:spcAft>
                          <a:spcPts val="0"/>
                        </a:spcAft>
                        <a:buNone/>
                      </a:pPr>
                      <a:r>
                        <a:rPr lang="en-GB" sz="3200"/>
                        <a:t>900</a:t>
                      </a:r>
                      <a:endParaRPr sz="32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3200"/>
                        <a:t>40</a:t>
                      </a:r>
                      <a:endParaRPr sz="32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a:spcBef>
                          <a:spcPts val="0"/>
                        </a:spcBef>
                        <a:spcAft>
                          <a:spcPts val="0"/>
                        </a:spcAft>
                        <a:buNone/>
                      </a:pPr>
                      <a:r>
                        <a:rPr lang="en-GB" sz="3200"/>
                        <a:t>3</a:t>
                      </a:r>
                      <a:endParaRPr sz="320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79050">
                <a:tc gridSpan="3">
                  <a:txBody>
                    <a:bodyPr/>
                    <a:lstStyle/>
                    <a:p>
                      <a:pPr marL="0" marR="0" lvl="0" indent="0" algn="ctr" rtl="0">
                        <a:spcBef>
                          <a:spcPts val="0"/>
                        </a:spcBef>
                        <a:spcAft>
                          <a:spcPts val="0"/>
                        </a:spcAft>
                        <a:buNone/>
                      </a:pPr>
                      <a:r>
                        <a:rPr lang="en-GB" sz="3200" b="1" dirty="0"/>
                        <a:t>900+40+3=943</a:t>
                      </a:r>
                      <a:endParaRPr sz="3200" b="1" dirty="0"/>
                    </a:p>
                  </a:txBody>
                  <a:tcPr marL="91450" marR="91450"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bl>
          </a:graphicData>
        </a:graphic>
      </p:graphicFrame>
      <p:grpSp>
        <p:nvGrpSpPr>
          <p:cNvPr id="205" name="Google Shape;205;p30"/>
          <p:cNvGrpSpPr/>
          <p:nvPr/>
        </p:nvGrpSpPr>
        <p:grpSpPr>
          <a:xfrm>
            <a:off x="5486400" y="2381250"/>
            <a:ext cx="2959100" cy="1581150"/>
            <a:chOff x="5486400" y="2381250"/>
            <a:chExt cx="2959100" cy="1581150"/>
          </a:xfrm>
        </p:grpSpPr>
        <p:sp>
          <p:nvSpPr>
            <p:cNvPr id="206" name="Google Shape;206;p30"/>
            <p:cNvSpPr/>
            <p:nvPr/>
          </p:nvSpPr>
          <p:spPr>
            <a:xfrm>
              <a:off x="5486400" y="3543300"/>
              <a:ext cx="419100" cy="419100"/>
            </a:xfrm>
            <a:prstGeom prst="ellipse">
              <a:avLst/>
            </a:prstGeom>
            <a:noFill/>
            <a:ln w="254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grpSp>
          <p:nvGrpSpPr>
            <p:cNvPr id="207" name="Google Shape;207;p30"/>
            <p:cNvGrpSpPr/>
            <p:nvPr/>
          </p:nvGrpSpPr>
          <p:grpSpPr>
            <a:xfrm>
              <a:off x="5486400" y="2381250"/>
              <a:ext cx="2959100" cy="1223426"/>
              <a:chOff x="5486400" y="2381250"/>
              <a:chExt cx="2959100" cy="1223426"/>
            </a:xfrm>
          </p:grpSpPr>
          <p:sp>
            <p:nvSpPr>
              <p:cNvPr id="208" name="Google Shape;208;p30"/>
              <p:cNvSpPr/>
              <p:nvPr/>
            </p:nvSpPr>
            <p:spPr>
              <a:xfrm>
                <a:off x="5486400" y="2381250"/>
                <a:ext cx="234900" cy="381000"/>
              </a:xfrm>
              <a:prstGeom prst="ellipse">
                <a:avLst/>
              </a:prstGeom>
              <a:noFill/>
              <a:ln w="254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09" name="Google Shape;209;p30"/>
              <p:cNvSpPr/>
              <p:nvPr/>
            </p:nvSpPr>
            <p:spPr>
              <a:xfrm>
                <a:off x="7226300" y="2438400"/>
                <a:ext cx="1219200" cy="762000"/>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2249" y="57338"/>
                    </a:moveTo>
                    <a:lnTo>
                      <a:pt x="-149550" y="28850"/>
                    </a:lnTo>
                  </a:path>
                </a:pathLst>
              </a:custGeom>
              <a:solidFill>
                <a:srgbClr val="76923C"/>
              </a:solidFill>
              <a:ln w="254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0" i="0" u="none" strike="noStrike" kern="0" cap="none" spc="0" normalizeH="0" baseline="0" noProof="0">
                    <a:ln>
                      <a:noFill/>
                    </a:ln>
                    <a:solidFill>
                      <a:srgbClr val="FFFFFF"/>
                    </a:solidFill>
                    <a:effectLst/>
                    <a:uLnTx/>
                    <a:uFillTx/>
                    <a:latin typeface="Arial"/>
                    <a:ea typeface="Arial"/>
                    <a:cs typeface="Arial"/>
                    <a:sym typeface="Arial"/>
                  </a:rPr>
                  <a:t>Base</a:t>
                </a: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cxnSp>
            <p:nvCxnSpPr>
              <p:cNvPr id="210" name="Google Shape;210;p30"/>
              <p:cNvCxnSpPr>
                <a:stCxn id="206" idx="7"/>
                <a:endCxn id="209" idx="2"/>
              </p:cNvCxnSpPr>
              <p:nvPr/>
            </p:nvCxnSpPr>
            <p:spPr>
              <a:xfrm rot="10800000" flipH="1">
                <a:off x="5844124" y="2819276"/>
                <a:ext cx="1382100" cy="785400"/>
              </a:xfrm>
              <a:prstGeom prst="straightConnector1">
                <a:avLst/>
              </a:prstGeom>
              <a:noFill/>
              <a:ln w="28575" cap="flat" cmpd="sng">
                <a:solidFill>
                  <a:srgbClr val="00B050"/>
                </a:solidFill>
                <a:prstDash val="solid"/>
                <a:round/>
                <a:headEnd type="none" w="sm" len="sm"/>
                <a:tailEnd type="none" w="sm" len="sm"/>
              </a:ln>
            </p:spPr>
          </p:cxnSp>
        </p:grpSp>
      </p:grpSp>
    </p:spTree>
    <p:extLst>
      <p:ext uri="{BB962C8B-B14F-4D97-AF65-F5344CB8AC3E}">
        <p14:creationId xmlns:p14="http://schemas.microsoft.com/office/powerpoint/2010/main" val="3925985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
                                        </p:tgtEl>
                                        <p:attrNameLst>
                                          <p:attrName>style.visibility</p:attrName>
                                        </p:attrNameLst>
                                      </p:cBhvr>
                                      <p:to>
                                        <p:strVal val="visible"/>
                                      </p:to>
                                    </p:set>
                                    <p:animEffect transition="in" filter="fade">
                                      <p:cBhvr>
                                        <p:cTn id="7" dur="1000"/>
                                        <p:tgtEl>
                                          <p:spTgt spid="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Convert from decimal to other number systems</a:t>
            </a:r>
            <a:endParaRPr dirty="0"/>
          </a:p>
        </p:txBody>
      </p:sp>
      <p:sp>
        <p:nvSpPr>
          <p:cNvPr id="145" name="Google Shape;145;p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100"/>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100"/>
                <a:buFont typeface="Arial"/>
                <a:buNone/>
                <a:tabLst/>
                <a:defRPr/>
              </a:pPr>
              <a:t>6</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
        <p:nvSpPr>
          <p:cNvPr id="146" name="Google Shape;146;p32"/>
          <p:cNvSpPr txBox="1"/>
          <p:nvPr/>
        </p:nvSpPr>
        <p:spPr>
          <a:xfrm>
            <a:off x="311700" y="1152475"/>
            <a:ext cx="8086500" cy="3022200"/>
          </a:xfrm>
          <a:prstGeom prst="rect">
            <a:avLst/>
          </a:prstGeom>
          <a:noFill/>
          <a:ln w="9525" cap="flat" cmpd="sng">
            <a:solidFill>
              <a:srgbClr val="FFFFFF"/>
            </a:solidFill>
            <a:prstDash val="solid"/>
            <a:round/>
            <a:headEnd type="none" w="sm" len="sm"/>
            <a:tailEnd type="none" w="sm" len="sm"/>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400" b="1" i="0" u="none" strike="noStrike" kern="0" cap="none" spc="0" normalizeH="0" baseline="0" noProof="0" dirty="0">
                <a:ln>
                  <a:noFill/>
                </a:ln>
                <a:solidFill>
                  <a:srgbClr val="FFAB40"/>
                </a:solidFill>
                <a:effectLst/>
                <a:uLnTx/>
                <a:uFillTx/>
                <a:latin typeface="Arial"/>
                <a:cs typeface="Arial"/>
                <a:sym typeface="Arial"/>
              </a:rPr>
              <a:t>The algorithm:</a:t>
            </a:r>
            <a:endParaRPr kumimoji="0" sz="2400" b="1" i="0" u="none" strike="noStrike" kern="0" cap="none" spc="0" normalizeH="0" baseline="0" noProof="0" dirty="0">
              <a:ln>
                <a:noFill/>
              </a:ln>
              <a:solidFill>
                <a:srgbClr val="FFAB4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2400" b="1" i="0" u="none" strike="noStrike" kern="0" cap="none" spc="0" normalizeH="0" baseline="0" noProof="0" dirty="0">
              <a:ln>
                <a:noFill/>
              </a:ln>
              <a:solidFill>
                <a:srgbClr val="FFAB4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400" b="0" i="0" u="none" strike="noStrike" kern="0" cap="none" spc="0" normalizeH="0" baseline="0" noProof="0" dirty="0">
                <a:ln>
                  <a:noFill/>
                </a:ln>
                <a:solidFill>
                  <a:srgbClr val="FFAB40"/>
                </a:solidFill>
                <a:effectLst/>
                <a:uLnTx/>
                <a:uFillTx/>
                <a:latin typeface="Arial"/>
                <a:cs typeface="Arial"/>
                <a:sym typeface="Arial"/>
              </a:rPr>
              <a:t>While the quotient is not zero</a:t>
            </a:r>
            <a:br>
              <a:rPr kumimoji="0" lang="en-GB" sz="2400" b="0" i="0" u="none" strike="noStrike" kern="0" cap="none" spc="0" normalizeH="0" baseline="0" noProof="0" dirty="0">
                <a:ln>
                  <a:noFill/>
                </a:ln>
                <a:solidFill>
                  <a:srgbClr val="FFAB40"/>
                </a:solidFill>
                <a:effectLst/>
                <a:uLnTx/>
                <a:uFillTx/>
                <a:latin typeface="Arial"/>
                <a:cs typeface="Arial"/>
                <a:sym typeface="Arial"/>
              </a:rPr>
            </a:br>
            <a:r>
              <a:rPr kumimoji="0" lang="en-GB" sz="2400" b="0" i="0" u="none" strike="noStrike" kern="0" cap="none" spc="0" normalizeH="0" baseline="0" noProof="0" dirty="0">
                <a:ln>
                  <a:noFill/>
                </a:ln>
                <a:solidFill>
                  <a:srgbClr val="FFAB40"/>
                </a:solidFill>
                <a:effectLst/>
                <a:uLnTx/>
                <a:uFillTx/>
                <a:latin typeface="Arial"/>
                <a:cs typeface="Arial"/>
                <a:sym typeface="Arial"/>
              </a:rPr>
              <a:t>Divide the decimal number by the new base</a:t>
            </a:r>
            <a:br>
              <a:rPr kumimoji="0" lang="en-GB" sz="2400" b="0" i="0" u="none" strike="noStrike" kern="0" cap="none" spc="0" normalizeH="0" baseline="0" noProof="0" dirty="0">
                <a:ln>
                  <a:noFill/>
                </a:ln>
                <a:solidFill>
                  <a:srgbClr val="FFAB40"/>
                </a:solidFill>
                <a:effectLst/>
                <a:uLnTx/>
                <a:uFillTx/>
                <a:latin typeface="Arial"/>
                <a:cs typeface="Arial"/>
                <a:sym typeface="Arial"/>
              </a:rPr>
            </a:br>
            <a:r>
              <a:rPr kumimoji="0" lang="en-GB" sz="2400" b="0" i="0" u="none" strike="noStrike" kern="0" cap="none" spc="0" normalizeH="0" baseline="0" noProof="0" dirty="0">
                <a:ln>
                  <a:noFill/>
                </a:ln>
                <a:solidFill>
                  <a:srgbClr val="FFAB40"/>
                </a:solidFill>
                <a:effectLst/>
                <a:uLnTx/>
                <a:uFillTx/>
                <a:latin typeface="Arial"/>
                <a:cs typeface="Arial"/>
                <a:sym typeface="Arial"/>
              </a:rPr>
              <a:t>Make the remainder the next digit to the left in the answer</a:t>
            </a:r>
            <a:br>
              <a:rPr kumimoji="0" lang="en-GB" sz="2400" b="0" i="0" u="none" strike="noStrike" kern="0" cap="none" spc="0" normalizeH="0" baseline="0" noProof="0" dirty="0">
                <a:ln>
                  <a:noFill/>
                </a:ln>
                <a:solidFill>
                  <a:srgbClr val="FFAB40"/>
                </a:solidFill>
                <a:effectLst/>
                <a:uLnTx/>
                <a:uFillTx/>
                <a:latin typeface="Arial"/>
                <a:cs typeface="Arial"/>
                <a:sym typeface="Arial"/>
              </a:rPr>
            </a:br>
            <a:r>
              <a:rPr kumimoji="0" lang="en-GB" sz="2400" b="0" i="0" u="none" strike="noStrike" kern="0" cap="none" spc="0" normalizeH="0" baseline="0" noProof="0" dirty="0">
                <a:ln>
                  <a:noFill/>
                </a:ln>
                <a:solidFill>
                  <a:srgbClr val="FFAB40"/>
                </a:solidFill>
                <a:effectLst/>
                <a:uLnTx/>
                <a:uFillTx/>
                <a:latin typeface="Arial"/>
                <a:cs typeface="Arial"/>
                <a:sym typeface="Arial"/>
              </a:rPr>
              <a:t>Replace the decimal number with the quotient</a:t>
            </a:r>
            <a:r>
              <a:rPr lang="en-GB" sz="2400" baseline="30000" dirty="0">
                <a:solidFill>
                  <a:schemeClr val="tx1"/>
                </a:solidFill>
              </a:rPr>
              <a:t> 2</a:t>
            </a:r>
            <a:br>
              <a:rPr kumimoji="0" lang="en-GB" sz="2400" b="0" i="0" u="none" strike="noStrike" kern="0" cap="none" spc="0" normalizeH="0" baseline="0" noProof="0" dirty="0">
                <a:ln>
                  <a:noFill/>
                </a:ln>
                <a:solidFill>
                  <a:srgbClr val="FFAB40"/>
                </a:solidFill>
                <a:effectLst/>
                <a:uLnTx/>
                <a:uFillTx/>
                <a:latin typeface="Arial"/>
                <a:cs typeface="Arial"/>
                <a:sym typeface="Arial"/>
              </a:rPr>
            </a:br>
            <a:endParaRPr kumimoji="0" sz="2400" b="0" i="0" u="none" strike="noStrike" kern="0" cap="none" spc="0" normalizeH="0" baseline="0" noProof="0" dirty="0">
              <a:ln>
                <a:noFill/>
              </a:ln>
              <a:solidFill>
                <a:srgbClr val="FFAB40"/>
              </a:solidFill>
              <a:effectLst/>
              <a:uLnTx/>
              <a:uFillTx/>
              <a:latin typeface="Arial"/>
              <a:cs typeface="Arial"/>
              <a:sym typeface="Arial"/>
            </a:endParaRPr>
          </a:p>
        </p:txBody>
      </p:sp>
      <p:sp>
        <p:nvSpPr>
          <p:cNvPr id="5" name="TextBox 4">
            <a:extLst>
              <a:ext uri="{FF2B5EF4-FFF2-40B4-BE49-F238E27FC236}">
                <a16:creationId xmlns:a16="http://schemas.microsoft.com/office/drawing/2014/main" id="{34C62B05-58A1-4D77-AEFB-7C3D28E016C0}"/>
              </a:ext>
            </a:extLst>
          </p:cNvPr>
          <p:cNvSpPr txBox="1"/>
          <p:nvPr/>
        </p:nvSpPr>
        <p:spPr>
          <a:xfrm>
            <a:off x="122842" y="4698475"/>
            <a:ext cx="8662737" cy="461665"/>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2</a:t>
            </a:r>
            <a:r>
              <a:rPr lang="en-GB" sz="1400" baseline="30000" dirty="0">
                <a:solidFill>
                  <a:schemeClr val="tx1"/>
                </a:solidFill>
              </a:rPr>
              <a:t> </a:t>
            </a:r>
            <a:r>
              <a:rPr lang="en-US" sz="1200" b="0" i="0" dirty="0">
                <a:solidFill>
                  <a:schemeClr val="tx1"/>
                </a:solidFill>
                <a:effectLst/>
                <a:latin typeface="Open Sans" panose="020B0606030504020204" pitchFamily="34" charset="0"/>
              </a:rPr>
              <a:t>Dale, N., &amp; Lewis, J. (2020). Computer Science Illuminated (7th ed.). Jones &amp; Bartlett Learning, Chapter 3. </a:t>
            </a:r>
          </a:p>
          <a:p>
            <a:endParaRPr lang="en-US" sz="1200" dirty="0">
              <a:solidFill>
                <a:schemeClr val="tx1"/>
              </a:solidFill>
              <a:effectLst/>
            </a:endParaRPr>
          </a:p>
        </p:txBody>
      </p:sp>
    </p:spTree>
    <p:extLst>
      <p:ext uri="{BB962C8B-B14F-4D97-AF65-F5344CB8AC3E}">
        <p14:creationId xmlns:p14="http://schemas.microsoft.com/office/powerpoint/2010/main" val="26362810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3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Example:</a:t>
            </a:r>
            <a:endParaRPr/>
          </a:p>
        </p:txBody>
      </p:sp>
      <p:sp>
        <p:nvSpPr>
          <p:cNvPr id="162" name="Google Shape;162;p34"/>
          <p:cNvSpPr txBox="1">
            <a:spLocks noGrp="1"/>
          </p:cNvSpPr>
          <p:nvPr>
            <p:ph type="body" idx="1"/>
          </p:nvPr>
        </p:nvSpPr>
        <p:spPr>
          <a:xfrm>
            <a:off x="311700" y="1152475"/>
            <a:ext cx="32274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Let’s try to convert </a:t>
            </a:r>
            <a:r>
              <a:rPr lang="en-GB" dirty="0">
                <a:solidFill>
                  <a:schemeClr val="accent4"/>
                </a:solidFill>
              </a:rPr>
              <a:t>1632 </a:t>
            </a:r>
            <a:r>
              <a:rPr lang="en-GB" dirty="0"/>
              <a:t>in </a:t>
            </a:r>
            <a:r>
              <a:rPr lang="en-GB" dirty="0">
                <a:solidFill>
                  <a:schemeClr val="accent4"/>
                </a:solidFill>
              </a:rPr>
              <a:t>decimal </a:t>
            </a:r>
            <a:r>
              <a:rPr lang="en-GB" dirty="0"/>
              <a:t>to its </a:t>
            </a:r>
            <a:r>
              <a:rPr lang="en-GB" dirty="0">
                <a:solidFill>
                  <a:schemeClr val="accent4"/>
                </a:solidFill>
              </a:rPr>
              <a:t>hex equivalent</a:t>
            </a:r>
            <a:endParaRPr dirty="0">
              <a:solidFill>
                <a:schemeClr val="accent4"/>
              </a:solidFill>
            </a:endParaRPr>
          </a:p>
          <a:p>
            <a:pPr marL="0" lvl="0" indent="0" algn="l" rtl="0">
              <a:spcBef>
                <a:spcPts val="1600"/>
              </a:spcBef>
              <a:spcAft>
                <a:spcPts val="0"/>
              </a:spcAft>
              <a:buNone/>
            </a:pPr>
            <a:endParaRPr dirty="0">
              <a:solidFill>
                <a:schemeClr val="accent4"/>
              </a:solidFill>
            </a:endParaRPr>
          </a:p>
          <a:p>
            <a:pPr marL="0" lvl="0" indent="0" algn="l" rtl="0">
              <a:spcBef>
                <a:spcPts val="1600"/>
              </a:spcBef>
              <a:spcAft>
                <a:spcPts val="0"/>
              </a:spcAft>
              <a:buNone/>
            </a:pPr>
            <a:endParaRPr dirty="0">
              <a:solidFill>
                <a:schemeClr val="accent4"/>
              </a:solidFill>
            </a:endParaRPr>
          </a:p>
          <a:p>
            <a:pPr marL="0" lvl="0" indent="0" algn="l" rtl="0">
              <a:spcBef>
                <a:spcPts val="1600"/>
              </a:spcBef>
              <a:spcAft>
                <a:spcPts val="0"/>
              </a:spcAft>
              <a:buNone/>
            </a:pPr>
            <a:endParaRPr dirty="0">
              <a:solidFill>
                <a:schemeClr val="accent4"/>
              </a:solidFill>
            </a:endParaRPr>
          </a:p>
          <a:p>
            <a:pPr marL="0" lvl="0" indent="0" algn="l" rtl="0">
              <a:spcBef>
                <a:spcPts val="1600"/>
              </a:spcBef>
              <a:spcAft>
                <a:spcPts val="0"/>
              </a:spcAft>
              <a:buNone/>
            </a:pPr>
            <a:endParaRPr dirty="0">
              <a:solidFill>
                <a:schemeClr val="accent4"/>
              </a:solidFill>
            </a:endParaRPr>
          </a:p>
          <a:p>
            <a:pPr marL="0" lvl="0" indent="0" algn="l" rtl="0">
              <a:spcBef>
                <a:spcPts val="1600"/>
              </a:spcBef>
              <a:spcAft>
                <a:spcPts val="1600"/>
              </a:spcAft>
              <a:buNone/>
            </a:pPr>
            <a:endParaRPr dirty="0">
              <a:solidFill>
                <a:schemeClr val="accent4"/>
              </a:solidFill>
            </a:endParaRPr>
          </a:p>
        </p:txBody>
      </p:sp>
      <p:sp>
        <p:nvSpPr>
          <p:cNvPr id="163" name="Google Shape;163;p3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100"/>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100"/>
                <a:buFont typeface="Arial"/>
                <a:buNone/>
                <a:tabLst/>
                <a:defRPr/>
              </a:pPr>
              <a:t>7</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graphicFrame>
        <p:nvGraphicFramePr>
          <p:cNvPr id="164" name="Google Shape;164;p34"/>
          <p:cNvGraphicFramePr/>
          <p:nvPr/>
        </p:nvGraphicFramePr>
        <p:xfrm>
          <a:off x="573175" y="1983400"/>
          <a:ext cx="3472700" cy="1702700"/>
        </p:xfrm>
        <a:graphic>
          <a:graphicData uri="http://schemas.openxmlformats.org/drawingml/2006/table">
            <a:tbl>
              <a:tblPr>
                <a:noFill/>
              </a:tblPr>
              <a:tblGrid>
                <a:gridCol w="1309925">
                  <a:extLst>
                    <a:ext uri="{9D8B030D-6E8A-4147-A177-3AD203B41FA5}">
                      <a16:colId xmlns:a16="http://schemas.microsoft.com/office/drawing/2014/main" val="20000"/>
                    </a:ext>
                  </a:extLst>
                </a:gridCol>
                <a:gridCol w="1286100">
                  <a:extLst>
                    <a:ext uri="{9D8B030D-6E8A-4147-A177-3AD203B41FA5}">
                      <a16:colId xmlns:a16="http://schemas.microsoft.com/office/drawing/2014/main" val="20001"/>
                    </a:ext>
                  </a:extLst>
                </a:gridCol>
                <a:gridCol w="876675">
                  <a:extLst>
                    <a:ext uri="{9D8B030D-6E8A-4147-A177-3AD203B41FA5}">
                      <a16:colId xmlns:a16="http://schemas.microsoft.com/office/drawing/2014/main" val="20002"/>
                    </a:ext>
                  </a:extLst>
                </a:gridCol>
              </a:tblGrid>
              <a:tr h="425675">
                <a:tc>
                  <a:txBody>
                    <a:bodyPr/>
                    <a:lstStyle/>
                    <a:p>
                      <a:pPr marL="0" lvl="0" indent="0" algn="l" rtl="0">
                        <a:spcBef>
                          <a:spcPts val="0"/>
                        </a:spcBef>
                        <a:spcAft>
                          <a:spcPts val="0"/>
                        </a:spcAft>
                        <a:buNone/>
                      </a:pPr>
                      <a:endParaRPr dirty="0">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r>
                        <a:rPr lang="en-GB">
                          <a:solidFill>
                            <a:srgbClr val="FFFFFF"/>
                          </a:solidFill>
                        </a:rPr>
                        <a:t>Remainder</a:t>
                      </a: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r>
                        <a:rPr lang="en-GB">
                          <a:solidFill>
                            <a:srgbClr val="FFFFFF"/>
                          </a:solidFill>
                        </a:rPr>
                        <a:t>Hex</a:t>
                      </a: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25675">
                <a:tc>
                  <a:txBody>
                    <a:bodyPr/>
                    <a:lstStyle/>
                    <a:p>
                      <a:pPr marL="0" lvl="0" indent="0" algn="l" rtl="0">
                        <a:spcBef>
                          <a:spcPts val="0"/>
                        </a:spcBef>
                        <a:spcAft>
                          <a:spcPts val="0"/>
                        </a:spcAft>
                        <a:buClr>
                          <a:srgbClr val="000000"/>
                        </a:buClr>
                        <a:buSzPts val="1100"/>
                        <a:buFont typeface="Arial"/>
                        <a:buNone/>
                      </a:pPr>
                      <a:r>
                        <a:rPr lang="en-GB" dirty="0">
                          <a:solidFill>
                            <a:srgbClr val="FFFFFF"/>
                          </a:solidFill>
                        </a:rPr>
                        <a:t>1632/16=102</a:t>
                      </a:r>
                      <a:endParaRPr dirty="0">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25675">
                <a:tc>
                  <a:txBody>
                    <a:bodyPr/>
                    <a:lstStyle/>
                    <a:p>
                      <a:pPr marL="0" lvl="0" indent="0" algn="l" rtl="0">
                        <a:spcBef>
                          <a:spcPts val="0"/>
                        </a:spcBef>
                        <a:spcAft>
                          <a:spcPts val="0"/>
                        </a:spcAft>
                        <a:buNone/>
                      </a:pP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425675">
                <a:tc>
                  <a:txBody>
                    <a:bodyPr/>
                    <a:lstStyle/>
                    <a:p>
                      <a:pPr marL="0" lvl="0" indent="0" algn="l" rtl="0">
                        <a:spcBef>
                          <a:spcPts val="0"/>
                        </a:spcBef>
                        <a:spcAft>
                          <a:spcPts val="0"/>
                        </a:spcAft>
                        <a:buNone/>
                      </a:pPr>
                      <a:endParaRPr dirty="0">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endParaRPr dirty="0">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cxnSp>
        <p:nvCxnSpPr>
          <p:cNvPr id="165" name="Google Shape;165;p34"/>
          <p:cNvCxnSpPr/>
          <p:nvPr/>
        </p:nvCxnSpPr>
        <p:spPr>
          <a:xfrm rot="10800000">
            <a:off x="4392575" y="2558625"/>
            <a:ext cx="0" cy="1069800"/>
          </a:xfrm>
          <a:prstGeom prst="straightConnector1">
            <a:avLst/>
          </a:prstGeom>
          <a:noFill/>
          <a:ln w="38100" cap="flat" cmpd="sng">
            <a:solidFill>
              <a:srgbClr val="FF0000"/>
            </a:solidFill>
            <a:prstDash val="solid"/>
            <a:round/>
            <a:headEnd type="none" w="med" len="med"/>
            <a:tailEnd type="triangle" w="med" len="med"/>
          </a:ln>
        </p:spPr>
      </p:cxnSp>
    </p:spTree>
    <p:extLst>
      <p:ext uri="{BB962C8B-B14F-4D97-AF65-F5344CB8AC3E}">
        <p14:creationId xmlns:p14="http://schemas.microsoft.com/office/powerpoint/2010/main" val="1754659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3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Example:</a:t>
            </a:r>
            <a:endParaRPr/>
          </a:p>
        </p:txBody>
      </p:sp>
      <p:sp>
        <p:nvSpPr>
          <p:cNvPr id="171" name="Google Shape;171;p35"/>
          <p:cNvSpPr txBox="1">
            <a:spLocks noGrp="1"/>
          </p:cNvSpPr>
          <p:nvPr>
            <p:ph type="body" idx="1"/>
          </p:nvPr>
        </p:nvSpPr>
        <p:spPr>
          <a:xfrm>
            <a:off x="311700" y="1152475"/>
            <a:ext cx="32274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Let’s try to convert </a:t>
            </a:r>
            <a:r>
              <a:rPr lang="en-GB">
                <a:solidFill>
                  <a:schemeClr val="accent4"/>
                </a:solidFill>
              </a:rPr>
              <a:t>1632 </a:t>
            </a:r>
            <a:r>
              <a:rPr lang="en-GB"/>
              <a:t>in </a:t>
            </a:r>
            <a:r>
              <a:rPr lang="en-GB">
                <a:solidFill>
                  <a:schemeClr val="accent4"/>
                </a:solidFill>
              </a:rPr>
              <a:t>decimal </a:t>
            </a:r>
            <a:r>
              <a:rPr lang="en-GB"/>
              <a:t>to its </a:t>
            </a:r>
            <a:r>
              <a:rPr lang="en-GB">
                <a:solidFill>
                  <a:schemeClr val="accent4"/>
                </a:solidFill>
              </a:rPr>
              <a:t>hex equivalent</a:t>
            </a:r>
            <a:endParaRPr>
              <a:solidFill>
                <a:schemeClr val="accent4"/>
              </a:solidFill>
            </a:endParaRPr>
          </a:p>
          <a:p>
            <a:pPr marL="0" lvl="0" indent="0" algn="l" rtl="0">
              <a:spcBef>
                <a:spcPts val="1600"/>
              </a:spcBef>
              <a:spcAft>
                <a:spcPts val="0"/>
              </a:spcAft>
              <a:buNone/>
            </a:pPr>
            <a:endParaRPr>
              <a:solidFill>
                <a:schemeClr val="accent4"/>
              </a:solidFill>
            </a:endParaRPr>
          </a:p>
          <a:p>
            <a:pPr marL="0" lvl="0" indent="0" algn="l" rtl="0">
              <a:spcBef>
                <a:spcPts val="1600"/>
              </a:spcBef>
              <a:spcAft>
                <a:spcPts val="0"/>
              </a:spcAft>
              <a:buNone/>
            </a:pPr>
            <a:endParaRPr>
              <a:solidFill>
                <a:schemeClr val="accent4"/>
              </a:solidFill>
            </a:endParaRPr>
          </a:p>
          <a:p>
            <a:pPr marL="0" lvl="0" indent="0" algn="l" rtl="0">
              <a:spcBef>
                <a:spcPts val="1600"/>
              </a:spcBef>
              <a:spcAft>
                <a:spcPts val="0"/>
              </a:spcAft>
              <a:buNone/>
            </a:pPr>
            <a:endParaRPr>
              <a:solidFill>
                <a:schemeClr val="accent4"/>
              </a:solidFill>
            </a:endParaRPr>
          </a:p>
          <a:p>
            <a:pPr marL="0" lvl="0" indent="0" algn="l" rtl="0">
              <a:spcBef>
                <a:spcPts val="1600"/>
              </a:spcBef>
              <a:spcAft>
                <a:spcPts val="0"/>
              </a:spcAft>
              <a:buNone/>
            </a:pPr>
            <a:endParaRPr>
              <a:solidFill>
                <a:schemeClr val="accent4"/>
              </a:solidFill>
            </a:endParaRPr>
          </a:p>
          <a:p>
            <a:pPr marL="0" lvl="0" indent="0" algn="l" rtl="0">
              <a:spcBef>
                <a:spcPts val="1600"/>
              </a:spcBef>
              <a:spcAft>
                <a:spcPts val="1600"/>
              </a:spcAft>
              <a:buNone/>
            </a:pPr>
            <a:r>
              <a:rPr lang="en-GB">
                <a:solidFill>
                  <a:schemeClr val="accent4"/>
                </a:solidFill>
              </a:rPr>
              <a:t>Hex: 660</a:t>
            </a:r>
            <a:endParaRPr>
              <a:solidFill>
                <a:schemeClr val="accent4"/>
              </a:solidFill>
            </a:endParaRPr>
          </a:p>
        </p:txBody>
      </p:sp>
      <p:sp>
        <p:nvSpPr>
          <p:cNvPr id="172" name="Google Shape;172;p3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100"/>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100"/>
                <a:buFont typeface="Arial"/>
                <a:buNone/>
                <a:tabLst/>
                <a:defRPr/>
              </a:pPr>
              <a:t>8</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graphicFrame>
        <p:nvGraphicFramePr>
          <p:cNvPr id="173" name="Google Shape;173;p35"/>
          <p:cNvGraphicFramePr/>
          <p:nvPr/>
        </p:nvGraphicFramePr>
        <p:xfrm>
          <a:off x="573175" y="1983400"/>
          <a:ext cx="3472700" cy="1702700"/>
        </p:xfrm>
        <a:graphic>
          <a:graphicData uri="http://schemas.openxmlformats.org/drawingml/2006/table">
            <a:tbl>
              <a:tblPr>
                <a:noFill/>
              </a:tblPr>
              <a:tblGrid>
                <a:gridCol w="1309925">
                  <a:extLst>
                    <a:ext uri="{9D8B030D-6E8A-4147-A177-3AD203B41FA5}">
                      <a16:colId xmlns:a16="http://schemas.microsoft.com/office/drawing/2014/main" val="20000"/>
                    </a:ext>
                  </a:extLst>
                </a:gridCol>
                <a:gridCol w="1286100">
                  <a:extLst>
                    <a:ext uri="{9D8B030D-6E8A-4147-A177-3AD203B41FA5}">
                      <a16:colId xmlns:a16="http://schemas.microsoft.com/office/drawing/2014/main" val="20001"/>
                    </a:ext>
                  </a:extLst>
                </a:gridCol>
                <a:gridCol w="876675">
                  <a:extLst>
                    <a:ext uri="{9D8B030D-6E8A-4147-A177-3AD203B41FA5}">
                      <a16:colId xmlns:a16="http://schemas.microsoft.com/office/drawing/2014/main" val="20002"/>
                    </a:ext>
                  </a:extLst>
                </a:gridCol>
              </a:tblGrid>
              <a:tr h="425675">
                <a:tc>
                  <a:txBody>
                    <a:bodyPr/>
                    <a:lstStyle/>
                    <a:p>
                      <a:pPr marL="0" lvl="0" indent="0" algn="l" rtl="0">
                        <a:spcBef>
                          <a:spcPts val="0"/>
                        </a:spcBef>
                        <a:spcAft>
                          <a:spcPts val="0"/>
                        </a:spcAft>
                        <a:buNone/>
                      </a:pPr>
                      <a:endParaRPr dirty="0">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r>
                        <a:rPr lang="en-GB">
                          <a:solidFill>
                            <a:srgbClr val="FFFFFF"/>
                          </a:solidFill>
                        </a:rPr>
                        <a:t>Remainder</a:t>
                      </a: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r>
                        <a:rPr lang="en-GB">
                          <a:solidFill>
                            <a:srgbClr val="FFFFFF"/>
                          </a:solidFill>
                        </a:rPr>
                        <a:t>Hex</a:t>
                      </a: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25675">
                <a:tc>
                  <a:txBody>
                    <a:bodyPr/>
                    <a:lstStyle/>
                    <a:p>
                      <a:pPr marL="0" lvl="0" indent="0" algn="l" rtl="0">
                        <a:spcBef>
                          <a:spcPts val="0"/>
                        </a:spcBef>
                        <a:spcAft>
                          <a:spcPts val="0"/>
                        </a:spcAft>
                        <a:buClr>
                          <a:srgbClr val="000000"/>
                        </a:buClr>
                        <a:buSzPts val="1100"/>
                        <a:buFont typeface="Arial"/>
                        <a:buNone/>
                      </a:pPr>
                      <a:r>
                        <a:rPr lang="en-GB">
                          <a:solidFill>
                            <a:srgbClr val="FFFFFF"/>
                          </a:solidFill>
                        </a:rPr>
                        <a:t>1632/16=102</a:t>
                      </a: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r>
                        <a:rPr lang="en-GB">
                          <a:solidFill>
                            <a:srgbClr val="FFFFFF"/>
                          </a:solidFill>
                        </a:rPr>
                        <a:t>0</a:t>
                      </a: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r>
                        <a:rPr lang="en-GB">
                          <a:solidFill>
                            <a:srgbClr val="FFFFFF"/>
                          </a:solidFill>
                        </a:rPr>
                        <a:t>0</a:t>
                      </a: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25675">
                <a:tc>
                  <a:txBody>
                    <a:bodyPr/>
                    <a:lstStyle/>
                    <a:p>
                      <a:pPr marL="0" lvl="0" indent="0" algn="l" rtl="0">
                        <a:spcBef>
                          <a:spcPts val="0"/>
                        </a:spcBef>
                        <a:spcAft>
                          <a:spcPts val="0"/>
                        </a:spcAft>
                        <a:buNone/>
                      </a:pPr>
                      <a:r>
                        <a:rPr lang="en-GB">
                          <a:solidFill>
                            <a:srgbClr val="FFFFFF"/>
                          </a:solidFill>
                        </a:rPr>
                        <a:t>102/16=6</a:t>
                      </a: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r>
                        <a:rPr lang="en-GB">
                          <a:solidFill>
                            <a:srgbClr val="FFFFFF"/>
                          </a:solidFill>
                        </a:rPr>
                        <a:t>6</a:t>
                      </a: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r>
                        <a:rPr lang="en-GB">
                          <a:solidFill>
                            <a:srgbClr val="FFFFFF"/>
                          </a:solidFill>
                        </a:rPr>
                        <a:t>6</a:t>
                      </a: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425675">
                <a:tc>
                  <a:txBody>
                    <a:bodyPr/>
                    <a:lstStyle/>
                    <a:p>
                      <a:pPr marL="0" lvl="0" indent="0" algn="l" rtl="0">
                        <a:spcBef>
                          <a:spcPts val="0"/>
                        </a:spcBef>
                        <a:spcAft>
                          <a:spcPts val="0"/>
                        </a:spcAft>
                        <a:buNone/>
                      </a:pPr>
                      <a:r>
                        <a:rPr lang="en-GB">
                          <a:solidFill>
                            <a:srgbClr val="FFFFFF"/>
                          </a:solidFill>
                        </a:rPr>
                        <a:t>6/16=0</a:t>
                      </a: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r>
                        <a:rPr lang="en-GB">
                          <a:solidFill>
                            <a:srgbClr val="FFFFFF"/>
                          </a:solidFill>
                        </a:rPr>
                        <a:t>6</a:t>
                      </a:r>
                      <a:endParaRPr>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spcBef>
                          <a:spcPts val="0"/>
                        </a:spcBef>
                        <a:spcAft>
                          <a:spcPts val="0"/>
                        </a:spcAft>
                        <a:buNone/>
                      </a:pPr>
                      <a:r>
                        <a:rPr lang="en-GB" dirty="0">
                          <a:solidFill>
                            <a:srgbClr val="FFFFFF"/>
                          </a:solidFill>
                        </a:rPr>
                        <a:t>6</a:t>
                      </a:r>
                      <a:endParaRPr dirty="0">
                        <a:solidFill>
                          <a:srgbClr val="FFFFFF"/>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cxnSp>
        <p:nvCxnSpPr>
          <p:cNvPr id="174" name="Google Shape;174;p35"/>
          <p:cNvCxnSpPr/>
          <p:nvPr/>
        </p:nvCxnSpPr>
        <p:spPr>
          <a:xfrm rot="10800000">
            <a:off x="4392575" y="2558625"/>
            <a:ext cx="0" cy="1069800"/>
          </a:xfrm>
          <a:prstGeom prst="straightConnector1">
            <a:avLst/>
          </a:prstGeom>
          <a:noFill/>
          <a:ln w="38100" cap="flat" cmpd="sng">
            <a:solidFill>
              <a:srgbClr val="FF0000"/>
            </a:solidFill>
            <a:prstDash val="solid"/>
            <a:round/>
            <a:headEnd type="none" w="med" len="med"/>
            <a:tailEnd type="triangle" w="med" len="med"/>
          </a:ln>
        </p:spPr>
      </p:cxnSp>
    </p:spTree>
    <p:extLst>
      <p:ext uri="{BB962C8B-B14F-4D97-AF65-F5344CB8AC3E}">
        <p14:creationId xmlns:p14="http://schemas.microsoft.com/office/powerpoint/2010/main" val="21381767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p44"/>
          <p:cNvSpPr txBox="1">
            <a:spLocks noGrp="1"/>
          </p:cNvSpPr>
          <p:nvPr>
            <p:ph type="title"/>
          </p:nvPr>
        </p:nvSpPr>
        <p:spPr>
          <a:xfrm>
            <a:off x="311700" y="2455650"/>
            <a:ext cx="85206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Arithmetic in binary</a:t>
            </a:r>
            <a:endParaRPr dirty="0"/>
          </a:p>
        </p:txBody>
      </p:sp>
      <p:sp>
        <p:nvSpPr>
          <p:cNvPr id="328" name="Google Shape;328;p4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9</a:t>
            </a:fld>
            <a:endParaRPr/>
          </a:p>
        </p:txBody>
      </p:sp>
    </p:spTree>
    <p:extLst>
      <p:ext uri="{BB962C8B-B14F-4D97-AF65-F5344CB8AC3E}">
        <p14:creationId xmlns:p14="http://schemas.microsoft.com/office/powerpoint/2010/main" val="452071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4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Recall arithmetic in decimal</a:t>
            </a:r>
            <a:endParaRPr/>
          </a:p>
        </p:txBody>
      </p:sp>
      <p:sp>
        <p:nvSpPr>
          <p:cNvPr id="334" name="Google Shape;334;p4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294640" algn="l" rtl="0">
              <a:lnSpc>
                <a:spcPct val="90000"/>
              </a:lnSpc>
              <a:spcBef>
                <a:spcPts val="0"/>
              </a:spcBef>
              <a:spcAft>
                <a:spcPts val="0"/>
              </a:spcAft>
              <a:buClr>
                <a:schemeClr val="dk1"/>
              </a:buClr>
              <a:buSzPts val="2200"/>
              <a:buChar char="•"/>
            </a:pPr>
            <a:r>
              <a:rPr lang="en-GB" sz="2200" dirty="0">
                <a:solidFill>
                  <a:schemeClr val="accent3">
                    <a:lumMod val="20000"/>
                    <a:lumOff val="80000"/>
                  </a:schemeClr>
                </a:solidFill>
              </a:rPr>
              <a:t>Basic addition in decimal (base 10)</a:t>
            </a:r>
            <a:endParaRPr sz="2200" dirty="0">
              <a:solidFill>
                <a:schemeClr val="accent3">
                  <a:lumMod val="20000"/>
                  <a:lumOff val="80000"/>
                </a:schemeClr>
              </a:solidFill>
            </a:endParaRPr>
          </a:p>
          <a:p>
            <a:pPr marL="457200" lvl="0" indent="0" algn="l" rtl="0">
              <a:lnSpc>
                <a:spcPct val="90000"/>
              </a:lnSpc>
              <a:spcBef>
                <a:spcPts val="592"/>
              </a:spcBef>
              <a:spcAft>
                <a:spcPts val="0"/>
              </a:spcAft>
              <a:buNone/>
            </a:pPr>
            <a:r>
              <a:rPr lang="en-GB" sz="2200" dirty="0">
                <a:solidFill>
                  <a:schemeClr val="accent3">
                    <a:lumMod val="20000"/>
                    <a:lumOff val="80000"/>
                  </a:schemeClr>
                </a:solidFill>
              </a:rPr>
              <a:t>0+1=1</a:t>
            </a:r>
            <a:endParaRPr sz="2200" dirty="0">
              <a:solidFill>
                <a:schemeClr val="accent3">
                  <a:lumMod val="20000"/>
                  <a:lumOff val="80000"/>
                </a:schemeClr>
              </a:solidFill>
            </a:endParaRPr>
          </a:p>
          <a:p>
            <a:pPr marL="457200" lvl="0" indent="0" algn="l" rtl="0">
              <a:lnSpc>
                <a:spcPct val="90000"/>
              </a:lnSpc>
              <a:spcBef>
                <a:spcPts val="592"/>
              </a:spcBef>
              <a:spcAft>
                <a:spcPts val="0"/>
              </a:spcAft>
              <a:buNone/>
            </a:pPr>
            <a:r>
              <a:rPr lang="en-GB" sz="2200" dirty="0">
                <a:solidFill>
                  <a:schemeClr val="accent3">
                    <a:lumMod val="20000"/>
                    <a:lumOff val="80000"/>
                  </a:schemeClr>
                </a:solidFill>
              </a:rPr>
              <a:t>1+1=2</a:t>
            </a:r>
            <a:endParaRPr sz="2200" dirty="0">
              <a:solidFill>
                <a:schemeClr val="accent3">
                  <a:lumMod val="20000"/>
                  <a:lumOff val="80000"/>
                </a:schemeClr>
              </a:solidFill>
            </a:endParaRPr>
          </a:p>
          <a:p>
            <a:pPr marL="457200" lvl="0" indent="0" algn="l" rtl="0">
              <a:lnSpc>
                <a:spcPct val="90000"/>
              </a:lnSpc>
              <a:spcBef>
                <a:spcPts val="592"/>
              </a:spcBef>
              <a:spcAft>
                <a:spcPts val="0"/>
              </a:spcAft>
              <a:buNone/>
            </a:pPr>
            <a:r>
              <a:rPr lang="en-GB" sz="2200" dirty="0">
                <a:solidFill>
                  <a:schemeClr val="accent3">
                    <a:lumMod val="20000"/>
                    <a:lumOff val="80000"/>
                  </a:schemeClr>
                </a:solidFill>
              </a:rPr>
              <a:t>2+1=3</a:t>
            </a:r>
          </a:p>
          <a:p>
            <a:pPr marL="457200" lvl="0" indent="0" algn="l" rtl="0">
              <a:lnSpc>
                <a:spcPct val="90000"/>
              </a:lnSpc>
              <a:spcBef>
                <a:spcPts val="592"/>
              </a:spcBef>
              <a:spcAft>
                <a:spcPts val="0"/>
              </a:spcAft>
              <a:buNone/>
            </a:pPr>
            <a:r>
              <a:rPr lang="en-GB" sz="2200" dirty="0">
                <a:solidFill>
                  <a:schemeClr val="accent3">
                    <a:lumMod val="20000"/>
                    <a:lumOff val="80000"/>
                  </a:schemeClr>
                </a:solidFill>
              </a:rPr>
              <a:t>…</a:t>
            </a:r>
            <a:endParaRPr sz="2200" dirty="0">
              <a:solidFill>
                <a:schemeClr val="accent3">
                  <a:lumMod val="20000"/>
                  <a:lumOff val="80000"/>
                </a:schemeClr>
              </a:solidFill>
            </a:endParaRPr>
          </a:p>
          <a:p>
            <a:pPr marL="457200" lvl="0" indent="0" algn="l" rtl="0">
              <a:lnSpc>
                <a:spcPct val="90000"/>
              </a:lnSpc>
              <a:spcBef>
                <a:spcPts val="592"/>
              </a:spcBef>
              <a:spcAft>
                <a:spcPts val="0"/>
              </a:spcAft>
              <a:buNone/>
            </a:pPr>
            <a:r>
              <a:rPr lang="en-GB" sz="2200" dirty="0">
                <a:solidFill>
                  <a:schemeClr val="accent3">
                    <a:lumMod val="20000"/>
                    <a:lumOff val="80000"/>
                  </a:schemeClr>
                </a:solidFill>
              </a:rPr>
              <a:t>9+1=</a:t>
            </a:r>
            <a:r>
              <a:rPr lang="en-GB" sz="2200" dirty="0">
                <a:solidFill>
                  <a:srgbClr val="FF0000"/>
                </a:solidFill>
              </a:rPr>
              <a:t>10</a:t>
            </a:r>
            <a:endParaRPr sz="2200" dirty="0">
              <a:solidFill>
                <a:srgbClr val="FF0000"/>
              </a:solidFill>
            </a:endParaRPr>
          </a:p>
          <a:p>
            <a:pPr marL="342900" lvl="0" indent="-294640" algn="l" rtl="0">
              <a:lnSpc>
                <a:spcPct val="90000"/>
              </a:lnSpc>
              <a:spcBef>
                <a:spcPts val="592"/>
              </a:spcBef>
              <a:spcAft>
                <a:spcPts val="0"/>
              </a:spcAft>
              <a:buClr>
                <a:srgbClr val="FF0000"/>
              </a:buClr>
              <a:buSzPts val="2200"/>
              <a:buChar char="•"/>
            </a:pPr>
            <a:r>
              <a:rPr lang="en-GB" sz="2200" dirty="0">
                <a:solidFill>
                  <a:srgbClr val="FF0000"/>
                </a:solidFill>
              </a:rPr>
              <a:t>Because there is no symbol for 10, we reuse same digits. </a:t>
            </a:r>
          </a:p>
          <a:p>
            <a:pPr marL="342900" lvl="0" indent="-294640" algn="l" rtl="0">
              <a:lnSpc>
                <a:spcPct val="90000"/>
              </a:lnSpc>
              <a:spcBef>
                <a:spcPts val="592"/>
              </a:spcBef>
              <a:spcAft>
                <a:spcPts val="0"/>
              </a:spcAft>
              <a:buClr>
                <a:srgbClr val="FF0000"/>
              </a:buClr>
              <a:buSzPts val="2200"/>
              <a:buChar char="•"/>
            </a:pPr>
            <a:r>
              <a:rPr lang="en-GB" sz="2200" dirty="0">
                <a:solidFill>
                  <a:srgbClr val="FF0000"/>
                </a:solidFill>
              </a:rPr>
              <a:t>The rightmost digit reverts to 0 and there is a carry  into next position to the left</a:t>
            </a:r>
            <a:r>
              <a:rPr lang="en-GB" sz="1800" baseline="30000" dirty="0">
                <a:solidFill>
                  <a:schemeClr val="tx1"/>
                </a:solidFill>
              </a:rPr>
              <a:t> 4</a:t>
            </a:r>
            <a:endParaRPr sz="2200" dirty="0">
              <a:solidFill>
                <a:schemeClr val="dk1"/>
              </a:solidFill>
            </a:endParaRPr>
          </a:p>
          <a:p>
            <a:pPr marL="0" lvl="0" indent="0" algn="l" rtl="0">
              <a:spcBef>
                <a:spcPts val="0"/>
              </a:spcBef>
              <a:spcAft>
                <a:spcPts val="1600"/>
              </a:spcAft>
              <a:buNone/>
            </a:pPr>
            <a:endParaRPr sz="2200" dirty="0"/>
          </a:p>
        </p:txBody>
      </p:sp>
      <p:sp>
        <p:nvSpPr>
          <p:cNvPr id="335" name="Google Shape;335;p4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10</a:t>
            </a:fld>
            <a:endParaRPr/>
          </a:p>
        </p:txBody>
      </p:sp>
      <p:sp>
        <p:nvSpPr>
          <p:cNvPr id="5" name="TextBox 4">
            <a:extLst>
              <a:ext uri="{FF2B5EF4-FFF2-40B4-BE49-F238E27FC236}">
                <a16:creationId xmlns:a16="http://schemas.microsoft.com/office/drawing/2014/main" id="{2E648D9A-7F63-48CB-BDF1-C1A94F9983E0}"/>
              </a:ext>
            </a:extLst>
          </p:cNvPr>
          <p:cNvSpPr txBox="1"/>
          <p:nvPr/>
        </p:nvSpPr>
        <p:spPr>
          <a:xfrm>
            <a:off x="122842" y="4698475"/>
            <a:ext cx="8662737" cy="461665"/>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4</a:t>
            </a:r>
            <a:r>
              <a:rPr lang="en-GB" sz="1400" baseline="30000" dirty="0">
                <a:solidFill>
                  <a:schemeClr val="tx1"/>
                </a:solidFill>
              </a:rPr>
              <a:t> </a:t>
            </a:r>
            <a:r>
              <a:rPr lang="en-US" sz="1200" b="0" i="0" dirty="0">
                <a:solidFill>
                  <a:schemeClr val="tx1"/>
                </a:solidFill>
                <a:effectLst/>
                <a:latin typeface="Open Sans" panose="020B0606030504020204" pitchFamily="34" charset="0"/>
              </a:rPr>
              <a:t>Dale, N., &amp; Lewis, J. (2020). Computer Science Illuminated (7th ed.). Jones &amp; Bartlett Learning, Chapter 3. </a:t>
            </a:r>
          </a:p>
          <a:p>
            <a:endParaRPr lang="en-US" sz="1200" dirty="0">
              <a:solidFill>
                <a:schemeClr val="tx1"/>
              </a:solidFill>
              <a:effectLst/>
            </a:endParaRPr>
          </a:p>
        </p:txBody>
      </p:sp>
    </p:spTree>
    <p:extLst>
      <p:ext uri="{BB962C8B-B14F-4D97-AF65-F5344CB8AC3E}">
        <p14:creationId xmlns:p14="http://schemas.microsoft.com/office/powerpoint/2010/main" val="4194455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4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Recall arithmetic in decimal</a:t>
            </a:r>
            <a:endParaRPr/>
          </a:p>
        </p:txBody>
      </p:sp>
      <p:sp>
        <p:nvSpPr>
          <p:cNvPr id="334" name="Google Shape;334;p4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294640" algn="l" rtl="0">
              <a:lnSpc>
                <a:spcPct val="90000"/>
              </a:lnSpc>
              <a:spcBef>
                <a:spcPts val="0"/>
              </a:spcBef>
              <a:spcAft>
                <a:spcPts val="0"/>
              </a:spcAft>
              <a:buClr>
                <a:schemeClr val="dk1"/>
              </a:buClr>
              <a:buSzPts val="2200"/>
              <a:buChar char="•"/>
            </a:pPr>
            <a:r>
              <a:rPr lang="en-GB" sz="2200" dirty="0">
                <a:solidFill>
                  <a:schemeClr val="accent3">
                    <a:lumMod val="20000"/>
                    <a:lumOff val="80000"/>
                  </a:schemeClr>
                </a:solidFill>
              </a:rPr>
              <a:t>Basic addition in decimal (base 10)</a:t>
            </a:r>
            <a:endParaRPr sz="2200" dirty="0">
              <a:solidFill>
                <a:schemeClr val="accent3">
                  <a:lumMod val="20000"/>
                  <a:lumOff val="80000"/>
                </a:schemeClr>
              </a:solidFill>
            </a:endParaRPr>
          </a:p>
          <a:p>
            <a:pPr marL="457200" lvl="0" indent="0" algn="l" rtl="0">
              <a:lnSpc>
                <a:spcPct val="90000"/>
              </a:lnSpc>
              <a:spcBef>
                <a:spcPts val="592"/>
              </a:spcBef>
              <a:spcAft>
                <a:spcPts val="0"/>
              </a:spcAft>
              <a:buNone/>
            </a:pPr>
            <a:r>
              <a:rPr lang="en-GB" sz="2200" dirty="0">
                <a:solidFill>
                  <a:schemeClr val="accent3">
                    <a:lumMod val="20000"/>
                    <a:lumOff val="80000"/>
                  </a:schemeClr>
                </a:solidFill>
              </a:rPr>
              <a:t>0+1=01</a:t>
            </a:r>
            <a:endParaRPr sz="2200" dirty="0">
              <a:solidFill>
                <a:schemeClr val="accent3">
                  <a:lumMod val="20000"/>
                  <a:lumOff val="80000"/>
                </a:schemeClr>
              </a:solidFill>
            </a:endParaRPr>
          </a:p>
          <a:p>
            <a:pPr marL="457200" lvl="0" indent="0" algn="l" rtl="0">
              <a:lnSpc>
                <a:spcPct val="90000"/>
              </a:lnSpc>
              <a:spcBef>
                <a:spcPts val="592"/>
              </a:spcBef>
              <a:spcAft>
                <a:spcPts val="0"/>
              </a:spcAft>
              <a:buNone/>
            </a:pPr>
            <a:r>
              <a:rPr lang="en-GB" sz="2200" dirty="0">
                <a:solidFill>
                  <a:schemeClr val="accent3">
                    <a:lumMod val="20000"/>
                    <a:lumOff val="80000"/>
                  </a:schemeClr>
                </a:solidFill>
              </a:rPr>
              <a:t>1+1=02</a:t>
            </a:r>
            <a:endParaRPr sz="2200" dirty="0">
              <a:solidFill>
                <a:schemeClr val="accent3">
                  <a:lumMod val="20000"/>
                  <a:lumOff val="80000"/>
                </a:schemeClr>
              </a:solidFill>
            </a:endParaRPr>
          </a:p>
          <a:p>
            <a:pPr marL="457200" lvl="0" indent="0" algn="l" rtl="0">
              <a:lnSpc>
                <a:spcPct val="90000"/>
              </a:lnSpc>
              <a:spcBef>
                <a:spcPts val="592"/>
              </a:spcBef>
              <a:spcAft>
                <a:spcPts val="0"/>
              </a:spcAft>
              <a:buNone/>
            </a:pPr>
            <a:r>
              <a:rPr lang="en-GB" sz="2200" dirty="0">
                <a:solidFill>
                  <a:schemeClr val="accent3">
                    <a:lumMod val="20000"/>
                    <a:lumOff val="80000"/>
                  </a:schemeClr>
                </a:solidFill>
              </a:rPr>
              <a:t>2+1=03</a:t>
            </a:r>
          </a:p>
          <a:p>
            <a:pPr marL="457200" lvl="0" indent="0" algn="l" rtl="0">
              <a:lnSpc>
                <a:spcPct val="90000"/>
              </a:lnSpc>
              <a:spcBef>
                <a:spcPts val="592"/>
              </a:spcBef>
              <a:spcAft>
                <a:spcPts val="0"/>
              </a:spcAft>
              <a:buNone/>
            </a:pPr>
            <a:r>
              <a:rPr lang="en-GB" sz="2200" dirty="0">
                <a:solidFill>
                  <a:schemeClr val="accent3">
                    <a:lumMod val="20000"/>
                    <a:lumOff val="80000"/>
                  </a:schemeClr>
                </a:solidFill>
              </a:rPr>
              <a:t>…</a:t>
            </a:r>
            <a:endParaRPr sz="2200" dirty="0">
              <a:solidFill>
                <a:schemeClr val="accent3">
                  <a:lumMod val="20000"/>
                  <a:lumOff val="80000"/>
                </a:schemeClr>
              </a:solidFill>
            </a:endParaRPr>
          </a:p>
          <a:p>
            <a:pPr marL="457200" lvl="0" indent="0" algn="l" rtl="0">
              <a:lnSpc>
                <a:spcPct val="90000"/>
              </a:lnSpc>
              <a:spcBef>
                <a:spcPts val="592"/>
              </a:spcBef>
              <a:spcAft>
                <a:spcPts val="0"/>
              </a:spcAft>
              <a:buNone/>
            </a:pPr>
            <a:r>
              <a:rPr lang="en-GB" sz="2200" dirty="0">
                <a:solidFill>
                  <a:schemeClr val="accent3">
                    <a:lumMod val="20000"/>
                    <a:lumOff val="80000"/>
                  </a:schemeClr>
                </a:solidFill>
              </a:rPr>
              <a:t>9+1=</a:t>
            </a:r>
            <a:r>
              <a:rPr lang="en-GB" sz="2200" dirty="0">
                <a:solidFill>
                  <a:srgbClr val="FF0000"/>
                </a:solidFill>
              </a:rPr>
              <a:t>10</a:t>
            </a:r>
            <a:endParaRPr sz="2200" dirty="0">
              <a:solidFill>
                <a:srgbClr val="FF0000"/>
              </a:solidFill>
            </a:endParaRPr>
          </a:p>
          <a:p>
            <a:pPr marL="342900" lvl="0" indent="-294640" algn="l" rtl="0">
              <a:lnSpc>
                <a:spcPct val="90000"/>
              </a:lnSpc>
              <a:spcBef>
                <a:spcPts val="592"/>
              </a:spcBef>
              <a:spcAft>
                <a:spcPts val="0"/>
              </a:spcAft>
              <a:buClr>
                <a:srgbClr val="FF0000"/>
              </a:buClr>
              <a:buSzPts val="2200"/>
              <a:buChar char="•"/>
            </a:pPr>
            <a:r>
              <a:rPr lang="en-GB" sz="2200" dirty="0">
                <a:solidFill>
                  <a:srgbClr val="FF0000"/>
                </a:solidFill>
              </a:rPr>
              <a:t>Because there is no symbol for 10, we reuse same digits. </a:t>
            </a:r>
          </a:p>
          <a:p>
            <a:pPr marL="342900" lvl="0" indent="-294640" algn="l" rtl="0">
              <a:lnSpc>
                <a:spcPct val="90000"/>
              </a:lnSpc>
              <a:spcBef>
                <a:spcPts val="592"/>
              </a:spcBef>
              <a:spcAft>
                <a:spcPts val="0"/>
              </a:spcAft>
              <a:buClr>
                <a:srgbClr val="FF0000"/>
              </a:buClr>
              <a:buSzPts val="2200"/>
              <a:buChar char="•"/>
            </a:pPr>
            <a:r>
              <a:rPr lang="en-GB" sz="2200" dirty="0">
                <a:solidFill>
                  <a:srgbClr val="FF0000"/>
                </a:solidFill>
              </a:rPr>
              <a:t>The rightmost digit reverts to 0 and there is a carry  into next position to the left</a:t>
            </a:r>
            <a:r>
              <a:rPr lang="en-GB" sz="1800" baseline="30000" dirty="0">
                <a:solidFill>
                  <a:schemeClr val="tx1"/>
                </a:solidFill>
              </a:rPr>
              <a:t> 5</a:t>
            </a:r>
            <a:endParaRPr sz="2200" dirty="0">
              <a:solidFill>
                <a:schemeClr val="dk1"/>
              </a:solidFill>
            </a:endParaRPr>
          </a:p>
          <a:p>
            <a:pPr marL="0" lvl="0" indent="0" algn="l" rtl="0">
              <a:spcBef>
                <a:spcPts val="0"/>
              </a:spcBef>
              <a:spcAft>
                <a:spcPts val="1600"/>
              </a:spcAft>
              <a:buNone/>
            </a:pPr>
            <a:endParaRPr sz="2200" dirty="0"/>
          </a:p>
        </p:txBody>
      </p:sp>
      <p:sp>
        <p:nvSpPr>
          <p:cNvPr id="335" name="Google Shape;335;p4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11</a:t>
            </a:fld>
            <a:endParaRPr/>
          </a:p>
        </p:txBody>
      </p:sp>
      <p:cxnSp>
        <p:nvCxnSpPr>
          <p:cNvPr id="3" name="Straight Arrow Connector 2">
            <a:extLst>
              <a:ext uri="{FF2B5EF4-FFF2-40B4-BE49-F238E27FC236}">
                <a16:creationId xmlns:a16="http://schemas.microsoft.com/office/drawing/2014/main" id="{661A59FA-1F9E-4917-8D9B-EE53CDA982CD}"/>
              </a:ext>
            </a:extLst>
          </p:cNvPr>
          <p:cNvCxnSpPr/>
          <p:nvPr/>
        </p:nvCxnSpPr>
        <p:spPr>
          <a:xfrm flipH="1">
            <a:off x="1616149" y="2668772"/>
            <a:ext cx="1052623" cy="425302"/>
          </a:xfrm>
          <a:prstGeom prst="straightConnector1">
            <a:avLst/>
          </a:prstGeom>
          <a:ln>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C34ECB68-89F8-4EFE-98ED-9755E5D18F7A}"/>
              </a:ext>
            </a:extLst>
          </p:cNvPr>
          <p:cNvSpPr txBox="1"/>
          <p:nvPr/>
        </p:nvSpPr>
        <p:spPr>
          <a:xfrm>
            <a:off x="2668772" y="2474728"/>
            <a:ext cx="582211" cy="307777"/>
          </a:xfrm>
          <a:prstGeom prst="rect">
            <a:avLst/>
          </a:prstGeom>
          <a:noFill/>
        </p:spPr>
        <p:txBody>
          <a:bodyPr wrap="none" rtlCol="0">
            <a:spAutoFit/>
          </a:bodyPr>
          <a:lstStyle/>
          <a:p>
            <a:r>
              <a:rPr lang="en-GB" dirty="0">
                <a:solidFill>
                  <a:schemeClr val="accent4"/>
                </a:solidFill>
              </a:rPr>
              <a:t>carry</a:t>
            </a:r>
          </a:p>
        </p:txBody>
      </p:sp>
      <p:sp>
        <p:nvSpPr>
          <p:cNvPr id="7" name="TextBox 6">
            <a:extLst>
              <a:ext uri="{FF2B5EF4-FFF2-40B4-BE49-F238E27FC236}">
                <a16:creationId xmlns:a16="http://schemas.microsoft.com/office/drawing/2014/main" id="{D9ED4D21-6059-4E4B-A937-3BF07A02E357}"/>
              </a:ext>
            </a:extLst>
          </p:cNvPr>
          <p:cNvSpPr txBox="1"/>
          <p:nvPr/>
        </p:nvSpPr>
        <p:spPr>
          <a:xfrm>
            <a:off x="122842" y="4698475"/>
            <a:ext cx="8662737" cy="461665"/>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5</a:t>
            </a:r>
            <a:r>
              <a:rPr lang="en-GB" sz="1400" baseline="30000" dirty="0">
                <a:solidFill>
                  <a:schemeClr val="tx1"/>
                </a:solidFill>
              </a:rPr>
              <a:t> </a:t>
            </a:r>
            <a:r>
              <a:rPr lang="en-US" sz="1200" b="0" i="0" dirty="0">
                <a:solidFill>
                  <a:schemeClr val="tx1"/>
                </a:solidFill>
                <a:effectLst/>
                <a:latin typeface="Open Sans" panose="020B0606030504020204" pitchFamily="34" charset="0"/>
              </a:rPr>
              <a:t>Dale, N., &amp; Lewis, J. (2020). Computer Science Illuminated (7th ed.). Jones &amp; Bartlett Learning, Chapter 3. </a:t>
            </a:r>
          </a:p>
          <a:p>
            <a:endParaRPr lang="en-US" sz="1200" dirty="0">
              <a:solidFill>
                <a:schemeClr val="tx1"/>
              </a:solidFill>
              <a:effectLst/>
            </a:endParaRPr>
          </a:p>
        </p:txBody>
      </p:sp>
    </p:spTree>
    <p:extLst>
      <p:ext uri="{BB962C8B-B14F-4D97-AF65-F5344CB8AC3E}">
        <p14:creationId xmlns:p14="http://schemas.microsoft.com/office/powerpoint/2010/main" val="1812813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p4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Arithmetic in binary</a:t>
            </a:r>
            <a:br>
              <a:rPr lang="en-GB"/>
            </a:br>
            <a:endParaRPr/>
          </a:p>
        </p:txBody>
      </p:sp>
      <p:sp>
        <p:nvSpPr>
          <p:cNvPr id="341" name="Google Shape;341;p4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342900" lvl="0" indent="-254000" algn="l" rtl="0">
              <a:lnSpc>
                <a:spcPct val="100000"/>
              </a:lnSpc>
              <a:spcBef>
                <a:spcPts val="0"/>
              </a:spcBef>
              <a:spcAft>
                <a:spcPts val="0"/>
              </a:spcAft>
              <a:buClr>
                <a:schemeClr val="dk1"/>
              </a:buClr>
              <a:buSzPts val="1800"/>
              <a:buChar char="•"/>
            </a:pPr>
            <a:r>
              <a:rPr lang="en-GB" dirty="0">
                <a:solidFill>
                  <a:schemeClr val="accent2"/>
                </a:solidFill>
              </a:rPr>
              <a:t>The rules of binary arithmetic same as decimal</a:t>
            </a:r>
            <a:endParaRPr dirty="0">
              <a:solidFill>
                <a:schemeClr val="accent2"/>
              </a:solidFill>
            </a:endParaRPr>
          </a:p>
          <a:p>
            <a:pPr marL="342900" lvl="0" indent="-254000" algn="l" rtl="0">
              <a:lnSpc>
                <a:spcPct val="100000"/>
              </a:lnSpc>
              <a:spcBef>
                <a:spcPts val="640"/>
              </a:spcBef>
              <a:spcAft>
                <a:spcPts val="0"/>
              </a:spcAft>
              <a:buClr>
                <a:schemeClr val="dk1"/>
              </a:buClr>
              <a:buSzPts val="1800"/>
              <a:buChar char="•"/>
            </a:pPr>
            <a:r>
              <a:rPr lang="en-GB" dirty="0">
                <a:solidFill>
                  <a:schemeClr val="accent2"/>
                </a:solidFill>
              </a:rPr>
              <a:t>But run out of digits much sooner </a:t>
            </a:r>
            <a:r>
              <a:rPr lang="en-GB" baseline="30000" dirty="0">
                <a:solidFill>
                  <a:schemeClr val="tx1"/>
                </a:solidFill>
              </a:rPr>
              <a:t>6</a:t>
            </a:r>
            <a:endParaRPr dirty="0">
              <a:solidFill>
                <a:schemeClr val="accent2"/>
              </a:solidFill>
            </a:endParaRPr>
          </a:p>
          <a:p>
            <a:pPr marL="0" lvl="0" indent="0" algn="l" rtl="0">
              <a:lnSpc>
                <a:spcPct val="100000"/>
              </a:lnSpc>
              <a:spcBef>
                <a:spcPts val="640"/>
              </a:spcBef>
              <a:spcAft>
                <a:spcPts val="0"/>
              </a:spcAft>
              <a:buNone/>
            </a:pPr>
            <a:r>
              <a:rPr lang="en-GB" b="1" dirty="0">
                <a:solidFill>
                  <a:schemeClr val="accent2"/>
                </a:solidFill>
              </a:rPr>
              <a:t>Example 1:</a:t>
            </a:r>
            <a:endParaRPr b="1" dirty="0">
              <a:solidFill>
                <a:schemeClr val="accent2"/>
              </a:solidFill>
            </a:endParaRPr>
          </a:p>
          <a:p>
            <a:pPr marL="457200" lvl="1" indent="0" algn="l" rtl="0">
              <a:lnSpc>
                <a:spcPct val="100000"/>
              </a:lnSpc>
              <a:spcBef>
                <a:spcPts val="560"/>
              </a:spcBef>
              <a:spcAft>
                <a:spcPts val="0"/>
              </a:spcAft>
              <a:buClr>
                <a:schemeClr val="dk1"/>
              </a:buClr>
              <a:buSzPts val="2800"/>
              <a:buFont typeface="Arial"/>
              <a:buNone/>
            </a:pPr>
            <a:r>
              <a:rPr lang="en-GB" sz="1800" dirty="0">
                <a:solidFill>
                  <a:schemeClr val="accent2"/>
                </a:solidFill>
              </a:rPr>
              <a:t>0+1=1</a:t>
            </a:r>
            <a:endParaRPr sz="1800" dirty="0">
              <a:solidFill>
                <a:schemeClr val="accent2"/>
              </a:solidFill>
            </a:endParaRPr>
          </a:p>
          <a:p>
            <a:pPr marL="457200" lvl="1" indent="0" algn="l" rtl="0">
              <a:lnSpc>
                <a:spcPct val="100000"/>
              </a:lnSpc>
              <a:spcBef>
                <a:spcPts val="560"/>
              </a:spcBef>
              <a:spcAft>
                <a:spcPts val="0"/>
              </a:spcAft>
              <a:buClr>
                <a:schemeClr val="dk1"/>
              </a:buClr>
              <a:buSzPts val="2800"/>
              <a:buFont typeface="Arial"/>
              <a:buNone/>
            </a:pPr>
            <a:r>
              <a:rPr lang="en-GB" sz="1800" dirty="0">
                <a:solidFill>
                  <a:schemeClr val="accent2"/>
                </a:solidFill>
              </a:rPr>
              <a:t>1+1=</a:t>
            </a:r>
            <a:r>
              <a:rPr lang="en-GB" sz="1800" dirty="0">
                <a:solidFill>
                  <a:srgbClr val="FF0000"/>
                </a:solidFill>
              </a:rPr>
              <a:t>10</a:t>
            </a:r>
            <a:endParaRPr sz="1800" dirty="0">
              <a:solidFill>
                <a:srgbClr val="FF0000"/>
              </a:solidFill>
            </a:endParaRPr>
          </a:p>
          <a:p>
            <a:pPr marL="0" lvl="1" indent="0" algn="l" rtl="0">
              <a:lnSpc>
                <a:spcPct val="100000"/>
              </a:lnSpc>
              <a:spcBef>
                <a:spcPts val="560"/>
              </a:spcBef>
              <a:spcAft>
                <a:spcPts val="0"/>
              </a:spcAft>
              <a:buClr>
                <a:schemeClr val="dk1"/>
              </a:buClr>
              <a:buSzPts val="2800"/>
              <a:buFont typeface="Arial"/>
              <a:buNone/>
            </a:pPr>
            <a:r>
              <a:rPr lang="en-GB" sz="1800" b="1" dirty="0">
                <a:solidFill>
                  <a:schemeClr val="accent2"/>
                </a:solidFill>
              </a:rPr>
              <a:t>Example 2:</a:t>
            </a:r>
            <a:endParaRPr sz="1800" b="1" dirty="0">
              <a:solidFill>
                <a:schemeClr val="accent2"/>
              </a:solidFill>
            </a:endParaRPr>
          </a:p>
          <a:p>
            <a:pPr marL="342900" lvl="0" indent="-139700" algn="l" rtl="0">
              <a:lnSpc>
                <a:spcPct val="100000"/>
              </a:lnSpc>
              <a:spcBef>
                <a:spcPts val="640"/>
              </a:spcBef>
              <a:spcAft>
                <a:spcPts val="0"/>
              </a:spcAft>
              <a:buClr>
                <a:schemeClr val="dk1"/>
              </a:buClr>
              <a:buSzPts val="3200"/>
              <a:buFont typeface="Arial"/>
              <a:buNone/>
            </a:pPr>
            <a:endParaRPr dirty="0">
              <a:solidFill>
                <a:schemeClr val="dk1"/>
              </a:solidFill>
            </a:endParaRPr>
          </a:p>
          <a:p>
            <a:pPr marL="0" lvl="0" indent="0" algn="l" rtl="0">
              <a:spcBef>
                <a:spcPts val="0"/>
              </a:spcBef>
              <a:spcAft>
                <a:spcPts val="1600"/>
              </a:spcAft>
              <a:buNone/>
            </a:pPr>
            <a:endParaRPr dirty="0"/>
          </a:p>
        </p:txBody>
      </p:sp>
      <p:sp>
        <p:nvSpPr>
          <p:cNvPr id="342" name="Google Shape;342;p4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12</a:t>
            </a:fld>
            <a:endParaRPr/>
          </a:p>
        </p:txBody>
      </p:sp>
      <p:pic>
        <p:nvPicPr>
          <p:cNvPr id="343" name="Google Shape;343;p46"/>
          <p:cNvPicPr preferRelativeResize="0"/>
          <p:nvPr/>
        </p:nvPicPr>
        <p:blipFill rotWithShape="1">
          <a:blip r:embed="rId3">
            <a:alphaModFix/>
          </a:blip>
          <a:srcRect l="14674" t="54056" r="64228" b="29278"/>
          <a:stretch/>
        </p:blipFill>
        <p:spPr>
          <a:xfrm>
            <a:off x="311700" y="3472500"/>
            <a:ext cx="3568450" cy="1584324"/>
          </a:xfrm>
          <a:prstGeom prst="rect">
            <a:avLst/>
          </a:prstGeom>
          <a:noFill/>
          <a:ln>
            <a:noFill/>
          </a:ln>
        </p:spPr>
      </p:pic>
      <p:sp>
        <p:nvSpPr>
          <p:cNvPr id="6" name="TextBox 5">
            <a:extLst>
              <a:ext uri="{FF2B5EF4-FFF2-40B4-BE49-F238E27FC236}">
                <a16:creationId xmlns:a16="http://schemas.microsoft.com/office/drawing/2014/main" id="{57F743F0-C43E-4A39-8E08-F472AC92F462}"/>
              </a:ext>
            </a:extLst>
          </p:cNvPr>
          <p:cNvSpPr txBox="1"/>
          <p:nvPr/>
        </p:nvSpPr>
        <p:spPr>
          <a:xfrm>
            <a:off x="4012019" y="4698475"/>
            <a:ext cx="4773560" cy="646331"/>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6</a:t>
            </a:r>
            <a:r>
              <a:rPr lang="en-GB" sz="1400" baseline="30000" dirty="0">
                <a:solidFill>
                  <a:schemeClr val="tx1"/>
                </a:solidFill>
              </a:rPr>
              <a:t> </a:t>
            </a:r>
            <a:r>
              <a:rPr lang="en-US" sz="1200" b="0" i="0" dirty="0">
                <a:solidFill>
                  <a:schemeClr val="tx1"/>
                </a:solidFill>
                <a:effectLst/>
                <a:latin typeface="Open Sans" panose="020B0606030504020204" pitchFamily="34" charset="0"/>
              </a:rPr>
              <a:t>Dale, N., &amp; Lewis, J. (2020). Computer Science Illuminated (7th ed.). Jones &amp; Bartlett Learning, Chapter 3. </a:t>
            </a:r>
          </a:p>
          <a:p>
            <a:endParaRPr lang="en-US" sz="1200" dirty="0">
              <a:solidFill>
                <a:schemeClr val="tx1"/>
              </a:solidFill>
              <a:effectLst/>
            </a:endParaRPr>
          </a:p>
        </p:txBody>
      </p:sp>
    </p:spTree>
    <p:extLst>
      <p:ext uri="{BB962C8B-B14F-4D97-AF65-F5344CB8AC3E}">
        <p14:creationId xmlns:p14="http://schemas.microsoft.com/office/powerpoint/2010/main" val="36261778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4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Subtraction in binary</a:t>
            </a:r>
            <a:endParaRPr dirty="0"/>
          </a:p>
        </p:txBody>
      </p:sp>
      <p:sp>
        <p:nvSpPr>
          <p:cNvPr id="356" name="Google Shape;356;p48"/>
          <p:cNvSpPr txBox="1">
            <a:spLocks noGrp="1"/>
          </p:cNvSpPr>
          <p:nvPr>
            <p:ph type="body" idx="1"/>
          </p:nvPr>
        </p:nvSpPr>
        <p:spPr>
          <a:xfrm>
            <a:off x="311700" y="1152475"/>
            <a:ext cx="64704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dirty="0"/>
              <a:t>The subtraction rules in binary are simple, same as with decimal system: </a:t>
            </a:r>
            <a:endParaRPr sz="1400" dirty="0"/>
          </a:p>
          <a:p>
            <a:pPr marL="0" lvl="0" indent="0" algn="l" rtl="0">
              <a:spcBef>
                <a:spcPts val="1600"/>
              </a:spcBef>
              <a:spcAft>
                <a:spcPts val="0"/>
              </a:spcAft>
              <a:buNone/>
            </a:pPr>
            <a:r>
              <a:rPr lang="en-GB" sz="1400" dirty="0"/>
              <a:t>1-0=1</a:t>
            </a:r>
            <a:endParaRPr sz="1400" dirty="0"/>
          </a:p>
          <a:p>
            <a:pPr marL="0" lvl="0" indent="0" algn="l" rtl="0">
              <a:spcBef>
                <a:spcPts val="1600"/>
              </a:spcBef>
              <a:spcAft>
                <a:spcPts val="0"/>
              </a:spcAft>
              <a:buNone/>
            </a:pPr>
            <a:r>
              <a:rPr lang="en-GB" sz="1400" dirty="0"/>
              <a:t>1-1=0</a:t>
            </a:r>
            <a:endParaRPr sz="1400" dirty="0"/>
          </a:p>
          <a:p>
            <a:pPr marL="0" lvl="0" indent="0" algn="l" rtl="0">
              <a:spcBef>
                <a:spcPts val="1600"/>
              </a:spcBef>
              <a:spcAft>
                <a:spcPts val="0"/>
              </a:spcAft>
              <a:buNone/>
            </a:pPr>
            <a:r>
              <a:rPr lang="en-GB" sz="1400" dirty="0"/>
              <a:t>Note, when you try to subtract a larger digit from a smaller one, such as </a:t>
            </a:r>
            <a:r>
              <a:rPr lang="en-GB" sz="1400" dirty="0">
                <a:solidFill>
                  <a:schemeClr val="accent4"/>
                </a:solidFill>
              </a:rPr>
              <a:t>0-1</a:t>
            </a:r>
            <a:r>
              <a:rPr lang="en-GB" sz="1400" dirty="0"/>
              <a:t>, you have to borrow one from the next left digit of the number from which you are subtracting.</a:t>
            </a:r>
            <a:endParaRPr sz="1400" dirty="0"/>
          </a:p>
          <a:p>
            <a:pPr marL="0" lvl="0" indent="0" algn="l" rtl="0">
              <a:spcBef>
                <a:spcPts val="1600"/>
              </a:spcBef>
              <a:spcAft>
                <a:spcPts val="1600"/>
              </a:spcAft>
              <a:buNone/>
            </a:pPr>
            <a:br>
              <a:rPr lang="en-GB" sz="1400" dirty="0"/>
            </a:br>
            <a:r>
              <a:rPr lang="en-GB" sz="1400" dirty="0"/>
              <a:t>More precisely, you borrow </a:t>
            </a:r>
            <a:r>
              <a:rPr lang="en-GB" sz="1400" dirty="0">
                <a:solidFill>
                  <a:schemeClr val="accent4"/>
                </a:solidFill>
              </a:rPr>
              <a:t>one power</a:t>
            </a:r>
            <a:r>
              <a:rPr lang="en-GB" sz="1400" dirty="0"/>
              <a:t> of the base. So in </a:t>
            </a:r>
            <a:r>
              <a:rPr lang="en-GB" sz="1400" dirty="0">
                <a:solidFill>
                  <a:schemeClr val="accent4"/>
                </a:solidFill>
              </a:rPr>
              <a:t>base 10</a:t>
            </a:r>
            <a:r>
              <a:rPr lang="en-GB" sz="1400" dirty="0"/>
              <a:t>, when you borrow, you </a:t>
            </a:r>
            <a:r>
              <a:rPr lang="en-GB" sz="1400" dirty="0">
                <a:solidFill>
                  <a:schemeClr val="accent4"/>
                </a:solidFill>
              </a:rPr>
              <a:t>borrow 10</a:t>
            </a:r>
            <a:r>
              <a:rPr lang="en-GB" sz="1400" dirty="0"/>
              <a:t>. The same logic applies to binary subtraction.</a:t>
            </a:r>
            <a:br>
              <a:rPr lang="en-GB" sz="1400" dirty="0"/>
            </a:br>
            <a:r>
              <a:rPr lang="en-GB" sz="1400" dirty="0"/>
              <a:t>Every time you borrow in a binary subtraction, you </a:t>
            </a:r>
            <a:r>
              <a:rPr lang="en-GB" sz="1400" dirty="0">
                <a:solidFill>
                  <a:schemeClr val="accent4"/>
                </a:solidFill>
              </a:rPr>
              <a:t>borrow 2</a:t>
            </a:r>
            <a:r>
              <a:rPr lang="en-GB" sz="1400" dirty="0"/>
              <a:t>, which is the power of the base 2 (binary numbers).</a:t>
            </a:r>
            <a:r>
              <a:rPr lang="en-GB" sz="1100" baseline="30000" dirty="0">
                <a:solidFill>
                  <a:schemeClr val="tx1"/>
                </a:solidFill>
              </a:rPr>
              <a:t> 7</a:t>
            </a:r>
            <a:endParaRPr sz="1400" dirty="0"/>
          </a:p>
        </p:txBody>
      </p:sp>
      <p:sp>
        <p:nvSpPr>
          <p:cNvPr id="357" name="Google Shape;357;p4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a:p>
        </p:txBody>
      </p:sp>
      <p:pic>
        <p:nvPicPr>
          <p:cNvPr id="358" name="Google Shape;358;p48"/>
          <p:cNvPicPr preferRelativeResize="0"/>
          <p:nvPr/>
        </p:nvPicPr>
        <p:blipFill>
          <a:blip r:embed="rId3">
            <a:alphaModFix/>
          </a:blip>
          <a:stretch>
            <a:fillRect/>
          </a:stretch>
        </p:blipFill>
        <p:spPr>
          <a:xfrm>
            <a:off x="6782100" y="3207000"/>
            <a:ext cx="2361775" cy="1456225"/>
          </a:xfrm>
          <a:prstGeom prst="rect">
            <a:avLst/>
          </a:prstGeom>
          <a:noFill/>
          <a:ln>
            <a:noFill/>
          </a:ln>
        </p:spPr>
      </p:pic>
      <p:pic>
        <p:nvPicPr>
          <p:cNvPr id="359" name="Google Shape;359;p48"/>
          <p:cNvPicPr preferRelativeResize="0"/>
          <p:nvPr/>
        </p:nvPicPr>
        <p:blipFill>
          <a:blip r:embed="rId4">
            <a:alphaModFix/>
          </a:blip>
          <a:stretch>
            <a:fillRect/>
          </a:stretch>
        </p:blipFill>
        <p:spPr>
          <a:xfrm>
            <a:off x="6782225" y="1152475"/>
            <a:ext cx="2361775" cy="1493957"/>
          </a:xfrm>
          <a:prstGeom prst="rect">
            <a:avLst/>
          </a:prstGeom>
          <a:noFill/>
          <a:ln>
            <a:noFill/>
          </a:ln>
        </p:spPr>
      </p:pic>
      <p:sp>
        <p:nvSpPr>
          <p:cNvPr id="360" name="Google Shape;360;p48"/>
          <p:cNvSpPr txBox="1"/>
          <p:nvPr/>
        </p:nvSpPr>
        <p:spPr>
          <a:xfrm>
            <a:off x="6782100" y="682675"/>
            <a:ext cx="23286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980000"/>
                </a:solidFill>
              </a:rPr>
              <a:t>Decimal subtraction</a:t>
            </a:r>
            <a:endParaRPr>
              <a:solidFill>
                <a:srgbClr val="980000"/>
              </a:solidFill>
            </a:endParaRPr>
          </a:p>
        </p:txBody>
      </p:sp>
      <p:sp>
        <p:nvSpPr>
          <p:cNvPr id="361" name="Google Shape;361;p48"/>
          <p:cNvSpPr txBox="1"/>
          <p:nvPr/>
        </p:nvSpPr>
        <p:spPr>
          <a:xfrm>
            <a:off x="6782100" y="2813400"/>
            <a:ext cx="2328600" cy="39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980000"/>
                </a:solidFill>
              </a:rPr>
              <a:t>Binary subtraction</a:t>
            </a:r>
            <a:endParaRPr>
              <a:solidFill>
                <a:srgbClr val="980000"/>
              </a:solidFill>
            </a:endParaRPr>
          </a:p>
        </p:txBody>
      </p:sp>
      <p:cxnSp>
        <p:nvCxnSpPr>
          <p:cNvPr id="362" name="Google Shape;362;p48"/>
          <p:cNvCxnSpPr>
            <a:endCxn id="359" idx="1"/>
          </p:cNvCxnSpPr>
          <p:nvPr/>
        </p:nvCxnSpPr>
        <p:spPr>
          <a:xfrm>
            <a:off x="5191625" y="1525953"/>
            <a:ext cx="1590600" cy="373500"/>
          </a:xfrm>
          <a:prstGeom prst="straightConnector1">
            <a:avLst/>
          </a:prstGeom>
          <a:noFill/>
          <a:ln w="9525" cap="flat" cmpd="sng">
            <a:solidFill>
              <a:srgbClr val="FF0000"/>
            </a:solidFill>
            <a:prstDash val="solid"/>
            <a:round/>
            <a:headEnd type="none" w="med" len="med"/>
            <a:tailEnd type="triangle" w="med" len="med"/>
          </a:ln>
        </p:spPr>
      </p:cxnSp>
      <p:sp>
        <p:nvSpPr>
          <p:cNvPr id="10" name="TextBox 9">
            <a:extLst>
              <a:ext uri="{FF2B5EF4-FFF2-40B4-BE49-F238E27FC236}">
                <a16:creationId xmlns:a16="http://schemas.microsoft.com/office/drawing/2014/main" id="{53949EF4-4141-41B3-8DBA-D915BC08286F}"/>
              </a:ext>
            </a:extLst>
          </p:cNvPr>
          <p:cNvSpPr txBox="1"/>
          <p:nvPr/>
        </p:nvSpPr>
        <p:spPr>
          <a:xfrm>
            <a:off x="122842" y="4698475"/>
            <a:ext cx="8662737" cy="461665"/>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7</a:t>
            </a:r>
            <a:r>
              <a:rPr lang="en-GB" sz="1400" baseline="30000" dirty="0">
                <a:solidFill>
                  <a:schemeClr val="tx1"/>
                </a:solidFill>
              </a:rPr>
              <a:t> </a:t>
            </a:r>
            <a:r>
              <a:rPr lang="en-US" sz="1200" b="0" i="0" dirty="0">
                <a:solidFill>
                  <a:schemeClr val="tx1"/>
                </a:solidFill>
                <a:effectLst/>
                <a:latin typeface="Open Sans" panose="020B0606030504020204" pitchFamily="34" charset="0"/>
              </a:rPr>
              <a:t>Dale, N., &amp; Lewis, J. (2020). Computer Science Illuminated (7th ed.). Jones &amp; Bartlett Learning, Chapter 3. </a:t>
            </a:r>
          </a:p>
          <a:p>
            <a:endParaRPr lang="en-US" sz="1200" dirty="0">
              <a:solidFill>
                <a:schemeClr val="tx1"/>
              </a:solidFill>
              <a:effectLst/>
            </a:endParaRPr>
          </a:p>
        </p:txBody>
      </p:sp>
    </p:spTree>
    <p:extLst>
      <p:ext uri="{BB962C8B-B14F-4D97-AF65-F5344CB8AC3E}">
        <p14:creationId xmlns:p14="http://schemas.microsoft.com/office/powerpoint/2010/main" val="27650820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3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Tasks 1-4 Binary, octal, hex</a:t>
            </a:r>
            <a:endParaRPr dirty="0"/>
          </a:p>
        </p:txBody>
      </p:sp>
      <p:sp>
        <p:nvSpPr>
          <p:cNvPr id="138" name="Google Shape;138;p3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a:buFont typeface="Arial"/>
              <a:buAutoNum type="arabicPeriod"/>
            </a:pPr>
            <a:r>
              <a:rPr lang="en-GB" dirty="0"/>
              <a:t>Enter the first link </a:t>
            </a:r>
            <a:r>
              <a:rPr lang="en-GB" u="sng" dirty="0">
                <a:solidFill>
                  <a:schemeClr val="hlink"/>
                </a:solidFill>
                <a:hlinkClick r:id="rId3"/>
              </a:rPr>
              <a:t>Google Spreadsheet (Tasks 1-4)</a:t>
            </a:r>
            <a:endParaRPr dirty="0"/>
          </a:p>
          <a:p>
            <a:pPr marL="457200" lvl="0" indent="-342900" algn="l" rtl="0">
              <a:spcBef>
                <a:spcPts val="0"/>
              </a:spcBef>
              <a:spcAft>
                <a:spcPts val="0"/>
              </a:spcAft>
              <a:buSzPts val="1800"/>
              <a:buAutoNum type="arabicPeriod"/>
            </a:pPr>
            <a:r>
              <a:rPr lang="en-GB" dirty="0"/>
              <a:t>Create Google Sheet and copy tasks there</a:t>
            </a:r>
            <a:endParaRPr dirty="0"/>
          </a:p>
          <a:p>
            <a:pPr marL="457200" lvl="0" indent="-342900" algn="l" rtl="0">
              <a:spcBef>
                <a:spcPts val="0"/>
              </a:spcBef>
              <a:spcAft>
                <a:spcPts val="0"/>
              </a:spcAft>
              <a:buSzPts val="1800"/>
              <a:buAutoNum type="arabicPeriod"/>
            </a:pPr>
            <a:r>
              <a:rPr lang="en-GB" dirty="0"/>
              <a:t>Complete the tasks listed (Review conversion, addition and subtraction on slides 4, 5 and 6)</a:t>
            </a:r>
          </a:p>
          <a:p>
            <a:pPr>
              <a:buFont typeface="Arial"/>
              <a:buAutoNum type="arabicPeriod"/>
            </a:pPr>
            <a:r>
              <a:rPr lang="en-GB" dirty="0"/>
              <a:t>Compare answers with </a:t>
            </a:r>
            <a:r>
              <a:rPr lang="en-GB" u="sng" dirty="0">
                <a:solidFill>
                  <a:schemeClr val="hlink"/>
                </a:solidFill>
                <a:hlinkClick r:id="rId4"/>
              </a:rPr>
              <a:t>Google Spreadsheet (Answers)</a:t>
            </a:r>
            <a:endParaRPr dirty="0"/>
          </a:p>
          <a:p>
            <a:pPr marL="0" lvl="0" indent="0" algn="l" rtl="0">
              <a:spcBef>
                <a:spcPts val="1600"/>
              </a:spcBef>
              <a:spcAft>
                <a:spcPts val="1600"/>
              </a:spcAft>
              <a:buNone/>
            </a:pPr>
            <a:endParaRPr dirty="0"/>
          </a:p>
        </p:txBody>
      </p:sp>
      <p:sp>
        <p:nvSpPr>
          <p:cNvPr id="139" name="Google Shape;139;p3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14</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23"/>
        <p:cNvGrpSpPr/>
        <p:nvPr/>
      </p:nvGrpSpPr>
      <p:grpSpPr>
        <a:xfrm>
          <a:off x="0" y="0"/>
          <a:ext cx="0" cy="0"/>
          <a:chOff x="0" y="0"/>
          <a:chExt cx="0" cy="0"/>
        </a:xfrm>
      </p:grpSpPr>
      <p:sp>
        <p:nvSpPr>
          <p:cNvPr id="224" name="Google Shape;224;p41"/>
          <p:cNvSpPr txBox="1">
            <a:spLocks noGrp="1"/>
          </p:cNvSpPr>
          <p:nvPr>
            <p:ph type="subTitle" idx="1"/>
          </p:nvPr>
        </p:nvSpPr>
        <p:spPr>
          <a:xfrm>
            <a:off x="0" y="2797175"/>
            <a:ext cx="9144000" cy="655800"/>
          </a:xfrm>
          <a:prstGeom prst="rect">
            <a:avLst/>
          </a:prstGeom>
          <a:solidFill>
            <a:schemeClr val="accent5"/>
          </a:solidFill>
        </p:spPr>
        <p:txBody>
          <a:bodyPr spcFirstLastPara="1" wrap="square" lIns="91425" tIns="91425" rIns="91425" bIns="91425" anchor="t" anchorCtr="0">
            <a:noAutofit/>
          </a:bodyPr>
          <a:lstStyle/>
          <a:p>
            <a:pPr marL="360000" lvl="0" indent="0" algn="l" rtl="0">
              <a:spcBef>
                <a:spcPts val="0"/>
              </a:spcBef>
              <a:spcAft>
                <a:spcPts val="0"/>
              </a:spcAft>
              <a:buNone/>
            </a:pPr>
            <a:r>
              <a:rPr lang="en-GB">
                <a:solidFill>
                  <a:schemeClr val="lt1"/>
                </a:solidFill>
              </a:rPr>
              <a:t>Part B</a:t>
            </a: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3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Python</a:t>
            </a:r>
            <a:r>
              <a:rPr lang="en-GB" baseline="30000" dirty="0">
                <a:solidFill>
                  <a:schemeClr val="tx1"/>
                </a:solidFill>
              </a:rPr>
              <a:t> 8</a:t>
            </a:r>
            <a:endParaRPr dirty="0"/>
          </a:p>
        </p:txBody>
      </p:sp>
      <p:sp>
        <p:nvSpPr>
          <p:cNvPr id="199" name="Google Shape;199;p3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1600"/>
              </a:spcAft>
              <a:buNone/>
            </a:pPr>
            <a:r>
              <a:rPr lang="en-GB" dirty="0"/>
              <a:t>The </a:t>
            </a:r>
            <a:r>
              <a:rPr lang="en-GB" dirty="0">
                <a:solidFill>
                  <a:srgbClr val="FF9900"/>
                </a:solidFill>
              </a:rPr>
              <a:t>int()</a:t>
            </a:r>
            <a:r>
              <a:rPr lang="en-GB" dirty="0"/>
              <a:t> function can be used to convert numbers into a base 10 integer from any base between 2 and 36 by changing the second parameter. e.g. int(number, </a:t>
            </a:r>
            <a:r>
              <a:rPr lang="en-GB" dirty="0">
                <a:solidFill>
                  <a:schemeClr val="accent4"/>
                </a:solidFill>
              </a:rPr>
              <a:t>8</a:t>
            </a:r>
            <a:r>
              <a:rPr lang="en-GB" dirty="0"/>
              <a:t>)</a:t>
            </a:r>
            <a:endParaRPr dirty="0"/>
          </a:p>
        </p:txBody>
      </p:sp>
      <p:sp>
        <p:nvSpPr>
          <p:cNvPr id="200" name="Google Shape;200;p3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16</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graphicFrame>
        <p:nvGraphicFramePr>
          <p:cNvPr id="201" name="Google Shape;201;p38"/>
          <p:cNvGraphicFramePr/>
          <p:nvPr>
            <p:extLst>
              <p:ext uri="{D42A27DB-BD31-4B8C-83A1-F6EECF244321}">
                <p14:modId xmlns:p14="http://schemas.microsoft.com/office/powerpoint/2010/main" val="3013800790"/>
              </p:ext>
            </p:extLst>
          </p:nvPr>
        </p:nvGraphicFramePr>
        <p:xfrm>
          <a:off x="710075" y="1376075"/>
          <a:ext cx="7165275" cy="1883588"/>
        </p:xfrm>
        <a:graphic>
          <a:graphicData uri="http://schemas.openxmlformats.org/drawingml/2006/table">
            <a:tbl>
              <a:tblPr>
                <a:noFill/>
              </a:tblPr>
              <a:tblGrid>
                <a:gridCol w="2548150">
                  <a:extLst>
                    <a:ext uri="{9D8B030D-6E8A-4147-A177-3AD203B41FA5}">
                      <a16:colId xmlns:a16="http://schemas.microsoft.com/office/drawing/2014/main" val="20000"/>
                    </a:ext>
                  </a:extLst>
                </a:gridCol>
                <a:gridCol w="1657725">
                  <a:extLst>
                    <a:ext uri="{9D8B030D-6E8A-4147-A177-3AD203B41FA5}">
                      <a16:colId xmlns:a16="http://schemas.microsoft.com/office/drawing/2014/main" val="20001"/>
                    </a:ext>
                  </a:extLst>
                </a:gridCol>
                <a:gridCol w="1338575">
                  <a:extLst>
                    <a:ext uri="{9D8B030D-6E8A-4147-A177-3AD203B41FA5}">
                      <a16:colId xmlns:a16="http://schemas.microsoft.com/office/drawing/2014/main" val="20002"/>
                    </a:ext>
                  </a:extLst>
                </a:gridCol>
                <a:gridCol w="1620825">
                  <a:extLst>
                    <a:ext uri="{9D8B030D-6E8A-4147-A177-3AD203B41FA5}">
                      <a16:colId xmlns:a16="http://schemas.microsoft.com/office/drawing/2014/main" val="20003"/>
                    </a:ext>
                  </a:extLst>
                </a:gridCol>
              </a:tblGrid>
              <a:tr h="469025">
                <a:tc>
                  <a:txBody>
                    <a:bodyPr/>
                    <a:lstStyle/>
                    <a:p>
                      <a:pPr marL="0" marR="0" lvl="0" indent="0" algn="l" rtl="0">
                        <a:lnSpc>
                          <a:spcPct val="100000"/>
                        </a:lnSpc>
                        <a:spcBef>
                          <a:spcPts val="0"/>
                        </a:spcBef>
                        <a:spcAft>
                          <a:spcPts val="0"/>
                        </a:spcAft>
                        <a:buNone/>
                      </a:pPr>
                      <a:r>
                        <a:rPr lang="en-GB" sz="1800" b="1">
                          <a:solidFill>
                            <a:schemeClr val="lt2"/>
                          </a:solidFill>
                        </a:rPr>
                        <a:t>Number system</a:t>
                      </a:r>
                      <a:endParaRPr sz="1800" b="1">
                        <a:solidFill>
                          <a:schemeClr val="lt2"/>
                        </a:solidFill>
                      </a:endParaRPr>
                    </a:p>
                  </a:txBody>
                  <a:tcPr marL="91425" marR="91425" marT="91425" marB="914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None/>
                      </a:pPr>
                      <a:r>
                        <a:rPr lang="en-GB" sz="1800" b="1">
                          <a:solidFill>
                            <a:schemeClr val="lt2"/>
                          </a:solidFill>
                        </a:rPr>
                        <a:t>Function</a:t>
                      </a:r>
                      <a:endParaRPr sz="1800" b="1">
                        <a:solidFill>
                          <a:schemeClr val="lt2"/>
                        </a:solidFill>
                      </a:endParaRPr>
                    </a:p>
                  </a:txBody>
                  <a:tcPr marL="91425" marR="91425" marT="91425" marB="914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None/>
                      </a:pPr>
                      <a:r>
                        <a:rPr lang="en-GB" sz="1800" b="1">
                          <a:solidFill>
                            <a:schemeClr val="lt2"/>
                          </a:solidFill>
                        </a:rPr>
                        <a:t>Prefix</a:t>
                      </a:r>
                      <a:endParaRPr/>
                    </a:p>
                  </a:txBody>
                  <a:tcPr marL="91425" marR="91425" marT="91425" marB="914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rtl="0">
                        <a:lnSpc>
                          <a:spcPct val="100000"/>
                        </a:lnSpc>
                        <a:spcBef>
                          <a:spcPts val="0"/>
                        </a:spcBef>
                        <a:spcAft>
                          <a:spcPts val="0"/>
                        </a:spcAft>
                        <a:buNone/>
                      </a:pPr>
                      <a:r>
                        <a:rPr lang="en-GB" sz="1800" b="1">
                          <a:solidFill>
                            <a:schemeClr val="lt2"/>
                          </a:solidFill>
                        </a:rPr>
                        <a:t>Example</a:t>
                      </a:r>
                      <a:endParaRPr sz="1800" b="1">
                        <a:solidFill>
                          <a:schemeClr val="lt2"/>
                        </a:solidFill>
                      </a:endParaRPr>
                    </a:p>
                  </a:txBody>
                  <a:tcPr marL="91425" marR="91425" marT="91425" marB="914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69025">
                <a:tc>
                  <a:txBody>
                    <a:bodyPr/>
                    <a:lstStyle/>
                    <a:p>
                      <a:pPr marL="0" lvl="0" indent="0" algn="l" rtl="0">
                        <a:spcBef>
                          <a:spcPts val="0"/>
                        </a:spcBef>
                        <a:spcAft>
                          <a:spcPts val="0"/>
                        </a:spcAft>
                        <a:buNone/>
                      </a:pPr>
                      <a:r>
                        <a:rPr lang="en-GB" sz="1800">
                          <a:solidFill>
                            <a:schemeClr val="lt2"/>
                          </a:solidFill>
                        </a:rPr>
                        <a:t>Binary</a:t>
                      </a:r>
                      <a:endParaRPr/>
                    </a:p>
                  </a:txBody>
                  <a:tcPr marL="91425" marR="91425" marT="91425" marB="914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lnSpc>
                          <a:spcPct val="115000"/>
                        </a:lnSpc>
                        <a:spcBef>
                          <a:spcPts val="0"/>
                        </a:spcBef>
                        <a:spcAft>
                          <a:spcPts val="1600"/>
                        </a:spcAft>
                        <a:buNone/>
                      </a:pPr>
                      <a:r>
                        <a:rPr lang="en-GB" sz="1800">
                          <a:solidFill>
                            <a:srgbClr val="FF9900"/>
                          </a:solidFill>
                        </a:rPr>
                        <a:t>bin()</a:t>
                      </a:r>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lnSpc>
                          <a:spcPct val="115000"/>
                        </a:lnSpc>
                        <a:spcBef>
                          <a:spcPts val="0"/>
                        </a:spcBef>
                        <a:spcAft>
                          <a:spcPts val="1600"/>
                        </a:spcAft>
                        <a:buNone/>
                      </a:pPr>
                      <a:r>
                        <a:rPr lang="en-GB" sz="1800">
                          <a:solidFill>
                            <a:schemeClr val="accent4"/>
                          </a:solidFill>
                        </a:rPr>
                        <a:t>‘0b’</a:t>
                      </a:r>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lnSpc>
                          <a:spcPct val="115000"/>
                        </a:lnSpc>
                        <a:spcBef>
                          <a:spcPts val="0"/>
                        </a:spcBef>
                        <a:spcAft>
                          <a:spcPts val="1600"/>
                        </a:spcAft>
                        <a:buNone/>
                      </a:pPr>
                      <a:r>
                        <a:rPr lang="en-GB" sz="1800">
                          <a:solidFill>
                            <a:schemeClr val="accent4"/>
                          </a:solidFill>
                        </a:rPr>
                        <a:t>0b100</a:t>
                      </a:r>
                      <a:endParaRPr sz="1800">
                        <a:solidFill>
                          <a:schemeClr val="accent4"/>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69025">
                <a:tc>
                  <a:txBody>
                    <a:bodyPr/>
                    <a:lstStyle/>
                    <a:p>
                      <a:pPr marL="0" lvl="0" indent="0" algn="l" rtl="0">
                        <a:spcBef>
                          <a:spcPts val="0"/>
                        </a:spcBef>
                        <a:spcAft>
                          <a:spcPts val="0"/>
                        </a:spcAft>
                        <a:buNone/>
                      </a:pPr>
                      <a:r>
                        <a:rPr lang="en-GB" sz="1800">
                          <a:solidFill>
                            <a:schemeClr val="lt2"/>
                          </a:solidFill>
                        </a:rPr>
                        <a:t>Octal</a:t>
                      </a:r>
                      <a:endParaRPr sz="1800">
                        <a:solidFill>
                          <a:schemeClr val="lt2"/>
                        </a:solidFill>
                      </a:endParaRPr>
                    </a:p>
                  </a:txBody>
                  <a:tcPr marL="91425" marR="91425" marT="91425" marB="914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rtl="0">
                        <a:lnSpc>
                          <a:spcPct val="115000"/>
                        </a:lnSpc>
                        <a:spcBef>
                          <a:spcPts val="0"/>
                        </a:spcBef>
                        <a:spcAft>
                          <a:spcPts val="1600"/>
                        </a:spcAft>
                        <a:buNone/>
                      </a:pPr>
                      <a:r>
                        <a:rPr lang="en-GB" sz="1800">
                          <a:solidFill>
                            <a:schemeClr val="accent4"/>
                          </a:solidFill>
                        </a:rPr>
                        <a:t>oct()</a:t>
                      </a:r>
                      <a:endParaRPr sz="1800">
                        <a:solidFill>
                          <a:schemeClr val="accent4"/>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rtl="0">
                        <a:lnSpc>
                          <a:spcPct val="115000"/>
                        </a:lnSpc>
                        <a:spcBef>
                          <a:spcPts val="0"/>
                        </a:spcBef>
                        <a:spcAft>
                          <a:spcPts val="1600"/>
                        </a:spcAft>
                        <a:buNone/>
                      </a:pPr>
                      <a:r>
                        <a:rPr lang="en-GB" sz="1800">
                          <a:solidFill>
                            <a:schemeClr val="accent4"/>
                          </a:solidFill>
                        </a:rPr>
                        <a:t>‘0o’</a:t>
                      </a:r>
                      <a:endParaRPr sz="1800">
                        <a:solidFill>
                          <a:schemeClr val="accent4"/>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lnSpc>
                          <a:spcPct val="115000"/>
                        </a:lnSpc>
                        <a:spcBef>
                          <a:spcPts val="0"/>
                        </a:spcBef>
                        <a:spcAft>
                          <a:spcPts val="0"/>
                        </a:spcAft>
                        <a:buNone/>
                      </a:pPr>
                      <a:r>
                        <a:rPr lang="en-GB" sz="1800">
                          <a:solidFill>
                            <a:schemeClr val="accent4"/>
                          </a:solidFill>
                        </a:rPr>
                        <a:t>0o17</a:t>
                      </a:r>
                      <a:endParaRPr sz="1800">
                        <a:solidFill>
                          <a:schemeClr val="accent4"/>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469025">
                <a:tc>
                  <a:txBody>
                    <a:bodyPr/>
                    <a:lstStyle/>
                    <a:p>
                      <a:pPr marL="0" lvl="0" indent="0" algn="l" rtl="0">
                        <a:spcBef>
                          <a:spcPts val="0"/>
                        </a:spcBef>
                        <a:spcAft>
                          <a:spcPts val="0"/>
                        </a:spcAft>
                        <a:buNone/>
                      </a:pPr>
                      <a:r>
                        <a:rPr lang="en-GB" sz="1800">
                          <a:solidFill>
                            <a:schemeClr val="lt2"/>
                          </a:solidFill>
                        </a:rPr>
                        <a:t>Hex</a:t>
                      </a:r>
                      <a:endParaRPr sz="1800">
                        <a:solidFill>
                          <a:schemeClr val="lt2"/>
                        </a:solidFill>
                      </a:endParaRPr>
                    </a:p>
                  </a:txBody>
                  <a:tcPr marL="91425" marR="91425" marT="91425" marB="914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rtl="0">
                        <a:lnSpc>
                          <a:spcPct val="115000"/>
                        </a:lnSpc>
                        <a:spcBef>
                          <a:spcPts val="0"/>
                        </a:spcBef>
                        <a:spcAft>
                          <a:spcPts val="1600"/>
                        </a:spcAft>
                        <a:buNone/>
                      </a:pPr>
                      <a:r>
                        <a:rPr lang="en-GB" sz="1800">
                          <a:solidFill>
                            <a:schemeClr val="accent4"/>
                          </a:solidFill>
                        </a:rPr>
                        <a:t>hex()</a:t>
                      </a:r>
                      <a:endParaRPr sz="1800">
                        <a:solidFill>
                          <a:schemeClr val="accent4"/>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l" rtl="0">
                        <a:lnSpc>
                          <a:spcPct val="115000"/>
                        </a:lnSpc>
                        <a:spcBef>
                          <a:spcPts val="0"/>
                        </a:spcBef>
                        <a:spcAft>
                          <a:spcPts val="1600"/>
                        </a:spcAft>
                        <a:buNone/>
                      </a:pPr>
                      <a:r>
                        <a:rPr lang="en-GB" sz="1800">
                          <a:solidFill>
                            <a:schemeClr val="accent4"/>
                          </a:solidFill>
                        </a:rPr>
                        <a:t>‘0x’</a:t>
                      </a:r>
                      <a:endParaRPr sz="1800">
                        <a:solidFill>
                          <a:schemeClr val="accent4"/>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rtl="0">
                        <a:lnSpc>
                          <a:spcPct val="115000"/>
                        </a:lnSpc>
                        <a:spcBef>
                          <a:spcPts val="0"/>
                        </a:spcBef>
                        <a:spcAft>
                          <a:spcPts val="1600"/>
                        </a:spcAft>
                        <a:buNone/>
                      </a:pPr>
                      <a:r>
                        <a:rPr lang="en-GB" sz="1800" dirty="0">
                          <a:solidFill>
                            <a:schemeClr val="accent4"/>
                          </a:solidFill>
                        </a:rPr>
                        <a:t>0x1C</a:t>
                      </a:r>
                      <a:endParaRPr sz="1800" dirty="0">
                        <a:solidFill>
                          <a:schemeClr val="accent4"/>
                        </a:solidFill>
                      </a:endParaRPr>
                    </a:p>
                  </a:txBody>
                  <a:tcPr marL="91425" marR="91425" marT="91425" marB="914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6" name="TextBox 5">
            <a:extLst>
              <a:ext uri="{FF2B5EF4-FFF2-40B4-BE49-F238E27FC236}">
                <a16:creationId xmlns:a16="http://schemas.microsoft.com/office/drawing/2014/main" id="{5FC7E27F-3DBF-4D93-9D3C-F1FE05CAC268}"/>
              </a:ext>
            </a:extLst>
          </p:cNvPr>
          <p:cNvSpPr txBox="1"/>
          <p:nvPr/>
        </p:nvSpPr>
        <p:spPr>
          <a:xfrm>
            <a:off x="122842" y="4698475"/>
            <a:ext cx="8662737" cy="646331"/>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8</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a:t>
            </a:r>
          </a:p>
          <a:p>
            <a:endParaRPr lang="en-US" sz="1200" dirty="0">
              <a:solidFill>
                <a:schemeClr val="tx1"/>
              </a:solidFill>
              <a:effectLs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3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int()</a:t>
            </a:r>
            <a:endParaRPr dirty="0"/>
          </a:p>
        </p:txBody>
      </p:sp>
      <p:sp>
        <p:nvSpPr>
          <p:cNvPr id="207" name="Google Shape;207;p3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solidFill>
                  <a:schemeClr val="accent4"/>
                </a:solidFill>
              </a:rPr>
              <a:t>int(value, base)</a:t>
            </a:r>
          </a:p>
          <a:p>
            <a:pPr marL="0" lvl="0" indent="0" algn="l" rtl="0">
              <a:spcBef>
                <a:spcPts val="0"/>
              </a:spcBef>
              <a:spcAft>
                <a:spcPts val="0"/>
              </a:spcAft>
              <a:buNone/>
            </a:pPr>
            <a:r>
              <a:rPr lang="en-US" dirty="0">
                <a:solidFill>
                  <a:schemeClr val="accent4"/>
                </a:solidFill>
              </a:rPr>
              <a:t>	</a:t>
            </a:r>
          </a:p>
          <a:p>
            <a:pPr marL="0" lvl="0" indent="0" algn="l" rtl="0">
              <a:spcBef>
                <a:spcPts val="0"/>
              </a:spcBef>
              <a:spcAft>
                <a:spcPts val="0"/>
              </a:spcAft>
              <a:buNone/>
            </a:pPr>
            <a:r>
              <a:rPr lang="en-US" dirty="0">
                <a:solidFill>
                  <a:schemeClr val="accent2"/>
                </a:solidFill>
              </a:rPr>
              <a:t>value	A number or a string that can be converted into an integer number</a:t>
            </a:r>
          </a:p>
          <a:p>
            <a:pPr marL="0" lvl="0" indent="0" algn="l" rtl="0">
              <a:spcBef>
                <a:spcPts val="0"/>
              </a:spcBef>
              <a:spcAft>
                <a:spcPts val="0"/>
              </a:spcAft>
              <a:buNone/>
            </a:pPr>
            <a:r>
              <a:rPr lang="en-US" dirty="0">
                <a:solidFill>
                  <a:schemeClr val="accent2"/>
                </a:solidFill>
              </a:rPr>
              <a:t>base	A number representing the number format. Default value: 10</a:t>
            </a:r>
          </a:p>
          <a:p>
            <a:pPr marL="0" lvl="0" indent="0" algn="l" rtl="0">
              <a:spcBef>
                <a:spcPts val="0"/>
              </a:spcBef>
              <a:spcAft>
                <a:spcPts val="0"/>
              </a:spcAft>
              <a:buNone/>
            </a:pPr>
            <a:endParaRPr lang="en-US" dirty="0">
              <a:solidFill>
                <a:schemeClr val="accent4"/>
              </a:solidFill>
            </a:endParaRPr>
          </a:p>
          <a:p>
            <a:pPr marL="0" lvl="0" indent="0" algn="l" rtl="0">
              <a:spcBef>
                <a:spcPts val="0"/>
              </a:spcBef>
              <a:spcAft>
                <a:spcPts val="0"/>
              </a:spcAft>
              <a:buNone/>
            </a:pPr>
            <a:r>
              <a:rPr lang="en-US" dirty="0">
                <a:solidFill>
                  <a:schemeClr val="accent4"/>
                </a:solidFill>
              </a:rPr>
              <a:t>Examples:</a:t>
            </a:r>
          </a:p>
          <a:p>
            <a:pPr marL="0" lvl="0" indent="0" algn="l" rtl="0">
              <a:spcBef>
                <a:spcPts val="0"/>
              </a:spcBef>
              <a:spcAft>
                <a:spcPts val="0"/>
              </a:spcAft>
              <a:buNone/>
            </a:pPr>
            <a:r>
              <a:rPr lang="en-US" dirty="0">
                <a:solidFill>
                  <a:schemeClr val="accent4"/>
                </a:solidFill>
              </a:rPr>
              <a:t>x = int("12")</a:t>
            </a:r>
          </a:p>
          <a:p>
            <a:pPr marL="0" lvl="0" indent="0" algn="l" rtl="0">
              <a:spcBef>
                <a:spcPts val="0"/>
              </a:spcBef>
              <a:spcAft>
                <a:spcPts val="0"/>
              </a:spcAft>
              <a:buNone/>
            </a:pPr>
            <a:r>
              <a:rPr lang="en-US" dirty="0">
                <a:solidFill>
                  <a:schemeClr val="accent4"/>
                </a:solidFill>
              </a:rPr>
              <a:t>y = int(“</a:t>
            </a:r>
            <a:r>
              <a:rPr lang="en-US" dirty="0">
                <a:solidFill>
                  <a:srgbClr val="FF0000"/>
                </a:solidFill>
              </a:rPr>
              <a:t>0b</a:t>
            </a:r>
            <a:r>
              <a:rPr lang="en-US" dirty="0">
                <a:solidFill>
                  <a:schemeClr val="accent4"/>
                </a:solidFill>
              </a:rPr>
              <a:t>01010”, 2)</a:t>
            </a:r>
            <a:endParaRPr dirty="0">
              <a:solidFill>
                <a:schemeClr val="accent4"/>
              </a:solidFill>
            </a:endParaRPr>
          </a:p>
        </p:txBody>
      </p:sp>
      <p:sp>
        <p:nvSpPr>
          <p:cNvPr id="208" name="Google Shape;208;p3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17</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
        <p:nvSpPr>
          <p:cNvPr id="5" name="TextBox 4">
            <a:extLst>
              <a:ext uri="{FF2B5EF4-FFF2-40B4-BE49-F238E27FC236}">
                <a16:creationId xmlns:a16="http://schemas.microsoft.com/office/drawing/2014/main" id="{F45F2B06-2FB5-4612-8425-C80478B23697}"/>
              </a:ext>
            </a:extLst>
          </p:cNvPr>
          <p:cNvSpPr txBox="1"/>
          <p:nvPr/>
        </p:nvSpPr>
        <p:spPr>
          <a:xfrm>
            <a:off x="122842" y="4698475"/>
            <a:ext cx="8662737" cy="646331"/>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10</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a:t>
            </a:r>
          </a:p>
          <a:p>
            <a:endParaRPr lang="en-US" sz="1200" dirty="0">
              <a:solidFill>
                <a:schemeClr val="tx1"/>
              </a:solidFill>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4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Hexadecimal</a:t>
            </a:r>
            <a:endParaRPr/>
          </a:p>
        </p:txBody>
      </p:sp>
      <p:sp>
        <p:nvSpPr>
          <p:cNvPr id="221" name="Google Shape;221;p4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dirty="0">
                <a:solidFill>
                  <a:srgbClr val="A9B7C6"/>
                </a:solidFill>
              </a:rPr>
              <a:t>What does</a:t>
            </a:r>
            <a:r>
              <a:rPr lang="en-GB" dirty="0"/>
              <a:t> </a:t>
            </a:r>
            <a:r>
              <a:rPr lang="en-GB" dirty="0">
                <a:solidFill>
                  <a:srgbClr val="A9B7C6"/>
                </a:solidFill>
              </a:rPr>
              <a:t>it this code do?</a:t>
            </a:r>
            <a:endParaRPr dirty="0">
              <a:solidFill>
                <a:srgbClr val="A9B7C6"/>
              </a:solidFill>
            </a:endParaRPr>
          </a:p>
          <a:p>
            <a:pPr marL="0" lvl="0" indent="0" algn="l" rtl="0">
              <a:spcBef>
                <a:spcPts val="1600"/>
              </a:spcBef>
              <a:spcAft>
                <a:spcPts val="0"/>
              </a:spcAft>
              <a:buNone/>
            </a:pPr>
            <a:endParaRPr dirty="0">
              <a:solidFill>
                <a:srgbClr val="A9B7C6"/>
              </a:solidFill>
              <a:highlight>
                <a:srgbClr val="2B2B2B"/>
              </a:highlight>
              <a:latin typeface="Courier New"/>
              <a:ea typeface="Courier New"/>
              <a:cs typeface="Courier New"/>
              <a:sym typeface="Courier New"/>
            </a:endParaRPr>
          </a:p>
          <a:p>
            <a:pPr marL="0" lvl="0" indent="0" algn="l" rtl="0">
              <a:spcBef>
                <a:spcPts val="0"/>
              </a:spcBef>
              <a:spcAft>
                <a:spcPts val="0"/>
              </a:spcAft>
              <a:buNone/>
            </a:pPr>
            <a:r>
              <a:rPr lang="en-GB" b="1" dirty="0">
                <a:solidFill>
                  <a:srgbClr val="A9B7C6"/>
                </a:solidFill>
                <a:highlight>
                  <a:srgbClr val="2B2B2B"/>
                </a:highlight>
                <a:latin typeface="Courier New"/>
                <a:ea typeface="Courier New"/>
                <a:cs typeface="Courier New"/>
                <a:sym typeface="Courier New"/>
              </a:rPr>
              <a:t>hex_num1 = </a:t>
            </a:r>
            <a:r>
              <a:rPr lang="en-GB" b="1" dirty="0">
                <a:solidFill>
                  <a:srgbClr val="6A8759"/>
                </a:solidFill>
                <a:highlight>
                  <a:srgbClr val="2B2B2B"/>
                </a:highlight>
                <a:latin typeface="Courier New"/>
                <a:ea typeface="Courier New"/>
                <a:cs typeface="Courier New"/>
                <a:sym typeface="Courier New"/>
              </a:rPr>
              <a:t>"0x10"</a:t>
            </a:r>
            <a:endParaRPr b="1" dirty="0">
              <a:solidFill>
                <a:srgbClr val="6A8759"/>
              </a:solidFill>
              <a:highlight>
                <a:srgbClr val="2B2B2B"/>
              </a:highlight>
              <a:latin typeface="Courier New"/>
              <a:ea typeface="Courier New"/>
              <a:cs typeface="Courier New"/>
              <a:sym typeface="Courier New"/>
            </a:endParaRPr>
          </a:p>
          <a:p>
            <a:pPr marL="0" lvl="0" indent="0" algn="l" rtl="0">
              <a:spcBef>
                <a:spcPts val="0"/>
              </a:spcBef>
              <a:spcAft>
                <a:spcPts val="0"/>
              </a:spcAft>
              <a:buNone/>
            </a:pPr>
            <a:r>
              <a:rPr lang="en-GB" b="1" dirty="0">
                <a:solidFill>
                  <a:srgbClr val="A9B7C6"/>
                </a:solidFill>
                <a:highlight>
                  <a:srgbClr val="2B2B2B"/>
                </a:highlight>
                <a:latin typeface="Courier New"/>
                <a:ea typeface="Courier New"/>
                <a:cs typeface="Courier New"/>
                <a:sym typeface="Courier New"/>
              </a:rPr>
              <a:t>hex_num2 = </a:t>
            </a:r>
            <a:r>
              <a:rPr lang="en-GB" b="1" dirty="0">
                <a:solidFill>
                  <a:srgbClr val="6A8759"/>
                </a:solidFill>
                <a:highlight>
                  <a:srgbClr val="2B2B2B"/>
                </a:highlight>
                <a:latin typeface="Courier New"/>
                <a:ea typeface="Courier New"/>
                <a:cs typeface="Courier New"/>
                <a:sym typeface="Courier New"/>
              </a:rPr>
              <a:t>"0x10"</a:t>
            </a:r>
            <a:endParaRPr b="1" dirty="0">
              <a:solidFill>
                <a:srgbClr val="6A8759"/>
              </a:solidFill>
              <a:highlight>
                <a:srgbClr val="2B2B2B"/>
              </a:highlight>
              <a:latin typeface="Courier New"/>
              <a:ea typeface="Courier New"/>
              <a:cs typeface="Courier New"/>
              <a:sym typeface="Courier New"/>
            </a:endParaRPr>
          </a:p>
          <a:p>
            <a:pPr marL="0" lvl="0" indent="0" algn="l" rtl="0">
              <a:spcBef>
                <a:spcPts val="0"/>
              </a:spcBef>
              <a:spcAft>
                <a:spcPts val="0"/>
              </a:spcAft>
              <a:buNone/>
            </a:pPr>
            <a:r>
              <a:rPr lang="en-GB" b="1" dirty="0" err="1">
                <a:solidFill>
                  <a:srgbClr val="A9B7C6"/>
                </a:solidFill>
                <a:highlight>
                  <a:srgbClr val="2B2B2B"/>
                </a:highlight>
                <a:latin typeface="Courier New"/>
                <a:ea typeface="Courier New"/>
                <a:cs typeface="Courier New"/>
                <a:sym typeface="Courier New"/>
              </a:rPr>
              <a:t>my_sum</a:t>
            </a:r>
            <a:r>
              <a:rPr lang="en-GB" b="1" dirty="0">
                <a:solidFill>
                  <a:srgbClr val="A9B7C6"/>
                </a:solidFill>
                <a:highlight>
                  <a:srgbClr val="2B2B2B"/>
                </a:highlight>
                <a:latin typeface="Courier New"/>
                <a:ea typeface="Courier New"/>
                <a:cs typeface="Courier New"/>
                <a:sym typeface="Courier New"/>
              </a:rPr>
              <a:t> = </a:t>
            </a:r>
            <a:r>
              <a:rPr lang="en-GB" b="1" dirty="0">
                <a:solidFill>
                  <a:srgbClr val="8888C6"/>
                </a:solidFill>
                <a:highlight>
                  <a:srgbClr val="2B2B2B"/>
                </a:highlight>
                <a:latin typeface="Courier New"/>
                <a:ea typeface="Courier New"/>
                <a:cs typeface="Courier New"/>
                <a:sym typeface="Courier New"/>
              </a:rPr>
              <a:t>int</a:t>
            </a:r>
            <a:r>
              <a:rPr lang="en-GB" b="1" dirty="0">
                <a:solidFill>
                  <a:srgbClr val="A9B7C6"/>
                </a:solidFill>
                <a:highlight>
                  <a:srgbClr val="2B2B2B"/>
                </a:highlight>
                <a:latin typeface="Courier New"/>
                <a:ea typeface="Courier New"/>
                <a:cs typeface="Courier New"/>
                <a:sym typeface="Courier New"/>
              </a:rPr>
              <a:t>(hex_num1</a:t>
            </a:r>
            <a:r>
              <a:rPr lang="en-GB" b="1" dirty="0">
                <a:solidFill>
                  <a:srgbClr val="CC7832"/>
                </a:solidFill>
                <a:highlight>
                  <a:srgbClr val="2B2B2B"/>
                </a:highlight>
                <a:latin typeface="Courier New"/>
                <a:ea typeface="Courier New"/>
                <a:cs typeface="Courier New"/>
                <a:sym typeface="Courier New"/>
              </a:rPr>
              <a:t>, </a:t>
            </a:r>
            <a:r>
              <a:rPr lang="en-GB" b="1" dirty="0">
                <a:solidFill>
                  <a:srgbClr val="6897BB"/>
                </a:solidFill>
                <a:highlight>
                  <a:srgbClr val="2B2B2B"/>
                </a:highlight>
                <a:latin typeface="Courier New"/>
                <a:ea typeface="Courier New"/>
                <a:cs typeface="Courier New"/>
                <a:sym typeface="Courier New"/>
              </a:rPr>
              <a:t>16</a:t>
            </a:r>
            <a:r>
              <a:rPr lang="en-GB" b="1" dirty="0">
                <a:solidFill>
                  <a:srgbClr val="A9B7C6"/>
                </a:solidFill>
                <a:highlight>
                  <a:srgbClr val="2B2B2B"/>
                </a:highlight>
                <a:latin typeface="Courier New"/>
                <a:ea typeface="Courier New"/>
                <a:cs typeface="Courier New"/>
                <a:sym typeface="Courier New"/>
              </a:rPr>
              <a:t>) + </a:t>
            </a:r>
            <a:r>
              <a:rPr lang="en-GB" b="1" dirty="0">
                <a:solidFill>
                  <a:srgbClr val="8888C6"/>
                </a:solidFill>
                <a:highlight>
                  <a:srgbClr val="2B2B2B"/>
                </a:highlight>
                <a:latin typeface="Courier New"/>
                <a:ea typeface="Courier New"/>
                <a:cs typeface="Courier New"/>
                <a:sym typeface="Courier New"/>
              </a:rPr>
              <a:t>int</a:t>
            </a:r>
            <a:r>
              <a:rPr lang="en-GB" b="1" dirty="0">
                <a:solidFill>
                  <a:srgbClr val="A9B7C6"/>
                </a:solidFill>
                <a:highlight>
                  <a:srgbClr val="2B2B2B"/>
                </a:highlight>
                <a:latin typeface="Courier New"/>
                <a:ea typeface="Courier New"/>
                <a:cs typeface="Courier New"/>
                <a:sym typeface="Courier New"/>
              </a:rPr>
              <a:t>(hex_num2</a:t>
            </a:r>
            <a:r>
              <a:rPr lang="en-GB" b="1" dirty="0">
                <a:solidFill>
                  <a:srgbClr val="CC7832"/>
                </a:solidFill>
                <a:highlight>
                  <a:srgbClr val="2B2B2B"/>
                </a:highlight>
                <a:latin typeface="Courier New"/>
                <a:ea typeface="Courier New"/>
                <a:cs typeface="Courier New"/>
                <a:sym typeface="Courier New"/>
              </a:rPr>
              <a:t>, </a:t>
            </a:r>
            <a:r>
              <a:rPr lang="en-GB" b="1" dirty="0">
                <a:solidFill>
                  <a:srgbClr val="6897BB"/>
                </a:solidFill>
                <a:highlight>
                  <a:srgbClr val="2B2B2B"/>
                </a:highlight>
                <a:latin typeface="Courier New"/>
                <a:ea typeface="Courier New"/>
                <a:cs typeface="Courier New"/>
                <a:sym typeface="Courier New"/>
              </a:rPr>
              <a:t>16</a:t>
            </a:r>
            <a:r>
              <a:rPr lang="en-GB" b="1" dirty="0">
                <a:solidFill>
                  <a:srgbClr val="A9B7C6"/>
                </a:solidFill>
                <a:highlight>
                  <a:srgbClr val="2B2B2B"/>
                </a:highlight>
                <a:latin typeface="Courier New"/>
                <a:ea typeface="Courier New"/>
                <a:cs typeface="Courier New"/>
                <a:sym typeface="Courier New"/>
              </a:rPr>
              <a:t>)</a:t>
            </a:r>
            <a:endParaRPr b="1" dirty="0">
              <a:solidFill>
                <a:srgbClr val="A9B7C6"/>
              </a:solidFill>
              <a:highlight>
                <a:srgbClr val="2B2B2B"/>
              </a:highlight>
              <a:latin typeface="Courier New"/>
              <a:ea typeface="Courier New"/>
              <a:cs typeface="Courier New"/>
              <a:sym typeface="Courier New"/>
            </a:endParaRPr>
          </a:p>
          <a:p>
            <a:pPr marL="0" lvl="0" indent="0" algn="l" rtl="0">
              <a:spcBef>
                <a:spcPts val="0"/>
              </a:spcBef>
              <a:spcAft>
                <a:spcPts val="0"/>
              </a:spcAft>
              <a:buNone/>
            </a:pPr>
            <a:r>
              <a:rPr lang="en-GB" b="1" dirty="0">
                <a:solidFill>
                  <a:srgbClr val="8888C6"/>
                </a:solidFill>
                <a:highlight>
                  <a:srgbClr val="2B2B2B"/>
                </a:highlight>
                <a:latin typeface="Courier New"/>
                <a:ea typeface="Courier New"/>
                <a:cs typeface="Courier New"/>
                <a:sym typeface="Courier New"/>
              </a:rPr>
              <a:t>print</a:t>
            </a:r>
            <a:r>
              <a:rPr lang="en-GB" b="1" dirty="0">
                <a:solidFill>
                  <a:srgbClr val="A9B7C6"/>
                </a:solidFill>
                <a:highlight>
                  <a:srgbClr val="2B2B2B"/>
                </a:highlight>
                <a:latin typeface="Courier New"/>
                <a:ea typeface="Courier New"/>
                <a:cs typeface="Courier New"/>
                <a:sym typeface="Courier New"/>
              </a:rPr>
              <a:t>(</a:t>
            </a:r>
            <a:r>
              <a:rPr lang="en-GB" b="1" dirty="0" err="1">
                <a:solidFill>
                  <a:srgbClr val="A9B7C6"/>
                </a:solidFill>
                <a:highlight>
                  <a:srgbClr val="2B2B2B"/>
                </a:highlight>
                <a:latin typeface="Courier New"/>
                <a:ea typeface="Courier New"/>
                <a:cs typeface="Courier New"/>
                <a:sym typeface="Courier New"/>
              </a:rPr>
              <a:t>my_sum</a:t>
            </a:r>
            <a:r>
              <a:rPr lang="en-GB" b="1" dirty="0">
                <a:solidFill>
                  <a:srgbClr val="A9B7C6"/>
                </a:solidFill>
                <a:highlight>
                  <a:srgbClr val="2B2B2B"/>
                </a:highlight>
                <a:latin typeface="Courier New"/>
                <a:ea typeface="Courier New"/>
                <a:cs typeface="Courier New"/>
                <a:sym typeface="Courier New"/>
              </a:rPr>
              <a:t>)</a:t>
            </a:r>
            <a:endParaRPr b="1" dirty="0">
              <a:solidFill>
                <a:srgbClr val="A9B7C6"/>
              </a:solidFill>
              <a:highlight>
                <a:srgbClr val="2B2B2B"/>
              </a:highlight>
              <a:latin typeface="Courier New"/>
              <a:ea typeface="Courier New"/>
              <a:cs typeface="Courier New"/>
              <a:sym typeface="Courier New"/>
            </a:endParaRPr>
          </a:p>
          <a:p>
            <a:pPr marL="0" lvl="0" indent="0" algn="l" rtl="0">
              <a:spcBef>
                <a:spcPts val="0"/>
              </a:spcBef>
              <a:spcAft>
                <a:spcPts val="0"/>
              </a:spcAft>
              <a:buNone/>
            </a:pPr>
            <a:r>
              <a:rPr lang="en-GB" b="1" dirty="0">
                <a:solidFill>
                  <a:srgbClr val="8888C6"/>
                </a:solidFill>
                <a:highlight>
                  <a:srgbClr val="2B2B2B"/>
                </a:highlight>
                <a:latin typeface="Courier New"/>
                <a:ea typeface="Courier New"/>
                <a:cs typeface="Courier New"/>
                <a:sym typeface="Courier New"/>
              </a:rPr>
              <a:t>print</a:t>
            </a:r>
            <a:r>
              <a:rPr lang="en-GB" b="1" dirty="0">
                <a:solidFill>
                  <a:srgbClr val="A9B7C6"/>
                </a:solidFill>
                <a:highlight>
                  <a:srgbClr val="2B2B2B"/>
                </a:highlight>
                <a:latin typeface="Courier New"/>
                <a:ea typeface="Courier New"/>
                <a:cs typeface="Courier New"/>
                <a:sym typeface="Courier New"/>
              </a:rPr>
              <a:t>(</a:t>
            </a:r>
            <a:r>
              <a:rPr lang="en-GB" b="1" dirty="0">
                <a:solidFill>
                  <a:srgbClr val="8888C6"/>
                </a:solidFill>
                <a:highlight>
                  <a:srgbClr val="2B2B2B"/>
                </a:highlight>
                <a:latin typeface="Courier New"/>
                <a:ea typeface="Courier New"/>
                <a:cs typeface="Courier New"/>
                <a:sym typeface="Courier New"/>
              </a:rPr>
              <a:t>hex</a:t>
            </a:r>
            <a:r>
              <a:rPr lang="en-GB" b="1" dirty="0">
                <a:solidFill>
                  <a:srgbClr val="A9B7C6"/>
                </a:solidFill>
                <a:highlight>
                  <a:srgbClr val="2B2B2B"/>
                </a:highlight>
                <a:latin typeface="Courier New"/>
                <a:ea typeface="Courier New"/>
                <a:cs typeface="Courier New"/>
                <a:sym typeface="Courier New"/>
              </a:rPr>
              <a:t>(</a:t>
            </a:r>
            <a:r>
              <a:rPr lang="en-GB" b="1" dirty="0" err="1">
                <a:solidFill>
                  <a:srgbClr val="A9B7C6"/>
                </a:solidFill>
                <a:highlight>
                  <a:srgbClr val="2B2B2B"/>
                </a:highlight>
                <a:latin typeface="Courier New"/>
                <a:ea typeface="Courier New"/>
                <a:cs typeface="Courier New"/>
                <a:sym typeface="Courier New"/>
              </a:rPr>
              <a:t>my_sum</a:t>
            </a:r>
            <a:r>
              <a:rPr lang="en-GB" b="1" dirty="0">
                <a:solidFill>
                  <a:srgbClr val="A9B7C6"/>
                </a:solidFill>
                <a:highlight>
                  <a:srgbClr val="2B2B2B"/>
                </a:highlight>
                <a:latin typeface="Courier New"/>
                <a:ea typeface="Courier New"/>
                <a:cs typeface="Courier New"/>
                <a:sym typeface="Courier New"/>
              </a:rPr>
              <a:t>))</a:t>
            </a:r>
            <a:endParaRPr b="1" dirty="0">
              <a:solidFill>
                <a:srgbClr val="A9B7C6"/>
              </a:solidFill>
              <a:highlight>
                <a:srgbClr val="2B2B2B"/>
              </a:highlight>
              <a:latin typeface="Courier New"/>
              <a:ea typeface="Courier New"/>
              <a:cs typeface="Courier New"/>
              <a:sym typeface="Courier New"/>
            </a:endParaRPr>
          </a:p>
          <a:p>
            <a:pPr marL="0" lvl="0" indent="0" algn="l" rtl="0">
              <a:spcBef>
                <a:spcPts val="0"/>
              </a:spcBef>
              <a:spcAft>
                <a:spcPts val="0"/>
              </a:spcAft>
              <a:buNone/>
            </a:pPr>
            <a:endParaRPr sz="2000" dirty="0"/>
          </a:p>
        </p:txBody>
      </p:sp>
      <p:sp>
        <p:nvSpPr>
          <p:cNvPr id="222" name="Google Shape;222;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18</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Tree>
    <p:extLst>
      <p:ext uri="{BB962C8B-B14F-4D97-AF65-F5344CB8AC3E}">
        <p14:creationId xmlns:p14="http://schemas.microsoft.com/office/powerpoint/2010/main" val="3525583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6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Important terms</a:t>
            </a:r>
            <a:endParaRPr/>
          </a:p>
        </p:txBody>
      </p:sp>
      <p:sp>
        <p:nvSpPr>
          <p:cNvPr id="369" name="Google Shape;369;p6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sz="1500" dirty="0">
                <a:solidFill>
                  <a:schemeClr val="accent4"/>
                </a:solidFill>
              </a:rPr>
              <a:t>Variables</a:t>
            </a:r>
            <a:r>
              <a:rPr lang="en-GB" sz="1500" dirty="0"/>
              <a:t> are simply places to store information and to give that information a name. As the term indicates the information stored is "variable", meaning that it can change</a:t>
            </a:r>
          </a:p>
          <a:p>
            <a:pPr marL="0" indent="0">
              <a:buNone/>
            </a:pPr>
            <a:r>
              <a:rPr lang="en-GB" sz="1500" dirty="0">
                <a:sym typeface="Courier New"/>
              </a:rPr>
              <a:t>Example: </a:t>
            </a:r>
            <a:r>
              <a:rPr lang="en-GB" sz="1600" b="1" dirty="0">
                <a:solidFill>
                  <a:srgbClr val="A9B7C6"/>
                </a:solidFill>
                <a:highlight>
                  <a:srgbClr val="2B2B2B"/>
                </a:highlight>
                <a:latin typeface="Courier New"/>
                <a:ea typeface="Courier New"/>
                <a:cs typeface="Courier New"/>
                <a:sym typeface="Courier New"/>
              </a:rPr>
              <a:t>hex_num1 = </a:t>
            </a:r>
            <a:r>
              <a:rPr lang="en-GB" sz="1600" b="1" dirty="0">
                <a:solidFill>
                  <a:srgbClr val="6A8759"/>
                </a:solidFill>
                <a:highlight>
                  <a:srgbClr val="2B2B2B"/>
                </a:highlight>
                <a:latin typeface="Courier New"/>
                <a:ea typeface="Courier New"/>
                <a:cs typeface="Courier New"/>
                <a:sym typeface="Courier New"/>
              </a:rPr>
              <a:t>"0x10"</a:t>
            </a:r>
            <a:endParaRPr sz="1500" dirty="0"/>
          </a:p>
          <a:p>
            <a:pPr marL="0" marR="0" lvl="0" indent="0" algn="l" rtl="0">
              <a:lnSpc>
                <a:spcPct val="115000"/>
              </a:lnSpc>
              <a:spcBef>
                <a:spcPts val="1600"/>
              </a:spcBef>
              <a:spcAft>
                <a:spcPts val="0"/>
              </a:spcAft>
              <a:buNone/>
            </a:pPr>
            <a:r>
              <a:rPr lang="en-GB" sz="1500" dirty="0">
                <a:solidFill>
                  <a:schemeClr val="accent4"/>
                </a:solidFill>
              </a:rPr>
              <a:t>Expressions</a:t>
            </a:r>
            <a:r>
              <a:rPr lang="en-GB" sz="1500" dirty="0"/>
              <a:t> are combinations of values, variables, and operators that the Python interpreter evaluates to compute a resulting value.</a:t>
            </a:r>
            <a:endParaRPr sz="1500" dirty="0"/>
          </a:p>
          <a:p>
            <a:pPr marL="0" marR="0" lvl="0" indent="0" algn="l" rtl="0">
              <a:lnSpc>
                <a:spcPct val="115000"/>
              </a:lnSpc>
              <a:spcBef>
                <a:spcPts val="1600"/>
              </a:spcBef>
              <a:spcAft>
                <a:spcPts val="0"/>
              </a:spcAft>
              <a:buNone/>
            </a:pPr>
            <a:r>
              <a:rPr lang="en-GB" sz="1500" dirty="0">
                <a:solidFill>
                  <a:schemeClr val="accent4"/>
                </a:solidFill>
              </a:rPr>
              <a:t>Statements</a:t>
            </a:r>
            <a:r>
              <a:rPr lang="en-GB" sz="1500" dirty="0"/>
              <a:t> are units of code that have an effect, like creating a variable or displaying a value. The Python interpreter executes statements to produce the effect. (When executing a statement, the interpreter evaluates any expressions included in the statement.)</a:t>
            </a:r>
            <a:endParaRPr sz="1500" dirty="0"/>
          </a:p>
          <a:p>
            <a:pPr marL="0" marR="0" lvl="0" indent="0" algn="l" rtl="0">
              <a:lnSpc>
                <a:spcPct val="115000"/>
              </a:lnSpc>
              <a:spcBef>
                <a:spcPts val="1600"/>
              </a:spcBef>
              <a:spcAft>
                <a:spcPts val="0"/>
              </a:spcAft>
              <a:buNone/>
            </a:pPr>
            <a:r>
              <a:rPr lang="en-GB" sz="1500" dirty="0">
                <a:solidFill>
                  <a:schemeClr val="accent4"/>
                </a:solidFill>
              </a:rPr>
              <a:t>Functions</a:t>
            </a:r>
            <a:r>
              <a:rPr lang="en-GB" sz="1500" dirty="0"/>
              <a:t> are named sequences of statements that perform computations. After you define a function, you can call it any number of times to have the Python interpreter execute the statements in the function.</a:t>
            </a:r>
            <a:r>
              <a:rPr lang="en-GB" sz="1800" baseline="30000" dirty="0">
                <a:solidFill>
                  <a:schemeClr val="tx1"/>
                </a:solidFill>
              </a:rPr>
              <a:t> 11</a:t>
            </a:r>
            <a:endParaRPr sz="2100" dirty="0">
              <a:solidFill>
                <a:srgbClr val="595959"/>
              </a:solidFill>
            </a:endParaRPr>
          </a:p>
          <a:p>
            <a:pPr marL="0" lvl="0" indent="0" algn="l" rtl="0">
              <a:spcBef>
                <a:spcPts val="1600"/>
              </a:spcBef>
              <a:spcAft>
                <a:spcPts val="1600"/>
              </a:spcAft>
              <a:buNone/>
            </a:pPr>
            <a:endParaRPr dirty="0"/>
          </a:p>
        </p:txBody>
      </p:sp>
      <p:sp>
        <p:nvSpPr>
          <p:cNvPr id="370" name="Google Shape;370;p6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19</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
        <p:nvSpPr>
          <p:cNvPr id="5" name="TextBox 4">
            <a:extLst>
              <a:ext uri="{FF2B5EF4-FFF2-40B4-BE49-F238E27FC236}">
                <a16:creationId xmlns:a16="http://schemas.microsoft.com/office/drawing/2014/main" id="{E20B3270-289D-484D-87FB-B90C8120691E}"/>
              </a:ext>
            </a:extLst>
          </p:cNvPr>
          <p:cNvSpPr txBox="1"/>
          <p:nvPr/>
        </p:nvSpPr>
        <p:spPr>
          <a:xfrm>
            <a:off x="122842" y="4698475"/>
            <a:ext cx="8662737" cy="646331"/>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11</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p>
          <a:p>
            <a:endParaRPr lang="en-US" sz="1200" dirty="0">
              <a:solidFill>
                <a:schemeClr val="tx1"/>
              </a:solidFill>
              <a:effectLst/>
            </a:endParaRPr>
          </a:p>
        </p:txBody>
      </p:sp>
    </p:spTree>
    <p:extLst>
      <p:ext uri="{BB962C8B-B14F-4D97-AF65-F5344CB8AC3E}">
        <p14:creationId xmlns:p14="http://schemas.microsoft.com/office/powerpoint/2010/main" val="17415102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p6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Expression vs statement</a:t>
            </a:r>
            <a:endParaRPr/>
          </a:p>
        </p:txBody>
      </p:sp>
      <p:sp>
        <p:nvSpPr>
          <p:cNvPr id="376" name="Google Shape;376;p62"/>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150" dirty="0">
                <a:solidFill>
                  <a:schemeClr val="accent2"/>
                </a:solidFill>
                <a:latin typeface="Roboto"/>
                <a:ea typeface="Roboto"/>
                <a:cs typeface="Roboto"/>
                <a:sym typeface="Roboto"/>
              </a:rPr>
              <a:t>Here are some examples of expressions:</a:t>
            </a:r>
            <a:r>
              <a:rPr lang="en-GB" sz="1200" baseline="30000" dirty="0">
                <a:solidFill>
                  <a:schemeClr val="tx1"/>
                </a:solidFill>
              </a:rPr>
              <a:t> 12</a:t>
            </a:r>
            <a:endParaRPr sz="1150" dirty="0">
              <a:solidFill>
                <a:schemeClr val="accent2"/>
              </a:solidFill>
              <a:latin typeface="Roboto"/>
              <a:ea typeface="Roboto"/>
              <a:cs typeface="Roboto"/>
              <a:sym typeface="Roboto"/>
            </a:endParaRPr>
          </a:p>
          <a:p>
            <a:pPr marL="457200" lvl="0" indent="-301625" algn="l" rtl="0">
              <a:spcBef>
                <a:spcPts val="120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2 + 2</a:t>
            </a:r>
            <a:endParaRPr sz="1150" dirty="0">
              <a:solidFill>
                <a:schemeClr val="accent2"/>
              </a:solidFill>
              <a:latin typeface="Courier New"/>
              <a:ea typeface="Courier New"/>
              <a:cs typeface="Courier New"/>
              <a:sym typeface="Courier New"/>
            </a:endParaRPr>
          </a:p>
          <a:p>
            <a:pPr marL="457200" lvl="0" indent="-301625" algn="l" rtl="0">
              <a:spcBef>
                <a:spcPts val="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3 * 7</a:t>
            </a:r>
            <a:endParaRPr sz="1150" dirty="0">
              <a:solidFill>
                <a:schemeClr val="accent2"/>
              </a:solidFill>
              <a:latin typeface="Courier New"/>
              <a:ea typeface="Courier New"/>
              <a:cs typeface="Courier New"/>
              <a:sym typeface="Courier New"/>
            </a:endParaRPr>
          </a:p>
          <a:p>
            <a:pPr marL="457200" lvl="0" indent="-301625" algn="l" rtl="0">
              <a:spcBef>
                <a:spcPts val="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1 + 2 + 3 * (8 ** 9) - sqrt(4.0)</a:t>
            </a:r>
            <a:endParaRPr sz="1150" dirty="0">
              <a:solidFill>
                <a:schemeClr val="accent2"/>
              </a:solidFill>
              <a:latin typeface="Courier New"/>
              <a:ea typeface="Courier New"/>
              <a:cs typeface="Courier New"/>
              <a:sym typeface="Courier New"/>
            </a:endParaRPr>
          </a:p>
          <a:p>
            <a:pPr marL="457200" lvl="0" indent="-301625" algn="l" rtl="0">
              <a:spcBef>
                <a:spcPts val="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min(2, 22)</a:t>
            </a:r>
            <a:endParaRPr sz="1150" dirty="0">
              <a:solidFill>
                <a:schemeClr val="accent2"/>
              </a:solidFill>
              <a:latin typeface="Courier New"/>
              <a:ea typeface="Courier New"/>
              <a:cs typeface="Courier New"/>
              <a:sym typeface="Courier New"/>
            </a:endParaRPr>
          </a:p>
          <a:p>
            <a:pPr marL="457200" lvl="0" indent="-301625" algn="l" rtl="0">
              <a:spcBef>
                <a:spcPts val="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max(3, 94)</a:t>
            </a:r>
            <a:endParaRPr sz="1150" dirty="0">
              <a:solidFill>
                <a:schemeClr val="accent2"/>
              </a:solidFill>
              <a:latin typeface="Courier New"/>
              <a:ea typeface="Courier New"/>
              <a:cs typeface="Courier New"/>
              <a:sym typeface="Courier New"/>
            </a:endParaRPr>
          </a:p>
          <a:p>
            <a:pPr marL="457200" lvl="0" indent="-301625" algn="l" rtl="0">
              <a:spcBef>
                <a:spcPts val="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round(81.5)</a:t>
            </a:r>
            <a:endParaRPr sz="1150" dirty="0">
              <a:solidFill>
                <a:schemeClr val="accent2"/>
              </a:solidFill>
              <a:latin typeface="Courier New"/>
              <a:ea typeface="Courier New"/>
              <a:cs typeface="Courier New"/>
              <a:sym typeface="Courier New"/>
            </a:endParaRPr>
          </a:p>
          <a:p>
            <a:pPr marL="457200" lvl="0" indent="-301625" algn="l" rtl="0">
              <a:spcBef>
                <a:spcPts val="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"foo"</a:t>
            </a:r>
            <a:endParaRPr sz="1150" dirty="0">
              <a:solidFill>
                <a:schemeClr val="accent2"/>
              </a:solidFill>
              <a:latin typeface="Courier New"/>
              <a:ea typeface="Courier New"/>
              <a:cs typeface="Courier New"/>
              <a:sym typeface="Courier New"/>
            </a:endParaRPr>
          </a:p>
          <a:p>
            <a:pPr marL="457200" lvl="0" indent="-301625" algn="l" rtl="0">
              <a:spcBef>
                <a:spcPts val="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"bar"</a:t>
            </a:r>
            <a:endParaRPr sz="1150" dirty="0">
              <a:solidFill>
                <a:schemeClr val="accent2"/>
              </a:solidFill>
              <a:latin typeface="Courier New"/>
              <a:ea typeface="Courier New"/>
              <a:cs typeface="Courier New"/>
              <a:sym typeface="Courier New"/>
            </a:endParaRPr>
          </a:p>
          <a:p>
            <a:pPr marL="457200" lvl="0" indent="-301625" algn="l" rtl="0">
              <a:spcBef>
                <a:spcPts val="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"foo" + "bar"</a:t>
            </a:r>
            <a:endParaRPr sz="1150" dirty="0">
              <a:solidFill>
                <a:schemeClr val="accent2"/>
              </a:solidFill>
              <a:latin typeface="Courier New"/>
              <a:ea typeface="Courier New"/>
              <a:cs typeface="Courier New"/>
              <a:sym typeface="Courier New"/>
            </a:endParaRPr>
          </a:p>
          <a:p>
            <a:pPr marL="457200" lvl="0" indent="-301625" algn="l" rtl="0">
              <a:spcBef>
                <a:spcPts val="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None</a:t>
            </a:r>
            <a:endParaRPr sz="1150" dirty="0">
              <a:solidFill>
                <a:schemeClr val="accent2"/>
              </a:solidFill>
              <a:latin typeface="Courier New"/>
              <a:ea typeface="Courier New"/>
              <a:cs typeface="Courier New"/>
              <a:sym typeface="Courier New"/>
            </a:endParaRPr>
          </a:p>
          <a:p>
            <a:pPr marL="457200" lvl="0" indent="-301625" algn="l" rtl="0">
              <a:spcBef>
                <a:spcPts val="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True</a:t>
            </a:r>
            <a:endParaRPr sz="1150" dirty="0">
              <a:solidFill>
                <a:schemeClr val="accent2"/>
              </a:solidFill>
              <a:latin typeface="Courier New"/>
              <a:ea typeface="Courier New"/>
              <a:cs typeface="Courier New"/>
              <a:sym typeface="Courier New"/>
            </a:endParaRPr>
          </a:p>
          <a:p>
            <a:pPr marL="457200" lvl="0" indent="-301625" algn="l" rtl="0">
              <a:spcBef>
                <a:spcPts val="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False</a:t>
            </a:r>
            <a:endParaRPr sz="1150" dirty="0">
              <a:solidFill>
                <a:schemeClr val="accent2"/>
              </a:solidFill>
              <a:latin typeface="Courier New"/>
              <a:ea typeface="Courier New"/>
              <a:cs typeface="Courier New"/>
              <a:sym typeface="Courier New"/>
            </a:endParaRPr>
          </a:p>
          <a:p>
            <a:pPr marL="457200" lvl="0" indent="-301625" algn="l" rtl="0">
              <a:spcBef>
                <a:spcPts val="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2</a:t>
            </a:r>
            <a:endParaRPr sz="1150" dirty="0">
              <a:solidFill>
                <a:schemeClr val="accent2"/>
              </a:solidFill>
              <a:latin typeface="Courier New"/>
              <a:ea typeface="Courier New"/>
              <a:cs typeface="Courier New"/>
              <a:sym typeface="Courier New"/>
            </a:endParaRPr>
          </a:p>
          <a:p>
            <a:pPr marL="457200" lvl="0" indent="-301625" algn="l" rtl="0">
              <a:spcBef>
                <a:spcPts val="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3</a:t>
            </a:r>
            <a:endParaRPr sz="1150" dirty="0">
              <a:solidFill>
                <a:schemeClr val="accent2"/>
              </a:solidFill>
              <a:latin typeface="Courier New"/>
              <a:ea typeface="Courier New"/>
              <a:cs typeface="Courier New"/>
              <a:sym typeface="Courier New"/>
            </a:endParaRPr>
          </a:p>
          <a:p>
            <a:pPr marL="457200" lvl="0" indent="-301625" algn="l" rtl="0">
              <a:spcBef>
                <a:spcPts val="0"/>
              </a:spcBef>
              <a:spcAft>
                <a:spcPts val="0"/>
              </a:spcAft>
              <a:buClr>
                <a:schemeClr val="accent2"/>
              </a:buClr>
              <a:buSzPts val="1150"/>
              <a:buFont typeface="Courier New"/>
              <a:buAutoNum type="arabicPeriod"/>
            </a:pPr>
            <a:r>
              <a:rPr lang="en-GB" sz="1150" dirty="0">
                <a:solidFill>
                  <a:schemeClr val="accent2"/>
                </a:solidFill>
                <a:latin typeface="Courier New"/>
                <a:ea typeface="Courier New"/>
                <a:cs typeface="Courier New"/>
                <a:sym typeface="Courier New"/>
              </a:rPr>
              <a:t>4.0</a:t>
            </a:r>
          </a:p>
          <a:p>
            <a:pPr marL="155575" lvl="0" indent="0" algn="l" rtl="0">
              <a:spcBef>
                <a:spcPts val="0"/>
              </a:spcBef>
              <a:spcAft>
                <a:spcPts val="0"/>
              </a:spcAft>
              <a:buClr>
                <a:schemeClr val="accent2"/>
              </a:buClr>
              <a:buSzPts val="1150"/>
              <a:buNone/>
            </a:pPr>
            <a:r>
              <a:rPr lang="en-GB" sz="1150" dirty="0">
                <a:solidFill>
                  <a:schemeClr val="accent2"/>
                </a:solidFill>
                <a:latin typeface="Roboto"/>
                <a:ea typeface="Roboto"/>
                <a:cs typeface="Roboto"/>
                <a:sym typeface="Roboto"/>
              </a:rPr>
              <a:t>All of the above can be printed or assigned to a variable.</a:t>
            </a:r>
            <a:endParaRPr sz="1150" dirty="0">
              <a:solidFill>
                <a:schemeClr val="accent2"/>
              </a:solidFill>
              <a:latin typeface="Roboto"/>
              <a:ea typeface="Roboto"/>
              <a:cs typeface="Roboto"/>
              <a:sym typeface="Roboto"/>
            </a:endParaRPr>
          </a:p>
          <a:p>
            <a:pPr marL="0" lvl="0" indent="0" algn="l" rtl="0">
              <a:spcBef>
                <a:spcPts val="1100"/>
              </a:spcBef>
              <a:spcAft>
                <a:spcPts val="1600"/>
              </a:spcAft>
              <a:buNone/>
            </a:pPr>
            <a:endParaRPr dirty="0">
              <a:solidFill>
                <a:schemeClr val="accent2"/>
              </a:solidFill>
            </a:endParaRPr>
          </a:p>
        </p:txBody>
      </p:sp>
      <p:sp>
        <p:nvSpPr>
          <p:cNvPr id="377" name="Google Shape;377;p62"/>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150" dirty="0">
                <a:solidFill>
                  <a:schemeClr val="accent2"/>
                </a:solidFill>
                <a:latin typeface="Roboto"/>
                <a:ea typeface="Roboto"/>
                <a:cs typeface="Roboto"/>
                <a:sym typeface="Roboto"/>
              </a:rPr>
              <a:t>Here are some examples of statements:</a:t>
            </a:r>
            <a:endParaRPr sz="1150" dirty="0">
              <a:solidFill>
                <a:schemeClr val="accent2"/>
              </a:solidFill>
              <a:latin typeface="Roboto"/>
              <a:ea typeface="Roboto"/>
              <a:cs typeface="Roboto"/>
              <a:sym typeface="Roboto"/>
            </a:endParaRPr>
          </a:p>
          <a:p>
            <a:pPr marL="457200" lvl="0" indent="-298450" algn="l" rtl="0">
              <a:spcBef>
                <a:spcPts val="1200"/>
              </a:spcBef>
              <a:spcAft>
                <a:spcPts val="0"/>
              </a:spcAft>
              <a:buClr>
                <a:schemeClr val="accent2"/>
              </a:buClr>
              <a:buSzPts val="1100"/>
              <a:buFont typeface="Arial"/>
              <a:buAutoNum type="arabicPeriod"/>
            </a:pPr>
            <a:r>
              <a:rPr lang="en-GB" sz="1100" dirty="0">
                <a:solidFill>
                  <a:schemeClr val="accent2"/>
                </a:solidFill>
                <a:latin typeface="Courier New"/>
                <a:ea typeface="Courier New"/>
                <a:cs typeface="Courier New"/>
                <a:sym typeface="Courier New"/>
              </a:rPr>
              <a:t>if CONDITION:</a:t>
            </a:r>
            <a:endParaRPr sz="1100" dirty="0">
              <a:solidFill>
                <a:schemeClr val="accent2"/>
              </a:solidFill>
              <a:latin typeface="Courier New"/>
              <a:ea typeface="Courier New"/>
              <a:cs typeface="Courier New"/>
              <a:sym typeface="Courier New"/>
            </a:endParaRPr>
          </a:p>
          <a:p>
            <a:pPr marL="457200" lvl="0" indent="-298450" algn="l" rtl="0">
              <a:spcBef>
                <a:spcPts val="0"/>
              </a:spcBef>
              <a:spcAft>
                <a:spcPts val="0"/>
              </a:spcAft>
              <a:buClr>
                <a:schemeClr val="accent2"/>
              </a:buClr>
              <a:buSzPts val="1100"/>
              <a:buFont typeface="Arial"/>
              <a:buAutoNum type="arabicPeriod"/>
            </a:pPr>
            <a:r>
              <a:rPr lang="en-GB" sz="1100" dirty="0" err="1">
                <a:solidFill>
                  <a:schemeClr val="accent2"/>
                </a:solidFill>
                <a:latin typeface="Courier New"/>
                <a:ea typeface="Courier New"/>
                <a:cs typeface="Courier New"/>
                <a:sym typeface="Courier New"/>
              </a:rPr>
              <a:t>elif</a:t>
            </a:r>
            <a:r>
              <a:rPr lang="en-GB" sz="1100" dirty="0">
                <a:solidFill>
                  <a:schemeClr val="accent2"/>
                </a:solidFill>
                <a:latin typeface="Courier New"/>
                <a:ea typeface="Courier New"/>
                <a:cs typeface="Courier New"/>
                <a:sym typeface="Courier New"/>
              </a:rPr>
              <a:t> CONDITION:</a:t>
            </a:r>
            <a:endParaRPr sz="1100" dirty="0">
              <a:solidFill>
                <a:schemeClr val="accent2"/>
              </a:solidFill>
              <a:latin typeface="Courier New"/>
              <a:ea typeface="Courier New"/>
              <a:cs typeface="Courier New"/>
              <a:sym typeface="Courier New"/>
            </a:endParaRPr>
          </a:p>
          <a:p>
            <a:pPr marL="457200" lvl="0" indent="-298450" algn="l" rtl="0">
              <a:spcBef>
                <a:spcPts val="0"/>
              </a:spcBef>
              <a:spcAft>
                <a:spcPts val="0"/>
              </a:spcAft>
              <a:buClr>
                <a:schemeClr val="accent2"/>
              </a:buClr>
              <a:buSzPts val="1100"/>
              <a:buFont typeface="Arial"/>
              <a:buAutoNum type="arabicPeriod"/>
            </a:pPr>
            <a:r>
              <a:rPr lang="en-GB" sz="1100" dirty="0">
                <a:solidFill>
                  <a:schemeClr val="accent2"/>
                </a:solidFill>
                <a:latin typeface="Courier New"/>
                <a:ea typeface="Courier New"/>
                <a:cs typeface="Courier New"/>
                <a:sym typeface="Courier New"/>
              </a:rPr>
              <a:t>else:</a:t>
            </a:r>
            <a:endParaRPr sz="1100" dirty="0">
              <a:solidFill>
                <a:schemeClr val="accent2"/>
              </a:solidFill>
              <a:latin typeface="Courier New"/>
              <a:ea typeface="Courier New"/>
              <a:cs typeface="Courier New"/>
              <a:sym typeface="Courier New"/>
            </a:endParaRPr>
          </a:p>
          <a:p>
            <a:pPr marL="457200" lvl="0" indent="-298450" algn="l" rtl="0">
              <a:spcBef>
                <a:spcPts val="0"/>
              </a:spcBef>
              <a:spcAft>
                <a:spcPts val="0"/>
              </a:spcAft>
              <a:buClr>
                <a:schemeClr val="accent2"/>
              </a:buClr>
              <a:buSzPts val="1100"/>
              <a:buFont typeface="Arial"/>
              <a:buAutoNum type="arabicPeriod"/>
            </a:pPr>
            <a:r>
              <a:rPr lang="en-GB" sz="1100" dirty="0">
                <a:solidFill>
                  <a:schemeClr val="accent2"/>
                </a:solidFill>
                <a:latin typeface="Courier New"/>
                <a:ea typeface="Courier New"/>
                <a:cs typeface="Courier New"/>
                <a:sym typeface="Courier New"/>
              </a:rPr>
              <a:t>for VARIABLE in SEQUENCE:</a:t>
            </a:r>
            <a:endParaRPr sz="1100" dirty="0">
              <a:solidFill>
                <a:schemeClr val="accent2"/>
              </a:solidFill>
              <a:latin typeface="Courier New"/>
              <a:ea typeface="Courier New"/>
              <a:cs typeface="Courier New"/>
              <a:sym typeface="Courier New"/>
            </a:endParaRPr>
          </a:p>
          <a:p>
            <a:pPr marL="457200" lvl="0" indent="-298450" algn="l" rtl="0">
              <a:spcBef>
                <a:spcPts val="0"/>
              </a:spcBef>
              <a:spcAft>
                <a:spcPts val="0"/>
              </a:spcAft>
              <a:buClr>
                <a:schemeClr val="accent2"/>
              </a:buClr>
              <a:buSzPts val="1100"/>
              <a:buFont typeface="Arial"/>
              <a:buAutoNum type="arabicPeriod"/>
            </a:pPr>
            <a:r>
              <a:rPr lang="en-GB" sz="1100" dirty="0">
                <a:solidFill>
                  <a:schemeClr val="accent2"/>
                </a:solidFill>
                <a:latin typeface="Courier New"/>
                <a:ea typeface="Courier New"/>
                <a:cs typeface="Courier New"/>
                <a:sym typeface="Courier New"/>
              </a:rPr>
              <a:t>while CONDITION:</a:t>
            </a:r>
            <a:endParaRPr sz="1100" dirty="0">
              <a:solidFill>
                <a:schemeClr val="accent2"/>
              </a:solidFill>
              <a:latin typeface="Courier New"/>
              <a:ea typeface="Courier New"/>
              <a:cs typeface="Courier New"/>
              <a:sym typeface="Courier New"/>
            </a:endParaRPr>
          </a:p>
          <a:p>
            <a:pPr marL="457200" lvl="0" indent="-298450" algn="l" rtl="0">
              <a:spcBef>
                <a:spcPts val="0"/>
              </a:spcBef>
              <a:spcAft>
                <a:spcPts val="0"/>
              </a:spcAft>
              <a:buClr>
                <a:schemeClr val="accent2"/>
              </a:buClr>
              <a:buSzPts val="1100"/>
              <a:buFont typeface="Arial"/>
              <a:buAutoNum type="arabicPeriod"/>
            </a:pPr>
            <a:r>
              <a:rPr lang="en-GB" sz="1100" dirty="0">
                <a:solidFill>
                  <a:schemeClr val="accent2"/>
                </a:solidFill>
                <a:latin typeface="Courier New"/>
                <a:ea typeface="Courier New"/>
                <a:cs typeface="Courier New"/>
                <a:sym typeface="Courier New"/>
              </a:rPr>
              <a:t>try:</a:t>
            </a:r>
            <a:endParaRPr sz="1100" dirty="0">
              <a:solidFill>
                <a:schemeClr val="accent2"/>
              </a:solidFill>
              <a:latin typeface="Courier New"/>
              <a:ea typeface="Courier New"/>
              <a:cs typeface="Courier New"/>
              <a:sym typeface="Courier New"/>
            </a:endParaRPr>
          </a:p>
          <a:p>
            <a:pPr marL="457200" lvl="0" indent="-298450" algn="l" rtl="0">
              <a:spcBef>
                <a:spcPts val="0"/>
              </a:spcBef>
              <a:spcAft>
                <a:spcPts val="0"/>
              </a:spcAft>
              <a:buClr>
                <a:schemeClr val="accent2"/>
              </a:buClr>
              <a:buSzPts val="1100"/>
              <a:buFont typeface="Arial"/>
              <a:buAutoNum type="arabicPeriod"/>
            </a:pPr>
            <a:r>
              <a:rPr lang="en-GB" sz="1100" dirty="0">
                <a:solidFill>
                  <a:schemeClr val="accent2"/>
                </a:solidFill>
                <a:latin typeface="Courier New"/>
                <a:ea typeface="Courier New"/>
                <a:cs typeface="Courier New"/>
                <a:sym typeface="Courier New"/>
              </a:rPr>
              <a:t>except EXCEPTION as e:</a:t>
            </a:r>
            <a:endParaRPr sz="1100" dirty="0">
              <a:solidFill>
                <a:schemeClr val="accent2"/>
              </a:solidFill>
              <a:latin typeface="Courier New"/>
              <a:ea typeface="Courier New"/>
              <a:cs typeface="Courier New"/>
              <a:sym typeface="Courier New"/>
            </a:endParaRPr>
          </a:p>
          <a:p>
            <a:pPr marL="457200" lvl="0" indent="-298450" algn="l" rtl="0">
              <a:spcBef>
                <a:spcPts val="0"/>
              </a:spcBef>
              <a:spcAft>
                <a:spcPts val="0"/>
              </a:spcAft>
              <a:buClr>
                <a:schemeClr val="accent2"/>
              </a:buClr>
              <a:buSzPts val="1100"/>
              <a:buFont typeface="Arial"/>
              <a:buAutoNum type="arabicPeriod"/>
            </a:pPr>
            <a:r>
              <a:rPr lang="en-GB" sz="1100" dirty="0">
                <a:solidFill>
                  <a:schemeClr val="accent2"/>
                </a:solidFill>
                <a:latin typeface="Courier New"/>
                <a:ea typeface="Courier New"/>
                <a:cs typeface="Courier New"/>
                <a:sym typeface="Courier New"/>
              </a:rPr>
              <a:t>class MYCLASS:</a:t>
            </a:r>
            <a:endParaRPr sz="1100" dirty="0">
              <a:solidFill>
                <a:schemeClr val="accent2"/>
              </a:solidFill>
              <a:latin typeface="Courier New"/>
              <a:ea typeface="Courier New"/>
              <a:cs typeface="Courier New"/>
              <a:sym typeface="Courier New"/>
            </a:endParaRPr>
          </a:p>
          <a:p>
            <a:pPr marL="457200" lvl="0" indent="-298450" algn="l" rtl="0">
              <a:spcBef>
                <a:spcPts val="0"/>
              </a:spcBef>
              <a:spcAft>
                <a:spcPts val="0"/>
              </a:spcAft>
              <a:buClr>
                <a:schemeClr val="accent2"/>
              </a:buClr>
              <a:buSzPts val="1100"/>
              <a:buFont typeface="Arial"/>
              <a:buAutoNum type="arabicPeriod"/>
            </a:pPr>
            <a:r>
              <a:rPr lang="en-GB" sz="1100" dirty="0">
                <a:solidFill>
                  <a:schemeClr val="accent2"/>
                </a:solidFill>
                <a:latin typeface="Courier New"/>
                <a:ea typeface="Courier New"/>
                <a:cs typeface="Courier New"/>
                <a:sym typeface="Courier New"/>
              </a:rPr>
              <a:t>def MYFUNCTION():</a:t>
            </a:r>
            <a:endParaRPr sz="1100" dirty="0">
              <a:solidFill>
                <a:schemeClr val="accent2"/>
              </a:solidFill>
              <a:latin typeface="Courier New"/>
              <a:ea typeface="Courier New"/>
              <a:cs typeface="Courier New"/>
              <a:sym typeface="Courier New"/>
            </a:endParaRPr>
          </a:p>
          <a:p>
            <a:pPr marL="457200" lvl="0" indent="-298450" algn="l" rtl="0">
              <a:spcBef>
                <a:spcPts val="0"/>
              </a:spcBef>
              <a:spcAft>
                <a:spcPts val="0"/>
              </a:spcAft>
              <a:buClr>
                <a:schemeClr val="accent2"/>
              </a:buClr>
              <a:buSzPts val="1100"/>
              <a:buFont typeface="Arial"/>
              <a:buAutoNum type="arabicPeriod"/>
            </a:pPr>
            <a:r>
              <a:rPr lang="en-GB" sz="1100" dirty="0">
                <a:solidFill>
                  <a:schemeClr val="accent2"/>
                </a:solidFill>
                <a:latin typeface="Courier New"/>
                <a:ea typeface="Courier New"/>
                <a:cs typeface="Courier New"/>
                <a:sym typeface="Courier New"/>
              </a:rPr>
              <a:t>return SOMETHING</a:t>
            </a:r>
            <a:endParaRPr sz="1100" dirty="0">
              <a:solidFill>
                <a:schemeClr val="accent2"/>
              </a:solidFill>
              <a:latin typeface="Courier New"/>
              <a:ea typeface="Courier New"/>
              <a:cs typeface="Courier New"/>
              <a:sym typeface="Courier New"/>
            </a:endParaRPr>
          </a:p>
          <a:p>
            <a:pPr marL="457200" lvl="0" indent="-298450" algn="l" rtl="0">
              <a:spcBef>
                <a:spcPts val="0"/>
              </a:spcBef>
              <a:spcAft>
                <a:spcPts val="0"/>
              </a:spcAft>
              <a:buClr>
                <a:schemeClr val="accent2"/>
              </a:buClr>
              <a:buSzPts val="1100"/>
              <a:buFont typeface="Arial"/>
              <a:buAutoNum type="arabicPeriod"/>
            </a:pPr>
            <a:r>
              <a:rPr lang="en-GB" sz="1100" dirty="0">
                <a:solidFill>
                  <a:schemeClr val="accent2"/>
                </a:solidFill>
                <a:latin typeface="Courier New"/>
                <a:ea typeface="Courier New"/>
                <a:cs typeface="Courier New"/>
                <a:sym typeface="Courier New"/>
              </a:rPr>
              <a:t>raise SOMETHING</a:t>
            </a:r>
            <a:endParaRPr sz="1100" dirty="0">
              <a:solidFill>
                <a:schemeClr val="accent2"/>
              </a:solidFill>
              <a:latin typeface="Courier New"/>
              <a:ea typeface="Courier New"/>
              <a:cs typeface="Courier New"/>
              <a:sym typeface="Courier New"/>
            </a:endParaRPr>
          </a:p>
          <a:p>
            <a:pPr marL="457200" lvl="0" indent="-298450" algn="l" rtl="0">
              <a:spcBef>
                <a:spcPts val="0"/>
              </a:spcBef>
              <a:spcAft>
                <a:spcPts val="0"/>
              </a:spcAft>
              <a:buClr>
                <a:schemeClr val="accent2"/>
              </a:buClr>
              <a:buSzPts val="1100"/>
              <a:buFont typeface="Arial"/>
              <a:buAutoNum type="arabicPeriod"/>
            </a:pPr>
            <a:r>
              <a:rPr lang="en-GB" sz="1100" dirty="0">
                <a:solidFill>
                  <a:schemeClr val="accent2"/>
                </a:solidFill>
                <a:latin typeface="Courier New"/>
                <a:ea typeface="Courier New"/>
                <a:cs typeface="Courier New"/>
                <a:sym typeface="Courier New"/>
              </a:rPr>
              <a:t>with SOMETHING:</a:t>
            </a:r>
            <a:endParaRPr sz="1100" dirty="0">
              <a:solidFill>
                <a:schemeClr val="accent2"/>
              </a:solidFill>
              <a:latin typeface="Courier New"/>
              <a:ea typeface="Courier New"/>
              <a:cs typeface="Courier New"/>
              <a:sym typeface="Courier New"/>
            </a:endParaRPr>
          </a:p>
          <a:p>
            <a:pPr marL="0" lvl="0" indent="0" algn="l" rtl="0">
              <a:spcBef>
                <a:spcPts val="1200"/>
              </a:spcBef>
              <a:spcAft>
                <a:spcPts val="1100"/>
              </a:spcAft>
              <a:buClr>
                <a:schemeClr val="dk1"/>
              </a:buClr>
              <a:buSzPts val="1100"/>
              <a:buFont typeface="Arial"/>
              <a:buNone/>
            </a:pPr>
            <a:r>
              <a:rPr lang="en-GB" sz="1150" dirty="0">
                <a:solidFill>
                  <a:schemeClr val="accent2"/>
                </a:solidFill>
                <a:latin typeface="Roboto"/>
                <a:ea typeface="Roboto"/>
                <a:cs typeface="Roboto"/>
                <a:sym typeface="Roboto"/>
              </a:rPr>
              <a:t>None of the above constructs can be assigned to a variable. They are syntactic elements that serve a purpose, but do not themselves have any intrinsic “value”. In other words, these constructs don’t “evaluate” to anything.</a:t>
            </a:r>
            <a:endParaRPr dirty="0">
              <a:solidFill>
                <a:schemeClr val="accent2"/>
              </a:solidFill>
            </a:endParaRPr>
          </a:p>
        </p:txBody>
      </p:sp>
      <p:sp>
        <p:nvSpPr>
          <p:cNvPr id="5" name="TextBox 4">
            <a:extLst>
              <a:ext uri="{FF2B5EF4-FFF2-40B4-BE49-F238E27FC236}">
                <a16:creationId xmlns:a16="http://schemas.microsoft.com/office/drawing/2014/main" id="{98EB7D11-50DC-41A6-B7F9-CB84C1B42EAF}"/>
              </a:ext>
            </a:extLst>
          </p:cNvPr>
          <p:cNvSpPr txBox="1"/>
          <p:nvPr/>
        </p:nvSpPr>
        <p:spPr>
          <a:xfrm>
            <a:off x="122842" y="4861503"/>
            <a:ext cx="8662737" cy="415498"/>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1100" baseline="30000" dirty="0">
                <a:solidFill>
                  <a:schemeClr val="tx1"/>
                </a:solidFill>
              </a:rPr>
              <a:t>12 </a:t>
            </a:r>
            <a:r>
              <a:rPr lang="en-US" sz="1050" b="0" i="0" dirty="0">
                <a:solidFill>
                  <a:schemeClr val="tx1"/>
                </a:solidFill>
                <a:effectLst/>
                <a:latin typeface="Open Sans" panose="020B0606030504020204" pitchFamily="34" charset="0"/>
              </a:rPr>
              <a:t>Downey, A. B., </a:t>
            </a:r>
            <a:r>
              <a:rPr lang="en-US" sz="1050" b="0" i="0" dirty="0" err="1">
                <a:solidFill>
                  <a:schemeClr val="tx1"/>
                </a:solidFill>
                <a:effectLst/>
                <a:latin typeface="Open Sans" panose="020B0606030504020204" pitchFamily="34" charset="0"/>
              </a:rPr>
              <a:t>Elkner</a:t>
            </a:r>
            <a:r>
              <a:rPr lang="en-US" sz="1050" b="0" i="0" dirty="0">
                <a:solidFill>
                  <a:schemeClr val="tx1"/>
                </a:solidFill>
                <a:effectLst/>
                <a:latin typeface="Open Sans" panose="020B0606030504020204" pitchFamily="34" charset="0"/>
              </a:rPr>
              <a:t>, J., &amp; Meyers, C. (2015). Learning with python: How to think like a computer scientist. Green Tea Press., Chapter 1</a:t>
            </a:r>
          </a:p>
          <a:p>
            <a:endParaRPr lang="en-US" sz="1050" dirty="0">
              <a:solidFill>
                <a:schemeClr val="tx1"/>
              </a:solidFill>
              <a:effectLst/>
            </a:endParaRPr>
          </a:p>
        </p:txBody>
      </p:sp>
    </p:spTree>
    <p:extLst>
      <p:ext uri="{BB962C8B-B14F-4D97-AF65-F5344CB8AC3E}">
        <p14:creationId xmlns:p14="http://schemas.microsoft.com/office/powerpoint/2010/main" val="1997188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399" name="Google Shape;399;p6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Boolean expression</a:t>
            </a:r>
            <a:endParaRPr/>
          </a:p>
        </p:txBody>
      </p:sp>
      <p:sp>
        <p:nvSpPr>
          <p:cNvPr id="400" name="Google Shape;400;p6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500" dirty="0"/>
              <a:t>A </a:t>
            </a:r>
            <a:r>
              <a:rPr lang="en-GB" sz="1500" dirty="0" err="1"/>
              <a:t>boolean</a:t>
            </a:r>
            <a:r>
              <a:rPr lang="en-GB" sz="1500" dirty="0"/>
              <a:t> expression is an expression that is either true or false. The following examples use the operator </a:t>
            </a:r>
            <a:r>
              <a:rPr lang="en-GB" sz="1500" dirty="0">
                <a:solidFill>
                  <a:schemeClr val="accent4"/>
                </a:solidFill>
              </a:rPr>
              <a:t>== </a:t>
            </a:r>
            <a:r>
              <a:rPr lang="en-GB" sz="1500" dirty="0"/>
              <a:t>, which compares two operands and produces </a:t>
            </a:r>
            <a:r>
              <a:rPr lang="en-GB" sz="1500" dirty="0">
                <a:solidFill>
                  <a:schemeClr val="accent4"/>
                </a:solidFill>
              </a:rPr>
              <a:t>True </a:t>
            </a:r>
            <a:r>
              <a:rPr lang="en-GB" sz="1500" dirty="0"/>
              <a:t>if they are equal and </a:t>
            </a:r>
            <a:r>
              <a:rPr lang="en-GB" sz="1500" dirty="0">
                <a:solidFill>
                  <a:schemeClr val="accent4"/>
                </a:solidFill>
              </a:rPr>
              <a:t>False </a:t>
            </a:r>
            <a:r>
              <a:rPr lang="en-GB" sz="1500" dirty="0"/>
              <a:t>otherwise:</a:t>
            </a:r>
            <a:r>
              <a:rPr lang="en-GB" sz="1200" baseline="30000" dirty="0">
                <a:solidFill>
                  <a:schemeClr val="tx1"/>
                </a:solidFill>
              </a:rPr>
              <a:t> 13</a:t>
            </a:r>
            <a:endParaRPr sz="1500" dirty="0"/>
          </a:p>
          <a:p>
            <a:pPr marL="0" lvl="0" indent="0" algn="l" rtl="0">
              <a:spcBef>
                <a:spcPts val="1600"/>
              </a:spcBef>
              <a:spcAft>
                <a:spcPts val="0"/>
              </a:spcAft>
              <a:buNone/>
            </a:pPr>
            <a:r>
              <a:rPr lang="en-GB" sz="1500" dirty="0">
                <a:solidFill>
                  <a:schemeClr val="accent4"/>
                </a:solidFill>
                <a:latin typeface="Consolas"/>
                <a:ea typeface="Consolas"/>
                <a:cs typeface="Consolas"/>
                <a:sym typeface="Consolas"/>
              </a:rPr>
              <a:t>&gt;&gt;&gt; 5 == 5</a:t>
            </a:r>
            <a:endParaRPr sz="1500"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sz="1500" dirty="0">
                <a:solidFill>
                  <a:schemeClr val="accent4"/>
                </a:solidFill>
                <a:latin typeface="Consolas"/>
                <a:ea typeface="Consolas"/>
                <a:cs typeface="Consolas"/>
                <a:sym typeface="Consolas"/>
              </a:rPr>
              <a:t>True</a:t>
            </a:r>
            <a:endParaRPr sz="1500"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sz="1500" dirty="0">
                <a:solidFill>
                  <a:schemeClr val="accent4"/>
                </a:solidFill>
                <a:latin typeface="Consolas"/>
                <a:ea typeface="Consolas"/>
                <a:cs typeface="Consolas"/>
                <a:sym typeface="Consolas"/>
              </a:rPr>
              <a:t>&gt;&gt;&gt; 5 == 6</a:t>
            </a:r>
            <a:endParaRPr sz="1500"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sz="1500" dirty="0">
                <a:solidFill>
                  <a:schemeClr val="accent4"/>
                </a:solidFill>
                <a:latin typeface="Consolas"/>
                <a:ea typeface="Consolas"/>
                <a:cs typeface="Consolas"/>
                <a:sym typeface="Consolas"/>
              </a:rPr>
              <a:t>False</a:t>
            </a:r>
            <a:endParaRPr sz="1500"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sz="1500" dirty="0"/>
              <a:t>True and False are special values that belong to the type bool ; they are not strings:</a:t>
            </a:r>
            <a:endParaRPr sz="1500" dirty="0"/>
          </a:p>
          <a:p>
            <a:pPr marL="0" lvl="0" indent="0" algn="l" rtl="0">
              <a:spcBef>
                <a:spcPts val="1600"/>
              </a:spcBef>
              <a:spcAft>
                <a:spcPts val="1600"/>
              </a:spcAft>
              <a:buNone/>
            </a:pPr>
            <a:endParaRPr sz="1500" dirty="0"/>
          </a:p>
        </p:txBody>
      </p:sp>
      <p:sp>
        <p:nvSpPr>
          <p:cNvPr id="401" name="Google Shape;401;p6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21</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
        <p:nvSpPr>
          <p:cNvPr id="5" name="TextBox 4">
            <a:extLst>
              <a:ext uri="{FF2B5EF4-FFF2-40B4-BE49-F238E27FC236}">
                <a16:creationId xmlns:a16="http://schemas.microsoft.com/office/drawing/2014/main" id="{95FBFEE9-E33F-4E7F-8CC4-6CCC996E4B8E}"/>
              </a:ext>
            </a:extLst>
          </p:cNvPr>
          <p:cNvSpPr txBox="1"/>
          <p:nvPr/>
        </p:nvSpPr>
        <p:spPr>
          <a:xfrm>
            <a:off x="122842" y="4698475"/>
            <a:ext cx="8662737" cy="646331"/>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13</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p>
          <a:p>
            <a:endParaRPr lang="en-US" sz="1200" dirty="0">
              <a:solidFill>
                <a:schemeClr val="tx1"/>
              </a:solidFill>
              <a:effectLst/>
            </a:endParaRPr>
          </a:p>
        </p:txBody>
      </p:sp>
    </p:spTree>
    <p:extLst>
      <p:ext uri="{BB962C8B-B14F-4D97-AF65-F5344CB8AC3E}">
        <p14:creationId xmlns:p14="http://schemas.microsoft.com/office/powerpoint/2010/main" val="31242044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sp>
        <p:nvSpPr>
          <p:cNvPr id="406" name="Google Shape;406;p6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Relational operators</a:t>
            </a:r>
            <a:r>
              <a:rPr lang="en-GB" sz="1800" baseline="30000" dirty="0">
                <a:solidFill>
                  <a:schemeClr val="tx1"/>
                </a:solidFill>
              </a:rPr>
              <a:t>14</a:t>
            </a:r>
            <a:endParaRPr dirty="0"/>
          </a:p>
        </p:txBody>
      </p:sp>
      <p:sp>
        <p:nvSpPr>
          <p:cNvPr id="407" name="Google Shape;407;p6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sp>
        <p:nvSpPr>
          <p:cNvPr id="408" name="Google Shape;408;p6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22</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graphicFrame>
        <p:nvGraphicFramePr>
          <p:cNvPr id="409" name="Google Shape;409;p66"/>
          <p:cNvGraphicFramePr/>
          <p:nvPr/>
        </p:nvGraphicFramePr>
        <p:xfrm>
          <a:off x="1082225" y="1292150"/>
          <a:ext cx="7065675" cy="2773470"/>
        </p:xfrm>
        <a:graphic>
          <a:graphicData uri="http://schemas.openxmlformats.org/drawingml/2006/table">
            <a:tbl>
              <a:tblPr>
                <a:noFill/>
                <a:tableStyleId>{1A45E6B8-362F-4D2E-84C4-81ABF510F53E}</a:tableStyleId>
              </a:tblPr>
              <a:tblGrid>
                <a:gridCol w="1306925">
                  <a:extLst>
                    <a:ext uri="{9D8B030D-6E8A-4147-A177-3AD203B41FA5}">
                      <a16:colId xmlns:a16="http://schemas.microsoft.com/office/drawing/2014/main" val="20000"/>
                    </a:ext>
                  </a:extLst>
                </a:gridCol>
                <a:gridCol w="2225900">
                  <a:extLst>
                    <a:ext uri="{9D8B030D-6E8A-4147-A177-3AD203B41FA5}">
                      <a16:colId xmlns:a16="http://schemas.microsoft.com/office/drawing/2014/main" val="20001"/>
                    </a:ext>
                  </a:extLst>
                </a:gridCol>
                <a:gridCol w="1766425">
                  <a:extLst>
                    <a:ext uri="{9D8B030D-6E8A-4147-A177-3AD203B41FA5}">
                      <a16:colId xmlns:a16="http://schemas.microsoft.com/office/drawing/2014/main" val="20002"/>
                    </a:ext>
                  </a:extLst>
                </a:gridCol>
                <a:gridCol w="1766425">
                  <a:extLst>
                    <a:ext uri="{9D8B030D-6E8A-4147-A177-3AD203B41FA5}">
                      <a16:colId xmlns:a16="http://schemas.microsoft.com/office/drawing/2014/main" val="20003"/>
                    </a:ext>
                  </a:extLst>
                </a:gridCol>
              </a:tblGrid>
              <a:tr h="393925">
                <a:tc>
                  <a:txBody>
                    <a:bodyPr/>
                    <a:lstStyle/>
                    <a:p>
                      <a:pPr marL="0" lvl="0" indent="0" algn="l" rtl="0">
                        <a:spcBef>
                          <a:spcPts val="0"/>
                        </a:spcBef>
                        <a:spcAft>
                          <a:spcPts val="0"/>
                        </a:spcAft>
                        <a:buNone/>
                      </a:pPr>
                      <a:r>
                        <a:rPr lang="en-GB" b="1">
                          <a:solidFill>
                            <a:schemeClr val="lt2"/>
                          </a:solidFill>
                        </a:rPr>
                        <a:t>Symbol</a:t>
                      </a:r>
                      <a:endParaRPr b="1">
                        <a:solidFill>
                          <a:schemeClr val="lt2"/>
                        </a:solidFill>
                      </a:endParaRPr>
                    </a:p>
                  </a:txBody>
                  <a:tcPr marL="91425" marR="91425" marT="91425" marB="91425">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b="1">
                          <a:solidFill>
                            <a:schemeClr val="lt2"/>
                          </a:solidFill>
                        </a:rPr>
                        <a:t>Name</a:t>
                      </a:r>
                      <a:endParaRPr b="1">
                        <a:solidFill>
                          <a:schemeClr val="lt2"/>
                        </a:solidFill>
                      </a:endParaRPr>
                    </a:p>
                  </a:txBody>
                  <a:tcPr marL="91425" marR="91425" marT="91425" marB="91425"/>
                </a:tc>
                <a:tc>
                  <a:txBody>
                    <a:bodyPr/>
                    <a:lstStyle/>
                    <a:p>
                      <a:pPr marL="0" lvl="0" indent="0" algn="l" rtl="0">
                        <a:spcBef>
                          <a:spcPts val="0"/>
                        </a:spcBef>
                        <a:spcAft>
                          <a:spcPts val="0"/>
                        </a:spcAft>
                        <a:buNone/>
                      </a:pPr>
                      <a:r>
                        <a:rPr lang="en-GB" b="1">
                          <a:solidFill>
                            <a:schemeClr val="lt2"/>
                          </a:solidFill>
                        </a:rPr>
                        <a:t>Example</a:t>
                      </a:r>
                      <a:endParaRPr b="1">
                        <a:solidFill>
                          <a:schemeClr val="lt2"/>
                        </a:solidFill>
                      </a:endParaRPr>
                    </a:p>
                  </a:txBody>
                  <a:tcPr marL="91425" marR="91425" marT="91425" marB="91425"/>
                </a:tc>
                <a:tc>
                  <a:txBody>
                    <a:bodyPr/>
                    <a:lstStyle/>
                    <a:p>
                      <a:pPr marL="0" lvl="0" indent="0" algn="l" rtl="0">
                        <a:spcBef>
                          <a:spcPts val="0"/>
                        </a:spcBef>
                        <a:spcAft>
                          <a:spcPts val="0"/>
                        </a:spcAft>
                        <a:buNone/>
                      </a:pPr>
                      <a:r>
                        <a:rPr lang="en-GB" b="1">
                          <a:solidFill>
                            <a:schemeClr val="lt2"/>
                          </a:solidFill>
                        </a:rPr>
                        <a:t>Value</a:t>
                      </a:r>
                      <a:endParaRPr b="1">
                        <a:solidFill>
                          <a:schemeClr val="lt2"/>
                        </a:solidFill>
                      </a:endParaRPr>
                    </a:p>
                  </a:txBody>
                  <a:tcPr marL="91425" marR="91425" marT="91425" marB="91425"/>
                </a:tc>
                <a:extLst>
                  <a:ext uri="{0D108BD9-81ED-4DB2-BD59-A6C34878D82A}">
                    <a16:rowId xmlns:a16="http://schemas.microsoft.com/office/drawing/2014/main" val="10000"/>
                  </a:ext>
                </a:extLst>
              </a:tr>
              <a:tr h="393925">
                <a:tc>
                  <a:txBody>
                    <a:bodyPr/>
                    <a:lstStyle/>
                    <a:p>
                      <a:pPr marL="0" lvl="0" indent="0" algn="ctr" rtl="0">
                        <a:spcBef>
                          <a:spcPts val="0"/>
                        </a:spcBef>
                        <a:spcAft>
                          <a:spcPts val="0"/>
                        </a:spcAft>
                        <a:buNone/>
                      </a:pPr>
                      <a:r>
                        <a:rPr lang="en-GB">
                          <a:solidFill>
                            <a:schemeClr val="accent4"/>
                          </a:solidFill>
                        </a:rPr>
                        <a:t>==</a:t>
                      </a:r>
                      <a:endParaRPr>
                        <a:solidFill>
                          <a:schemeClr val="accent4"/>
                        </a:solidFill>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a:solidFill>
                            <a:schemeClr val="lt2"/>
                          </a:solidFill>
                        </a:rPr>
                        <a:t>Equal to</a:t>
                      </a:r>
                      <a:endParaRPr>
                        <a:solidFill>
                          <a:schemeClr val="lt2"/>
                        </a:solidFill>
                      </a:endParaRPr>
                    </a:p>
                  </a:txBody>
                  <a:tcPr marL="91425" marR="91425" marT="91425" marB="91425">
                    <a:lnL w="9525" cap="flat" cmpd="sng">
                      <a:solidFill>
                        <a:srgbClr val="9E9E9E"/>
                      </a:solidFill>
                      <a:prstDash val="solid"/>
                      <a:round/>
                      <a:headEnd type="none" w="sm" len="sm"/>
                      <a:tailEnd type="none" w="sm" len="sm"/>
                    </a:lnL>
                  </a:tcPr>
                </a:tc>
                <a:tc>
                  <a:txBody>
                    <a:bodyPr/>
                    <a:lstStyle/>
                    <a:p>
                      <a:pPr marL="0" lvl="0" indent="0" algn="ctr" rtl="0">
                        <a:spcBef>
                          <a:spcPts val="0"/>
                        </a:spcBef>
                        <a:spcAft>
                          <a:spcPts val="0"/>
                        </a:spcAft>
                        <a:buNone/>
                      </a:pPr>
                      <a:r>
                        <a:rPr lang="en-GB">
                          <a:solidFill>
                            <a:schemeClr val="accent4"/>
                          </a:solidFill>
                        </a:rPr>
                        <a:t>2==2</a:t>
                      </a:r>
                      <a:endParaRPr>
                        <a:solidFill>
                          <a:schemeClr val="accent4"/>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True</a:t>
                      </a:r>
                      <a:endParaRPr>
                        <a:solidFill>
                          <a:schemeClr val="accent4"/>
                        </a:solidFill>
                      </a:endParaRPr>
                    </a:p>
                  </a:txBody>
                  <a:tcPr marL="91425" marR="91425" marT="91425" marB="91425"/>
                </a:tc>
                <a:extLst>
                  <a:ext uri="{0D108BD9-81ED-4DB2-BD59-A6C34878D82A}">
                    <a16:rowId xmlns:a16="http://schemas.microsoft.com/office/drawing/2014/main" val="10001"/>
                  </a:ext>
                </a:extLst>
              </a:tr>
              <a:tr h="393925">
                <a:tc>
                  <a:txBody>
                    <a:bodyPr/>
                    <a:lstStyle/>
                    <a:p>
                      <a:pPr marL="0" lvl="0" indent="0" algn="ctr" rtl="0">
                        <a:spcBef>
                          <a:spcPts val="0"/>
                        </a:spcBef>
                        <a:spcAft>
                          <a:spcPts val="0"/>
                        </a:spcAft>
                        <a:buNone/>
                      </a:pPr>
                      <a:r>
                        <a:rPr lang="en-GB">
                          <a:solidFill>
                            <a:schemeClr val="accent4"/>
                          </a:solidFill>
                        </a:rPr>
                        <a:t>!=</a:t>
                      </a:r>
                      <a:endParaRPr>
                        <a:solidFill>
                          <a:schemeClr val="accent4"/>
                        </a:solidFill>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a:solidFill>
                            <a:schemeClr val="lt2"/>
                          </a:solidFill>
                        </a:rPr>
                        <a:t>Not Equal to</a:t>
                      </a:r>
                      <a:endParaRPr>
                        <a:solidFill>
                          <a:schemeClr val="lt2"/>
                        </a:solidFill>
                      </a:endParaRPr>
                    </a:p>
                  </a:txBody>
                  <a:tcPr marL="91425" marR="91425" marT="91425" marB="91425">
                    <a:lnL w="9525" cap="flat" cmpd="sng">
                      <a:solidFill>
                        <a:srgbClr val="9E9E9E"/>
                      </a:solidFill>
                      <a:prstDash val="solid"/>
                      <a:round/>
                      <a:headEnd type="none" w="sm" len="sm"/>
                      <a:tailEnd type="none" w="sm" len="sm"/>
                    </a:lnL>
                  </a:tcPr>
                </a:tc>
                <a:tc>
                  <a:txBody>
                    <a:bodyPr/>
                    <a:lstStyle/>
                    <a:p>
                      <a:pPr marL="0" lvl="0" indent="0" algn="ctr" rtl="0">
                        <a:spcBef>
                          <a:spcPts val="0"/>
                        </a:spcBef>
                        <a:spcAft>
                          <a:spcPts val="0"/>
                        </a:spcAft>
                        <a:buNone/>
                      </a:pPr>
                      <a:r>
                        <a:rPr lang="en-GB">
                          <a:solidFill>
                            <a:schemeClr val="accent4"/>
                          </a:solidFill>
                        </a:rPr>
                        <a:t>3!=2</a:t>
                      </a:r>
                      <a:endParaRPr>
                        <a:solidFill>
                          <a:schemeClr val="accent4"/>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True</a:t>
                      </a:r>
                      <a:endParaRPr>
                        <a:solidFill>
                          <a:schemeClr val="accent4"/>
                        </a:solidFill>
                      </a:endParaRPr>
                    </a:p>
                  </a:txBody>
                  <a:tcPr marL="91425" marR="91425" marT="91425" marB="91425"/>
                </a:tc>
                <a:extLst>
                  <a:ext uri="{0D108BD9-81ED-4DB2-BD59-A6C34878D82A}">
                    <a16:rowId xmlns:a16="http://schemas.microsoft.com/office/drawing/2014/main" val="10002"/>
                  </a:ext>
                </a:extLst>
              </a:tr>
              <a:tr h="393925">
                <a:tc>
                  <a:txBody>
                    <a:bodyPr/>
                    <a:lstStyle/>
                    <a:p>
                      <a:pPr marL="0" lvl="0" indent="0" algn="ctr" rtl="0">
                        <a:spcBef>
                          <a:spcPts val="0"/>
                        </a:spcBef>
                        <a:spcAft>
                          <a:spcPts val="0"/>
                        </a:spcAft>
                        <a:buNone/>
                      </a:pPr>
                      <a:r>
                        <a:rPr lang="en-GB">
                          <a:solidFill>
                            <a:schemeClr val="accent4"/>
                          </a:solidFill>
                        </a:rPr>
                        <a:t>&gt;</a:t>
                      </a:r>
                      <a:endParaRPr>
                        <a:solidFill>
                          <a:schemeClr val="accent4"/>
                        </a:solidFill>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a:solidFill>
                            <a:schemeClr val="lt2"/>
                          </a:solidFill>
                        </a:rPr>
                        <a:t>Greater Than</a:t>
                      </a:r>
                      <a:endParaRPr>
                        <a:solidFill>
                          <a:schemeClr val="lt2"/>
                        </a:solidFill>
                      </a:endParaRPr>
                    </a:p>
                  </a:txBody>
                  <a:tcPr marL="91425" marR="91425" marT="91425" marB="91425">
                    <a:lnL w="9525" cap="flat" cmpd="sng">
                      <a:solidFill>
                        <a:srgbClr val="9E9E9E"/>
                      </a:solidFill>
                      <a:prstDash val="solid"/>
                      <a:round/>
                      <a:headEnd type="none" w="sm" len="sm"/>
                      <a:tailEnd type="none" w="sm" len="sm"/>
                    </a:lnL>
                  </a:tcPr>
                </a:tc>
                <a:tc>
                  <a:txBody>
                    <a:bodyPr/>
                    <a:lstStyle/>
                    <a:p>
                      <a:pPr marL="0" lvl="0" indent="0" algn="ctr" rtl="0">
                        <a:spcBef>
                          <a:spcPts val="0"/>
                        </a:spcBef>
                        <a:spcAft>
                          <a:spcPts val="0"/>
                        </a:spcAft>
                        <a:buNone/>
                      </a:pPr>
                      <a:r>
                        <a:rPr lang="en-GB">
                          <a:solidFill>
                            <a:schemeClr val="accent4"/>
                          </a:solidFill>
                        </a:rPr>
                        <a:t>3&gt;2</a:t>
                      </a:r>
                      <a:endParaRPr>
                        <a:solidFill>
                          <a:schemeClr val="accent4"/>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True</a:t>
                      </a:r>
                      <a:endParaRPr>
                        <a:solidFill>
                          <a:schemeClr val="accent4"/>
                        </a:solidFill>
                      </a:endParaRPr>
                    </a:p>
                  </a:txBody>
                  <a:tcPr marL="91425" marR="91425" marT="91425" marB="91425"/>
                </a:tc>
                <a:extLst>
                  <a:ext uri="{0D108BD9-81ED-4DB2-BD59-A6C34878D82A}">
                    <a16:rowId xmlns:a16="http://schemas.microsoft.com/office/drawing/2014/main" val="10003"/>
                  </a:ext>
                </a:extLst>
              </a:tr>
              <a:tr h="393925">
                <a:tc>
                  <a:txBody>
                    <a:bodyPr/>
                    <a:lstStyle/>
                    <a:p>
                      <a:pPr marL="0" lvl="0" indent="0" algn="ctr" rtl="0">
                        <a:spcBef>
                          <a:spcPts val="0"/>
                        </a:spcBef>
                        <a:spcAft>
                          <a:spcPts val="0"/>
                        </a:spcAft>
                        <a:buNone/>
                      </a:pPr>
                      <a:r>
                        <a:rPr lang="en-GB">
                          <a:solidFill>
                            <a:schemeClr val="accent4"/>
                          </a:solidFill>
                        </a:rPr>
                        <a:t>&lt;</a:t>
                      </a:r>
                      <a:endParaRPr>
                        <a:solidFill>
                          <a:schemeClr val="accent4"/>
                        </a:solidFill>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a:solidFill>
                            <a:schemeClr val="lt2"/>
                          </a:solidFill>
                        </a:rPr>
                        <a:t>Less Than</a:t>
                      </a:r>
                      <a:endParaRPr>
                        <a:solidFill>
                          <a:schemeClr val="lt2"/>
                        </a:solidFill>
                      </a:endParaRPr>
                    </a:p>
                  </a:txBody>
                  <a:tcPr marL="91425" marR="91425" marT="91425" marB="91425">
                    <a:lnL w="9525" cap="flat" cmpd="sng">
                      <a:solidFill>
                        <a:srgbClr val="9E9E9E"/>
                      </a:solidFill>
                      <a:prstDash val="solid"/>
                      <a:round/>
                      <a:headEnd type="none" w="sm" len="sm"/>
                      <a:tailEnd type="none" w="sm" len="sm"/>
                    </a:lnL>
                  </a:tcPr>
                </a:tc>
                <a:tc>
                  <a:txBody>
                    <a:bodyPr/>
                    <a:lstStyle/>
                    <a:p>
                      <a:pPr marL="0" lvl="0" indent="0" algn="ctr" rtl="0">
                        <a:spcBef>
                          <a:spcPts val="0"/>
                        </a:spcBef>
                        <a:spcAft>
                          <a:spcPts val="0"/>
                        </a:spcAft>
                        <a:buNone/>
                      </a:pPr>
                      <a:r>
                        <a:rPr lang="en-GB">
                          <a:solidFill>
                            <a:schemeClr val="accent4"/>
                          </a:solidFill>
                        </a:rPr>
                        <a:t>3&lt;2</a:t>
                      </a:r>
                      <a:endParaRPr>
                        <a:solidFill>
                          <a:schemeClr val="accent4"/>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False</a:t>
                      </a:r>
                      <a:endParaRPr>
                        <a:solidFill>
                          <a:schemeClr val="accent4"/>
                        </a:solidFill>
                      </a:endParaRPr>
                    </a:p>
                  </a:txBody>
                  <a:tcPr marL="91425" marR="91425" marT="91425" marB="91425"/>
                </a:tc>
                <a:extLst>
                  <a:ext uri="{0D108BD9-81ED-4DB2-BD59-A6C34878D82A}">
                    <a16:rowId xmlns:a16="http://schemas.microsoft.com/office/drawing/2014/main" val="10004"/>
                  </a:ext>
                </a:extLst>
              </a:tr>
              <a:tr h="393925">
                <a:tc>
                  <a:txBody>
                    <a:bodyPr/>
                    <a:lstStyle/>
                    <a:p>
                      <a:pPr marL="0" lvl="0" indent="0" algn="ctr" rtl="0">
                        <a:spcBef>
                          <a:spcPts val="0"/>
                        </a:spcBef>
                        <a:spcAft>
                          <a:spcPts val="0"/>
                        </a:spcAft>
                        <a:buNone/>
                      </a:pPr>
                      <a:r>
                        <a:rPr lang="en-GB">
                          <a:solidFill>
                            <a:schemeClr val="accent4"/>
                          </a:solidFill>
                        </a:rPr>
                        <a:t>&gt;=</a:t>
                      </a:r>
                      <a:endParaRPr>
                        <a:solidFill>
                          <a:schemeClr val="accent4"/>
                        </a:solidFill>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a:solidFill>
                            <a:schemeClr val="lt2"/>
                          </a:solidFill>
                        </a:rPr>
                        <a:t>Greater Than or Equal to</a:t>
                      </a:r>
                      <a:endParaRPr>
                        <a:solidFill>
                          <a:schemeClr val="lt2"/>
                        </a:solidFill>
                      </a:endParaRPr>
                    </a:p>
                  </a:txBody>
                  <a:tcPr marL="91425" marR="91425" marT="91425" marB="91425">
                    <a:lnL w="9525" cap="flat" cmpd="sng">
                      <a:solidFill>
                        <a:srgbClr val="9E9E9E"/>
                      </a:solidFill>
                      <a:prstDash val="solid"/>
                      <a:round/>
                      <a:headEnd type="none" w="sm" len="sm"/>
                      <a:tailEnd type="none" w="sm" len="sm"/>
                    </a:lnL>
                  </a:tcPr>
                </a:tc>
                <a:tc>
                  <a:txBody>
                    <a:bodyPr/>
                    <a:lstStyle/>
                    <a:p>
                      <a:pPr marL="0" lvl="0" indent="0" algn="ctr" rtl="0">
                        <a:spcBef>
                          <a:spcPts val="0"/>
                        </a:spcBef>
                        <a:spcAft>
                          <a:spcPts val="0"/>
                        </a:spcAft>
                        <a:buNone/>
                      </a:pPr>
                      <a:r>
                        <a:rPr lang="en-GB">
                          <a:solidFill>
                            <a:schemeClr val="accent4"/>
                          </a:solidFill>
                        </a:rPr>
                        <a:t>3&gt;=2</a:t>
                      </a:r>
                      <a:endParaRPr>
                        <a:solidFill>
                          <a:schemeClr val="accent4"/>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True</a:t>
                      </a:r>
                      <a:endParaRPr>
                        <a:solidFill>
                          <a:schemeClr val="accent4"/>
                        </a:solidFill>
                      </a:endParaRPr>
                    </a:p>
                  </a:txBody>
                  <a:tcPr marL="91425" marR="91425" marT="91425" marB="91425"/>
                </a:tc>
                <a:extLst>
                  <a:ext uri="{0D108BD9-81ED-4DB2-BD59-A6C34878D82A}">
                    <a16:rowId xmlns:a16="http://schemas.microsoft.com/office/drawing/2014/main" val="10005"/>
                  </a:ext>
                </a:extLst>
              </a:tr>
              <a:tr h="393925">
                <a:tc>
                  <a:txBody>
                    <a:bodyPr/>
                    <a:lstStyle/>
                    <a:p>
                      <a:pPr marL="0" lvl="0" indent="0" algn="ctr" rtl="0">
                        <a:spcBef>
                          <a:spcPts val="0"/>
                        </a:spcBef>
                        <a:spcAft>
                          <a:spcPts val="0"/>
                        </a:spcAft>
                        <a:buNone/>
                      </a:pPr>
                      <a:r>
                        <a:rPr lang="en-GB">
                          <a:solidFill>
                            <a:schemeClr val="accent4"/>
                          </a:solidFill>
                        </a:rPr>
                        <a:t>&lt;=</a:t>
                      </a:r>
                      <a:endParaRPr>
                        <a:solidFill>
                          <a:schemeClr val="accent4"/>
                        </a:solidFill>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a:solidFill>
                            <a:schemeClr val="lt2"/>
                          </a:solidFill>
                        </a:rPr>
                        <a:t>Less Than or Equal to</a:t>
                      </a:r>
                      <a:endParaRPr>
                        <a:solidFill>
                          <a:schemeClr val="lt2"/>
                        </a:solidFill>
                      </a:endParaRPr>
                    </a:p>
                  </a:txBody>
                  <a:tcPr marL="91425" marR="91425" marT="91425" marB="91425">
                    <a:lnL w="9525" cap="flat" cmpd="sng">
                      <a:solidFill>
                        <a:srgbClr val="9E9E9E"/>
                      </a:solidFill>
                      <a:prstDash val="solid"/>
                      <a:round/>
                      <a:headEnd type="none" w="sm" len="sm"/>
                      <a:tailEnd type="none" w="sm" len="sm"/>
                    </a:lnL>
                  </a:tcPr>
                </a:tc>
                <a:tc>
                  <a:txBody>
                    <a:bodyPr/>
                    <a:lstStyle/>
                    <a:p>
                      <a:pPr marL="0" lvl="0" indent="0" algn="ctr" rtl="0">
                        <a:spcBef>
                          <a:spcPts val="0"/>
                        </a:spcBef>
                        <a:spcAft>
                          <a:spcPts val="0"/>
                        </a:spcAft>
                        <a:buNone/>
                      </a:pPr>
                      <a:r>
                        <a:rPr lang="en-GB">
                          <a:solidFill>
                            <a:schemeClr val="accent4"/>
                          </a:solidFill>
                        </a:rPr>
                        <a:t>2&lt;=2</a:t>
                      </a:r>
                      <a:endParaRPr>
                        <a:solidFill>
                          <a:schemeClr val="accent4"/>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True</a:t>
                      </a:r>
                      <a:endParaRPr>
                        <a:solidFill>
                          <a:schemeClr val="accent4"/>
                        </a:solidFill>
                      </a:endParaRPr>
                    </a:p>
                  </a:txBody>
                  <a:tcPr marL="91425" marR="91425" marT="91425" marB="91425"/>
                </a:tc>
                <a:extLst>
                  <a:ext uri="{0D108BD9-81ED-4DB2-BD59-A6C34878D82A}">
                    <a16:rowId xmlns:a16="http://schemas.microsoft.com/office/drawing/2014/main" val="10006"/>
                  </a:ext>
                </a:extLst>
              </a:tr>
            </a:tbl>
          </a:graphicData>
        </a:graphic>
      </p:graphicFrame>
      <p:sp>
        <p:nvSpPr>
          <p:cNvPr id="6" name="TextBox 5">
            <a:extLst>
              <a:ext uri="{FF2B5EF4-FFF2-40B4-BE49-F238E27FC236}">
                <a16:creationId xmlns:a16="http://schemas.microsoft.com/office/drawing/2014/main" id="{A085FAB9-20BE-491D-8F03-028ECEC1B71A}"/>
              </a:ext>
            </a:extLst>
          </p:cNvPr>
          <p:cNvSpPr txBox="1"/>
          <p:nvPr/>
        </p:nvSpPr>
        <p:spPr>
          <a:xfrm>
            <a:off x="122842" y="4698475"/>
            <a:ext cx="8662737" cy="646331"/>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14</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p>
          <a:p>
            <a:endParaRPr lang="en-US" sz="1200" dirty="0">
              <a:solidFill>
                <a:schemeClr val="tx1"/>
              </a:solidFill>
              <a:effectLst/>
            </a:endParaRPr>
          </a:p>
        </p:txBody>
      </p:sp>
    </p:spTree>
    <p:extLst>
      <p:ext uri="{BB962C8B-B14F-4D97-AF65-F5344CB8AC3E}">
        <p14:creationId xmlns:p14="http://schemas.microsoft.com/office/powerpoint/2010/main" val="20022264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p6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Logical operators</a:t>
            </a:r>
            <a:r>
              <a:rPr lang="en-GB" baseline="30000" dirty="0">
                <a:solidFill>
                  <a:schemeClr val="tx1"/>
                </a:solidFill>
              </a:rPr>
              <a:t> </a:t>
            </a:r>
            <a:r>
              <a:rPr lang="en-GB" sz="1800" baseline="30000" dirty="0">
                <a:solidFill>
                  <a:schemeClr val="tx1"/>
                </a:solidFill>
              </a:rPr>
              <a:t>15</a:t>
            </a:r>
            <a:endParaRPr dirty="0"/>
          </a:p>
        </p:txBody>
      </p:sp>
      <p:sp>
        <p:nvSpPr>
          <p:cNvPr id="415" name="Google Shape;415;p6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1600"/>
              </a:spcAft>
              <a:buNone/>
            </a:pPr>
            <a:r>
              <a:rPr lang="en-GB" dirty="0"/>
              <a:t>Python is not very strict. Any nonzero number is treated as True</a:t>
            </a:r>
            <a:endParaRPr dirty="0"/>
          </a:p>
        </p:txBody>
      </p:sp>
      <p:sp>
        <p:nvSpPr>
          <p:cNvPr id="416" name="Google Shape;416;p6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23</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graphicFrame>
        <p:nvGraphicFramePr>
          <p:cNvPr id="417" name="Google Shape;417;p67"/>
          <p:cNvGraphicFramePr/>
          <p:nvPr/>
        </p:nvGraphicFramePr>
        <p:xfrm>
          <a:off x="769725" y="1606075"/>
          <a:ext cx="7239000" cy="2224920"/>
        </p:xfrm>
        <a:graphic>
          <a:graphicData uri="http://schemas.openxmlformats.org/drawingml/2006/table">
            <a:tbl>
              <a:tblPr>
                <a:noFill/>
                <a:tableStyleId>{1A45E6B8-362F-4D2E-84C4-81ABF510F53E}</a:tableStyleId>
              </a:tblPr>
              <a:tblGrid>
                <a:gridCol w="1260550">
                  <a:extLst>
                    <a:ext uri="{9D8B030D-6E8A-4147-A177-3AD203B41FA5}">
                      <a16:colId xmlns:a16="http://schemas.microsoft.com/office/drawing/2014/main" val="20000"/>
                    </a:ext>
                  </a:extLst>
                </a:gridCol>
                <a:gridCol w="2358950">
                  <a:extLst>
                    <a:ext uri="{9D8B030D-6E8A-4147-A177-3AD203B41FA5}">
                      <a16:colId xmlns:a16="http://schemas.microsoft.com/office/drawing/2014/main" val="20001"/>
                    </a:ext>
                  </a:extLst>
                </a:gridCol>
                <a:gridCol w="1940525">
                  <a:extLst>
                    <a:ext uri="{9D8B030D-6E8A-4147-A177-3AD203B41FA5}">
                      <a16:colId xmlns:a16="http://schemas.microsoft.com/office/drawing/2014/main" val="20002"/>
                    </a:ext>
                  </a:extLst>
                </a:gridCol>
                <a:gridCol w="1678975">
                  <a:extLst>
                    <a:ext uri="{9D8B030D-6E8A-4147-A177-3AD203B41FA5}">
                      <a16:colId xmlns:a16="http://schemas.microsoft.com/office/drawing/2014/main" val="20003"/>
                    </a:ext>
                  </a:extLst>
                </a:gridCol>
              </a:tblGrid>
              <a:tr h="381000">
                <a:tc>
                  <a:txBody>
                    <a:bodyPr/>
                    <a:lstStyle/>
                    <a:p>
                      <a:pPr marL="0" lvl="0" indent="0" algn="l" rtl="0">
                        <a:spcBef>
                          <a:spcPts val="0"/>
                        </a:spcBef>
                        <a:spcAft>
                          <a:spcPts val="0"/>
                        </a:spcAft>
                        <a:buNone/>
                      </a:pPr>
                      <a:r>
                        <a:rPr lang="en-GB">
                          <a:solidFill>
                            <a:schemeClr val="accent4"/>
                          </a:solidFill>
                        </a:rPr>
                        <a:t>Symbol</a:t>
                      </a:r>
                      <a:endParaRPr>
                        <a:solidFill>
                          <a:schemeClr val="accent4"/>
                        </a:solidFill>
                      </a:endParaRPr>
                    </a:p>
                  </a:txBody>
                  <a:tcPr marL="91425" marR="91425" marT="91425" marB="91425"/>
                </a:tc>
                <a:tc>
                  <a:txBody>
                    <a:bodyPr/>
                    <a:lstStyle/>
                    <a:p>
                      <a:pPr marL="0" lvl="0" indent="0" algn="l" rtl="0">
                        <a:spcBef>
                          <a:spcPts val="0"/>
                        </a:spcBef>
                        <a:spcAft>
                          <a:spcPts val="0"/>
                        </a:spcAft>
                        <a:buNone/>
                      </a:pPr>
                      <a:r>
                        <a:rPr lang="en-GB">
                          <a:solidFill>
                            <a:schemeClr val="accent4"/>
                          </a:solidFill>
                        </a:rPr>
                        <a:t>Name</a:t>
                      </a:r>
                      <a:endParaRPr>
                        <a:solidFill>
                          <a:schemeClr val="accent4"/>
                        </a:solidFill>
                      </a:endParaRPr>
                    </a:p>
                  </a:txBody>
                  <a:tcPr marL="91425" marR="91425" marT="91425" marB="91425">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GB">
                          <a:solidFill>
                            <a:schemeClr val="accent4"/>
                          </a:solidFill>
                        </a:rPr>
                        <a:t>Example (x = 5)</a:t>
                      </a:r>
                      <a:endParaRPr>
                        <a:solidFill>
                          <a:schemeClr val="accent4"/>
                        </a:solidFill>
                      </a:endParaRPr>
                    </a:p>
                  </a:txBody>
                  <a:tcPr marL="91425" marR="91425" marT="91425" marB="91425"/>
                </a:tc>
                <a:tc>
                  <a:txBody>
                    <a:bodyPr/>
                    <a:lstStyle/>
                    <a:p>
                      <a:pPr marL="0" lvl="0" indent="0" algn="l" rtl="0">
                        <a:spcBef>
                          <a:spcPts val="0"/>
                        </a:spcBef>
                        <a:spcAft>
                          <a:spcPts val="0"/>
                        </a:spcAft>
                        <a:buNone/>
                      </a:pPr>
                      <a:r>
                        <a:rPr lang="en-GB">
                          <a:solidFill>
                            <a:schemeClr val="accent4"/>
                          </a:solidFill>
                        </a:rPr>
                        <a:t>Value</a:t>
                      </a:r>
                      <a:endParaRPr>
                        <a:solidFill>
                          <a:schemeClr val="accent4"/>
                        </a:solidFill>
                      </a:endParaRPr>
                    </a:p>
                  </a:txBody>
                  <a:tcPr marL="91425" marR="91425" marT="91425" marB="91425"/>
                </a:tc>
                <a:extLst>
                  <a:ext uri="{0D108BD9-81ED-4DB2-BD59-A6C34878D82A}">
                    <a16:rowId xmlns:a16="http://schemas.microsoft.com/office/drawing/2014/main" val="10000"/>
                  </a:ext>
                </a:extLst>
              </a:tr>
              <a:tr h="381000">
                <a:tc>
                  <a:txBody>
                    <a:bodyPr/>
                    <a:lstStyle/>
                    <a:p>
                      <a:pPr marL="0" lvl="0" indent="0" algn="ctr" rtl="0">
                        <a:spcBef>
                          <a:spcPts val="0"/>
                        </a:spcBef>
                        <a:spcAft>
                          <a:spcPts val="0"/>
                        </a:spcAft>
                        <a:buNone/>
                      </a:pPr>
                      <a:r>
                        <a:rPr lang="en-GB">
                          <a:solidFill>
                            <a:schemeClr val="accent4"/>
                          </a:solidFill>
                        </a:rPr>
                        <a:t>and</a:t>
                      </a:r>
                      <a:endParaRPr>
                        <a:solidFill>
                          <a:schemeClr val="accent4"/>
                        </a:solidFill>
                      </a:endParaRPr>
                    </a:p>
                  </a:txBody>
                  <a:tcPr marL="91425" marR="91425" marT="91425" marB="91425">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r>
                        <a:rPr lang="en-GB">
                          <a:solidFill>
                            <a:schemeClr val="lt2"/>
                          </a:solidFill>
                        </a:rPr>
                        <a:t>Returns True if both statements are true</a:t>
                      </a:r>
                      <a:endParaRPr>
                        <a:solidFill>
                          <a:schemeClr val="lt2"/>
                        </a:solidFill>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ctr" rtl="0">
                        <a:spcBef>
                          <a:spcPts val="0"/>
                        </a:spcBef>
                        <a:spcAft>
                          <a:spcPts val="0"/>
                        </a:spcAft>
                        <a:buNone/>
                      </a:pPr>
                      <a:r>
                        <a:rPr lang="en-GB">
                          <a:solidFill>
                            <a:schemeClr val="accent4"/>
                          </a:solidFill>
                        </a:rPr>
                        <a:t>x &lt;= 5 and  x &lt; 10</a:t>
                      </a:r>
                      <a:endParaRPr>
                        <a:solidFill>
                          <a:schemeClr val="accent4"/>
                        </a:solidFill>
                      </a:endParaRPr>
                    </a:p>
                  </a:txBody>
                  <a:tcPr marL="91425" marR="91425" marT="91425" marB="91425">
                    <a:lnL w="9525" cap="flat" cmpd="sng">
                      <a:solidFill>
                        <a:srgbClr val="9E9E9E"/>
                      </a:solidFill>
                      <a:prstDash val="solid"/>
                      <a:round/>
                      <a:headEnd type="none" w="sm" len="sm"/>
                      <a:tailEnd type="none" w="sm" len="sm"/>
                    </a:lnL>
                  </a:tcPr>
                </a:tc>
                <a:tc>
                  <a:txBody>
                    <a:bodyPr/>
                    <a:lstStyle/>
                    <a:p>
                      <a:pPr marL="0" lvl="0" indent="0" algn="ctr" rtl="0">
                        <a:spcBef>
                          <a:spcPts val="0"/>
                        </a:spcBef>
                        <a:spcAft>
                          <a:spcPts val="0"/>
                        </a:spcAft>
                        <a:buNone/>
                      </a:pPr>
                      <a:r>
                        <a:rPr lang="en-GB">
                          <a:solidFill>
                            <a:schemeClr val="accent4"/>
                          </a:solidFill>
                        </a:rPr>
                        <a:t>True</a:t>
                      </a:r>
                      <a:endParaRPr>
                        <a:solidFill>
                          <a:schemeClr val="accent4"/>
                        </a:solidFill>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ctr" rtl="0">
                        <a:spcBef>
                          <a:spcPts val="0"/>
                        </a:spcBef>
                        <a:spcAft>
                          <a:spcPts val="0"/>
                        </a:spcAft>
                        <a:buNone/>
                      </a:pPr>
                      <a:r>
                        <a:rPr lang="en-GB">
                          <a:solidFill>
                            <a:schemeClr val="accent4"/>
                          </a:solidFill>
                        </a:rPr>
                        <a:t>or</a:t>
                      </a:r>
                      <a:endParaRPr>
                        <a:solidFill>
                          <a:schemeClr val="accent4"/>
                        </a:solidFill>
                      </a:endParaRPr>
                    </a:p>
                  </a:txBody>
                  <a:tcPr marL="91425" marR="91425" marT="91425" marB="91425">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r>
                        <a:rPr lang="en-GB">
                          <a:solidFill>
                            <a:schemeClr val="lt2"/>
                          </a:solidFill>
                        </a:rPr>
                        <a:t>Returns True if one of the statements is true</a:t>
                      </a:r>
                      <a:endParaRPr>
                        <a:solidFill>
                          <a:schemeClr val="lt2"/>
                        </a:solidFill>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ctr" rtl="0">
                        <a:spcBef>
                          <a:spcPts val="0"/>
                        </a:spcBef>
                        <a:spcAft>
                          <a:spcPts val="0"/>
                        </a:spcAft>
                        <a:buNone/>
                      </a:pPr>
                      <a:r>
                        <a:rPr lang="en-GB">
                          <a:solidFill>
                            <a:schemeClr val="accent4"/>
                          </a:solidFill>
                        </a:rPr>
                        <a:t>x &lt;= 5 or x &gt;4</a:t>
                      </a:r>
                      <a:endParaRPr>
                        <a:solidFill>
                          <a:schemeClr val="accent4"/>
                        </a:solidFill>
                      </a:endParaRPr>
                    </a:p>
                  </a:txBody>
                  <a:tcPr marL="91425" marR="91425" marT="91425" marB="91425">
                    <a:lnL w="9525" cap="flat" cmpd="sng">
                      <a:solidFill>
                        <a:srgbClr val="9E9E9E"/>
                      </a:solidFill>
                      <a:prstDash val="solid"/>
                      <a:round/>
                      <a:headEnd type="none" w="sm" len="sm"/>
                      <a:tailEnd type="none" w="sm" len="sm"/>
                    </a:lnL>
                  </a:tcPr>
                </a:tc>
                <a:tc>
                  <a:txBody>
                    <a:bodyPr/>
                    <a:lstStyle/>
                    <a:p>
                      <a:pPr marL="0" lvl="0" indent="0" algn="ctr" rtl="0">
                        <a:spcBef>
                          <a:spcPts val="0"/>
                        </a:spcBef>
                        <a:spcAft>
                          <a:spcPts val="0"/>
                        </a:spcAft>
                        <a:buNone/>
                      </a:pPr>
                      <a:r>
                        <a:rPr lang="en-GB">
                          <a:solidFill>
                            <a:schemeClr val="accent4"/>
                          </a:solidFill>
                        </a:rPr>
                        <a:t>True</a:t>
                      </a:r>
                      <a:endParaRPr>
                        <a:solidFill>
                          <a:schemeClr val="accent4"/>
                        </a:solidFill>
                      </a:endParaRPr>
                    </a:p>
                  </a:txBody>
                  <a:tcPr marL="91425" marR="91425" marT="91425" marB="91425"/>
                </a:tc>
                <a:extLst>
                  <a:ext uri="{0D108BD9-81ED-4DB2-BD59-A6C34878D82A}">
                    <a16:rowId xmlns:a16="http://schemas.microsoft.com/office/drawing/2014/main" val="10002"/>
                  </a:ext>
                </a:extLst>
              </a:tr>
              <a:tr h="381000">
                <a:tc>
                  <a:txBody>
                    <a:bodyPr/>
                    <a:lstStyle/>
                    <a:p>
                      <a:pPr marL="0" lvl="0" indent="0" algn="ctr" rtl="0">
                        <a:spcBef>
                          <a:spcPts val="0"/>
                        </a:spcBef>
                        <a:spcAft>
                          <a:spcPts val="0"/>
                        </a:spcAft>
                        <a:buNone/>
                      </a:pPr>
                      <a:r>
                        <a:rPr lang="en-GB">
                          <a:solidFill>
                            <a:schemeClr val="accent4"/>
                          </a:solidFill>
                        </a:rPr>
                        <a:t>not</a:t>
                      </a:r>
                      <a:endParaRPr>
                        <a:solidFill>
                          <a:schemeClr val="accent4"/>
                        </a:solidFill>
                      </a:endParaRPr>
                    </a:p>
                  </a:txBody>
                  <a:tcPr marL="91425" marR="91425" marT="91425" marB="91425">
                    <a:lnR w="9525" cap="flat" cmpd="sng">
                      <a:solidFill>
                        <a:srgbClr val="9E9E9E"/>
                      </a:solidFill>
                      <a:prstDash val="solid"/>
                      <a:round/>
                      <a:headEnd type="none" w="sm" len="sm"/>
                      <a:tailEnd type="none" w="sm" len="sm"/>
                    </a:lnR>
                  </a:tcPr>
                </a:tc>
                <a:tc>
                  <a:txBody>
                    <a:bodyPr/>
                    <a:lstStyle/>
                    <a:p>
                      <a:pPr marL="0" lvl="0" indent="0" algn="l" rtl="0">
                        <a:spcBef>
                          <a:spcPts val="0"/>
                        </a:spcBef>
                        <a:spcAft>
                          <a:spcPts val="0"/>
                        </a:spcAft>
                        <a:buNone/>
                      </a:pPr>
                      <a:r>
                        <a:rPr lang="en-GB" dirty="0">
                          <a:solidFill>
                            <a:schemeClr val="lt2"/>
                          </a:solidFill>
                        </a:rPr>
                        <a:t>Reverse the result, returns False if the result is true</a:t>
                      </a:r>
                      <a:endParaRPr dirty="0">
                        <a:solidFill>
                          <a:schemeClr val="lt2"/>
                        </a:solidFill>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ctr" rtl="0">
                        <a:spcBef>
                          <a:spcPts val="0"/>
                        </a:spcBef>
                        <a:spcAft>
                          <a:spcPts val="0"/>
                        </a:spcAft>
                        <a:buNone/>
                      </a:pPr>
                      <a:r>
                        <a:rPr lang="en-GB">
                          <a:solidFill>
                            <a:schemeClr val="accent4"/>
                          </a:solidFill>
                        </a:rPr>
                        <a:t>not(x &lt;= 5 and x &lt; 10)</a:t>
                      </a:r>
                      <a:endParaRPr>
                        <a:solidFill>
                          <a:schemeClr val="accent4"/>
                        </a:solidFill>
                      </a:endParaRPr>
                    </a:p>
                  </a:txBody>
                  <a:tcPr marL="91425" marR="91425" marT="91425" marB="91425">
                    <a:lnL w="9525" cap="flat" cmpd="sng">
                      <a:solidFill>
                        <a:srgbClr val="9E9E9E"/>
                      </a:solidFill>
                      <a:prstDash val="solid"/>
                      <a:round/>
                      <a:headEnd type="none" w="sm" len="sm"/>
                      <a:tailEnd type="none" w="sm" len="sm"/>
                    </a:lnL>
                  </a:tcPr>
                </a:tc>
                <a:tc>
                  <a:txBody>
                    <a:bodyPr/>
                    <a:lstStyle/>
                    <a:p>
                      <a:pPr marL="0" lvl="0" indent="0" algn="ctr" rtl="0">
                        <a:spcBef>
                          <a:spcPts val="0"/>
                        </a:spcBef>
                        <a:spcAft>
                          <a:spcPts val="0"/>
                        </a:spcAft>
                        <a:buNone/>
                      </a:pPr>
                      <a:r>
                        <a:rPr lang="en-GB" dirty="0">
                          <a:solidFill>
                            <a:schemeClr val="accent4"/>
                          </a:solidFill>
                        </a:rPr>
                        <a:t>False</a:t>
                      </a:r>
                      <a:endParaRPr dirty="0">
                        <a:solidFill>
                          <a:schemeClr val="accent4"/>
                        </a:solidFill>
                      </a:endParaRPr>
                    </a:p>
                  </a:txBody>
                  <a:tcPr marL="91425" marR="91425" marT="91425" marB="91425"/>
                </a:tc>
                <a:extLst>
                  <a:ext uri="{0D108BD9-81ED-4DB2-BD59-A6C34878D82A}">
                    <a16:rowId xmlns:a16="http://schemas.microsoft.com/office/drawing/2014/main" val="10003"/>
                  </a:ext>
                </a:extLst>
              </a:tr>
            </a:tbl>
          </a:graphicData>
        </a:graphic>
      </p:graphicFrame>
      <p:sp>
        <p:nvSpPr>
          <p:cNvPr id="6" name="TextBox 5">
            <a:extLst>
              <a:ext uri="{FF2B5EF4-FFF2-40B4-BE49-F238E27FC236}">
                <a16:creationId xmlns:a16="http://schemas.microsoft.com/office/drawing/2014/main" id="{B8DCE321-F8CC-482A-AE4F-60DF2631D353}"/>
              </a:ext>
            </a:extLst>
          </p:cNvPr>
          <p:cNvSpPr txBox="1"/>
          <p:nvPr/>
        </p:nvSpPr>
        <p:spPr>
          <a:xfrm>
            <a:off x="122842" y="4698475"/>
            <a:ext cx="8662737" cy="830997"/>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15</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p>
          <a:p>
            <a:endParaRPr lang="en-US" sz="1200" b="0" i="0" dirty="0">
              <a:solidFill>
                <a:schemeClr val="tx1"/>
              </a:solidFill>
              <a:effectLst/>
              <a:latin typeface="Open Sans" panose="020B0606030504020204" pitchFamily="34" charset="0"/>
            </a:endParaRPr>
          </a:p>
          <a:p>
            <a:endParaRPr lang="en-US" sz="1200" dirty="0">
              <a:solidFill>
                <a:schemeClr val="tx1"/>
              </a:solidFill>
              <a:effectLst/>
            </a:endParaRPr>
          </a:p>
        </p:txBody>
      </p:sp>
    </p:spTree>
    <p:extLst>
      <p:ext uri="{BB962C8B-B14F-4D97-AF65-F5344CB8AC3E}">
        <p14:creationId xmlns:p14="http://schemas.microsoft.com/office/powerpoint/2010/main" val="18486740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422" name="Google Shape;422;p6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Arithmetic operators </a:t>
            </a:r>
            <a:r>
              <a:rPr lang="en-GB" sz="1800" baseline="30000" dirty="0">
                <a:solidFill>
                  <a:schemeClr val="tx1"/>
                </a:solidFill>
              </a:rPr>
              <a:t>16</a:t>
            </a:r>
            <a:endParaRPr dirty="0"/>
          </a:p>
        </p:txBody>
      </p:sp>
      <p:sp>
        <p:nvSpPr>
          <p:cNvPr id="423" name="Google Shape;423;p6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1600"/>
              </a:spcAft>
              <a:buNone/>
            </a:pPr>
            <a:r>
              <a:rPr lang="en-GB"/>
              <a:t>More on operators </a:t>
            </a:r>
            <a:r>
              <a:rPr lang="en-GB" u="sng">
                <a:solidFill>
                  <a:schemeClr val="hlink"/>
                </a:solidFill>
                <a:hlinkClick r:id="rId3"/>
              </a:rPr>
              <a:t>https://www.w3schools.com/python/python_operators.asp</a:t>
            </a:r>
            <a:r>
              <a:rPr lang="en-GB"/>
              <a:t> </a:t>
            </a:r>
            <a:endParaRPr/>
          </a:p>
        </p:txBody>
      </p:sp>
      <p:sp>
        <p:nvSpPr>
          <p:cNvPr id="424" name="Google Shape;424;p6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24</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graphicFrame>
        <p:nvGraphicFramePr>
          <p:cNvPr id="425" name="Google Shape;425;p68"/>
          <p:cNvGraphicFramePr/>
          <p:nvPr>
            <p:extLst>
              <p:ext uri="{D42A27DB-BD31-4B8C-83A1-F6EECF244321}">
                <p14:modId xmlns:p14="http://schemas.microsoft.com/office/powerpoint/2010/main" val="374243727"/>
              </p:ext>
            </p:extLst>
          </p:nvPr>
        </p:nvGraphicFramePr>
        <p:xfrm>
          <a:off x="1122350" y="1085200"/>
          <a:ext cx="7253100" cy="3187600"/>
        </p:xfrm>
        <a:graphic>
          <a:graphicData uri="http://schemas.openxmlformats.org/drawingml/2006/table">
            <a:tbl>
              <a:tblPr>
                <a:noFill/>
                <a:tableStyleId>{1A45E6B8-362F-4D2E-84C4-81ABF510F53E}</a:tableStyleId>
              </a:tblPr>
              <a:tblGrid>
                <a:gridCol w="1813275">
                  <a:extLst>
                    <a:ext uri="{9D8B030D-6E8A-4147-A177-3AD203B41FA5}">
                      <a16:colId xmlns:a16="http://schemas.microsoft.com/office/drawing/2014/main" val="20000"/>
                    </a:ext>
                  </a:extLst>
                </a:gridCol>
                <a:gridCol w="1813275">
                  <a:extLst>
                    <a:ext uri="{9D8B030D-6E8A-4147-A177-3AD203B41FA5}">
                      <a16:colId xmlns:a16="http://schemas.microsoft.com/office/drawing/2014/main" val="20001"/>
                    </a:ext>
                  </a:extLst>
                </a:gridCol>
                <a:gridCol w="1813275">
                  <a:extLst>
                    <a:ext uri="{9D8B030D-6E8A-4147-A177-3AD203B41FA5}">
                      <a16:colId xmlns:a16="http://schemas.microsoft.com/office/drawing/2014/main" val="20002"/>
                    </a:ext>
                  </a:extLst>
                </a:gridCol>
                <a:gridCol w="1813275">
                  <a:extLst>
                    <a:ext uri="{9D8B030D-6E8A-4147-A177-3AD203B41FA5}">
                      <a16:colId xmlns:a16="http://schemas.microsoft.com/office/drawing/2014/main" val="20003"/>
                    </a:ext>
                  </a:extLst>
                </a:gridCol>
              </a:tblGrid>
              <a:tr h="398450">
                <a:tc>
                  <a:txBody>
                    <a:bodyPr/>
                    <a:lstStyle/>
                    <a:p>
                      <a:pPr marL="0" lvl="0" indent="0" algn="l" rtl="0">
                        <a:spcBef>
                          <a:spcPts val="0"/>
                        </a:spcBef>
                        <a:spcAft>
                          <a:spcPts val="0"/>
                        </a:spcAft>
                        <a:buNone/>
                      </a:pPr>
                      <a:r>
                        <a:rPr lang="en-GB">
                          <a:solidFill>
                            <a:schemeClr val="accent4"/>
                          </a:solidFill>
                        </a:rPr>
                        <a:t>Symbol</a:t>
                      </a:r>
                      <a:endParaRPr>
                        <a:solidFill>
                          <a:schemeClr val="accent4"/>
                        </a:solidFill>
                      </a:endParaRPr>
                    </a:p>
                  </a:txBody>
                  <a:tcPr marL="91425" marR="91425" marT="91425" marB="91425"/>
                </a:tc>
                <a:tc>
                  <a:txBody>
                    <a:bodyPr/>
                    <a:lstStyle/>
                    <a:p>
                      <a:pPr marL="0" lvl="0" indent="0" algn="l" rtl="0">
                        <a:spcBef>
                          <a:spcPts val="0"/>
                        </a:spcBef>
                        <a:spcAft>
                          <a:spcPts val="0"/>
                        </a:spcAft>
                        <a:buNone/>
                      </a:pPr>
                      <a:r>
                        <a:rPr lang="en-GB">
                          <a:solidFill>
                            <a:schemeClr val="accent4"/>
                          </a:solidFill>
                        </a:rPr>
                        <a:t>Name</a:t>
                      </a:r>
                      <a:endParaRPr>
                        <a:solidFill>
                          <a:schemeClr val="accent4"/>
                        </a:solidFill>
                      </a:endParaRPr>
                    </a:p>
                  </a:txBody>
                  <a:tcPr marL="91425" marR="91425" marT="91425" marB="91425"/>
                </a:tc>
                <a:tc>
                  <a:txBody>
                    <a:bodyPr/>
                    <a:lstStyle/>
                    <a:p>
                      <a:pPr marL="0" lvl="0" indent="0" algn="l" rtl="0">
                        <a:spcBef>
                          <a:spcPts val="0"/>
                        </a:spcBef>
                        <a:spcAft>
                          <a:spcPts val="0"/>
                        </a:spcAft>
                        <a:buNone/>
                      </a:pPr>
                      <a:r>
                        <a:rPr lang="en-GB">
                          <a:solidFill>
                            <a:schemeClr val="accent4"/>
                          </a:solidFill>
                        </a:rPr>
                        <a:t>Example</a:t>
                      </a:r>
                      <a:endParaRPr>
                        <a:solidFill>
                          <a:schemeClr val="accent4"/>
                        </a:solidFill>
                      </a:endParaRPr>
                    </a:p>
                  </a:txBody>
                  <a:tcPr marL="91425" marR="91425" marT="91425" marB="91425"/>
                </a:tc>
                <a:tc>
                  <a:txBody>
                    <a:bodyPr/>
                    <a:lstStyle/>
                    <a:p>
                      <a:pPr marL="0" lvl="0" indent="0" algn="l" rtl="0">
                        <a:spcBef>
                          <a:spcPts val="0"/>
                        </a:spcBef>
                        <a:spcAft>
                          <a:spcPts val="0"/>
                        </a:spcAft>
                        <a:buNone/>
                      </a:pPr>
                      <a:r>
                        <a:rPr lang="en-GB">
                          <a:solidFill>
                            <a:schemeClr val="accent4"/>
                          </a:solidFill>
                        </a:rPr>
                        <a:t>Value</a:t>
                      </a:r>
                      <a:endParaRPr>
                        <a:solidFill>
                          <a:schemeClr val="accent4"/>
                        </a:solidFill>
                      </a:endParaRPr>
                    </a:p>
                  </a:txBody>
                  <a:tcPr marL="91425" marR="91425" marT="91425" marB="91425"/>
                </a:tc>
                <a:extLst>
                  <a:ext uri="{0D108BD9-81ED-4DB2-BD59-A6C34878D82A}">
                    <a16:rowId xmlns:a16="http://schemas.microsoft.com/office/drawing/2014/main" val="10000"/>
                  </a:ext>
                </a:extLst>
              </a:tr>
              <a:tr h="398450">
                <a:tc>
                  <a:txBody>
                    <a:bodyPr/>
                    <a:lstStyle/>
                    <a:p>
                      <a:pPr marL="0" lvl="0" indent="0" algn="ctr" rtl="0">
                        <a:spcBef>
                          <a:spcPts val="0"/>
                        </a:spcBef>
                        <a:spcAft>
                          <a:spcPts val="0"/>
                        </a:spcAft>
                        <a:buNone/>
                      </a:pPr>
                      <a:r>
                        <a:rPr lang="en-GB">
                          <a:solidFill>
                            <a:schemeClr val="accent4"/>
                          </a:solidFill>
                        </a:rPr>
                        <a:t>+</a:t>
                      </a:r>
                      <a:endParaRPr>
                        <a:solidFill>
                          <a:schemeClr val="accent4"/>
                        </a:solidFill>
                      </a:endParaRPr>
                    </a:p>
                  </a:txBody>
                  <a:tcPr marL="91425" marR="91425" marT="91425" marB="91425"/>
                </a:tc>
                <a:tc>
                  <a:txBody>
                    <a:bodyPr/>
                    <a:lstStyle/>
                    <a:p>
                      <a:pPr marL="0" lvl="0" indent="0" algn="l" rtl="0">
                        <a:spcBef>
                          <a:spcPts val="0"/>
                        </a:spcBef>
                        <a:spcAft>
                          <a:spcPts val="0"/>
                        </a:spcAft>
                        <a:buNone/>
                      </a:pPr>
                      <a:r>
                        <a:rPr lang="en-GB">
                          <a:solidFill>
                            <a:schemeClr val="lt2"/>
                          </a:solidFill>
                        </a:rPr>
                        <a:t>Addition</a:t>
                      </a:r>
                      <a:endParaRPr>
                        <a:solidFill>
                          <a:schemeClr val="lt2"/>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8+3</a:t>
                      </a:r>
                      <a:endParaRPr>
                        <a:solidFill>
                          <a:schemeClr val="accent4"/>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11</a:t>
                      </a:r>
                      <a:endParaRPr>
                        <a:solidFill>
                          <a:schemeClr val="accent4"/>
                        </a:solidFill>
                      </a:endParaRPr>
                    </a:p>
                  </a:txBody>
                  <a:tcPr marL="91425" marR="91425" marT="91425" marB="91425"/>
                </a:tc>
                <a:extLst>
                  <a:ext uri="{0D108BD9-81ED-4DB2-BD59-A6C34878D82A}">
                    <a16:rowId xmlns:a16="http://schemas.microsoft.com/office/drawing/2014/main" val="10001"/>
                  </a:ext>
                </a:extLst>
              </a:tr>
              <a:tr h="398450">
                <a:tc>
                  <a:txBody>
                    <a:bodyPr/>
                    <a:lstStyle/>
                    <a:p>
                      <a:pPr marL="0" lvl="0" indent="0" algn="ctr" rtl="0">
                        <a:spcBef>
                          <a:spcPts val="0"/>
                        </a:spcBef>
                        <a:spcAft>
                          <a:spcPts val="0"/>
                        </a:spcAft>
                        <a:buNone/>
                      </a:pPr>
                      <a:r>
                        <a:rPr lang="en-GB">
                          <a:solidFill>
                            <a:schemeClr val="accent4"/>
                          </a:solidFill>
                        </a:rPr>
                        <a:t>-</a:t>
                      </a:r>
                      <a:endParaRPr>
                        <a:solidFill>
                          <a:schemeClr val="accent4"/>
                        </a:solidFill>
                      </a:endParaRPr>
                    </a:p>
                  </a:txBody>
                  <a:tcPr marL="91425" marR="91425" marT="91425" marB="91425"/>
                </a:tc>
                <a:tc>
                  <a:txBody>
                    <a:bodyPr/>
                    <a:lstStyle/>
                    <a:p>
                      <a:pPr marL="0" lvl="0" indent="0" algn="l" rtl="0">
                        <a:spcBef>
                          <a:spcPts val="0"/>
                        </a:spcBef>
                        <a:spcAft>
                          <a:spcPts val="0"/>
                        </a:spcAft>
                        <a:buNone/>
                      </a:pPr>
                      <a:r>
                        <a:rPr lang="en-GB">
                          <a:solidFill>
                            <a:schemeClr val="lt2"/>
                          </a:solidFill>
                        </a:rPr>
                        <a:t>Subtraction</a:t>
                      </a:r>
                      <a:endParaRPr>
                        <a:solidFill>
                          <a:schemeClr val="lt2"/>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8-3</a:t>
                      </a:r>
                      <a:endParaRPr>
                        <a:solidFill>
                          <a:schemeClr val="accent4"/>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5</a:t>
                      </a:r>
                      <a:endParaRPr>
                        <a:solidFill>
                          <a:schemeClr val="accent4"/>
                        </a:solidFill>
                      </a:endParaRPr>
                    </a:p>
                  </a:txBody>
                  <a:tcPr marL="91425" marR="91425" marT="91425" marB="91425"/>
                </a:tc>
                <a:extLst>
                  <a:ext uri="{0D108BD9-81ED-4DB2-BD59-A6C34878D82A}">
                    <a16:rowId xmlns:a16="http://schemas.microsoft.com/office/drawing/2014/main" val="10002"/>
                  </a:ext>
                </a:extLst>
              </a:tr>
              <a:tr h="398450">
                <a:tc>
                  <a:txBody>
                    <a:bodyPr/>
                    <a:lstStyle/>
                    <a:p>
                      <a:pPr marL="0" lvl="0" indent="0" algn="ctr" rtl="0">
                        <a:spcBef>
                          <a:spcPts val="0"/>
                        </a:spcBef>
                        <a:spcAft>
                          <a:spcPts val="0"/>
                        </a:spcAft>
                        <a:buNone/>
                      </a:pPr>
                      <a:r>
                        <a:rPr lang="en-GB">
                          <a:solidFill>
                            <a:schemeClr val="accent4"/>
                          </a:solidFill>
                        </a:rPr>
                        <a:t>*</a:t>
                      </a:r>
                      <a:endParaRPr>
                        <a:solidFill>
                          <a:schemeClr val="accent4"/>
                        </a:solidFill>
                      </a:endParaRPr>
                    </a:p>
                  </a:txBody>
                  <a:tcPr marL="91425" marR="91425" marT="91425" marB="91425"/>
                </a:tc>
                <a:tc>
                  <a:txBody>
                    <a:bodyPr/>
                    <a:lstStyle/>
                    <a:p>
                      <a:pPr marL="0" lvl="0" indent="0" algn="l" rtl="0">
                        <a:spcBef>
                          <a:spcPts val="0"/>
                        </a:spcBef>
                        <a:spcAft>
                          <a:spcPts val="0"/>
                        </a:spcAft>
                        <a:buNone/>
                      </a:pPr>
                      <a:r>
                        <a:rPr lang="en-GB">
                          <a:solidFill>
                            <a:schemeClr val="lt2"/>
                          </a:solidFill>
                        </a:rPr>
                        <a:t>Multiplication</a:t>
                      </a:r>
                      <a:endParaRPr>
                        <a:solidFill>
                          <a:schemeClr val="lt2"/>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8*3</a:t>
                      </a:r>
                      <a:endParaRPr>
                        <a:solidFill>
                          <a:schemeClr val="accent4"/>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24</a:t>
                      </a:r>
                      <a:endParaRPr>
                        <a:solidFill>
                          <a:schemeClr val="accent4"/>
                        </a:solidFill>
                      </a:endParaRPr>
                    </a:p>
                  </a:txBody>
                  <a:tcPr marL="91425" marR="91425" marT="91425" marB="91425"/>
                </a:tc>
                <a:extLst>
                  <a:ext uri="{0D108BD9-81ED-4DB2-BD59-A6C34878D82A}">
                    <a16:rowId xmlns:a16="http://schemas.microsoft.com/office/drawing/2014/main" val="10003"/>
                  </a:ext>
                </a:extLst>
              </a:tr>
              <a:tr h="398450">
                <a:tc>
                  <a:txBody>
                    <a:bodyPr/>
                    <a:lstStyle/>
                    <a:p>
                      <a:pPr marL="0" lvl="0" indent="0" algn="ctr" rtl="0">
                        <a:spcBef>
                          <a:spcPts val="0"/>
                        </a:spcBef>
                        <a:spcAft>
                          <a:spcPts val="0"/>
                        </a:spcAft>
                        <a:buNone/>
                      </a:pPr>
                      <a:r>
                        <a:rPr lang="en-GB" dirty="0">
                          <a:solidFill>
                            <a:schemeClr val="accent4"/>
                          </a:solidFill>
                        </a:rPr>
                        <a:t>/</a:t>
                      </a:r>
                      <a:endParaRPr dirty="0">
                        <a:solidFill>
                          <a:schemeClr val="accent4"/>
                        </a:solidFill>
                      </a:endParaRPr>
                    </a:p>
                  </a:txBody>
                  <a:tcPr marL="91425" marR="91425" marT="91425" marB="91425"/>
                </a:tc>
                <a:tc>
                  <a:txBody>
                    <a:bodyPr/>
                    <a:lstStyle/>
                    <a:p>
                      <a:pPr marL="0" lvl="0" indent="0" algn="l" rtl="0">
                        <a:spcBef>
                          <a:spcPts val="0"/>
                        </a:spcBef>
                        <a:spcAft>
                          <a:spcPts val="0"/>
                        </a:spcAft>
                        <a:buNone/>
                      </a:pPr>
                      <a:r>
                        <a:rPr lang="en-GB" dirty="0">
                          <a:solidFill>
                            <a:schemeClr val="lt2"/>
                          </a:solidFill>
                        </a:rPr>
                        <a:t>Division</a:t>
                      </a:r>
                      <a:endParaRPr dirty="0">
                        <a:solidFill>
                          <a:schemeClr val="lt2"/>
                        </a:solidFill>
                      </a:endParaRPr>
                    </a:p>
                  </a:txBody>
                  <a:tcPr marL="91425" marR="91425" marT="91425" marB="91425"/>
                </a:tc>
                <a:tc>
                  <a:txBody>
                    <a:bodyPr/>
                    <a:lstStyle/>
                    <a:p>
                      <a:pPr marL="0" lvl="0" indent="0" algn="ctr" rtl="0">
                        <a:spcBef>
                          <a:spcPts val="0"/>
                        </a:spcBef>
                        <a:spcAft>
                          <a:spcPts val="0"/>
                        </a:spcAft>
                        <a:buNone/>
                      </a:pPr>
                      <a:r>
                        <a:rPr lang="en-GB" dirty="0">
                          <a:solidFill>
                            <a:schemeClr val="accent4"/>
                          </a:solidFill>
                        </a:rPr>
                        <a:t>8/2</a:t>
                      </a:r>
                      <a:endParaRPr dirty="0">
                        <a:solidFill>
                          <a:schemeClr val="accent4"/>
                        </a:solidFill>
                      </a:endParaRPr>
                    </a:p>
                  </a:txBody>
                  <a:tcPr marL="91425" marR="91425" marT="91425" marB="91425"/>
                </a:tc>
                <a:tc>
                  <a:txBody>
                    <a:bodyPr/>
                    <a:lstStyle/>
                    <a:p>
                      <a:pPr marL="0" lvl="0" indent="0" algn="ctr" rtl="0">
                        <a:spcBef>
                          <a:spcPts val="0"/>
                        </a:spcBef>
                        <a:spcAft>
                          <a:spcPts val="0"/>
                        </a:spcAft>
                        <a:buNone/>
                      </a:pPr>
                      <a:r>
                        <a:rPr lang="en-GB" dirty="0">
                          <a:solidFill>
                            <a:schemeClr val="accent4"/>
                          </a:solidFill>
                        </a:rPr>
                        <a:t>4</a:t>
                      </a:r>
                      <a:endParaRPr dirty="0">
                        <a:solidFill>
                          <a:schemeClr val="accent4"/>
                        </a:solidFill>
                      </a:endParaRPr>
                    </a:p>
                  </a:txBody>
                  <a:tcPr marL="91425" marR="91425" marT="91425" marB="91425"/>
                </a:tc>
                <a:extLst>
                  <a:ext uri="{0D108BD9-81ED-4DB2-BD59-A6C34878D82A}">
                    <a16:rowId xmlns:a16="http://schemas.microsoft.com/office/drawing/2014/main" val="10004"/>
                  </a:ext>
                </a:extLst>
              </a:tr>
              <a:tr h="398450">
                <a:tc>
                  <a:txBody>
                    <a:bodyPr/>
                    <a:lstStyle/>
                    <a:p>
                      <a:pPr marL="0" lvl="0" indent="0" algn="ctr" rtl="0">
                        <a:spcBef>
                          <a:spcPts val="0"/>
                        </a:spcBef>
                        <a:spcAft>
                          <a:spcPts val="0"/>
                        </a:spcAft>
                        <a:buNone/>
                      </a:pPr>
                      <a:r>
                        <a:rPr lang="en-US" dirty="0">
                          <a:solidFill>
                            <a:schemeClr val="accent4"/>
                          </a:solidFill>
                        </a:rPr>
                        <a:t>//</a:t>
                      </a:r>
                      <a:endParaRPr dirty="0">
                        <a:solidFill>
                          <a:schemeClr val="accent4"/>
                        </a:solidFill>
                      </a:endParaRPr>
                    </a:p>
                  </a:txBody>
                  <a:tcPr marL="91425" marR="91425" marT="91425" marB="91425"/>
                </a:tc>
                <a:tc>
                  <a:txBody>
                    <a:bodyPr/>
                    <a:lstStyle/>
                    <a:p>
                      <a:pPr marL="0" lvl="0" indent="0" algn="l" rtl="0">
                        <a:spcBef>
                          <a:spcPts val="0"/>
                        </a:spcBef>
                        <a:spcAft>
                          <a:spcPts val="0"/>
                        </a:spcAft>
                        <a:buNone/>
                      </a:pPr>
                      <a:r>
                        <a:rPr lang="en-US" dirty="0">
                          <a:solidFill>
                            <a:schemeClr val="lt2"/>
                          </a:solidFill>
                        </a:rPr>
                        <a:t>Floor Division</a:t>
                      </a:r>
                      <a:endParaRPr dirty="0">
                        <a:solidFill>
                          <a:schemeClr val="lt2"/>
                        </a:solidFill>
                      </a:endParaRPr>
                    </a:p>
                  </a:txBody>
                  <a:tcPr marL="91425" marR="91425" marT="91425" marB="91425"/>
                </a:tc>
                <a:tc>
                  <a:txBody>
                    <a:bodyPr/>
                    <a:lstStyle/>
                    <a:p>
                      <a:pPr marL="0" lvl="0" indent="0" algn="ctr" rtl="0">
                        <a:spcBef>
                          <a:spcPts val="0"/>
                        </a:spcBef>
                        <a:spcAft>
                          <a:spcPts val="0"/>
                        </a:spcAft>
                        <a:buNone/>
                      </a:pPr>
                      <a:r>
                        <a:rPr lang="en-US" dirty="0">
                          <a:solidFill>
                            <a:schemeClr val="accent4"/>
                          </a:solidFill>
                        </a:rPr>
                        <a:t>9//2</a:t>
                      </a:r>
                      <a:endParaRPr dirty="0">
                        <a:solidFill>
                          <a:schemeClr val="accent4"/>
                        </a:solidFill>
                      </a:endParaRPr>
                    </a:p>
                  </a:txBody>
                  <a:tcPr marL="91425" marR="91425" marT="91425" marB="91425"/>
                </a:tc>
                <a:tc>
                  <a:txBody>
                    <a:bodyPr/>
                    <a:lstStyle/>
                    <a:p>
                      <a:pPr marL="0" lvl="0" indent="0" algn="ctr" rtl="0">
                        <a:spcBef>
                          <a:spcPts val="0"/>
                        </a:spcBef>
                        <a:spcAft>
                          <a:spcPts val="0"/>
                        </a:spcAft>
                        <a:buNone/>
                      </a:pPr>
                      <a:r>
                        <a:rPr lang="en-US" dirty="0">
                          <a:solidFill>
                            <a:schemeClr val="accent4"/>
                          </a:solidFill>
                        </a:rPr>
                        <a:t>4</a:t>
                      </a:r>
                      <a:endParaRPr dirty="0">
                        <a:solidFill>
                          <a:schemeClr val="accent4"/>
                        </a:solidFill>
                      </a:endParaRPr>
                    </a:p>
                  </a:txBody>
                  <a:tcPr marL="91425" marR="91425" marT="91425" marB="91425"/>
                </a:tc>
                <a:extLst>
                  <a:ext uri="{0D108BD9-81ED-4DB2-BD59-A6C34878D82A}">
                    <a16:rowId xmlns:a16="http://schemas.microsoft.com/office/drawing/2014/main" val="1359886292"/>
                  </a:ext>
                </a:extLst>
              </a:tr>
              <a:tr h="398450">
                <a:tc>
                  <a:txBody>
                    <a:bodyPr/>
                    <a:lstStyle/>
                    <a:p>
                      <a:pPr marL="0" lvl="0" indent="0" algn="ctr" rtl="0">
                        <a:spcBef>
                          <a:spcPts val="0"/>
                        </a:spcBef>
                        <a:spcAft>
                          <a:spcPts val="0"/>
                        </a:spcAft>
                        <a:buNone/>
                      </a:pPr>
                      <a:r>
                        <a:rPr lang="en-GB">
                          <a:solidFill>
                            <a:schemeClr val="accent4"/>
                          </a:solidFill>
                        </a:rPr>
                        <a:t>**</a:t>
                      </a:r>
                      <a:endParaRPr>
                        <a:solidFill>
                          <a:schemeClr val="accent4"/>
                        </a:solidFill>
                      </a:endParaRPr>
                    </a:p>
                  </a:txBody>
                  <a:tcPr marL="91425" marR="91425" marT="91425" marB="91425"/>
                </a:tc>
                <a:tc>
                  <a:txBody>
                    <a:bodyPr/>
                    <a:lstStyle/>
                    <a:p>
                      <a:pPr marL="0" lvl="0" indent="0" algn="l" rtl="0">
                        <a:spcBef>
                          <a:spcPts val="0"/>
                        </a:spcBef>
                        <a:spcAft>
                          <a:spcPts val="0"/>
                        </a:spcAft>
                        <a:buNone/>
                      </a:pPr>
                      <a:r>
                        <a:rPr lang="en-GB">
                          <a:solidFill>
                            <a:schemeClr val="lt2"/>
                          </a:solidFill>
                        </a:rPr>
                        <a:t>Power</a:t>
                      </a:r>
                      <a:endParaRPr>
                        <a:solidFill>
                          <a:schemeClr val="lt2"/>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8**3</a:t>
                      </a:r>
                      <a:endParaRPr>
                        <a:solidFill>
                          <a:schemeClr val="accent4"/>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512</a:t>
                      </a:r>
                      <a:endParaRPr>
                        <a:solidFill>
                          <a:schemeClr val="accent4"/>
                        </a:solidFill>
                      </a:endParaRPr>
                    </a:p>
                  </a:txBody>
                  <a:tcPr marL="91425" marR="91425" marT="91425" marB="91425"/>
                </a:tc>
                <a:extLst>
                  <a:ext uri="{0D108BD9-81ED-4DB2-BD59-A6C34878D82A}">
                    <a16:rowId xmlns:a16="http://schemas.microsoft.com/office/drawing/2014/main" val="10005"/>
                  </a:ext>
                </a:extLst>
              </a:tr>
              <a:tr h="398450">
                <a:tc>
                  <a:txBody>
                    <a:bodyPr/>
                    <a:lstStyle/>
                    <a:p>
                      <a:pPr marL="0" lvl="0" indent="0" algn="ctr" rtl="0">
                        <a:spcBef>
                          <a:spcPts val="0"/>
                        </a:spcBef>
                        <a:spcAft>
                          <a:spcPts val="0"/>
                        </a:spcAft>
                        <a:buNone/>
                      </a:pPr>
                      <a:r>
                        <a:rPr lang="en-GB">
                          <a:solidFill>
                            <a:schemeClr val="accent4"/>
                          </a:solidFill>
                        </a:rPr>
                        <a:t>%</a:t>
                      </a:r>
                      <a:endParaRPr>
                        <a:solidFill>
                          <a:schemeClr val="accent4"/>
                        </a:solidFill>
                      </a:endParaRPr>
                    </a:p>
                  </a:txBody>
                  <a:tcPr marL="91425" marR="91425" marT="91425" marB="91425"/>
                </a:tc>
                <a:tc>
                  <a:txBody>
                    <a:bodyPr/>
                    <a:lstStyle/>
                    <a:p>
                      <a:pPr marL="0" lvl="0" indent="0" algn="l" rtl="0">
                        <a:spcBef>
                          <a:spcPts val="0"/>
                        </a:spcBef>
                        <a:spcAft>
                          <a:spcPts val="0"/>
                        </a:spcAft>
                        <a:buNone/>
                      </a:pPr>
                      <a:r>
                        <a:rPr lang="en-GB">
                          <a:solidFill>
                            <a:schemeClr val="lt2"/>
                          </a:solidFill>
                        </a:rPr>
                        <a:t>Modulus</a:t>
                      </a:r>
                      <a:endParaRPr>
                        <a:solidFill>
                          <a:schemeClr val="lt2"/>
                        </a:solidFill>
                      </a:endParaRPr>
                    </a:p>
                  </a:txBody>
                  <a:tcPr marL="91425" marR="91425" marT="91425" marB="91425"/>
                </a:tc>
                <a:tc>
                  <a:txBody>
                    <a:bodyPr/>
                    <a:lstStyle/>
                    <a:p>
                      <a:pPr marL="0" lvl="0" indent="0" algn="ctr" rtl="0">
                        <a:spcBef>
                          <a:spcPts val="0"/>
                        </a:spcBef>
                        <a:spcAft>
                          <a:spcPts val="0"/>
                        </a:spcAft>
                        <a:buNone/>
                      </a:pPr>
                      <a:r>
                        <a:rPr lang="en-GB">
                          <a:solidFill>
                            <a:schemeClr val="accent4"/>
                          </a:solidFill>
                        </a:rPr>
                        <a:t>8%3</a:t>
                      </a:r>
                      <a:endParaRPr>
                        <a:solidFill>
                          <a:schemeClr val="accent4"/>
                        </a:solidFill>
                      </a:endParaRPr>
                    </a:p>
                  </a:txBody>
                  <a:tcPr marL="91425" marR="91425" marT="91425" marB="91425"/>
                </a:tc>
                <a:tc>
                  <a:txBody>
                    <a:bodyPr/>
                    <a:lstStyle/>
                    <a:p>
                      <a:pPr marL="0" lvl="0" indent="0" algn="ctr" rtl="0">
                        <a:spcBef>
                          <a:spcPts val="0"/>
                        </a:spcBef>
                        <a:spcAft>
                          <a:spcPts val="0"/>
                        </a:spcAft>
                        <a:buNone/>
                      </a:pPr>
                      <a:r>
                        <a:rPr lang="en-GB" dirty="0">
                          <a:solidFill>
                            <a:schemeClr val="accent4"/>
                          </a:solidFill>
                        </a:rPr>
                        <a:t>2</a:t>
                      </a:r>
                      <a:endParaRPr dirty="0">
                        <a:solidFill>
                          <a:schemeClr val="accent4"/>
                        </a:solidFill>
                      </a:endParaRPr>
                    </a:p>
                  </a:txBody>
                  <a:tcPr marL="91425" marR="91425" marT="91425" marB="91425"/>
                </a:tc>
                <a:extLst>
                  <a:ext uri="{0D108BD9-81ED-4DB2-BD59-A6C34878D82A}">
                    <a16:rowId xmlns:a16="http://schemas.microsoft.com/office/drawing/2014/main" val="10006"/>
                  </a:ext>
                </a:extLst>
              </a:tr>
            </a:tbl>
          </a:graphicData>
        </a:graphic>
      </p:graphicFrame>
      <p:sp>
        <p:nvSpPr>
          <p:cNvPr id="6" name="TextBox 5">
            <a:extLst>
              <a:ext uri="{FF2B5EF4-FFF2-40B4-BE49-F238E27FC236}">
                <a16:creationId xmlns:a16="http://schemas.microsoft.com/office/drawing/2014/main" id="{685F7BF1-989E-4FE4-BDCD-BC46E3898E3A}"/>
              </a:ext>
            </a:extLst>
          </p:cNvPr>
          <p:cNvSpPr txBox="1"/>
          <p:nvPr/>
        </p:nvSpPr>
        <p:spPr>
          <a:xfrm>
            <a:off x="122842" y="4698475"/>
            <a:ext cx="8662737" cy="830997"/>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16</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p>
          <a:p>
            <a:endParaRPr lang="en-US" sz="1200" b="0" i="0" dirty="0">
              <a:solidFill>
                <a:schemeClr val="tx1"/>
              </a:solidFill>
              <a:effectLst/>
              <a:latin typeface="Open Sans" panose="020B0606030504020204" pitchFamily="34" charset="0"/>
            </a:endParaRPr>
          </a:p>
          <a:p>
            <a:endParaRPr lang="en-US" sz="1200" dirty="0">
              <a:solidFill>
                <a:schemeClr val="tx1"/>
              </a:solidFill>
              <a:effectLst/>
            </a:endParaRPr>
          </a:p>
        </p:txBody>
      </p:sp>
    </p:spTree>
    <p:extLst>
      <p:ext uri="{BB962C8B-B14F-4D97-AF65-F5344CB8AC3E}">
        <p14:creationId xmlns:p14="http://schemas.microsoft.com/office/powerpoint/2010/main" val="6364378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6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Floor division </a:t>
            </a:r>
            <a:r>
              <a:rPr lang="en-GB" sz="1800" baseline="30000" dirty="0">
                <a:solidFill>
                  <a:schemeClr val="tx1"/>
                </a:solidFill>
              </a:rPr>
              <a:t>17</a:t>
            </a:r>
            <a:endParaRPr dirty="0"/>
          </a:p>
        </p:txBody>
      </p:sp>
      <p:sp>
        <p:nvSpPr>
          <p:cNvPr id="383" name="Google Shape;383;p63"/>
          <p:cNvSpPr txBox="1">
            <a:spLocks noGrp="1"/>
          </p:cNvSpPr>
          <p:nvPr>
            <p:ph type="body" idx="1"/>
          </p:nvPr>
        </p:nvSpPr>
        <p:spPr>
          <a:xfrm>
            <a:off x="311700" y="1691250"/>
            <a:ext cx="3999900" cy="2877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Example: Run time of a movie is 105 minutes. You want to know the runtime in hours.</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minutes = 105</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&gt;&gt;&gt; minutes / 60</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1.75</a:t>
            </a:r>
            <a:endParaRPr>
              <a:solidFill>
                <a:schemeClr val="accent4"/>
              </a:solidFill>
              <a:latin typeface="Consolas"/>
              <a:ea typeface="Consolas"/>
              <a:cs typeface="Consolas"/>
              <a:sym typeface="Consolas"/>
            </a:endParaRPr>
          </a:p>
          <a:p>
            <a:pPr marL="0" lvl="0" indent="0" algn="l" rtl="0">
              <a:spcBef>
                <a:spcPts val="0"/>
              </a:spcBef>
              <a:spcAft>
                <a:spcPts val="0"/>
              </a:spcAft>
              <a:buNone/>
            </a:pPr>
            <a:endParaRPr/>
          </a:p>
          <a:p>
            <a:pPr marL="0" lvl="0" indent="0" algn="l" rtl="0">
              <a:spcBef>
                <a:spcPts val="1600"/>
              </a:spcBef>
              <a:spcAft>
                <a:spcPts val="0"/>
              </a:spcAft>
              <a:buNone/>
            </a:pPr>
            <a:r>
              <a:rPr lang="en-GB"/>
              <a:t>But hours are usually not recorded with decimal points. ⇒ Try floor division</a:t>
            </a:r>
            <a:endParaRPr/>
          </a:p>
          <a:p>
            <a:pPr marL="0" lvl="0" indent="0" algn="l" rtl="0">
              <a:spcBef>
                <a:spcPts val="1600"/>
              </a:spcBef>
              <a:spcAft>
                <a:spcPts val="1600"/>
              </a:spcAft>
              <a:buNone/>
            </a:pPr>
            <a:endParaRPr sz="800"/>
          </a:p>
        </p:txBody>
      </p:sp>
      <p:sp>
        <p:nvSpPr>
          <p:cNvPr id="384" name="Google Shape;384;p6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0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25</a:t>
            </a:fld>
            <a:endParaRPr kumimoji="0" sz="1000" b="0" i="0" u="none" strike="noStrike" kern="0" cap="none" spc="0" normalizeH="0" baseline="0" noProof="0">
              <a:ln>
                <a:noFill/>
              </a:ln>
              <a:solidFill>
                <a:srgbClr val="ADADAD"/>
              </a:solidFill>
              <a:effectLst/>
              <a:uLnTx/>
              <a:uFillTx/>
              <a:latin typeface="Arial"/>
              <a:cs typeface="Arial"/>
              <a:sym typeface="Arial"/>
            </a:endParaRPr>
          </a:p>
        </p:txBody>
      </p:sp>
      <p:sp>
        <p:nvSpPr>
          <p:cNvPr id="385" name="Google Shape;385;p63"/>
          <p:cNvSpPr txBox="1">
            <a:spLocks noGrp="1"/>
          </p:cNvSpPr>
          <p:nvPr>
            <p:ph type="body" idx="2"/>
          </p:nvPr>
        </p:nvSpPr>
        <p:spPr>
          <a:xfrm>
            <a:off x="4832400" y="1589050"/>
            <a:ext cx="3999900" cy="2827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Floor division returns the integer number of hours, rounding down:</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minutes = 105</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&gt;&gt;&gt; hours = minutes // 60</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&gt;&gt;&gt; hours</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1</a:t>
            </a:r>
            <a:endParaRPr>
              <a:solidFill>
                <a:schemeClr val="accent4"/>
              </a:solidFill>
              <a:latin typeface="Consolas"/>
              <a:ea typeface="Consolas"/>
              <a:cs typeface="Consolas"/>
              <a:sym typeface="Consolas"/>
            </a:endParaRPr>
          </a:p>
          <a:p>
            <a:pPr marL="0" lvl="0" indent="0" algn="l" rtl="0">
              <a:spcBef>
                <a:spcPts val="0"/>
              </a:spcBef>
              <a:spcAft>
                <a:spcPts val="0"/>
              </a:spcAft>
              <a:buNone/>
            </a:pPr>
            <a:endParaRPr>
              <a:latin typeface="Consolas"/>
              <a:ea typeface="Consolas"/>
              <a:cs typeface="Consolas"/>
              <a:sym typeface="Consolas"/>
            </a:endParaRPr>
          </a:p>
          <a:p>
            <a:pPr marL="0" lvl="0" indent="0" algn="l" rtl="0">
              <a:spcBef>
                <a:spcPts val="0"/>
              </a:spcBef>
              <a:spcAft>
                <a:spcPts val="0"/>
              </a:spcAft>
              <a:buNone/>
            </a:pPr>
            <a:r>
              <a:rPr lang="en-GB"/>
              <a:t>To get the remainder, you could subtract off one hour in minutes:</a:t>
            </a:r>
            <a:endParaRPr>
              <a:solidFill>
                <a:schemeClr val="accent4"/>
              </a:solidFill>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&gt;&gt;&gt; remainder = minutes - hours * 60</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&gt;&gt;&gt; remainder</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45</a:t>
            </a:r>
            <a:endParaRPr>
              <a:solidFill>
                <a:schemeClr val="accent4"/>
              </a:solidFill>
            </a:endParaRPr>
          </a:p>
          <a:p>
            <a:pPr marL="0" lvl="0" indent="0" algn="l" rtl="0">
              <a:spcBef>
                <a:spcPts val="0"/>
              </a:spcBef>
              <a:spcAft>
                <a:spcPts val="0"/>
              </a:spcAft>
              <a:buNone/>
            </a:pPr>
            <a:endParaRPr/>
          </a:p>
        </p:txBody>
      </p:sp>
      <p:sp>
        <p:nvSpPr>
          <p:cNvPr id="386" name="Google Shape;386;p63"/>
          <p:cNvSpPr txBox="1">
            <a:spLocks noGrp="1"/>
          </p:cNvSpPr>
          <p:nvPr>
            <p:ph type="body" idx="1"/>
          </p:nvPr>
        </p:nvSpPr>
        <p:spPr>
          <a:xfrm>
            <a:off x="311700" y="1152475"/>
            <a:ext cx="8520600" cy="485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700" dirty="0"/>
              <a:t>Floor division </a:t>
            </a:r>
            <a:r>
              <a:rPr lang="en-GB" sz="1700" dirty="0">
                <a:solidFill>
                  <a:schemeClr val="accent4"/>
                </a:solidFill>
              </a:rPr>
              <a:t>//</a:t>
            </a:r>
            <a:r>
              <a:rPr lang="en-GB" sz="1700" dirty="0"/>
              <a:t> divides two numbers and rounds down to an integer</a:t>
            </a:r>
            <a:endParaRPr sz="1700" dirty="0"/>
          </a:p>
          <a:p>
            <a:pPr marL="0" lvl="0" indent="0" algn="l" rtl="0">
              <a:spcBef>
                <a:spcPts val="1600"/>
              </a:spcBef>
              <a:spcAft>
                <a:spcPts val="1600"/>
              </a:spcAft>
              <a:buNone/>
            </a:pPr>
            <a:endParaRPr sz="1700" dirty="0"/>
          </a:p>
        </p:txBody>
      </p:sp>
      <p:cxnSp>
        <p:nvCxnSpPr>
          <p:cNvPr id="387" name="Google Shape;387;p63"/>
          <p:cNvCxnSpPr>
            <a:stCxn id="386" idx="2"/>
          </p:cNvCxnSpPr>
          <p:nvPr/>
        </p:nvCxnSpPr>
        <p:spPr>
          <a:xfrm>
            <a:off x="4572000" y="1637575"/>
            <a:ext cx="0" cy="3261900"/>
          </a:xfrm>
          <a:prstGeom prst="straightConnector1">
            <a:avLst/>
          </a:prstGeom>
          <a:noFill/>
          <a:ln w="38100" cap="flat" cmpd="sng">
            <a:solidFill>
              <a:schemeClr val="lt2"/>
            </a:solidFill>
            <a:prstDash val="solid"/>
            <a:round/>
            <a:headEnd type="none" w="med" len="med"/>
            <a:tailEnd type="none" w="med" len="med"/>
          </a:ln>
        </p:spPr>
      </p:cxnSp>
      <p:sp>
        <p:nvSpPr>
          <p:cNvPr id="10" name="TextBox 9">
            <a:extLst>
              <a:ext uri="{FF2B5EF4-FFF2-40B4-BE49-F238E27FC236}">
                <a16:creationId xmlns:a16="http://schemas.microsoft.com/office/drawing/2014/main" id="{A606BFE7-9B0B-4DFD-83D9-BAB0E8DA7811}"/>
              </a:ext>
            </a:extLst>
          </p:cNvPr>
          <p:cNvSpPr txBox="1"/>
          <p:nvPr/>
        </p:nvSpPr>
        <p:spPr>
          <a:xfrm>
            <a:off x="122842" y="4698475"/>
            <a:ext cx="8662737" cy="830997"/>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17</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p>
          <a:p>
            <a:endParaRPr lang="en-US" sz="1200" b="0" i="0" dirty="0">
              <a:solidFill>
                <a:schemeClr val="tx1"/>
              </a:solidFill>
              <a:effectLst/>
              <a:latin typeface="Open Sans" panose="020B0606030504020204" pitchFamily="34" charset="0"/>
            </a:endParaRPr>
          </a:p>
          <a:p>
            <a:endParaRPr lang="en-US" sz="1200" dirty="0">
              <a:solidFill>
                <a:schemeClr val="tx1"/>
              </a:solidFill>
              <a:effectLst/>
            </a:endParaRPr>
          </a:p>
        </p:txBody>
      </p:sp>
    </p:spTree>
    <p:extLst>
      <p:ext uri="{BB962C8B-B14F-4D97-AF65-F5344CB8AC3E}">
        <p14:creationId xmlns:p14="http://schemas.microsoft.com/office/powerpoint/2010/main" val="6461323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sp>
        <p:nvSpPr>
          <p:cNvPr id="392" name="Google Shape;392;p6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Modulus </a:t>
            </a:r>
            <a:r>
              <a:rPr lang="en-GB" sz="1800" baseline="30000" dirty="0">
                <a:solidFill>
                  <a:schemeClr val="tx1"/>
                </a:solidFill>
              </a:rPr>
              <a:t>18</a:t>
            </a:r>
            <a:endParaRPr lang="en-GB" dirty="0"/>
          </a:p>
        </p:txBody>
      </p:sp>
      <p:sp>
        <p:nvSpPr>
          <p:cNvPr id="393" name="Google Shape;393;p6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Modulus operator </a:t>
            </a:r>
            <a:r>
              <a:rPr lang="en-GB" dirty="0">
                <a:solidFill>
                  <a:schemeClr val="accent4"/>
                </a:solidFill>
              </a:rPr>
              <a:t>%</a:t>
            </a:r>
            <a:r>
              <a:rPr lang="en-GB" dirty="0"/>
              <a:t> divides two numbers and returns the remainder.</a:t>
            </a:r>
            <a:endParaRPr dirty="0"/>
          </a:p>
          <a:p>
            <a:pPr marL="0" lvl="0" indent="0" algn="l" rtl="0">
              <a:spcBef>
                <a:spcPts val="1600"/>
              </a:spcBef>
              <a:spcAft>
                <a:spcPts val="0"/>
              </a:spcAft>
              <a:buNone/>
            </a:pPr>
            <a:r>
              <a:rPr lang="en-GB" dirty="0">
                <a:solidFill>
                  <a:schemeClr val="accent4"/>
                </a:solidFill>
                <a:latin typeface="Consolas"/>
                <a:ea typeface="Consolas"/>
                <a:cs typeface="Consolas"/>
                <a:sym typeface="Consolas"/>
              </a:rPr>
              <a:t>&gt;&gt;&gt; remainder = minutes % 60</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dirty="0">
                <a:solidFill>
                  <a:schemeClr val="accent4"/>
                </a:solidFill>
                <a:latin typeface="Consolas"/>
                <a:ea typeface="Consolas"/>
                <a:cs typeface="Consolas"/>
                <a:sym typeface="Consolas"/>
              </a:rPr>
              <a:t>&gt;&gt;&gt; remainder</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dirty="0">
                <a:solidFill>
                  <a:schemeClr val="accent4"/>
                </a:solidFill>
                <a:latin typeface="Consolas"/>
                <a:ea typeface="Consolas"/>
                <a:cs typeface="Consolas"/>
                <a:sym typeface="Consolas"/>
              </a:rPr>
              <a:t>45</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dirty="0"/>
              <a:t>Using </a:t>
            </a:r>
            <a:r>
              <a:rPr lang="en-GB" dirty="0">
                <a:solidFill>
                  <a:schemeClr val="accent4"/>
                </a:solidFill>
              </a:rPr>
              <a:t>%</a:t>
            </a:r>
            <a:r>
              <a:rPr lang="en-GB" dirty="0"/>
              <a:t> you can check whether one number is divisible by another, if x % y is zero, then x is divisible by y</a:t>
            </a:r>
            <a:endParaRPr dirty="0"/>
          </a:p>
          <a:p>
            <a:pPr marL="0" lvl="0" indent="0" algn="l" rtl="0">
              <a:spcBef>
                <a:spcPts val="1600"/>
              </a:spcBef>
              <a:spcAft>
                <a:spcPts val="0"/>
              </a:spcAft>
              <a:buNone/>
            </a:pPr>
            <a:endParaRPr dirty="0">
              <a:latin typeface="Consolas"/>
              <a:ea typeface="Consolas"/>
              <a:cs typeface="Consolas"/>
              <a:sym typeface="Consolas"/>
            </a:endParaRPr>
          </a:p>
          <a:p>
            <a:pPr marL="0" lvl="0" indent="0" algn="l" rtl="0">
              <a:spcBef>
                <a:spcPts val="1600"/>
              </a:spcBef>
              <a:spcAft>
                <a:spcPts val="1600"/>
              </a:spcAft>
              <a:buNone/>
            </a:pPr>
            <a:endParaRPr dirty="0"/>
          </a:p>
        </p:txBody>
      </p:sp>
      <p:sp>
        <p:nvSpPr>
          <p:cNvPr id="394" name="Google Shape;394;p6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26</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
        <p:nvSpPr>
          <p:cNvPr id="5" name="TextBox 4">
            <a:extLst>
              <a:ext uri="{FF2B5EF4-FFF2-40B4-BE49-F238E27FC236}">
                <a16:creationId xmlns:a16="http://schemas.microsoft.com/office/drawing/2014/main" id="{539448C2-DD37-40C4-BEF6-3BF1472BCDA1}"/>
              </a:ext>
            </a:extLst>
          </p:cNvPr>
          <p:cNvSpPr txBox="1"/>
          <p:nvPr/>
        </p:nvSpPr>
        <p:spPr>
          <a:xfrm>
            <a:off x="122842" y="4698475"/>
            <a:ext cx="8662737" cy="646331"/>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18</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 </a:t>
            </a:r>
          </a:p>
          <a:p>
            <a:endParaRPr lang="en-US" sz="1200" dirty="0">
              <a:solidFill>
                <a:schemeClr val="tx1"/>
              </a:solidFill>
              <a:effectLst/>
            </a:endParaRPr>
          </a:p>
        </p:txBody>
      </p:sp>
    </p:spTree>
    <p:extLst>
      <p:ext uri="{BB962C8B-B14F-4D97-AF65-F5344CB8AC3E}">
        <p14:creationId xmlns:p14="http://schemas.microsoft.com/office/powerpoint/2010/main" val="26183209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5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f-string</a:t>
            </a:r>
            <a:endParaRPr/>
          </a:p>
        </p:txBody>
      </p:sp>
      <p:sp>
        <p:nvSpPr>
          <p:cNvPr id="348" name="Google Shape;348;p5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F-strings provide a concise and convenient way to embed python expressions inside string literals for formatting. </a:t>
            </a:r>
            <a:r>
              <a:rPr lang="en-GB" baseline="30000" dirty="0">
                <a:solidFill>
                  <a:schemeClr val="tx1"/>
                </a:solidFill>
              </a:rPr>
              <a:t>19</a:t>
            </a:r>
            <a:endParaRPr dirty="0"/>
          </a:p>
          <a:p>
            <a:pPr marL="0" lvl="0" indent="0" algn="l" rtl="0">
              <a:spcBef>
                <a:spcPts val="1600"/>
              </a:spcBef>
              <a:spcAft>
                <a:spcPts val="0"/>
              </a:spcAft>
              <a:buNone/>
            </a:pPr>
            <a:endParaRPr dirty="0"/>
          </a:p>
          <a:p>
            <a:pPr marL="0" lvl="0" indent="0" algn="l" rtl="0">
              <a:spcBef>
                <a:spcPts val="1600"/>
              </a:spcBef>
              <a:spcAft>
                <a:spcPts val="0"/>
              </a:spcAft>
              <a:buNone/>
            </a:pPr>
            <a:r>
              <a:rPr lang="en-GB" dirty="0"/>
              <a:t>Example:</a:t>
            </a:r>
            <a:endParaRPr dirty="0"/>
          </a:p>
          <a:p>
            <a:pPr marL="0" lvl="0" indent="0" algn="l" rtl="0">
              <a:spcBef>
                <a:spcPts val="1600"/>
              </a:spcBef>
              <a:spcAft>
                <a:spcPts val="0"/>
              </a:spcAft>
              <a:buNone/>
            </a:pPr>
            <a:r>
              <a:rPr lang="en-GB" dirty="0">
                <a:solidFill>
                  <a:srgbClr val="FF9900"/>
                </a:solidFill>
              </a:rPr>
              <a:t>name = “Olga”</a:t>
            </a:r>
            <a:endParaRPr dirty="0">
              <a:solidFill>
                <a:srgbClr val="FF9900"/>
              </a:solidFill>
            </a:endParaRPr>
          </a:p>
          <a:p>
            <a:pPr marL="0" lvl="0" indent="0" algn="l" rtl="0">
              <a:spcBef>
                <a:spcPts val="1600"/>
              </a:spcBef>
              <a:spcAft>
                <a:spcPts val="0"/>
              </a:spcAft>
              <a:buNone/>
            </a:pPr>
            <a:r>
              <a:rPr lang="en-GB" dirty="0">
                <a:solidFill>
                  <a:srgbClr val="FF9900"/>
                </a:solidFill>
              </a:rPr>
              <a:t>module = “CFS”</a:t>
            </a:r>
            <a:endParaRPr dirty="0">
              <a:solidFill>
                <a:srgbClr val="FF9900"/>
              </a:solidFill>
            </a:endParaRPr>
          </a:p>
          <a:p>
            <a:pPr marL="0" lvl="0" indent="0" algn="l" rtl="0">
              <a:spcBef>
                <a:spcPts val="1600"/>
              </a:spcBef>
              <a:spcAft>
                <a:spcPts val="0"/>
              </a:spcAft>
              <a:buNone/>
            </a:pPr>
            <a:r>
              <a:rPr lang="en-GB" dirty="0">
                <a:solidFill>
                  <a:srgbClr val="FF9900"/>
                </a:solidFill>
              </a:rPr>
              <a:t>print(</a:t>
            </a:r>
            <a:r>
              <a:rPr lang="en-GB" dirty="0" err="1">
                <a:solidFill>
                  <a:srgbClr val="FF9900"/>
                </a:solidFill>
              </a:rPr>
              <a:t>f"Hello</a:t>
            </a:r>
            <a:r>
              <a:rPr lang="en-GB" dirty="0">
                <a:solidFill>
                  <a:srgbClr val="FF9900"/>
                </a:solidFill>
              </a:rPr>
              <a:t>, My name is {name} and I'm teaching {module}")</a:t>
            </a:r>
            <a:endParaRPr dirty="0">
              <a:solidFill>
                <a:srgbClr val="FF9900"/>
              </a:solidFill>
            </a:endParaRPr>
          </a:p>
          <a:p>
            <a:pPr marL="0" lvl="0" indent="0" algn="l" rtl="0">
              <a:spcBef>
                <a:spcPts val="1600"/>
              </a:spcBef>
              <a:spcAft>
                <a:spcPts val="1600"/>
              </a:spcAft>
              <a:buNone/>
            </a:pPr>
            <a:endParaRPr dirty="0"/>
          </a:p>
        </p:txBody>
      </p:sp>
      <p:sp>
        <p:nvSpPr>
          <p:cNvPr id="349" name="Google Shape;349;p5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a:p>
        </p:txBody>
      </p:sp>
      <p:sp>
        <p:nvSpPr>
          <p:cNvPr id="5" name="TextBox 4">
            <a:extLst>
              <a:ext uri="{FF2B5EF4-FFF2-40B4-BE49-F238E27FC236}">
                <a16:creationId xmlns:a16="http://schemas.microsoft.com/office/drawing/2014/main" id="{2C5A3C62-B49D-4469-A6FA-74302D9E6C1B}"/>
              </a:ext>
            </a:extLst>
          </p:cNvPr>
          <p:cNvSpPr txBox="1"/>
          <p:nvPr/>
        </p:nvSpPr>
        <p:spPr>
          <a:xfrm>
            <a:off x="122842" y="4698475"/>
            <a:ext cx="8662737" cy="461665"/>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19</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endParaRPr lang="en-US" sz="1200" dirty="0">
              <a:solidFill>
                <a:schemeClr val="tx1"/>
              </a:solidFill>
              <a:effectLst/>
            </a:endParaRPr>
          </a:p>
        </p:txBody>
      </p:sp>
    </p:spTree>
    <p:extLst>
      <p:ext uri="{BB962C8B-B14F-4D97-AF65-F5344CB8AC3E}">
        <p14:creationId xmlns:p14="http://schemas.microsoft.com/office/powerpoint/2010/main" val="4773834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5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Getting input</a:t>
            </a:r>
            <a:endParaRPr/>
          </a:p>
        </p:txBody>
      </p:sp>
      <p:sp>
        <p:nvSpPr>
          <p:cNvPr id="355" name="Google Shape;355;p5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4"/>
                </a:solidFill>
              </a:rPr>
              <a:t>input()</a:t>
            </a:r>
            <a:r>
              <a:rPr lang="en-GB" dirty="0"/>
              <a:t> - is built-in function to get user input. The result of it has to be assigned to the variable</a:t>
            </a:r>
            <a:endParaRPr dirty="0"/>
          </a:p>
          <a:p>
            <a:pPr marL="0" lvl="0" indent="0" algn="l" rtl="0">
              <a:spcBef>
                <a:spcPts val="1600"/>
              </a:spcBef>
              <a:spcAft>
                <a:spcPts val="0"/>
              </a:spcAft>
              <a:buNone/>
            </a:pPr>
            <a:r>
              <a:rPr lang="en-GB" dirty="0">
                <a:solidFill>
                  <a:schemeClr val="accent4"/>
                </a:solidFill>
              </a:rPr>
              <a:t>int() </a:t>
            </a:r>
            <a:r>
              <a:rPr lang="en-GB" dirty="0"/>
              <a:t>- built-in function converts the specified value into an integer number </a:t>
            </a:r>
            <a:r>
              <a:rPr lang="en-GB" baseline="30000" dirty="0">
                <a:solidFill>
                  <a:schemeClr val="tx1"/>
                </a:solidFill>
              </a:rPr>
              <a:t>20</a:t>
            </a:r>
            <a:endParaRPr dirty="0"/>
          </a:p>
          <a:p>
            <a:pPr marL="0" lvl="0" indent="0" algn="l" rtl="0">
              <a:spcBef>
                <a:spcPts val="1600"/>
              </a:spcBef>
              <a:spcAft>
                <a:spcPts val="0"/>
              </a:spcAft>
              <a:buNone/>
            </a:pPr>
            <a:r>
              <a:rPr lang="en-GB" sz="1900" b="1" dirty="0">
                <a:solidFill>
                  <a:srgbClr val="A9B7C6"/>
                </a:solidFill>
                <a:highlight>
                  <a:srgbClr val="2B2B2B"/>
                </a:highlight>
                <a:latin typeface="Courier New"/>
                <a:ea typeface="Courier New"/>
                <a:cs typeface="Courier New"/>
                <a:sym typeface="Courier New"/>
              </a:rPr>
              <a:t>year = </a:t>
            </a:r>
            <a:r>
              <a:rPr lang="en-GB" sz="1900" b="1" dirty="0">
                <a:solidFill>
                  <a:srgbClr val="8888C6"/>
                </a:solidFill>
                <a:highlight>
                  <a:srgbClr val="2B2B2B"/>
                </a:highlight>
                <a:latin typeface="Courier New"/>
                <a:ea typeface="Courier New"/>
                <a:cs typeface="Courier New"/>
                <a:sym typeface="Courier New"/>
              </a:rPr>
              <a:t>input</a:t>
            </a:r>
            <a:r>
              <a:rPr lang="en-GB" sz="1900" b="1" dirty="0">
                <a:solidFill>
                  <a:srgbClr val="A9B7C6"/>
                </a:solidFill>
                <a:highlight>
                  <a:srgbClr val="2B2B2B"/>
                </a:highlight>
                <a:latin typeface="Courier New"/>
                <a:ea typeface="Courier New"/>
                <a:cs typeface="Courier New"/>
                <a:sym typeface="Courier New"/>
              </a:rPr>
              <a:t>(</a:t>
            </a:r>
            <a:r>
              <a:rPr lang="en-GB" sz="1900" b="1" dirty="0">
                <a:solidFill>
                  <a:srgbClr val="6A8759"/>
                </a:solidFill>
                <a:highlight>
                  <a:srgbClr val="2B2B2B"/>
                </a:highlight>
                <a:latin typeface="Courier New"/>
                <a:ea typeface="Courier New"/>
                <a:cs typeface="Courier New"/>
                <a:sym typeface="Courier New"/>
              </a:rPr>
              <a:t>"What year were you born?"</a:t>
            </a:r>
            <a:r>
              <a:rPr lang="en-GB" sz="1900" b="1" dirty="0">
                <a:solidFill>
                  <a:srgbClr val="A9B7C6"/>
                </a:solidFill>
                <a:highlight>
                  <a:srgbClr val="2B2B2B"/>
                </a:highlight>
                <a:latin typeface="Courier New"/>
                <a:ea typeface="Courier New"/>
                <a:cs typeface="Courier New"/>
                <a:sym typeface="Courier New"/>
              </a:rPr>
              <a:t>)</a:t>
            </a:r>
            <a:endParaRPr sz="1900" b="1" dirty="0">
              <a:solidFill>
                <a:srgbClr val="A9B7C6"/>
              </a:solidFill>
              <a:highlight>
                <a:srgbClr val="2B2B2B"/>
              </a:highlight>
              <a:latin typeface="Courier New"/>
              <a:ea typeface="Courier New"/>
              <a:cs typeface="Courier New"/>
              <a:sym typeface="Courier New"/>
            </a:endParaRPr>
          </a:p>
          <a:p>
            <a:pPr marL="0" lvl="0" indent="0" algn="l" rtl="0">
              <a:spcBef>
                <a:spcPts val="1600"/>
              </a:spcBef>
              <a:spcAft>
                <a:spcPts val="0"/>
              </a:spcAft>
              <a:buNone/>
            </a:pPr>
            <a:r>
              <a:rPr lang="en-GB" sz="1900" b="1" dirty="0" err="1">
                <a:solidFill>
                  <a:srgbClr val="A9B7C6"/>
                </a:solidFill>
                <a:highlight>
                  <a:srgbClr val="2B2B2B"/>
                </a:highlight>
                <a:latin typeface="Courier New"/>
                <a:ea typeface="Courier New"/>
                <a:cs typeface="Courier New"/>
                <a:sym typeface="Courier New"/>
              </a:rPr>
              <a:t>year_now</a:t>
            </a:r>
            <a:r>
              <a:rPr lang="en-GB" sz="1900" b="1" dirty="0">
                <a:solidFill>
                  <a:srgbClr val="A9B7C6"/>
                </a:solidFill>
                <a:highlight>
                  <a:srgbClr val="2B2B2B"/>
                </a:highlight>
                <a:latin typeface="Courier New"/>
                <a:ea typeface="Courier New"/>
                <a:cs typeface="Courier New"/>
                <a:sym typeface="Courier New"/>
              </a:rPr>
              <a:t> = </a:t>
            </a:r>
            <a:r>
              <a:rPr lang="en-GB" sz="1900" b="1" dirty="0">
                <a:solidFill>
                  <a:srgbClr val="6897BB"/>
                </a:solidFill>
                <a:highlight>
                  <a:srgbClr val="2B2B2B"/>
                </a:highlight>
                <a:latin typeface="Courier New"/>
                <a:ea typeface="Courier New"/>
                <a:cs typeface="Courier New"/>
                <a:sym typeface="Courier New"/>
              </a:rPr>
              <a:t>2021</a:t>
            </a:r>
            <a:endParaRPr sz="1900" b="1" dirty="0">
              <a:solidFill>
                <a:srgbClr val="6897BB"/>
              </a:solidFill>
              <a:highlight>
                <a:srgbClr val="2B2B2B"/>
              </a:highlight>
              <a:latin typeface="Courier New"/>
              <a:ea typeface="Courier New"/>
              <a:cs typeface="Courier New"/>
              <a:sym typeface="Courier New"/>
            </a:endParaRPr>
          </a:p>
          <a:p>
            <a:pPr marL="0" lvl="0" indent="0" algn="l" rtl="0">
              <a:spcBef>
                <a:spcPts val="1600"/>
              </a:spcBef>
              <a:spcAft>
                <a:spcPts val="0"/>
              </a:spcAft>
              <a:buNone/>
            </a:pPr>
            <a:r>
              <a:rPr lang="en-GB" sz="1900" b="1" dirty="0">
                <a:solidFill>
                  <a:srgbClr val="8888C6"/>
                </a:solidFill>
                <a:highlight>
                  <a:srgbClr val="2B2B2B"/>
                </a:highlight>
                <a:latin typeface="Courier New"/>
                <a:ea typeface="Courier New"/>
                <a:cs typeface="Courier New"/>
                <a:sym typeface="Courier New"/>
              </a:rPr>
              <a:t>print</a:t>
            </a:r>
            <a:r>
              <a:rPr lang="en-GB" sz="1900" b="1" dirty="0">
                <a:solidFill>
                  <a:srgbClr val="A9B7C6"/>
                </a:solidFill>
                <a:highlight>
                  <a:srgbClr val="2B2B2B"/>
                </a:highlight>
                <a:latin typeface="Courier New"/>
                <a:ea typeface="Courier New"/>
                <a:cs typeface="Courier New"/>
                <a:sym typeface="Courier New"/>
              </a:rPr>
              <a:t>(</a:t>
            </a:r>
            <a:r>
              <a:rPr lang="en-GB" sz="1900" b="1" dirty="0">
                <a:solidFill>
                  <a:srgbClr val="6A8759"/>
                </a:solidFill>
                <a:highlight>
                  <a:srgbClr val="2B2B2B"/>
                </a:highlight>
                <a:latin typeface="Courier New"/>
                <a:ea typeface="Courier New"/>
                <a:cs typeface="Courier New"/>
                <a:sym typeface="Courier New"/>
              </a:rPr>
              <a:t>"You are"</a:t>
            </a:r>
            <a:r>
              <a:rPr lang="en-GB" sz="1900" b="1" dirty="0">
                <a:solidFill>
                  <a:srgbClr val="CC7832"/>
                </a:solidFill>
                <a:highlight>
                  <a:srgbClr val="2B2B2B"/>
                </a:highlight>
                <a:latin typeface="Courier New"/>
                <a:ea typeface="Courier New"/>
                <a:cs typeface="Courier New"/>
                <a:sym typeface="Courier New"/>
              </a:rPr>
              <a:t>, </a:t>
            </a:r>
            <a:r>
              <a:rPr lang="en-GB" sz="1900" b="1" dirty="0" err="1">
                <a:solidFill>
                  <a:srgbClr val="A9B7C6"/>
                </a:solidFill>
                <a:highlight>
                  <a:srgbClr val="2B2B2B"/>
                </a:highlight>
                <a:latin typeface="Courier New"/>
                <a:ea typeface="Courier New"/>
                <a:cs typeface="Courier New"/>
                <a:sym typeface="Courier New"/>
              </a:rPr>
              <a:t>year_now</a:t>
            </a:r>
            <a:r>
              <a:rPr lang="en-GB" sz="1900" b="1" dirty="0">
                <a:solidFill>
                  <a:srgbClr val="A9B7C6"/>
                </a:solidFill>
                <a:highlight>
                  <a:srgbClr val="2B2B2B"/>
                </a:highlight>
                <a:latin typeface="Courier New"/>
                <a:ea typeface="Courier New"/>
                <a:cs typeface="Courier New"/>
                <a:sym typeface="Courier New"/>
              </a:rPr>
              <a:t>-</a:t>
            </a:r>
            <a:r>
              <a:rPr lang="en-GB" sz="1900" b="1" dirty="0">
                <a:solidFill>
                  <a:srgbClr val="8888C6"/>
                </a:solidFill>
                <a:highlight>
                  <a:srgbClr val="2B2B2B"/>
                </a:highlight>
                <a:latin typeface="Courier New"/>
                <a:ea typeface="Courier New"/>
                <a:cs typeface="Courier New"/>
                <a:sym typeface="Courier New"/>
              </a:rPr>
              <a:t>int</a:t>
            </a:r>
            <a:r>
              <a:rPr lang="en-GB" sz="1900" b="1" dirty="0">
                <a:solidFill>
                  <a:srgbClr val="A9B7C6"/>
                </a:solidFill>
                <a:highlight>
                  <a:srgbClr val="2B2B2B"/>
                </a:highlight>
                <a:latin typeface="Courier New"/>
                <a:ea typeface="Courier New"/>
                <a:cs typeface="Courier New"/>
                <a:sym typeface="Courier New"/>
              </a:rPr>
              <a:t>(year)</a:t>
            </a:r>
            <a:r>
              <a:rPr lang="en-GB" sz="1900" b="1" dirty="0">
                <a:solidFill>
                  <a:srgbClr val="CC7832"/>
                </a:solidFill>
                <a:highlight>
                  <a:srgbClr val="2B2B2B"/>
                </a:highlight>
                <a:latin typeface="Courier New"/>
                <a:ea typeface="Courier New"/>
                <a:cs typeface="Courier New"/>
                <a:sym typeface="Courier New"/>
              </a:rPr>
              <a:t>, </a:t>
            </a:r>
            <a:r>
              <a:rPr lang="en-GB" sz="1900" b="1" dirty="0">
                <a:solidFill>
                  <a:srgbClr val="6A8759"/>
                </a:solidFill>
                <a:highlight>
                  <a:srgbClr val="2B2B2B"/>
                </a:highlight>
                <a:latin typeface="Courier New"/>
                <a:ea typeface="Courier New"/>
                <a:cs typeface="Courier New"/>
                <a:sym typeface="Courier New"/>
              </a:rPr>
              <a:t>"years old"</a:t>
            </a:r>
            <a:r>
              <a:rPr lang="en-GB" sz="1900" b="1" dirty="0">
                <a:solidFill>
                  <a:srgbClr val="A9B7C6"/>
                </a:solidFill>
                <a:highlight>
                  <a:srgbClr val="2B2B2B"/>
                </a:highlight>
                <a:latin typeface="Courier New"/>
                <a:ea typeface="Courier New"/>
                <a:cs typeface="Courier New"/>
                <a:sym typeface="Courier New"/>
              </a:rPr>
              <a:t>)</a:t>
            </a:r>
            <a:endParaRPr sz="1900" b="1" dirty="0">
              <a:solidFill>
                <a:srgbClr val="A9B7C6"/>
              </a:solidFill>
              <a:highlight>
                <a:srgbClr val="2B2B2B"/>
              </a:highlight>
              <a:latin typeface="Courier New"/>
              <a:ea typeface="Courier New"/>
              <a:cs typeface="Courier New"/>
              <a:sym typeface="Courier New"/>
            </a:endParaRPr>
          </a:p>
          <a:p>
            <a:pPr marL="0" lvl="0" indent="0" algn="l" rtl="0">
              <a:spcBef>
                <a:spcPts val="1600"/>
              </a:spcBef>
              <a:spcAft>
                <a:spcPts val="0"/>
              </a:spcAft>
              <a:buNone/>
            </a:pPr>
            <a:endParaRPr dirty="0">
              <a:solidFill>
                <a:schemeClr val="accent4"/>
              </a:solidFill>
            </a:endParaRPr>
          </a:p>
          <a:p>
            <a:pPr marL="0" lvl="0" indent="0" algn="l" rtl="0">
              <a:spcBef>
                <a:spcPts val="1600"/>
              </a:spcBef>
              <a:spcAft>
                <a:spcPts val="0"/>
              </a:spcAft>
              <a:buNone/>
            </a:pPr>
            <a:endParaRPr dirty="0">
              <a:solidFill>
                <a:schemeClr val="accent4"/>
              </a:solidFill>
            </a:endParaRPr>
          </a:p>
          <a:p>
            <a:pPr marL="0" lvl="0" indent="0" algn="l" rtl="0">
              <a:spcBef>
                <a:spcPts val="1600"/>
              </a:spcBef>
              <a:spcAft>
                <a:spcPts val="0"/>
              </a:spcAft>
              <a:buNone/>
            </a:pPr>
            <a:endParaRPr dirty="0"/>
          </a:p>
          <a:p>
            <a:pPr marL="0" lvl="0" indent="0" algn="l" rtl="0">
              <a:spcBef>
                <a:spcPts val="1600"/>
              </a:spcBef>
              <a:spcAft>
                <a:spcPts val="1600"/>
              </a:spcAft>
              <a:buNone/>
            </a:pPr>
            <a:endParaRPr dirty="0"/>
          </a:p>
        </p:txBody>
      </p:sp>
      <p:sp>
        <p:nvSpPr>
          <p:cNvPr id="356" name="Google Shape;356;p5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a:p>
        </p:txBody>
      </p:sp>
      <p:sp>
        <p:nvSpPr>
          <p:cNvPr id="5" name="TextBox 4">
            <a:extLst>
              <a:ext uri="{FF2B5EF4-FFF2-40B4-BE49-F238E27FC236}">
                <a16:creationId xmlns:a16="http://schemas.microsoft.com/office/drawing/2014/main" id="{E74921B7-6208-4DEE-8D35-A920730232F6}"/>
              </a:ext>
            </a:extLst>
          </p:cNvPr>
          <p:cNvSpPr txBox="1"/>
          <p:nvPr/>
        </p:nvSpPr>
        <p:spPr>
          <a:xfrm>
            <a:off x="122842" y="4698475"/>
            <a:ext cx="8662737" cy="461665"/>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1400" baseline="30000" dirty="0">
                <a:solidFill>
                  <a:schemeClr val="tx1"/>
                </a:solidFill>
              </a:rPr>
              <a:t>20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endParaRPr lang="en-US" sz="1200" dirty="0">
              <a:solidFill>
                <a:schemeClr val="tx1"/>
              </a:solidFill>
              <a:effectLst/>
            </a:endParaRPr>
          </a:p>
        </p:txBody>
      </p:sp>
    </p:spTree>
    <p:extLst>
      <p:ext uri="{BB962C8B-B14F-4D97-AF65-F5344CB8AC3E}">
        <p14:creationId xmlns:p14="http://schemas.microsoft.com/office/powerpoint/2010/main" val="33264833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4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5: Python</a:t>
            </a:r>
            <a:endParaRPr/>
          </a:p>
        </p:txBody>
      </p:sp>
      <p:sp>
        <p:nvSpPr>
          <p:cNvPr id="214" name="Google Shape;214;p4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Write a small Python program to convert decimal into other number systems. Take input from the user. Experiment with int(), bin(), oct(), hex().</a:t>
            </a:r>
            <a:endParaRPr dirty="0"/>
          </a:p>
          <a:p>
            <a:pPr marL="0" lvl="0" indent="0" algn="l" rtl="0">
              <a:spcBef>
                <a:spcPts val="1600"/>
              </a:spcBef>
              <a:spcAft>
                <a:spcPts val="0"/>
              </a:spcAft>
              <a:buNone/>
            </a:pPr>
            <a:r>
              <a:rPr lang="en-GB" dirty="0"/>
              <a:t>Create a PyCharm project e.g. </a:t>
            </a:r>
            <a:r>
              <a:rPr lang="en-GB" dirty="0">
                <a:solidFill>
                  <a:schemeClr val="accent4"/>
                </a:solidFill>
              </a:rPr>
              <a:t>CSF/seminar2/</a:t>
            </a:r>
          </a:p>
          <a:p>
            <a:pPr marL="0" lvl="0" indent="0" algn="l" rtl="0">
              <a:spcBef>
                <a:spcPts val="1600"/>
              </a:spcBef>
              <a:spcAft>
                <a:spcPts val="0"/>
              </a:spcAft>
              <a:buNone/>
            </a:pPr>
            <a:r>
              <a:rPr lang="en-GB" dirty="0"/>
              <a:t>Make a comment #task5 inside main.py </a:t>
            </a:r>
            <a:endParaRPr dirty="0"/>
          </a:p>
        </p:txBody>
      </p:sp>
      <p:sp>
        <p:nvSpPr>
          <p:cNvPr id="215" name="Google Shape;215;p4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29</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Tree>
    <p:extLst>
      <p:ext uri="{BB962C8B-B14F-4D97-AF65-F5344CB8AC3E}">
        <p14:creationId xmlns:p14="http://schemas.microsoft.com/office/powerpoint/2010/main" val="31885797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4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Task 6</a:t>
            </a:r>
            <a:endParaRPr dirty="0"/>
          </a:p>
        </p:txBody>
      </p:sp>
      <p:sp>
        <p:nvSpPr>
          <p:cNvPr id="228" name="Google Shape;228;p4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indent="0">
              <a:buNone/>
            </a:pPr>
            <a:r>
              <a:rPr lang="en-GB" dirty="0"/>
              <a:t>Write a Python program to find whether a given number (accept from the user) is even or odd, print out an corresponding message to the user. </a:t>
            </a:r>
            <a:r>
              <a:rPr lang="en-US" dirty="0"/>
              <a:t>Make a comment </a:t>
            </a:r>
            <a:r>
              <a:rPr lang="en-US" dirty="0">
                <a:solidFill>
                  <a:srgbClr val="FF0000"/>
                </a:solidFill>
              </a:rPr>
              <a:t>#task6 </a:t>
            </a:r>
            <a:r>
              <a:rPr lang="en-US" dirty="0"/>
              <a:t>inside main.py inside </a:t>
            </a:r>
            <a:r>
              <a:rPr lang="en-GB" dirty="0">
                <a:solidFill>
                  <a:schemeClr val="accent4"/>
                </a:solidFill>
              </a:rPr>
              <a:t>CSF/seminar2/ </a:t>
            </a:r>
            <a:r>
              <a:rPr lang="en-US" dirty="0"/>
              <a:t>project</a:t>
            </a:r>
            <a:endParaRPr lang="en-US" dirty="0">
              <a:solidFill>
                <a:schemeClr val="accent4"/>
              </a:solidFill>
            </a:endParaRPr>
          </a:p>
          <a:p>
            <a:pPr marL="0" lvl="0" indent="0" algn="l" rtl="0">
              <a:spcBef>
                <a:spcPts val="0"/>
              </a:spcBef>
              <a:spcAft>
                <a:spcPts val="0"/>
              </a:spcAft>
              <a:buNone/>
            </a:pPr>
            <a:endParaRPr dirty="0"/>
          </a:p>
          <a:p>
            <a:pPr marL="0" lvl="0" indent="0" algn="l" rtl="0">
              <a:spcBef>
                <a:spcPts val="1600"/>
              </a:spcBef>
              <a:spcAft>
                <a:spcPts val="0"/>
              </a:spcAft>
              <a:buNone/>
            </a:pPr>
            <a:r>
              <a:rPr lang="en-GB" dirty="0"/>
              <a:t>Hint:</a:t>
            </a:r>
            <a:endParaRPr dirty="0"/>
          </a:p>
          <a:p>
            <a:pPr marL="0" lvl="0" indent="0" algn="l" rtl="0">
              <a:spcBef>
                <a:spcPts val="0"/>
              </a:spcBef>
              <a:spcAft>
                <a:spcPts val="0"/>
              </a:spcAft>
              <a:buNone/>
            </a:pPr>
            <a:r>
              <a:rPr lang="en-GB" dirty="0">
                <a:solidFill>
                  <a:schemeClr val="accent4"/>
                </a:solidFill>
              </a:rPr>
              <a:t>if   </a:t>
            </a:r>
            <a:r>
              <a:rPr lang="en-GB" dirty="0">
                <a:solidFill>
                  <a:srgbClr val="DA1515"/>
                </a:solidFill>
              </a:rPr>
              <a:t>condition </a:t>
            </a:r>
            <a:r>
              <a:rPr lang="en-GB" dirty="0">
                <a:solidFill>
                  <a:schemeClr val="accent4"/>
                </a:solidFill>
              </a:rPr>
              <a:t>  :</a:t>
            </a:r>
            <a:endParaRPr dirty="0">
              <a:solidFill>
                <a:schemeClr val="accent4"/>
              </a:solidFill>
            </a:endParaRPr>
          </a:p>
          <a:p>
            <a:pPr marL="0" lvl="0" indent="0" algn="l" rtl="0">
              <a:spcBef>
                <a:spcPts val="0"/>
              </a:spcBef>
              <a:spcAft>
                <a:spcPts val="0"/>
              </a:spcAft>
              <a:buNone/>
            </a:pPr>
            <a:r>
              <a:rPr lang="en-GB" dirty="0">
                <a:solidFill>
                  <a:schemeClr val="accent4"/>
                </a:solidFill>
              </a:rPr>
              <a:t>  	print(“This is odd number”)</a:t>
            </a:r>
            <a:endParaRPr dirty="0">
              <a:solidFill>
                <a:schemeClr val="accent4"/>
              </a:solidFill>
            </a:endParaRPr>
          </a:p>
          <a:p>
            <a:pPr marL="0" lvl="0" indent="0" algn="l" rtl="0">
              <a:spcBef>
                <a:spcPts val="0"/>
              </a:spcBef>
              <a:spcAft>
                <a:spcPts val="0"/>
              </a:spcAft>
              <a:buNone/>
            </a:pPr>
            <a:r>
              <a:rPr lang="en-GB" dirty="0">
                <a:solidFill>
                  <a:schemeClr val="accent4"/>
                </a:solidFill>
              </a:rPr>
              <a:t>else:</a:t>
            </a:r>
            <a:endParaRPr dirty="0">
              <a:solidFill>
                <a:schemeClr val="accent4"/>
              </a:solidFill>
            </a:endParaRPr>
          </a:p>
          <a:p>
            <a:pPr marL="0" lvl="0" indent="0" algn="l" rtl="0">
              <a:spcBef>
                <a:spcPts val="0"/>
              </a:spcBef>
              <a:spcAft>
                <a:spcPts val="0"/>
              </a:spcAft>
              <a:buNone/>
            </a:pPr>
            <a:r>
              <a:rPr lang="en-GB" dirty="0">
                <a:solidFill>
                  <a:schemeClr val="accent4"/>
                </a:solidFill>
              </a:rPr>
              <a:t>	print(“This is even number”)</a:t>
            </a:r>
            <a:endParaRPr dirty="0">
              <a:solidFill>
                <a:schemeClr val="accent4"/>
              </a:solidFill>
            </a:endParaRPr>
          </a:p>
          <a:p>
            <a:pPr marL="0" lvl="0" indent="0" algn="l" rtl="0">
              <a:spcBef>
                <a:spcPts val="0"/>
              </a:spcBef>
              <a:spcAft>
                <a:spcPts val="1600"/>
              </a:spcAft>
              <a:buNone/>
            </a:pPr>
            <a:endParaRPr dirty="0"/>
          </a:p>
        </p:txBody>
      </p:sp>
      <p:sp>
        <p:nvSpPr>
          <p:cNvPr id="229" name="Google Shape;229;p4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30</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4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Function</a:t>
            </a:r>
            <a:endParaRPr/>
          </a:p>
        </p:txBody>
      </p:sp>
      <p:sp>
        <p:nvSpPr>
          <p:cNvPr id="235" name="Google Shape;235;p4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sz="1500" dirty="0"/>
              <a:t>In Python a function is defined using the </a:t>
            </a:r>
            <a:r>
              <a:rPr lang="en-GB" sz="1500" dirty="0">
                <a:solidFill>
                  <a:schemeClr val="accent5"/>
                </a:solidFill>
              </a:rPr>
              <a:t>def</a:t>
            </a:r>
            <a:r>
              <a:rPr lang="en-GB" sz="1500" dirty="0"/>
              <a:t> keyword:</a:t>
            </a:r>
            <a:r>
              <a:rPr lang="en-GB" sz="1200" baseline="30000" dirty="0">
                <a:solidFill>
                  <a:schemeClr val="tx1"/>
                </a:solidFill>
              </a:rPr>
              <a:t> 21</a:t>
            </a:r>
            <a:endParaRPr sz="1500" dirty="0"/>
          </a:p>
          <a:p>
            <a:pPr marL="0" marR="0" lvl="0" indent="0" algn="l" rtl="0">
              <a:lnSpc>
                <a:spcPct val="115000"/>
              </a:lnSpc>
              <a:spcBef>
                <a:spcPts val="1600"/>
              </a:spcBef>
              <a:spcAft>
                <a:spcPts val="0"/>
              </a:spcAft>
              <a:buNone/>
            </a:pPr>
            <a:r>
              <a:rPr lang="en-GB" sz="1400" dirty="0">
                <a:solidFill>
                  <a:schemeClr val="accent4"/>
                </a:solidFill>
                <a:latin typeface="Consolas"/>
                <a:ea typeface="Consolas"/>
                <a:cs typeface="Consolas"/>
                <a:sym typeface="Consolas"/>
              </a:rPr>
              <a:t>def </a:t>
            </a:r>
            <a:r>
              <a:rPr lang="en-GB" sz="1400" dirty="0" err="1">
                <a:solidFill>
                  <a:schemeClr val="accent4"/>
                </a:solidFill>
                <a:latin typeface="Consolas"/>
                <a:ea typeface="Consolas"/>
                <a:cs typeface="Consolas"/>
                <a:sym typeface="Consolas"/>
              </a:rPr>
              <a:t>my_function</a:t>
            </a:r>
            <a:r>
              <a:rPr lang="en-GB" sz="1400" dirty="0">
                <a:solidFill>
                  <a:schemeClr val="accent4"/>
                </a:solidFill>
                <a:latin typeface="Consolas"/>
                <a:ea typeface="Consolas"/>
                <a:cs typeface="Consolas"/>
                <a:sym typeface="Consolas"/>
              </a:rPr>
              <a:t>():</a:t>
            </a:r>
            <a:endParaRPr sz="1400" dirty="0">
              <a:solidFill>
                <a:schemeClr val="accent4"/>
              </a:solidFill>
              <a:latin typeface="Consolas"/>
              <a:ea typeface="Consolas"/>
              <a:cs typeface="Consolas"/>
              <a:sym typeface="Consolas"/>
            </a:endParaRPr>
          </a:p>
          <a:p>
            <a:pPr marL="0" marR="0" lvl="0" indent="0" algn="l" rtl="0">
              <a:lnSpc>
                <a:spcPct val="115000"/>
              </a:lnSpc>
              <a:spcBef>
                <a:spcPts val="1600"/>
              </a:spcBef>
              <a:spcAft>
                <a:spcPts val="0"/>
              </a:spcAft>
              <a:buNone/>
            </a:pPr>
            <a:r>
              <a:rPr lang="en-GB" sz="1400" dirty="0">
                <a:solidFill>
                  <a:schemeClr val="accent4"/>
                </a:solidFill>
                <a:latin typeface="Consolas"/>
                <a:ea typeface="Consolas"/>
                <a:cs typeface="Consolas"/>
                <a:sym typeface="Consolas"/>
              </a:rPr>
              <a:t>  print("Hello!")</a:t>
            </a:r>
            <a:endParaRPr sz="1400" dirty="0">
              <a:solidFill>
                <a:schemeClr val="accent4"/>
              </a:solidFill>
              <a:latin typeface="Consolas"/>
              <a:ea typeface="Consolas"/>
              <a:cs typeface="Consolas"/>
              <a:sym typeface="Consolas"/>
            </a:endParaRPr>
          </a:p>
          <a:p>
            <a:pPr marL="0" marR="0" lvl="0" indent="0" algn="l" rtl="0">
              <a:lnSpc>
                <a:spcPct val="115000"/>
              </a:lnSpc>
              <a:spcBef>
                <a:spcPts val="1600"/>
              </a:spcBef>
              <a:spcAft>
                <a:spcPts val="0"/>
              </a:spcAft>
              <a:buNone/>
            </a:pPr>
            <a:endParaRPr sz="1250" dirty="0">
              <a:solidFill>
                <a:schemeClr val="accent2"/>
              </a:solidFill>
              <a:latin typeface="Consolas"/>
              <a:ea typeface="Consolas"/>
              <a:cs typeface="Consolas"/>
              <a:sym typeface="Consolas"/>
            </a:endParaRPr>
          </a:p>
          <a:p>
            <a:pPr marL="0" marR="0" lvl="0" indent="0" algn="l" rtl="0">
              <a:lnSpc>
                <a:spcPct val="115000"/>
              </a:lnSpc>
              <a:spcBef>
                <a:spcPts val="1600"/>
              </a:spcBef>
              <a:spcAft>
                <a:spcPts val="0"/>
              </a:spcAft>
              <a:buNone/>
            </a:pPr>
            <a:r>
              <a:rPr lang="en-GB" sz="1500" dirty="0"/>
              <a:t>The function can be called multiple times by using function name followed by </a:t>
            </a:r>
            <a:r>
              <a:rPr lang="en-GB" sz="1500" u="sng" dirty="0"/>
              <a:t>parenthesis</a:t>
            </a:r>
            <a:endParaRPr sz="1250" u="sng" dirty="0">
              <a:solidFill>
                <a:schemeClr val="accent2"/>
              </a:solidFill>
              <a:latin typeface="Consolas"/>
              <a:ea typeface="Consolas"/>
              <a:cs typeface="Consolas"/>
              <a:sym typeface="Consolas"/>
            </a:endParaRPr>
          </a:p>
          <a:p>
            <a:pPr marL="0" marR="0" lvl="0" indent="0" algn="l" rtl="0">
              <a:lnSpc>
                <a:spcPct val="115000"/>
              </a:lnSpc>
              <a:spcBef>
                <a:spcPts val="1600"/>
              </a:spcBef>
              <a:spcAft>
                <a:spcPts val="0"/>
              </a:spcAft>
              <a:buNone/>
            </a:pPr>
            <a:r>
              <a:rPr lang="en-GB" sz="1400" dirty="0" err="1">
                <a:solidFill>
                  <a:schemeClr val="accent4"/>
                </a:solidFill>
                <a:latin typeface="Consolas"/>
                <a:ea typeface="Consolas"/>
                <a:cs typeface="Consolas"/>
                <a:sym typeface="Consolas"/>
              </a:rPr>
              <a:t>my_function</a:t>
            </a:r>
            <a:r>
              <a:rPr lang="en-GB" sz="1400" dirty="0">
                <a:solidFill>
                  <a:schemeClr val="accent4"/>
                </a:solidFill>
                <a:latin typeface="Consolas"/>
                <a:ea typeface="Consolas"/>
                <a:cs typeface="Consolas"/>
                <a:sym typeface="Consolas"/>
              </a:rPr>
              <a:t>()</a:t>
            </a:r>
            <a:endParaRPr sz="1400" dirty="0">
              <a:solidFill>
                <a:schemeClr val="accent4"/>
              </a:solidFill>
              <a:latin typeface="Consolas"/>
              <a:ea typeface="Consolas"/>
              <a:cs typeface="Consolas"/>
              <a:sym typeface="Consolas"/>
            </a:endParaRPr>
          </a:p>
          <a:p>
            <a:pPr marL="0" lvl="0" indent="0" algn="l" rtl="0">
              <a:spcBef>
                <a:spcPts val="1600"/>
              </a:spcBef>
              <a:spcAft>
                <a:spcPts val="1600"/>
              </a:spcAft>
              <a:buNone/>
            </a:pPr>
            <a:endParaRPr dirty="0"/>
          </a:p>
        </p:txBody>
      </p:sp>
      <p:sp>
        <p:nvSpPr>
          <p:cNvPr id="236" name="Google Shape;236;p4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31</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
        <p:nvSpPr>
          <p:cNvPr id="5" name="TextBox 4">
            <a:extLst>
              <a:ext uri="{FF2B5EF4-FFF2-40B4-BE49-F238E27FC236}">
                <a16:creationId xmlns:a16="http://schemas.microsoft.com/office/drawing/2014/main" id="{5F8BFD98-2138-4B37-B605-386C1BB9AAA7}"/>
              </a:ext>
            </a:extLst>
          </p:cNvPr>
          <p:cNvSpPr txBox="1"/>
          <p:nvPr/>
        </p:nvSpPr>
        <p:spPr>
          <a:xfrm>
            <a:off x="122842" y="4698475"/>
            <a:ext cx="8662737" cy="461665"/>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21</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endParaRPr lang="en-US" sz="1200" dirty="0">
              <a:solidFill>
                <a:schemeClr val="tx1"/>
              </a:solidFill>
              <a:effectLst/>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39"/>
        <p:cNvGrpSpPr/>
        <p:nvPr/>
      </p:nvGrpSpPr>
      <p:grpSpPr>
        <a:xfrm>
          <a:off x="0" y="0"/>
          <a:ext cx="0" cy="0"/>
          <a:chOff x="0" y="0"/>
          <a:chExt cx="0" cy="0"/>
        </a:xfrm>
      </p:grpSpPr>
      <p:sp>
        <p:nvSpPr>
          <p:cNvPr id="440" name="Google Shape;440;p6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Function</a:t>
            </a:r>
            <a:endParaRPr/>
          </a:p>
        </p:txBody>
      </p:sp>
      <p:sp>
        <p:nvSpPr>
          <p:cNvPr id="441" name="Google Shape;441;p6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700" b="1" dirty="0">
                <a:solidFill>
                  <a:schemeClr val="accent4"/>
                </a:solidFill>
              </a:rPr>
              <a:t>Function</a:t>
            </a:r>
            <a:r>
              <a:rPr lang="en-GB" sz="1700" dirty="0">
                <a:solidFill>
                  <a:schemeClr val="dk1"/>
                </a:solidFill>
              </a:rPr>
              <a:t> </a:t>
            </a:r>
            <a:r>
              <a:rPr lang="en-GB" sz="1700" dirty="0">
                <a:solidFill>
                  <a:schemeClr val="tx2"/>
                </a:solidFill>
              </a:rPr>
              <a:t>is a named sequence of statements that performs a computation. When you define a function, you specify the name and the sequence of statements. Later, you can “call” the function by name.</a:t>
            </a:r>
            <a:r>
              <a:rPr lang="en-GB" sz="1200" baseline="30000" dirty="0">
                <a:solidFill>
                  <a:schemeClr val="tx1"/>
                </a:solidFill>
              </a:rPr>
              <a:t> 22</a:t>
            </a:r>
            <a:endParaRPr sz="1700" dirty="0">
              <a:solidFill>
                <a:schemeClr val="tx2"/>
              </a:solidFill>
            </a:endParaRPr>
          </a:p>
          <a:p>
            <a:pPr marL="0" lvl="0" indent="0" algn="l" rtl="0">
              <a:spcBef>
                <a:spcPts val="1600"/>
              </a:spcBef>
              <a:spcAft>
                <a:spcPts val="0"/>
              </a:spcAft>
              <a:buNone/>
            </a:pPr>
            <a:r>
              <a:rPr lang="en-GB" dirty="0">
                <a:solidFill>
                  <a:schemeClr val="accent4"/>
                </a:solidFill>
                <a:latin typeface="Consolas"/>
                <a:ea typeface="Consolas"/>
                <a:cs typeface="Consolas"/>
                <a:sym typeface="Consolas"/>
              </a:rPr>
              <a:t>def </a:t>
            </a:r>
            <a:r>
              <a:rPr lang="en-GB" dirty="0" err="1">
                <a:solidFill>
                  <a:schemeClr val="accent4"/>
                </a:solidFill>
                <a:latin typeface="Consolas"/>
                <a:ea typeface="Consolas"/>
                <a:cs typeface="Consolas"/>
                <a:sym typeface="Consolas"/>
              </a:rPr>
              <a:t>calculateMark</a:t>
            </a:r>
            <a:r>
              <a:rPr lang="en-GB" dirty="0">
                <a:solidFill>
                  <a:schemeClr val="accent4"/>
                </a:solidFill>
                <a:latin typeface="Consolas"/>
                <a:ea typeface="Consolas"/>
                <a:cs typeface="Consolas"/>
                <a:sym typeface="Consolas"/>
              </a:rPr>
              <a:t>(weight, mark):</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dirty="0">
                <a:solidFill>
                  <a:schemeClr val="accent4"/>
                </a:solidFill>
                <a:latin typeface="Consolas"/>
                <a:ea typeface="Consolas"/>
                <a:cs typeface="Consolas"/>
                <a:sym typeface="Consolas"/>
              </a:rPr>
              <a:t>	result = weight*mark</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dirty="0">
                <a:solidFill>
                  <a:schemeClr val="accent4"/>
                </a:solidFill>
                <a:latin typeface="Consolas"/>
                <a:ea typeface="Consolas"/>
                <a:cs typeface="Consolas"/>
                <a:sym typeface="Consolas"/>
              </a:rPr>
              <a:t>	return result</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dirty="0" err="1">
                <a:solidFill>
                  <a:schemeClr val="accent4"/>
                </a:solidFill>
                <a:latin typeface="Consolas"/>
                <a:ea typeface="Consolas"/>
                <a:cs typeface="Consolas"/>
                <a:sym typeface="Consolas"/>
              </a:rPr>
              <a:t>calculateMark</a:t>
            </a:r>
            <a:r>
              <a:rPr lang="en-GB" dirty="0">
                <a:solidFill>
                  <a:schemeClr val="accent4"/>
                </a:solidFill>
                <a:latin typeface="Consolas"/>
                <a:ea typeface="Consolas"/>
                <a:cs typeface="Consolas"/>
                <a:sym typeface="Consolas"/>
              </a:rPr>
              <a:t>(0.4, 65)</a:t>
            </a:r>
            <a:endParaRPr dirty="0">
              <a:solidFill>
                <a:schemeClr val="accent4"/>
              </a:solidFill>
              <a:latin typeface="Consolas"/>
              <a:ea typeface="Consolas"/>
              <a:cs typeface="Consolas"/>
              <a:sym typeface="Consolas"/>
            </a:endParaRPr>
          </a:p>
          <a:p>
            <a:pPr marL="0" lvl="0" indent="0" algn="l" rtl="0">
              <a:spcBef>
                <a:spcPts val="1600"/>
              </a:spcBef>
              <a:spcAft>
                <a:spcPts val="1600"/>
              </a:spcAft>
              <a:buNone/>
            </a:pPr>
            <a:r>
              <a:rPr lang="en-GB" dirty="0" err="1">
                <a:solidFill>
                  <a:schemeClr val="accent4"/>
                </a:solidFill>
                <a:latin typeface="Consolas"/>
                <a:ea typeface="Consolas"/>
                <a:cs typeface="Consolas"/>
                <a:sym typeface="Consolas"/>
              </a:rPr>
              <a:t>calculateMark</a:t>
            </a:r>
            <a:r>
              <a:rPr lang="en-GB" dirty="0">
                <a:solidFill>
                  <a:schemeClr val="accent4"/>
                </a:solidFill>
                <a:latin typeface="Consolas"/>
                <a:ea typeface="Consolas"/>
                <a:cs typeface="Consolas"/>
                <a:sym typeface="Consolas"/>
              </a:rPr>
              <a:t>(0.6, 55)</a:t>
            </a:r>
            <a:endParaRPr dirty="0">
              <a:solidFill>
                <a:schemeClr val="accent4"/>
              </a:solidFill>
              <a:latin typeface="Consolas"/>
              <a:ea typeface="Consolas"/>
              <a:cs typeface="Consolas"/>
              <a:sym typeface="Consolas"/>
            </a:endParaRPr>
          </a:p>
        </p:txBody>
      </p:sp>
      <p:sp>
        <p:nvSpPr>
          <p:cNvPr id="442" name="Google Shape;442;p6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a:p>
        </p:txBody>
      </p:sp>
      <p:sp>
        <p:nvSpPr>
          <p:cNvPr id="443" name="Google Shape;443;p63"/>
          <p:cNvSpPr/>
          <p:nvPr/>
        </p:nvSpPr>
        <p:spPr>
          <a:xfrm>
            <a:off x="5830425" y="2079100"/>
            <a:ext cx="2310000" cy="841800"/>
          </a:xfrm>
          <a:prstGeom prst="wedgeRectCallout">
            <a:avLst>
              <a:gd name="adj1" fmla="val -98444"/>
              <a:gd name="adj2" fmla="val 31712"/>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Function definition</a:t>
            </a:r>
            <a:endParaRPr/>
          </a:p>
        </p:txBody>
      </p:sp>
      <p:sp>
        <p:nvSpPr>
          <p:cNvPr id="444" name="Google Shape;444;p63"/>
          <p:cNvSpPr/>
          <p:nvPr/>
        </p:nvSpPr>
        <p:spPr>
          <a:xfrm>
            <a:off x="6034150" y="3638025"/>
            <a:ext cx="2310000" cy="841800"/>
          </a:xfrm>
          <a:prstGeom prst="wedgeRectCallout">
            <a:avLst>
              <a:gd name="adj1" fmla="val -168150"/>
              <a:gd name="adj2" fmla="val -3469"/>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Function is called</a:t>
            </a:r>
            <a:endParaRPr/>
          </a:p>
        </p:txBody>
      </p:sp>
      <p:sp>
        <p:nvSpPr>
          <p:cNvPr id="7" name="TextBox 6">
            <a:extLst>
              <a:ext uri="{FF2B5EF4-FFF2-40B4-BE49-F238E27FC236}">
                <a16:creationId xmlns:a16="http://schemas.microsoft.com/office/drawing/2014/main" id="{3E337EB1-D6B2-4550-A344-C6F1DFC93B95}"/>
              </a:ext>
            </a:extLst>
          </p:cNvPr>
          <p:cNvSpPr txBox="1"/>
          <p:nvPr/>
        </p:nvSpPr>
        <p:spPr>
          <a:xfrm>
            <a:off x="122842" y="4698475"/>
            <a:ext cx="8662737" cy="461665"/>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22</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endParaRPr lang="en-US" sz="1200" dirty="0">
              <a:solidFill>
                <a:schemeClr val="tx1"/>
              </a:solidFill>
              <a:effectLst/>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6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Function</a:t>
            </a:r>
            <a:endParaRPr/>
          </a:p>
        </p:txBody>
      </p:sp>
      <p:sp>
        <p:nvSpPr>
          <p:cNvPr id="450" name="Google Shape;450;p6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4"/>
                </a:solidFill>
                <a:latin typeface="Consolas"/>
                <a:ea typeface="Consolas"/>
                <a:cs typeface="Consolas"/>
                <a:sym typeface="Consolas"/>
              </a:rPr>
              <a:t>&gt;&gt;&gt;type(42)</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dirty="0">
                <a:solidFill>
                  <a:schemeClr val="accent4"/>
                </a:solidFill>
                <a:latin typeface="Consolas"/>
                <a:ea typeface="Consolas"/>
                <a:cs typeface="Consolas"/>
                <a:sym typeface="Consolas"/>
              </a:rPr>
              <a:t>&lt;class ‘int’&gt;</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endParaRPr dirty="0">
              <a:solidFill>
                <a:schemeClr val="dk1"/>
              </a:solidFill>
              <a:latin typeface="Consolas"/>
              <a:ea typeface="Consolas"/>
              <a:cs typeface="Consolas"/>
              <a:sym typeface="Consolas"/>
            </a:endParaRPr>
          </a:p>
          <a:p>
            <a:pPr marL="0" lvl="0" indent="0" algn="l" rtl="0">
              <a:spcBef>
                <a:spcPts val="1600"/>
              </a:spcBef>
              <a:spcAft>
                <a:spcPts val="0"/>
              </a:spcAft>
              <a:buClr>
                <a:schemeClr val="dk1"/>
              </a:buClr>
              <a:buSzPts val="1100"/>
              <a:buFont typeface="Arial"/>
              <a:buNone/>
            </a:pPr>
            <a:r>
              <a:rPr lang="en-GB" dirty="0">
                <a:solidFill>
                  <a:schemeClr val="tx2"/>
                </a:solidFill>
              </a:rPr>
              <a:t>It is common to say that a function “takes” an argument and “returns” a result. The result is also called the </a:t>
            </a:r>
            <a:r>
              <a:rPr lang="en-GB" b="1" dirty="0">
                <a:solidFill>
                  <a:schemeClr val="tx2"/>
                </a:solidFill>
              </a:rPr>
              <a:t>return value</a:t>
            </a:r>
            <a:r>
              <a:rPr lang="en-GB" dirty="0">
                <a:solidFill>
                  <a:schemeClr val="tx2"/>
                </a:solidFill>
              </a:rPr>
              <a:t>.</a:t>
            </a:r>
            <a:endParaRPr dirty="0">
              <a:solidFill>
                <a:schemeClr val="tx2"/>
              </a:solidFill>
            </a:endParaRPr>
          </a:p>
          <a:p>
            <a:pPr marL="0" lvl="0" indent="0" algn="l" rtl="0">
              <a:spcBef>
                <a:spcPts val="1600"/>
              </a:spcBef>
              <a:spcAft>
                <a:spcPts val="1600"/>
              </a:spcAft>
              <a:buNone/>
            </a:pPr>
            <a:endParaRPr dirty="0">
              <a:solidFill>
                <a:schemeClr val="dk1"/>
              </a:solidFill>
              <a:latin typeface="Consolas"/>
              <a:ea typeface="Consolas"/>
              <a:cs typeface="Consolas"/>
              <a:sym typeface="Consolas"/>
            </a:endParaRPr>
          </a:p>
        </p:txBody>
      </p:sp>
      <p:sp>
        <p:nvSpPr>
          <p:cNvPr id="451" name="Google Shape;451;p6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a:p>
        </p:txBody>
      </p:sp>
      <p:sp>
        <p:nvSpPr>
          <p:cNvPr id="452" name="Google Shape;452;p64"/>
          <p:cNvSpPr/>
          <p:nvPr/>
        </p:nvSpPr>
        <p:spPr>
          <a:xfrm>
            <a:off x="4200800" y="1794300"/>
            <a:ext cx="2310000" cy="841800"/>
          </a:xfrm>
          <a:prstGeom prst="wedgeRectCallout">
            <a:avLst>
              <a:gd name="adj1" fmla="val -163113"/>
              <a:gd name="adj2" fmla="val -85878"/>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Argument of a function</a:t>
            </a:r>
            <a:endParaRPr/>
          </a:p>
        </p:txBody>
      </p:sp>
      <p:sp>
        <p:nvSpPr>
          <p:cNvPr id="453" name="Google Shape;453;p64"/>
          <p:cNvSpPr/>
          <p:nvPr/>
        </p:nvSpPr>
        <p:spPr>
          <a:xfrm>
            <a:off x="4200800" y="812163"/>
            <a:ext cx="2310000" cy="841800"/>
          </a:xfrm>
          <a:prstGeom prst="wedgeRectCallout">
            <a:avLst>
              <a:gd name="adj1" fmla="val -178104"/>
              <a:gd name="adj2" fmla="val -6672"/>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Name of a function is </a:t>
            </a:r>
            <a:r>
              <a:rPr lang="en-GB">
                <a:latin typeface="Calibri"/>
                <a:ea typeface="Calibri"/>
                <a:cs typeface="Calibri"/>
                <a:sym typeface="Calibri"/>
              </a:rPr>
              <a:t>type</a:t>
            </a:r>
            <a:endParaRPr>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sp>
        <p:nvSpPr>
          <p:cNvPr id="458" name="Google Shape;458;p6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Function: interface</a:t>
            </a:r>
            <a:endParaRPr/>
          </a:p>
        </p:txBody>
      </p:sp>
      <p:sp>
        <p:nvSpPr>
          <p:cNvPr id="459" name="Google Shape;459;p6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dirty="0">
                <a:solidFill>
                  <a:schemeClr val="accent4"/>
                </a:solidFill>
              </a:rPr>
              <a:t>interface</a:t>
            </a:r>
            <a:r>
              <a:rPr lang="en-GB" dirty="0"/>
              <a:t> of a function is a summary of how it is used: </a:t>
            </a:r>
            <a:endParaRPr dirty="0"/>
          </a:p>
          <a:p>
            <a:pPr marL="457200" lvl="0" indent="-342900" algn="l" rtl="0">
              <a:spcBef>
                <a:spcPts val="1600"/>
              </a:spcBef>
              <a:spcAft>
                <a:spcPts val="0"/>
              </a:spcAft>
              <a:buSzPts val="1800"/>
              <a:buChar char="●"/>
            </a:pPr>
            <a:r>
              <a:rPr lang="en-GB" dirty="0"/>
              <a:t>What are the parameters? </a:t>
            </a:r>
            <a:endParaRPr dirty="0"/>
          </a:p>
          <a:p>
            <a:pPr marL="457200" lvl="0" indent="-342900" algn="l" rtl="0">
              <a:spcBef>
                <a:spcPts val="0"/>
              </a:spcBef>
              <a:spcAft>
                <a:spcPts val="0"/>
              </a:spcAft>
              <a:buSzPts val="1800"/>
              <a:buChar char="●"/>
            </a:pPr>
            <a:r>
              <a:rPr lang="en-GB" dirty="0"/>
              <a:t>What does the function do? </a:t>
            </a:r>
            <a:endParaRPr dirty="0"/>
          </a:p>
          <a:p>
            <a:pPr marL="457200" lvl="0" indent="-342900" algn="l" rtl="0">
              <a:spcBef>
                <a:spcPts val="0"/>
              </a:spcBef>
              <a:spcAft>
                <a:spcPts val="0"/>
              </a:spcAft>
              <a:buSzPts val="1800"/>
              <a:buChar char="●"/>
            </a:pPr>
            <a:r>
              <a:rPr lang="en-GB" dirty="0"/>
              <a:t>What is the return value?</a:t>
            </a:r>
            <a:endParaRPr dirty="0"/>
          </a:p>
          <a:p>
            <a:pPr marL="0" lvl="0" indent="0" algn="l" rtl="0">
              <a:spcBef>
                <a:spcPts val="1600"/>
              </a:spcBef>
              <a:spcAft>
                <a:spcPts val="0"/>
              </a:spcAft>
              <a:buNone/>
            </a:pPr>
            <a:r>
              <a:rPr lang="en-GB" dirty="0">
                <a:solidFill>
                  <a:schemeClr val="accent4"/>
                </a:solidFill>
                <a:latin typeface="Consolas"/>
                <a:ea typeface="Consolas"/>
                <a:cs typeface="Consolas"/>
                <a:sym typeface="Consolas"/>
              </a:rPr>
              <a:t>def </a:t>
            </a:r>
            <a:r>
              <a:rPr lang="en-GB" dirty="0" err="1">
                <a:solidFill>
                  <a:schemeClr val="accent4"/>
                </a:solidFill>
                <a:latin typeface="Consolas"/>
                <a:ea typeface="Consolas"/>
                <a:cs typeface="Consolas"/>
                <a:sym typeface="Consolas"/>
              </a:rPr>
              <a:t>calculateMark</a:t>
            </a:r>
            <a:r>
              <a:rPr lang="en-GB" dirty="0">
                <a:solidFill>
                  <a:schemeClr val="accent4"/>
                </a:solidFill>
                <a:latin typeface="Consolas"/>
                <a:ea typeface="Consolas"/>
                <a:cs typeface="Consolas"/>
                <a:sym typeface="Consolas"/>
              </a:rPr>
              <a:t>(weight, mark):</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dirty="0">
                <a:solidFill>
                  <a:schemeClr val="accent4"/>
                </a:solidFill>
                <a:latin typeface="Consolas"/>
                <a:ea typeface="Consolas"/>
                <a:cs typeface="Consolas"/>
                <a:sym typeface="Consolas"/>
              </a:rPr>
              <a:t>	return weight*mark</a:t>
            </a:r>
            <a:endParaRPr dirty="0">
              <a:solidFill>
                <a:schemeClr val="accent4"/>
              </a:solidFill>
              <a:latin typeface="Consolas"/>
              <a:ea typeface="Consolas"/>
              <a:cs typeface="Consolas"/>
              <a:sym typeface="Consolas"/>
            </a:endParaRPr>
          </a:p>
          <a:p>
            <a:pPr marL="0" lvl="0" indent="0" algn="l" rtl="0">
              <a:spcBef>
                <a:spcPts val="1600"/>
              </a:spcBef>
              <a:spcAft>
                <a:spcPts val="0"/>
              </a:spcAft>
              <a:buClr>
                <a:schemeClr val="dk1"/>
              </a:buClr>
              <a:buSzPts val="1100"/>
              <a:buFont typeface="Arial"/>
              <a:buNone/>
            </a:pPr>
            <a:endParaRPr dirty="0"/>
          </a:p>
          <a:p>
            <a:pPr marL="0" lvl="0" indent="0" algn="l" rtl="0">
              <a:spcBef>
                <a:spcPts val="1600"/>
              </a:spcBef>
              <a:spcAft>
                <a:spcPts val="1600"/>
              </a:spcAft>
              <a:buNone/>
            </a:pPr>
            <a:endParaRPr dirty="0"/>
          </a:p>
        </p:txBody>
      </p:sp>
      <p:sp>
        <p:nvSpPr>
          <p:cNvPr id="460" name="Google Shape;460;p6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a:p>
        </p:txBody>
      </p:sp>
      <p:sp>
        <p:nvSpPr>
          <p:cNvPr id="461" name="Google Shape;461;p65"/>
          <p:cNvSpPr/>
          <p:nvPr/>
        </p:nvSpPr>
        <p:spPr>
          <a:xfrm>
            <a:off x="5993375" y="3454100"/>
            <a:ext cx="2310000" cy="841800"/>
          </a:xfrm>
          <a:prstGeom prst="wedgeRectCallout">
            <a:avLst>
              <a:gd name="adj1" fmla="val -129603"/>
              <a:gd name="adj2" fmla="val -70106"/>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Function parameters</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6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Function: example</a:t>
            </a:r>
            <a:endParaRPr/>
          </a:p>
        </p:txBody>
      </p:sp>
      <p:sp>
        <p:nvSpPr>
          <p:cNvPr id="467" name="Google Shape;467;p6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accent4"/>
                </a:solidFill>
                <a:latin typeface="Consolas"/>
                <a:ea typeface="Consolas"/>
                <a:cs typeface="Consolas"/>
                <a:sym typeface="Consolas"/>
              </a:rPr>
              <a:t>def </a:t>
            </a:r>
            <a:r>
              <a:rPr lang="en-GB" dirty="0" err="1">
                <a:solidFill>
                  <a:schemeClr val="accent4"/>
                </a:solidFill>
                <a:latin typeface="Consolas"/>
                <a:ea typeface="Consolas"/>
                <a:cs typeface="Consolas"/>
                <a:sym typeface="Consolas"/>
              </a:rPr>
              <a:t>calculateMark</a:t>
            </a:r>
            <a:r>
              <a:rPr lang="en-GB" dirty="0">
                <a:solidFill>
                  <a:schemeClr val="accent4"/>
                </a:solidFill>
                <a:latin typeface="Consolas"/>
                <a:ea typeface="Consolas"/>
                <a:cs typeface="Consolas"/>
                <a:sym typeface="Consolas"/>
              </a:rPr>
              <a:t>(weight, mark):</a:t>
            </a:r>
            <a:endParaRPr dirty="0">
              <a:solidFill>
                <a:schemeClr val="accent4"/>
              </a:solidFill>
              <a:latin typeface="Consolas"/>
              <a:ea typeface="Consolas"/>
              <a:cs typeface="Consolas"/>
              <a:sym typeface="Consolas"/>
            </a:endParaRPr>
          </a:p>
          <a:p>
            <a:pPr marL="0" lvl="0" indent="0" algn="l" rtl="0">
              <a:spcBef>
                <a:spcPts val="1600"/>
              </a:spcBef>
              <a:spcAft>
                <a:spcPts val="0"/>
              </a:spcAft>
              <a:buClr>
                <a:schemeClr val="dk1"/>
              </a:buClr>
              <a:buSzPts val="1100"/>
              <a:buFont typeface="Arial"/>
              <a:buNone/>
            </a:pPr>
            <a:r>
              <a:rPr lang="en-GB" dirty="0">
                <a:solidFill>
                  <a:schemeClr val="accent4"/>
                </a:solidFill>
                <a:latin typeface="Consolas"/>
                <a:ea typeface="Consolas"/>
                <a:cs typeface="Consolas"/>
                <a:sym typeface="Consolas"/>
              </a:rPr>
              <a:t>	return weight*mark</a:t>
            </a:r>
            <a:endParaRPr dirty="0">
              <a:solidFill>
                <a:schemeClr val="accent4"/>
              </a:solidFill>
              <a:latin typeface="Consolas"/>
              <a:ea typeface="Consolas"/>
              <a:cs typeface="Consolas"/>
              <a:sym typeface="Consolas"/>
            </a:endParaRPr>
          </a:p>
          <a:p>
            <a:pPr marL="0" lvl="0" indent="0" algn="l" rtl="0">
              <a:spcBef>
                <a:spcPts val="1600"/>
              </a:spcBef>
              <a:spcAft>
                <a:spcPts val="0"/>
              </a:spcAft>
              <a:buClr>
                <a:schemeClr val="dk1"/>
              </a:buClr>
              <a:buSzPts val="1100"/>
              <a:buFont typeface="Arial"/>
              <a:buNone/>
            </a:pPr>
            <a:endParaRPr dirty="0">
              <a:solidFill>
                <a:schemeClr val="dk1"/>
              </a:solidFill>
              <a:latin typeface="Consolas"/>
              <a:ea typeface="Consolas"/>
              <a:cs typeface="Consolas"/>
              <a:sym typeface="Consolas"/>
            </a:endParaRPr>
          </a:p>
          <a:p>
            <a:pPr marL="0" lvl="0" indent="0" algn="l" rtl="0">
              <a:spcBef>
                <a:spcPts val="1600"/>
              </a:spcBef>
              <a:spcAft>
                <a:spcPts val="0"/>
              </a:spcAft>
              <a:buClr>
                <a:schemeClr val="dk1"/>
              </a:buClr>
              <a:buSzPts val="1100"/>
              <a:buFont typeface="Arial"/>
              <a:buNone/>
            </a:pPr>
            <a:r>
              <a:rPr lang="en-GB" dirty="0" err="1">
                <a:solidFill>
                  <a:schemeClr val="accent4"/>
                </a:solidFill>
                <a:latin typeface="Consolas"/>
                <a:ea typeface="Consolas"/>
                <a:cs typeface="Consolas"/>
                <a:sym typeface="Consolas"/>
              </a:rPr>
              <a:t>cwWeight</a:t>
            </a:r>
            <a:r>
              <a:rPr lang="en-GB" dirty="0">
                <a:solidFill>
                  <a:schemeClr val="accent4"/>
                </a:solidFill>
                <a:latin typeface="Consolas"/>
                <a:ea typeface="Consolas"/>
                <a:cs typeface="Consolas"/>
                <a:sym typeface="Consolas"/>
              </a:rPr>
              <a:t> = 0.4</a:t>
            </a:r>
            <a:endParaRPr dirty="0">
              <a:solidFill>
                <a:schemeClr val="accent4"/>
              </a:solidFill>
              <a:latin typeface="Consolas"/>
              <a:ea typeface="Consolas"/>
              <a:cs typeface="Consolas"/>
              <a:sym typeface="Consolas"/>
            </a:endParaRPr>
          </a:p>
          <a:p>
            <a:pPr marL="0" lvl="0" indent="0" algn="l" rtl="0">
              <a:spcBef>
                <a:spcPts val="1600"/>
              </a:spcBef>
              <a:spcAft>
                <a:spcPts val="0"/>
              </a:spcAft>
              <a:buClr>
                <a:schemeClr val="dk1"/>
              </a:buClr>
              <a:buSzPts val="1100"/>
              <a:buFont typeface="Arial"/>
              <a:buNone/>
            </a:pPr>
            <a:r>
              <a:rPr lang="en-GB" dirty="0" err="1">
                <a:solidFill>
                  <a:schemeClr val="accent4"/>
                </a:solidFill>
                <a:latin typeface="Consolas"/>
                <a:ea typeface="Consolas"/>
                <a:cs typeface="Consolas"/>
                <a:sym typeface="Consolas"/>
              </a:rPr>
              <a:t>cwMark</a:t>
            </a:r>
            <a:r>
              <a:rPr lang="en-GB" dirty="0">
                <a:solidFill>
                  <a:schemeClr val="accent4"/>
                </a:solidFill>
                <a:latin typeface="Consolas"/>
                <a:ea typeface="Consolas"/>
                <a:cs typeface="Consolas"/>
                <a:sym typeface="Consolas"/>
              </a:rPr>
              <a:t> =65</a:t>
            </a:r>
            <a:endParaRPr dirty="0">
              <a:solidFill>
                <a:schemeClr val="accent4"/>
              </a:solidFill>
              <a:latin typeface="Consolas"/>
              <a:ea typeface="Consolas"/>
              <a:cs typeface="Consolas"/>
              <a:sym typeface="Consolas"/>
            </a:endParaRPr>
          </a:p>
          <a:p>
            <a:pPr marL="0" lvl="0" indent="0" algn="l" rtl="0">
              <a:spcBef>
                <a:spcPts val="1600"/>
              </a:spcBef>
              <a:spcAft>
                <a:spcPts val="0"/>
              </a:spcAft>
              <a:buClr>
                <a:schemeClr val="dk1"/>
              </a:buClr>
              <a:buSzPts val="1100"/>
              <a:buFont typeface="Arial"/>
              <a:buNone/>
            </a:pPr>
            <a:r>
              <a:rPr lang="en-GB" dirty="0" err="1">
                <a:solidFill>
                  <a:schemeClr val="accent4"/>
                </a:solidFill>
                <a:latin typeface="Consolas"/>
                <a:ea typeface="Consolas"/>
                <a:cs typeface="Consolas"/>
                <a:sym typeface="Consolas"/>
              </a:rPr>
              <a:t>calculateMark</a:t>
            </a:r>
            <a:r>
              <a:rPr lang="en-GB" dirty="0">
                <a:solidFill>
                  <a:schemeClr val="accent4"/>
                </a:solidFill>
                <a:latin typeface="Consolas"/>
                <a:ea typeface="Consolas"/>
                <a:cs typeface="Consolas"/>
                <a:sym typeface="Consolas"/>
              </a:rPr>
              <a:t>(</a:t>
            </a:r>
            <a:r>
              <a:rPr lang="en-GB" dirty="0" err="1">
                <a:solidFill>
                  <a:schemeClr val="accent4"/>
                </a:solidFill>
                <a:latin typeface="Consolas"/>
                <a:ea typeface="Consolas"/>
                <a:cs typeface="Consolas"/>
                <a:sym typeface="Consolas"/>
              </a:rPr>
              <a:t>cwWeight</a:t>
            </a:r>
            <a:r>
              <a:rPr lang="en-GB" dirty="0">
                <a:solidFill>
                  <a:schemeClr val="accent4"/>
                </a:solidFill>
                <a:latin typeface="Consolas"/>
                <a:ea typeface="Consolas"/>
                <a:cs typeface="Consolas"/>
                <a:sym typeface="Consolas"/>
              </a:rPr>
              <a:t>, </a:t>
            </a:r>
            <a:r>
              <a:rPr lang="en-GB" dirty="0" err="1">
                <a:solidFill>
                  <a:schemeClr val="accent4"/>
                </a:solidFill>
                <a:latin typeface="Consolas"/>
                <a:ea typeface="Consolas"/>
                <a:cs typeface="Consolas"/>
                <a:sym typeface="Consolas"/>
              </a:rPr>
              <a:t>cwMark</a:t>
            </a:r>
            <a:r>
              <a:rPr lang="en-GB" dirty="0">
                <a:solidFill>
                  <a:schemeClr val="accent4"/>
                </a:solidFill>
                <a:latin typeface="Consolas"/>
                <a:ea typeface="Consolas"/>
                <a:cs typeface="Consolas"/>
                <a:sym typeface="Consolas"/>
              </a:rPr>
              <a:t>)</a:t>
            </a:r>
            <a:endParaRPr dirty="0">
              <a:solidFill>
                <a:schemeClr val="accent4"/>
              </a:solidFill>
              <a:latin typeface="Consolas"/>
              <a:ea typeface="Consolas"/>
              <a:cs typeface="Consolas"/>
              <a:sym typeface="Consolas"/>
            </a:endParaRPr>
          </a:p>
          <a:p>
            <a:pPr marL="0" lvl="0" indent="0" algn="l" rtl="0">
              <a:spcBef>
                <a:spcPts val="1600"/>
              </a:spcBef>
              <a:spcAft>
                <a:spcPts val="1600"/>
              </a:spcAft>
              <a:buClr>
                <a:schemeClr val="dk1"/>
              </a:buClr>
              <a:buSzPts val="1100"/>
              <a:buFont typeface="Arial"/>
              <a:buNone/>
            </a:pPr>
            <a:r>
              <a:rPr lang="en-GB" dirty="0" err="1">
                <a:solidFill>
                  <a:schemeClr val="accent4"/>
                </a:solidFill>
                <a:latin typeface="Consolas"/>
                <a:ea typeface="Consolas"/>
                <a:cs typeface="Consolas"/>
                <a:sym typeface="Consolas"/>
              </a:rPr>
              <a:t>calculateMark</a:t>
            </a:r>
            <a:r>
              <a:rPr lang="en-GB" dirty="0">
                <a:solidFill>
                  <a:schemeClr val="accent4"/>
                </a:solidFill>
                <a:latin typeface="Consolas"/>
                <a:ea typeface="Consolas"/>
                <a:cs typeface="Consolas"/>
                <a:sym typeface="Consolas"/>
              </a:rPr>
              <a:t>(0.6, 55)</a:t>
            </a:r>
            <a:endParaRPr dirty="0">
              <a:solidFill>
                <a:schemeClr val="accent4"/>
              </a:solidFill>
            </a:endParaRPr>
          </a:p>
        </p:txBody>
      </p:sp>
      <p:sp>
        <p:nvSpPr>
          <p:cNvPr id="468" name="Google Shape;468;p6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35</a:t>
            </a:fld>
            <a:endParaRPr/>
          </a:p>
        </p:txBody>
      </p:sp>
      <p:sp>
        <p:nvSpPr>
          <p:cNvPr id="469" name="Google Shape;469;p66"/>
          <p:cNvSpPr/>
          <p:nvPr/>
        </p:nvSpPr>
        <p:spPr>
          <a:xfrm>
            <a:off x="4989725" y="1196900"/>
            <a:ext cx="3157200" cy="1038900"/>
          </a:xfrm>
          <a:prstGeom prst="wedgeRectCallout">
            <a:avLst>
              <a:gd name="adj1" fmla="val -77744"/>
              <a:gd name="adj2" fmla="val -2255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Parameter</a:t>
            </a:r>
            <a:r>
              <a:rPr lang="en-GB"/>
              <a:t>. A name used inside a function to refer to the value passed as an argument. </a:t>
            </a:r>
            <a:endParaRPr/>
          </a:p>
        </p:txBody>
      </p:sp>
      <p:sp>
        <p:nvSpPr>
          <p:cNvPr id="470" name="Google Shape;470;p66"/>
          <p:cNvSpPr/>
          <p:nvPr/>
        </p:nvSpPr>
        <p:spPr>
          <a:xfrm>
            <a:off x="4989850" y="2571750"/>
            <a:ext cx="3157200" cy="1425900"/>
          </a:xfrm>
          <a:prstGeom prst="wedgeRectCallout">
            <a:avLst>
              <a:gd name="adj1" fmla="val -105168"/>
              <a:gd name="adj2" fmla="val -17133"/>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Argument</a:t>
            </a:r>
            <a:r>
              <a:rPr lang="en-GB"/>
              <a:t>. A value provided to a function when the function is called. This value is assigned to the corresponding parameter in the function.</a:t>
            </a:r>
            <a:endParaRPr/>
          </a:p>
          <a:p>
            <a:pPr marL="0" lvl="0" indent="0" algn="l" rtl="0">
              <a:spcBef>
                <a:spcPts val="0"/>
              </a:spcBef>
              <a:spcAft>
                <a:spcPts val="0"/>
              </a:spcAft>
              <a:buNone/>
            </a:pP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74"/>
        <p:cNvGrpSpPr/>
        <p:nvPr/>
      </p:nvGrpSpPr>
      <p:grpSpPr>
        <a:xfrm>
          <a:off x="0" y="0"/>
          <a:ext cx="0" cy="0"/>
          <a:chOff x="0" y="0"/>
          <a:chExt cx="0" cy="0"/>
        </a:xfrm>
      </p:grpSpPr>
      <p:sp>
        <p:nvSpPr>
          <p:cNvPr id="475" name="Google Shape;475;p6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void function vs value returning function</a:t>
            </a:r>
            <a:r>
              <a:rPr lang="en-GB" baseline="30000" dirty="0">
                <a:solidFill>
                  <a:schemeClr val="tx1"/>
                </a:solidFill>
              </a:rPr>
              <a:t> </a:t>
            </a:r>
            <a:r>
              <a:rPr lang="en-GB" sz="2000" baseline="30000" dirty="0">
                <a:solidFill>
                  <a:schemeClr val="tx1"/>
                </a:solidFill>
              </a:rPr>
              <a:t>23</a:t>
            </a:r>
            <a:endParaRPr dirty="0"/>
          </a:p>
        </p:txBody>
      </p:sp>
      <p:sp>
        <p:nvSpPr>
          <p:cNvPr id="476" name="Google Shape;476;p6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dirty="0">
                <a:solidFill>
                  <a:schemeClr val="accent4"/>
                </a:solidFill>
              </a:rPr>
              <a:t>Void function</a:t>
            </a:r>
            <a:endParaRPr b="1" dirty="0">
              <a:solidFill>
                <a:schemeClr val="accent4"/>
              </a:solidFill>
            </a:endParaRPr>
          </a:p>
          <a:p>
            <a:pPr marL="0" lvl="0" indent="0" algn="l" rtl="0">
              <a:spcBef>
                <a:spcPts val="1600"/>
              </a:spcBef>
              <a:spcAft>
                <a:spcPts val="0"/>
              </a:spcAft>
              <a:buNone/>
            </a:pPr>
            <a:r>
              <a:rPr lang="en-GB" dirty="0"/>
              <a:t>Function that performs an action but </a:t>
            </a:r>
            <a:r>
              <a:rPr lang="en-GB" b="1" dirty="0"/>
              <a:t>does not</a:t>
            </a:r>
            <a:r>
              <a:rPr lang="en-GB" dirty="0"/>
              <a:t> return any value. *In fact None a special value is returned by void functions.</a:t>
            </a:r>
            <a:endParaRPr dirty="0"/>
          </a:p>
          <a:p>
            <a:pPr marL="0" lvl="0" indent="0" algn="l" rtl="0">
              <a:spcBef>
                <a:spcPts val="1600"/>
              </a:spcBef>
              <a:spcAft>
                <a:spcPts val="0"/>
              </a:spcAft>
              <a:buNone/>
            </a:pPr>
            <a:r>
              <a:rPr lang="en-GB" sz="1500" dirty="0">
                <a:solidFill>
                  <a:schemeClr val="accent4"/>
                </a:solidFill>
                <a:latin typeface="Consolas"/>
                <a:ea typeface="Consolas"/>
                <a:cs typeface="Consolas"/>
                <a:sym typeface="Consolas"/>
              </a:rPr>
              <a:t>id = 000123</a:t>
            </a:r>
            <a:endParaRPr sz="1500"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sz="1500" dirty="0">
                <a:solidFill>
                  <a:schemeClr val="accent4"/>
                </a:solidFill>
                <a:latin typeface="Consolas"/>
                <a:ea typeface="Consolas"/>
                <a:cs typeface="Consolas"/>
                <a:sym typeface="Consolas"/>
              </a:rPr>
              <a:t>def </a:t>
            </a:r>
            <a:r>
              <a:rPr lang="en-GB" sz="1500" dirty="0" err="1">
                <a:solidFill>
                  <a:schemeClr val="accent4"/>
                </a:solidFill>
                <a:latin typeface="Consolas"/>
                <a:ea typeface="Consolas"/>
                <a:cs typeface="Consolas"/>
                <a:sym typeface="Consolas"/>
              </a:rPr>
              <a:t>printID</a:t>
            </a:r>
            <a:r>
              <a:rPr lang="en-GB" sz="1500" dirty="0">
                <a:solidFill>
                  <a:schemeClr val="accent4"/>
                </a:solidFill>
                <a:latin typeface="Consolas"/>
                <a:ea typeface="Consolas"/>
                <a:cs typeface="Consolas"/>
                <a:sym typeface="Consolas"/>
              </a:rPr>
              <a:t>():</a:t>
            </a:r>
            <a:endParaRPr sz="1500" dirty="0">
              <a:solidFill>
                <a:schemeClr val="accent4"/>
              </a:solidFill>
              <a:latin typeface="Consolas"/>
              <a:ea typeface="Consolas"/>
              <a:cs typeface="Consolas"/>
              <a:sym typeface="Consolas"/>
            </a:endParaRPr>
          </a:p>
          <a:p>
            <a:pPr marL="0" lvl="0" indent="0" algn="l" rtl="0">
              <a:spcBef>
                <a:spcPts val="1600"/>
              </a:spcBef>
              <a:spcAft>
                <a:spcPts val="1600"/>
              </a:spcAft>
              <a:buNone/>
            </a:pPr>
            <a:r>
              <a:rPr lang="en-GB" sz="1500" dirty="0">
                <a:solidFill>
                  <a:schemeClr val="accent4"/>
                </a:solidFill>
                <a:latin typeface="Consolas"/>
                <a:ea typeface="Consolas"/>
                <a:cs typeface="Consolas"/>
                <a:sym typeface="Consolas"/>
              </a:rPr>
              <a:t>	print(id)</a:t>
            </a:r>
            <a:endParaRPr sz="1500" dirty="0">
              <a:solidFill>
                <a:schemeClr val="accent4"/>
              </a:solidFill>
              <a:latin typeface="Consolas"/>
              <a:ea typeface="Consolas"/>
              <a:cs typeface="Consolas"/>
              <a:sym typeface="Consolas"/>
            </a:endParaRPr>
          </a:p>
        </p:txBody>
      </p:sp>
      <p:sp>
        <p:nvSpPr>
          <p:cNvPr id="477" name="Google Shape;477;p6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a:p>
        </p:txBody>
      </p:sp>
      <p:sp>
        <p:nvSpPr>
          <p:cNvPr id="478" name="Google Shape;478;p6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dirty="0">
                <a:solidFill>
                  <a:schemeClr val="accent4"/>
                </a:solidFill>
              </a:rPr>
              <a:t>Value returning function</a:t>
            </a:r>
            <a:endParaRPr b="1" dirty="0">
              <a:solidFill>
                <a:schemeClr val="accent4"/>
              </a:solidFill>
            </a:endParaRPr>
          </a:p>
          <a:p>
            <a:pPr marL="0" lvl="0" indent="0" algn="l" rtl="0">
              <a:spcBef>
                <a:spcPts val="1600"/>
              </a:spcBef>
              <a:spcAft>
                <a:spcPts val="0"/>
              </a:spcAft>
              <a:buNone/>
            </a:pPr>
            <a:r>
              <a:rPr lang="en-GB" dirty="0"/>
              <a:t>Function that performs an action and returns a value</a:t>
            </a:r>
            <a:endParaRPr dirty="0"/>
          </a:p>
          <a:p>
            <a:pPr marL="0" lvl="0" indent="0" algn="l" rtl="0">
              <a:spcBef>
                <a:spcPts val="1600"/>
              </a:spcBef>
              <a:spcAft>
                <a:spcPts val="0"/>
              </a:spcAft>
              <a:buClr>
                <a:schemeClr val="dk1"/>
              </a:buClr>
              <a:buSzPts val="1100"/>
              <a:buFont typeface="Arial"/>
              <a:buNone/>
            </a:pPr>
            <a:r>
              <a:rPr lang="en-GB" sz="1500" dirty="0">
                <a:solidFill>
                  <a:schemeClr val="accent4"/>
                </a:solidFill>
                <a:latin typeface="Consolas"/>
                <a:ea typeface="Consolas"/>
                <a:cs typeface="Consolas"/>
                <a:sym typeface="Consolas"/>
              </a:rPr>
              <a:t>def </a:t>
            </a:r>
            <a:r>
              <a:rPr lang="en-GB" sz="1500" dirty="0" err="1">
                <a:solidFill>
                  <a:schemeClr val="accent4"/>
                </a:solidFill>
                <a:latin typeface="Consolas"/>
                <a:ea typeface="Consolas"/>
                <a:cs typeface="Consolas"/>
                <a:sym typeface="Consolas"/>
              </a:rPr>
              <a:t>calculateMark</a:t>
            </a:r>
            <a:r>
              <a:rPr lang="en-GB" sz="1500" dirty="0">
                <a:solidFill>
                  <a:schemeClr val="accent4"/>
                </a:solidFill>
                <a:latin typeface="Consolas"/>
                <a:ea typeface="Consolas"/>
                <a:cs typeface="Consolas"/>
                <a:sym typeface="Consolas"/>
              </a:rPr>
              <a:t>(weight, mark):</a:t>
            </a:r>
            <a:endParaRPr sz="1500" dirty="0">
              <a:solidFill>
                <a:schemeClr val="accent4"/>
              </a:solidFill>
              <a:latin typeface="Consolas"/>
              <a:ea typeface="Consolas"/>
              <a:cs typeface="Consolas"/>
              <a:sym typeface="Consolas"/>
            </a:endParaRPr>
          </a:p>
          <a:p>
            <a:pPr marL="0" lvl="0" indent="0" algn="l" rtl="0">
              <a:spcBef>
                <a:spcPts val="1600"/>
              </a:spcBef>
              <a:spcAft>
                <a:spcPts val="0"/>
              </a:spcAft>
              <a:buClr>
                <a:schemeClr val="dk1"/>
              </a:buClr>
              <a:buSzPts val="1100"/>
              <a:buFont typeface="Arial"/>
              <a:buNone/>
            </a:pPr>
            <a:r>
              <a:rPr lang="en-GB" sz="1500" dirty="0">
                <a:solidFill>
                  <a:schemeClr val="accent4"/>
                </a:solidFill>
                <a:latin typeface="Consolas"/>
                <a:ea typeface="Consolas"/>
                <a:cs typeface="Consolas"/>
                <a:sym typeface="Consolas"/>
              </a:rPr>
              <a:t>	return weight*mark</a:t>
            </a:r>
            <a:endParaRPr sz="1500" dirty="0">
              <a:solidFill>
                <a:schemeClr val="accent4"/>
              </a:solidFill>
              <a:latin typeface="Consolas"/>
              <a:ea typeface="Consolas"/>
              <a:cs typeface="Consolas"/>
              <a:sym typeface="Consolas"/>
            </a:endParaRPr>
          </a:p>
          <a:p>
            <a:pPr marL="0" lvl="0" indent="0" algn="l" rtl="0">
              <a:spcBef>
                <a:spcPts val="1600"/>
              </a:spcBef>
              <a:spcAft>
                <a:spcPts val="1600"/>
              </a:spcAft>
              <a:buNone/>
            </a:pPr>
            <a:endParaRPr dirty="0"/>
          </a:p>
        </p:txBody>
      </p:sp>
      <p:sp>
        <p:nvSpPr>
          <p:cNvPr id="6" name="TextBox 5">
            <a:extLst>
              <a:ext uri="{FF2B5EF4-FFF2-40B4-BE49-F238E27FC236}">
                <a16:creationId xmlns:a16="http://schemas.microsoft.com/office/drawing/2014/main" id="{E5128C7C-258A-463D-B636-B0AF577E0602}"/>
              </a:ext>
            </a:extLst>
          </p:cNvPr>
          <p:cNvSpPr txBox="1"/>
          <p:nvPr/>
        </p:nvSpPr>
        <p:spPr>
          <a:xfrm>
            <a:off x="122842" y="4698475"/>
            <a:ext cx="8662737" cy="461665"/>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23</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endParaRPr lang="en-US" sz="1200" dirty="0">
              <a:solidFill>
                <a:schemeClr val="tx1"/>
              </a:solidFill>
              <a:effectLst/>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F0BE3-519F-4860-BBB8-C5BF6B6769D2}"/>
              </a:ext>
            </a:extLst>
          </p:cNvPr>
          <p:cNvSpPr>
            <a:spLocks noGrp="1"/>
          </p:cNvSpPr>
          <p:nvPr>
            <p:ph type="title"/>
          </p:nvPr>
        </p:nvSpPr>
        <p:spPr/>
        <p:txBody>
          <a:bodyPr/>
          <a:lstStyle/>
          <a:p>
            <a:r>
              <a:rPr lang="en-US" dirty="0"/>
              <a:t>Task 7</a:t>
            </a:r>
          </a:p>
        </p:txBody>
      </p:sp>
      <p:sp>
        <p:nvSpPr>
          <p:cNvPr id="3" name="Text Placeholder 2">
            <a:extLst>
              <a:ext uri="{FF2B5EF4-FFF2-40B4-BE49-F238E27FC236}">
                <a16:creationId xmlns:a16="http://schemas.microsoft.com/office/drawing/2014/main" id="{AE9FF112-9B22-476B-9DDD-F081C345B636}"/>
              </a:ext>
            </a:extLst>
          </p:cNvPr>
          <p:cNvSpPr>
            <a:spLocks noGrp="1"/>
          </p:cNvSpPr>
          <p:nvPr>
            <p:ph type="body" idx="1"/>
          </p:nvPr>
        </p:nvSpPr>
        <p:spPr/>
        <p:txBody>
          <a:bodyPr/>
          <a:lstStyle/>
          <a:p>
            <a:pPr marL="114300" indent="0">
              <a:buNone/>
            </a:pPr>
            <a:r>
              <a:rPr lang="en-US" dirty="0"/>
              <a:t>Comment the previous tasks using </a:t>
            </a:r>
            <a:r>
              <a:rPr lang="en-US" dirty="0">
                <a:solidFill>
                  <a:schemeClr val="accent4"/>
                </a:solidFill>
              </a:rPr>
              <a:t>Ctrl+/</a:t>
            </a:r>
            <a:r>
              <a:rPr lang="en-US" dirty="0"/>
              <a:t> </a:t>
            </a:r>
          </a:p>
          <a:p>
            <a:pPr marL="114300" indent="0">
              <a:buNone/>
            </a:pPr>
            <a:r>
              <a:rPr lang="en-US" dirty="0"/>
              <a:t>Modify previous tasks 5 and 6 into functions, e.g. conversion and </a:t>
            </a:r>
            <a:r>
              <a:rPr lang="en-US" dirty="0" err="1"/>
              <a:t>even_odd</a:t>
            </a:r>
            <a:r>
              <a:rPr lang="en-US" dirty="0"/>
              <a:t> functions.  Call the functions.</a:t>
            </a:r>
          </a:p>
        </p:txBody>
      </p:sp>
      <p:sp>
        <p:nvSpPr>
          <p:cNvPr id="4" name="Slide Number Placeholder 3">
            <a:extLst>
              <a:ext uri="{FF2B5EF4-FFF2-40B4-BE49-F238E27FC236}">
                <a16:creationId xmlns:a16="http://schemas.microsoft.com/office/drawing/2014/main" id="{3DACC9CC-3B8C-4EBA-B1A3-FF8BEE71E645}"/>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37</a:t>
            </a:fld>
            <a:endParaRPr lang="en-GB"/>
          </a:p>
        </p:txBody>
      </p:sp>
    </p:spTree>
    <p:extLst>
      <p:ext uri="{BB962C8B-B14F-4D97-AF65-F5344CB8AC3E}">
        <p14:creationId xmlns:p14="http://schemas.microsoft.com/office/powerpoint/2010/main" val="41639531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4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Global variables</a:t>
            </a:r>
            <a:endParaRPr/>
          </a:p>
        </p:txBody>
      </p:sp>
      <p:sp>
        <p:nvSpPr>
          <p:cNvPr id="242" name="Google Shape;242;p4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Unlike local variables, which disappear when their function ends, </a:t>
            </a:r>
            <a:r>
              <a:rPr lang="en-GB" dirty="0">
                <a:solidFill>
                  <a:schemeClr val="accent4"/>
                </a:solidFill>
              </a:rPr>
              <a:t>global variables persist</a:t>
            </a:r>
            <a:r>
              <a:rPr lang="en-GB" dirty="0"/>
              <a:t> from one function call to the next.</a:t>
            </a:r>
            <a:r>
              <a:rPr lang="en-GB" baseline="30000" dirty="0">
                <a:solidFill>
                  <a:schemeClr val="tx1"/>
                </a:solidFill>
              </a:rPr>
              <a:t> 24</a:t>
            </a:r>
            <a:endParaRPr dirty="0"/>
          </a:p>
          <a:p>
            <a:pPr marL="0" lvl="0" indent="0" algn="l" rtl="0">
              <a:spcBef>
                <a:spcPts val="1600"/>
              </a:spcBef>
              <a:spcAft>
                <a:spcPts val="0"/>
              </a:spcAft>
              <a:buNone/>
            </a:pPr>
            <a:r>
              <a:rPr lang="en-GB" dirty="0" err="1">
                <a:solidFill>
                  <a:schemeClr val="accent4"/>
                </a:solidFill>
                <a:latin typeface="Consolas"/>
                <a:ea typeface="Consolas"/>
                <a:cs typeface="Consolas"/>
                <a:sym typeface="Consolas"/>
              </a:rPr>
              <a:t>globalVariable</a:t>
            </a:r>
            <a:r>
              <a:rPr lang="en-GB" dirty="0">
                <a:solidFill>
                  <a:schemeClr val="accent4"/>
                </a:solidFill>
                <a:latin typeface="Consolas"/>
                <a:ea typeface="Consolas"/>
                <a:cs typeface="Consolas"/>
                <a:sym typeface="Consolas"/>
              </a:rPr>
              <a:t> = 10</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dirty="0">
                <a:solidFill>
                  <a:schemeClr val="accent4"/>
                </a:solidFill>
                <a:latin typeface="Consolas"/>
                <a:ea typeface="Consolas"/>
                <a:cs typeface="Consolas"/>
                <a:sym typeface="Consolas"/>
              </a:rPr>
              <a:t>def </a:t>
            </a:r>
            <a:r>
              <a:rPr lang="en-GB" dirty="0" err="1">
                <a:solidFill>
                  <a:schemeClr val="accent4"/>
                </a:solidFill>
                <a:latin typeface="Consolas"/>
                <a:ea typeface="Consolas"/>
                <a:cs typeface="Consolas"/>
                <a:sym typeface="Consolas"/>
              </a:rPr>
              <a:t>functionToCallGlobalVariable</a:t>
            </a:r>
            <a:r>
              <a:rPr lang="en-GB" dirty="0">
                <a:solidFill>
                  <a:schemeClr val="accent4"/>
                </a:solidFill>
                <a:latin typeface="Consolas"/>
                <a:ea typeface="Consolas"/>
                <a:cs typeface="Consolas"/>
                <a:sym typeface="Consolas"/>
              </a:rPr>
              <a:t>:</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dirty="0">
                <a:solidFill>
                  <a:schemeClr val="accent4"/>
                </a:solidFill>
                <a:latin typeface="Consolas"/>
                <a:ea typeface="Consolas"/>
                <a:cs typeface="Consolas"/>
                <a:sym typeface="Consolas"/>
              </a:rPr>
              <a:t>	print(</a:t>
            </a:r>
            <a:r>
              <a:rPr lang="en-GB" dirty="0" err="1">
                <a:solidFill>
                  <a:schemeClr val="accent4"/>
                </a:solidFill>
                <a:latin typeface="Consolas"/>
                <a:ea typeface="Consolas"/>
                <a:cs typeface="Consolas"/>
                <a:sym typeface="Consolas"/>
              </a:rPr>
              <a:t>globalVariable</a:t>
            </a:r>
            <a:r>
              <a:rPr lang="en-GB" dirty="0">
                <a:solidFill>
                  <a:schemeClr val="accent4"/>
                </a:solidFill>
                <a:latin typeface="Consolas"/>
                <a:ea typeface="Consolas"/>
                <a:cs typeface="Consolas"/>
                <a:sym typeface="Consolas"/>
              </a:rPr>
              <a:t>)</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dirty="0">
                <a:solidFill>
                  <a:schemeClr val="accent4"/>
                </a:solidFill>
                <a:latin typeface="Consolas"/>
                <a:ea typeface="Consolas"/>
                <a:cs typeface="Consolas"/>
                <a:sym typeface="Consolas"/>
              </a:rPr>
              <a:t>def </a:t>
            </a:r>
            <a:r>
              <a:rPr lang="en-GB" dirty="0" err="1">
                <a:solidFill>
                  <a:schemeClr val="accent4"/>
                </a:solidFill>
                <a:latin typeface="Consolas"/>
                <a:ea typeface="Consolas"/>
                <a:cs typeface="Consolas"/>
                <a:sym typeface="Consolas"/>
              </a:rPr>
              <a:t>someFunction</a:t>
            </a:r>
            <a:r>
              <a:rPr lang="en-GB" dirty="0">
                <a:solidFill>
                  <a:schemeClr val="accent4"/>
                </a:solidFill>
                <a:latin typeface="Consolas"/>
                <a:ea typeface="Consolas"/>
                <a:cs typeface="Consolas"/>
                <a:sym typeface="Consolas"/>
              </a:rPr>
              <a:t>():</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dirty="0">
                <a:solidFill>
                  <a:schemeClr val="accent4"/>
                </a:solidFill>
                <a:latin typeface="Consolas"/>
                <a:ea typeface="Consolas"/>
                <a:cs typeface="Consolas"/>
                <a:sym typeface="Consolas"/>
              </a:rPr>
              <a:t>	</a:t>
            </a:r>
            <a:r>
              <a:rPr lang="en-GB" dirty="0" err="1">
                <a:solidFill>
                  <a:schemeClr val="accent4"/>
                </a:solidFill>
                <a:latin typeface="Consolas"/>
                <a:ea typeface="Consolas"/>
                <a:cs typeface="Consolas"/>
                <a:sym typeface="Consolas"/>
              </a:rPr>
              <a:t>localVariable</a:t>
            </a:r>
            <a:r>
              <a:rPr lang="en-GB" dirty="0">
                <a:solidFill>
                  <a:schemeClr val="accent4"/>
                </a:solidFill>
                <a:latin typeface="Consolas"/>
                <a:ea typeface="Consolas"/>
                <a:cs typeface="Consolas"/>
                <a:sym typeface="Consolas"/>
              </a:rPr>
              <a:t> = 2</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endParaRPr dirty="0"/>
          </a:p>
          <a:p>
            <a:pPr marL="457200" lvl="0" indent="0" algn="l" rtl="0">
              <a:spcBef>
                <a:spcPts val="1600"/>
              </a:spcBef>
              <a:spcAft>
                <a:spcPts val="1600"/>
              </a:spcAft>
              <a:buNone/>
            </a:pPr>
            <a:endParaRPr dirty="0"/>
          </a:p>
        </p:txBody>
      </p:sp>
      <p:sp>
        <p:nvSpPr>
          <p:cNvPr id="243" name="Google Shape;243;p4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38</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
        <p:nvSpPr>
          <p:cNvPr id="5" name="TextBox 4">
            <a:extLst>
              <a:ext uri="{FF2B5EF4-FFF2-40B4-BE49-F238E27FC236}">
                <a16:creationId xmlns:a16="http://schemas.microsoft.com/office/drawing/2014/main" id="{B6DFBD71-6948-404D-B839-CB12CFD9D3AF}"/>
              </a:ext>
            </a:extLst>
          </p:cNvPr>
          <p:cNvSpPr txBox="1"/>
          <p:nvPr/>
        </p:nvSpPr>
        <p:spPr>
          <a:xfrm>
            <a:off x="122842" y="4698475"/>
            <a:ext cx="8662737" cy="461665"/>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24</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endParaRPr lang="en-US" sz="1200" dirty="0">
              <a:solidFill>
                <a:schemeClr val="tx1"/>
              </a:solidFill>
              <a:effectLst/>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4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Global variables</a:t>
            </a:r>
            <a:endParaRPr/>
          </a:p>
        </p:txBody>
      </p:sp>
      <p:sp>
        <p:nvSpPr>
          <p:cNvPr id="249" name="Google Shape;249;p4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Global variables are usually used for </a:t>
            </a:r>
            <a:r>
              <a:rPr lang="en-GB" dirty="0">
                <a:solidFill>
                  <a:schemeClr val="accent4"/>
                </a:solidFill>
              </a:rPr>
              <a:t>flags </a:t>
            </a:r>
            <a:r>
              <a:rPr lang="en-GB" dirty="0"/>
              <a:t>=&gt; </a:t>
            </a:r>
            <a:r>
              <a:rPr lang="en-GB" dirty="0" err="1"/>
              <a:t>boolean</a:t>
            </a:r>
            <a:r>
              <a:rPr lang="en-GB" dirty="0"/>
              <a:t> variables that indicate (“flag”) whether a condition is true.</a:t>
            </a:r>
            <a:r>
              <a:rPr lang="en-GB" baseline="30000" dirty="0">
                <a:solidFill>
                  <a:schemeClr val="tx1"/>
                </a:solidFill>
              </a:rPr>
              <a:t> 25</a:t>
            </a:r>
            <a:endParaRPr dirty="0"/>
          </a:p>
          <a:p>
            <a:pPr marL="457200" lvl="0" indent="0" algn="l" rtl="0">
              <a:spcBef>
                <a:spcPts val="1600"/>
              </a:spcBef>
              <a:spcAft>
                <a:spcPts val="0"/>
              </a:spcAft>
              <a:buNone/>
            </a:pPr>
            <a:r>
              <a:rPr lang="en-GB" dirty="0"/>
              <a:t>For example, some programs use a flag named </a:t>
            </a:r>
            <a:r>
              <a:rPr lang="en-GB" dirty="0">
                <a:solidFill>
                  <a:schemeClr val="accent4"/>
                </a:solidFill>
                <a:latin typeface="Consolas"/>
                <a:ea typeface="Consolas"/>
                <a:cs typeface="Consolas"/>
                <a:sym typeface="Consolas"/>
              </a:rPr>
              <a:t>verbose </a:t>
            </a:r>
            <a:r>
              <a:rPr lang="en-GB" dirty="0"/>
              <a:t>to control the level of detail in the output:</a:t>
            </a:r>
            <a:endParaRPr dirty="0"/>
          </a:p>
          <a:p>
            <a:pPr marL="0" lvl="0" indent="457200" algn="l" rtl="0">
              <a:spcBef>
                <a:spcPts val="1600"/>
              </a:spcBef>
              <a:spcAft>
                <a:spcPts val="0"/>
              </a:spcAft>
              <a:buNone/>
            </a:pPr>
            <a:r>
              <a:rPr lang="en-GB" dirty="0">
                <a:solidFill>
                  <a:srgbClr val="FFAB40"/>
                </a:solidFill>
                <a:latin typeface="Consolas"/>
                <a:ea typeface="Consolas"/>
                <a:cs typeface="Consolas"/>
                <a:sym typeface="Consolas"/>
              </a:rPr>
              <a:t>verbose = True </a:t>
            </a:r>
            <a:endParaRPr dirty="0">
              <a:solidFill>
                <a:srgbClr val="FFAB40"/>
              </a:solidFill>
              <a:latin typeface="Consolas"/>
              <a:ea typeface="Consolas"/>
              <a:cs typeface="Consolas"/>
              <a:sym typeface="Consolas"/>
            </a:endParaRPr>
          </a:p>
          <a:p>
            <a:pPr marL="0" lvl="0" indent="457200" algn="l" rtl="0">
              <a:spcBef>
                <a:spcPts val="1600"/>
              </a:spcBef>
              <a:spcAft>
                <a:spcPts val="0"/>
              </a:spcAft>
              <a:buNone/>
            </a:pPr>
            <a:r>
              <a:rPr lang="en-GB" dirty="0">
                <a:solidFill>
                  <a:srgbClr val="FFAB40"/>
                </a:solidFill>
                <a:latin typeface="Consolas"/>
                <a:ea typeface="Consolas"/>
                <a:cs typeface="Consolas"/>
                <a:sym typeface="Consolas"/>
              </a:rPr>
              <a:t>def example1(): </a:t>
            </a:r>
            <a:endParaRPr dirty="0">
              <a:solidFill>
                <a:srgbClr val="FFAB40"/>
              </a:solidFill>
              <a:latin typeface="Consolas"/>
              <a:ea typeface="Consolas"/>
              <a:cs typeface="Consolas"/>
              <a:sym typeface="Consolas"/>
            </a:endParaRPr>
          </a:p>
          <a:p>
            <a:pPr marL="457200" lvl="0" indent="457200" algn="l" rtl="0">
              <a:spcBef>
                <a:spcPts val="1600"/>
              </a:spcBef>
              <a:spcAft>
                <a:spcPts val="0"/>
              </a:spcAft>
              <a:buNone/>
            </a:pPr>
            <a:r>
              <a:rPr lang="en-GB" dirty="0">
                <a:solidFill>
                  <a:srgbClr val="FFAB40"/>
                </a:solidFill>
                <a:latin typeface="Consolas"/>
                <a:ea typeface="Consolas"/>
                <a:cs typeface="Consolas"/>
                <a:sym typeface="Consolas"/>
              </a:rPr>
              <a:t>if verbose: </a:t>
            </a:r>
            <a:endParaRPr dirty="0">
              <a:solidFill>
                <a:srgbClr val="FFAB40"/>
              </a:solidFill>
              <a:latin typeface="Consolas"/>
              <a:ea typeface="Consolas"/>
              <a:cs typeface="Consolas"/>
              <a:sym typeface="Consolas"/>
            </a:endParaRPr>
          </a:p>
          <a:p>
            <a:pPr marL="457200" lvl="0" indent="457200" algn="l" rtl="0">
              <a:spcBef>
                <a:spcPts val="1600"/>
              </a:spcBef>
              <a:spcAft>
                <a:spcPts val="1600"/>
              </a:spcAft>
              <a:buNone/>
            </a:pPr>
            <a:r>
              <a:rPr lang="en-GB" dirty="0">
                <a:solidFill>
                  <a:srgbClr val="FFAB40"/>
                </a:solidFill>
                <a:latin typeface="Consolas"/>
                <a:ea typeface="Consolas"/>
                <a:cs typeface="Consolas"/>
                <a:sym typeface="Consolas"/>
              </a:rPr>
              <a:t>print('Running example1')</a:t>
            </a:r>
            <a:endParaRPr dirty="0">
              <a:solidFill>
                <a:srgbClr val="FFAB40"/>
              </a:solidFill>
              <a:latin typeface="Consolas"/>
              <a:ea typeface="Consolas"/>
              <a:cs typeface="Consolas"/>
              <a:sym typeface="Consolas"/>
            </a:endParaRPr>
          </a:p>
        </p:txBody>
      </p:sp>
      <p:sp>
        <p:nvSpPr>
          <p:cNvPr id="250" name="Google Shape;250;p4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39</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
        <p:nvSpPr>
          <p:cNvPr id="5" name="TextBox 4">
            <a:extLst>
              <a:ext uri="{FF2B5EF4-FFF2-40B4-BE49-F238E27FC236}">
                <a16:creationId xmlns:a16="http://schemas.microsoft.com/office/drawing/2014/main" id="{B7E04E32-EAFC-491D-A1EF-1BFDC2AABCE3}"/>
              </a:ext>
            </a:extLst>
          </p:cNvPr>
          <p:cNvSpPr txBox="1"/>
          <p:nvPr/>
        </p:nvSpPr>
        <p:spPr>
          <a:xfrm>
            <a:off x="122842" y="4698475"/>
            <a:ext cx="8662737" cy="461665"/>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25</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endParaRPr lang="en-US" sz="1200" dirty="0">
              <a:solidFill>
                <a:schemeClr val="tx1"/>
              </a:solidFill>
              <a:effectLst/>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4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Global variables</a:t>
            </a:r>
            <a:endParaRPr/>
          </a:p>
        </p:txBody>
      </p:sp>
      <p:sp>
        <p:nvSpPr>
          <p:cNvPr id="256" name="Google Shape;256;p46"/>
          <p:cNvSpPr txBox="1">
            <a:spLocks noGrp="1"/>
          </p:cNvSpPr>
          <p:nvPr>
            <p:ph type="body" idx="1"/>
          </p:nvPr>
        </p:nvSpPr>
        <p:spPr>
          <a:xfrm>
            <a:off x="311700" y="1152475"/>
            <a:ext cx="8520600" cy="3416400"/>
          </a:xfrm>
          <a:prstGeom prst="rect">
            <a:avLst/>
          </a:prstGeom>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To reassign a global variable inside a function you have to declare the global variable before you use it: </a:t>
            </a:r>
            <a:r>
              <a:rPr lang="en-GB" baseline="30000" dirty="0">
                <a:solidFill>
                  <a:schemeClr val="tx1"/>
                </a:solidFill>
              </a:rPr>
              <a:t>26</a:t>
            </a:r>
            <a:endParaRPr dirty="0"/>
          </a:p>
          <a:p>
            <a:pPr marL="0" lvl="0" indent="0" algn="l" rtl="0">
              <a:spcBef>
                <a:spcPts val="1600"/>
              </a:spcBef>
              <a:spcAft>
                <a:spcPts val="0"/>
              </a:spcAft>
              <a:buNone/>
            </a:pPr>
            <a:r>
              <a:rPr lang="en-GB" dirty="0" err="1">
                <a:solidFill>
                  <a:schemeClr val="accent4"/>
                </a:solidFill>
                <a:latin typeface="Consolas"/>
                <a:ea typeface="Consolas"/>
                <a:cs typeface="Consolas"/>
                <a:sym typeface="Consolas"/>
              </a:rPr>
              <a:t>been_called</a:t>
            </a:r>
            <a:r>
              <a:rPr lang="en-GB" dirty="0">
                <a:solidFill>
                  <a:schemeClr val="accent4"/>
                </a:solidFill>
                <a:latin typeface="Consolas"/>
                <a:ea typeface="Consolas"/>
                <a:cs typeface="Consolas"/>
                <a:sym typeface="Consolas"/>
              </a:rPr>
              <a:t> = False </a:t>
            </a:r>
            <a:endParaRPr dirty="0">
              <a:solidFill>
                <a:schemeClr val="accent4"/>
              </a:solidFill>
              <a:latin typeface="Consolas"/>
              <a:ea typeface="Consolas"/>
              <a:cs typeface="Consolas"/>
              <a:sym typeface="Consolas"/>
            </a:endParaRPr>
          </a:p>
          <a:p>
            <a:pPr marL="0" lvl="0" indent="0" algn="l" rtl="0">
              <a:spcBef>
                <a:spcPts val="1600"/>
              </a:spcBef>
              <a:spcAft>
                <a:spcPts val="0"/>
              </a:spcAft>
              <a:buNone/>
            </a:pPr>
            <a:r>
              <a:rPr lang="en-GB" dirty="0">
                <a:solidFill>
                  <a:schemeClr val="accent4"/>
                </a:solidFill>
                <a:latin typeface="Consolas"/>
                <a:ea typeface="Consolas"/>
                <a:cs typeface="Consolas"/>
                <a:sym typeface="Consolas"/>
              </a:rPr>
              <a:t>def example2(): </a:t>
            </a:r>
            <a:endParaRPr dirty="0">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dirty="0">
                <a:solidFill>
                  <a:schemeClr val="accent4"/>
                </a:solidFill>
                <a:latin typeface="Consolas"/>
                <a:ea typeface="Consolas"/>
                <a:cs typeface="Consolas"/>
                <a:sym typeface="Consolas"/>
              </a:rPr>
              <a:t>global </a:t>
            </a:r>
            <a:r>
              <a:rPr lang="en-GB" dirty="0" err="1">
                <a:solidFill>
                  <a:schemeClr val="accent4"/>
                </a:solidFill>
                <a:latin typeface="Consolas"/>
                <a:ea typeface="Consolas"/>
                <a:cs typeface="Consolas"/>
                <a:sym typeface="Consolas"/>
              </a:rPr>
              <a:t>been_called</a:t>
            </a:r>
            <a:r>
              <a:rPr lang="en-GB" dirty="0">
                <a:solidFill>
                  <a:schemeClr val="accent4"/>
                </a:solidFill>
                <a:latin typeface="Consolas"/>
                <a:ea typeface="Consolas"/>
                <a:cs typeface="Consolas"/>
                <a:sym typeface="Consolas"/>
              </a:rPr>
              <a:t> </a:t>
            </a:r>
            <a:endParaRPr dirty="0">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dirty="0" err="1">
                <a:solidFill>
                  <a:schemeClr val="accent4"/>
                </a:solidFill>
                <a:latin typeface="Consolas"/>
                <a:ea typeface="Consolas"/>
                <a:cs typeface="Consolas"/>
                <a:sym typeface="Consolas"/>
              </a:rPr>
              <a:t>been_called</a:t>
            </a:r>
            <a:r>
              <a:rPr lang="en-GB" dirty="0">
                <a:solidFill>
                  <a:schemeClr val="accent4"/>
                </a:solidFill>
                <a:latin typeface="Consolas"/>
                <a:ea typeface="Consolas"/>
                <a:cs typeface="Consolas"/>
                <a:sym typeface="Consolas"/>
              </a:rPr>
              <a:t> = True</a:t>
            </a:r>
            <a:endParaRPr dirty="0">
              <a:solidFill>
                <a:schemeClr val="accent4"/>
              </a:solidFill>
              <a:latin typeface="Consolas"/>
              <a:ea typeface="Consolas"/>
              <a:cs typeface="Consolas"/>
              <a:sym typeface="Consolas"/>
            </a:endParaRPr>
          </a:p>
          <a:p>
            <a:pPr marL="0" lvl="0" indent="0" algn="l" rtl="0">
              <a:spcBef>
                <a:spcPts val="1600"/>
              </a:spcBef>
              <a:spcAft>
                <a:spcPts val="1600"/>
              </a:spcAft>
              <a:buNone/>
            </a:pPr>
            <a:r>
              <a:rPr lang="en-GB" dirty="0"/>
              <a:t>The </a:t>
            </a:r>
            <a:r>
              <a:rPr lang="en-GB" b="1" dirty="0">
                <a:solidFill>
                  <a:schemeClr val="accent4"/>
                </a:solidFill>
              </a:rPr>
              <a:t>global statement</a:t>
            </a:r>
            <a:r>
              <a:rPr lang="en-GB" dirty="0">
                <a:solidFill>
                  <a:schemeClr val="accent4"/>
                </a:solidFill>
              </a:rPr>
              <a:t> </a:t>
            </a:r>
            <a:r>
              <a:rPr lang="en-GB" dirty="0"/>
              <a:t>tells the interpreter something like, “In this function, when I say </a:t>
            </a:r>
            <a:r>
              <a:rPr lang="en-GB" dirty="0" err="1"/>
              <a:t>been_called</a:t>
            </a:r>
            <a:r>
              <a:rPr lang="en-GB" dirty="0"/>
              <a:t>, I mean the global variable; don’t create a local one.” </a:t>
            </a:r>
            <a:endParaRPr dirty="0">
              <a:solidFill>
                <a:schemeClr val="accent4"/>
              </a:solidFill>
              <a:latin typeface="Consolas"/>
              <a:ea typeface="Consolas"/>
              <a:cs typeface="Consolas"/>
              <a:sym typeface="Consolas"/>
            </a:endParaRPr>
          </a:p>
        </p:txBody>
      </p:sp>
      <p:sp>
        <p:nvSpPr>
          <p:cNvPr id="257" name="Google Shape;257;p4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40</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
        <p:nvSpPr>
          <p:cNvPr id="5" name="TextBox 4">
            <a:extLst>
              <a:ext uri="{FF2B5EF4-FFF2-40B4-BE49-F238E27FC236}">
                <a16:creationId xmlns:a16="http://schemas.microsoft.com/office/drawing/2014/main" id="{5A2E4FCB-80B6-40D9-8BCE-337D32DB947B}"/>
              </a:ext>
            </a:extLst>
          </p:cNvPr>
          <p:cNvSpPr txBox="1"/>
          <p:nvPr/>
        </p:nvSpPr>
        <p:spPr>
          <a:xfrm>
            <a:off x="122842" y="4698475"/>
            <a:ext cx="8662737" cy="461665"/>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26</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endParaRPr lang="en-US" sz="1200" dirty="0">
              <a:solidFill>
                <a:schemeClr val="tx1"/>
              </a:solidFill>
              <a:effectLst/>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4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Global variables</a:t>
            </a:r>
            <a:endParaRPr/>
          </a:p>
        </p:txBody>
      </p:sp>
      <p:sp>
        <p:nvSpPr>
          <p:cNvPr id="263" name="Google Shape;263;p4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Here’s an example that tries to update a global variable: </a:t>
            </a:r>
            <a:r>
              <a:rPr lang="en-GB" baseline="30000" dirty="0">
                <a:solidFill>
                  <a:schemeClr val="tx1"/>
                </a:solidFill>
              </a:rPr>
              <a:t>27</a:t>
            </a:r>
            <a:endParaRPr dirty="0"/>
          </a:p>
          <a:p>
            <a:pPr marL="0" lvl="0" indent="0" algn="l" rtl="0">
              <a:spcBef>
                <a:spcPts val="1600"/>
              </a:spcBef>
              <a:spcAft>
                <a:spcPts val="0"/>
              </a:spcAft>
              <a:buNone/>
            </a:pPr>
            <a:r>
              <a:rPr lang="en-GB" dirty="0">
                <a:solidFill>
                  <a:schemeClr val="accent4"/>
                </a:solidFill>
                <a:latin typeface="Consolas"/>
                <a:ea typeface="Consolas"/>
                <a:cs typeface="Consolas"/>
                <a:sym typeface="Consolas"/>
              </a:rPr>
              <a:t>count = 0 </a:t>
            </a:r>
            <a:endParaRPr dirty="0">
              <a:solidFill>
                <a:schemeClr val="accent4"/>
              </a:solidFill>
              <a:latin typeface="Consolas"/>
              <a:ea typeface="Consolas"/>
              <a:cs typeface="Consolas"/>
              <a:sym typeface="Consolas"/>
            </a:endParaRPr>
          </a:p>
          <a:p>
            <a:pPr marL="0" lvl="0" indent="0" algn="l" rtl="0">
              <a:spcBef>
                <a:spcPts val="0"/>
              </a:spcBef>
              <a:spcAft>
                <a:spcPts val="0"/>
              </a:spcAft>
              <a:buNone/>
            </a:pPr>
            <a:r>
              <a:rPr lang="en-GB" dirty="0">
                <a:solidFill>
                  <a:schemeClr val="accent4"/>
                </a:solidFill>
                <a:latin typeface="Consolas"/>
                <a:ea typeface="Consolas"/>
                <a:cs typeface="Consolas"/>
                <a:sym typeface="Consolas"/>
              </a:rPr>
              <a:t>def example3(): </a:t>
            </a:r>
            <a:endParaRPr dirty="0">
              <a:solidFill>
                <a:schemeClr val="accent4"/>
              </a:solidFill>
              <a:latin typeface="Consolas"/>
              <a:ea typeface="Consolas"/>
              <a:cs typeface="Consolas"/>
              <a:sym typeface="Consolas"/>
            </a:endParaRPr>
          </a:p>
          <a:p>
            <a:pPr marL="0" lvl="0" indent="457200" algn="l" rtl="0">
              <a:spcBef>
                <a:spcPts val="0"/>
              </a:spcBef>
              <a:spcAft>
                <a:spcPts val="0"/>
              </a:spcAft>
              <a:buNone/>
            </a:pPr>
            <a:r>
              <a:rPr lang="en-GB" dirty="0">
                <a:solidFill>
                  <a:schemeClr val="accent4"/>
                </a:solidFill>
                <a:latin typeface="Consolas"/>
                <a:ea typeface="Consolas"/>
                <a:cs typeface="Consolas"/>
                <a:sym typeface="Consolas"/>
              </a:rPr>
              <a:t>count = count + 1 # WRONG</a:t>
            </a:r>
            <a:endParaRPr dirty="0">
              <a:solidFill>
                <a:schemeClr val="accent4"/>
              </a:solidFill>
              <a:latin typeface="Consolas"/>
              <a:ea typeface="Consolas"/>
              <a:cs typeface="Consolas"/>
              <a:sym typeface="Consolas"/>
            </a:endParaRPr>
          </a:p>
          <a:p>
            <a:pPr marL="0" lvl="0" indent="0" algn="l" rtl="0">
              <a:spcBef>
                <a:spcPts val="0"/>
              </a:spcBef>
              <a:spcAft>
                <a:spcPts val="0"/>
              </a:spcAft>
              <a:buNone/>
            </a:pPr>
            <a:r>
              <a:rPr lang="en-GB" dirty="0" err="1">
                <a:solidFill>
                  <a:schemeClr val="accent4"/>
                </a:solidFill>
                <a:latin typeface="Consolas"/>
                <a:ea typeface="Consolas"/>
                <a:cs typeface="Consolas"/>
                <a:sym typeface="Consolas"/>
              </a:rPr>
              <a:t>UnboundLocalError</a:t>
            </a:r>
            <a:r>
              <a:rPr lang="en-GB" dirty="0">
                <a:solidFill>
                  <a:schemeClr val="accent4"/>
                </a:solidFill>
                <a:latin typeface="Consolas"/>
                <a:ea typeface="Consolas"/>
                <a:cs typeface="Consolas"/>
                <a:sym typeface="Consolas"/>
              </a:rPr>
              <a:t>: local variable 'count' referenced before assignment</a:t>
            </a:r>
            <a:endParaRPr dirty="0">
              <a:solidFill>
                <a:schemeClr val="accent4"/>
              </a:solidFill>
              <a:latin typeface="Consolas"/>
              <a:ea typeface="Consolas"/>
              <a:cs typeface="Consolas"/>
              <a:sym typeface="Consolas"/>
            </a:endParaRPr>
          </a:p>
          <a:p>
            <a:pPr marL="0" lvl="0" indent="0" algn="l" rtl="0">
              <a:spcBef>
                <a:spcPts val="0"/>
              </a:spcBef>
              <a:spcAft>
                <a:spcPts val="0"/>
              </a:spcAft>
              <a:buNone/>
            </a:pPr>
            <a:endParaRPr dirty="0">
              <a:solidFill>
                <a:schemeClr val="accent4"/>
              </a:solidFill>
              <a:latin typeface="Consolas"/>
              <a:ea typeface="Consolas"/>
              <a:cs typeface="Consolas"/>
              <a:sym typeface="Consolas"/>
            </a:endParaRPr>
          </a:p>
          <a:p>
            <a:pPr marL="0" lvl="0" indent="0" algn="l" rtl="0">
              <a:spcBef>
                <a:spcPts val="0"/>
              </a:spcBef>
              <a:spcAft>
                <a:spcPts val="0"/>
              </a:spcAft>
              <a:buNone/>
            </a:pPr>
            <a:r>
              <a:rPr lang="en-GB" sz="2400" dirty="0">
                <a:solidFill>
                  <a:schemeClr val="accent4"/>
                </a:solidFill>
                <a:latin typeface="Consolas"/>
                <a:ea typeface="Consolas"/>
                <a:cs typeface="Consolas"/>
                <a:sym typeface="Consolas"/>
              </a:rPr>
              <a:t>How to fix it??</a:t>
            </a:r>
            <a:endParaRPr sz="2400" dirty="0">
              <a:solidFill>
                <a:schemeClr val="accent4"/>
              </a:solidFill>
              <a:latin typeface="Consolas"/>
              <a:ea typeface="Consolas"/>
              <a:cs typeface="Consolas"/>
              <a:sym typeface="Consolas"/>
            </a:endParaRPr>
          </a:p>
        </p:txBody>
      </p:sp>
      <p:sp>
        <p:nvSpPr>
          <p:cNvPr id="264" name="Google Shape;264;p4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41</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
        <p:nvSpPr>
          <p:cNvPr id="265" name="Google Shape;265;p47"/>
          <p:cNvSpPr/>
          <p:nvPr/>
        </p:nvSpPr>
        <p:spPr>
          <a:xfrm>
            <a:off x="4456300" y="1533875"/>
            <a:ext cx="4016100" cy="1006500"/>
          </a:xfrm>
          <a:prstGeom prst="wedgeRectCallout">
            <a:avLst>
              <a:gd name="adj1" fmla="val -59811"/>
              <a:gd name="adj2" fmla="val 49324"/>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a:ln>
                  <a:noFill/>
                </a:ln>
                <a:solidFill>
                  <a:srgbClr val="000000"/>
                </a:solidFill>
                <a:effectLst/>
                <a:uLnTx/>
                <a:uFillTx/>
                <a:latin typeface="Arial"/>
                <a:cs typeface="Arial"/>
                <a:sym typeface="Arial"/>
              </a:rPr>
              <a:t>when you make an assignment to a variable in a scope, that variable becomes</a:t>
            </a:r>
            <a:r>
              <a:rPr kumimoji="0" lang="en-GB" sz="1400" b="1" i="0" u="none" strike="noStrike" kern="0" cap="none" spc="0" normalizeH="0" baseline="0" noProof="0">
                <a:ln>
                  <a:noFill/>
                </a:ln>
                <a:solidFill>
                  <a:srgbClr val="000000"/>
                </a:solidFill>
                <a:effectLst/>
                <a:uLnTx/>
                <a:uFillTx/>
                <a:latin typeface="Arial"/>
                <a:cs typeface="Arial"/>
                <a:sym typeface="Arial"/>
              </a:rPr>
              <a:t> local</a:t>
            </a:r>
            <a:r>
              <a:rPr kumimoji="0" lang="en-GB" sz="1400" b="0" i="0" u="none" strike="noStrike" kern="0" cap="none" spc="0" normalizeH="0" baseline="0" noProof="0">
                <a:ln>
                  <a:noFill/>
                </a:ln>
                <a:solidFill>
                  <a:srgbClr val="000000"/>
                </a:solidFill>
                <a:effectLst/>
                <a:uLnTx/>
                <a:uFillTx/>
                <a:latin typeface="Arial"/>
                <a:cs typeface="Arial"/>
                <a:sym typeface="Arial"/>
              </a:rPr>
              <a:t> to that scope and shadows any similarly named variable in the outer scope</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1" i="0" u="none" strike="noStrike" kern="0" cap="none" spc="0" normalizeH="0" baseline="0" noProof="0">
                <a:ln>
                  <a:noFill/>
                </a:ln>
                <a:solidFill>
                  <a:srgbClr val="000000"/>
                </a:solidFill>
                <a:effectLst/>
                <a:uLnTx/>
                <a:uFillTx/>
                <a:latin typeface="Arial"/>
                <a:cs typeface="Arial"/>
                <a:sym typeface="Arial"/>
              </a:rPr>
              <a:t>=&gt; count</a:t>
            </a:r>
            <a:r>
              <a:rPr kumimoji="0" lang="en-GB" sz="1400" b="0" i="0" u="none" strike="noStrike" kern="0" cap="none" spc="0" normalizeH="0" baseline="0" noProof="0">
                <a:ln>
                  <a:noFill/>
                </a:ln>
                <a:solidFill>
                  <a:srgbClr val="000000"/>
                </a:solidFill>
                <a:effectLst/>
                <a:uLnTx/>
                <a:uFillTx/>
                <a:latin typeface="Arial"/>
                <a:cs typeface="Arial"/>
                <a:sym typeface="Arial"/>
              </a:rPr>
              <a:t> became local</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 name="TextBox 7">
            <a:extLst>
              <a:ext uri="{FF2B5EF4-FFF2-40B4-BE49-F238E27FC236}">
                <a16:creationId xmlns:a16="http://schemas.microsoft.com/office/drawing/2014/main" id="{5A0CB1FF-92FD-44F5-A5FB-2332D72B114E}"/>
              </a:ext>
            </a:extLst>
          </p:cNvPr>
          <p:cNvSpPr txBox="1"/>
          <p:nvPr/>
        </p:nvSpPr>
        <p:spPr>
          <a:xfrm>
            <a:off x="122842" y="4698475"/>
            <a:ext cx="8662737" cy="461665"/>
          </a:xfrm>
          <a:prstGeom prst="rect">
            <a:avLst/>
          </a:prstGeom>
          <a:noFill/>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baseline="30000" dirty="0">
                <a:solidFill>
                  <a:schemeClr val="tx1"/>
                </a:solidFill>
              </a:rPr>
              <a:t>27</a:t>
            </a:r>
            <a:r>
              <a:rPr lang="en-GB" sz="1400" baseline="30000" dirty="0">
                <a:solidFill>
                  <a:schemeClr val="tx1"/>
                </a:solidFill>
              </a:rPr>
              <a:t> </a:t>
            </a:r>
            <a:r>
              <a:rPr lang="en-US" sz="1200" b="0" i="0" dirty="0">
                <a:solidFill>
                  <a:schemeClr val="tx1"/>
                </a:solidFill>
                <a:effectLst/>
                <a:latin typeface="Open Sans" panose="020B0606030504020204" pitchFamily="34" charset="0"/>
              </a:rPr>
              <a:t>Downey, A. B., </a:t>
            </a:r>
            <a:r>
              <a:rPr lang="en-US" sz="1200" b="0" i="0" dirty="0" err="1">
                <a:solidFill>
                  <a:schemeClr val="tx1"/>
                </a:solidFill>
                <a:effectLst/>
                <a:latin typeface="Open Sans" panose="020B0606030504020204" pitchFamily="34" charset="0"/>
              </a:rPr>
              <a:t>Elkner</a:t>
            </a:r>
            <a:r>
              <a:rPr lang="en-US" sz="1200" b="0" i="0" dirty="0">
                <a:solidFill>
                  <a:schemeClr val="tx1"/>
                </a:solidFill>
                <a:effectLst/>
                <a:latin typeface="Open Sans" panose="020B0606030504020204" pitchFamily="34" charset="0"/>
              </a:rPr>
              <a:t>, J., &amp; Meyers, C. (2015). Learning with python: How to think like a computer scientist. Green Tea Press., Chapter 1-2</a:t>
            </a:r>
            <a:endParaRPr lang="en-US" sz="1200" dirty="0">
              <a:solidFill>
                <a:schemeClr val="tx1"/>
              </a:solidFill>
              <a:effectLst/>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4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Solution to previous problem</a:t>
            </a:r>
            <a:endParaRPr/>
          </a:p>
        </p:txBody>
      </p:sp>
      <p:sp>
        <p:nvSpPr>
          <p:cNvPr id="271" name="Google Shape;271;p4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accent4"/>
                </a:solidFill>
                <a:latin typeface="Consolas"/>
                <a:ea typeface="Consolas"/>
                <a:cs typeface="Consolas"/>
                <a:sym typeface="Consolas"/>
              </a:rPr>
              <a:t>def example3(): </a:t>
            </a:r>
            <a:endParaRPr>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a:solidFill>
                  <a:schemeClr val="accent4"/>
                </a:solidFill>
                <a:latin typeface="Consolas"/>
                <a:ea typeface="Consolas"/>
                <a:cs typeface="Consolas"/>
                <a:sym typeface="Consolas"/>
              </a:rPr>
              <a:t>global count </a:t>
            </a:r>
            <a:endParaRPr>
              <a:solidFill>
                <a:schemeClr val="accent4"/>
              </a:solidFill>
              <a:latin typeface="Consolas"/>
              <a:ea typeface="Consolas"/>
              <a:cs typeface="Consolas"/>
              <a:sym typeface="Consolas"/>
            </a:endParaRPr>
          </a:p>
          <a:p>
            <a:pPr marL="0" lvl="0" indent="457200" algn="l" rtl="0">
              <a:spcBef>
                <a:spcPts val="1600"/>
              </a:spcBef>
              <a:spcAft>
                <a:spcPts val="1600"/>
              </a:spcAft>
              <a:buNone/>
            </a:pPr>
            <a:r>
              <a:rPr lang="en-GB">
                <a:solidFill>
                  <a:schemeClr val="accent4"/>
                </a:solidFill>
                <a:latin typeface="Consolas"/>
                <a:ea typeface="Consolas"/>
                <a:cs typeface="Consolas"/>
                <a:sym typeface="Consolas"/>
              </a:rPr>
              <a:t>count += 1</a:t>
            </a:r>
            <a:endParaRPr>
              <a:solidFill>
                <a:schemeClr val="accent4"/>
              </a:solidFill>
              <a:latin typeface="Consolas"/>
              <a:ea typeface="Consolas"/>
              <a:cs typeface="Consolas"/>
              <a:sym typeface="Consolas"/>
            </a:endParaRPr>
          </a:p>
        </p:txBody>
      </p:sp>
      <p:sp>
        <p:nvSpPr>
          <p:cNvPr id="272" name="Google Shape;272;p4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42</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4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Be careful</a:t>
            </a:r>
            <a:endParaRPr/>
          </a:p>
        </p:txBody>
      </p:sp>
      <p:sp>
        <p:nvSpPr>
          <p:cNvPr id="278" name="Google Shape;278;p4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2000"/>
              <a:t>Global variables can be useful, but if you have a lot of them, and you modify them frequently, they can make programs hard to debug.</a:t>
            </a:r>
            <a:endParaRPr sz="2000"/>
          </a:p>
        </p:txBody>
      </p:sp>
      <p:sp>
        <p:nvSpPr>
          <p:cNvPr id="279" name="Google Shape;279;p4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43</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5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Task 8</a:t>
            </a:r>
            <a:endParaRPr dirty="0"/>
          </a:p>
        </p:txBody>
      </p:sp>
      <p:sp>
        <p:nvSpPr>
          <p:cNvPr id="285" name="Google Shape;285;p5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Write additional comments for the functions that you have written.</a:t>
            </a:r>
          </a:p>
          <a:p>
            <a:pPr marL="0" lvl="0" indent="0" algn="l" rtl="0">
              <a:spcBef>
                <a:spcPts val="0"/>
              </a:spcBef>
              <a:spcAft>
                <a:spcPts val="0"/>
              </a:spcAft>
              <a:buNone/>
            </a:pPr>
            <a:r>
              <a:rPr lang="en-GB" dirty="0"/>
              <a:t>Define which function takes an argument. Specify where the function call takes place. Identify what code is the argument and what code is the parameter.</a:t>
            </a:r>
            <a:endParaRPr dirty="0"/>
          </a:p>
        </p:txBody>
      </p:sp>
      <p:sp>
        <p:nvSpPr>
          <p:cNvPr id="286" name="Google Shape;286;p5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44</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F7DA4A7-8ECB-4793-8022-CB5BA4EE12C7}"/>
              </a:ext>
            </a:extLst>
          </p:cNvPr>
          <p:cNvSpPr>
            <a:spLocks noGrp="1"/>
          </p:cNvSpPr>
          <p:nvPr>
            <p:ph type="title"/>
          </p:nvPr>
        </p:nvSpPr>
        <p:spPr/>
        <p:txBody>
          <a:bodyPr/>
          <a:lstStyle/>
          <a:p>
            <a:pPr algn="l"/>
            <a:r>
              <a:rPr lang="en-US" dirty="0"/>
              <a:t>git</a:t>
            </a:r>
          </a:p>
        </p:txBody>
      </p:sp>
      <p:sp>
        <p:nvSpPr>
          <p:cNvPr id="4" name="Slide Number Placeholder 3">
            <a:extLst>
              <a:ext uri="{FF2B5EF4-FFF2-40B4-BE49-F238E27FC236}">
                <a16:creationId xmlns:a16="http://schemas.microsoft.com/office/drawing/2014/main" id="{3530160D-A831-4F88-AC5F-FD010C1068EE}"/>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45</a:t>
            </a:fld>
            <a:endParaRPr lang="en-GB"/>
          </a:p>
        </p:txBody>
      </p:sp>
    </p:spTree>
    <p:extLst>
      <p:ext uri="{BB962C8B-B14F-4D97-AF65-F5344CB8AC3E}">
        <p14:creationId xmlns:p14="http://schemas.microsoft.com/office/powerpoint/2010/main" val="17315346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5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Configure git</a:t>
            </a:r>
            <a:endParaRPr/>
          </a:p>
        </p:txBody>
      </p:sp>
      <p:sp>
        <p:nvSpPr>
          <p:cNvPr id="319" name="Google Shape;319;p5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lnSpc>
                <a:spcPct val="100000"/>
              </a:lnSpc>
              <a:spcBef>
                <a:spcPts val="0"/>
              </a:spcBef>
              <a:spcAft>
                <a:spcPts val="0"/>
              </a:spcAft>
              <a:buSzPts val="1800"/>
              <a:buChar char="●"/>
            </a:pPr>
            <a:r>
              <a:rPr lang="en-GB" sz="1800" dirty="0"/>
              <a:t>Open git-cmd.exe</a:t>
            </a:r>
            <a:endParaRPr dirty="0"/>
          </a:p>
          <a:p>
            <a:pPr marL="457200" lvl="0" indent="-342900" algn="l" rtl="0">
              <a:lnSpc>
                <a:spcPct val="100000"/>
              </a:lnSpc>
              <a:spcBef>
                <a:spcPts val="0"/>
              </a:spcBef>
              <a:spcAft>
                <a:spcPts val="0"/>
              </a:spcAft>
              <a:buSzPts val="1800"/>
              <a:buChar char="●"/>
            </a:pPr>
            <a:r>
              <a:rPr lang="en-GB" sz="1800" dirty="0"/>
              <a:t>Type the following commands</a:t>
            </a:r>
            <a:endParaRPr sz="1800" dirty="0"/>
          </a:p>
          <a:p>
            <a:pPr marL="457200" lvl="0" indent="0" algn="l" rtl="0">
              <a:lnSpc>
                <a:spcPct val="100000"/>
              </a:lnSpc>
              <a:spcBef>
                <a:spcPts val="1600"/>
              </a:spcBef>
              <a:spcAft>
                <a:spcPts val="0"/>
              </a:spcAft>
              <a:buNone/>
            </a:pPr>
            <a:r>
              <a:rPr lang="en-GB" dirty="0">
                <a:solidFill>
                  <a:schemeClr val="accent4"/>
                </a:solidFill>
                <a:latin typeface="Consolas"/>
                <a:ea typeface="Consolas"/>
                <a:cs typeface="Consolas"/>
                <a:sym typeface="Consolas"/>
              </a:rPr>
              <a:t>git config --global user.name "Your name"</a:t>
            </a:r>
            <a:br>
              <a:rPr lang="en-GB" dirty="0"/>
            </a:br>
            <a:r>
              <a:rPr lang="en-GB" dirty="0">
                <a:solidFill>
                  <a:schemeClr val="accent4"/>
                </a:solidFill>
                <a:latin typeface="Consolas"/>
                <a:ea typeface="Consolas"/>
                <a:cs typeface="Consolas"/>
                <a:sym typeface="Consolas"/>
              </a:rPr>
              <a:t>git config --global </a:t>
            </a:r>
            <a:r>
              <a:rPr lang="en-GB" dirty="0" err="1">
                <a:solidFill>
                  <a:schemeClr val="accent4"/>
                </a:solidFill>
                <a:latin typeface="Consolas"/>
                <a:ea typeface="Consolas"/>
                <a:cs typeface="Consolas"/>
                <a:sym typeface="Consolas"/>
              </a:rPr>
              <a:t>user.email</a:t>
            </a:r>
            <a:r>
              <a:rPr lang="en-GB" dirty="0">
                <a:solidFill>
                  <a:schemeClr val="accent4"/>
                </a:solidFill>
                <a:latin typeface="Consolas"/>
                <a:ea typeface="Consolas"/>
                <a:cs typeface="Consolas"/>
                <a:sym typeface="Consolas"/>
              </a:rPr>
              <a:t> "youremail@gmail.com"</a:t>
            </a:r>
            <a:endParaRPr dirty="0">
              <a:solidFill>
                <a:schemeClr val="accent4"/>
              </a:solidFill>
              <a:latin typeface="Consolas"/>
              <a:ea typeface="Consolas"/>
              <a:cs typeface="Consolas"/>
              <a:sym typeface="Consolas"/>
            </a:endParaRPr>
          </a:p>
          <a:p>
            <a:pPr marL="0" lvl="0" indent="0" algn="l" rtl="0">
              <a:spcBef>
                <a:spcPts val="1600"/>
              </a:spcBef>
              <a:spcAft>
                <a:spcPts val="0"/>
              </a:spcAft>
              <a:buClr>
                <a:srgbClr val="000000"/>
              </a:buClr>
              <a:buSzPts val="1100"/>
              <a:buFont typeface="Arial"/>
              <a:buNone/>
            </a:pPr>
            <a:r>
              <a:rPr lang="en-GB" dirty="0"/>
              <a:t>You first type "</a:t>
            </a:r>
            <a:r>
              <a:rPr lang="en-GB" dirty="0">
                <a:solidFill>
                  <a:schemeClr val="accent4"/>
                </a:solidFill>
              </a:rPr>
              <a:t>git</a:t>
            </a:r>
            <a:r>
              <a:rPr lang="en-GB" dirty="0"/>
              <a:t>", followed by a command – "</a:t>
            </a:r>
            <a:r>
              <a:rPr lang="en-GB" dirty="0">
                <a:solidFill>
                  <a:schemeClr val="accent4"/>
                </a:solidFill>
              </a:rPr>
              <a:t>config</a:t>
            </a:r>
            <a:r>
              <a:rPr lang="en-GB" dirty="0"/>
              <a:t>" and pass an option, which is "</a:t>
            </a:r>
            <a:r>
              <a:rPr lang="en-GB" dirty="0">
                <a:solidFill>
                  <a:schemeClr val="accent4"/>
                </a:solidFill>
              </a:rPr>
              <a:t>--global</a:t>
            </a:r>
            <a:r>
              <a:rPr lang="en-GB" dirty="0"/>
              <a:t>" in the code above. </a:t>
            </a:r>
            <a:endParaRPr dirty="0"/>
          </a:p>
          <a:p>
            <a:pPr marL="0" lvl="0" indent="0" algn="l" rtl="0">
              <a:spcBef>
                <a:spcPts val="1600"/>
              </a:spcBef>
              <a:spcAft>
                <a:spcPts val="0"/>
              </a:spcAft>
              <a:buClr>
                <a:srgbClr val="000000"/>
              </a:buClr>
              <a:buSzPts val="1100"/>
              <a:buFont typeface="Arial"/>
              <a:buNone/>
            </a:pPr>
            <a:r>
              <a:rPr lang="en-GB" dirty="0"/>
              <a:t>The option "</a:t>
            </a:r>
            <a:r>
              <a:rPr lang="en-GB" dirty="0">
                <a:solidFill>
                  <a:schemeClr val="accent4"/>
                </a:solidFill>
              </a:rPr>
              <a:t>--global</a:t>
            </a:r>
            <a:r>
              <a:rPr lang="en-GB" dirty="0"/>
              <a:t>" means that you set your username and email for Git globally on your computer. No matter how many projects with separate local repositories you create, Git will use the same username and email to mark your commits.</a:t>
            </a:r>
            <a:endParaRPr dirty="0">
              <a:solidFill>
                <a:schemeClr val="accent4"/>
              </a:solidFill>
              <a:latin typeface="Consolas"/>
              <a:ea typeface="Consolas"/>
              <a:cs typeface="Consolas"/>
              <a:sym typeface="Consolas"/>
            </a:endParaRPr>
          </a:p>
          <a:p>
            <a:pPr marL="0" lvl="0" indent="0" algn="l" rtl="0">
              <a:spcBef>
                <a:spcPts val="1600"/>
              </a:spcBef>
              <a:spcAft>
                <a:spcPts val="1600"/>
              </a:spcAft>
              <a:buNone/>
            </a:pPr>
            <a:endParaRPr dirty="0"/>
          </a:p>
        </p:txBody>
      </p:sp>
      <p:sp>
        <p:nvSpPr>
          <p:cNvPr id="320" name="Google Shape;320;p5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46</a:t>
            </a:fld>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5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Let’s try it</a:t>
            </a:r>
            <a:endParaRPr/>
          </a:p>
        </p:txBody>
      </p:sp>
      <p:sp>
        <p:nvSpPr>
          <p:cNvPr id="326" name="Google Shape;326;p5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lnSpc>
                <a:spcPct val="100000"/>
              </a:lnSpc>
              <a:spcBef>
                <a:spcPts val="0"/>
              </a:spcBef>
              <a:spcAft>
                <a:spcPts val="0"/>
              </a:spcAft>
              <a:buSzPts val="1800"/>
              <a:buAutoNum type="arabicPeriod"/>
            </a:pPr>
            <a:r>
              <a:rPr lang="en-GB" dirty="0"/>
              <a:t>Go to directory</a:t>
            </a:r>
            <a:endParaRPr dirty="0"/>
          </a:p>
          <a:p>
            <a:pPr marL="457200" lvl="0" indent="0" algn="l" rtl="0">
              <a:lnSpc>
                <a:spcPct val="100000"/>
              </a:lnSpc>
              <a:spcBef>
                <a:spcPts val="1600"/>
              </a:spcBef>
              <a:spcAft>
                <a:spcPts val="0"/>
              </a:spcAft>
              <a:buNone/>
            </a:pPr>
            <a:r>
              <a:rPr lang="en-GB" dirty="0">
                <a:solidFill>
                  <a:schemeClr val="accent4"/>
                </a:solidFill>
                <a:latin typeface="Consolas"/>
                <a:ea typeface="Consolas"/>
                <a:cs typeface="Consolas"/>
                <a:sym typeface="Consolas"/>
              </a:rPr>
              <a:t>cd </a:t>
            </a:r>
            <a:r>
              <a:rPr lang="en-GB" dirty="0" err="1">
                <a:solidFill>
                  <a:schemeClr val="accent4"/>
                </a:solidFill>
                <a:latin typeface="Consolas"/>
                <a:ea typeface="Consolas"/>
                <a:cs typeface="Consolas"/>
                <a:sym typeface="Consolas"/>
              </a:rPr>
              <a:t>PycharmProjects</a:t>
            </a:r>
            <a:r>
              <a:rPr lang="en-GB" dirty="0">
                <a:solidFill>
                  <a:schemeClr val="accent4"/>
                </a:solidFill>
                <a:latin typeface="Consolas"/>
                <a:ea typeface="Consolas"/>
                <a:cs typeface="Consolas"/>
                <a:sym typeface="Consolas"/>
              </a:rPr>
              <a:t>\CSF\</a:t>
            </a:r>
            <a:endParaRPr dirty="0">
              <a:solidFill>
                <a:schemeClr val="accent4"/>
              </a:solidFill>
              <a:latin typeface="Consolas"/>
              <a:ea typeface="Consolas"/>
              <a:cs typeface="Consolas"/>
              <a:sym typeface="Consolas"/>
            </a:endParaRPr>
          </a:p>
          <a:p>
            <a:pPr marL="457200" lvl="0" indent="0" algn="l" rtl="0">
              <a:lnSpc>
                <a:spcPct val="100000"/>
              </a:lnSpc>
              <a:spcBef>
                <a:spcPts val="1000"/>
              </a:spcBef>
              <a:spcAft>
                <a:spcPts val="0"/>
              </a:spcAft>
              <a:buNone/>
            </a:pPr>
            <a:r>
              <a:rPr lang="en-GB" dirty="0"/>
              <a:t>Type</a:t>
            </a:r>
            <a:r>
              <a:rPr lang="en-GB" dirty="0">
                <a:latin typeface="Consolas"/>
                <a:ea typeface="Consolas"/>
                <a:cs typeface="Consolas"/>
                <a:sym typeface="Consolas"/>
              </a:rPr>
              <a:t> </a:t>
            </a:r>
            <a:r>
              <a:rPr lang="en-GB" dirty="0">
                <a:solidFill>
                  <a:schemeClr val="accent4"/>
                </a:solidFill>
                <a:latin typeface="Consolas"/>
                <a:ea typeface="Consolas"/>
                <a:cs typeface="Consolas"/>
                <a:sym typeface="Consolas"/>
              </a:rPr>
              <a:t>git </a:t>
            </a:r>
            <a:r>
              <a:rPr lang="en-GB" dirty="0" err="1">
                <a:solidFill>
                  <a:schemeClr val="accent4"/>
                </a:solidFill>
                <a:latin typeface="Consolas"/>
                <a:ea typeface="Consolas"/>
                <a:cs typeface="Consolas"/>
                <a:sym typeface="Consolas"/>
              </a:rPr>
              <a:t>init</a:t>
            </a:r>
            <a:r>
              <a:rPr lang="en-GB" dirty="0"/>
              <a:t> - to initialize, this command creates new git repository</a:t>
            </a:r>
            <a:endParaRPr dirty="0"/>
          </a:p>
          <a:p>
            <a:pPr marL="457200" lvl="0" indent="-342900" algn="l" rtl="0">
              <a:lnSpc>
                <a:spcPct val="100000"/>
              </a:lnSpc>
              <a:spcBef>
                <a:spcPts val="0"/>
              </a:spcBef>
              <a:spcAft>
                <a:spcPts val="0"/>
              </a:spcAft>
              <a:buSzPts val="1800"/>
              <a:buAutoNum type="arabicPeriod"/>
            </a:pPr>
            <a:r>
              <a:rPr lang="en-GB" dirty="0"/>
              <a:t>Type</a:t>
            </a:r>
            <a:r>
              <a:rPr lang="en-GB" dirty="0">
                <a:solidFill>
                  <a:srgbClr val="000000"/>
                </a:solidFill>
                <a:latin typeface="Consolas"/>
                <a:ea typeface="Consolas"/>
                <a:cs typeface="Consolas"/>
                <a:sym typeface="Consolas"/>
              </a:rPr>
              <a:t> </a:t>
            </a:r>
            <a:r>
              <a:rPr lang="en-GB" dirty="0">
                <a:solidFill>
                  <a:schemeClr val="accent4"/>
                </a:solidFill>
                <a:latin typeface="Consolas"/>
                <a:ea typeface="Consolas"/>
                <a:cs typeface="Consolas"/>
                <a:sym typeface="Consolas"/>
              </a:rPr>
              <a:t>git status</a:t>
            </a:r>
            <a:r>
              <a:rPr lang="en-GB" dirty="0"/>
              <a:t> - to check the status of the files</a:t>
            </a:r>
            <a:endParaRPr dirty="0"/>
          </a:p>
          <a:p>
            <a:pPr marL="457200" lvl="0" indent="-342900" algn="l" rtl="0">
              <a:lnSpc>
                <a:spcPct val="100000"/>
              </a:lnSpc>
              <a:spcBef>
                <a:spcPts val="0"/>
              </a:spcBef>
              <a:spcAft>
                <a:spcPts val="0"/>
              </a:spcAft>
              <a:buSzPts val="1800"/>
              <a:buAutoNum type="arabicPeriod"/>
            </a:pPr>
            <a:r>
              <a:rPr lang="en-GB" dirty="0">
                <a:solidFill>
                  <a:schemeClr val="accent4"/>
                </a:solidFill>
                <a:latin typeface="Consolas"/>
                <a:ea typeface="Consolas"/>
                <a:cs typeface="Consolas"/>
                <a:sym typeface="Consolas"/>
              </a:rPr>
              <a:t>git add --all</a:t>
            </a:r>
            <a:endParaRPr dirty="0"/>
          </a:p>
          <a:p>
            <a:pPr marL="457200" lvl="0" indent="-342900" algn="l" rtl="0">
              <a:lnSpc>
                <a:spcPct val="100000"/>
              </a:lnSpc>
              <a:spcBef>
                <a:spcPts val="0"/>
              </a:spcBef>
              <a:spcAft>
                <a:spcPts val="0"/>
              </a:spcAft>
              <a:buSzPts val="1800"/>
              <a:buAutoNum type="arabicPeriod"/>
            </a:pPr>
            <a:r>
              <a:rPr lang="en-GB" dirty="0">
                <a:solidFill>
                  <a:schemeClr val="accent4"/>
                </a:solidFill>
                <a:latin typeface="Consolas"/>
                <a:ea typeface="Consolas"/>
                <a:cs typeface="Consolas"/>
                <a:sym typeface="Consolas"/>
              </a:rPr>
              <a:t>git commit -m “first commit, seminar 2” - </a:t>
            </a:r>
            <a:r>
              <a:rPr lang="en-GB" dirty="0"/>
              <a:t>add meaningful message</a:t>
            </a:r>
            <a:endParaRPr dirty="0"/>
          </a:p>
        </p:txBody>
      </p:sp>
      <p:sp>
        <p:nvSpPr>
          <p:cNvPr id="327" name="Google Shape;327;p5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47</a:t>
            </a:fld>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5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If there are problems running Pycharm</a:t>
            </a:r>
            <a:endParaRPr/>
          </a:p>
        </p:txBody>
      </p:sp>
      <p:sp>
        <p:nvSpPr>
          <p:cNvPr id="340" name="Google Shape;340;p5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C:\Users\Administrator\AppData\Local\Programs\Python </a:t>
            </a:r>
            <a:endParaRPr/>
          </a:p>
          <a:p>
            <a:pPr marL="0" lvl="0" indent="0" algn="l" rtl="0">
              <a:spcBef>
                <a:spcPts val="1600"/>
              </a:spcBef>
              <a:spcAft>
                <a:spcPts val="1600"/>
              </a:spcAft>
              <a:buNone/>
            </a:pPr>
            <a:endParaRPr/>
          </a:p>
        </p:txBody>
      </p:sp>
      <p:sp>
        <p:nvSpPr>
          <p:cNvPr id="341" name="Google Shape;341;p5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48</a:t>
            </a:fld>
            <a:endParaRPr/>
          </a:p>
        </p:txBody>
      </p:sp>
      <p:pic>
        <p:nvPicPr>
          <p:cNvPr id="342" name="Google Shape;342;p57"/>
          <p:cNvPicPr preferRelativeResize="0"/>
          <p:nvPr/>
        </p:nvPicPr>
        <p:blipFill rotWithShape="1">
          <a:blip r:embed="rId3">
            <a:alphaModFix/>
          </a:blip>
          <a:srcRect l="29164" t="19790" r="25535" b="19874"/>
          <a:stretch/>
        </p:blipFill>
        <p:spPr>
          <a:xfrm>
            <a:off x="2500888" y="1681725"/>
            <a:ext cx="4142227" cy="3103399"/>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sp>
        <p:nvSpPr>
          <p:cNvPr id="501" name="Google Shape;501;p7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Homework 0:</a:t>
            </a:r>
            <a:endParaRPr/>
          </a:p>
        </p:txBody>
      </p:sp>
      <p:sp>
        <p:nvSpPr>
          <p:cNvPr id="502" name="Google Shape;502;p7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Register on </a:t>
            </a:r>
            <a:r>
              <a:rPr lang="en-GB" u="sng">
                <a:solidFill>
                  <a:schemeClr val="hlink"/>
                </a:solidFill>
                <a:hlinkClick r:id="rId3"/>
              </a:rPr>
              <a:t>Github</a:t>
            </a:r>
            <a:r>
              <a:rPr lang="en-GB"/>
              <a:t> with your google account (containing ID, not your name)</a:t>
            </a:r>
            <a:endParaRPr/>
          </a:p>
          <a:p>
            <a:pPr marL="0" lvl="0" indent="0" algn="l" rtl="0">
              <a:spcBef>
                <a:spcPts val="1600"/>
              </a:spcBef>
              <a:spcAft>
                <a:spcPts val="0"/>
              </a:spcAft>
              <a:buNone/>
            </a:pPr>
            <a:r>
              <a:rPr lang="en-GB"/>
              <a:t>Push all you previous Tasks 5-8 tasks to your Github. Remember to register using your google profile</a:t>
            </a:r>
            <a:endParaRPr/>
          </a:p>
          <a:p>
            <a:pPr marL="0" lvl="0" indent="0" algn="l" rtl="0">
              <a:spcBef>
                <a:spcPts val="1600"/>
              </a:spcBef>
              <a:spcAft>
                <a:spcPts val="1600"/>
              </a:spcAft>
              <a:buNone/>
            </a:pPr>
            <a:r>
              <a:rPr lang="en-GB"/>
              <a:t> </a:t>
            </a:r>
            <a:endParaRPr/>
          </a:p>
        </p:txBody>
      </p:sp>
      <p:sp>
        <p:nvSpPr>
          <p:cNvPr id="503" name="Google Shape;503;p7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49</a:t>
            </a:fld>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Google Shape;508;p8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Github instructions 1</a:t>
            </a:r>
            <a:endParaRPr/>
          </a:p>
        </p:txBody>
      </p:sp>
      <p:sp>
        <p:nvSpPr>
          <p:cNvPr id="509" name="Google Shape;509;p8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
        <p:nvSpPr>
          <p:cNvPr id="510" name="Google Shape;510;p8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50</a:t>
            </a:fld>
            <a:endParaRPr/>
          </a:p>
        </p:txBody>
      </p:sp>
      <p:pic>
        <p:nvPicPr>
          <p:cNvPr id="511" name="Google Shape;511;p80"/>
          <p:cNvPicPr preferRelativeResize="0"/>
          <p:nvPr/>
        </p:nvPicPr>
        <p:blipFill rotWithShape="1">
          <a:blip r:embed="rId3">
            <a:alphaModFix/>
          </a:blip>
          <a:srcRect l="5249" t="12784" b="6914"/>
          <a:stretch/>
        </p:blipFill>
        <p:spPr>
          <a:xfrm>
            <a:off x="251450" y="963175"/>
            <a:ext cx="8663951" cy="4128499"/>
          </a:xfrm>
          <a:prstGeom prst="rect">
            <a:avLst/>
          </a:prstGeom>
          <a:noFill/>
          <a:ln>
            <a:noFill/>
          </a:ln>
        </p:spPr>
      </p:pic>
      <p:sp>
        <p:nvSpPr>
          <p:cNvPr id="512" name="Google Shape;512;p80"/>
          <p:cNvSpPr txBox="1"/>
          <p:nvPr/>
        </p:nvSpPr>
        <p:spPr>
          <a:xfrm>
            <a:off x="4998725" y="2807200"/>
            <a:ext cx="7340700" cy="856500"/>
          </a:xfrm>
          <a:prstGeom prst="rect">
            <a:avLst/>
          </a:prstGeom>
          <a:noFill/>
          <a:ln>
            <a:noFill/>
          </a:ln>
        </p:spPr>
        <p:txBody>
          <a:bodyPr spcFirstLastPara="1" wrap="square" lIns="91425" tIns="91425" rIns="91425" bIns="91425" anchor="t" anchorCtr="0">
            <a:noAutofit/>
          </a:bodyPr>
          <a:lstStyle/>
          <a:p>
            <a:pPr marL="457200" lvl="0" indent="-317500" algn="l" rtl="0">
              <a:spcBef>
                <a:spcPts val="0"/>
              </a:spcBef>
              <a:spcAft>
                <a:spcPts val="0"/>
              </a:spcAft>
              <a:buClr>
                <a:srgbClr val="FF0000"/>
              </a:buClr>
              <a:buSzPts val="1400"/>
              <a:buAutoNum type="arabicPeriod"/>
            </a:pPr>
            <a:r>
              <a:rPr lang="en-GB">
                <a:solidFill>
                  <a:srgbClr val="FF0000"/>
                </a:solidFill>
              </a:rPr>
              <a:t>Click on + and select New Repository</a:t>
            </a:r>
            <a:endParaRPr>
              <a:solidFill>
                <a:srgbClr val="FF0000"/>
              </a:solidFill>
            </a:endParaRPr>
          </a:p>
          <a:p>
            <a:pPr marL="457200" lvl="0" indent="-317500" algn="l" rtl="0">
              <a:spcBef>
                <a:spcPts val="0"/>
              </a:spcBef>
              <a:spcAft>
                <a:spcPts val="0"/>
              </a:spcAft>
              <a:buClr>
                <a:srgbClr val="FF0000"/>
              </a:buClr>
              <a:buSzPts val="1400"/>
              <a:buAutoNum type="arabicPeriod"/>
            </a:pPr>
            <a:r>
              <a:rPr lang="en-GB">
                <a:solidFill>
                  <a:srgbClr val="FF0000"/>
                </a:solidFill>
              </a:rPr>
              <a:t>Specify repository name</a:t>
            </a:r>
            <a:endParaRPr>
              <a:solidFill>
                <a:srgbClr val="FF0000"/>
              </a:solidFill>
            </a:endParaRPr>
          </a:p>
          <a:p>
            <a:pPr marL="457200" lvl="0" indent="-317500" algn="l" rtl="0">
              <a:spcBef>
                <a:spcPts val="0"/>
              </a:spcBef>
              <a:spcAft>
                <a:spcPts val="0"/>
              </a:spcAft>
              <a:buClr>
                <a:srgbClr val="FF0000"/>
              </a:buClr>
              <a:buSzPts val="1400"/>
              <a:buAutoNum type="arabicPeriod"/>
            </a:pPr>
            <a:r>
              <a:rPr lang="en-GB">
                <a:solidFill>
                  <a:srgbClr val="FF0000"/>
                </a:solidFill>
              </a:rPr>
              <a:t>Keep the repository public</a:t>
            </a:r>
            <a:endParaRPr>
              <a:solidFill>
                <a:srgbClr val="FF0000"/>
              </a:solidFill>
            </a:endParaRPr>
          </a:p>
          <a:p>
            <a:pPr marL="457200" lvl="0" indent="-317500" algn="l" rtl="0">
              <a:spcBef>
                <a:spcPts val="0"/>
              </a:spcBef>
              <a:spcAft>
                <a:spcPts val="0"/>
              </a:spcAft>
              <a:buClr>
                <a:srgbClr val="FF0000"/>
              </a:buClr>
              <a:buSzPts val="1400"/>
              <a:buAutoNum type="arabicPeriod"/>
            </a:pPr>
            <a:r>
              <a:rPr lang="en-GB">
                <a:solidFill>
                  <a:srgbClr val="FF0000"/>
                </a:solidFill>
              </a:rPr>
              <a:t>Skip the checkboxes as you will be pushing </a:t>
            </a:r>
            <a:endParaRPr>
              <a:solidFill>
                <a:srgbClr val="FF0000"/>
              </a:solidFill>
            </a:endParaRPr>
          </a:p>
          <a:p>
            <a:pPr marL="0" lvl="0" indent="0" algn="l" rtl="0">
              <a:spcBef>
                <a:spcPts val="0"/>
              </a:spcBef>
              <a:spcAft>
                <a:spcPts val="0"/>
              </a:spcAft>
              <a:buNone/>
            </a:pPr>
            <a:r>
              <a:rPr lang="en-GB">
                <a:solidFill>
                  <a:srgbClr val="FF0000"/>
                </a:solidFill>
              </a:rPr>
              <a:t>existing repository</a:t>
            </a:r>
            <a:endParaRPr>
              <a:solidFill>
                <a:srgbClr val="FF0000"/>
              </a:solidFill>
            </a:endParaRPr>
          </a:p>
        </p:txBody>
      </p:sp>
      <p:cxnSp>
        <p:nvCxnSpPr>
          <p:cNvPr id="513" name="Google Shape;513;p80"/>
          <p:cNvCxnSpPr/>
          <p:nvPr/>
        </p:nvCxnSpPr>
        <p:spPr>
          <a:xfrm rot="10800000" flipH="1">
            <a:off x="5596125" y="1645850"/>
            <a:ext cx="1988700" cy="1138500"/>
          </a:xfrm>
          <a:prstGeom prst="straightConnector1">
            <a:avLst/>
          </a:prstGeom>
          <a:noFill/>
          <a:ln w="9525" cap="flat" cmpd="sng">
            <a:solidFill>
              <a:srgbClr val="DC143C"/>
            </a:solidFill>
            <a:prstDash val="solid"/>
            <a:round/>
            <a:headEnd type="none" w="med" len="med"/>
            <a:tailEnd type="triangle" w="med" len="med"/>
          </a:ln>
        </p:spPr>
      </p:cxnSp>
      <p:cxnSp>
        <p:nvCxnSpPr>
          <p:cNvPr id="514" name="Google Shape;514;p80"/>
          <p:cNvCxnSpPr/>
          <p:nvPr/>
        </p:nvCxnSpPr>
        <p:spPr>
          <a:xfrm rot="10800000">
            <a:off x="4334225" y="2318100"/>
            <a:ext cx="816900" cy="822900"/>
          </a:xfrm>
          <a:prstGeom prst="straightConnector1">
            <a:avLst/>
          </a:prstGeom>
          <a:noFill/>
          <a:ln w="9525" cap="flat" cmpd="sng">
            <a:solidFill>
              <a:srgbClr val="DC143C"/>
            </a:solidFill>
            <a:prstDash val="solid"/>
            <a:round/>
            <a:headEnd type="none" w="med" len="med"/>
            <a:tailEnd type="triangle" w="med" len="med"/>
          </a:ln>
        </p:spPr>
      </p:cxnSp>
      <p:cxnSp>
        <p:nvCxnSpPr>
          <p:cNvPr id="515" name="Google Shape;515;p80"/>
          <p:cNvCxnSpPr/>
          <p:nvPr/>
        </p:nvCxnSpPr>
        <p:spPr>
          <a:xfrm rot="10800000">
            <a:off x="3100025" y="3198850"/>
            <a:ext cx="2051100" cy="112800"/>
          </a:xfrm>
          <a:prstGeom prst="straightConnector1">
            <a:avLst/>
          </a:prstGeom>
          <a:noFill/>
          <a:ln w="9525" cap="flat" cmpd="sng">
            <a:solidFill>
              <a:srgbClr val="DC143C"/>
            </a:solidFill>
            <a:prstDash val="solid"/>
            <a:round/>
            <a:headEnd type="none" w="med" len="med"/>
            <a:tailEnd type="triangle" w="med" len="med"/>
          </a:ln>
        </p:spPr>
      </p:cxnSp>
      <p:cxnSp>
        <p:nvCxnSpPr>
          <p:cNvPr id="516" name="Google Shape;516;p80"/>
          <p:cNvCxnSpPr/>
          <p:nvPr/>
        </p:nvCxnSpPr>
        <p:spPr>
          <a:xfrm flipH="1">
            <a:off x="3305450" y="3621025"/>
            <a:ext cx="1879200" cy="466500"/>
          </a:xfrm>
          <a:prstGeom prst="straightConnector1">
            <a:avLst/>
          </a:prstGeom>
          <a:noFill/>
          <a:ln w="9525" cap="flat" cmpd="sng">
            <a:solidFill>
              <a:srgbClr val="DC143C"/>
            </a:solidFill>
            <a:prstDash val="solid"/>
            <a:round/>
            <a:headEnd type="none" w="med" len="med"/>
            <a:tailEnd type="triangle" w="med" len="med"/>
          </a:ln>
        </p:spPr>
      </p:cxn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20"/>
        <p:cNvGrpSpPr/>
        <p:nvPr/>
      </p:nvGrpSpPr>
      <p:grpSpPr>
        <a:xfrm>
          <a:off x="0" y="0"/>
          <a:ext cx="0" cy="0"/>
          <a:chOff x="0" y="0"/>
          <a:chExt cx="0" cy="0"/>
        </a:xfrm>
      </p:grpSpPr>
      <p:sp>
        <p:nvSpPr>
          <p:cNvPr id="521" name="Google Shape;521;p8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Github instructions 2</a:t>
            </a:r>
            <a:endParaRPr/>
          </a:p>
        </p:txBody>
      </p:sp>
      <p:sp>
        <p:nvSpPr>
          <p:cNvPr id="522" name="Google Shape;522;p8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
        <p:nvSpPr>
          <p:cNvPr id="523" name="Google Shape;523;p8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a:p>
        </p:txBody>
      </p:sp>
      <p:pic>
        <p:nvPicPr>
          <p:cNvPr id="524" name="Google Shape;524;p81"/>
          <p:cNvPicPr preferRelativeResize="0"/>
          <p:nvPr/>
        </p:nvPicPr>
        <p:blipFill rotWithShape="1">
          <a:blip r:embed="rId3">
            <a:alphaModFix/>
          </a:blip>
          <a:srcRect l="5691" t="18386" r="2800" b="15163"/>
          <a:stretch/>
        </p:blipFill>
        <p:spPr>
          <a:xfrm>
            <a:off x="292600" y="1175000"/>
            <a:ext cx="8366774" cy="3416400"/>
          </a:xfrm>
          <a:prstGeom prst="rect">
            <a:avLst/>
          </a:prstGeom>
          <a:noFill/>
          <a:ln>
            <a:noFill/>
          </a:ln>
        </p:spPr>
      </p:pic>
      <p:sp>
        <p:nvSpPr>
          <p:cNvPr id="525" name="Google Shape;525;p81"/>
          <p:cNvSpPr/>
          <p:nvPr/>
        </p:nvSpPr>
        <p:spPr>
          <a:xfrm>
            <a:off x="1412750" y="2619750"/>
            <a:ext cx="3579900" cy="1124700"/>
          </a:xfrm>
          <a:prstGeom prst="rect">
            <a:avLst/>
          </a:prstGeom>
          <a:noFill/>
          <a:ln w="9525" cap="flat" cmpd="sng">
            <a:solidFill>
              <a:srgbClr val="DC143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81"/>
          <p:cNvSpPr txBox="1"/>
          <p:nvPr/>
        </p:nvSpPr>
        <p:spPr>
          <a:xfrm>
            <a:off x="5638800" y="2674625"/>
            <a:ext cx="1824300" cy="1001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DC143C"/>
                </a:solidFill>
              </a:rPr>
              <a:t>Follow instructions on the next page</a:t>
            </a:r>
            <a:endParaRPr>
              <a:solidFill>
                <a:srgbClr val="DC143C"/>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5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Homework task 1</a:t>
            </a:r>
            <a:endParaRPr dirty="0"/>
          </a:p>
        </p:txBody>
      </p:sp>
      <p:sp>
        <p:nvSpPr>
          <p:cNvPr id="292" name="Google Shape;292;p5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Call your function from Task 5 and 6 three times with different kinds of arguments: a value, a variable, and an expression. Identify which kind of argument is which in comments.</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Commit changes and push to GitHub repository</a:t>
            </a:r>
            <a:endParaRPr dirty="0"/>
          </a:p>
        </p:txBody>
      </p:sp>
      <p:sp>
        <p:nvSpPr>
          <p:cNvPr id="293" name="Google Shape;293;p5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2400" b="0" i="0" u="none" strike="noStrike" kern="0" cap="none" spc="0" normalizeH="0" baseline="0" noProof="0">
                <a:ln>
                  <a:noFill/>
                </a:ln>
                <a:solidFill>
                  <a:srgbClr val="ADADAD"/>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52</a:t>
            </a:fld>
            <a:endParaRPr kumimoji="0" sz="2400" b="0" i="0" u="none" strike="noStrike" kern="0" cap="none" spc="0" normalizeH="0" baseline="0" noProof="0">
              <a:ln>
                <a:noFill/>
              </a:ln>
              <a:solidFill>
                <a:srgbClr val="ADADAD"/>
              </a:solidFill>
              <a:effectLst/>
              <a:uLnTx/>
              <a:uFillTx/>
              <a:latin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6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Homework 2</a:t>
            </a:r>
            <a:endParaRPr dirty="0"/>
          </a:p>
        </p:txBody>
      </p:sp>
      <p:sp>
        <p:nvSpPr>
          <p:cNvPr id="362" name="Google Shape;362;p6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Use </a:t>
            </a:r>
            <a:r>
              <a:rPr lang="en-GB" dirty="0">
                <a:solidFill>
                  <a:schemeClr val="accent4"/>
                </a:solidFill>
              </a:rPr>
              <a:t>f-string, input(), int() </a:t>
            </a:r>
            <a:r>
              <a:rPr lang="en-GB" dirty="0"/>
              <a:t>functions to calculate mark for the CSF module.</a:t>
            </a:r>
            <a:endParaRPr dirty="0"/>
          </a:p>
          <a:p>
            <a:pPr marL="0" lvl="0" indent="0" algn="l" rtl="0">
              <a:spcBef>
                <a:spcPts val="1600"/>
              </a:spcBef>
              <a:spcAft>
                <a:spcPts val="0"/>
              </a:spcAft>
              <a:buNone/>
            </a:pPr>
            <a:r>
              <a:rPr lang="en-GB" dirty="0"/>
              <a:t>40% CW, 60% exam.</a:t>
            </a:r>
            <a:endParaRPr dirty="0"/>
          </a:p>
          <a:p>
            <a:pPr marL="0" lvl="0" indent="0" algn="l" rtl="0">
              <a:spcBef>
                <a:spcPts val="1600"/>
              </a:spcBef>
              <a:spcAft>
                <a:spcPts val="0"/>
              </a:spcAft>
              <a:buNone/>
            </a:pPr>
            <a:r>
              <a:rPr lang="en-GB" dirty="0"/>
              <a:t>Push to GitHub repository</a:t>
            </a:r>
            <a:endParaRPr dirty="0"/>
          </a:p>
          <a:p>
            <a:pPr marL="0" lvl="0" indent="0" algn="l" rtl="0">
              <a:spcBef>
                <a:spcPts val="1600"/>
              </a:spcBef>
              <a:spcAft>
                <a:spcPts val="1600"/>
              </a:spcAft>
              <a:buNone/>
            </a:pPr>
            <a:endParaRPr dirty="0"/>
          </a:p>
        </p:txBody>
      </p:sp>
      <p:sp>
        <p:nvSpPr>
          <p:cNvPr id="363" name="Google Shape;363;p6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53</a:t>
            </a:fld>
            <a:endParaRPr/>
          </a:p>
        </p:txBody>
      </p:sp>
    </p:spTree>
    <p:extLst>
      <p:ext uri="{BB962C8B-B14F-4D97-AF65-F5344CB8AC3E}">
        <p14:creationId xmlns:p14="http://schemas.microsoft.com/office/powerpoint/2010/main" val="339887972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p8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Homework 3</a:t>
            </a:r>
            <a:endParaRPr dirty="0"/>
          </a:p>
        </p:txBody>
      </p:sp>
      <p:sp>
        <p:nvSpPr>
          <p:cNvPr id="532" name="Google Shape;532;p82"/>
          <p:cNvSpPr txBox="1">
            <a:spLocks noGrp="1"/>
          </p:cNvSpPr>
          <p:nvPr>
            <p:ph type="body" idx="1"/>
          </p:nvPr>
        </p:nvSpPr>
        <p:spPr>
          <a:xfrm>
            <a:off x="311700" y="11322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Complete the following task</a:t>
            </a:r>
            <a:endParaRPr lang="en-GB" u="sng" dirty="0">
              <a:solidFill>
                <a:schemeClr val="hlink"/>
              </a:solidFill>
              <a:hlinkClick r:id="rId3"/>
            </a:endParaRPr>
          </a:p>
          <a:p>
            <a:pPr marL="0" lvl="0" indent="0" algn="l" rtl="0">
              <a:spcBef>
                <a:spcPts val="0"/>
              </a:spcBef>
              <a:spcAft>
                <a:spcPts val="0"/>
              </a:spcAft>
              <a:buNone/>
            </a:pPr>
            <a:r>
              <a:rPr lang="en-GB" u="sng" dirty="0">
                <a:solidFill>
                  <a:schemeClr val="hlink"/>
                </a:solidFill>
                <a:hlinkClick r:id="rId3"/>
              </a:rPr>
              <a:t>https://docs.google.com/document/d/15TOOtQxjrDtLoHHB3H0OTDyQFcIfZ1Yjc_3s_W8P5Mo/edit?usp=sharing</a:t>
            </a:r>
            <a:r>
              <a:rPr lang="en-GB" u="sng" dirty="0">
                <a:solidFill>
                  <a:schemeClr val="hlink"/>
                </a:solidFill>
              </a:rPr>
              <a:t> </a:t>
            </a:r>
            <a:endParaRPr dirty="0"/>
          </a:p>
          <a:p>
            <a:pPr marL="0" lvl="0" indent="0" algn="l" rtl="0">
              <a:spcBef>
                <a:spcPts val="1600"/>
              </a:spcBef>
              <a:spcAft>
                <a:spcPts val="0"/>
              </a:spcAft>
              <a:buNone/>
            </a:pPr>
            <a:r>
              <a:rPr lang="en-GB" dirty="0"/>
              <a:t>Push task to GitHub repository</a:t>
            </a:r>
            <a:endParaRPr dirty="0"/>
          </a:p>
          <a:p>
            <a:pPr marL="0" lvl="0" indent="0" algn="l" rtl="0">
              <a:spcBef>
                <a:spcPts val="1600"/>
              </a:spcBef>
              <a:spcAft>
                <a:spcPts val="1600"/>
              </a:spcAft>
              <a:buNone/>
            </a:pPr>
            <a:endParaRPr dirty="0"/>
          </a:p>
        </p:txBody>
      </p:sp>
      <p:sp>
        <p:nvSpPr>
          <p:cNvPr id="533" name="Google Shape;533;p8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54</a:t>
            </a:fld>
            <a:endParaRPr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p8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Recommended actions</a:t>
            </a:r>
            <a:endParaRPr/>
          </a:p>
        </p:txBody>
      </p:sp>
      <p:sp>
        <p:nvSpPr>
          <p:cNvPr id="539" name="Google Shape;539;p8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500" dirty="0">
                <a:solidFill>
                  <a:srgbClr val="FFFFFF"/>
                </a:solidFill>
              </a:rPr>
              <a:t>Downey, A. (2015). </a:t>
            </a:r>
            <a:r>
              <a:rPr lang="en-GB" sz="1500" i="1" dirty="0">
                <a:solidFill>
                  <a:srgbClr val="FFFFFF"/>
                </a:solidFill>
              </a:rPr>
              <a:t>Think Python: How to think like a computer scientist.</a:t>
            </a:r>
            <a:r>
              <a:rPr lang="en-GB" sz="1500" dirty="0">
                <a:solidFill>
                  <a:srgbClr val="FFFFFF"/>
                </a:solidFill>
              </a:rPr>
              <a:t> Green Tea Press. Ch1, 2, 3, available on intranet</a:t>
            </a:r>
            <a:endParaRPr sz="2200" dirty="0">
              <a:solidFill>
                <a:srgbClr val="FFFFFF"/>
              </a:solidFill>
            </a:endParaRPr>
          </a:p>
          <a:p>
            <a:pPr marL="457200" lvl="0" indent="-342900" algn="l" rtl="0">
              <a:spcBef>
                <a:spcPts val="1600"/>
              </a:spcBef>
              <a:spcAft>
                <a:spcPts val="0"/>
              </a:spcAft>
              <a:buSzPts val="1800"/>
              <a:buChar char="●"/>
            </a:pPr>
            <a:r>
              <a:rPr lang="en-GB" dirty="0"/>
              <a:t>Read and practice Git</a:t>
            </a:r>
            <a:endParaRPr dirty="0"/>
          </a:p>
          <a:p>
            <a:pPr marL="914400" lvl="1" indent="-317500" algn="l" rtl="0">
              <a:spcBef>
                <a:spcPts val="0"/>
              </a:spcBef>
              <a:spcAft>
                <a:spcPts val="0"/>
              </a:spcAft>
              <a:buSzPts val="1400"/>
              <a:buChar char="○"/>
            </a:pPr>
            <a:r>
              <a:rPr lang="en-GB" u="sng" dirty="0">
                <a:solidFill>
                  <a:schemeClr val="accent5"/>
                </a:solidFill>
                <a:hlinkClick r:id="rId3">
                  <a:extLst>
                    <a:ext uri="{A12FA001-AC4F-418D-AE19-62706E023703}">
                      <ahyp:hlinkClr xmlns:ahyp="http://schemas.microsoft.com/office/drawing/2018/hyperlinkcolor" val="tx"/>
                    </a:ext>
                  </a:extLst>
                </a:hlinkClick>
              </a:rPr>
              <a:t>http://rogerdudler.github.io/git-guide/</a:t>
            </a:r>
            <a:endParaRPr dirty="0"/>
          </a:p>
          <a:p>
            <a:pPr marL="914400" lvl="1" indent="-317500" algn="l" rtl="0">
              <a:spcBef>
                <a:spcPts val="0"/>
              </a:spcBef>
              <a:spcAft>
                <a:spcPts val="0"/>
              </a:spcAft>
              <a:buSzPts val="1400"/>
              <a:buChar char="○"/>
            </a:pPr>
            <a:r>
              <a:rPr lang="en-GB" u="sng" dirty="0">
                <a:solidFill>
                  <a:schemeClr val="accent5"/>
                </a:solidFill>
                <a:hlinkClick r:id="rId4">
                  <a:extLst>
                    <a:ext uri="{A12FA001-AC4F-418D-AE19-62706E023703}">
                      <ahyp:hlinkClr xmlns:ahyp="http://schemas.microsoft.com/office/drawing/2018/hyperlinkcolor" val="tx"/>
                    </a:ext>
                  </a:extLst>
                </a:hlinkClick>
              </a:rPr>
              <a:t>https://git-scm.com/about</a:t>
            </a:r>
            <a:endParaRPr dirty="0"/>
          </a:p>
          <a:p>
            <a:pPr marL="914400" lvl="1" indent="-317500" algn="l" rtl="0">
              <a:spcBef>
                <a:spcPts val="0"/>
              </a:spcBef>
              <a:spcAft>
                <a:spcPts val="0"/>
              </a:spcAft>
              <a:buSzPts val="1400"/>
              <a:buChar char="○"/>
            </a:pPr>
            <a:r>
              <a:rPr lang="en-GB" u="sng" dirty="0">
                <a:solidFill>
                  <a:schemeClr val="hlink"/>
                </a:solidFill>
                <a:hlinkClick r:id="rId5"/>
              </a:rPr>
              <a:t>https://rubygarage.org/blog/most-basic-git-commands-with-examples</a:t>
            </a:r>
            <a:r>
              <a:rPr lang="en-GB" dirty="0"/>
              <a:t> </a:t>
            </a:r>
            <a:endParaRPr dirty="0"/>
          </a:p>
          <a:p>
            <a:pPr marL="914400" lvl="1" indent="-317500" algn="l" rtl="0">
              <a:spcBef>
                <a:spcPts val="0"/>
              </a:spcBef>
              <a:spcAft>
                <a:spcPts val="0"/>
              </a:spcAft>
              <a:buSzPts val="1400"/>
              <a:buChar char="○"/>
            </a:pPr>
            <a:r>
              <a:rPr lang="en-GB" u="sng" dirty="0">
                <a:solidFill>
                  <a:schemeClr val="hlink"/>
                </a:solidFill>
                <a:hlinkClick r:id="rId6"/>
              </a:rPr>
              <a:t>https://ru.atlassian.com/git/tutorials</a:t>
            </a:r>
            <a:endParaRPr dirty="0"/>
          </a:p>
        </p:txBody>
      </p:sp>
      <p:sp>
        <p:nvSpPr>
          <p:cNvPr id="540" name="Google Shape;540;p8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55</a:t>
            </a:fld>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44"/>
        <p:cNvGrpSpPr/>
        <p:nvPr/>
      </p:nvGrpSpPr>
      <p:grpSpPr>
        <a:xfrm>
          <a:off x="0" y="0"/>
          <a:ext cx="0" cy="0"/>
          <a:chOff x="0" y="0"/>
          <a:chExt cx="0" cy="0"/>
        </a:xfrm>
      </p:grpSpPr>
      <p:sp>
        <p:nvSpPr>
          <p:cNvPr id="545" name="Google Shape;545;p8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Resources</a:t>
            </a:r>
            <a:endParaRPr/>
          </a:p>
        </p:txBody>
      </p:sp>
      <p:sp>
        <p:nvSpPr>
          <p:cNvPr id="546" name="Google Shape;546;p8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u="sng" dirty="0">
                <a:solidFill>
                  <a:schemeClr val="hlink"/>
                </a:solidFill>
                <a:hlinkClick r:id="rId3"/>
              </a:rPr>
              <a:t>https://realpython.com/python-data-types/</a:t>
            </a:r>
            <a:endParaRPr dirty="0"/>
          </a:p>
          <a:p>
            <a:pPr marL="0" lvl="0" indent="0" algn="l" rtl="0">
              <a:spcBef>
                <a:spcPts val="1600"/>
              </a:spcBef>
              <a:spcAft>
                <a:spcPts val="0"/>
              </a:spcAft>
              <a:buNone/>
            </a:pPr>
            <a:r>
              <a:rPr lang="en-GB" u="sng" dirty="0">
                <a:solidFill>
                  <a:schemeClr val="hlink"/>
                </a:solidFill>
                <a:hlinkClick r:id="rId4"/>
              </a:rPr>
              <a:t>https://realpython.com/python-variables/</a:t>
            </a:r>
            <a:endParaRPr dirty="0"/>
          </a:p>
          <a:p>
            <a:pPr marL="0" lvl="0" indent="0" algn="l" rtl="0">
              <a:spcBef>
                <a:spcPts val="1600"/>
              </a:spcBef>
              <a:spcAft>
                <a:spcPts val="0"/>
              </a:spcAft>
              <a:buNone/>
            </a:pPr>
            <a:r>
              <a:rPr lang="en-GB" u="sng" dirty="0">
                <a:solidFill>
                  <a:schemeClr val="hlink"/>
                </a:solidFill>
                <a:hlinkClick r:id="rId5"/>
              </a:rPr>
              <a:t>https://www.youtube.com/watch?v=_uQrJ0TkZlc&amp;t=301s</a:t>
            </a:r>
            <a:endParaRPr dirty="0"/>
          </a:p>
          <a:p>
            <a:pPr marL="0" lvl="0" indent="0" algn="l" rtl="0">
              <a:spcBef>
                <a:spcPts val="1600"/>
              </a:spcBef>
              <a:spcAft>
                <a:spcPts val="0"/>
              </a:spcAft>
              <a:buNone/>
            </a:pPr>
            <a:endParaRPr dirty="0"/>
          </a:p>
          <a:p>
            <a:pPr marL="0" lvl="0" indent="0" algn="l" rtl="0">
              <a:spcBef>
                <a:spcPts val="1600"/>
              </a:spcBef>
              <a:spcAft>
                <a:spcPts val="1600"/>
              </a:spcAft>
              <a:buNone/>
            </a:pPr>
            <a:endParaRPr dirty="0"/>
          </a:p>
        </p:txBody>
      </p:sp>
      <p:sp>
        <p:nvSpPr>
          <p:cNvPr id="547" name="Google Shape;547;p8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56</a:t>
            </a:fld>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C38A7-DB8F-4CFD-9642-BB533517FFB7}"/>
              </a:ext>
            </a:extLst>
          </p:cNvPr>
          <p:cNvSpPr>
            <a:spLocks noGrp="1"/>
          </p:cNvSpPr>
          <p:nvPr>
            <p:ph type="title"/>
          </p:nvPr>
        </p:nvSpPr>
        <p:spPr/>
        <p:txBody>
          <a:bodyPr/>
          <a:lstStyle/>
          <a:p>
            <a:r>
              <a:rPr lang="en-US" dirty="0"/>
              <a:t>References</a:t>
            </a:r>
          </a:p>
        </p:txBody>
      </p:sp>
      <p:sp>
        <p:nvSpPr>
          <p:cNvPr id="3" name="Text Placeholder 2">
            <a:extLst>
              <a:ext uri="{FF2B5EF4-FFF2-40B4-BE49-F238E27FC236}">
                <a16:creationId xmlns:a16="http://schemas.microsoft.com/office/drawing/2014/main" id="{E91D3911-02AF-4CA7-A603-7FC4C23ED2C2}"/>
              </a:ext>
            </a:extLst>
          </p:cNvPr>
          <p:cNvSpPr>
            <a:spLocks noGrp="1"/>
          </p:cNvSpPr>
          <p:nvPr>
            <p:ph type="body" idx="1"/>
          </p:nvPr>
        </p:nvSpPr>
        <p:spPr/>
        <p:txBody>
          <a:bodyPr/>
          <a:lstStyle/>
          <a:p>
            <a:pPr marL="457200" marR="0" lvl="0" indent="-342900" algn="l" rtl="0">
              <a:lnSpc>
                <a:spcPct val="115000"/>
              </a:lnSpc>
              <a:spcBef>
                <a:spcPts val="0"/>
              </a:spcBef>
              <a:spcAft>
                <a:spcPts val="0"/>
              </a:spcAft>
              <a:buSzPts val="1800"/>
              <a:buChar char="●"/>
            </a:pPr>
            <a:r>
              <a:rPr lang="en-US" sz="1200" dirty="0"/>
              <a:t>Dale, N., &amp; Lewis, J. (2020). Computer Science Illuminated (7th ed.). Jones &amp; Bartlett Learning, Chapter 2. </a:t>
            </a:r>
          </a:p>
          <a:p>
            <a:pPr marL="457200" marR="0" lvl="0" indent="-342900" algn="l" rtl="0">
              <a:lnSpc>
                <a:spcPct val="115000"/>
              </a:lnSpc>
              <a:spcBef>
                <a:spcPts val="0"/>
              </a:spcBef>
              <a:spcAft>
                <a:spcPts val="0"/>
              </a:spcAft>
              <a:buSzPts val="1800"/>
              <a:buChar char="●"/>
            </a:pPr>
            <a:r>
              <a:rPr lang="en-US" sz="1200" dirty="0"/>
              <a:t>Downey, A. B., </a:t>
            </a:r>
            <a:r>
              <a:rPr lang="en-US" sz="1200" dirty="0" err="1"/>
              <a:t>Elkner</a:t>
            </a:r>
            <a:r>
              <a:rPr lang="en-US" sz="1200" dirty="0"/>
              <a:t>, J., &amp; Meyers, C. (2015). Learning with python: How to think like a computer scientist. Green Tea Press., Chapter 1</a:t>
            </a:r>
          </a:p>
          <a:p>
            <a:pPr marL="457200" marR="0" lvl="0" indent="-342900" algn="l" rtl="0">
              <a:lnSpc>
                <a:spcPct val="115000"/>
              </a:lnSpc>
              <a:spcBef>
                <a:spcPts val="0"/>
              </a:spcBef>
              <a:spcAft>
                <a:spcPts val="0"/>
              </a:spcAft>
              <a:buSzPts val="1800"/>
              <a:buChar char="●"/>
            </a:pPr>
            <a:r>
              <a:rPr lang="en-US" sz="1200" dirty="0"/>
              <a:t>Atlassian. 2022. Git Tutorials and Training | Atlassian Git Tutorial. [online] Available at: &lt;https://atlassian.com/git/tutorials&gt; [Accessed 19 April 2022].</a:t>
            </a:r>
          </a:p>
          <a:p>
            <a:pPr marL="457200" marR="0" lvl="0" indent="-342900" algn="l" rtl="0">
              <a:lnSpc>
                <a:spcPct val="115000"/>
              </a:lnSpc>
              <a:spcBef>
                <a:spcPts val="0"/>
              </a:spcBef>
              <a:spcAft>
                <a:spcPts val="0"/>
              </a:spcAft>
              <a:buSzPts val="1800"/>
              <a:buChar char="●"/>
            </a:pPr>
            <a:r>
              <a:rPr lang="en-US" sz="1200" dirty="0"/>
              <a:t>Git-scm.com. 2022. About - Git. [online] Available at: &lt;https://git-scm.com/about&gt; [Accessed 19 April 2022].</a:t>
            </a:r>
          </a:p>
          <a:p>
            <a:r>
              <a:rPr lang="en-US" sz="1200" dirty="0"/>
              <a:t>Rogerdudler.github.io. 2022. git - the simple guide - no deep shit!. [online] Available at: &lt;http://rogerdudler.github.io/git-guide/&gt; [Accessed 19 April 2022].</a:t>
            </a:r>
          </a:p>
          <a:p>
            <a:r>
              <a:rPr lang="en-US" sz="1200" dirty="0"/>
              <a:t>Rubygarage.org. 2022. Most Basic Git Commands with Examples. [online] Available at: &lt;https://rubygarage.org/blog/most-basic-git-commands-with-examples&gt; [Accessed 19 April 2022].</a:t>
            </a:r>
          </a:p>
          <a:p>
            <a:r>
              <a:rPr lang="en-US" sz="1200" dirty="0"/>
              <a:t>Youtube.com. 2022. Python Tutorial - Python Full Course for Beginners. [online] Available at: &lt;https://www.youtube.com/watch?v=_uQrJ0TkZlc&amp;t=301s&gt; [Accessed 19 April 2022].</a:t>
            </a:r>
          </a:p>
          <a:p>
            <a:r>
              <a:rPr lang="en-US" sz="1200" dirty="0"/>
              <a:t>Python, R., 2022. Variables in Python – Real Python. [online] Realpython.com. Available at: &lt;https://realpython.com/python-variables/&gt; [Accessed 19 April 2022].</a:t>
            </a:r>
          </a:p>
          <a:p>
            <a:endParaRPr lang="en-US" sz="1200" b="0" i="0" dirty="0">
              <a:solidFill>
                <a:srgbClr val="000000"/>
              </a:solidFill>
              <a:effectLst/>
              <a:latin typeface="Open Sans" panose="020B0606030504020204" pitchFamily="34" charset="0"/>
            </a:endParaRPr>
          </a:p>
        </p:txBody>
      </p:sp>
      <p:sp>
        <p:nvSpPr>
          <p:cNvPr id="4" name="Slide Number Placeholder 3">
            <a:extLst>
              <a:ext uri="{FF2B5EF4-FFF2-40B4-BE49-F238E27FC236}">
                <a16:creationId xmlns:a16="http://schemas.microsoft.com/office/drawing/2014/main" id="{6B99B074-1D6A-4BD2-84C4-B94E9D909498}"/>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57</a:t>
            </a:fld>
            <a:endParaRPr lang="en-GB"/>
          </a:p>
        </p:txBody>
      </p:sp>
    </p:spTree>
    <p:extLst>
      <p:ext uri="{BB962C8B-B14F-4D97-AF65-F5344CB8AC3E}">
        <p14:creationId xmlns:p14="http://schemas.microsoft.com/office/powerpoint/2010/main" val="1243790985"/>
      </p:ext>
    </p:extLst>
  </p:cSld>
  <p:clrMapOvr>
    <a:masterClrMapping/>
  </p:clrMapOvr>
</p:sld>
</file>

<file path=ppt/theme/theme1.xml><?xml version="1.0" encoding="utf-8"?>
<a:theme xmlns:a="http://schemas.openxmlformats.org/drawingml/2006/main"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1866</TotalTime>
  <Words>4366</Words>
  <Application>Microsoft Office PowerPoint</Application>
  <PresentationFormat>On-screen Show (16:9)</PresentationFormat>
  <Paragraphs>609</Paragraphs>
  <Slides>57</Slides>
  <Notes>54</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57</vt:i4>
      </vt:variant>
    </vt:vector>
  </HeadingPairs>
  <TitlesOfParts>
    <vt:vector size="66" baseType="lpstr">
      <vt:lpstr>Open Sans</vt:lpstr>
      <vt:lpstr>Consolas</vt:lpstr>
      <vt:lpstr>Courier New</vt:lpstr>
      <vt:lpstr>Arial</vt:lpstr>
      <vt:lpstr>Calibri</vt:lpstr>
      <vt:lpstr>Roboto</vt:lpstr>
      <vt:lpstr>Simple Dark</vt:lpstr>
      <vt:lpstr>Simple Light</vt:lpstr>
      <vt:lpstr>1_Simple Dark</vt:lpstr>
      <vt:lpstr>Computer Science Fundamentals</vt:lpstr>
      <vt:lpstr>Seminar objectives</vt:lpstr>
      <vt:lpstr>PowerPoint Presentation</vt:lpstr>
      <vt:lpstr>Positional notation</vt:lpstr>
      <vt:lpstr>Positional notation </vt:lpstr>
      <vt:lpstr>Convert from decimal to other number systems</vt:lpstr>
      <vt:lpstr>Example:</vt:lpstr>
      <vt:lpstr>Example:</vt:lpstr>
      <vt:lpstr>Arithmetic in binary</vt:lpstr>
      <vt:lpstr>Recall arithmetic in decimal</vt:lpstr>
      <vt:lpstr>Recall arithmetic in decimal</vt:lpstr>
      <vt:lpstr>Arithmetic in binary </vt:lpstr>
      <vt:lpstr>Subtraction in binary</vt:lpstr>
      <vt:lpstr>Tasks 1-4 Binary, octal, hex</vt:lpstr>
      <vt:lpstr>PowerPoint Presentation</vt:lpstr>
      <vt:lpstr>Python 8</vt:lpstr>
      <vt:lpstr>int()</vt:lpstr>
      <vt:lpstr>Hexadecimal</vt:lpstr>
      <vt:lpstr>Important terms</vt:lpstr>
      <vt:lpstr>Expression vs statement</vt:lpstr>
      <vt:lpstr>Boolean expression</vt:lpstr>
      <vt:lpstr>Relational operators14</vt:lpstr>
      <vt:lpstr>Logical operators 15</vt:lpstr>
      <vt:lpstr>Arithmetic operators 16</vt:lpstr>
      <vt:lpstr>Floor division 17</vt:lpstr>
      <vt:lpstr>Modulus 18</vt:lpstr>
      <vt:lpstr>f-string</vt:lpstr>
      <vt:lpstr>Getting input</vt:lpstr>
      <vt:lpstr>Task 5: Python</vt:lpstr>
      <vt:lpstr>Task 6</vt:lpstr>
      <vt:lpstr>Function</vt:lpstr>
      <vt:lpstr>Function</vt:lpstr>
      <vt:lpstr>Function</vt:lpstr>
      <vt:lpstr>Function: interface</vt:lpstr>
      <vt:lpstr>Function: example</vt:lpstr>
      <vt:lpstr>void function vs value returning function 23</vt:lpstr>
      <vt:lpstr>Task 7</vt:lpstr>
      <vt:lpstr>Global variables</vt:lpstr>
      <vt:lpstr>Global variables</vt:lpstr>
      <vt:lpstr>Global variables</vt:lpstr>
      <vt:lpstr>Global variables</vt:lpstr>
      <vt:lpstr>Solution to previous problem</vt:lpstr>
      <vt:lpstr>Be careful</vt:lpstr>
      <vt:lpstr>Task 8</vt:lpstr>
      <vt:lpstr>git</vt:lpstr>
      <vt:lpstr>Configure git</vt:lpstr>
      <vt:lpstr>Let’s try it</vt:lpstr>
      <vt:lpstr>If there are problems running Pycharm</vt:lpstr>
      <vt:lpstr>Homework 0:</vt:lpstr>
      <vt:lpstr>Github instructions 1</vt:lpstr>
      <vt:lpstr>Github instructions 2</vt:lpstr>
      <vt:lpstr>Homework task 1</vt:lpstr>
      <vt:lpstr>Homework 2</vt:lpstr>
      <vt:lpstr>Homework 3</vt:lpstr>
      <vt:lpstr>Recommended actions</vt:lpstr>
      <vt:lpstr>Resources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Science Fundamentals</dc:title>
  <dc:creator>Olga</dc:creator>
  <cp:lastModifiedBy>Olga Yugay</cp:lastModifiedBy>
  <cp:revision>11</cp:revision>
  <dcterms:modified xsi:type="dcterms:W3CDTF">2022-04-19T13:03:29Z</dcterms:modified>
</cp:coreProperties>
</file>