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60" r:id="rId1"/>
  </p:sldMasterIdLst>
  <p:notesMasterIdLst>
    <p:notesMasterId r:id="rId54"/>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10" r:id="rId49"/>
    <p:sldId id="311" r:id="rId50"/>
    <p:sldId id="319" r:id="rId51"/>
    <p:sldId id="320" r:id="rId52"/>
    <p:sldId id="321" r:id="rId5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5" d="100"/>
          <a:sy n="85" d="100"/>
        </p:scale>
        <p:origin x="882" y="7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4c659b2d73_0_6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4c659b2d73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a3ea1d9110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a3ea1d9110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4f6e9ad50f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4f6e9ad50f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4f6e9ad50f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 name="Google Shape;112;g4f6e9ad50f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4f6e9ad50f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4f6e9ad50f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50371bc973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50371bc973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4f6e9ad50f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4f6e9ad50f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4f24f4945e_2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4f24f4945e_2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natural world, for the most part, is continuous and infinite. A number line is continuous, with values growing infinitely large and small.</a:t>
            </a:r>
            <a:br>
              <a:rPr lang="en-GB"/>
            </a:br>
            <a:r>
              <a:rPr lang="en-GB"/>
              <a:t>Computers, on the other hand, are finite. Computer memory and other hardware devices have only so much room to store and manipulate a certain amount of data.</a:t>
            </a:r>
            <a:br>
              <a:rPr lang="en-GB"/>
            </a:br>
            <a:br>
              <a:rPr lang="en-GB"/>
            </a:b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50371bc973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50371bc973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50371bc973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50371bc973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fad430d82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fad430d82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400">
                <a:solidFill>
                  <a:schemeClr val="dk1"/>
                </a:solidFill>
              </a:rPr>
              <a:t>up until certain minute</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4f9224f0f2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4f9224f0f2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4f9224f0f2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4f9224f0f2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4f9224f0f2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4f9224f0f2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a3ea1d9110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a3ea1d9110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4f6e9ad50f_0_1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4f6e9ad50f_0_1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4f6e9ad50f_0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4f6e9ad50f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50371bc973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50371bc973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4f9224f0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4f9224f0f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4f6e9ad50f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4f6e9ad50f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4f9224f0f2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4f9224f0f2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4f9224f0f2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1" name="Google Shape;251;g4f9224f0f2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50371bc973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9" name="Google Shape;259;g50371bc973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50371bc973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50371bc973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50371bc973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50371bc973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g50371bc973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0" name="Google Shape;280;g50371bc973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50371bc973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8" name="Google Shape;288;g50371bc973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50371bc973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50371bc973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50371bc973_0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2" name="Google Shape;302;g50371bc973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50371bc973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50371bc973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50371bc973_0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7" name="Google Shape;317;g50371bc973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50371bc973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4" name="Google Shape;324;g50371bc973_0_1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7df818fd2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7df818fd2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50371bc973_0_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0" name="Google Shape;340;g50371bc973_0_1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50371bc973_0_1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50371bc973_0_1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50371bc973_0_1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50371bc973_0_1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a3ea1d9110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 name="Google Shape;360;ga3ea1d9110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50371bc973_0_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7" name="Google Shape;367;g50371bc973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4f9224f0f2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 name="Google Shape;373;g4f9224f0f2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In the past, we needed to keep data small because of storage limitations. Today, computer storage is relatively cheap—but now we have an even more pressing reason to shrink our data: the need to share it with others. The Web and its underlying networks have inherent bandwidth restrictions that define the maximum number of bits or bytes that can be transmitted from one place to another in a fixed amount of time. In particular, today’s emphasis on streaming video (video played as it is downloaded from the Web) motivates the need for efficient representation of data</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4f9224f0f2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0" name="Google Shape;380;g4f9224f0f2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50371bc973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50371bc973_0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0371bc973_0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0371bc973_0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g50371bc973_0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2" name="Google Shape;402;g50371bc973_0_1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g50371bc973_0_1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9" name="Google Shape;409;g50371bc973_0_1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50371bc973_0_1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7" name="Google Shape;417;g50371bc973_0_1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50371bc973_0_1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50371bc973_0_1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9d3822e52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9d3822e52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g9d3822e52f_0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1" name="Google Shape;481;g9d3822e52f_0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6"/>
        <p:cNvGrpSpPr/>
        <p:nvPr/>
      </p:nvGrpSpPr>
      <p:grpSpPr>
        <a:xfrm>
          <a:off x="0" y="0"/>
          <a:ext cx="0" cy="0"/>
          <a:chOff x="0" y="0"/>
          <a:chExt cx="0" cy="0"/>
        </a:xfrm>
      </p:grpSpPr>
      <p:sp>
        <p:nvSpPr>
          <p:cNvPr id="487" name="Google Shape;487;g9d3822e52f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8" name="Google Shape;488;g9d3822e52f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g4f6e9ad50f_0_1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3" name="Google Shape;543;g4f6e9ad50f_0_1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11250" y="2757925"/>
            <a:ext cx="9166500" cy="868800"/>
          </a:xfrm>
          <a:prstGeom prst="rect">
            <a:avLst/>
          </a:prstGeom>
          <a:solidFill>
            <a:srgbClr val="6AA8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2" name="Google Shape;12;p2"/>
          <p:cNvSpPr txBox="1">
            <a:spLocks noGrp="1"/>
          </p:cNvSpPr>
          <p:nvPr>
            <p:ph type="subTitle" idx="1"/>
          </p:nvPr>
        </p:nvSpPr>
        <p:spPr>
          <a:xfrm>
            <a:off x="311700" y="2834125"/>
            <a:ext cx="8520600" cy="792600"/>
          </a:xfrm>
          <a:prstGeom prst="rect">
            <a:avLst/>
          </a:prstGeom>
          <a:solidFill>
            <a:srgbClr val="6AA84F"/>
          </a:solidFill>
        </p:spPr>
        <p:txBody>
          <a:bodyPr spcFirstLastPara="1" wrap="square" lIns="91425" tIns="91425" rIns="91425" bIns="91425" anchor="t" anchorCtr="0">
            <a:noAutofit/>
          </a:bodyPr>
          <a:lstStyle>
            <a:lvl1pPr lvl="0" rtl="0">
              <a:lnSpc>
                <a:spcPct val="100000"/>
              </a:lnSpc>
              <a:spcBef>
                <a:spcPts val="0"/>
              </a:spcBef>
              <a:spcAft>
                <a:spcPts val="0"/>
              </a:spcAft>
              <a:buClr>
                <a:srgbClr val="FFFFFF"/>
              </a:buClr>
              <a:buSzPts val="3000"/>
              <a:buNone/>
              <a:defRPr sz="3000">
                <a:solidFill>
                  <a:schemeClr val="lt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
        <p:cNvGrpSpPr/>
        <p:nvPr/>
      </p:nvGrpSpPr>
      <p:grpSpPr>
        <a:xfrm>
          <a:off x="0" y="0"/>
          <a:ext cx="0" cy="0"/>
          <a:chOff x="0" y="0"/>
          <a:chExt cx="0" cy="0"/>
        </a:xfrm>
      </p:grpSpPr>
      <p:sp>
        <p:nvSpPr>
          <p:cNvPr id="15" name="Google Shape;15;p3"/>
          <p:cNvSpPr/>
          <p:nvPr/>
        </p:nvSpPr>
        <p:spPr>
          <a:xfrm>
            <a:off x="7050" y="2455650"/>
            <a:ext cx="9166500" cy="841800"/>
          </a:xfrm>
          <a:prstGeom prst="rect">
            <a:avLst/>
          </a:prstGeom>
          <a:solidFill>
            <a:srgbClr val="6AA8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3"/>
          <p:cNvSpPr txBox="1">
            <a:spLocks noGrp="1"/>
          </p:cNvSpPr>
          <p:nvPr>
            <p:ph type="title"/>
          </p:nvPr>
        </p:nvSpPr>
        <p:spPr>
          <a:xfrm>
            <a:off x="311700" y="2455650"/>
            <a:ext cx="8520600" cy="8418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FFFFFF"/>
              </a:buClr>
              <a:buSzPts val="3600"/>
              <a:buNone/>
              <a:defRPr sz="3600">
                <a:solidFill>
                  <a:srgbClr val="FFFFFF"/>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7" name="Google Shape;17;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a:off x="-22400" y="-25600"/>
            <a:ext cx="9166500" cy="1043400"/>
          </a:xfrm>
          <a:prstGeom prst="rect">
            <a:avLst/>
          </a:prstGeom>
          <a:solidFill>
            <a:srgbClr val="6AA8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2800"/>
              <a:buNone/>
              <a:defRPr>
                <a:solidFill>
                  <a:srgbClr val="FFFFFF"/>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Clr>
                <a:srgbClr val="ADADAD"/>
              </a:buClr>
              <a:buSzPts val="1800"/>
              <a:buAutoNum type="arabicPeriod"/>
              <a:defRPr/>
            </a:lvl1pPr>
            <a:lvl2pPr marL="914400" lvl="1" indent="-317500" rtl="0">
              <a:spcBef>
                <a:spcPts val="1600"/>
              </a:spcBef>
              <a:spcAft>
                <a:spcPts val="0"/>
              </a:spcAft>
              <a:buClr>
                <a:srgbClr val="ADADAD"/>
              </a:buClr>
              <a:buSzPts val="1400"/>
              <a:buAutoNum type="alphaLcPeriod"/>
              <a:defRPr/>
            </a:lvl2pPr>
            <a:lvl3pPr marL="1371600" lvl="2" indent="-317500" rtl="0">
              <a:spcBef>
                <a:spcPts val="1600"/>
              </a:spcBef>
              <a:spcAft>
                <a:spcPts val="0"/>
              </a:spcAft>
              <a:buClr>
                <a:srgbClr val="ADADAD"/>
              </a:buClr>
              <a:buSzPts val="1400"/>
              <a:buAutoNum type="romanLcPeriod"/>
              <a:defRPr/>
            </a:lvl3pPr>
            <a:lvl4pPr marL="1828800" lvl="3" indent="-317500" rtl="0">
              <a:spcBef>
                <a:spcPts val="1600"/>
              </a:spcBef>
              <a:spcAft>
                <a:spcPts val="0"/>
              </a:spcAft>
              <a:buClr>
                <a:srgbClr val="ADADAD"/>
              </a:buClr>
              <a:buSzPts val="1400"/>
              <a:buAutoNum type="arabicPeriod"/>
              <a:defRPr/>
            </a:lvl4pPr>
            <a:lvl5pPr marL="2286000" lvl="4" indent="-317500" rtl="0">
              <a:spcBef>
                <a:spcPts val="1600"/>
              </a:spcBef>
              <a:spcAft>
                <a:spcPts val="0"/>
              </a:spcAft>
              <a:buClr>
                <a:srgbClr val="ADADAD"/>
              </a:buClr>
              <a:buSzPts val="1400"/>
              <a:buAutoNum type="alphaLcPeriod"/>
              <a:defRPr/>
            </a:lvl5pPr>
            <a:lvl6pPr marL="2743200" lvl="5" indent="-317500" rtl="0">
              <a:spcBef>
                <a:spcPts val="1600"/>
              </a:spcBef>
              <a:spcAft>
                <a:spcPts val="0"/>
              </a:spcAft>
              <a:buClr>
                <a:srgbClr val="ADADAD"/>
              </a:buClr>
              <a:buSzPts val="1400"/>
              <a:buAutoNum type="romanLcPeriod"/>
              <a:defRPr/>
            </a:lvl6pPr>
            <a:lvl7pPr marL="3200400" lvl="6" indent="-317500" rtl="0">
              <a:spcBef>
                <a:spcPts val="1600"/>
              </a:spcBef>
              <a:spcAft>
                <a:spcPts val="0"/>
              </a:spcAft>
              <a:buClr>
                <a:srgbClr val="ADADAD"/>
              </a:buClr>
              <a:buSzPts val="1400"/>
              <a:buAutoNum type="arabicPeriod"/>
              <a:defRPr/>
            </a:lvl7pPr>
            <a:lvl8pPr marL="3657600" lvl="7" indent="-317500" rtl="0">
              <a:spcBef>
                <a:spcPts val="1600"/>
              </a:spcBef>
              <a:spcAft>
                <a:spcPts val="0"/>
              </a:spcAft>
              <a:buClr>
                <a:srgbClr val="ADADAD"/>
              </a:buClr>
              <a:buSzPts val="1400"/>
              <a:buAutoNum type="alphaLcPeriod"/>
              <a:defRPr/>
            </a:lvl8pPr>
            <a:lvl9pPr marL="4114800" lvl="8" indent="-317500" rtl="0">
              <a:spcBef>
                <a:spcPts val="1600"/>
              </a:spcBef>
              <a:spcAft>
                <a:spcPts val="1600"/>
              </a:spcAft>
              <a:buClr>
                <a:srgbClr val="ADADAD"/>
              </a:buClr>
              <a:buSzPts val="1400"/>
              <a:buAutoNum type="romanLcPeriod"/>
              <a:defRPr/>
            </a:lvl9pPr>
          </a:lstStyle>
          <a:p>
            <a:endParaRPr/>
          </a:p>
        </p:txBody>
      </p:sp>
      <p:sp>
        <p:nvSpPr>
          <p:cNvPr id="22" name="Google Shape;22;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p:nvPr/>
        </p:nvSpPr>
        <p:spPr>
          <a:xfrm>
            <a:off x="-22400" y="-25600"/>
            <a:ext cx="9166500" cy="1043400"/>
          </a:xfrm>
          <a:prstGeom prst="rect">
            <a:avLst/>
          </a:prstGeom>
          <a:solidFill>
            <a:srgbClr val="6AA8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2800"/>
              <a:buNone/>
              <a:defRPr>
                <a:solidFill>
                  <a:srgbClr val="FFFFFF"/>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6" name="Google Shape;26;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7" name="Google Shape;27;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8" name="Google Shape;28;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p:nvPr/>
        </p:nvSpPr>
        <p:spPr>
          <a:xfrm>
            <a:off x="-22400" y="-25600"/>
            <a:ext cx="9166500" cy="1043400"/>
          </a:xfrm>
          <a:prstGeom prst="rect">
            <a:avLst/>
          </a:prstGeom>
          <a:solidFill>
            <a:srgbClr val="6AA8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2800"/>
              <a:buNone/>
              <a:defRPr>
                <a:solidFill>
                  <a:srgbClr val="FFFFFF"/>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3"/>
        <p:cNvGrpSpPr/>
        <p:nvPr/>
      </p:nvGrpSpPr>
      <p:grpSpPr>
        <a:xfrm>
          <a:off x="0" y="0"/>
          <a:ext cx="0" cy="0"/>
          <a:chOff x="0" y="0"/>
          <a:chExt cx="0" cy="0"/>
        </a:xfrm>
      </p:grpSpPr>
      <p:sp>
        <p:nvSpPr>
          <p:cNvPr id="34" name="Google Shape;34;p7"/>
          <p:cNvSpPr/>
          <p:nvPr/>
        </p:nvSpPr>
        <p:spPr>
          <a:xfrm>
            <a:off x="-22400" y="-25600"/>
            <a:ext cx="9166500" cy="1035900"/>
          </a:xfrm>
          <a:prstGeom prst="rect">
            <a:avLst/>
          </a:prstGeom>
          <a:solidFill>
            <a:srgbClr val="6AA8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FFFFF"/>
              </a:buClr>
              <a:buSzPts val="2400"/>
              <a:buNone/>
              <a:defRPr sz="2400">
                <a:solidFill>
                  <a:srgbClr val="FFFFFF"/>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6" name="Google Shape;36;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7" name="Google Shape;37;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8"/>
        <p:cNvGrpSpPr/>
        <p:nvPr/>
      </p:nvGrpSpPr>
      <p:grpSpPr>
        <a:xfrm>
          <a:off x="0" y="0"/>
          <a:ext cx="0" cy="0"/>
          <a:chOff x="0" y="0"/>
          <a:chExt cx="0" cy="0"/>
        </a:xfrm>
      </p:grpSpPr>
      <p:sp>
        <p:nvSpPr>
          <p:cNvPr id="39" name="Google Shape;39;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40" name="Google Shape;40;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1"/>
        <p:cNvGrpSpPr/>
        <p:nvPr/>
      </p:nvGrpSpPr>
      <p:grpSpPr>
        <a:xfrm>
          <a:off x="0" y="0"/>
          <a:ext cx="0" cy="0"/>
          <a:chOff x="0" y="0"/>
          <a:chExt cx="0" cy="0"/>
        </a:xfrm>
      </p:grpSpPr>
      <p:sp>
        <p:nvSpPr>
          <p:cNvPr id="42" name="Google Shape;4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44" name="Google Shape;44;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45" name="Google Shape;45;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46" name="Google Shape;46;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7"/>
        <p:cNvGrpSpPr/>
        <p:nvPr/>
      </p:nvGrpSpPr>
      <p:grpSpPr>
        <a:xfrm>
          <a:off x="0" y="0"/>
          <a:ext cx="0" cy="0"/>
          <a:chOff x="0" y="0"/>
          <a:chExt cx="0" cy="0"/>
        </a:xfrm>
      </p:grpSpPr>
      <p:sp>
        <p:nvSpPr>
          <p:cNvPr id="48" name="Google Shape;48;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49" name="Google Shape;49;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0"/>
        <p:cNvGrpSpPr/>
        <p:nvPr/>
      </p:nvGrpSpPr>
      <p:grpSpPr>
        <a:xfrm>
          <a:off x="0" y="0"/>
          <a:ext cx="0" cy="0"/>
          <a:chOff x="0" y="0"/>
          <a:chExt cx="0" cy="0"/>
        </a:xfrm>
      </p:grpSpPr>
      <p:sp>
        <p:nvSpPr>
          <p:cNvPr id="51" name="Google Shape;51;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52" name="Google Shape;52;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53" name="Google Shape;53;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56"/>
        <p:cNvGrpSpPr/>
        <p:nvPr/>
      </p:nvGrpSpPr>
      <p:grpSpPr>
        <a:xfrm>
          <a:off x="0" y="0"/>
          <a:ext cx="0" cy="0"/>
          <a:chOff x="0" y="0"/>
          <a:chExt cx="0" cy="0"/>
        </a:xfrm>
      </p:grpSpPr>
      <p:sp>
        <p:nvSpPr>
          <p:cNvPr id="57" name="Google Shape;57;p1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rtl="0">
              <a:spcBef>
                <a:spcPts val="0"/>
              </a:spcBef>
              <a:spcAft>
                <a:spcPts val="0"/>
              </a:spcAft>
              <a:buSzPts val="2800"/>
              <a:buNone/>
              <a:defRPr sz="1400"/>
            </a:lvl2pPr>
            <a:lvl3pPr lvl="2" rtl="0">
              <a:spcBef>
                <a:spcPts val="0"/>
              </a:spcBef>
              <a:spcAft>
                <a:spcPts val="0"/>
              </a:spcAft>
              <a:buSzPts val="2800"/>
              <a:buNone/>
              <a:defRPr sz="1400"/>
            </a:lvl3pPr>
            <a:lvl4pPr lvl="3" rtl="0">
              <a:spcBef>
                <a:spcPts val="0"/>
              </a:spcBef>
              <a:spcAft>
                <a:spcPts val="0"/>
              </a:spcAft>
              <a:buSzPts val="2800"/>
              <a:buNone/>
              <a:defRPr sz="1400"/>
            </a:lvl4pPr>
            <a:lvl5pPr lvl="4" rtl="0">
              <a:spcBef>
                <a:spcPts val="0"/>
              </a:spcBef>
              <a:spcAft>
                <a:spcPts val="0"/>
              </a:spcAft>
              <a:buSzPts val="2800"/>
              <a:buNone/>
              <a:defRPr sz="1400"/>
            </a:lvl5pPr>
            <a:lvl6pPr lvl="5" rtl="0">
              <a:spcBef>
                <a:spcPts val="0"/>
              </a:spcBef>
              <a:spcAft>
                <a:spcPts val="0"/>
              </a:spcAft>
              <a:buSzPts val="2800"/>
              <a:buNone/>
              <a:defRPr sz="1400"/>
            </a:lvl6pPr>
            <a:lvl7pPr lvl="6" rtl="0">
              <a:spcBef>
                <a:spcPts val="0"/>
              </a:spcBef>
              <a:spcAft>
                <a:spcPts val="0"/>
              </a:spcAft>
              <a:buSzPts val="2800"/>
              <a:buNone/>
              <a:defRPr sz="1400"/>
            </a:lvl7pPr>
            <a:lvl8pPr lvl="7" rtl="0">
              <a:spcBef>
                <a:spcPts val="0"/>
              </a:spcBef>
              <a:spcAft>
                <a:spcPts val="0"/>
              </a:spcAft>
              <a:buSzPts val="2800"/>
              <a:buNone/>
              <a:defRPr sz="1400"/>
            </a:lvl8pPr>
            <a:lvl9pPr lvl="8" rtl="0">
              <a:spcBef>
                <a:spcPts val="0"/>
              </a:spcBef>
              <a:spcAft>
                <a:spcPts val="0"/>
              </a:spcAft>
              <a:buSzPts val="2800"/>
              <a:buNone/>
              <a:defRPr sz="1400"/>
            </a:lvl9pPr>
          </a:lstStyle>
          <a:p>
            <a:endParaRPr/>
          </a:p>
        </p:txBody>
      </p:sp>
      <p:sp>
        <p:nvSpPr>
          <p:cNvPr id="58" name="Google Shape;58;p13"/>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16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16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16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16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16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16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16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1600"/>
              </a:spcBef>
              <a:spcAft>
                <a:spcPts val="160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59" name="Google Shape;59;p1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marR="0" lvl="0" algn="l"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9pPr>
          </a:lstStyle>
          <a:p>
            <a:endParaRPr/>
          </a:p>
        </p:txBody>
      </p:sp>
      <p:sp>
        <p:nvSpPr>
          <p:cNvPr id="60" name="Google Shape;60;p1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marR="0" lvl="0" algn="ctr"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400" b="0" i="0" u="none" strike="noStrike" cap="none">
                <a:solidFill>
                  <a:schemeClr val="dk1"/>
                </a:solidFill>
                <a:latin typeface="Calibri"/>
                <a:ea typeface="Calibri"/>
                <a:cs typeface="Calibri"/>
                <a:sym typeface="Calibri"/>
              </a:defRPr>
            </a:lvl9pPr>
          </a:lstStyle>
          <a:p>
            <a:endParaRPr/>
          </a:p>
        </p:txBody>
      </p:sp>
      <p:sp>
        <p:nvSpPr>
          <p:cNvPr id="61" name="Google Shape;61;p1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900" b="0" i="0" u="none" strike="noStrike" cap="none">
                <a:solidFill>
                  <a:srgbClr val="888888"/>
                </a:solidFill>
                <a:latin typeface="Calibri"/>
                <a:ea typeface="Calibri"/>
                <a:cs typeface="Calibri"/>
                <a:sym typeface="Calibri"/>
              </a:defRPr>
            </a:lvl1pPr>
            <a:lvl2pPr marL="0" marR="0" lvl="1" indent="0" algn="r" rtl="0">
              <a:spcBef>
                <a:spcPts val="0"/>
              </a:spcBef>
              <a:buNone/>
              <a:defRPr sz="900" b="0" i="0" u="none" strike="noStrike" cap="none">
                <a:solidFill>
                  <a:srgbClr val="888888"/>
                </a:solidFill>
                <a:latin typeface="Calibri"/>
                <a:ea typeface="Calibri"/>
                <a:cs typeface="Calibri"/>
                <a:sym typeface="Calibri"/>
              </a:defRPr>
            </a:lvl2pPr>
            <a:lvl3pPr marL="0" marR="0" lvl="2" indent="0" algn="r" rtl="0">
              <a:spcBef>
                <a:spcPts val="0"/>
              </a:spcBef>
              <a:buNone/>
              <a:defRPr sz="900" b="0" i="0" u="none" strike="noStrike" cap="none">
                <a:solidFill>
                  <a:srgbClr val="888888"/>
                </a:solidFill>
                <a:latin typeface="Calibri"/>
                <a:ea typeface="Calibri"/>
                <a:cs typeface="Calibri"/>
                <a:sym typeface="Calibri"/>
              </a:defRPr>
            </a:lvl3pPr>
            <a:lvl4pPr marL="0" marR="0" lvl="3" indent="0" algn="r" rtl="0">
              <a:spcBef>
                <a:spcPts val="0"/>
              </a:spcBef>
              <a:buNone/>
              <a:defRPr sz="900" b="0" i="0" u="none" strike="noStrike" cap="none">
                <a:solidFill>
                  <a:srgbClr val="888888"/>
                </a:solidFill>
                <a:latin typeface="Calibri"/>
                <a:ea typeface="Calibri"/>
                <a:cs typeface="Calibri"/>
                <a:sym typeface="Calibri"/>
              </a:defRPr>
            </a:lvl4pPr>
            <a:lvl5pPr marL="0" marR="0" lvl="4" indent="0" algn="r" rtl="0">
              <a:spcBef>
                <a:spcPts val="0"/>
              </a:spcBef>
              <a:buNone/>
              <a:defRPr sz="900" b="0" i="0" u="none" strike="noStrike" cap="none">
                <a:solidFill>
                  <a:srgbClr val="888888"/>
                </a:solidFill>
                <a:latin typeface="Calibri"/>
                <a:ea typeface="Calibri"/>
                <a:cs typeface="Calibri"/>
                <a:sym typeface="Calibri"/>
              </a:defRPr>
            </a:lvl5pPr>
            <a:lvl6pPr marL="0" marR="0" lvl="5" indent="0" algn="r" rtl="0">
              <a:spcBef>
                <a:spcPts val="0"/>
              </a:spcBef>
              <a:buNone/>
              <a:defRPr sz="900" b="0" i="0" u="none" strike="noStrike" cap="none">
                <a:solidFill>
                  <a:srgbClr val="888888"/>
                </a:solidFill>
                <a:latin typeface="Calibri"/>
                <a:ea typeface="Calibri"/>
                <a:cs typeface="Calibri"/>
                <a:sym typeface="Calibri"/>
              </a:defRPr>
            </a:lvl6pPr>
            <a:lvl7pPr marL="0" marR="0" lvl="6" indent="0" algn="r" rtl="0">
              <a:spcBef>
                <a:spcPts val="0"/>
              </a:spcBef>
              <a:buNone/>
              <a:defRPr sz="900" b="0" i="0" u="none" strike="noStrike" cap="none">
                <a:solidFill>
                  <a:srgbClr val="888888"/>
                </a:solidFill>
                <a:latin typeface="Calibri"/>
                <a:ea typeface="Calibri"/>
                <a:cs typeface="Calibri"/>
                <a:sym typeface="Calibri"/>
              </a:defRPr>
            </a:lvl7pPr>
            <a:lvl8pPr marL="0" marR="0" lvl="7" indent="0" algn="r" rtl="0">
              <a:spcBef>
                <a:spcPts val="0"/>
              </a:spcBef>
              <a:buNone/>
              <a:defRPr sz="900" b="0" i="0" u="none" strike="noStrike" cap="none">
                <a:solidFill>
                  <a:srgbClr val="888888"/>
                </a:solidFill>
                <a:latin typeface="Calibri"/>
                <a:ea typeface="Calibri"/>
                <a:cs typeface="Calibri"/>
                <a:sym typeface="Calibri"/>
              </a:defRPr>
            </a:lvl8pPr>
            <a:lvl9pPr marL="0" marR="0" lvl="8" indent="0" algn="r" rtl="0">
              <a:spcBef>
                <a:spcPts val="0"/>
              </a:spcBef>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ewokFOSxabs"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2.xml"/><Relationship Id="rId1" Type="http://schemas.openxmlformats.org/officeDocument/2006/relationships/slideLayout" Target="../slideLayouts/slideLayout3.xml"/><Relationship Id="rId4" Type="http://schemas.openxmlformats.org/officeDocument/2006/relationships/image" Target="../media/image12.jp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s://www.youtube.com/watch?v=1GSjbWt0c9M&amp;t=344s" TargetMode="External"/><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hyperlink" Target="https://www.youtube.com/watch?v=1GSjbWt0c9M&amp;t=344s" TargetMode="External"/><Relationship Id="rId2" Type="http://schemas.openxmlformats.org/officeDocument/2006/relationships/notesSlide" Target="../notesSlides/notesSlide50.xml"/><Relationship Id="rId1" Type="http://schemas.openxmlformats.org/officeDocument/2006/relationships/slideLayout" Target="../slideLayouts/slideLayout3.xml"/><Relationship Id="rId4" Type="http://schemas.openxmlformats.org/officeDocument/2006/relationships/hyperlink" Target="https://medium.com/tech-tajawal/https-medium-com-tech-tajawal-character-encoding-in-depth-6f1df87888d8" TargetMode="Externa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a:t>Computer Science Fundamentals</a:t>
            </a:r>
            <a:endParaRPr/>
          </a:p>
        </p:txBody>
      </p:sp>
      <p:sp>
        <p:nvSpPr>
          <p:cNvPr id="67" name="Google Shape;67;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2400">
                <a:solidFill>
                  <a:srgbClr val="FFFFFF"/>
                </a:solidFill>
              </a:rPr>
              <a:t>Lecture 4 Data representation</a:t>
            </a:r>
            <a:endParaRPr sz="2400">
              <a:solidFill>
                <a:srgbClr val="FFFFFF"/>
              </a:solidFill>
            </a:endParaRPr>
          </a:p>
          <a:p>
            <a:pPr marL="0" lvl="0" indent="0" algn="l" rtl="0">
              <a:spcBef>
                <a:spcPts val="0"/>
              </a:spcBef>
              <a:spcAft>
                <a:spcPts val="0"/>
              </a:spcAft>
              <a:buNone/>
            </a:pPr>
            <a:endParaRPr sz="2400">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7"/>
          <p:cNvSpPr txBox="1">
            <a:spLocks noGrp="1"/>
          </p:cNvSpPr>
          <p:nvPr>
            <p:ph type="title"/>
          </p:nvPr>
        </p:nvSpPr>
        <p:spPr>
          <a:xfrm>
            <a:off x="311700" y="2455650"/>
            <a:ext cx="85206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Part A</a:t>
            </a:r>
            <a:endParaRPr/>
          </a:p>
        </p:txBody>
      </p:sp>
      <p:sp>
        <p:nvSpPr>
          <p:cNvPr id="87" name="Google Shape;87;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Today’s focus</a:t>
            </a:r>
            <a:endParaRPr/>
          </a:p>
        </p:txBody>
      </p:sp>
      <p:sp>
        <p:nvSpPr>
          <p:cNvPr id="93" name="Google Shape;93;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b="1">
              <a:solidFill>
                <a:srgbClr val="9BBB59"/>
              </a:solidFill>
            </a:endParaRPr>
          </a:p>
        </p:txBody>
      </p:sp>
      <p:sp>
        <p:nvSpPr>
          <p:cNvPr id="94" name="Google Shape;94;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3</a:t>
            </a:fld>
            <a:endParaRPr/>
          </a:p>
        </p:txBody>
      </p:sp>
      <p:sp>
        <p:nvSpPr>
          <p:cNvPr id="95" name="Google Shape;95;p18"/>
          <p:cNvSpPr/>
          <p:nvPr/>
        </p:nvSpPr>
        <p:spPr>
          <a:xfrm>
            <a:off x="1465676" y="1192017"/>
            <a:ext cx="6208200" cy="3881100"/>
          </a:xfrm>
          <a:prstGeom prst="ellipse">
            <a:avLst/>
          </a:prstGeom>
          <a:solidFill>
            <a:srgbClr val="B6D7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b="1">
              <a:solidFill>
                <a:srgbClr val="9BBB59"/>
              </a:solidFill>
            </a:endParaRPr>
          </a:p>
        </p:txBody>
      </p:sp>
      <p:grpSp>
        <p:nvGrpSpPr>
          <p:cNvPr id="96" name="Google Shape;96;p18"/>
          <p:cNvGrpSpPr/>
          <p:nvPr/>
        </p:nvGrpSpPr>
        <p:grpSpPr>
          <a:xfrm>
            <a:off x="2179600" y="2020026"/>
            <a:ext cx="4959900" cy="3098029"/>
            <a:chOff x="2179648" y="2500476"/>
            <a:chExt cx="4959900" cy="3806400"/>
          </a:xfrm>
        </p:grpSpPr>
        <p:sp>
          <p:nvSpPr>
            <p:cNvPr id="97" name="Google Shape;97;p18"/>
            <p:cNvSpPr/>
            <p:nvPr/>
          </p:nvSpPr>
          <p:spPr>
            <a:xfrm>
              <a:off x="2179648" y="2500476"/>
              <a:ext cx="4959900" cy="3806400"/>
            </a:xfrm>
            <a:prstGeom prst="ellipse">
              <a:avLst/>
            </a:prstGeom>
            <a:solidFill>
              <a:srgbClr val="93C47D"/>
            </a:solidFill>
            <a:ln w="25550" cap="sq" cmpd="sng">
              <a:solidFill>
                <a:srgbClr val="FFFFF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1" i="0" u="none">
                <a:solidFill>
                  <a:srgbClr val="9BBB59"/>
                </a:solidFill>
                <a:latin typeface="Arial"/>
                <a:ea typeface="Arial"/>
                <a:cs typeface="Arial"/>
                <a:sym typeface="Arial"/>
              </a:endParaRPr>
            </a:p>
          </p:txBody>
        </p:sp>
        <p:sp>
          <p:nvSpPr>
            <p:cNvPr id="98" name="Google Shape;98;p18"/>
            <p:cNvSpPr txBox="1"/>
            <p:nvPr/>
          </p:nvSpPr>
          <p:spPr>
            <a:xfrm>
              <a:off x="3335373" y="2845757"/>
              <a:ext cx="2720400" cy="566700"/>
            </a:xfrm>
            <a:prstGeom prst="rect">
              <a:avLst/>
            </a:prstGeom>
            <a:solidFill>
              <a:srgbClr val="93C47D"/>
            </a:solidFill>
            <a:ln>
              <a:noFill/>
            </a:ln>
          </p:spPr>
          <p:txBody>
            <a:bodyPr spcFirstLastPara="1" wrap="square" lIns="128150" tIns="128150" rIns="128150" bIns="128150" anchor="ctr" anchorCtr="0">
              <a:noAutofit/>
            </a:bodyPr>
            <a:lstStyle/>
            <a:p>
              <a:pPr marL="0" marR="0" lvl="0" indent="0" algn="ctr" rtl="0">
                <a:lnSpc>
                  <a:spcPct val="90000"/>
                </a:lnSpc>
                <a:spcBef>
                  <a:spcPts val="0"/>
                </a:spcBef>
                <a:spcAft>
                  <a:spcPts val="0"/>
                </a:spcAft>
                <a:buClr>
                  <a:srgbClr val="595D63"/>
                </a:buClr>
                <a:buSzPts val="1800"/>
                <a:buFont typeface="Calibri"/>
                <a:buNone/>
              </a:pPr>
              <a:r>
                <a:rPr lang="en-GB" sz="1800" b="1">
                  <a:solidFill>
                    <a:srgbClr val="38761D"/>
                  </a:solidFill>
                </a:rPr>
                <a:t>Operating Systems</a:t>
              </a:r>
              <a:endParaRPr sz="1800" b="1">
                <a:solidFill>
                  <a:srgbClr val="38761D"/>
                </a:solidFill>
              </a:endParaRPr>
            </a:p>
          </p:txBody>
        </p:sp>
      </p:grpSp>
      <p:grpSp>
        <p:nvGrpSpPr>
          <p:cNvPr id="99" name="Google Shape;99;p18"/>
          <p:cNvGrpSpPr/>
          <p:nvPr/>
        </p:nvGrpSpPr>
        <p:grpSpPr>
          <a:xfrm>
            <a:off x="2772473" y="2887428"/>
            <a:ext cx="3597191" cy="2208475"/>
            <a:chOff x="3087683" y="3503605"/>
            <a:chExt cx="2967000" cy="1812900"/>
          </a:xfrm>
        </p:grpSpPr>
        <p:sp>
          <p:nvSpPr>
            <p:cNvPr id="100" name="Google Shape;100;p18"/>
            <p:cNvSpPr/>
            <p:nvPr/>
          </p:nvSpPr>
          <p:spPr>
            <a:xfrm>
              <a:off x="3087683" y="3503605"/>
              <a:ext cx="2967000" cy="1812900"/>
            </a:xfrm>
            <a:prstGeom prst="ellipse">
              <a:avLst/>
            </a:prstGeom>
            <a:solidFill>
              <a:srgbClr val="6AA84F"/>
            </a:solidFill>
            <a:ln w="25550" cap="sq" cmpd="sng">
              <a:solidFill>
                <a:srgbClr val="FFFFF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1" i="0" u="none">
                <a:solidFill>
                  <a:srgbClr val="9BBB59"/>
                </a:solidFill>
                <a:latin typeface="Arial"/>
                <a:ea typeface="Arial"/>
                <a:cs typeface="Arial"/>
                <a:sym typeface="Arial"/>
              </a:endParaRPr>
            </a:p>
          </p:txBody>
        </p:sp>
        <p:sp>
          <p:nvSpPr>
            <p:cNvPr id="101" name="Google Shape;101;p18"/>
            <p:cNvSpPr txBox="1"/>
            <p:nvPr/>
          </p:nvSpPr>
          <p:spPr>
            <a:xfrm>
              <a:off x="3825194" y="3626070"/>
              <a:ext cx="1437900" cy="330000"/>
            </a:xfrm>
            <a:prstGeom prst="rect">
              <a:avLst/>
            </a:prstGeom>
            <a:solidFill>
              <a:srgbClr val="6AA84F"/>
            </a:solidFill>
            <a:ln>
              <a:noFill/>
            </a:ln>
          </p:spPr>
          <p:txBody>
            <a:bodyPr spcFirstLastPara="1" wrap="square" lIns="128150" tIns="128150" rIns="128150" bIns="128150" anchor="ctr" anchorCtr="0">
              <a:noAutofit/>
            </a:bodyPr>
            <a:lstStyle/>
            <a:p>
              <a:pPr marL="0" marR="0" lvl="0" indent="0" algn="ctr" rtl="0">
                <a:lnSpc>
                  <a:spcPct val="90000"/>
                </a:lnSpc>
                <a:spcBef>
                  <a:spcPts val="0"/>
                </a:spcBef>
                <a:spcAft>
                  <a:spcPts val="0"/>
                </a:spcAft>
                <a:buClr>
                  <a:srgbClr val="595D63"/>
                </a:buClr>
                <a:buSzPts val="1800"/>
                <a:buFont typeface="Calibri"/>
                <a:buNone/>
              </a:pPr>
              <a:r>
                <a:rPr lang="en-GB" sz="1800" b="1">
                  <a:solidFill>
                    <a:srgbClr val="38761D"/>
                  </a:solidFill>
                </a:rPr>
                <a:t>Programming</a:t>
              </a:r>
              <a:endParaRPr b="1">
                <a:solidFill>
                  <a:srgbClr val="38761D"/>
                </a:solidFill>
              </a:endParaRPr>
            </a:p>
          </p:txBody>
        </p:sp>
      </p:grpSp>
      <p:sp>
        <p:nvSpPr>
          <p:cNvPr id="102" name="Google Shape;102;p18"/>
          <p:cNvSpPr txBox="1"/>
          <p:nvPr/>
        </p:nvSpPr>
        <p:spPr>
          <a:xfrm>
            <a:off x="2842350" y="1486025"/>
            <a:ext cx="3459300" cy="534000"/>
          </a:xfrm>
          <a:prstGeom prst="rect">
            <a:avLst/>
          </a:prstGeom>
          <a:noFill/>
          <a:ln>
            <a:noFill/>
          </a:ln>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Clr>
                <a:srgbClr val="595D63"/>
              </a:buClr>
              <a:buSzPts val="1800"/>
              <a:buFont typeface="Calibri"/>
              <a:buNone/>
            </a:pPr>
            <a:r>
              <a:rPr lang="en-GB" sz="1800" b="1">
                <a:solidFill>
                  <a:srgbClr val="38761D"/>
                </a:solidFill>
              </a:rPr>
              <a:t>Applications</a:t>
            </a:r>
            <a:endParaRPr sz="1800" b="1">
              <a:solidFill>
                <a:srgbClr val="38761D"/>
              </a:solidFill>
            </a:endParaRPr>
          </a:p>
        </p:txBody>
      </p:sp>
      <p:grpSp>
        <p:nvGrpSpPr>
          <p:cNvPr id="103" name="Google Shape;103;p18"/>
          <p:cNvGrpSpPr/>
          <p:nvPr/>
        </p:nvGrpSpPr>
        <p:grpSpPr>
          <a:xfrm>
            <a:off x="3088488" y="3464359"/>
            <a:ext cx="2967000" cy="1659265"/>
            <a:chOff x="1793112" y="3386107"/>
            <a:chExt cx="2967000" cy="1930500"/>
          </a:xfrm>
        </p:grpSpPr>
        <p:sp>
          <p:nvSpPr>
            <p:cNvPr id="104" name="Google Shape;104;p18"/>
            <p:cNvSpPr/>
            <p:nvPr/>
          </p:nvSpPr>
          <p:spPr>
            <a:xfrm>
              <a:off x="1793112" y="3386107"/>
              <a:ext cx="2967000" cy="1930500"/>
            </a:xfrm>
            <a:prstGeom prst="ellipse">
              <a:avLst/>
            </a:prstGeom>
            <a:solidFill>
              <a:srgbClr val="6AA84F"/>
            </a:solidFill>
            <a:ln w="25550" cap="sq" cmpd="sng">
              <a:solidFill>
                <a:srgbClr val="FFFFF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1" i="0" u="none">
                <a:solidFill>
                  <a:srgbClr val="9BBB59"/>
                </a:solidFill>
                <a:latin typeface="Arial"/>
                <a:ea typeface="Arial"/>
                <a:cs typeface="Arial"/>
                <a:sym typeface="Arial"/>
              </a:endParaRPr>
            </a:p>
          </p:txBody>
        </p:sp>
        <p:sp>
          <p:nvSpPr>
            <p:cNvPr id="105" name="Google Shape;105;p18"/>
            <p:cNvSpPr txBox="1"/>
            <p:nvPr/>
          </p:nvSpPr>
          <p:spPr>
            <a:xfrm>
              <a:off x="2312274" y="3631096"/>
              <a:ext cx="1928700" cy="383100"/>
            </a:xfrm>
            <a:prstGeom prst="rect">
              <a:avLst/>
            </a:prstGeom>
            <a:solidFill>
              <a:srgbClr val="6AA84F"/>
            </a:solidFill>
            <a:ln>
              <a:noFill/>
            </a:ln>
          </p:spPr>
          <p:txBody>
            <a:bodyPr spcFirstLastPara="1" wrap="square" lIns="128150" tIns="128150" rIns="128150" bIns="128150" anchor="ctr" anchorCtr="0">
              <a:noAutofit/>
            </a:bodyPr>
            <a:lstStyle/>
            <a:p>
              <a:pPr marL="0" marR="0" lvl="0" indent="0" algn="ctr" rtl="0">
                <a:lnSpc>
                  <a:spcPct val="90000"/>
                </a:lnSpc>
                <a:spcBef>
                  <a:spcPts val="0"/>
                </a:spcBef>
                <a:spcAft>
                  <a:spcPts val="0"/>
                </a:spcAft>
                <a:buClr>
                  <a:srgbClr val="595D63"/>
                </a:buClr>
                <a:buSzPts val="1800"/>
                <a:buFont typeface="Calibri"/>
                <a:buNone/>
              </a:pPr>
              <a:r>
                <a:rPr lang="en-GB" sz="1800" b="1">
                  <a:solidFill>
                    <a:srgbClr val="38761D"/>
                  </a:solidFill>
                </a:rPr>
                <a:t>Hardware</a:t>
              </a:r>
              <a:endParaRPr b="1">
                <a:solidFill>
                  <a:srgbClr val="38761D"/>
                </a:solidFill>
              </a:endParaRPr>
            </a:p>
          </p:txBody>
        </p:sp>
      </p:grpSp>
      <p:grpSp>
        <p:nvGrpSpPr>
          <p:cNvPr id="106" name="Google Shape;106;p18"/>
          <p:cNvGrpSpPr/>
          <p:nvPr/>
        </p:nvGrpSpPr>
        <p:grpSpPr>
          <a:xfrm>
            <a:off x="3335325" y="4002125"/>
            <a:ext cx="2471700" cy="1123500"/>
            <a:chOff x="3335325" y="4002125"/>
            <a:chExt cx="2471700" cy="1123500"/>
          </a:xfrm>
        </p:grpSpPr>
        <p:sp>
          <p:nvSpPr>
            <p:cNvPr id="107" name="Google Shape;107;p18"/>
            <p:cNvSpPr/>
            <p:nvPr/>
          </p:nvSpPr>
          <p:spPr>
            <a:xfrm>
              <a:off x="3335325" y="4002125"/>
              <a:ext cx="2471700" cy="1123500"/>
            </a:xfrm>
            <a:prstGeom prst="ellipse">
              <a:avLst/>
            </a:prstGeom>
            <a:solidFill>
              <a:srgbClr val="38761D"/>
            </a:solidFill>
            <a:ln w="25550" cap="sq" cmpd="sng">
              <a:solidFill>
                <a:srgbClr val="FFFFF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1" i="0" u="none">
                <a:solidFill>
                  <a:srgbClr val="9BBB59"/>
                </a:solidFill>
                <a:latin typeface="Arial"/>
                <a:ea typeface="Arial"/>
                <a:cs typeface="Arial"/>
                <a:sym typeface="Arial"/>
              </a:endParaRPr>
            </a:p>
          </p:txBody>
        </p:sp>
        <p:sp>
          <p:nvSpPr>
            <p:cNvPr id="108" name="Google Shape;108;p18"/>
            <p:cNvSpPr txBox="1"/>
            <p:nvPr/>
          </p:nvSpPr>
          <p:spPr>
            <a:xfrm>
              <a:off x="3606800" y="4265612"/>
              <a:ext cx="1928700" cy="517500"/>
            </a:xfrm>
            <a:prstGeom prst="rect">
              <a:avLst/>
            </a:prstGeom>
            <a:solidFill>
              <a:srgbClr val="38761D"/>
            </a:solidFill>
            <a:ln>
              <a:noFill/>
            </a:ln>
          </p:spPr>
          <p:txBody>
            <a:bodyPr spcFirstLastPara="1" wrap="square" lIns="128150" tIns="128150" rIns="128150" bIns="128150" anchor="ctr" anchorCtr="0">
              <a:noAutofit/>
            </a:bodyPr>
            <a:lstStyle/>
            <a:p>
              <a:pPr marL="0" marR="0" lvl="0" indent="0" algn="ctr" rtl="0">
                <a:lnSpc>
                  <a:spcPct val="90000"/>
                </a:lnSpc>
                <a:spcBef>
                  <a:spcPts val="0"/>
                </a:spcBef>
                <a:spcAft>
                  <a:spcPts val="0"/>
                </a:spcAft>
                <a:buClr>
                  <a:srgbClr val="595D63"/>
                </a:buClr>
                <a:buSzPts val="1800"/>
                <a:buFont typeface="Calibri"/>
                <a:buNone/>
              </a:pPr>
              <a:r>
                <a:rPr lang="en-GB" sz="2200" b="1">
                  <a:solidFill>
                    <a:srgbClr val="FFFFFF"/>
                  </a:solidFill>
                </a:rPr>
                <a:t>Information</a:t>
              </a:r>
              <a:endParaRPr sz="2200" b="1">
                <a:solidFill>
                  <a:srgbClr val="9BBB59"/>
                </a:solidFill>
              </a:endParaRPr>
            </a:p>
          </p:txBody>
        </p:sp>
      </p:grpSp>
      <p:sp>
        <p:nvSpPr>
          <p:cNvPr id="109" name="Google Shape;109;p18"/>
          <p:cNvSpPr/>
          <p:nvPr/>
        </p:nvSpPr>
        <p:spPr>
          <a:xfrm>
            <a:off x="884100" y="4202825"/>
            <a:ext cx="2619000" cy="722100"/>
          </a:xfrm>
          <a:prstGeom prst="rightArrow">
            <a:avLst>
              <a:gd name="adj1" fmla="val 50000"/>
              <a:gd name="adj2" fmla="val 50000"/>
            </a:avLst>
          </a:prstGeom>
          <a:solidFill>
            <a:srgbClr val="CC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t>Today’s focus</a:t>
            </a:r>
            <a:endParaRPr/>
          </a:p>
          <a:p>
            <a:pPr marL="0" lvl="0" indent="0" algn="l" rtl="0">
              <a:spcBef>
                <a:spcPts val="0"/>
              </a:spcBef>
              <a:spcAft>
                <a:spcPts val="0"/>
              </a:spcAft>
              <a:buNone/>
            </a:pPr>
            <a:endParaRPr/>
          </a:p>
        </p:txBody>
      </p:sp>
      <p:sp>
        <p:nvSpPr>
          <p:cNvPr id="115" name="Google Shape;115;p1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t>Understand how to </a:t>
            </a:r>
            <a:r>
              <a:rPr lang="en-GB" b="1"/>
              <a:t>represent </a:t>
            </a:r>
            <a:r>
              <a:rPr lang="en-GB"/>
              <a:t>and </a:t>
            </a:r>
            <a:r>
              <a:rPr lang="en-GB" b="1"/>
              <a:t>store </a:t>
            </a:r>
            <a:r>
              <a:rPr lang="en-GB"/>
              <a:t>the </a:t>
            </a:r>
            <a:r>
              <a:rPr lang="en-GB" u="sng"/>
              <a:t>various kinds</a:t>
            </a:r>
            <a:r>
              <a:rPr lang="en-GB"/>
              <a:t> of information a</a:t>
            </a:r>
            <a:endParaRPr/>
          </a:p>
          <a:p>
            <a:pPr marL="0" lvl="0" indent="0" algn="l" rtl="0">
              <a:spcBef>
                <a:spcPts val="1600"/>
              </a:spcBef>
              <a:spcAft>
                <a:spcPts val="0"/>
              </a:spcAft>
              <a:buClr>
                <a:schemeClr val="dk1"/>
              </a:buClr>
              <a:buSzPts val="1100"/>
              <a:buFont typeface="Arial"/>
              <a:buNone/>
            </a:pPr>
            <a:r>
              <a:rPr lang="en-GB"/>
              <a:t>computer manages.</a:t>
            </a:r>
            <a:endParaRPr/>
          </a:p>
          <a:p>
            <a:pPr marL="0" lvl="0" indent="0" algn="l" rtl="0">
              <a:spcBef>
                <a:spcPts val="1600"/>
              </a:spcBef>
              <a:spcAft>
                <a:spcPts val="1600"/>
              </a:spcAft>
              <a:buNone/>
            </a:pPr>
            <a:endParaRPr/>
          </a:p>
        </p:txBody>
      </p:sp>
      <p:sp>
        <p:nvSpPr>
          <p:cNvPr id="116" name="Google Shape;116;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4</a:t>
            </a:fld>
            <a:endParaRPr/>
          </a:p>
        </p:txBody>
      </p:sp>
      <p:grpSp>
        <p:nvGrpSpPr>
          <p:cNvPr id="117" name="Google Shape;117;p19"/>
          <p:cNvGrpSpPr/>
          <p:nvPr/>
        </p:nvGrpSpPr>
        <p:grpSpPr>
          <a:xfrm>
            <a:off x="1461777" y="1758642"/>
            <a:ext cx="6597214" cy="3366792"/>
            <a:chOff x="3335325" y="4002125"/>
            <a:chExt cx="2471700" cy="1123500"/>
          </a:xfrm>
        </p:grpSpPr>
        <p:sp>
          <p:nvSpPr>
            <p:cNvPr id="118" name="Google Shape;118;p19"/>
            <p:cNvSpPr/>
            <p:nvPr/>
          </p:nvSpPr>
          <p:spPr>
            <a:xfrm>
              <a:off x="3335325" y="4002125"/>
              <a:ext cx="2471700" cy="1123500"/>
            </a:xfrm>
            <a:prstGeom prst="ellipse">
              <a:avLst/>
            </a:prstGeom>
            <a:solidFill>
              <a:srgbClr val="38761D"/>
            </a:solidFill>
            <a:ln w="25550" cap="sq" cmpd="sng">
              <a:solidFill>
                <a:srgbClr val="FFFFF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1" i="0" u="none">
                <a:solidFill>
                  <a:srgbClr val="9BBB59"/>
                </a:solidFill>
                <a:latin typeface="Arial"/>
                <a:ea typeface="Arial"/>
                <a:cs typeface="Arial"/>
                <a:sym typeface="Arial"/>
              </a:endParaRPr>
            </a:p>
          </p:txBody>
        </p:sp>
        <p:sp>
          <p:nvSpPr>
            <p:cNvPr id="119" name="Google Shape;119;p19"/>
            <p:cNvSpPr txBox="1"/>
            <p:nvPr/>
          </p:nvSpPr>
          <p:spPr>
            <a:xfrm>
              <a:off x="3606800" y="4265612"/>
              <a:ext cx="1928700" cy="517500"/>
            </a:xfrm>
            <a:prstGeom prst="rect">
              <a:avLst/>
            </a:prstGeom>
            <a:solidFill>
              <a:srgbClr val="38761D"/>
            </a:solidFill>
            <a:ln>
              <a:noFill/>
            </a:ln>
          </p:spPr>
          <p:txBody>
            <a:bodyPr spcFirstLastPara="1" wrap="square" lIns="128150" tIns="128150" rIns="128150" bIns="128150" anchor="ctr" anchorCtr="0">
              <a:noAutofit/>
            </a:bodyPr>
            <a:lstStyle/>
            <a:p>
              <a:pPr marL="0" marR="0" lvl="0" indent="0" algn="ctr" rtl="0">
                <a:lnSpc>
                  <a:spcPct val="90000"/>
                </a:lnSpc>
                <a:spcBef>
                  <a:spcPts val="0"/>
                </a:spcBef>
                <a:spcAft>
                  <a:spcPts val="0"/>
                </a:spcAft>
                <a:buClr>
                  <a:srgbClr val="595D63"/>
                </a:buClr>
                <a:buSzPts val="1800"/>
                <a:buFont typeface="Calibri"/>
                <a:buNone/>
              </a:pPr>
              <a:r>
                <a:rPr lang="en-GB" sz="2200" b="1">
                  <a:solidFill>
                    <a:srgbClr val="FFFFFF"/>
                  </a:solidFill>
                </a:rPr>
                <a:t>Information</a:t>
              </a:r>
              <a:endParaRPr sz="2200" b="1">
                <a:solidFill>
                  <a:srgbClr val="9BBB59"/>
                </a:solidFill>
              </a:endParaRPr>
            </a:p>
          </p:txBody>
        </p:sp>
      </p:grpSp>
      <p:sp>
        <p:nvSpPr>
          <p:cNvPr id="120" name="Google Shape;120;p19"/>
          <p:cNvSpPr txBox="1"/>
          <p:nvPr/>
        </p:nvSpPr>
        <p:spPr>
          <a:xfrm>
            <a:off x="3008313" y="2217738"/>
            <a:ext cx="1728900" cy="399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DAFBFE"/>
              </a:buClr>
              <a:buSzPts val="2000"/>
              <a:buFont typeface="Arial"/>
              <a:buNone/>
            </a:pPr>
            <a:r>
              <a:rPr lang="en-GB" sz="2000" b="1" i="0" u="none" strike="noStrike" cap="none">
                <a:solidFill>
                  <a:srgbClr val="DAFBFE"/>
                </a:solidFill>
                <a:latin typeface="Arial"/>
                <a:ea typeface="Arial"/>
                <a:cs typeface="Arial"/>
                <a:sym typeface="Arial"/>
              </a:rPr>
              <a:t>numbers</a:t>
            </a:r>
            <a:endParaRPr/>
          </a:p>
        </p:txBody>
      </p:sp>
      <p:sp>
        <p:nvSpPr>
          <p:cNvPr id="121" name="Google Shape;121;p19"/>
          <p:cNvSpPr txBox="1"/>
          <p:nvPr/>
        </p:nvSpPr>
        <p:spPr>
          <a:xfrm>
            <a:off x="4716463" y="1884363"/>
            <a:ext cx="1727100" cy="399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DAFBFE"/>
              </a:buClr>
              <a:buSzPts val="2000"/>
              <a:buFont typeface="Arial"/>
              <a:buNone/>
            </a:pPr>
            <a:r>
              <a:rPr lang="en-GB" sz="2000" b="1" i="0" u="none" strike="noStrike" cap="none">
                <a:solidFill>
                  <a:srgbClr val="DAFBFE"/>
                </a:solidFill>
                <a:latin typeface="Arial"/>
                <a:ea typeface="Arial"/>
                <a:cs typeface="Arial"/>
                <a:sym typeface="Arial"/>
              </a:rPr>
              <a:t>text</a:t>
            </a:r>
            <a:endParaRPr/>
          </a:p>
        </p:txBody>
      </p:sp>
      <p:sp>
        <p:nvSpPr>
          <p:cNvPr id="122" name="Google Shape;122;p19"/>
          <p:cNvSpPr txBox="1"/>
          <p:nvPr/>
        </p:nvSpPr>
        <p:spPr>
          <a:xfrm>
            <a:off x="2335213" y="2617788"/>
            <a:ext cx="1728900" cy="399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DAFBFE"/>
              </a:buClr>
              <a:buSzPts val="2000"/>
              <a:buFont typeface="Arial"/>
              <a:buNone/>
            </a:pPr>
            <a:r>
              <a:rPr lang="en-GB" sz="2000" b="1" i="0" u="none" strike="noStrike" cap="none">
                <a:solidFill>
                  <a:srgbClr val="DAFBFE"/>
                </a:solidFill>
                <a:latin typeface="Arial"/>
                <a:ea typeface="Arial"/>
                <a:cs typeface="Arial"/>
                <a:sym typeface="Arial"/>
              </a:rPr>
              <a:t>Images</a:t>
            </a:r>
            <a:endParaRPr/>
          </a:p>
        </p:txBody>
      </p:sp>
      <p:sp>
        <p:nvSpPr>
          <p:cNvPr id="123" name="Google Shape;123;p19"/>
          <p:cNvSpPr txBox="1"/>
          <p:nvPr/>
        </p:nvSpPr>
        <p:spPr>
          <a:xfrm>
            <a:off x="4762500" y="2460625"/>
            <a:ext cx="1728900" cy="399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DAFBFE"/>
              </a:buClr>
              <a:buSzPts val="2000"/>
              <a:buFont typeface="Arial"/>
              <a:buNone/>
            </a:pPr>
            <a:r>
              <a:rPr lang="en-GB" sz="2000" b="1" i="0" u="none" strike="noStrike" cap="none">
                <a:solidFill>
                  <a:srgbClr val="DAFBFE"/>
                </a:solidFill>
                <a:latin typeface="Arial"/>
                <a:ea typeface="Arial"/>
                <a:cs typeface="Arial"/>
                <a:sym typeface="Arial"/>
              </a:rPr>
              <a:t>video</a:t>
            </a:r>
            <a:endParaRPr/>
          </a:p>
        </p:txBody>
      </p:sp>
      <p:sp>
        <p:nvSpPr>
          <p:cNvPr id="124" name="Google Shape;124;p19"/>
          <p:cNvSpPr txBox="1"/>
          <p:nvPr/>
        </p:nvSpPr>
        <p:spPr>
          <a:xfrm>
            <a:off x="6061075" y="2516188"/>
            <a:ext cx="1728900" cy="708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DAFBFE"/>
              </a:buClr>
              <a:buSzPts val="2000"/>
              <a:buFont typeface="Arial"/>
              <a:buNone/>
            </a:pPr>
            <a:r>
              <a:rPr lang="en-GB" sz="2000" b="1" i="0" u="none" strike="noStrike" cap="none">
                <a:solidFill>
                  <a:srgbClr val="DAFBFE"/>
                </a:solidFill>
                <a:latin typeface="Arial"/>
                <a:ea typeface="Arial"/>
                <a:cs typeface="Arial"/>
                <a:sym typeface="Arial"/>
              </a:rPr>
              <a:t>audio</a:t>
            </a:r>
            <a:endParaRPr sz="2000" b="1" i="0" u="none" strike="noStrike" cap="none">
              <a:solidFill>
                <a:srgbClr val="DAFBFE"/>
              </a:solidFill>
              <a:latin typeface="Arial"/>
              <a:ea typeface="Arial"/>
              <a:cs typeface="Arial"/>
              <a:sym typeface="Arial"/>
            </a:endParaRPr>
          </a:p>
        </p:txBody>
      </p:sp>
      <p:sp>
        <p:nvSpPr>
          <p:cNvPr id="125" name="Google Shape;125;p19"/>
          <p:cNvSpPr txBox="1"/>
          <p:nvPr/>
        </p:nvSpPr>
        <p:spPr>
          <a:xfrm>
            <a:off x="3222625" y="3711575"/>
            <a:ext cx="2879700" cy="462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DAFBFE"/>
              </a:buClr>
              <a:buSzPts val="2400"/>
              <a:buFont typeface="Arial"/>
              <a:buNone/>
            </a:pPr>
            <a:r>
              <a:rPr lang="en-GB" sz="2400" b="1" i="0" u="none" strike="noStrike" cap="none">
                <a:solidFill>
                  <a:srgbClr val="DAFBFE"/>
                </a:solidFill>
                <a:latin typeface="Arial"/>
                <a:ea typeface="Arial"/>
                <a:cs typeface="Arial"/>
                <a:sym typeface="Arial"/>
              </a:rPr>
              <a:t>01001010101010</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Agenda</a:t>
            </a:r>
            <a:endParaRPr/>
          </a:p>
        </p:txBody>
      </p:sp>
      <p:sp>
        <p:nvSpPr>
          <p:cNvPr id="131" name="Google Shape;131;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marR="0" lvl="0" indent="-368300" algn="l" rtl="0">
              <a:lnSpc>
                <a:spcPct val="80000"/>
              </a:lnSpc>
              <a:spcBef>
                <a:spcPts val="440"/>
              </a:spcBef>
              <a:spcAft>
                <a:spcPts val="0"/>
              </a:spcAft>
              <a:buClr>
                <a:schemeClr val="dk1"/>
              </a:buClr>
              <a:buSzPts val="2200"/>
              <a:buChar char="●"/>
            </a:pPr>
            <a:r>
              <a:rPr lang="en-GB" sz="2200">
                <a:solidFill>
                  <a:schemeClr val="dk1"/>
                </a:solidFill>
                <a:latin typeface="Calibri"/>
                <a:ea typeface="Calibri"/>
                <a:cs typeface="Calibri"/>
                <a:sym typeface="Calibri"/>
              </a:rPr>
              <a:t>Analog vs Digital information</a:t>
            </a:r>
            <a:endParaRPr sz="2200">
              <a:solidFill>
                <a:schemeClr val="dk1"/>
              </a:solidFill>
              <a:latin typeface="Calibri"/>
              <a:ea typeface="Calibri"/>
              <a:cs typeface="Calibri"/>
              <a:sym typeface="Calibri"/>
            </a:endParaRPr>
          </a:p>
          <a:p>
            <a:pPr marL="457200" marR="0" lvl="0" indent="-368300" algn="l" rtl="0">
              <a:lnSpc>
                <a:spcPct val="80000"/>
              </a:lnSpc>
              <a:spcBef>
                <a:spcPts val="440"/>
              </a:spcBef>
              <a:spcAft>
                <a:spcPts val="0"/>
              </a:spcAft>
              <a:buClr>
                <a:schemeClr val="dk1"/>
              </a:buClr>
              <a:buSzPts val="2200"/>
              <a:buChar char="●"/>
            </a:pPr>
            <a:r>
              <a:rPr lang="en-GB" sz="2200">
                <a:solidFill>
                  <a:schemeClr val="dk1"/>
                </a:solidFill>
                <a:latin typeface="Calibri"/>
                <a:ea typeface="Calibri"/>
                <a:cs typeface="Calibri"/>
                <a:sym typeface="Calibri"/>
              </a:rPr>
              <a:t>Representation of different data types on a computer</a:t>
            </a:r>
            <a:endParaRPr sz="2200">
              <a:solidFill>
                <a:schemeClr val="dk1"/>
              </a:solidFill>
              <a:latin typeface="Calibri"/>
              <a:ea typeface="Calibri"/>
              <a:cs typeface="Calibri"/>
              <a:sym typeface="Calibri"/>
            </a:endParaRPr>
          </a:p>
          <a:p>
            <a:pPr marL="914400" marR="0" lvl="1" indent="-368300" algn="l" rtl="0">
              <a:lnSpc>
                <a:spcPct val="80000"/>
              </a:lnSpc>
              <a:spcBef>
                <a:spcPts val="440"/>
              </a:spcBef>
              <a:spcAft>
                <a:spcPts val="0"/>
              </a:spcAft>
              <a:buClr>
                <a:schemeClr val="dk1"/>
              </a:buClr>
              <a:buSzPts val="2200"/>
              <a:buChar char="○"/>
            </a:pPr>
            <a:r>
              <a:rPr lang="en-GB" sz="2200">
                <a:solidFill>
                  <a:schemeClr val="dk1"/>
                </a:solidFill>
                <a:latin typeface="Calibri"/>
                <a:ea typeface="Calibri"/>
                <a:cs typeface="Calibri"/>
                <a:sym typeface="Calibri"/>
              </a:rPr>
              <a:t>Numbers</a:t>
            </a:r>
            <a:endParaRPr sz="2200">
              <a:solidFill>
                <a:schemeClr val="dk1"/>
              </a:solidFill>
              <a:latin typeface="Calibri"/>
              <a:ea typeface="Calibri"/>
              <a:cs typeface="Calibri"/>
              <a:sym typeface="Calibri"/>
            </a:endParaRPr>
          </a:p>
          <a:p>
            <a:pPr marL="914400" marR="0" lvl="1" indent="-368300" algn="l" rtl="0">
              <a:lnSpc>
                <a:spcPct val="80000"/>
              </a:lnSpc>
              <a:spcBef>
                <a:spcPts val="440"/>
              </a:spcBef>
              <a:spcAft>
                <a:spcPts val="0"/>
              </a:spcAft>
              <a:buClr>
                <a:schemeClr val="dk1"/>
              </a:buClr>
              <a:buSzPts val="2200"/>
              <a:buChar char="○"/>
            </a:pPr>
            <a:r>
              <a:rPr lang="en-GB" sz="2200">
                <a:solidFill>
                  <a:schemeClr val="dk1"/>
                </a:solidFill>
                <a:latin typeface="Calibri"/>
                <a:ea typeface="Calibri"/>
                <a:cs typeface="Calibri"/>
                <a:sym typeface="Calibri"/>
              </a:rPr>
              <a:t>Text</a:t>
            </a:r>
            <a:endParaRPr sz="2200">
              <a:solidFill>
                <a:schemeClr val="dk1"/>
              </a:solidFill>
              <a:latin typeface="Calibri"/>
              <a:ea typeface="Calibri"/>
              <a:cs typeface="Calibri"/>
              <a:sym typeface="Calibri"/>
            </a:endParaRPr>
          </a:p>
          <a:p>
            <a:pPr marL="914400" marR="0" lvl="1" indent="-368300" algn="l" rtl="0">
              <a:lnSpc>
                <a:spcPct val="80000"/>
              </a:lnSpc>
              <a:spcBef>
                <a:spcPts val="440"/>
              </a:spcBef>
              <a:spcAft>
                <a:spcPts val="0"/>
              </a:spcAft>
              <a:buClr>
                <a:schemeClr val="dk1"/>
              </a:buClr>
              <a:buSzPts val="2200"/>
              <a:buChar char="○"/>
            </a:pPr>
            <a:r>
              <a:rPr lang="en-GB" sz="2200">
                <a:solidFill>
                  <a:schemeClr val="dk1"/>
                </a:solidFill>
                <a:latin typeface="Calibri"/>
                <a:ea typeface="Calibri"/>
                <a:cs typeface="Calibri"/>
                <a:sym typeface="Calibri"/>
              </a:rPr>
              <a:t>Audio</a:t>
            </a:r>
            <a:endParaRPr sz="2200">
              <a:solidFill>
                <a:schemeClr val="dk1"/>
              </a:solidFill>
              <a:latin typeface="Calibri"/>
              <a:ea typeface="Calibri"/>
              <a:cs typeface="Calibri"/>
              <a:sym typeface="Calibri"/>
            </a:endParaRPr>
          </a:p>
          <a:p>
            <a:pPr marL="914400" marR="0" lvl="1" indent="-368300" algn="l" rtl="0">
              <a:lnSpc>
                <a:spcPct val="80000"/>
              </a:lnSpc>
              <a:spcBef>
                <a:spcPts val="440"/>
              </a:spcBef>
              <a:spcAft>
                <a:spcPts val="0"/>
              </a:spcAft>
              <a:buClr>
                <a:schemeClr val="dk1"/>
              </a:buClr>
              <a:buSzPts val="2200"/>
              <a:buChar char="○"/>
            </a:pPr>
            <a:r>
              <a:rPr lang="en-GB" sz="2200">
                <a:solidFill>
                  <a:schemeClr val="dk1"/>
                </a:solidFill>
                <a:latin typeface="Calibri"/>
                <a:ea typeface="Calibri"/>
                <a:cs typeface="Calibri"/>
                <a:sym typeface="Calibri"/>
              </a:rPr>
              <a:t>Images and graphics</a:t>
            </a:r>
            <a:endParaRPr sz="2200">
              <a:solidFill>
                <a:schemeClr val="dk1"/>
              </a:solidFill>
              <a:latin typeface="Calibri"/>
              <a:ea typeface="Calibri"/>
              <a:cs typeface="Calibri"/>
              <a:sym typeface="Calibri"/>
            </a:endParaRPr>
          </a:p>
          <a:p>
            <a:pPr marL="914400" marR="0" lvl="1" indent="-368300" algn="l" rtl="0">
              <a:lnSpc>
                <a:spcPct val="80000"/>
              </a:lnSpc>
              <a:spcBef>
                <a:spcPts val="440"/>
              </a:spcBef>
              <a:spcAft>
                <a:spcPts val="0"/>
              </a:spcAft>
              <a:buClr>
                <a:schemeClr val="dk1"/>
              </a:buClr>
              <a:buSzPts val="2200"/>
              <a:buChar char="○"/>
            </a:pPr>
            <a:r>
              <a:rPr lang="en-GB" sz="2200">
                <a:solidFill>
                  <a:schemeClr val="dk1"/>
                </a:solidFill>
                <a:latin typeface="Calibri"/>
                <a:ea typeface="Calibri"/>
                <a:cs typeface="Calibri"/>
                <a:sym typeface="Calibri"/>
              </a:rPr>
              <a:t>Video</a:t>
            </a:r>
            <a:endParaRPr sz="2200">
              <a:solidFill>
                <a:schemeClr val="dk1"/>
              </a:solidFill>
              <a:latin typeface="Calibri"/>
              <a:ea typeface="Calibri"/>
              <a:cs typeface="Calibri"/>
              <a:sym typeface="Calibri"/>
            </a:endParaRPr>
          </a:p>
          <a:p>
            <a:pPr marL="457200" marR="0" lvl="0" indent="-368300" algn="l" rtl="0">
              <a:lnSpc>
                <a:spcPct val="80000"/>
              </a:lnSpc>
              <a:spcBef>
                <a:spcPts val="440"/>
              </a:spcBef>
              <a:spcAft>
                <a:spcPts val="0"/>
              </a:spcAft>
              <a:buClr>
                <a:schemeClr val="dk1"/>
              </a:buClr>
              <a:buSzPts val="2200"/>
              <a:buChar char="●"/>
            </a:pPr>
            <a:r>
              <a:rPr lang="en-GB" sz="2200">
                <a:solidFill>
                  <a:schemeClr val="dk1"/>
                </a:solidFill>
                <a:latin typeface="Calibri"/>
                <a:ea typeface="Calibri"/>
                <a:cs typeface="Calibri"/>
                <a:sym typeface="Calibri"/>
              </a:rPr>
              <a:t>Data compression</a:t>
            </a:r>
            <a:endParaRPr sz="2200">
              <a:solidFill>
                <a:schemeClr val="dk1"/>
              </a:solidFill>
              <a:latin typeface="Calibri"/>
              <a:ea typeface="Calibri"/>
              <a:cs typeface="Calibri"/>
              <a:sym typeface="Calibri"/>
            </a:endParaRPr>
          </a:p>
        </p:txBody>
      </p:sp>
      <p:sp>
        <p:nvSpPr>
          <p:cNvPr id="132" name="Google Shape;132;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21"/>
          <p:cNvSpPr txBox="1">
            <a:spLocks noGrp="1"/>
          </p:cNvSpPr>
          <p:nvPr>
            <p:ph type="title"/>
          </p:nvPr>
        </p:nvSpPr>
        <p:spPr>
          <a:xfrm>
            <a:off x="311700" y="2455650"/>
            <a:ext cx="85206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Some background: analog vs digital</a:t>
            </a:r>
            <a:endParaRPr/>
          </a:p>
        </p:txBody>
      </p:sp>
      <p:sp>
        <p:nvSpPr>
          <p:cNvPr id="138" name="Google Shape;138;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Background</a:t>
            </a:r>
            <a:endParaRPr/>
          </a:p>
        </p:txBody>
      </p:sp>
      <p:sp>
        <p:nvSpPr>
          <p:cNvPr id="144" name="Google Shape;144;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68300" algn="l" rtl="0">
              <a:lnSpc>
                <a:spcPct val="80000"/>
              </a:lnSpc>
              <a:spcBef>
                <a:spcPts val="0"/>
              </a:spcBef>
              <a:spcAft>
                <a:spcPts val="0"/>
              </a:spcAft>
              <a:buClr>
                <a:schemeClr val="dk1"/>
              </a:buClr>
              <a:buSzPts val="2200"/>
              <a:buChar char="●"/>
            </a:pPr>
            <a:r>
              <a:rPr lang="en-GB" sz="2200" dirty="0">
                <a:solidFill>
                  <a:schemeClr val="dk1"/>
                </a:solidFill>
                <a:latin typeface="Calibri"/>
                <a:ea typeface="Calibri"/>
                <a:cs typeface="Calibri"/>
                <a:sym typeface="Calibri"/>
              </a:rPr>
              <a:t>In the not-so-distant past, computers dealt almost exclusively with </a:t>
            </a:r>
            <a:r>
              <a:rPr lang="en-GB" sz="2200" dirty="0">
                <a:solidFill>
                  <a:srgbClr val="000000"/>
                </a:solidFill>
                <a:latin typeface="Calibri"/>
                <a:ea typeface="Calibri"/>
                <a:cs typeface="Calibri"/>
                <a:sym typeface="Calibri"/>
              </a:rPr>
              <a:t>numeric and textual data</a:t>
            </a:r>
            <a:endParaRPr sz="2200" dirty="0">
              <a:solidFill>
                <a:srgbClr val="000000"/>
              </a:solidFill>
              <a:latin typeface="Calibri"/>
              <a:ea typeface="Calibri"/>
              <a:cs typeface="Calibri"/>
              <a:sym typeface="Calibri"/>
            </a:endParaRPr>
          </a:p>
          <a:p>
            <a:pPr marL="457200" lvl="0" indent="-368300" algn="l" rtl="0">
              <a:lnSpc>
                <a:spcPct val="80000"/>
              </a:lnSpc>
              <a:spcBef>
                <a:spcPts val="440"/>
              </a:spcBef>
              <a:spcAft>
                <a:spcPts val="0"/>
              </a:spcAft>
              <a:buClr>
                <a:schemeClr val="dk1"/>
              </a:buClr>
              <a:buSzPts val="2200"/>
              <a:buChar char="●"/>
            </a:pPr>
            <a:r>
              <a:rPr lang="en-GB" sz="2200" dirty="0">
                <a:solidFill>
                  <a:schemeClr val="dk1"/>
                </a:solidFill>
                <a:latin typeface="Calibri"/>
                <a:ea typeface="Calibri"/>
                <a:cs typeface="Calibri"/>
                <a:sym typeface="Calibri"/>
              </a:rPr>
              <a:t>But now computers are truly multimedia devices. They can store, present, and help us modify many different types of data:</a:t>
            </a:r>
            <a:endParaRPr sz="3200" dirty="0">
              <a:solidFill>
                <a:schemeClr val="dk1"/>
              </a:solidFill>
              <a:latin typeface="Calibri"/>
              <a:ea typeface="Calibri"/>
              <a:cs typeface="Calibri"/>
              <a:sym typeface="Calibri"/>
            </a:endParaRPr>
          </a:p>
          <a:p>
            <a:pPr marL="914400" lvl="1" indent="-342900" algn="l" rtl="0">
              <a:lnSpc>
                <a:spcPct val="80000"/>
              </a:lnSpc>
              <a:spcBef>
                <a:spcPts val="400"/>
              </a:spcBef>
              <a:spcAft>
                <a:spcPts val="0"/>
              </a:spcAft>
              <a:buClr>
                <a:schemeClr val="dk1"/>
              </a:buClr>
              <a:buSzPts val="1800"/>
              <a:buChar char="○"/>
            </a:pPr>
            <a:r>
              <a:rPr lang="en-GB" sz="1800" dirty="0">
                <a:solidFill>
                  <a:schemeClr val="dk1"/>
                </a:solidFill>
                <a:latin typeface="Calibri"/>
                <a:ea typeface="Calibri"/>
                <a:cs typeface="Calibri"/>
                <a:sym typeface="Calibri"/>
              </a:rPr>
              <a:t> Numbers</a:t>
            </a:r>
            <a:endParaRPr sz="1800" dirty="0">
              <a:solidFill>
                <a:schemeClr val="dk1"/>
              </a:solidFill>
              <a:latin typeface="Calibri"/>
              <a:ea typeface="Calibri"/>
              <a:cs typeface="Calibri"/>
              <a:sym typeface="Calibri"/>
            </a:endParaRPr>
          </a:p>
          <a:p>
            <a:pPr marL="914400" lvl="1" indent="-342900" algn="l" rtl="0">
              <a:lnSpc>
                <a:spcPct val="80000"/>
              </a:lnSpc>
              <a:spcBef>
                <a:spcPts val="400"/>
              </a:spcBef>
              <a:spcAft>
                <a:spcPts val="0"/>
              </a:spcAft>
              <a:buClr>
                <a:schemeClr val="dk1"/>
              </a:buClr>
              <a:buSzPts val="1800"/>
              <a:buChar char="○"/>
            </a:pPr>
            <a:r>
              <a:rPr lang="en-GB" sz="1800" dirty="0">
                <a:solidFill>
                  <a:schemeClr val="dk1"/>
                </a:solidFill>
                <a:latin typeface="Calibri"/>
                <a:ea typeface="Calibri"/>
                <a:cs typeface="Calibri"/>
                <a:sym typeface="Calibri"/>
              </a:rPr>
              <a:t> Text</a:t>
            </a:r>
            <a:endParaRPr sz="1800" dirty="0">
              <a:solidFill>
                <a:schemeClr val="dk1"/>
              </a:solidFill>
              <a:latin typeface="Calibri"/>
              <a:ea typeface="Calibri"/>
              <a:cs typeface="Calibri"/>
              <a:sym typeface="Calibri"/>
            </a:endParaRPr>
          </a:p>
          <a:p>
            <a:pPr marL="914400" lvl="1" indent="-342900" algn="l" rtl="0">
              <a:lnSpc>
                <a:spcPct val="80000"/>
              </a:lnSpc>
              <a:spcBef>
                <a:spcPts val="400"/>
              </a:spcBef>
              <a:spcAft>
                <a:spcPts val="0"/>
              </a:spcAft>
              <a:buClr>
                <a:schemeClr val="dk1"/>
              </a:buClr>
              <a:buSzPts val="1800"/>
              <a:buChar char="○"/>
            </a:pPr>
            <a:r>
              <a:rPr lang="en-GB" sz="1800" dirty="0">
                <a:solidFill>
                  <a:schemeClr val="dk1"/>
                </a:solidFill>
                <a:latin typeface="Calibri"/>
                <a:ea typeface="Calibri"/>
                <a:cs typeface="Calibri"/>
                <a:sym typeface="Calibri"/>
              </a:rPr>
              <a:t> Audio</a:t>
            </a:r>
            <a:endParaRPr sz="1800" dirty="0">
              <a:solidFill>
                <a:schemeClr val="dk1"/>
              </a:solidFill>
              <a:latin typeface="Calibri"/>
              <a:ea typeface="Calibri"/>
              <a:cs typeface="Calibri"/>
              <a:sym typeface="Calibri"/>
            </a:endParaRPr>
          </a:p>
          <a:p>
            <a:pPr marL="914400" lvl="1" indent="-342900" algn="l" rtl="0">
              <a:lnSpc>
                <a:spcPct val="80000"/>
              </a:lnSpc>
              <a:spcBef>
                <a:spcPts val="400"/>
              </a:spcBef>
              <a:spcAft>
                <a:spcPts val="0"/>
              </a:spcAft>
              <a:buClr>
                <a:schemeClr val="dk1"/>
              </a:buClr>
              <a:buSzPts val="1800"/>
              <a:buChar char="○"/>
            </a:pPr>
            <a:r>
              <a:rPr lang="en-GB" sz="1800" dirty="0">
                <a:solidFill>
                  <a:schemeClr val="dk1"/>
                </a:solidFill>
                <a:latin typeface="Calibri"/>
                <a:ea typeface="Calibri"/>
                <a:cs typeface="Calibri"/>
                <a:sym typeface="Calibri"/>
              </a:rPr>
              <a:t> Images and graphics</a:t>
            </a:r>
            <a:endParaRPr sz="1800" dirty="0">
              <a:solidFill>
                <a:schemeClr val="dk1"/>
              </a:solidFill>
              <a:latin typeface="Calibri"/>
              <a:ea typeface="Calibri"/>
              <a:cs typeface="Calibri"/>
              <a:sym typeface="Calibri"/>
            </a:endParaRPr>
          </a:p>
          <a:p>
            <a:pPr marL="914400" lvl="1" indent="-342900" algn="l" rtl="0">
              <a:lnSpc>
                <a:spcPct val="80000"/>
              </a:lnSpc>
              <a:spcBef>
                <a:spcPts val="400"/>
              </a:spcBef>
              <a:spcAft>
                <a:spcPts val="0"/>
              </a:spcAft>
              <a:buClr>
                <a:schemeClr val="dk1"/>
              </a:buClr>
              <a:buSzPts val="1800"/>
              <a:buChar char="○"/>
            </a:pPr>
            <a:r>
              <a:rPr lang="en-GB" sz="1800" dirty="0">
                <a:solidFill>
                  <a:schemeClr val="dk1"/>
                </a:solidFill>
                <a:latin typeface="Calibri"/>
                <a:ea typeface="Calibri"/>
                <a:cs typeface="Calibri"/>
                <a:sym typeface="Calibri"/>
              </a:rPr>
              <a:t> Video</a:t>
            </a:r>
            <a:endParaRPr sz="1800" dirty="0">
              <a:solidFill>
                <a:schemeClr val="dk1"/>
              </a:solidFill>
              <a:latin typeface="Calibri"/>
              <a:ea typeface="Calibri"/>
              <a:cs typeface="Calibri"/>
              <a:sym typeface="Calibri"/>
            </a:endParaRPr>
          </a:p>
          <a:p>
            <a:pPr marL="457200" lvl="0" indent="-381000" algn="l" rtl="0">
              <a:lnSpc>
                <a:spcPct val="100000"/>
              </a:lnSpc>
              <a:spcBef>
                <a:spcPts val="480"/>
              </a:spcBef>
              <a:spcAft>
                <a:spcPts val="0"/>
              </a:spcAft>
              <a:buClr>
                <a:schemeClr val="dk1"/>
              </a:buClr>
              <a:buSzPts val="2400"/>
              <a:buChar char="●"/>
            </a:pPr>
            <a:r>
              <a:rPr lang="en-GB" sz="2400" dirty="0">
                <a:solidFill>
                  <a:schemeClr val="dk1"/>
                </a:solidFill>
                <a:latin typeface="Calibri"/>
                <a:ea typeface="Calibri"/>
                <a:cs typeface="Calibri"/>
                <a:sym typeface="Calibri"/>
              </a:rPr>
              <a:t>All of this data is stored as binary digits, i.e. strin</a:t>
            </a:r>
            <a:r>
              <a:rPr lang="en-GB" sz="2200" dirty="0">
                <a:solidFill>
                  <a:schemeClr val="dk1"/>
                </a:solidFill>
                <a:latin typeface="Calibri"/>
                <a:ea typeface="Calibri"/>
                <a:cs typeface="Calibri"/>
                <a:sym typeface="Calibri"/>
              </a:rPr>
              <a:t>gs of </a:t>
            </a:r>
            <a:r>
              <a:rPr lang="en-GB" sz="2200" b="1" dirty="0">
                <a:solidFill>
                  <a:schemeClr val="dk1"/>
                </a:solidFill>
                <a:latin typeface="Calibri"/>
                <a:ea typeface="Calibri"/>
                <a:cs typeface="Calibri"/>
                <a:sym typeface="Calibri"/>
              </a:rPr>
              <a:t>0</a:t>
            </a:r>
            <a:r>
              <a:rPr lang="en-GB" sz="2200" dirty="0">
                <a:solidFill>
                  <a:schemeClr val="dk1"/>
                </a:solidFill>
                <a:latin typeface="Calibri"/>
                <a:ea typeface="Calibri"/>
                <a:cs typeface="Calibri"/>
                <a:sym typeface="Calibri"/>
              </a:rPr>
              <a:t>s and </a:t>
            </a:r>
            <a:r>
              <a:rPr lang="en-GB" sz="2200" b="1" dirty="0">
                <a:solidFill>
                  <a:schemeClr val="dk1"/>
                </a:solidFill>
                <a:latin typeface="Calibri"/>
                <a:ea typeface="Calibri"/>
                <a:cs typeface="Calibri"/>
                <a:sym typeface="Calibri"/>
              </a:rPr>
              <a:t>1</a:t>
            </a:r>
            <a:r>
              <a:rPr lang="en-GB" sz="2200" dirty="0">
                <a:solidFill>
                  <a:schemeClr val="dk1"/>
                </a:solidFill>
                <a:latin typeface="Calibri"/>
                <a:ea typeface="Calibri"/>
                <a:cs typeface="Calibri"/>
                <a:sym typeface="Calibri"/>
              </a:rPr>
              <a:t>s.</a:t>
            </a:r>
            <a:endParaRPr sz="2200" dirty="0">
              <a:solidFill>
                <a:schemeClr val="dk1"/>
              </a:solidFill>
              <a:latin typeface="Calibri"/>
              <a:ea typeface="Calibri"/>
              <a:cs typeface="Calibri"/>
              <a:sym typeface="Calibri"/>
            </a:endParaRPr>
          </a:p>
          <a:p>
            <a:pPr marL="0" lvl="0" indent="0" algn="ctr" rtl="0">
              <a:lnSpc>
                <a:spcPct val="100000"/>
              </a:lnSpc>
              <a:spcBef>
                <a:spcPts val="0"/>
              </a:spcBef>
              <a:spcAft>
                <a:spcPts val="0"/>
              </a:spcAft>
              <a:buClr>
                <a:srgbClr val="000000"/>
              </a:buClr>
              <a:buSzPts val="1100"/>
              <a:buFont typeface="Arial"/>
              <a:buNone/>
            </a:pPr>
            <a:r>
              <a:rPr lang="en-GB" sz="2400" b="1" dirty="0">
                <a:solidFill>
                  <a:srgbClr val="000000"/>
                </a:solidFill>
              </a:rPr>
              <a:t>10010101010100100101010101001001010101010</a:t>
            </a:r>
            <a:r>
              <a:rPr lang="en-GB" sz="1800" baseline="30000" dirty="0"/>
              <a:t> 1</a:t>
            </a:r>
            <a:r>
              <a:rPr lang="en-GB" sz="2400" baseline="30000" dirty="0"/>
              <a:t> </a:t>
            </a:r>
            <a:endParaRPr sz="2200" dirty="0">
              <a:solidFill>
                <a:srgbClr val="000000"/>
              </a:solidFill>
              <a:latin typeface="Calibri"/>
              <a:ea typeface="Calibri"/>
              <a:cs typeface="Calibri"/>
              <a:sym typeface="Calibri"/>
            </a:endParaRPr>
          </a:p>
          <a:p>
            <a:pPr marL="0" lvl="0" indent="0" algn="l" rtl="0">
              <a:spcBef>
                <a:spcPts val="0"/>
              </a:spcBef>
              <a:spcAft>
                <a:spcPts val="1600"/>
              </a:spcAft>
              <a:buNone/>
            </a:pPr>
            <a:endParaRPr sz="2400" dirty="0">
              <a:solidFill>
                <a:srgbClr val="000000"/>
              </a:solidFill>
            </a:endParaRPr>
          </a:p>
        </p:txBody>
      </p:sp>
      <p:sp>
        <p:nvSpPr>
          <p:cNvPr id="145" name="Google Shape;145;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7</a:t>
            </a:fld>
            <a:endParaRPr/>
          </a:p>
        </p:txBody>
      </p:sp>
      <p:sp>
        <p:nvSpPr>
          <p:cNvPr id="5" name="TextBox 4">
            <a:extLst>
              <a:ext uri="{FF2B5EF4-FFF2-40B4-BE49-F238E27FC236}">
                <a16:creationId xmlns:a16="http://schemas.microsoft.com/office/drawing/2014/main" id="{C915CEAC-216F-4C5B-B344-A6FD994ABE22}"/>
              </a:ext>
            </a:extLst>
          </p:cNvPr>
          <p:cNvSpPr txBox="1"/>
          <p:nvPr/>
        </p:nvSpPr>
        <p:spPr>
          <a:xfrm>
            <a:off x="84221" y="4700570"/>
            <a:ext cx="8662737" cy="276999"/>
          </a:xfrm>
          <a:prstGeom prst="rect">
            <a:avLst/>
          </a:prstGeom>
          <a:noFill/>
        </p:spPr>
        <p:txBody>
          <a:bodyPr wrap="square" rtlCol="0">
            <a:spAutoFit/>
          </a:bodyPr>
          <a:lstStyle/>
          <a:p>
            <a:r>
              <a:rPr lang="en-GB" baseline="30000" dirty="0"/>
              <a:t>1</a:t>
            </a:r>
            <a:r>
              <a:rPr lang="en-GB" sz="1400" baseline="30000" dirty="0"/>
              <a:t> </a:t>
            </a:r>
            <a:r>
              <a:rPr lang="en-US" sz="1200" dirty="0"/>
              <a:t>Dale, N., &amp; Lewis, J. (2020). Computer Science Illuminated (7th ed.). Jones &amp; Bartlett Learning, Ch3</a:t>
            </a:r>
            <a:endParaRPr lang="en-US" sz="1200" dirty="0">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lt1"/>
                </a:solidFill>
              </a:rPr>
              <a:t>Analog and Digital Information</a:t>
            </a:r>
            <a:endParaRPr>
              <a:solidFill>
                <a:schemeClr val="lt1"/>
              </a:solidFill>
            </a:endParaRPr>
          </a:p>
          <a:p>
            <a:pPr marL="0" lvl="0" indent="0" algn="l" rtl="0">
              <a:spcBef>
                <a:spcPts val="0"/>
              </a:spcBef>
              <a:spcAft>
                <a:spcPts val="0"/>
              </a:spcAft>
              <a:buNone/>
            </a:pPr>
            <a:endParaRPr/>
          </a:p>
        </p:txBody>
      </p:sp>
      <p:sp>
        <p:nvSpPr>
          <p:cNvPr id="151" name="Google Shape;151;p23"/>
          <p:cNvSpPr txBox="1">
            <a:spLocks noGrp="1"/>
          </p:cNvSpPr>
          <p:nvPr>
            <p:ph type="body" idx="1"/>
          </p:nvPr>
        </p:nvSpPr>
        <p:spPr>
          <a:xfrm>
            <a:off x="311700" y="1678200"/>
            <a:ext cx="3999900" cy="2890800"/>
          </a:xfrm>
          <a:prstGeom prst="rect">
            <a:avLst/>
          </a:prstGeom>
        </p:spPr>
        <p:txBody>
          <a:bodyPr spcFirstLastPara="1" wrap="square" lIns="91425" tIns="91425" rIns="91425" bIns="91425" anchor="t" anchorCtr="0">
            <a:noAutofit/>
          </a:bodyPr>
          <a:lstStyle/>
          <a:p>
            <a:pPr marL="0" lvl="0" indent="0" algn="l" rtl="0">
              <a:lnSpc>
                <a:spcPct val="100000"/>
              </a:lnSpc>
              <a:spcBef>
                <a:spcPts val="640"/>
              </a:spcBef>
              <a:spcAft>
                <a:spcPts val="0"/>
              </a:spcAft>
              <a:buNone/>
            </a:pPr>
            <a:r>
              <a:rPr lang="en-GB" sz="2400" b="1" dirty="0">
                <a:solidFill>
                  <a:schemeClr val="dk1"/>
                </a:solidFill>
                <a:latin typeface="Calibri"/>
                <a:ea typeface="Calibri"/>
                <a:cs typeface="Calibri"/>
                <a:sym typeface="Calibri"/>
              </a:rPr>
              <a:t>Analog data </a:t>
            </a:r>
            <a:r>
              <a:rPr lang="en-GB" sz="2400" dirty="0">
                <a:solidFill>
                  <a:schemeClr val="dk1"/>
                </a:solidFill>
                <a:latin typeface="Calibri"/>
                <a:ea typeface="Calibri"/>
                <a:cs typeface="Calibri"/>
                <a:sym typeface="Calibri"/>
              </a:rPr>
              <a:t>is a continuous representation, analogous to the actual information it represents. </a:t>
            </a:r>
            <a:r>
              <a:rPr lang="en-GB" sz="2400" baseline="30000" dirty="0"/>
              <a:t>2 </a:t>
            </a:r>
            <a:endParaRPr sz="2400" dirty="0">
              <a:solidFill>
                <a:schemeClr val="dk1"/>
              </a:solidFill>
              <a:latin typeface="Calibri"/>
              <a:ea typeface="Calibri"/>
              <a:cs typeface="Calibri"/>
              <a:sym typeface="Calibri"/>
            </a:endParaRPr>
          </a:p>
          <a:p>
            <a:pPr marL="0" lvl="0" indent="0" algn="l" rtl="0">
              <a:spcBef>
                <a:spcPts val="0"/>
              </a:spcBef>
              <a:spcAft>
                <a:spcPts val="1600"/>
              </a:spcAft>
              <a:buNone/>
            </a:pPr>
            <a:endParaRPr sz="2400" dirty="0"/>
          </a:p>
        </p:txBody>
      </p:sp>
      <p:sp>
        <p:nvSpPr>
          <p:cNvPr id="152" name="Google Shape;152;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8</a:t>
            </a:fld>
            <a:endParaRPr/>
          </a:p>
        </p:txBody>
      </p:sp>
      <p:sp>
        <p:nvSpPr>
          <p:cNvPr id="153" name="Google Shape;153;p23"/>
          <p:cNvSpPr txBox="1">
            <a:spLocks noGrp="1"/>
          </p:cNvSpPr>
          <p:nvPr>
            <p:ph type="body" idx="2"/>
          </p:nvPr>
        </p:nvSpPr>
        <p:spPr>
          <a:xfrm>
            <a:off x="4832400" y="1667776"/>
            <a:ext cx="3999900" cy="2720400"/>
          </a:xfrm>
          <a:prstGeom prst="rect">
            <a:avLst/>
          </a:prstGeom>
        </p:spPr>
        <p:txBody>
          <a:bodyPr spcFirstLastPara="1" wrap="square" lIns="91425" tIns="91425" rIns="91425" bIns="91425" anchor="t" anchorCtr="0">
            <a:noAutofit/>
          </a:bodyPr>
          <a:lstStyle/>
          <a:p>
            <a:pPr marL="0" lvl="0" indent="0" algn="l" rtl="0">
              <a:lnSpc>
                <a:spcPct val="100000"/>
              </a:lnSpc>
              <a:spcBef>
                <a:spcPts val="640"/>
              </a:spcBef>
              <a:spcAft>
                <a:spcPts val="0"/>
              </a:spcAft>
              <a:buNone/>
            </a:pPr>
            <a:r>
              <a:rPr lang="en-GB" sz="2400" b="1" dirty="0">
                <a:solidFill>
                  <a:schemeClr val="dk1"/>
                </a:solidFill>
                <a:latin typeface="Calibri"/>
                <a:ea typeface="Calibri"/>
                <a:cs typeface="Calibri"/>
                <a:sym typeface="Calibri"/>
              </a:rPr>
              <a:t>Digital data </a:t>
            </a:r>
            <a:r>
              <a:rPr lang="en-GB" sz="2400" dirty="0">
                <a:solidFill>
                  <a:schemeClr val="dk1"/>
                </a:solidFill>
                <a:latin typeface="Calibri"/>
                <a:ea typeface="Calibri"/>
                <a:cs typeface="Calibri"/>
                <a:sym typeface="Calibri"/>
              </a:rPr>
              <a:t>is a discrete representation, breaking the information up into separate elements.</a:t>
            </a:r>
            <a:r>
              <a:rPr lang="en-GB" sz="2400" baseline="30000" dirty="0"/>
              <a:t> 2 </a:t>
            </a:r>
            <a:endParaRPr sz="2400" dirty="0">
              <a:solidFill>
                <a:schemeClr val="dk1"/>
              </a:solidFill>
              <a:latin typeface="Calibri"/>
              <a:ea typeface="Calibri"/>
              <a:cs typeface="Calibri"/>
              <a:sym typeface="Calibri"/>
            </a:endParaRPr>
          </a:p>
          <a:p>
            <a:pPr marL="0" lvl="0" indent="0" algn="l" rtl="0">
              <a:spcBef>
                <a:spcPts val="0"/>
              </a:spcBef>
              <a:spcAft>
                <a:spcPts val="1600"/>
              </a:spcAft>
              <a:buNone/>
            </a:pPr>
            <a:endParaRPr dirty="0"/>
          </a:p>
        </p:txBody>
      </p:sp>
      <p:sp>
        <p:nvSpPr>
          <p:cNvPr id="154" name="Google Shape;154;p23"/>
          <p:cNvSpPr txBox="1"/>
          <p:nvPr/>
        </p:nvSpPr>
        <p:spPr>
          <a:xfrm>
            <a:off x="311700" y="1253925"/>
            <a:ext cx="8160600" cy="594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a:solidFill>
                  <a:schemeClr val="dk1"/>
                </a:solidFill>
                <a:latin typeface="Calibri"/>
                <a:ea typeface="Calibri"/>
                <a:cs typeface="Calibri"/>
                <a:sym typeface="Calibri"/>
              </a:rPr>
              <a:t>Information can be represented in one of two ways:</a:t>
            </a:r>
            <a:endParaRPr/>
          </a:p>
        </p:txBody>
      </p:sp>
      <p:pic>
        <p:nvPicPr>
          <p:cNvPr id="155" name="Google Shape;155;p23"/>
          <p:cNvPicPr preferRelativeResize="0"/>
          <p:nvPr/>
        </p:nvPicPr>
        <p:blipFill rotWithShape="1">
          <a:blip r:embed="rId3">
            <a:alphaModFix/>
          </a:blip>
          <a:srcRect/>
          <a:stretch/>
        </p:blipFill>
        <p:spPr>
          <a:xfrm>
            <a:off x="2000711" y="2920686"/>
            <a:ext cx="1095875" cy="1884145"/>
          </a:xfrm>
          <a:prstGeom prst="rect">
            <a:avLst/>
          </a:prstGeom>
          <a:noFill/>
          <a:ln>
            <a:noFill/>
          </a:ln>
        </p:spPr>
      </p:pic>
      <p:pic>
        <p:nvPicPr>
          <p:cNvPr id="156" name="Google Shape;156;p23"/>
          <p:cNvPicPr preferRelativeResize="0"/>
          <p:nvPr/>
        </p:nvPicPr>
        <p:blipFill rotWithShape="1">
          <a:blip r:embed="rId4">
            <a:alphaModFix/>
          </a:blip>
          <a:srcRect/>
          <a:stretch/>
        </p:blipFill>
        <p:spPr>
          <a:xfrm>
            <a:off x="3705718" y="3571374"/>
            <a:ext cx="4751325" cy="1203225"/>
          </a:xfrm>
          <a:prstGeom prst="rect">
            <a:avLst/>
          </a:prstGeom>
          <a:noFill/>
          <a:ln>
            <a:noFill/>
          </a:ln>
        </p:spPr>
      </p:pic>
      <p:sp>
        <p:nvSpPr>
          <p:cNvPr id="9" name="TextBox 8">
            <a:extLst>
              <a:ext uri="{FF2B5EF4-FFF2-40B4-BE49-F238E27FC236}">
                <a16:creationId xmlns:a16="http://schemas.microsoft.com/office/drawing/2014/main" id="{36DEE8D2-D934-4718-AF57-381D027C7F18}"/>
              </a:ext>
            </a:extLst>
          </p:cNvPr>
          <p:cNvSpPr txBox="1"/>
          <p:nvPr/>
        </p:nvSpPr>
        <p:spPr>
          <a:xfrm>
            <a:off x="84221" y="4700570"/>
            <a:ext cx="8662737" cy="276999"/>
          </a:xfrm>
          <a:prstGeom prst="rect">
            <a:avLst/>
          </a:prstGeom>
          <a:noFill/>
        </p:spPr>
        <p:txBody>
          <a:bodyPr wrap="square" rtlCol="0">
            <a:spAutoFit/>
          </a:bodyPr>
          <a:lstStyle/>
          <a:p>
            <a:r>
              <a:rPr lang="en-GB" sz="1400" baseline="30000" dirty="0"/>
              <a:t>2 </a:t>
            </a:r>
            <a:r>
              <a:rPr lang="en-US" sz="1200" dirty="0"/>
              <a:t>Dale, N., &amp; Lewis, J. (2020). Computer Science Illuminated (7th ed.). Jones &amp; Bartlett Learning, Ch3</a:t>
            </a:r>
            <a:endParaRPr lang="en-US" sz="1200" dirty="0">
              <a:effectLs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Analog and Digital Information</a:t>
            </a:r>
            <a:br>
              <a:rPr lang="en-GB"/>
            </a:br>
            <a:endParaRPr/>
          </a:p>
        </p:txBody>
      </p:sp>
      <p:sp>
        <p:nvSpPr>
          <p:cNvPr id="162" name="Google Shape;162;p2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330200" algn="l" rtl="0">
              <a:lnSpc>
                <a:spcPct val="80000"/>
              </a:lnSpc>
              <a:spcBef>
                <a:spcPts val="0"/>
              </a:spcBef>
              <a:spcAft>
                <a:spcPts val="0"/>
              </a:spcAft>
              <a:buClr>
                <a:schemeClr val="dk1"/>
              </a:buClr>
              <a:buSzPts val="2800"/>
              <a:buChar char="•"/>
            </a:pPr>
            <a:r>
              <a:rPr lang="en-GB" sz="2800" dirty="0">
                <a:solidFill>
                  <a:schemeClr val="dk1"/>
                </a:solidFill>
                <a:latin typeface="Calibri"/>
                <a:ea typeface="Calibri"/>
                <a:cs typeface="Calibri"/>
                <a:sym typeface="Calibri"/>
              </a:rPr>
              <a:t>Computers cannot work well with </a:t>
            </a:r>
            <a:r>
              <a:rPr lang="en-GB" sz="2800" dirty="0" err="1">
                <a:solidFill>
                  <a:schemeClr val="dk1"/>
                </a:solidFill>
                <a:latin typeface="Calibri"/>
                <a:ea typeface="Calibri"/>
                <a:cs typeface="Calibri"/>
                <a:sym typeface="Calibri"/>
              </a:rPr>
              <a:t>analog</a:t>
            </a:r>
            <a:r>
              <a:rPr lang="en-GB" sz="2800" dirty="0">
                <a:solidFill>
                  <a:schemeClr val="dk1"/>
                </a:solidFill>
                <a:latin typeface="Calibri"/>
                <a:ea typeface="Calibri"/>
                <a:cs typeface="Calibri"/>
                <a:sym typeface="Calibri"/>
              </a:rPr>
              <a:t> information. So instead, we </a:t>
            </a:r>
            <a:r>
              <a:rPr lang="en-GB" sz="2800" b="1" dirty="0">
                <a:solidFill>
                  <a:schemeClr val="dk1"/>
                </a:solidFill>
                <a:latin typeface="Calibri"/>
                <a:ea typeface="Calibri"/>
                <a:cs typeface="Calibri"/>
                <a:sym typeface="Calibri"/>
              </a:rPr>
              <a:t>digitize</a:t>
            </a:r>
            <a:r>
              <a:rPr lang="en-GB" sz="2800" dirty="0">
                <a:solidFill>
                  <a:schemeClr val="dk1"/>
                </a:solidFill>
                <a:latin typeface="Calibri"/>
                <a:ea typeface="Calibri"/>
                <a:cs typeface="Calibri"/>
                <a:sym typeface="Calibri"/>
              </a:rPr>
              <a:t> information by breaking it into pieces and representing those pieces separately.</a:t>
            </a:r>
            <a:endParaRPr sz="2800" dirty="0">
              <a:solidFill>
                <a:schemeClr val="dk1"/>
              </a:solidFill>
              <a:latin typeface="Calibri"/>
              <a:ea typeface="Calibri"/>
              <a:cs typeface="Calibri"/>
              <a:sym typeface="Calibri"/>
            </a:endParaRPr>
          </a:p>
          <a:p>
            <a:pPr marL="342900" lvl="0" indent="-330200" algn="l" rtl="0">
              <a:lnSpc>
                <a:spcPct val="80000"/>
              </a:lnSpc>
              <a:spcBef>
                <a:spcPts val="600"/>
              </a:spcBef>
              <a:spcAft>
                <a:spcPts val="0"/>
              </a:spcAft>
              <a:buClr>
                <a:schemeClr val="dk1"/>
              </a:buClr>
              <a:buSzPts val="2800"/>
              <a:buChar char="•"/>
            </a:pPr>
            <a:r>
              <a:rPr lang="en-GB" sz="2800" dirty="0">
                <a:solidFill>
                  <a:schemeClr val="dk1"/>
                </a:solidFill>
                <a:latin typeface="Calibri"/>
                <a:ea typeface="Calibri"/>
                <a:cs typeface="Calibri"/>
                <a:sym typeface="Calibri"/>
              </a:rPr>
              <a:t>Electronic signals are far easier to maintain if they transfer only binary data.</a:t>
            </a:r>
            <a:endParaRPr sz="2800" dirty="0">
              <a:solidFill>
                <a:schemeClr val="dk1"/>
              </a:solidFill>
              <a:latin typeface="Calibri"/>
              <a:ea typeface="Calibri"/>
              <a:cs typeface="Calibri"/>
              <a:sym typeface="Calibri"/>
            </a:endParaRPr>
          </a:p>
          <a:p>
            <a:pPr marL="742950" lvl="1" indent="-247650" algn="l" rtl="0">
              <a:lnSpc>
                <a:spcPct val="80000"/>
              </a:lnSpc>
              <a:spcBef>
                <a:spcPts val="520"/>
              </a:spcBef>
              <a:spcAft>
                <a:spcPts val="0"/>
              </a:spcAft>
              <a:buClr>
                <a:schemeClr val="dk1"/>
              </a:buClr>
              <a:buSzPts val="2000"/>
              <a:buChar char="–"/>
            </a:pPr>
            <a:r>
              <a:rPr lang="en-GB" sz="2000" dirty="0">
                <a:solidFill>
                  <a:schemeClr val="dk1"/>
                </a:solidFill>
                <a:latin typeface="Calibri"/>
                <a:ea typeface="Calibri"/>
                <a:cs typeface="Calibri"/>
                <a:sym typeface="Calibri"/>
              </a:rPr>
              <a:t>An </a:t>
            </a:r>
            <a:r>
              <a:rPr lang="en-GB" sz="2000" dirty="0" err="1">
                <a:solidFill>
                  <a:schemeClr val="dk1"/>
                </a:solidFill>
                <a:latin typeface="Calibri"/>
                <a:ea typeface="Calibri"/>
                <a:cs typeface="Calibri"/>
                <a:sym typeface="Calibri"/>
              </a:rPr>
              <a:t>analog</a:t>
            </a:r>
            <a:r>
              <a:rPr lang="en-GB" sz="2000" dirty="0">
                <a:solidFill>
                  <a:schemeClr val="dk1"/>
                </a:solidFill>
                <a:latin typeface="Calibri"/>
                <a:ea typeface="Calibri"/>
                <a:cs typeface="Calibri"/>
                <a:sym typeface="Calibri"/>
              </a:rPr>
              <a:t> signal continually fluctuates in voltage up and down. </a:t>
            </a:r>
            <a:endParaRPr sz="2000" dirty="0">
              <a:solidFill>
                <a:schemeClr val="dk1"/>
              </a:solidFill>
              <a:latin typeface="Calibri"/>
              <a:ea typeface="Calibri"/>
              <a:cs typeface="Calibri"/>
              <a:sym typeface="Calibri"/>
            </a:endParaRPr>
          </a:p>
          <a:p>
            <a:pPr marL="742950" lvl="1" indent="-247650" algn="l" rtl="0">
              <a:lnSpc>
                <a:spcPct val="80000"/>
              </a:lnSpc>
              <a:spcBef>
                <a:spcPts val="520"/>
              </a:spcBef>
              <a:spcAft>
                <a:spcPts val="0"/>
              </a:spcAft>
              <a:buClr>
                <a:schemeClr val="dk1"/>
              </a:buClr>
              <a:buSzPts val="2000"/>
              <a:buChar char="–"/>
            </a:pPr>
            <a:r>
              <a:rPr lang="en-GB" sz="2000" dirty="0">
                <a:solidFill>
                  <a:schemeClr val="dk1"/>
                </a:solidFill>
                <a:latin typeface="Calibri"/>
                <a:ea typeface="Calibri"/>
                <a:cs typeface="Calibri"/>
                <a:sym typeface="Calibri"/>
              </a:rPr>
              <a:t>Digital signal has only a high or low state, corresponding to the two binary digits. </a:t>
            </a:r>
            <a:r>
              <a:rPr lang="en-GB" sz="2000" baseline="30000" dirty="0">
                <a:solidFill>
                  <a:schemeClr val="dk1"/>
                </a:solidFill>
                <a:latin typeface="Calibri"/>
                <a:ea typeface="Calibri"/>
                <a:cs typeface="Calibri"/>
                <a:sym typeface="Calibri"/>
              </a:rPr>
              <a:t>3</a:t>
            </a:r>
            <a:endParaRPr sz="2000" dirty="0">
              <a:solidFill>
                <a:schemeClr val="dk1"/>
              </a:solidFill>
              <a:latin typeface="Calibri"/>
              <a:ea typeface="Calibri"/>
              <a:cs typeface="Calibri"/>
              <a:sym typeface="Calibri"/>
            </a:endParaRPr>
          </a:p>
          <a:p>
            <a:pPr marL="0" lvl="0" indent="0" algn="l" rtl="0">
              <a:spcBef>
                <a:spcPts val="0"/>
              </a:spcBef>
              <a:spcAft>
                <a:spcPts val="1600"/>
              </a:spcAft>
              <a:buNone/>
            </a:pPr>
            <a:endParaRPr sz="2800" dirty="0"/>
          </a:p>
        </p:txBody>
      </p:sp>
      <p:sp>
        <p:nvSpPr>
          <p:cNvPr id="163" name="Google Shape;163;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9</a:t>
            </a:fld>
            <a:endParaRPr/>
          </a:p>
        </p:txBody>
      </p:sp>
      <p:sp>
        <p:nvSpPr>
          <p:cNvPr id="5" name="TextBox 4">
            <a:extLst>
              <a:ext uri="{FF2B5EF4-FFF2-40B4-BE49-F238E27FC236}">
                <a16:creationId xmlns:a16="http://schemas.microsoft.com/office/drawing/2014/main" id="{D868D4FB-60D4-4602-9970-DDC5DDC00006}"/>
              </a:ext>
            </a:extLst>
          </p:cNvPr>
          <p:cNvSpPr txBox="1"/>
          <p:nvPr/>
        </p:nvSpPr>
        <p:spPr>
          <a:xfrm>
            <a:off x="84221" y="4700570"/>
            <a:ext cx="8662737" cy="276999"/>
          </a:xfrm>
          <a:prstGeom prst="rect">
            <a:avLst/>
          </a:prstGeom>
          <a:noFill/>
        </p:spPr>
        <p:txBody>
          <a:bodyPr wrap="square" rtlCol="0">
            <a:spAutoFit/>
          </a:bodyPr>
          <a:lstStyle/>
          <a:p>
            <a:r>
              <a:rPr lang="en-GB" sz="1400" baseline="30000" dirty="0"/>
              <a:t>3 </a:t>
            </a:r>
            <a:r>
              <a:rPr lang="en-US" sz="1200" dirty="0"/>
              <a:t>Dale, N., &amp; Lewis, J. (2020). Computer Science Illuminated (7th ed.). Jones &amp; Bartlett Learning, Ch3</a:t>
            </a:r>
            <a:endParaRPr lang="en-US" sz="1200" dirty="0">
              <a:effectLs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txBox="1">
            <a:spLocks noGrp="1"/>
          </p:cNvSpPr>
          <p:nvPr>
            <p:ph type="title"/>
          </p:nvPr>
        </p:nvSpPr>
        <p:spPr>
          <a:xfrm>
            <a:off x="311700" y="2455650"/>
            <a:ext cx="85206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Binary representations</a:t>
            </a:r>
            <a:endParaRPr/>
          </a:p>
        </p:txBody>
      </p:sp>
      <p:sp>
        <p:nvSpPr>
          <p:cNvPr id="169" name="Google Shape;169;p2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Intro</a:t>
            </a:r>
            <a:endParaRPr/>
          </a:p>
        </p:txBody>
      </p:sp>
      <p:sp>
        <p:nvSpPr>
          <p:cNvPr id="175" name="Google Shape;175;p2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400" u="sng" dirty="0">
                <a:solidFill>
                  <a:schemeClr val="accent5"/>
                </a:solidFill>
                <a:hlinkClick r:id="rId3">
                  <a:extLst>
                    <a:ext uri="{A12FA001-AC4F-418D-AE19-62706E023703}">
                      <ahyp:hlinkClr xmlns:ahyp="http://schemas.microsoft.com/office/drawing/2018/hyperlinkcolor" val="tx"/>
                    </a:ext>
                  </a:extLst>
                </a:hlinkClick>
              </a:rPr>
              <a:t>Khan Academy and Code.org | Binary &amp; Data</a:t>
            </a:r>
            <a:r>
              <a:rPr lang="en-GB" sz="1400" dirty="0">
                <a:solidFill>
                  <a:schemeClr val="dk1"/>
                </a:solidFill>
              </a:rPr>
              <a:t> </a:t>
            </a:r>
            <a:r>
              <a:rPr lang="en-US" baseline="30000" dirty="0">
                <a:solidFill>
                  <a:schemeClr val="dk1"/>
                </a:solidFill>
              </a:rPr>
              <a:t>4</a:t>
            </a:r>
            <a:endParaRPr dirty="0"/>
          </a:p>
        </p:txBody>
      </p:sp>
      <p:sp>
        <p:nvSpPr>
          <p:cNvPr id="176" name="Google Shape;176;p2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a:p>
        </p:txBody>
      </p:sp>
      <p:sp>
        <p:nvSpPr>
          <p:cNvPr id="5" name="TextBox 4">
            <a:extLst>
              <a:ext uri="{FF2B5EF4-FFF2-40B4-BE49-F238E27FC236}">
                <a16:creationId xmlns:a16="http://schemas.microsoft.com/office/drawing/2014/main" id="{9945FFE0-18EC-47A7-BC07-23517AD8A007}"/>
              </a:ext>
            </a:extLst>
          </p:cNvPr>
          <p:cNvSpPr txBox="1"/>
          <p:nvPr/>
        </p:nvSpPr>
        <p:spPr>
          <a:xfrm>
            <a:off x="84221" y="4700570"/>
            <a:ext cx="8662737" cy="461665"/>
          </a:xfrm>
          <a:prstGeom prst="rect">
            <a:avLst/>
          </a:prstGeom>
          <a:noFill/>
        </p:spPr>
        <p:txBody>
          <a:bodyPr wrap="square" rtlCol="0">
            <a:spAutoFit/>
          </a:bodyPr>
          <a:lstStyle/>
          <a:p>
            <a:r>
              <a:rPr lang="en-GB" sz="1400" baseline="30000" dirty="0"/>
              <a:t>4 </a:t>
            </a:r>
            <a:r>
              <a:rPr lang="en-US" sz="1200" dirty="0">
                <a:effectLst/>
              </a:rPr>
              <a:t>Khan Academy and Code.org | Binary &amp; Data. 2022. [online] Available at: &lt;https://www.youtube.com/watch?v=ewokFOSxabs&gt; [Accessed 19 April 2022].</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Binary representations</a:t>
            </a:r>
            <a:endParaRPr/>
          </a:p>
        </p:txBody>
      </p:sp>
      <p:sp>
        <p:nvSpPr>
          <p:cNvPr id="182" name="Google Shape;182;p2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342900" algn="l" rtl="0">
              <a:lnSpc>
                <a:spcPct val="80000"/>
              </a:lnSpc>
              <a:spcBef>
                <a:spcPts val="0"/>
              </a:spcBef>
              <a:spcAft>
                <a:spcPts val="0"/>
              </a:spcAft>
              <a:buClr>
                <a:schemeClr val="dk1"/>
              </a:buClr>
              <a:buSzPts val="2200"/>
              <a:buChar char="•"/>
            </a:pPr>
            <a:r>
              <a:rPr lang="en-GB" sz="2200" dirty="0">
                <a:solidFill>
                  <a:schemeClr val="dk1"/>
                </a:solidFill>
                <a:latin typeface="Calibri"/>
                <a:ea typeface="Calibri"/>
                <a:cs typeface="Calibri"/>
                <a:sym typeface="Calibri"/>
              </a:rPr>
              <a:t>One bit can be either 0 or 1. There are no other possibilities. Therefore, one bit can represent only two things. </a:t>
            </a:r>
            <a:endParaRPr sz="3200" dirty="0">
              <a:solidFill>
                <a:schemeClr val="dk1"/>
              </a:solidFill>
              <a:latin typeface="Calibri"/>
              <a:ea typeface="Calibri"/>
              <a:cs typeface="Calibri"/>
              <a:sym typeface="Calibri"/>
            </a:endParaRPr>
          </a:p>
          <a:p>
            <a:pPr marL="742950" lvl="1" indent="-285750" algn="l" rtl="0">
              <a:lnSpc>
                <a:spcPct val="80000"/>
              </a:lnSpc>
              <a:spcBef>
                <a:spcPts val="400"/>
              </a:spcBef>
              <a:spcAft>
                <a:spcPts val="0"/>
              </a:spcAft>
              <a:buClr>
                <a:schemeClr val="dk1"/>
              </a:buClr>
              <a:buSzPts val="2000"/>
              <a:buChar char="–"/>
            </a:pPr>
            <a:r>
              <a:rPr lang="en-GB" sz="2000" dirty="0">
                <a:solidFill>
                  <a:schemeClr val="dk1"/>
                </a:solidFill>
                <a:latin typeface="Calibri"/>
                <a:ea typeface="Calibri"/>
                <a:cs typeface="Calibri"/>
                <a:sym typeface="Calibri"/>
              </a:rPr>
              <a:t>For example, if we wanted to classify a food as being either sweet or sour, we would need only 1 bit</a:t>
            </a:r>
            <a:endParaRPr sz="2200" dirty="0">
              <a:solidFill>
                <a:schemeClr val="dk1"/>
              </a:solidFill>
              <a:latin typeface="Calibri"/>
              <a:ea typeface="Calibri"/>
              <a:cs typeface="Calibri"/>
              <a:sym typeface="Calibri"/>
            </a:endParaRPr>
          </a:p>
          <a:p>
            <a:pPr marL="342900" lvl="0" indent="-342900" algn="l" rtl="0">
              <a:lnSpc>
                <a:spcPct val="80000"/>
              </a:lnSpc>
              <a:spcBef>
                <a:spcPts val="440"/>
              </a:spcBef>
              <a:spcAft>
                <a:spcPts val="0"/>
              </a:spcAft>
              <a:buClr>
                <a:schemeClr val="dk1"/>
              </a:buClr>
              <a:buSzPts val="2200"/>
              <a:buChar char="•"/>
            </a:pPr>
            <a:r>
              <a:rPr lang="en-GB" sz="2200" dirty="0">
                <a:solidFill>
                  <a:schemeClr val="dk1"/>
                </a:solidFill>
                <a:latin typeface="Calibri"/>
                <a:ea typeface="Calibri"/>
                <a:cs typeface="Calibri"/>
                <a:sym typeface="Calibri"/>
              </a:rPr>
              <a:t>What if we need to represent gear of a car (park, drive, reverse, or neutral)? </a:t>
            </a:r>
            <a:endParaRPr sz="3200" dirty="0">
              <a:solidFill>
                <a:schemeClr val="dk1"/>
              </a:solidFill>
              <a:latin typeface="Calibri"/>
              <a:ea typeface="Calibri"/>
              <a:cs typeface="Calibri"/>
              <a:sym typeface="Calibri"/>
            </a:endParaRPr>
          </a:p>
          <a:p>
            <a:pPr marL="742950" lvl="1" indent="-285750" algn="l" rtl="0">
              <a:lnSpc>
                <a:spcPct val="80000"/>
              </a:lnSpc>
              <a:spcBef>
                <a:spcPts val="400"/>
              </a:spcBef>
              <a:spcAft>
                <a:spcPts val="0"/>
              </a:spcAft>
              <a:buClr>
                <a:schemeClr val="dk1"/>
              </a:buClr>
              <a:buSzPts val="2000"/>
              <a:buChar char="–"/>
            </a:pPr>
            <a:r>
              <a:rPr lang="en-GB" sz="2000" dirty="0">
                <a:solidFill>
                  <a:schemeClr val="dk1"/>
                </a:solidFill>
                <a:latin typeface="Calibri"/>
                <a:ea typeface="Calibri"/>
                <a:cs typeface="Calibri"/>
                <a:sym typeface="Calibri"/>
              </a:rPr>
              <a:t>2 bits for </a:t>
            </a:r>
            <a:r>
              <a:rPr lang="en-GB" sz="2000" dirty="0">
                <a:solidFill>
                  <a:srgbClr val="4F81BD"/>
                </a:solidFill>
                <a:latin typeface="Calibri"/>
                <a:ea typeface="Calibri"/>
                <a:cs typeface="Calibri"/>
                <a:sym typeface="Calibri"/>
              </a:rPr>
              <a:t>four</a:t>
            </a:r>
            <a:r>
              <a:rPr lang="en-GB" sz="2000" dirty="0">
                <a:solidFill>
                  <a:schemeClr val="dk1"/>
                </a:solidFill>
                <a:latin typeface="Calibri"/>
                <a:ea typeface="Calibri"/>
                <a:cs typeface="Calibri"/>
                <a:sym typeface="Calibri"/>
              </a:rPr>
              <a:t> different states</a:t>
            </a:r>
            <a:endParaRPr sz="2000" baseline="30000" dirty="0">
              <a:solidFill>
                <a:schemeClr val="dk1"/>
              </a:solidFill>
              <a:latin typeface="Calibri"/>
              <a:ea typeface="Calibri"/>
              <a:cs typeface="Calibri"/>
              <a:sym typeface="Calibri"/>
            </a:endParaRPr>
          </a:p>
          <a:p>
            <a:pPr marL="857250" lvl="2" indent="0" algn="l" rtl="0">
              <a:lnSpc>
                <a:spcPct val="80000"/>
              </a:lnSpc>
              <a:spcBef>
                <a:spcPts val="400"/>
              </a:spcBef>
              <a:spcAft>
                <a:spcPts val="0"/>
              </a:spcAft>
              <a:buClr>
                <a:schemeClr val="dk1"/>
              </a:buClr>
              <a:buSzPts val="2000"/>
              <a:buFont typeface="Arial"/>
              <a:buNone/>
            </a:pPr>
            <a:r>
              <a:rPr lang="en-GB" sz="2000" dirty="0">
                <a:solidFill>
                  <a:schemeClr val="dk1"/>
                </a:solidFill>
                <a:latin typeface="Calibri"/>
                <a:ea typeface="Calibri"/>
                <a:cs typeface="Calibri"/>
                <a:sym typeface="Calibri"/>
              </a:rPr>
              <a:t>00 - park</a:t>
            </a:r>
            <a:endParaRPr sz="2400" dirty="0">
              <a:solidFill>
                <a:schemeClr val="dk1"/>
              </a:solidFill>
              <a:latin typeface="Calibri"/>
              <a:ea typeface="Calibri"/>
              <a:cs typeface="Calibri"/>
              <a:sym typeface="Calibri"/>
            </a:endParaRPr>
          </a:p>
          <a:p>
            <a:pPr marL="857250" lvl="2" indent="0" algn="l" rtl="0">
              <a:lnSpc>
                <a:spcPct val="80000"/>
              </a:lnSpc>
              <a:spcBef>
                <a:spcPts val="400"/>
              </a:spcBef>
              <a:spcAft>
                <a:spcPts val="0"/>
              </a:spcAft>
              <a:buClr>
                <a:schemeClr val="dk1"/>
              </a:buClr>
              <a:buSzPts val="2000"/>
              <a:buFont typeface="Arial"/>
              <a:buNone/>
            </a:pPr>
            <a:r>
              <a:rPr lang="en-GB" sz="2000" dirty="0">
                <a:solidFill>
                  <a:schemeClr val="dk1"/>
                </a:solidFill>
                <a:latin typeface="Calibri"/>
                <a:ea typeface="Calibri"/>
                <a:cs typeface="Calibri"/>
                <a:sym typeface="Calibri"/>
              </a:rPr>
              <a:t>01 - drive</a:t>
            </a:r>
            <a:endParaRPr sz="2400" dirty="0">
              <a:solidFill>
                <a:schemeClr val="dk1"/>
              </a:solidFill>
              <a:latin typeface="Calibri"/>
              <a:ea typeface="Calibri"/>
              <a:cs typeface="Calibri"/>
              <a:sym typeface="Calibri"/>
            </a:endParaRPr>
          </a:p>
          <a:p>
            <a:pPr marL="857250" lvl="2" indent="0" algn="l" rtl="0">
              <a:lnSpc>
                <a:spcPct val="80000"/>
              </a:lnSpc>
              <a:spcBef>
                <a:spcPts val="400"/>
              </a:spcBef>
              <a:spcAft>
                <a:spcPts val="0"/>
              </a:spcAft>
              <a:buClr>
                <a:schemeClr val="dk1"/>
              </a:buClr>
              <a:buSzPts val="2000"/>
              <a:buFont typeface="Arial"/>
              <a:buNone/>
            </a:pPr>
            <a:r>
              <a:rPr lang="en-GB" sz="2000" dirty="0">
                <a:solidFill>
                  <a:schemeClr val="dk1"/>
                </a:solidFill>
                <a:latin typeface="Calibri"/>
                <a:ea typeface="Calibri"/>
                <a:cs typeface="Calibri"/>
                <a:sym typeface="Calibri"/>
              </a:rPr>
              <a:t>10 - reverse</a:t>
            </a:r>
            <a:endParaRPr sz="2400" dirty="0">
              <a:solidFill>
                <a:schemeClr val="dk1"/>
              </a:solidFill>
              <a:latin typeface="Calibri"/>
              <a:ea typeface="Calibri"/>
              <a:cs typeface="Calibri"/>
              <a:sym typeface="Calibri"/>
            </a:endParaRPr>
          </a:p>
          <a:p>
            <a:pPr marL="857250" lvl="2" indent="0" algn="l" rtl="0">
              <a:lnSpc>
                <a:spcPct val="80000"/>
              </a:lnSpc>
              <a:spcBef>
                <a:spcPts val="400"/>
              </a:spcBef>
              <a:spcAft>
                <a:spcPts val="0"/>
              </a:spcAft>
              <a:buClr>
                <a:schemeClr val="dk1"/>
              </a:buClr>
              <a:buSzPts val="2000"/>
              <a:buFont typeface="Arial"/>
              <a:buNone/>
            </a:pPr>
            <a:r>
              <a:rPr lang="en-GB" sz="2000" dirty="0">
                <a:solidFill>
                  <a:schemeClr val="dk1"/>
                </a:solidFill>
                <a:latin typeface="Calibri"/>
                <a:ea typeface="Calibri"/>
                <a:cs typeface="Calibri"/>
                <a:sym typeface="Calibri"/>
              </a:rPr>
              <a:t>11 - neutral </a:t>
            </a:r>
            <a:r>
              <a:rPr lang="en-GB" sz="2400" baseline="30000" dirty="0"/>
              <a:t>5</a:t>
            </a:r>
            <a:endParaRPr sz="2400" dirty="0">
              <a:solidFill>
                <a:schemeClr val="dk1"/>
              </a:solidFill>
              <a:latin typeface="Calibri"/>
              <a:ea typeface="Calibri"/>
              <a:cs typeface="Calibri"/>
              <a:sym typeface="Calibri"/>
            </a:endParaRPr>
          </a:p>
          <a:p>
            <a:pPr marL="0" lvl="0" indent="0" algn="l" rtl="0">
              <a:spcBef>
                <a:spcPts val="0"/>
              </a:spcBef>
              <a:spcAft>
                <a:spcPts val="1600"/>
              </a:spcAft>
              <a:buNone/>
            </a:pPr>
            <a:endParaRPr dirty="0"/>
          </a:p>
        </p:txBody>
      </p:sp>
      <p:sp>
        <p:nvSpPr>
          <p:cNvPr id="183" name="Google Shape;183;p2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12</a:t>
            </a:fld>
            <a:endParaRPr/>
          </a:p>
        </p:txBody>
      </p:sp>
      <p:sp>
        <p:nvSpPr>
          <p:cNvPr id="5" name="TextBox 4">
            <a:extLst>
              <a:ext uri="{FF2B5EF4-FFF2-40B4-BE49-F238E27FC236}">
                <a16:creationId xmlns:a16="http://schemas.microsoft.com/office/drawing/2014/main" id="{4C739624-B8A7-4DE5-9CCE-CA6C9855BB6B}"/>
              </a:ext>
            </a:extLst>
          </p:cNvPr>
          <p:cNvSpPr txBox="1"/>
          <p:nvPr/>
        </p:nvSpPr>
        <p:spPr>
          <a:xfrm>
            <a:off x="84221" y="4700570"/>
            <a:ext cx="8662737" cy="276999"/>
          </a:xfrm>
          <a:prstGeom prst="rect">
            <a:avLst/>
          </a:prstGeom>
          <a:noFill/>
        </p:spPr>
        <p:txBody>
          <a:bodyPr wrap="square" rtlCol="0">
            <a:spAutoFit/>
          </a:bodyPr>
          <a:lstStyle/>
          <a:p>
            <a:r>
              <a:rPr lang="en-GB" sz="1400" baseline="30000" dirty="0"/>
              <a:t>5 </a:t>
            </a:r>
            <a:r>
              <a:rPr lang="en-US" sz="1200" dirty="0"/>
              <a:t>Dale, N., &amp; Lewis, J. (2020). Computer Science Illuminated (7th ed.). Jones &amp; Bartlett Learning, Ch3</a:t>
            </a:r>
            <a:endParaRPr lang="en-US" sz="1200" dirty="0">
              <a:effectLs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Bit combinations</a:t>
            </a:r>
            <a:endParaRPr/>
          </a:p>
        </p:txBody>
      </p:sp>
      <p:sp>
        <p:nvSpPr>
          <p:cNvPr id="189" name="Google Shape;189;p28"/>
          <p:cNvSpPr txBox="1">
            <a:spLocks noGrp="1"/>
          </p:cNvSpPr>
          <p:nvPr>
            <p:ph type="body" idx="1"/>
          </p:nvPr>
        </p:nvSpPr>
        <p:spPr>
          <a:xfrm>
            <a:off x="311700" y="1152475"/>
            <a:ext cx="45381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640"/>
              </a:spcBef>
              <a:spcAft>
                <a:spcPts val="0"/>
              </a:spcAft>
              <a:buNone/>
            </a:pPr>
            <a:r>
              <a:rPr lang="en-GB" sz="2000" dirty="0">
                <a:solidFill>
                  <a:schemeClr val="dk1"/>
                </a:solidFill>
                <a:latin typeface="Calibri"/>
                <a:ea typeface="Calibri"/>
                <a:cs typeface="Calibri"/>
                <a:sym typeface="Calibri"/>
              </a:rPr>
              <a:t>1 bit = 2</a:t>
            </a:r>
            <a:r>
              <a:rPr lang="en-GB" sz="2000" baseline="30000" dirty="0">
                <a:solidFill>
                  <a:schemeClr val="dk1"/>
                </a:solidFill>
                <a:latin typeface="Calibri"/>
                <a:ea typeface="Calibri"/>
                <a:cs typeface="Calibri"/>
                <a:sym typeface="Calibri"/>
              </a:rPr>
              <a:t>1 </a:t>
            </a:r>
            <a:r>
              <a:rPr lang="en-GB" sz="2000" dirty="0">
                <a:solidFill>
                  <a:schemeClr val="dk1"/>
                </a:solidFill>
                <a:latin typeface="Calibri"/>
                <a:ea typeface="Calibri"/>
                <a:cs typeface="Calibri"/>
                <a:sym typeface="Calibri"/>
              </a:rPr>
              <a:t>= 2 combinations</a:t>
            </a:r>
            <a:endParaRPr sz="2000" baseline="30000" dirty="0">
              <a:solidFill>
                <a:schemeClr val="dk1"/>
              </a:solidFill>
              <a:latin typeface="Calibri"/>
              <a:ea typeface="Calibri"/>
              <a:cs typeface="Calibri"/>
              <a:sym typeface="Calibri"/>
            </a:endParaRPr>
          </a:p>
          <a:p>
            <a:pPr marL="0" lvl="0" indent="0" algn="l" rtl="0">
              <a:lnSpc>
                <a:spcPct val="100000"/>
              </a:lnSpc>
              <a:spcBef>
                <a:spcPts val="640"/>
              </a:spcBef>
              <a:spcAft>
                <a:spcPts val="0"/>
              </a:spcAft>
              <a:buNone/>
            </a:pPr>
            <a:r>
              <a:rPr lang="en-GB" sz="2000" dirty="0">
                <a:solidFill>
                  <a:schemeClr val="dk1"/>
                </a:solidFill>
                <a:latin typeface="Calibri"/>
                <a:ea typeface="Calibri"/>
                <a:cs typeface="Calibri"/>
                <a:sym typeface="Calibri"/>
              </a:rPr>
              <a:t>2 bit = 2</a:t>
            </a:r>
            <a:r>
              <a:rPr lang="en-GB" sz="2000" baseline="30000" dirty="0">
                <a:solidFill>
                  <a:schemeClr val="dk1"/>
                </a:solidFill>
                <a:latin typeface="Calibri"/>
                <a:ea typeface="Calibri"/>
                <a:cs typeface="Calibri"/>
                <a:sym typeface="Calibri"/>
              </a:rPr>
              <a:t>2</a:t>
            </a:r>
            <a:r>
              <a:rPr lang="en-GB" sz="2000" dirty="0">
                <a:solidFill>
                  <a:schemeClr val="dk1"/>
                </a:solidFill>
                <a:latin typeface="Calibri"/>
                <a:ea typeface="Calibri"/>
                <a:cs typeface="Calibri"/>
                <a:sym typeface="Calibri"/>
              </a:rPr>
              <a:t> = 4 combinations</a:t>
            </a:r>
            <a:endParaRPr sz="2000" baseline="30000" dirty="0">
              <a:solidFill>
                <a:schemeClr val="dk1"/>
              </a:solidFill>
              <a:latin typeface="Calibri"/>
              <a:ea typeface="Calibri"/>
              <a:cs typeface="Calibri"/>
              <a:sym typeface="Calibri"/>
            </a:endParaRPr>
          </a:p>
          <a:p>
            <a:pPr marL="0" lvl="0" indent="0" algn="l" rtl="0">
              <a:lnSpc>
                <a:spcPct val="100000"/>
              </a:lnSpc>
              <a:spcBef>
                <a:spcPts val="640"/>
              </a:spcBef>
              <a:spcAft>
                <a:spcPts val="0"/>
              </a:spcAft>
              <a:buNone/>
            </a:pPr>
            <a:r>
              <a:rPr lang="en-GB" sz="2000" dirty="0">
                <a:solidFill>
                  <a:schemeClr val="dk1"/>
                </a:solidFill>
                <a:latin typeface="Calibri"/>
                <a:ea typeface="Calibri"/>
                <a:cs typeface="Calibri"/>
                <a:sym typeface="Calibri"/>
              </a:rPr>
              <a:t>3 bit = 2</a:t>
            </a:r>
            <a:r>
              <a:rPr lang="en-GB" sz="2000" baseline="30000" dirty="0">
                <a:solidFill>
                  <a:schemeClr val="dk1"/>
                </a:solidFill>
                <a:latin typeface="Calibri"/>
                <a:ea typeface="Calibri"/>
                <a:cs typeface="Calibri"/>
                <a:sym typeface="Calibri"/>
              </a:rPr>
              <a:t>3</a:t>
            </a:r>
            <a:r>
              <a:rPr lang="en-GB" sz="2000" dirty="0">
                <a:solidFill>
                  <a:schemeClr val="dk1"/>
                </a:solidFill>
                <a:latin typeface="Calibri"/>
                <a:ea typeface="Calibri"/>
                <a:cs typeface="Calibri"/>
                <a:sym typeface="Calibri"/>
              </a:rPr>
              <a:t> = 8 combinations</a:t>
            </a:r>
            <a:endParaRPr sz="2000" baseline="30000" dirty="0">
              <a:solidFill>
                <a:schemeClr val="dk1"/>
              </a:solidFill>
              <a:latin typeface="Calibri"/>
              <a:ea typeface="Calibri"/>
              <a:cs typeface="Calibri"/>
              <a:sym typeface="Calibri"/>
            </a:endParaRPr>
          </a:p>
          <a:p>
            <a:pPr marL="0" lvl="0" indent="0" algn="l" rtl="0">
              <a:lnSpc>
                <a:spcPct val="100000"/>
              </a:lnSpc>
              <a:spcBef>
                <a:spcPts val="640"/>
              </a:spcBef>
              <a:spcAft>
                <a:spcPts val="0"/>
              </a:spcAft>
              <a:buNone/>
            </a:pPr>
            <a:r>
              <a:rPr lang="en-GB" sz="2000" dirty="0">
                <a:solidFill>
                  <a:schemeClr val="dk1"/>
                </a:solidFill>
                <a:latin typeface="Calibri"/>
                <a:ea typeface="Calibri"/>
                <a:cs typeface="Calibri"/>
                <a:sym typeface="Calibri"/>
              </a:rPr>
              <a:t>4 bit = 2</a:t>
            </a:r>
            <a:r>
              <a:rPr lang="en-GB" sz="2000" baseline="30000" dirty="0">
                <a:solidFill>
                  <a:schemeClr val="dk1"/>
                </a:solidFill>
                <a:latin typeface="Calibri"/>
                <a:ea typeface="Calibri"/>
                <a:cs typeface="Calibri"/>
                <a:sym typeface="Calibri"/>
              </a:rPr>
              <a:t>4</a:t>
            </a:r>
            <a:r>
              <a:rPr lang="en-GB" sz="2000" dirty="0">
                <a:solidFill>
                  <a:schemeClr val="dk1"/>
                </a:solidFill>
                <a:latin typeface="Calibri"/>
                <a:ea typeface="Calibri"/>
                <a:cs typeface="Calibri"/>
                <a:sym typeface="Calibri"/>
              </a:rPr>
              <a:t> = 16 combinations</a:t>
            </a:r>
            <a:endParaRPr sz="2000" dirty="0">
              <a:solidFill>
                <a:schemeClr val="dk1"/>
              </a:solidFill>
              <a:latin typeface="Calibri"/>
              <a:ea typeface="Calibri"/>
              <a:cs typeface="Calibri"/>
              <a:sym typeface="Calibri"/>
            </a:endParaRPr>
          </a:p>
          <a:p>
            <a:pPr marL="0" lvl="0" indent="0" algn="l" rtl="0">
              <a:lnSpc>
                <a:spcPct val="100000"/>
              </a:lnSpc>
              <a:spcBef>
                <a:spcPts val="640"/>
              </a:spcBef>
              <a:spcAft>
                <a:spcPts val="0"/>
              </a:spcAft>
              <a:buNone/>
            </a:pPr>
            <a:r>
              <a:rPr lang="en-GB" sz="2000" dirty="0">
                <a:solidFill>
                  <a:schemeClr val="dk1"/>
                </a:solidFill>
                <a:latin typeface="Calibri"/>
                <a:ea typeface="Calibri"/>
                <a:cs typeface="Calibri"/>
                <a:sym typeface="Calibri"/>
              </a:rPr>
              <a:t>And etc.</a:t>
            </a:r>
            <a:endParaRPr sz="2000" dirty="0">
              <a:solidFill>
                <a:schemeClr val="dk1"/>
              </a:solidFill>
              <a:latin typeface="Calibri"/>
              <a:ea typeface="Calibri"/>
              <a:cs typeface="Calibri"/>
              <a:sym typeface="Calibri"/>
            </a:endParaRPr>
          </a:p>
          <a:p>
            <a:pPr marL="0" lvl="0" indent="0" algn="l" rtl="0">
              <a:lnSpc>
                <a:spcPct val="100000"/>
              </a:lnSpc>
              <a:spcBef>
                <a:spcPts val="640"/>
              </a:spcBef>
              <a:spcAft>
                <a:spcPts val="0"/>
              </a:spcAft>
              <a:buNone/>
            </a:pPr>
            <a:r>
              <a:rPr lang="en-GB" sz="2000" dirty="0">
                <a:solidFill>
                  <a:schemeClr val="dk1"/>
                </a:solidFill>
                <a:latin typeface="Calibri"/>
                <a:ea typeface="Calibri"/>
                <a:cs typeface="Calibri"/>
                <a:sym typeface="Calibri"/>
              </a:rPr>
              <a:t>==&gt;</a:t>
            </a:r>
            <a:endParaRPr sz="2000" dirty="0">
              <a:solidFill>
                <a:schemeClr val="dk1"/>
              </a:solidFill>
              <a:latin typeface="Calibri"/>
              <a:ea typeface="Calibri"/>
              <a:cs typeface="Calibri"/>
              <a:sym typeface="Calibri"/>
            </a:endParaRPr>
          </a:p>
          <a:p>
            <a:pPr marL="0" lvl="0" indent="0" algn="l" rtl="0">
              <a:lnSpc>
                <a:spcPct val="100000"/>
              </a:lnSpc>
              <a:spcBef>
                <a:spcPts val="640"/>
              </a:spcBef>
              <a:spcAft>
                <a:spcPts val="0"/>
              </a:spcAft>
              <a:buNone/>
            </a:pPr>
            <a:r>
              <a:rPr lang="en-GB" sz="2000" b="1" dirty="0">
                <a:solidFill>
                  <a:schemeClr val="dk1"/>
                </a:solidFill>
                <a:latin typeface="Calibri"/>
                <a:ea typeface="Calibri"/>
                <a:cs typeface="Calibri"/>
                <a:sym typeface="Calibri"/>
              </a:rPr>
              <a:t>n </a:t>
            </a:r>
            <a:r>
              <a:rPr lang="en-GB" sz="2000" dirty="0">
                <a:solidFill>
                  <a:schemeClr val="dk1"/>
                </a:solidFill>
                <a:latin typeface="Calibri"/>
                <a:ea typeface="Calibri"/>
                <a:cs typeface="Calibri"/>
                <a:sym typeface="Calibri"/>
              </a:rPr>
              <a:t>bits can represent 2</a:t>
            </a:r>
            <a:r>
              <a:rPr lang="en-GB" sz="2000" baseline="30000" dirty="0">
                <a:solidFill>
                  <a:schemeClr val="dk1"/>
                </a:solidFill>
                <a:latin typeface="Calibri"/>
                <a:ea typeface="Calibri"/>
                <a:cs typeface="Calibri"/>
                <a:sym typeface="Calibri"/>
              </a:rPr>
              <a:t>n</a:t>
            </a:r>
            <a:r>
              <a:rPr lang="en-GB" sz="2000" dirty="0">
                <a:solidFill>
                  <a:schemeClr val="dk1"/>
                </a:solidFill>
                <a:latin typeface="Calibri"/>
                <a:ea typeface="Calibri"/>
                <a:cs typeface="Calibri"/>
                <a:sym typeface="Calibri"/>
              </a:rPr>
              <a:t>  things because 2</a:t>
            </a:r>
            <a:r>
              <a:rPr lang="en-GB" sz="2000" baseline="30000" dirty="0">
                <a:solidFill>
                  <a:schemeClr val="dk1"/>
                </a:solidFill>
                <a:latin typeface="Calibri"/>
                <a:ea typeface="Calibri"/>
                <a:cs typeface="Calibri"/>
                <a:sym typeface="Calibri"/>
              </a:rPr>
              <a:t>n</a:t>
            </a:r>
            <a:r>
              <a:rPr lang="en-GB" sz="2000" dirty="0">
                <a:solidFill>
                  <a:schemeClr val="dk1"/>
                </a:solidFill>
                <a:latin typeface="Calibri"/>
                <a:ea typeface="Calibri"/>
                <a:cs typeface="Calibri"/>
                <a:sym typeface="Calibri"/>
              </a:rPr>
              <a:t> combinations of 0 and 1 can be made from n bits</a:t>
            </a:r>
            <a:r>
              <a:rPr lang="en-GB" sz="2000" baseline="30000" dirty="0"/>
              <a:t> 6</a:t>
            </a:r>
            <a:endParaRPr sz="2000" dirty="0">
              <a:solidFill>
                <a:schemeClr val="dk1"/>
              </a:solidFill>
              <a:latin typeface="Calibri"/>
              <a:ea typeface="Calibri"/>
              <a:cs typeface="Calibri"/>
              <a:sym typeface="Calibri"/>
            </a:endParaRPr>
          </a:p>
          <a:p>
            <a:pPr marL="342900" lvl="0" indent="-139700" algn="l" rtl="0">
              <a:lnSpc>
                <a:spcPct val="100000"/>
              </a:lnSpc>
              <a:spcBef>
                <a:spcPts val="640"/>
              </a:spcBef>
              <a:spcAft>
                <a:spcPts val="0"/>
              </a:spcAft>
              <a:buClr>
                <a:schemeClr val="dk1"/>
              </a:buClr>
              <a:buSzPts val="3200"/>
              <a:buFont typeface="Arial"/>
              <a:buNone/>
            </a:pPr>
            <a:endParaRPr sz="2000" baseline="30000" dirty="0">
              <a:solidFill>
                <a:schemeClr val="dk1"/>
              </a:solidFill>
              <a:latin typeface="Calibri"/>
              <a:ea typeface="Calibri"/>
              <a:cs typeface="Calibri"/>
              <a:sym typeface="Calibri"/>
            </a:endParaRPr>
          </a:p>
          <a:p>
            <a:pPr marL="0" lvl="0" indent="0" algn="l" rtl="0">
              <a:spcBef>
                <a:spcPts val="0"/>
              </a:spcBef>
              <a:spcAft>
                <a:spcPts val="1600"/>
              </a:spcAft>
              <a:buNone/>
            </a:pPr>
            <a:endParaRPr sz="2000" dirty="0"/>
          </a:p>
        </p:txBody>
      </p:sp>
      <p:sp>
        <p:nvSpPr>
          <p:cNvPr id="190" name="Google Shape;190;p2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13</a:t>
            </a:fld>
            <a:endParaRPr/>
          </a:p>
        </p:txBody>
      </p:sp>
      <p:pic>
        <p:nvPicPr>
          <p:cNvPr id="191" name="Google Shape;191;p28"/>
          <p:cNvPicPr preferRelativeResize="0"/>
          <p:nvPr/>
        </p:nvPicPr>
        <p:blipFill rotWithShape="1">
          <a:blip r:embed="rId3">
            <a:alphaModFix/>
          </a:blip>
          <a:srcRect l="1873" t="1816" r="3955"/>
          <a:stretch/>
        </p:blipFill>
        <p:spPr>
          <a:xfrm>
            <a:off x="5757800" y="217975"/>
            <a:ext cx="3012375" cy="5054950"/>
          </a:xfrm>
          <a:prstGeom prst="rect">
            <a:avLst/>
          </a:prstGeom>
          <a:noFill/>
          <a:ln>
            <a:noFill/>
          </a:ln>
        </p:spPr>
      </p:pic>
      <p:sp>
        <p:nvSpPr>
          <p:cNvPr id="6" name="TextBox 5">
            <a:extLst>
              <a:ext uri="{FF2B5EF4-FFF2-40B4-BE49-F238E27FC236}">
                <a16:creationId xmlns:a16="http://schemas.microsoft.com/office/drawing/2014/main" id="{D608BC8E-E5FF-4A5B-B4E9-35042E1D29FF}"/>
              </a:ext>
            </a:extLst>
          </p:cNvPr>
          <p:cNvSpPr txBox="1"/>
          <p:nvPr/>
        </p:nvSpPr>
        <p:spPr>
          <a:xfrm>
            <a:off x="84221" y="4700570"/>
            <a:ext cx="8662737" cy="276999"/>
          </a:xfrm>
          <a:prstGeom prst="rect">
            <a:avLst/>
          </a:prstGeom>
          <a:noFill/>
        </p:spPr>
        <p:txBody>
          <a:bodyPr wrap="square" rtlCol="0">
            <a:spAutoFit/>
          </a:bodyPr>
          <a:lstStyle/>
          <a:p>
            <a:r>
              <a:rPr lang="en-GB" baseline="30000" dirty="0"/>
              <a:t>6</a:t>
            </a:r>
            <a:r>
              <a:rPr lang="en-GB" sz="1400" baseline="30000" dirty="0"/>
              <a:t> </a:t>
            </a:r>
            <a:r>
              <a:rPr lang="en-US" sz="1200" dirty="0"/>
              <a:t>Dale, N., &amp; Lewis, J. (2020). Computer Science Illuminated (7th ed.). Jones &amp; Bartlett Learning, Ch3</a:t>
            </a:r>
            <a:endParaRPr lang="en-US" sz="1200" dirty="0">
              <a:effectLs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Bit combinations</a:t>
            </a:r>
            <a:br>
              <a:rPr lang="en-GB"/>
            </a:br>
            <a:endParaRPr/>
          </a:p>
        </p:txBody>
      </p:sp>
      <p:sp>
        <p:nvSpPr>
          <p:cNvPr id="197" name="Google Shape;197;p2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342900" algn="l" rtl="0">
              <a:lnSpc>
                <a:spcPct val="100000"/>
              </a:lnSpc>
              <a:spcBef>
                <a:spcPts val="0"/>
              </a:spcBef>
              <a:spcAft>
                <a:spcPts val="0"/>
              </a:spcAft>
              <a:buClr>
                <a:schemeClr val="dk1"/>
              </a:buClr>
              <a:buSzPts val="3200"/>
              <a:buChar char="•"/>
            </a:pPr>
            <a:r>
              <a:rPr lang="en-GB" sz="3200">
                <a:solidFill>
                  <a:schemeClr val="dk1"/>
                </a:solidFill>
                <a:latin typeface="Calibri"/>
                <a:ea typeface="Calibri"/>
                <a:cs typeface="Calibri"/>
                <a:sym typeface="Calibri"/>
              </a:rPr>
              <a:t>How many bits are needed to represent 25 unique states?</a:t>
            </a:r>
            <a:endParaRPr sz="3200">
              <a:solidFill>
                <a:schemeClr val="dk1"/>
              </a:solidFill>
              <a:latin typeface="Calibri"/>
              <a:ea typeface="Calibri"/>
              <a:cs typeface="Calibri"/>
              <a:sym typeface="Calibri"/>
            </a:endParaRPr>
          </a:p>
          <a:p>
            <a:pPr marL="0" lvl="0" indent="0" algn="l" rtl="0">
              <a:lnSpc>
                <a:spcPct val="100000"/>
              </a:lnSpc>
              <a:spcBef>
                <a:spcPts val="0"/>
              </a:spcBef>
              <a:spcAft>
                <a:spcPts val="0"/>
              </a:spcAft>
              <a:buNone/>
            </a:pPr>
            <a:endParaRPr sz="3200">
              <a:solidFill>
                <a:schemeClr val="dk1"/>
              </a:solidFill>
              <a:latin typeface="Calibri"/>
              <a:ea typeface="Calibri"/>
              <a:cs typeface="Calibri"/>
              <a:sym typeface="Calibri"/>
            </a:endParaRPr>
          </a:p>
          <a:p>
            <a:pPr marL="342900" lvl="0" indent="-342900" algn="l" rtl="0">
              <a:lnSpc>
                <a:spcPct val="100000"/>
              </a:lnSpc>
              <a:spcBef>
                <a:spcPts val="640"/>
              </a:spcBef>
              <a:spcAft>
                <a:spcPts val="0"/>
              </a:spcAft>
              <a:buClr>
                <a:schemeClr val="dk1"/>
              </a:buClr>
              <a:buSzPts val="3200"/>
              <a:buChar char="•"/>
            </a:pPr>
            <a:r>
              <a:rPr lang="en-GB" sz="3200">
                <a:solidFill>
                  <a:schemeClr val="dk1"/>
                </a:solidFill>
                <a:latin typeface="Calibri"/>
                <a:ea typeface="Calibri"/>
                <a:cs typeface="Calibri"/>
                <a:sym typeface="Calibri"/>
              </a:rPr>
              <a:t>How many bits are needed to represent “regions” of Uzbekistan, a.k.a. “tumans” or “viloyats”?</a:t>
            </a:r>
            <a:endParaRPr sz="3200">
              <a:solidFill>
                <a:schemeClr val="dk1"/>
              </a:solidFill>
              <a:latin typeface="Calibri"/>
              <a:ea typeface="Calibri"/>
              <a:cs typeface="Calibri"/>
              <a:sym typeface="Calibri"/>
            </a:endParaRPr>
          </a:p>
          <a:p>
            <a:pPr marL="0" lvl="1" indent="0" algn="l" rtl="0">
              <a:lnSpc>
                <a:spcPct val="100000"/>
              </a:lnSpc>
              <a:spcBef>
                <a:spcPts val="560"/>
              </a:spcBef>
              <a:spcAft>
                <a:spcPts val="0"/>
              </a:spcAft>
              <a:buClr>
                <a:schemeClr val="dk1"/>
              </a:buClr>
              <a:buSzPts val="2800"/>
              <a:buFont typeface="Arial"/>
              <a:buNone/>
            </a:pPr>
            <a:endParaRPr sz="2800">
              <a:solidFill>
                <a:schemeClr val="dk1"/>
              </a:solidFill>
              <a:latin typeface="Calibri"/>
              <a:ea typeface="Calibri"/>
              <a:cs typeface="Calibri"/>
              <a:sym typeface="Calibri"/>
            </a:endParaRPr>
          </a:p>
          <a:p>
            <a:pPr marL="0" lvl="0" indent="0" algn="l" rtl="0">
              <a:spcBef>
                <a:spcPts val="0"/>
              </a:spcBef>
              <a:spcAft>
                <a:spcPts val="1600"/>
              </a:spcAft>
              <a:buNone/>
            </a:pPr>
            <a:endParaRPr/>
          </a:p>
        </p:txBody>
      </p:sp>
      <p:sp>
        <p:nvSpPr>
          <p:cNvPr id="198" name="Google Shape;198;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3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Bit combinations</a:t>
            </a:r>
            <a:endParaRPr/>
          </a:p>
        </p:txBody>
      </p:sp>
      <p:sp>
        <p:nvSpPr>
          <p:cNvPr id="204" name="Google Shape;204;p3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Keep in mind that even though we may technically need only a certain minimum number of bits to represent a set of items, we may allocate more than that for the storage of data. </a:t>
            </a:r>
            <a:endParaRPr/>
          </a:p>
          <a:p>
            <a:pPr marL="0" lvl="0" indent="0" algn="l" rtl="0">
              <a:spcBef>
                <a:spcPts val="1600"/>
              </a:spcBef>
              <a:spcAft>
                <a:spcPts val="0"/>
              </a:spcAft>
              <a:buNone/>
            </a:pPr>
            <a:r>
              <a:rPr lang="en-GB"/>
              <a:t>There is a minimum number of bits that a computer architecture can address and move around at one time, and it is usually a power of 2, such as 8, 16, or 32 bits. </a:t>
            </a:r>
            <a:endParaRPr/>
          </a:p>
          <a:p>
            <a:pPr marL="0" lvl="0" indent="0" algn="l" rtl="0">
              <a:spcBef>
                <a:spcPts val="1600"/>
              </a:spcBef>
              <a:spcAft>
                <a:spcPts val="1600"/>
              </a:spcAft>
              <a:buNone/>
            </a:pPr>
            <a:r>
              <a:rPr lang="en-GB"/>
              <a:t>==&gt; the minimum amount of storage given to any type of data is allocated in multiples of that value.</a:t>
            </a:r>
            <a:endParaRPr/>
          </a:p>
        </p:txBody>
      </p:sp>
      <p:sp>
        <p:nvSpPr>
          <p:cNvPr id="205" name="Google Shape;205;p3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31"/>
          <p:cNvSpPr txBox="1">
            <a:spLocks noGrp="1"/>
          </p:cNvSpPr>
          <p:nvPr>
            <p:ph type="title"/>
          </p:nvPr>
        </p:nvSpPr>
        <p:spPr>
          <a:xfrm>
            <a:off x="311700" y="2455650"/>
            <a:ext cx="85206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Representing text</a:t>
            </a:r>
            <a:endParaRPr/>
          </a:p>
        </p:txBody>
      </p:sp>
      <p:sp>
        <p:nvSpPr>
          <p:cNvPr id="211" name="Google Shape;211;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Representing text</a:t>
            </a:r>
            <a:endParaRPr/>
          </a:p>
        </p:txBody>
      </p:sp>
      <p:sp>
        <p:nvSpPr>
          <p:cNvPr id="217" name="Google Shape;217;p3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342900" algn="l" rtl="0">
              <a:lnSpc>
                <a:spcPct val="100000"/>
              </a:lnSpc>
              <a:spcBef>
                <a:spcPts val="0"/>
              </a:spcBef>
              <a:spcAft>
                <a:spcPts val="0"/>
              </a:spcAft>
              <a:buClr>
                <a:schemeClr val="dk1"/>
              </a:buClr>
              <a:buSzPts val="3200"/>
              <a:buChar char="•"/>
            </a:pPr>
            <a:r>
              <a:rPr lang="en-GB" sz="3200">
                <a:solidFill>
                  <a:schemeClr val="dk1"/>
                </a:solidFill>
                <a:latin typeface="Calibri"/>
                <a:ea typeface="Calibri"/>
                <a:cs typeface="Calibri"/>
                <a:sym typeface="Calibri"/>
              </a:rPr>
              <a:t>Did you ever get an email with the subject line “???? ?????? ??? ????”?</a:t>
            </a:r>
            <a:endParaRPr sz="3200">
              <a:solidFill>
                <a:schemeClr val="dk1"/>
              </a:solidFill>
              <a:latin typeface="Calibri"/>
              <a:ea typeface="Calibri"/>
              <a:cs typeface="Calibri"/>
              <a:sym typeface="Calibri"/>
            </a:endParaRPr>
          </a:p>
          <a:p>
            <a:pPr marL="342900" lvl="0" indent="-139700" algn="l" rtl="0">
              <a:lnSpc>
                <a:spcPct val="100000"/>
              </a:lnSpc>
              <a:spcBef>
                <a:spcPts val="640"/>
              </a:spcBef>
              <a:spcAft>
                <a:spcPts val="0"/>
              </a:spcAft>
              <a:buClr>
                <a:schemeClr val="dk1"/>
              </a:buClr>
              <a:buSzPts val="3200"/>
              <a:buFont typeface="Arial"/>
              <a:buNone/>
            </a:pPr>
            <a:endParaRPr sz="3200">
              <a:solidFill>
                <a:schemeClr val="dk1"/>
              </a:solidFill>
              <a:latin typeface="Calibri"/>
              <a:ea typeface="Calibri"/>
              <a:cs typeface="Calibri"/>
              <a:sym typeface="Calibri"/>
            </a:endParaRPr>
          </a:p>
          <a:p>
            <a:pPr marL="342900" lvl="0" indent="0" algn="l" rtl="0">
              <a:lnSpc>
                <a:spcPct val="100000"/>
              </a:lnSpc>
              <a:spcBef>
                <a:spcPts val="640"/>
              </a:spcBef>
              <a:spcAft>
                <a:spcPts val="0"/>
              </a:spcAft>
              <a:buNone/>
            </a:pPr>
            <a:r>
              <a:rPr lang="en-GB" sz="3200">
                <a:solidFill>
                  <a:schemeClr val="dk1"/>
                </a:solidFill>
                <a:latin typeface="Calibri"/>
                <a:ea typeface="Calibri"/>
                <a:cs typeface="Calibri"/>
                <a:sym typeface="Calibri"/>
              </a:rPr>
              <a:t>=&gt; caused by incorrect encoding settings</a:t>
            </a:r>
            <a:endParaRPr sz="3200">
              <a:solidFill>
                <a:schemeClr val="dk1"/>
              </a:solidFill>
            </a:endParaRPr>
          </a:p>
        </p:txBody>
      </p:sp>
      <p:sp>
        <p:nvSpPr>
          <p:cNvPr id="218" name="Google Shape;218;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17</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Character encoding</a:t>
            </a:r>
            <a:endParaRPr/>
          </a:p>
        </p:txBody>
      </p:sp>
      <p:sp>
        <p:nvSpPr>
          <p:cNvPr id="224" name="Google Shape;224;p3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3200">
                <a:solidFill>
                  <a:schemeClr val="dk1"/>
                </a:solidFill>
                <a:highlight>
                  <a:srgbClr val="FFFFFF"/>
                </a:highlight>
                <a:latin typeface="Calibri"/>
                <a:ea typeface="Calibri"/>
                <a:cs typeface="Calibri"/>
                <a:sym typeface="Calibri"/>
              </a:rPr>
              <a:t>..is a mechanism which tells the computer </a:t>
            </a:r>
            <a:r>
              <a:rPr lang="en-GB" sz="3200" b="1">
                <a:solidFill>
                  <a:schemeClr val="dk1"/>
                </a:solidFill>
                <a:highlight>
                  <a:srgbClr val="FFFFFF"/>
                </a:highlight>
                <a:latin typeface="Calibri"/>
                <a:ea typeface="Calibri"/>
                <a:cs typeface="Calibri"/>
                <a:sym typeface="Calibri"/>
              </a:rPr>
              <a:t>how to interpret </a:t>
            </a:r>
            <a:r>
              <a:rPr lang="en-GB" sz="3200">
                <a:solidFill>
                  <a:schemeClr val="dk1"/>
                </a:solidFill>
                <a:highlight>
                  <a:srgbClr val="FFFFFF"/>
                </a:highlight>
                <a:latin typeface="Calibri"/>
                <a:ea typeface="Calibri"/>
                <a:cs typeface="Calibri"/>
                <a:sym typeface="Calibri"/>
              </a:rPr>
              <a:t>raw zeroes and ones into real characters.</a:t>
            </a:r>
            <a:endParaRPr sz="3200">
              <a:solidFill>
                <a:schemeClr val="dk1"/>
              </a:solidFill>
              <a:highlight>
                <a:srgbClr val="FFFFFF"/>
              </a:highlight>
              <a:latin typeface="Calibri"/>
              <a:ea typeface="Calibri"/>
              <a:cs typeface="Calibri"/>
              <a:sym typeface="Calibri"/>
            </a:endParaRPr>
          </a:p>
          <a:p>
            <a:pPr marL="0" lvl="0" indent="0" algn="l" rtl="0">
              <a:spcBef>
                <a:spcPts val="1600"/>
              </a:spcBef>
              <a:spcAft>
                <a:spcPts val="0"/>
              </a:spcAft>
              <a:buNone/>
            </a:pPr>
            <a:r>
              <a:rPr lang="en-GB" sz="3200">
                <a:solidFill>
                  <a:schemeClr val="dk1"/>
                </a:solidFill>
                <a:highlight>
                  <a:srgbClr val="FFFFFF"/>
                </a:highlight>
                <a:latin typeface="Calibri"/>
                <a:ea typeface="Calibri"/>
                <a:cs typeface="Calibri"/>
                <a:sym typeface="Calibri"/>
              </a:rPr>
              <a:t>How the computer does it?</a:t>
            </a:r>
            <a:endParaRPr sz="3200">
              <a:solidFill>
                <a:schemeClr val="dk1"/>
              </a:solidFill>
              <a:highlight>
                <a:srgbClr val="FFFFFF"/>
              </a:highlight>
              <a:latin typeface="Calibri"/>
              <a:ea typeface="Calibri"/>
              <a:cs typeface="Calibri"/>
              <a:sym typeface="Calibri"/>
            </a:endParaRPr>
          </a:p>
          <a:p>
            <a:pPr marL="457200" lvl="0" indent="-431800" algn="l" rtl="0">
              <a:spcBef>
                <a:spcPts val="1600"/>
              </a:spcBef>
              <a:spcAft>
                <a:spcPts val="0"/>
              </a:spcAft>
              <a:buClr>
                <a:schemeClr val="dk1"/>
              </a:buClr>
              <a:buSzPts val="3200"/>
              <a:buFont typeface="Calibri"/>
              <a:buChar char="●"/>
            </a:pPr>
            <a:r>
              <a:rPr lang="en-GB" sz="3200">
                <a:solidFill>
                  <a:schemeClr val="dk1"/>
                </a:solidFill>
                <a:highlight>
                  <a:srgbClr val="FFFFFF"/>
                </a:highlight>
                <a:latin typeface="Calibri"/>
                <a:ea typeface="Calibri"/>
                <a:cs typeface="Calibri"/>
                <a:sym typeface="Calibri"/>
              </a:rPr>
              <a:t>By </a:t>
            </a:r>
            <a:r>
              <a:rPr lang="en-GB" sz="3200" b="1">
                <a:solidFill>
                  <a:schemeClr val="dk1"/>
                </a:solidFill>
                <a:highlight>
                  <a:srgbClr val="FFFFFF"/>
                </a:highlight>
                <a:latin typeface="Calibri"/>
                <a:ea typeface="Calibri"/>
                <a:cs typeface="Calibri"/>
                <a:sym typeface="Calibri"/>
              </a:rPr>
              <a:t>pairing </a:t>
            </a:r>
            <a:r>
              <a:rPr lang="en-GB" sz="3200">
                <a:solidFill>
                  <a:schemeClr val="dk1"/>
                </a:solidFill>
                <a:highlight>
                  <a:srgbClr val="FFFFFF"/>
                </a:highlight>
                <a:latin typeface="Calibri"/>
                <a:ea typeface="Calibri"/>
                <a:cs typeface="Calibri"/>
                <a:sym typeface="Calibri"/>
              </a:rPr>
              <a:t>numbers with characters</a:t>
            </a:r>
            <a:endParaRPr sz="3200">
              <a:latin typeface="Calibri"/>
              <a:ea typeface="Calibri"/>
              <a:cs typeface="Calibri"/>
              <a:sym typeface="Calibri"/>
            </a:endParaRPr>
          </a:p>
        </p:txBody>
      </p:sp>
      <p:sp>
        <p:nvSpPr>
          <p:cNvPr id="225" name="Google Shape;225;p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1" name="Google Shape;231;p3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232" name="Google Shape;232;p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19</a:t>
            </a:fld>
            <a:endParaRPr/>
          </a:p>
        </p:txBody>
      </p:sp>
      <p:pic>
        <p:nvPicPr>
          <p:cNvPr id="1026" name="Picture 2" descr="Book page image">
            <a:extLst>
              <a:ext uri="{FF2B5EF4-FFF2-40B4-BE49-F238E27FC236}">
                <a16:creationId xmlns:a16="http://schemas.microsoft.com/office/drawing/2014/main" id="{270D99E6-0712-44C9-B193-AA3FF891A22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487" b="8652"/>
          <a:stretch/>
        </p:blipFill>
        <p:spPr bwMode="auto">
          <a:xfrm>
            <a:off x="1241425" y="56442"/>
            <a:ext cx="6659563" cy="441625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1D038F3-2541-4521-871C-E07E2077DBAE}"/>
              </a:ext>
            </a:extLst>
          </p:cNvPr>
          <p:cNvSpPr txBox="1"/>
          <p:nvPr/>
        </p:nvSpPr>
        <p:spPr>
          <a:xfrm>
            <a:off x="84221" y="4531235"/>
            <a:ext cx="8662737" cy="646331"/>
          </a:xfrm>
          <a:prstGeom prst="rect">
            <a:avLst/>
          </a:prstGeom>
          <a:noFill/>
        </p:spPr>
        <p:txBody>
          <a:bodyPr wrap="square" rtlCol="0">
            <a:spAutoFit/>
          </a:bodyPr>
          <a:lstStyle/>
          <a:p>
            <a:r>
              <a:rPr lang="en-GB" baseline="30000" dirty="0"/>
              <a:t>7</a:t>
            </a:r>
            <a:r>
              <a:rPr lang="en-GB" sz="1400" baseline="30000" dirty="0"/>
              <a:t> </a:t>
            </a:r>
            <a:r>
              <a:rPr lang="en-US" sz="1200" dirty="0"/>
              <a:t>Internet Archive. 2022. ASCII Conversion Chart : Decimal - Binary - Octal - Hex – ASCII Conversion Chart : Free Download, Borrow, and Streaming : Internet Archive. [online] Available at: &lt;https://archive.org/details/ASCIIConversionChart/mode/1up&gt; [Accessed 19 April 2022].</a:t>
            </a:r>
            <a:endParaRPr lang="en-US" sz="1200" dirty="0">
              <a:effectLs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3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lt1"/>
                </a:solidFill>
              </a:rPr>
              <a:t>Character set</a:t>
            </a:r>
            <a:endParaRPr/>
          </a:p>
        </p:txBody>
      </p:sp>
      <p:sp>
        <p:nvSpPr>
          <p:cNvPr id="239" name="Google Shape;239;p3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298450" algn="l" rtl="0">
              <a:lnSpc>
                <a:spcPct val="80000"/>
              </a:lnSpc>
              <a:spcBef>
                <a:spcPts val="0"/>
              </a:spcBef>
              <a:spcAft>
                <a:spcPts val="0"/>
              </a:spcAft>
              <a:buClr>
                <a:schemeClr val="dk1"/>
              </a:buClr>
              <a:buSzPts val="1800"/>
              <a:buChar char="•"/>
            </a:pPr>
            <a:r>
              <a:rPr lang="en-GB" b="1" dirty="0">
                <a:solidFill>
                  <a:schemeClr val="dk1"/>
                </a:solidFill>
                <a:latin typeface="Calibri"/>
                <a:ea typeface="Calibri"/>
                <a:cs typeface="Calibri"/>
                <a:sym typeface="Calibri"/>
              </a:rPr>
              <a:t>Character set</a:t>
            </a:r>
            <a:r>
              <a:rPr lang="en-GB" dirty="0">
                <a:solidFill>
                  <a:schemeClr val="dk1"/>
                </a:solidFill>
                <a:latin typeface="Calibri"/>
                <a:ea typeface="Calibri"/>
                <a:cs typeface="Calibri"/>
                <a:sym typeface="Calibri"/>
              </a:rPr>
              <a:t> – a list of characters and the codes to represent each one</a:t>
            </a:r>
            <a:endParaRPr dirty="0">
              <a:solidFill>
                <a:schemeClr val="dk1"/>
              </a:solidFill>
              <a:latin typeface="Calibri"/>
              <a:ea typeface="Calibri"/>
              <a:cs typeface="Calibri"/>
              <a:sym typeface="Calibri"/>
            </a:endParaRPr>
          </a:p>
          <a:p>
            <a:pPr marL="342900" lvl="0" indent="-298450" algn="l" rtl="0">
              <a:lnSpc>
                <a:spcPct val="80000"/>
              </a:lnSpc>
              <a:spcBef>
                <a:spcPts val="500"/>
              </a:spcBef>
              <a:spcAft>
                <a:spcPts val="0"/>
              </a:spcAft>
              <a:buClr>
                <a:schemeClr val="dk1"/>
              </a:buClr>
              <a:buSzPts val="1800"/>
              <a:buChar char="•"/>
            </a:pPr>
            <a:r>
              <a:rPr lang="en-GB" b="1" dirty="0">
                <a:solidFill>
                  <a:schemeClr val="dk1"/>
                </a:solidFill>
                <a:latin typeface="Calibri"/>
                <a:ea typeface="Calibri"/>
                <a:cs typeface="Calibri"/>
                <a:sym typeface="Calibri"/>
              </a:rPr>
              <a:t>ASCII</a:t>
            </a:r>
            <a:r>
              <a:rPr lang="en-GB" dirty="0">
                <a:solidFill>
                  <a:schemeClr val="dk1"/>
                </a:solidFill>
                <a:latin typeface="Calibri"/>
                <a:ea typeface="Calibri"/>
                <a:cs typeface="Calibri"/>
                <a:sym typeface="Calibri"/>
              </a:rPr>
              <a:t> – American Standard Code for Information Interchange</a:t>
            </a:r>
            <a:endParaRPr dirty="0">
              <a:solidFill>
                <a:schemeClr val="dk1"/>
              </a:solidFill>
              <a:latin typeface="Calibri"/>
              <a:ea typeface="Calibri"/>
              <a:cs typeface="Calibri"/>
              <a:sym typeface="Calibri"/>
            </a:endParaRPr>
          </a:p>
          <a:p>
            <a:pPr marL="742950" lvl="1" indent="-260350" algn="l" rtl="0">
              <a:lnSpc>
                <a:spcPct val="80000"/>
              </a:lnSpc>
              <a:spcBef>
                <a:spcPts val="440"/>
              </a:spcBef>
              <a:spcAft>
                <a:spcPts val="0"/>
              </a:spcAft>
              <a:buClr>
                <a:schemeClr val="dk1"/>
              </a:buClr>
              <a:buSzPts val="1800"/>
              <a:buChar char="–"/>
            </a:pPr>
            <a:r>
              <a:rPr lang="en-GB" sz="1800" dirty="0">
                <a:solidFill>
                  <a:schemeClr val="dk1"/>
                </a:solidFill>
                <a:latin typeface="Calibri"/>
                <a:ea typeface="Calibri"/>
                <a:cs typeface="Calibri"/>
                <a:sym typeface="Calibri"/>
              </a:rPr>
              <a:t>8 bit per character</a:t>
            </a:r>
            <a:endParaRPr sz="1800" dirty="0">
              <a:solidFill>
                <a:schemeClr val="dk1"/>
              </a:solidFill>
              <a:latin typeface="Calibri"/>
              <a:ea typeface="Calibri"/>
              <a:cs typeface="Calibri"/>
              <a:sym typeface="Calibri"/>
            </a:endParaRPr>
          </a:p>
          <a:p>
            <a:pPr marL="742950" lvl="1" indent="-260350" algn="l" rtl="0">
              <a:lnSpc>
                <a:spcPct val="80000"/>
              </a:lnSpc>
              <a:spcBef>
                <a:spcPts val="440"/>
              </a:spcBef>
              <a:spcAft>
                <a:spcPts val="0"/>
              </a:spcAft>
              <a:buClr>
                <a:schemeClr val="dk1"/>
              </a:buClr>
              <a:buSzPts val="1800"/>
              <a:buChar char="–"/>
            </a:pPr>
            <a:r>
              <a:rPr lang="en-GB" sz="1800" dirty="0">
                <a:solidFill>
                  <a:schemeClr val="dk1"/>
                </a:solidFill>
                <a:latin typeface="Calibri"/>
                <a:ea typeface="Calibri"/>
                <a:cs typeface="Calibri"/>
                <a:sym typeface="Calibri"/>
              </a:rPr>
              <a:t>Limited to 128  unique characters ( 8 bits &gt;&gt; 2</a:t>
            </a:r>
            <a:r>
              <a:rPr lang="en-GB" sz="1800" baseline="30000" dirty="0">
                <a:solidFill>
                  <a:schemeClr val="dk1"/>
                </a:solidFill>
                <a:latin typeface="Calibri"/>
                <a:ea typeface="Calibri"/>
                <a:cs typeface="Calibri"/>
                <a:sym typeface="Calibri"/>
              </a:rPr>
              <a:t>7</a:t>
            </a:r>
            <a:r>
              <a:rPr lang="en-GB" sz="1800" dirty="0">
                <a:solidFill>
                  <a:schemeClr val="dk1"/>
                </a:solidFill>
                <a:latin typeface="Calibri"/>
                <a:ea typeface="Calibri"/>
                <a:cs typeface="Calibri"/>
                <a:sym typeface="Calibri"/>
              </a:rPr>
              <a:t>)</a:t>
            </a:r>
            <a:endParaRPr sz="1800" dirty="0">
              <a:solidFill>
                <a:schemeClr val="dk1"/>
              </a:solidFill>
              <a:latin typeface="Calibri"/>
              <a:ea typeface="Calibri"/>
              <a:cs typeface="Calibri"/>
              <a:sym typeface="Calibri"/>
            </a:endParaRPr>
          </a:p>
          <a:p>
            <a:pPr marL="342900" lvl="0" indent="-298450" algn="l" rtl="0">
              <a:lnSpc>
                <a:spcPct val="80000"/>
              </a:lnSpc>
              <a:spcBef>
                <a:spcPts val="500"/>
              </a:spcBef>
              <a:spcAft>
                <a:spcPts val="0"/>
              </a:spcAft>
              <a:buClr>
                <a:schemeClr val="dk1"/>
              </a:buClr>
              <a:buSzPts val="1800"/>
              <a:buChar char="•"/>
            </a:pPr>
            <a:r>
              <a:rPr lang="en-GB" b="1" dirty="0">
                <a:solidFill>
                  <a:schemeClr val="dk1"/>
                </a:solidFill>
                <a:latin typeface="Calibri"/>
                <a:ea typeface="Calibri"/>
                <a:cs typeface="Calibri"/>
                <a:sym typeface="Calibri"/>
              </a:rPr>
              <a:t>Unicode Standard</a:t>
            </a:r>
            <a:endParaRPr sz="1800" dirty="0">
              <a:solidFill>
                <a:schemeClr val="dk1"/>
              </a:solidFill>
              <a:latin typeface="Calibri"/>
              <a:ea typeface="Calibri"/>
              <a:cs typeface="Calibri"/>
              <a:sym typeface="Calibri"/>
            </a:endParaRPr>
          </a:p>
          <a:p>
            <a:pPr marL="742950" lvl="1" indent="-260350" algn="l" rtl="0">
              <a:lnSpc>
                <a:spcPct val="80000"/>
              </a:lnSpc>
              <a:spcBef>
                <a:spcPts val="440"/>
              </a:spcBef>
              <a:spcAft>
                <a:spcPts val="0"/>
              </a:spcAft>
              <a:buClr>
                <a:schemeClr val="dk1"/>
              </a:buClr>
              <a:buSzPts val="1800"/>
              <a:buChar char="–"/>
            </a:pPr>
            <a:r>
              <a:rPr lang="en-GB" sz="1800" dirty="0">
                <a:solidFill>
                  <a:schemeClr val="dk1"/>
                </a:solidFill>
                <a:latin typeface="Calibri"/>
                <a:ea typeface="Calibri"/>
                <a:cs typeface="Calibri"/>
                <a:sym typeface="Calibri"/>
              </a:rPr>
              <a:t>Superset of ASCII  (256 characters in </a:t>
            </a:r>
            <a:r>
              <a:rPr lang="en-GB" sz="1800" dirty="0" err="1">
                <a:solidFill>
                  <a:schemeClr val="dk1"/>
                </a:solidFill>
                <a:latin typeface="Calibri"/>
                <a:ea typeface="Calibri"/>
                <a:cs typeface="Calibri"/>
                <a:sym typeface="Calibri"/>
              </a:rPr>
              <a:t>unicode</a:t>
            </a:r>
            <a:r>
              <a:rPr lang="en-GB" sz="1800" dirty="0">
                <a:solidFill>
                  <a:schemeClr val="dk1"/>
                </a:solidFill>
                <a:latin typeface="Calibri"/>
                <a:ea typeface="Calibri"/>
                <a:cs typeface="Calibri"/>
                <a:sym typeface="Calibri"/>
              </a:rPr>
              <a:t> correspond to ASCII character set)</a:t>
            </a:r>
            <a:endParaRPr sz="1800" dirty="0">
              <a:solidFill>
                <a:schemeClr val="dk1"/>
              </a:solidFill>
              <a:latin typeface="Calibri"/>
              <a:ea typeface="Calibri"/>
              <a:cs typeface="Calibri"/>
              <a:sym typeface="Calibri"/>
            </a:endParaRPr>
          </a:p>
          <a:p>
            <a:pPr marL="742950" lvl="1" indent="-260350" algn="l" rtl="0">
              <a:lnSpc>
                <a:spcPct val="80000"/>
              </a:lnSpc>
              <a:spcBef>
                <a:spcPts val="440"/>
              </a:spcBef>
              <a:spcAft>
                <a:spcPts val="0"/>
              </a:spcAft>
              <a:buClr>
                <a:schemeClr val="dk1"/>
              </a:buClr>
              <a:buSzPts val="1800"/>
              <a:buChar char="–"/>
            </a:pPr>
            <a:r>
              <a:rPr lang="en-GB" sz="1800" dirty="0">
                <a:solidFill>
                  <a:schemeClr val="dk1"/>
                </a:solidFill>
                <a:latin typeface="Calibri"/>
                <a:ea typeface="Calibri"/>
                <a:cs typeface="Calibri"/>
                <a:sym typeface="Calibri"/>
              </a:rPr>
              <a:t>Represent every character in every language used in the entire world and special scientific symbols</a:t>
            </a:r>
            <a:endParaRPr sz="1800" dirty="0">
              <a:solidFill>
                <a:schemeClr val="dk1"/>
              </a:solidFill>
              <a:latin typeface="Calibri"/>
              <a:ea typeface="Calibri"/>
              <a:cs typeface="Calibri"/>
              <a:sym typeface="Calibri"/>
            </a:endParaRPr>
          </a:p>
          <a:p>
            <a:pPr marL="742950" lvl="1" indent="-260350" algn="l" rtl="0">
              <a:lnSpc>
                <a:spcPct val="80000"/>
              </a:lnSpc>
              <a:spcBef>
                <a:spcPts val="440"/>
              </a:spcBef>
              <a:spcAft>
                <a:spcPts val="0"/>
              </a:spcAft>
              <a:buClr>
                <a:schemeClr val="dk1"/>
              </a:buClr>
              <a:buSzPts val="1800"/>
              <a:buFont typeface="Calibri"/>
              <a:buChar char="–"/>
            </a:pPr>
            <a:r>
              <a:rPr lang="en-GB" sz="1800" b="1" dirty="0">
                <a:solidFill>
                  <a:schemeClr val="dk1"/>
                </a:solidFill>
                <a:latin typeface="Calibri"/>
                <a:ea typeface="Calibri"/>
                <a:cs typeface="Calibri"/>
                <a:sym typeface="Calibri"/>
              </a:rPr>
              <a:t>UTF-8 - one of most popular encodings defined by the Unicode Standard </a:t>
            </a:r>
            <a:r>
              <a:rPr lang="en-GB" sz="1800" baseline="30000" dirty="0"/>
              <a:t>8</a:t>
            </a:r>
            <a:endParaRPr sz="1800" b="1" dirty="0">
              <a:solidFill>
                <a:schemeClr val="dk1"/>
              </a:solidFill>
              <a:latin typeface="Calibri"/>
              <a:ea typeface="Calibri"/>
              <a:cs typeface="Calibri"/>
              <a:sym typeface="Calibri"/>
            </a:endParaRPr>
          </a:p>
          <a:p>
            <a:pPr marL="0" lvl="0" indent="0" algn="l" rtl="0">
              <a:spcBef>
                <a:spcPts val="0"/>
              </a:spcBef>
              <a:spcAft>
                <a:spcPts val="1600"/>
              </a:spcAft>
              <a:buNone/>
            </a:pPr>
            <a:endParaRPr dirty="0">
              <a:solidFill>
                <a:schemeClr val="dk1"/>
              </a:solidFill>
            </a:endParaRPr>
          </a:p>
        </p:txBody>
      </p:sp>
      <p:sp>
        <p:nvSpPr>
          <p:cNvPr id="240" name="Google Shape;240;p3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20</a:t>
            </a:fld>
            <a:endParaRPr/>
          </a:p>
        </p:txBody>
      </p:sp>
      <p:sp>
        <p:nvSpPr>
          <p:cNvPr id="8" name="TextBox 7">
            <a:extLst>
              <a:ext uri="{FF2B5EF4-FFF2-40B4-BE49-F238E27FC236}">
                <a16:creationId xmlns:a16="http://schemas.microsoft.com/office/drawing/2014/main" id="{347F9249-11C5-4447-A9F6-A0FEB6F8CD89}"/>
              </a:ext>
            </a:extLst>
          </p:cNvPr>
          <p:cNvSpPr txBox="1"/>
          <p:nvPr/>
        </p:nvSpPr>
        <p:spPr>
          <a:xfrm>
            <a:off x="122841" y="4533597"/>
            <a:ext cx="7079469" cy="523220"/>
          </a:xfrm>
          <a:prstGeom prst="rect">
            <a:avLst/>
          </a:prstGeom>
          <a:noFill/>
        </p:spPr>
        <p:txBody>
          <a:bodyPr wrap="square">
            <a:spAutoFit/>
          </a:bodyPr>
          <a:lstStyle/>
          <a:p>
            <a:r>
              <a:rPr lang="en-GB" baseline="30000" dirty="0"/>
              <a:t>8</a:t>
            </a:r>
            <a:r>
              <a:rPr lang="en-GB" sz="1600" baseline="30000" dirty="0"/>
              <a:t> </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3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Usage Statistics and Market Share of Character Encodings for Websites</a:t>
            </a:r>
            <a:endParaRPr dirty="0"/>
          </a:p>
        </p:txBody>
      </p:sp>
      <p:sp>
        <p:nvSpPr>
          <p:cNvPr id="246" name="Google Shape;246;p3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US" dirty="0"/>
              <a:t>UTF-8 is used by 97.6% of all the websites whose character encoding we know.</a:t>
            </a:r>
            <a:r>
              <a:rPr lang="en-GB" baseline="30000" dirty="0"/>
              <a:t> 9</a:t>
            </a:r>
            <a:endParaRPr lang="en-US" dirty="0"/>
          </a:p>
          <a:p>
            <a:pPr marL="0" lvl="0" indent="0" algn="l" rtl="0">
              <a:spcBef>
                <a:spcPts val="0"/>
              </a:spcBef>
              <a:spcAft>
                <a:spcPts val="1600"/>
              </a:spcAft>
              <a:buNone/>
            </a:pPr>
            <a:endParaRPr lang="en-US" dirty="0"/>
          </a:p>
          <a:p>
            <a:pPr marL="0" lvl="0" indent="0" algn="l" rtl="0">
              <a:spcBef>
                <a:spcPts val="0"/>
              </a:spcBef>
              <a:spcAft>
                <a:spcPts val="1600"/>
              </a:spcAft>
              <a:buNone/>
            </a:pPr>
            <a:endParaRPr dirty="0"/>
          </a:p>
        </p:txBody>
      </p:sp>
      <p:sp>
        <p:nvSpPr>
          <p:cNvPr id="247" name="Google Shape;247;p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21</a:t>
            </a:fld>
            <a:endParaRPr/>
          </a:p>
        </p:txBody>
      </p:sp>
      <p:pic>
        <p:nvPicPr>
          <p:cNvPr id="3" name="Picture 2">
            <a:extLst>
              <a:ext uri="{FF2B5EF4-FFF2-40B4-BE49-F238E27FC236}">
                <a16:creationId xmlns:a16="http://schemas.microsoft.com/office/drawing/2014/main" id="{4BEBACA1-335C-4E34-815B-40585D393555}"/>
              </a:ext>
            </a:extLst>
          </p:cNvPr>
          <p:cNvPicPr>
            <a:picLocks noChangeAspect="1"/>
          </p:cNvPicPr>
          <p:nvPr/>
        </p:nvPicPr>
        <p:blipFill rotWithShape="1">
          <a:blip r:embed="rId3"/>
          <a:srcRect l="27963" t="24884" r="34382" b="35152"/>
          <a:stretch/>
        </p:blipFill>
        <p:spPr>
          <a:xfrm>
            <a:off x="2065866" y="1577948"/>
            <a:ext cx="5012267" cy="2990927"/>
          </a:xfrm>
          <a:prstGeom prst="rect">
            <a:avLst/>
          </a:prstGeom>
        </p:spPr>
      </p:pic>
      <p:sp>
        <p:nvSpPr>
          <p:cNvPr id="8" name="TextBox 7">
            <a:extLst>
              <a:ext uri="{FF2B5EF4-FFF2-40B4-BE49-F238E27FC236}">
                <a16:creationId xmlns:a16="http://schemas.microsoft.com/office/drawing/2014/main" id="{2232AF29-2D83-40A1-BD0C-6AC31DD32A5F}"/>
              </a:ext>
            </a:extLst>
          </p:cNvPr>
          <p:cNvSpPr txBox="1"/>
          <p:nvPr/>
        </p:nvSpPr>
        <p:spPr>
          <a:xfrm>
            <a:off x="122841" y="4533597"/>
            <a:ext cx="7079469" cy="954107"/>
          </a:xfrm>
          <a:prstGeom prst="rect">
            <a:avLst/>
          </a:prstGeom>
          <a:noFill/>
        </p:spPr>
        <p:txBody>
          <a:bodyPr wrap="square">
            <a:spAutoFit/>
          </a:bodyPr>
          <a:lstStyle/>
          <a:p>
            <a:r>
              <a:rPr lang="en-GB" sz="1600" baseline="30000" dirty="0"/>
              <a:t>9 </a:t>
            </a:r>
            <a:r>
              <a:rPr lang="en-US" b="0" i="0" dirty="0">
                <a:solidFill>
                  <a:srgbClr val="000000"/>
                </a:solidFill>
                <a:effectLst/>
                <a:latin typeface="Open Sans" panose="020B0606030504020204" pitchFamily="34" charset="0"/>
              </a:rPr>
              <a:t>W3techs.com. 2022. </a:t>
            </a:r>
            <a:r>
              <a:rPr lang="en-US" b="0" i="1" dirty="0">
                <a:solidFill>
                  <a:srgbClr val="000000"/>
                </a:solidFill>
                <a:effectLst/>
                <a:latin typeface="Open Sans" panose="020B0606030504020204" pitchFamily="34" charset="0"/>
              </a:rPr>
              <a:t>Usage Statistics and Market Share of Character Encodings for Websites, April 2022</a:t>
            </a:r>
            <a:r>
              <a:rPr lang="en-US" b="0" i="0" dirty="0">
                <a:solidFill>
                  <a:srgbClr val="000000"/>
                </a:solidFill>
                <a:effectLst/>
                <a:latin typeface="Open Sans" panose="020B0606030504020204" pitchFamily="34" charset="0"/>
              </a:rPr>
              <a:t>. [online] Available at: &lt;https://w3techs.com/technologies/overview/character_encoding&gt; [Accessed 19 April 2022].</a:t>
            </a:r>
            <a:endParaRPr lang="en-US" sz="1400" dirty="0">
              <a:effectLs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FFFFFF"/>
                </a:solidFill>
              </a:rPr>
              <a:t>Unicode character set</a:t>
            </a:r>
            <a:endParaRPr>
              <a:solidFill>
                <a:srgbClr val="FFFFFF"/>
              </a:solidFill>
            </a:endParaRPr>
          </a:p>
        </p:txBody>
      </p:sp>
      <p:sp>
        <p:nvSpPr>
          <p:cNvPr id="254" name="Google Shape;254;p37"/>
          <p:cNvSpPr txBox="1">
            <a:spLocks noGrp="1"/>
          </p:cNvSpPr>
          <p:nvPr>
            <p:ph type="body" idx="1"/>
          </p:nvPr>
        </p:nvSpPr>
        <p:spPr>
          <a:xfrm>
            <a:off x="311700" y="1152475"/>
            <a:ext cx="5093700" cy="3416400"/>
          </a:xfrm>
          <a:prstGeom prst="rect">
            <a:avLst/>
          </a:prstGeom>
        </p:spPr>
        <p:txBody>
          <a:bodyPr spcFirstLastPara="1" wrap="square" lIns="91425" tIns="91425" rIns="91425" bIns="91425" anchor="t" anchorCtr="0">
            <a:noAutofit/>
          </a:bodyPr>
          <a:lstStyle/>
          <a:p>
            <a:pPr marL="342900" lvl="0" indent="-304800" algn="l" rtl="0">
              <a:lnSpc>
                <a:spcPct val="100000"/>
              </a:lnSpc>
              <a:spcBef>
                <a:spcPts val="0"/>
              </a:spcBef>
              <a:spcAft>
                <a:spcPts val="0"/>
              </a:spcAft>
              <a:buClr>
                <a:schemeClr val="dk1"/>
              </a:buClr>
              <a:buSzPts val="1800"/>
              <a:buChar char="•"/>
            </a:pPr>
            <a:r>
              <a:rPr lang="en-GB" b="1" dirty="0">
                <a:solidFill>
                  <a:schemeClr val="dk1"/>
                </a:solidFill>
                <a:latin typeface="Calibri"/>
                <a:ea typeface="Calibri"/>
                <a:cs typeface="Calibri"/>
                <a:sym typeface="Calibri"/>
              </a:rPr>
              <a:t>UTF-8</a:t>
            </a:r>
            <a:r>
              <a:rPr lang="en-GB" dirty="0">
                <a:solidFill>
                  <a:schemeClr val="dk1"/>
                </a:solidFill>
                <a:latin typeface="Calibri"/>
                <a:ea typeface="Calibri"/>
                <a:cs typeface="Calibri"/>
                <a:sym typeface="Calibri"/>
              </a:rPr>
              <a:t> – character encoding defined by Unicode</a:t>
            </a:r>
            <a:endParaRPr b="1" dirty="0">
              <a:solidFill>
                <a:schemeClr val="dk1"/>
              </a:solidFill>
              <a:latin typeface="Calibri"/>
              <a:ea typeface="Calibri"/>
              <a:cs typeface="Calibri"/>
              <a:sym typeface="Calibri"/>
            </a:endParaRPr>
          </a:p>
          <a:p>
            <a:pPr marL="342900" lvl="0" indent="-304800" algn="l" rtl="0">
              <a:lnSpc>
                <a:spcPct val="100000"/>
              </a:lnSpc>
              <a:spcBef>
                <a:spcPts val="480"/>
              </a:spcBef>
              <a:spcAft>
                <a:spcPts val="0"/>
              </a:spcAft>
              <a:buClr>
                <a:schemeClr val="dk1"/>
              </a:buClr>
              <a:buSzPts val="1800"/>
              <a:buChar char="•"/>
            </a:pPr>
            <a:r>
              <a:rPr lang="en-GB" b="1" dirty="0">
                <a:solidFill>
                  <a:schemeClr val="dk1"/>
                </a:solidFill>
                <a:latin typeface="Calibri"/>
                <a:ea typeface="Calibri"/>
                <a:cs typeface="Calibri"/>
                <a:sym typeface="Calibri"/>
              </a:rPr>
              <a:t>Goal</a:t>
            </a:r>
            <a:r>
              <a:rPr lang="en-GB" dirty="0">
                <a:solidFill>
                  <a:schemeClr val="dk1"/>
                </a:solidFill>
                <a:latin typeface="Calibri"/>
                <a:ea typeface="Calibri"/>
                <a:cs typeface="Calibri"/>
                <a:sym typeface="Calibri"/>
              </a:rPr>
              <a:t>: represent every character in every language used in entire world and scientific symbols</a:t>
            </a:r>
            <a:endParaRPr dirty="0">
              <a:solidFill>
                <a:schemeClr val="dk1"/>
              </a:solidFill>
              <a:latin typeface="Calibri"/>
              <a:ea typeface="Calibri"/>
              <a:cs typeface="Calibri"/>
              <a:sym typeface="Calibri"/>
            </a:endParaRPr>
          </a:p>
          <a:p>
            <a:pPr marL="342900" lvl="0" indent="-304800" algn="l" rtl="0">
              <a:lnSpc>
                <a:spcPct val="100000"/>
              </a:lnSpc>
              <a:spcBef>
                <a:spcPts val="480"/>
              </a:spcBef>
              <a:spcAft>
                <a:spcPts val="0"/>
              </a:spcAft>
              <a:buClr>
                <a:schemeClr val="dk1"/>
              </a:buClr>
              <a:buSzPts val="1800"/>
              <a:buChar char="•"/>
            </a:pPr>
            <a:r>
              <a:rPr lang="en-GB" dirty="0">
                <a:solidFill>
                  <a:schemeClr val="dk1"/>
                </a:solidFill>
                <a:latin typeface="Calibri"/>
                <a:ea typeface="Calibri"/>
                <a:cs typeface="Calibri"/>
                <a:sym typeface="Calibri"/>
              </a:rPr>
              <a:t>Unicode is a </a:t>
            </a:r>
            <a:r>
              <a:rPr lang="en-GB" b="1" u="sng" dirty="0">
                <a:solidFill>
                  <a:schemeClr val="dk1"/>
                </a:solidFill>
                <a:latin typeface="Calibri"/>
                <a:ea typeface="Calibri"/>
                <a:cs typeface="Calibri"/>
                <a:sym typeface="Calibri"/>
              </a:rPr>
              <a:t>superset</a:t>
            </a:r>
            <a:r>
              <a:rPr lang="en-GB" dirty="0">
                <a:solidFill>
                  <a:schemeClr val="dk1"/>
                </a:solidFill>
                <a:latin typeface="Calibri"/>
                <a:ea typeface="Calibri"/>
                <a:cs typeface="Calibri"/>
                <a:sym typeface="Calibri"/>
              </a:rPr>
              <a:t> of ASCII </a:t>
            </a:r>
            <a:endParaRPr dirty="0">
              <a:solidFill>
                <a:schemeClr val="dk1"/>
              </a:solidFill>
              <a:latin typeface="Calibri"/>
              <a:ea typeface="Calibri"/>
              <a:cs typeface="Calibri"/>
              <a:sym typeface="Calibri"/>
            </a:endParaRPr>
          </a:p>
          <a:p>
            <a:pPr marL="742950" lvl="1" indent="-247650" algn="l" rtl="0">
              <a:lnSpc>
                <a:spcPct val="100000"/>
              </a:lnSpc>
              <a:spcBef>
                <a:spcPts val="480"/>
              </a:spcBef>
              <a:spcAft>
                <a:spcPts val="0"/>
              </a:spcAft>
              <a:buClr>
                <a:schemeClr val="dk1"/>
              </a:buClr>
              <a:buSzPts val="1800"/>
              <a:buChar char="–"/>
            </a:pPr>
            <a:r>
              <a:rPr lang="en-GB" sz="1800" dirty="0">
                <a:solidFill>
                  <a:schemeClr val="dk1"/>
                </a:solidFill>
                <a:latin typeface="Calibri"/>
                <a:ea typeface="Calibri"/>
                <a:cs typeface="Calibri"/>
                <a:sym typeface="Calibri"/>
              </a:rPr>
              <a:t>256 characters  in the Unicode character set correspond exactly to the extended ASCII character set</a:t>
            </a:r>
            <a:r>
              <a:rPr lang="en-GB" sz="1800" baseline="30000" dirty="0"/>
              <a:t> 10</a:t>
            </a:r>
            <a:endParaRPr sz="1800" dirty="0">
              <a:solidFill>
                <a:schemeClr val="dk1"/>
              </a:solidFill>
              <a:latin typeface="Calibri"/>
              <a:ea typeface="Calibri"/>
              <a:cs typeface="Calibri"/>
              <a:sym typeface="Calibri"/>
            </a:endParaRPr>
          </a:p>
          <a:p>
            <a:pPr marL="0" lvl="0" indent="0" algn="l" rtl="0">
              <a:spcBef>
                <a:spcPts val="0"/>
              </a:spcBef>
              <a:spcAft>
                <a:spcPts val="1600"/>
              </a:spcAft>
              <a:buNone/>
            </a:pPr>
            <a:endParaRPr dirty="0"/>
          </a:p>
        </p:txBody>
      </p:sp>
      <p:sp>
        <p:nvSpPr>
          <p:cNvPr id="255" name="Google Shape;255;p3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22</a:t>
            </a:fld>
            <a:endParaRPr/>
          </a:p>
        </p:txBody>
      </p:sp>
      <p:pic>
        <p:nvPicPr>
          <p:cNvPr id="256" name="Google Shape;256;p37"/>
          <p:cNvPicPr preferRelativeResize="0"/>
          <p:nvPr/>
        </p:nvPicPr>
        <p:blipFill rotWithShape="1">
          <a:blip r:embed="rId3">
            <a:alphaModFix/>
          </a:blip>
          <a:srcRect/>
          <a:stretch/>
        </p:blipFill>
        <p:spPr>
          <a:xfrm>
            <a:off x="5229300" y="1342400"/>
            <a:ext cx="3838575" cy="2838450"/>
          </a:xfrm>
          <a:prstGeom prst="rect">
            <a:avLst/>
          </a:prstGeom>
          <a:noFill/>
          <a:ln>
            <a:noFill/>
          </a:ln>
        </p:spPr>
      </p:pic>
      <p:sp>
        <p:nvSpPr>
          <p:cNvPr id="6" name="TextBox 5">
            <a:extLst>
              <a:ext uri="{FF2B5EF4-FFF2-40B4-BE49-F238E27FC236}">
                <a16:creationId xmlns:a16="http://schemas.microsoft.com/office/drawing/2014/main" id="{76BAF44E-A13A-47BC-A62B-C404E0ED8921}"/>
              </a:ext>
            </a:extLst>
          </p:cNvPr>
          <p:cNvSpPr txBox="1"/>
          <p:nvPr/>
        </p:nvSpPr>
        <p:spPr>
          <a:xfrm>
            <a:off x="122841" y="4533597"/>
            <a:ext cx="7079469" cy="523220"/>
          </a:xfrm>
          <a:prstGeom prst="rect">
            <a:avLst/>
          </a:prstGeom>
          <a:noFill/>
        </p:spPr>
        <p:txBody>
          <a:bodyPr wrap="square">
            <a:spAutoFit/>
          </a:bodyPr>
          <a:lstStyle/>
          <a:p>
            <a:r>
              <a:rPr lang="en-GB" baseline="30000" dirty="0"/>
              <a:t>10</a:t>
            </a:r>
            <a:r>
              <a:rPr lang="en-GB" sz="1600" baseline="30000" dirty="0"/>
              <a:t> </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38"/>
          <p:cNvSpPr txBox="1">
            <a:spLocks noGrp="1"/>
          </p:cNvSpPr>
          <p:nvPr>
            <p:ph type="title"/>
          </p:nvPr>
        </p:nvSpPr>
        <p:spPr>
          <a:xfrm>
            <a:off x="311700" y="2455650"/>
            <a:ext cx="85206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Representing audio data</a:t>
            </a:r>
            <a:endParaRPr/>
          </a:p>
        </p:txBody>
      </p:sp>
      <p:sp>
        <p:nvSpPr>
          <p:cNvPr id="262" name="Google Shape;262;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23</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3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Representing audio data</a:t>
            </a:r>
            <a:br>
              <a:rPr lang="en-GB"/>
            </a:br>
            <a:endParaRPr/>
          </a:p>
        </p:txBody>
      </p:sp>
      <p:sp>
        <p:nvSpPr>
          <p:cNvPr id="268" name="Google Shape;268;p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24</a:t>
            </a:fld>
            <a:endParaRPr/>
          </a:p>
        </p:txBody>
      </p:sp>
      <p:sp>
        <p:nvSpPr>
          <p:cNvPr id="269" name="Google Shape;269;p3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292100" algn="l" rtl="0">
              <a:lnSpc>
                <a:spcPct val="100000"/>
              </a:lnSpc>
              <a:spcBef>
                <a:spcPts val="0"/>
              </a:spcBef>
              <a:spcAft>
                <a:spcPts val="0"/>
              </a:spcAft>
              <a:buClr>
                <a:schemeClr val="dk1"/>
              </a:buClr>
              <a:buSzPts val="2400"/>
              <a:buChar char="•"/>
            </a:pPr>
            <a:r>
              <a:rPr lang="en-GB" sz="2400" dirty="0">
                <a:solidFill>
                  <a:schemeClr val="dk1"/>
                </a:solidFill>
                <a:latin typeface="Calibri"/>
                <a:ea typeface="Calibri"/>
                <a:cs typeface="Calibri"/>
                <a:sym typeface="Calibri"/>
              </a:rPr>
              <a:t>A series of air compressions vibrate a membrane in our ear, which sends signals to our brain. Thus a sound is defined in nature by the wave of air that interacts with our eardrum.</a:t>
            </a:r>
            <a:r>
              <a:rPr lang="en-GB" sz="1800" baseline="30000" dirty="0"/>
              <a:t> 11</a:t>
            </a:r>
            <a:endParaRPr sz="2400" dirty="0"/>
          </a:p>
        </p:txBody>
      </p:sp>
      <p:pic>
        <p:nvPicPr>
          <p:cNvPr id="270" name="Google Shape;270;p39"/>
          <p:cNvPicPr preferRelativeResize="0"/>
          <p:nvPr/>
        </p:nvPicPr>
        <p:blipFill rotWithShape="1">
          <a:blip r:embed="rId3">
            <a:alphaModFix/>
          </a:blip>
          <a:srcRect t="16989"/>
          <a:stretch/>
        </p:blipFill>
        <p:spPr>
          <a:xfrm>
            <a:off x="1707150" y="2359377"/>
            <a:ext cx="5027875" cy="2242255"/>
          </a:xfrm>
          <a:prstGeom prst="rect">
            <a:avLst/>
          </a:prstGeom>
          <a:noFill/>
          <a:ln>
            <a:noFill/>
          </a:ln>
        </p:spPr>
      </p:pic>
      <p:sp>
        <p:nvSpPr>
          <p:cNvPr id="6" name="TextBox 5">
            <a:extLst>
              <a:ext uri="{FF2B5EF4-FFF2-40B4-BE49-F238E27FC236}">
                <a16:creationId xmlns:a16="http://schemas.microsoft.com/office/drawing/2014/main" id="{36B52320-5D75-4496-9B5D-7143D77ECCF7}"/>
              </a:ext>
            </a:extLst>
          </p:cNvPr>
          <p:cNvSpPr txBox="1"/>
          <p:nvPr/>
        </p:nvSpPr>
        <p:spPr>
          <a:xfrm>
            <a:off x="122841" y="4533597"/>
            <a:ext cx="7079469" cy="523220"/>
          </a:xfrm>
          <a:prstGeom prst="rect">
            <a:avLst/>
          </a:prstGeom>
          <a:noFill/>
        </p:spPr>
        <p:txBody>
          <a:bodyPr wrap="square">
            <a:spAutoFit/>
          </a:bodyPr>
          <a:lstStyle/>
          <a:p>
            <a:r>
              <a:rPr lang="en-GB" baseline="30000" dirty="0"/>
              <a:t>10</a:t>
            </a:r>
            <a:r>
              <a:rPr lang="en-GB" sz="1600" baseline="30000" dirty="0"/>
              <a:t> </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4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Representing audio data</a:t>
            </a:r>
            <a:endParaRPr/>
          </a:p>
        </p:txBody>
      </p:sp>
      <p:sp>
        <p:nvSpPr>
          <p:cNvPr id="276" name="Google Shape;276;p4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342900" algn="l" rtl="0">
              <a:lnSpc>
                <a:spcPct val="100000"/>
              </a:lnSpc>
              <a:spcBef>
                <a:spcPts val="0"/>
              </a:spcBef>
              <a:spcAft>
                <a:spcPts val="0"/>
              </a:spcAft>
              <a:buClr>
                <a:schemeClr val="dk1"/>
              </a:buClr>
              <a:buSzPts val="2400"/>
              <a:buChar char="•"/>
            </a:pPr>
            <a:r>
              <a:rPr lang="en-GB" sz="2400" dirty="0">
                <a:solidFill>
                  <a:schemeClr val="dk1"/>
                </a:solidFill>
                <a:latin typeface="Calibri"/>
                <a:ea typeface="Calibri"/>
                <a:cs typeface="Calibri"/>
                <a:sym typeface="Calibri"/>
              </a:rPr>
              <a:t>To represent audio information on a computer, we must digitize the sound wave, somehow breaking it into discrete, manageable pieces.</a:t>
            </a:r>
            <a:endParaRPr sz="2400" dirty="0">
              <a:solidFill>
                <a:schemeClr val="dk1"/>
              </a:solidFill>
              <a:latin typeface="Calibri"/>
              <a:ea typeface="Calibri"/>
              <a:cs typeface="Calibri"/>
              <a:sym typeface="Calibri"/>
            </a:endParaRPr>
          </a:p>
          <a:p>
            <a:pPr marL="342900" lvl="0" indent="-342900" algn="l" rtl="0">
              <a:lnSpc>
                <a:spcPct val="100000"/>
              </a:lnSpc>
              <a:spcBef>
                <a:spcPts val="480"/>
              </a:spcBef>
              <a:spcAft>
                <a:spcPts val="0"/>
              </a:spcAft>
              <a:buClr>
                <a:schemeClr val="dk1"/>
              </a:buClr>
              <a:buSzPts val="2400"/>
              <a:buChar char="•"/>
            </a:pPr>
            <a:r>
              <a:rPr lang="en-GB" sz="2400" dirty="0">
                <a:solidFill>
                  <a:schemeClr val="dk1"/>
                </a:solidFill>
                <a:latin typeface="Calibri"/>
                <a:ea typeface="Calibri"/>
                <a:cs typeface="Calibri"/>
                <a:sym typeface="Calibri"/>
              </a:rPr>
              <a:t>To digitize the signal we periodically measure the voltage of the signal and record the appropriate numeric value - </a:t>
            </a:r>
            <a:r>
              <a:rPr lang="en-GB" sz="2400" i="1" dirty="0">
                <a:solidFill>
                  <a:srgbClr val="4F81BD"/>
                </a:solidFill>
                <a:latin typeface="Calibri"/>
                <a:ea typeface="Calibri"/>
                <a:cs typeface="Calibri"/>
                <a:sym typeface="Calibri"/>
              </a:rPr>
              <a:t>sampling</a:t>
            </a:r>
            <a:r>
              <a:rPr lang="en-GB" sz="2400" dirty="0">
                <a:solidFill>
                  <a:schemeClr val="dk1"/>
                </a:solidFill>
                <a:latin typeface="Calibri"/>
                <a:ea typeface="Calibri"/>
                <a:cs typeface="Calibri"/>
                <a:sym typeface="Calibri"/>
              </a:rPr>
              <a:t>. </a:t>
            </a:r>
            <a:endParaRPr sz="2400" dirty="0">
              <a:solidFill>
                <a:schemeClr val="dk1"/>
              </a:solidFill>
              <a:latin typeface="Calibri"/>
              <a:ea typeface="Calibri"/>
              <a:cs typeface="Calibri"/>
              <a:sym typeface="Calibri"/>
            </a:endParaRPr>
          </a:p>
          <a:p>
            <a:pPr marL="342900" lvl="0" indent="-342900" algn="l" rtl="0">
              <a:lnSpc>
                <a:spcPct val="100000"/>
              </a:lnSpc>
              <a:spcBef>
                <a:spcPts val="480"/>
              </a:spcBef>
              <a:spcAft>
                <a:spcPts val="0"/>
              </a:spcAft>
              <a:buClr>
                <a:schemeClr val="dk1"/>
              </a:buClr>
              <a:buSzPts val="2400"/>
              <a:buChar char="•"/>
            </a:pPr>
            <a:r>
              <a:rPr lang="en-GB" sz="2400" dirty="0">
                <a:solidFill>
                  <a:schemeClr val="dk1"/>
                </a:solidFill>
                <a:latin typeface="Calibri"/>
                <a:ea typeface="Calibri"/>
                <a:cs typeface="Calibri"/>
                <a:sym typeface="Calibri"/>
              </a:rPr>
              <a:t>sampling rate of around 40,000 times per second is enough to create a reasonable sound reproduction.</a:t>
            </a:r>
            <a:r>
              <a:rPr lang="en-GB" sz="2400" baseline="30000" dirty="0"/>
              <a:t> 11</a:t>
            </a:r>
            <a:endParaRPr sz="3200" dirty="0">
              <a:solidFill>
                <a:schemeClr val="dk1"/>
              </a:solidFill>
              <a:latin typeface="Calibri"/>
              <a:ea typeface="Calibri"/>
              <a:cs typeface="Calibri"/>
              <a:sym typeface="Calibri"/>
            </a:endParaRPr>
          </a:p>
          <a:p>
            <a:pPr marL="342900" lvl="0" indent="-190500" algn="l" rtl="0">
              <a:lnSpc>
                <a:spcPct val="100000"/>
              </a:lnSpc>
              <a:spcBef>
                <a:spcPts val="480"/>
              </a:spcBef>
              <a:spcAft>
                <a:spcPts val="0"/>
              </a:spcAft>
              <a:buClr>
                <a:schemeClr val="dk1"/>
              </a:buClr>
              <a:buSzPts val="2400"/>
              <a:buFont typeface="Arial"/>
              <a:buNone/>
            </a:pPr>
            <a:endParaRPr sz="2400" dirty="0">
              <a:solidFill>
                <a:schemeClr val="dk1"/>
              </a:solidFill>
              <a:latin typeface="Calibri"/>
              <a:ea typeface="Calibri"/>
              <a:cs typeface="Calibri"/>
              <a:sym typeface="Calibri"/>
            </a:endParaRPr>
          </a:p>
          <a:p>
            <a:pPr marL="0" lvl="0" indent="0" algn="l" rtl="0">
              <a:spcBef>
                <a:spcPts val="0"/>
              </a:spcBef>
              <a:spcAft>
                <a:spcPts val="1600"/>
              </a:spcAft>
              <a:buNone/>
            </a:pPr>
            <a:endParaRPr dirty="0"/>
          </a:p>
        </p:txBody>
      </p:sp>
      <p:sp>
        <p:nvSpPr>
          <p:cNvPr id="277" name="Google Shape;277;p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25</a:t>
            </a:fld>
            <a:endParaRPr/>
          </a:p>
        </p:txBody>
      </p:sp>
      <p:sp>
        <p:nvSpPr>
          <p:cNvPr id="5" name="TextBox 4">
            <a:extLst>
              <a:ext uri="{FF2B5EF4-FFF2-40B4-BE49-F238E27FC236}">
                <a16:creationId xmlns:a16="http://schemas.microsoft.com/office/drawing/2014/main" id="{1F8BB221-D7D4-4FE8-ADD3-FA85AFBF1414}"/>
              </a:ext>
            </a:extLst>
          </p:cNvPr>
          <p:cNvSpPr txBox="1"/>
          <p:nvPr/>
        </p:nvSpPr>
        <p:spPr>
          <a:xfrm>
            <a:off x="122841" y="4533597"/>
            <a:ext cx="7079469" cy="523220"/>
          </a:xfrm>
          <a:prstGeom prst="rect">
            <a:avLst/>
          </a:prstGeom>
          <a:noFill/>
        </p:spPr>
        <p:txBody>
          <a:bodyPr wrap="square">
            <a:spAutoFit/>
          </a:bodyPr>
          <a:lstStyle/>
          <a:p>
            <a:r>
              <a:rPr lang="en-GB" baseline="30000" dirty="0"/>
              <a:t>11</a:t>
            </a:r>
            <a:r>
              <a:rPr lang="en-GB" sz="1600" baseline="30000" dirty="0"/>
              <a:t> </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4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Representing audio data</a:t>
            </a:r>
            <a:br>
              <a:rPr lang="en-GB"/>
            </a:br>
            <a:endParaRPr/>
          </a:p>
        </p:txBody>
      </p:sp>
      <p:sp>
        <p:nvSpPr>
          <p:cNvPr id="283" name="Google Shape;283;p4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342900" algn="l" rtl="0">
              <a:lnSpc>
                <a:spcPct val="100000"/>
              </a:lnSpc>
              <a:spcBef>
                <a:spcPts val="0"/>
              </a:spcBef>
              <a:spcAft>
                <a:spcPts val="0"/>
              </a:spcAft>
              <a:buClr>
                <a:schemeClr val="dk1"/>
              </a:buClr>
              <a:buSzPts val="3200"/>
              <a:buChar char="•"/>
            </a:pPr>
            <a:r>
              <a:rPr lang="en-GB" sz="3200" dirty="0">
                <a:solidFill>
                  <a:schemeClr val="dk1"/>
                </a:solidFill>
                <a:latin typeface="Calibri"/>
                <a:ea typeface="Calibri"/>
                <a:cs typeface="Calibri"/>
                <a:sym typeface="Calibri"/>
              </a:rPr>
              <a:t>Sampling an audio signal </a:t>
            </a:r>
            <a:r>
              <a:rPr lang="en-GB" sz="2400" baseline="30000" dirty="0"/>
              <a:t>12</a:t>
            </a:r>
            <a:endParaRPr sz="3200" dirty="0">
              <a:solidFill>
                <a:schemeClr val="dk1"/>
              </a:solidFill>
              <a:latin typeface="Calibri"/>
              <a:ea typeface="Calibri"/>
              <a:cs typeface="Calibri"/>
              <a:sym typeface="Calibri"/>
            </a:endParaRPr>
          </a:p>
          <a:p>
            <a:pPr marL="0" lvl="0" indent="0" algn="l" rtl="0">
              <a:spcBef>
                <a:spcPts val="0"/>
              </a:spcBef>
              <a:spcAft>
                <a:spcPts val="1600"/>
              </a:spcAft>
              <a:buNone/>
            </a:pPr>
            <a:endParaRPr dirty="0"/>
          </a:p>
        </p:txBody>
      </p:sp>
      <p:sp>
        <p:nvSpPr>
          <p:cNvPr id="284" name="Google Shape;284;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26</a:t>
            </a:fld>
            <a:endParaRPr/>
          </a:p>
        </p:txBody>
      </p:sp>
      <p:pic>
        <p:nvPicPr>
          <p:cNvPr id="285" name="Google Shape;285;p41"/>
          <p:cNvPicPr preferRelativeResize="0"/>
          <p:nvPr/>
        </p:nvPicPr>
        <p:blipFill rotWithShape="1">
          <a:blip r:embed="rId3">
            <a:alphaModFix/>
          </a:blip>
          <a:srcRect/>
          <a:stretch/>
        </p:blipFill>
        <p:spPr>
          <a:xfrm>
            <a:off x="1832597" y="1725083"/>
            <a:ext cx="4489181" cy="2571750"/>
          </a:xfrm>
          <a:prstGeom prst="rect">
            <a:avLst/>
          </a:prstGeom>
          <a:noFill/>
          <a:ln>
            <a:noFill/>
          </a:ln>
        </p:spPr>
      </p:pic>
      <p:sp>
        <p:nvSpPr>
          <p:cNvPr id="6" name="TextBox 5">
            <a:extLst>
              <a:ext uri="{FF2B5EF4-FFF2-40B4-BE49-F238E27FC236}">
                <a16:creationId xmlns:a16="http://schemas.microsoft.com/office/drawing/2014/main" id="{E63F5A31-5CB6-4C61-934D-1C5DE1807B4D}"/>
              </a:ext>
            </a:extLst>
          </p:cNvPr>
          <p:cNvSpPr txBox="1"/>
          <p:nvPr/>
        </p:nvSpPr>
        <p:spPr>
          <a:xfrm>
            <a:off x="122841" y="4533597"/>
            <a:ext cx="7079469" cy="523220"/>
          </a:xfrm>
          <a:prstGeom prst="rect">
            <a:avLst/>
          </a:prstGeom>
          <a:noFill/>
        </p:spPr>
        <p:txBody>
          <a:bodyPr wrap="square">
            <a:spAutoFit/>
          </a:bodyPr>
          <a:lstStyle/>
          <a:p>
            <a:r>
              <a:rPr lang="en-GB" baseline="30000" dirty="0"/>
              <a:t>12</a:t>
            </a:r>
            <a:r>
              <a:rPr lang="en-GB" sz="1600" baseline="30000" dirty="0"/>
              <a:t> </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4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Representing audio data</a:t>
            </a:r>
            <a:endParaRPr/>
          </a:p>
        </p:txBody>
      </p:sp>
      <p:sp>
        <p:nvSpPr>
          <p:cNvPr id="291" name="Google Shape;291;p42"/>
          <p:cNvSpPr txBox="1">
            <a:spLocks noGrp="1"/>
          </p:cNvSpPr>
          <p:nvPr>
            <p:ph type="body" idx="1"/>
          </p:nvPr>
        </p:nvSpPr>
        <p:spPr>
          <a:xfrm>
            <a:off x="311700" y="1152475"/>
            <a:ext cx="5616900" cy="3416400"/>
          </a:xfrm>
          <a:prstGeom prst="rect">
            <a:avLst/>
          </a:prstGeom>
        </p:spPr>
        <p:txBody>
          <a:bodyPr spcFirstLastPara="1" wrap="square" lIns="91425" tIns="91425" rIns="91425" bIns="91425" anchor="t" anchorCtr="0">
            <a:noAutofit/>
          </a:bodyPr>
          <a:lstStyle/>
          <a:p>
            <a:pPr marL="342900" lvl="0" indent="-309880" algn="l" rtl="0">
              <a:lnSpc>
                <a:spcPct val="80000"/>
              </a:lnSpc>
              <a:spcBef>
                <a:spcPts val="0"/>
              </a:spcBef>
              <a:spcAft>
                <a:spcPts val="0"/>
              </a:spcAft>
              <a:buClr>
                <a:schemeClr val="dk1"/>
              </a:buClr>
              <a:buSzPts val="2200"/>
              <a:buChar char="•"/>
            </a:pPr>
            <a:r>
              <a:rPr lang="en-GB" sz="2200" dirty="0">
                <a:solidFill>
                  <a:schemeClr val="dk1"/>
                </a:solidFill>
                <a:latin typeface="Calibri"/>
                <a:ea typeface="Calibri"/>
                <a:cs typeface="Calibri"/>
                <a:sym typeface="Calibri"/>
              </a:rPr>
              <a:t>CD surface contains microscopic pits that represent binary digits.</a:t>
            </a:r>
            <a:endParaRPr sz="2200" dirty="0">
              <a:solidFill>
                <a:schemeClr val="dk1"/>
              </a:solidFill>
              <a:latin typeface="Calibri"/>
              <a:ea typeface="Calibri"/>
              <a:cs typeface="Calibri"/>
              <a:sym typeface="Calibri"/>
            </a:endParaRPr>
          </a:p>
          <a:p>
            <a:pPr marL="342900" lvl="0" indent="-309880" algn="l" rtl="0">
              <a:lnSpc>
                <a:spcPct val="80000"/>
              </a:lnSpc>
              <a:spcBef>
                <a:spcPts val="544"/>
              </a:spcBef>
              <a:spcAft>
                <a:spcPts val="0"/>
              </a:spcAft>
              <a:buClr>
                <a:schemeClr val="dk1"/>
              </a:buClr>
              <a:buSzPts val="2200"/>
              <a:buChar char="•"/>
            </a:pPr>
            <a:r>
              <a:rPr lang="en-GB" sz="2200" dirty="0">
                <a:solidFill>
                  <a:schemeClr val="dk1"/>
                </a:solidFill>
                <a:latin typeface="Calibri"/>
                <a:ea typeface="Calibri"/>
                <a:cs typeface="Calibri"/>
                <a:sym typeface="Calibri"/>
              </a:rPr>
              <a:t>A low intensity laser is pointed at the disk. </a:t>
            </a:r>
            <a:endParaRPr sz="2200" dirty="0">
              <a:solidFill>
                <a:schemeClr val="dk1"/>
              </a:solidFill>
              <a:latin typeface="Calibri"/>
              <a:ea typeface="Calibri"/>
              <a:cs typeface="Calibri"/>
              <a:sym typeface="Calibri"/>
            </a:endParaRPr>
          </a:p>
          <a:p>
            <a:pPr marL="742950" lvl="1" indent="-274319" algn="l" rtl="0">
              <a:lnSpc>
                <a:spcPct val="80000"/>
              </a:lnSpc>
              <a:spcBef>
                <a:spcPts val="476"/>
              </a:spcBef>
              <a:spcAft>
                <a:spcPts val="0"/>
              </a:spcAft>
              <a:buClr>
                <a:schemeClr val="dk1"/>
              </a:buClr>
              <a:buSzPts val="2200"/>
              <a:buChar char="–"/>
            </a:pPr>
            <a:r>
              <a:rPr lang="en-GB" sz="2200" dirty="0">
                <a:solidFill>
                  <a:schemeClr val="dk1"/>
                </a:solidFill>
                <a:latin typeface="Calibri"/>
                <a:ea typeface="Calibri"/>
                <a:cs typeface="Calibri"/>
                <a:sym typeface="Calibri"/>
              </a:rPr>
              <a:t>If surface </a:t>
            </a:r>
            <a:r>
              <a:rPr lang="en-GB" sz="2200" dirty="0">
                <a:solidFill>
                  <a:srgbClr val="4F81BD"/>
                </a:solidFill>
                <a:latin typeface="Calibri"/>
                <a:ea typeface="Calibri"/>
                <a:cs typeface="Calibri"/>
                <a:sym typeface="Calibri"/>
              </a:rPr>
              <a:t>smooth</a:t>
            </a:r>
            <a:r>
              <a:rPr lang="en-GB" sz="2200" dirty="0">
                <a:solidFill>
                  <a:schemeClr val="dk1"/>
                </a:solidFill>
                <a:latin typeface="Calibri"/>
                <a:ea typeface="Calibri"/>
                <a:cs typeface="Calibri"/>
                <a:sym typeface="Calibri"/>
              </a:rPr>
              <a:t>  = laser reflects strongly</a:t>
            </a:r>
            <a:endParaRPr sz="2200" dirty="0">
              <a:solidFill>
                <a:schemeClr val="dk1"/>
              </a:solidFill>
              <a:latin typeface="Calibri"/>
              <a:ea typeface="Calibri"/>
              <a:cs typeface="Calibri"/>
              <a:sym typeface="Calibri"/>
            </a:endParaRPr>
          </a:p>
          <a:p>
            <a:pPr marL="742950" lvl="1" indent="-274319" algn="l" rtl="0">
              <a:lnSpc>
                <a:spcPct val="80000"/>
              </a:lnSpc>
              <a:spcBef>
                <a:spcPts val="476"/>
              </a:spcBef>
              <a:spcAft>
                <a:spcPts val="0"/>
              </a:spcAft>
              <a:buClr>
                <a:schemeClr val="dk1"/>
              </a:buClr>
              <a:buSzPts val="2200"/>
              <a:buChar char="–"/>
            </a:pPr>
            <a:r>
              <a:rPr lang="en-GB" sz="2200" dirty="0">
                <a:solidFill>
                  <a:schemeClr val="dk1"/>
                </a:solidFill>
                <a:latin typeface="Calibri"/>
                <a:ea typeface="Calibri"/>
                <a:cs typeface="Calibri"/>
                <a:sym typeface="Calibri"/>
              </a:rPr>
              <a:t>If surface </a:t>
            </a:r>
            <a:r>
              <a:rPr lang="en-GB" sz="2200" dirty="0">
                <a:solidFill>
                  <a:srgbClr val="4F81BD"/>
                </a:solidFill>
                <a:latin typeface="Calibri"/>
                <a:ea typeface="Calibri"/>
                <a:cs typeface="Calibri"/>
                <a:sym typeface="Calibri"/>
              </a:rPr>
              <a:t>pitted</a:t>
            </a:r>
            <a:r>
              <a:rPr lang="en-GB" sz="2200" dirty="0">
                <a:solidFill>
                  <a:schemeClr val="dk1"/>
                </a:solidFill>
                <a:latin typeface="Calibri"/>
                <a:ea typeface="Calibri"/>
                <a:cs typeface="Calibri"/>
                <a:sym typeface="Calibri"/>
              </a:rPr>
              <a:t> = laser reflects poorly</a:t>
            </a:r>
            <a:endParaRPr sz="2200" dirty="0">
              <a:solidFill>
                <a:schemeClr val="dk1"/>
              </a:solidFill>
              <a:latin typeface="Calibri"/>
              <a:ea typeface="Calibri"/>
              <a:cs typeface="Calibri"/>
              <a:sym typeface="Calibri"/>
            </a:endParaRPr>
          </a:p>
          <a:p>
            <a:pPr marL="342900" lvl="0" indent="-309880" algn="l" rtl="0">
              <a:lnSpc>
                <a:spcPct val="80000"/>
              </a:lnSpc>
              <a:spcBef>
                <a:spcPts val="544"/>
              </a:spcBef>
              <a:spcAft>
                <a:spcPts val="0"/>
              </a:spcAft>
              <a:buClr>
                <a:schemeClr val="dk1"/>
              </a:buClr>
              <a:buSzPts val="2200"/>
              <a:buChar char="•"/>
            </a:pPr>
            <a:r>
              <a:rPr lang="en-GB" sz="2200" dirty="0">
                <a:solidFill>
                  <a:schemeClr val="dk1"/>
                </a:solidFill>
                <a:latin typeface="Calibri"/>
                <a:ea typeface="Calibri"/>
                <a:cs typeface="Calibri"/>
                <a:sym typeface="Calibri"/>
              </a:rPr>
              <a:t>A receptor </a:t>
            </a:r>
            <a:r>
              <a:rPr lang="en-GB" sz="2200" dirty="0" err="1">
                <a:solidFill>
                  <a:schemeClr val="dk1"/>
                </a:solidFill>
                <a:latin typeface="Calibri"/>
                <a:ea typeface="Calibri"/>
                <a:cs typeface="Calibri"/>
                <a:sym typeface="Calibri"/>
              </a:rPr>
              <a:t>analyzes</a:t>
            </a:r>
            <a:r>
              <a:rPr lang="en-GB" sz="2200" dirty="0">
                <a:solidFill>
                  <a:schemeClr val="dk1"/>
                </a:solidFill>
                <a:latin typeface="Calibri"/>
                <a:ea typeface="Calibri"/>
                <a:cs typeface="Calibri"/>
                <a:sym typeface="Calibri"/>
              </a:rPr>
              <a:t> the reflection and produces appropriate string of binary data</a:t>
            </a:r>
            <a:endParaRPr sz="2200" dirty="0">
              <a:solidFill>
                <a:schemeClr val="dk1"/>
              </a:solidFill>
              <a:latin typeface="Calibri"/>
              <a:ea typeface="Calibri"/>
              <a:cs typeface="Calibri"/>
              <a:sym typeface="Calibri"/>
            </a:endParaRPr>
          </a:p>
          <a:p>
            <a:pPr marL="342900" lvl="0" indent="-309880" algn="l" rtl="0">
              <a:lnSpc>
                <a:spcPct val="80000"/>
              </a:lnSpc>
              <a:spcBef>
                <a:spcPts val="544"/>
              </a:spcBef>
              <a:spcAft>
                <a:spcPts val="0"/>
              </a:spcAft>
              <a:buClr>
                <a:schemeClr val="dk1"/>
              </a:buClr>
              <a:buSzPts val="2200"/>
              <a:buChar char="•"/>
            </a:pPr>
            <a:r>
              <a:rPr lang="en-GB" sz="2200" dirty="0">
                <a:solidFill>
                  <a:schemeClr val="dk1"/>
                </a:solidFill>
                <a:latin typeface="Calibri"/>
                <a:ea typeface="Calibri"/>
                <a:cs typeface="Calibri"/>
                <a:sym typeface="Calibri"/>
              </a:rPr>
              <a:t>The signal is reproduced and sent to the speaker</a:t>
            </a:r>
            <a:r>
              <a:rPr lang="en-GB" sz="1800" baseline="30000" dirty="0"/>
              <a:t> 13</a:t>
            </a:r>
            <a:endParaRPr sz="2200" dirty="0">
              <a:solidFill>
                <a:schemeClr val="dk1"/>
              </a:solidFill>
              <a:latin typeface="Calibri"/>
              <a:ea typeface="Calibri"/>
              <a:cs typeface="Calibri"/>
              <a:sym typeface="Calibri"/>
            </a:endParaRPr>
          </a:p>
          <a:p>
            <a:pPr marL="0" lvl="0" indent="0" algn="l" rtl="0">
              <a:spcBef>
                <a:spcPts val="0"/>
              </a:spcBef>
              <a:spcAft>
                <a:spcPts val="1600"/>
              </a:spcAft>
              <a:buNone/>
            </a:pPr>
            <a:endParaRPr sz="2200" dirty="0"/>
          </a:p>
        </p:txBody>
      </p:sp>
      <p:sp>
        <p:nvSpPr>
          <p:cNvPr id="292" name="Google Shape;292;p4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27</a:t>
            </a:fld>
            <a:endParaRPr/>
          </a:p>
        </p:txBody>
      </p:sp>
      <p:pic>
        <p:nvPicPr>
          <p:cNvPr id="293" name="Google Shape;293;p42"/>
          <p:cNvPicPr preferRelativeResize="0"/>
          <p:nvPr/>
        </p:nvPicPr>
        <p:blipFill rotWithShape="1">
          <a:blip r:embed="rId3">
            <a:alphaModFix/>
          </a:blip>
          <a:srcRect/>
          <a:stretch/>
        </p:blipFill>
        <p:spPr>
          <a:xfrm>
            <a:off x="6019800" y="1676400"/>
            <a:ext cx="3095625" cy="3105150"/>
          </a:xfrm>
          <a:prstGeom prst="rect">
            <a:avLst/>
          </a:prstGeom>
          <a:noFill/>
          <a:ln>
            <a:noFill/>
          </a:ln>
        </p:spPr>
      </p:pic>
      <p:sp>
        <p:nvSpPr>
          <p:cNvPr id="6" name="TextBox 5">
            <a:extLst>
              <a:ext uri="{FF2B5EF4-FFF2-40B4-BE49-F238E27FC236}">
                <a16:creationId xmlns:a16="http://schemas.microsoft.com/office/drawing/2014/main" id="{89EDD88A-E491-4C1C-8AB7-7AF5B9E4B0C7}"/>
              </a:ext>
            </a:extLst>
          </p:cNvPr>
          <p:cNvSpPr txBox="1"/>
          <p:nvPr/>
        </p:nvSpPr>
        <p:spPr>
          <a:xfrm>
            <a:off x="122841" y="4533597"/>
            <a:ext cx="7079469" cy="523220"/>
          </a:xfrm>
          <a:prstGeom prst="rect">
            <a:avLst/>
          </a:prstGeom>
          <a:noFill/>
        </p:spPr>
        <p:txBody>
          <a:bodyPr wrap="square">
            <a:spAutoFit/>
          </a:bodyPr>
          <a:lstStyle/>
          <a:p>
            <a:r>
              <a:rPr lang="en-GB" baseline="30000" dirty="0"/>
              <a:t>13</a:t>
            </a:r>
            <a:r>
              <a:rPr lang="en-GB" sz="1600" baseline="30000" dirty="0"/>
              <a:t> </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43"/>
          <p:cNvSpPr txBox="1">
            <a:spLocks noGrp="1"/>
          </p:cNvSpPr>
          <p:nvPr>
            <p:ph type="title"/>
          </p:nvPr>
        </p:nvSpPr>
        <p:spPr>
          <a:xfrm>
            <a:off x="311700" y="2455650"/>
            <a:ext cx="85206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Representing images and graphics</a:t>
            </a:r>
            <a:endParaRPr/>
          </a:p>
        </p:txBody>
      </p:sp>
      <p:sp>
        <p:nvSpPr>
          <p:cNvPr id="299" name="Google Shape;299;p4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4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Representing images and graphics</a:t>
            </a:r>
            <a:br>
              <a:rPr lang="en-GB"/>
            </a:br>
            <a:endParaRPr/>
          </a:p>
        </p:txBody>
      </p:sp>
      <p:sp>
        <p:nvSpPr>
          <p:cNvPr id="305" name="Google Shape;305;p4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29</a:t>
            </a:fld>
            <a:endParaRPr/>
          </a:p>
        </p:txBody>
      </p:sp>
      <p:sp>
        <p:nvSpPr>
          <p:cNvPr id="306" name="Google Shape;306;p44"/>
          <p:cNvSpPr txBox="1">
            <a:spLocks noGrp="1"/>
          </p:cNvSpPr>
          <p:nvPr>
            <p:ph type="body" idx="1"/>
          </p:nvPr>
        </p:nvSpPr>
        <p:spPr>
          <a:xfrm>
            <a:off x="311700" y="1152475"/>
            <a:ext cx="5702400" cy="3416400"/>
          </a:xfrm>
          <a:prstGeom prst="rect">
            <a:avLst/>
          </a:prstGeom>
        </p:spPr>
        <p:txBody>
          <a:bodyPr spcFirstLastPara="1" wrap="square" lIns="91425" tIns="91425" rIns="91425" bIns="91425" anchor="t" anchorCtr="0">
            <a:noAutofit/>
          </a:bodyPr>
          <a:lstStyle/>
          <a:p>
            <a:pPr marL="342900" lvl="0" indent="-311150" algn="l" rtl="0">
              <a:lnSpc>
                <a:spcPct val="80000"/>
              </a:lnSpc>
              <a:spcBef>
                <a:spcPts val="0"/>
              </a:spcBef>
              <a:spcAft>
                <a:spcPts val="0"/>
              </a:spcAft>
              <a:buClr>
                <a:schemeClr val="dk1"/>
              </a:buClr>
              <a:buSzPts val="2200"/>
              <a:buChar char="•"/>
            </a:pPr>
            <a:r>
              <a:rPr lang="en-GB" sz="2200" dirty="0">
                <a:solidFill>
                  <a:schemeClr val="dk1"/>
                </a:solidFill>
                <a:latin typeface="Calibri"/>
                <a:ea typeface="Calibri"/>
                <a:cs typeface="Calibri"/>
                <a:sym typeface="Calibri"/>
              </a:rPr>
              <a:t>Our retinas have three types of </a:t>
            </a:r>
            <a:r>
              <a:rPr lang="en-GB" sz="2200" dirty="0" err="1">
                <a:solidFill>
                  <a:schemeClr val="dk1"/>
                </a:solidFill>
                <a:latin typeface="Calibri"/>
                <a:ea typeface="Calibri"/>
                <a:cs typeface="Calibri"/>
                <a:sym typeface="Calibri"/>
              </a:rPr>
              <a:t>color</a:t>
            </a:r>
            <a:r>
              <a:rPr lang="en-GB" sz="2200" dirty="0">
                <a:solidFill>
                  <a:schemeClr val="dk1"/>
                </a:solidFill>
                <a:latin typeface="Calibri"/>
                <a:ea typeface="Calibri"/>
                <a:cs typeface="Calibri"/>
                <a:sym typeface="Calibri"/>
              </a:rPr>
              <a:t> photoreceptor cone cells that respond to different sets of frequencies (red, green, and blue)</a:t>
            </a:r>
            <a:endParaRPr sz="2200" dirty="0">
              <a:solidFill>
                <a:schemeClr val="dk1"/>
              </a:solidFill>
              <a:latin typeface="Calibri"/>
              <a:ea typeface="Calibri"/>
              <a:cs typeface="Calibri"/>
              <a:sym typeface="Calibri"/>
            </a:endParaRPr>
          </a:p>
          <a:p>
            <a:pPr marL="342900" lvl="0" indent="-311150" algn="l" rtl="0">
              <a:lnSpc>
                <a:spcPct val="80000"/>
              </a:lnSpc>
              <a:spcBef>
                <a:spcPts val="540"/>
              </a:spcBef>
              <a:spcAft>
                <a:spcPts val="0"/>
              </a:spcAft>
              <a:buClr>
                <a:schemeClr val="dk1"/>
              </a:buClr>
              <a:buSzPts val="2200"/>
              <a:buChar char="•"/>
            </a:pPr>
            <a:r>
              <a:rPr lang="en-GB" sz="2200" dirty="0">
                <a:solidFill>
                  <a:schemeClr val="dk1"/>
                </a:solidFill>
                <a:latin typeface="Calibri"/>
                <a:ea typeface="Calibri"/>
                <a:cs typeface="Calibri"/>
                <a:sym typeface="Calibri"/>
              </a:rPr>
              <a:t>On computer colour represented as an RGB</a:t>
            </a:r>
            <a:endParaRPr sz="2200" dirty="0">
              <a:solidFill>
                <a:schemeClr val="dk1"/>
              </a:solidFill>
              <a:latin typeface="Calibri"/>
              <a:ea typeface="Calibri"/>
              <a:cs typeface="Calibri"/>
              <a:sym typeface="Calibri"/>
            </a:endParaRPr>
          </a:p>
          <a:p>
            <a:pPr marL="742950" lvl="1" indent="-273050" algn="l" rtl="0">
              <a:lnSpc>
                <a:spcPct val="80000"/>
              </a:lnSpc>
              <a:spcBef>
                <a:spcPts val="480"/>
              </a:spcBef>
              <a:spcAft>
                <a:spcPts val="0"/>
              </a:spcAft>
              <a:buClr>
                <a:schemeClr val="dk1"/>
              </a:buClr>
              <a:buSzPts val="2200"/>
              <a:buChar char="–"/>
            </a:pPr>
            <a:r>
              <a:rPr lang="en-GB" sz="2200" dirty="0">
                <a:solidFill>
                  <a:schemeClr val="dk1"/>
                </a:solidFill>
                <a:latin typeface="Calibri"/>
                <a:ea typeface="Calibri"/>
                <a:cs typeface="Calibri"/>
                <a:sym typeface="Calibri"/>
              </a:rPr>
              <a:t>Three numbers that indicate the </a:t>
            </a:r>
            <a:r>
              <a:rPr lang="en-GB" sz="2200" dirty="0">
                <a:solidFill>
                  <a:srgbClr val="4F81BD"/>
                </a:solidFill>
                <a:latin typeface="Calibri"/>
                <a:ea typeface="Calibri"/>
                <a:cs typeface="Calibri"/>
                <a:sym typeface="Calibri"/>
              </a:rPr>
              <a:t>relative contribution </a:t>
            </a:r>
            <a:r>
              <a:rPr lang="en-GB" sz="2200" dirty="0">
                <a:solidFill>
                  <a:schemeClr val="dk1"/>
                </a:solidFill>
                <a:latin typeface="Calibri"/>
                <a:ea typeface="Calibri"/>
                <a:cs typeface="Calibri"/>
                <a:sym typeface="Calibri"/>
              </a:rPr>
              <a:t>of each of these three primary colours</a:t>
            </a:r>
            <a:endParaRPr sz="2200" dirty="0">
              <a:solidFill>
                <a:schemeClr val="dk1"/>
              </a:solidFill>
              <a:latin typeface="Calibri"/>
              <a:ea typeface="Calibri"/>
              <a:cs typeface="Calibri"/>
              <a:sym typeface="Calibri"/>
            </a:endParaRPr>
          </a:p>
          <a:p>
            <a:pPr marL="742950" lvl="1" indent="-285750" algn="l" rtl="0">
              <a:lnSpc>
                <a:spcPct val="80000"/>
              </a:lnSpc>
              <a:spcBef>
                <a:spcPts val="480"/>
              </a:spcBef>
              <a:spcAft>
                <a:spcPts val="0"/>
              </a:spcAft>
              <a:buClr>
                <a:schemeClr val="dk1"/>
              </a:buClr>
              <a:buSzPts val="2400"/>
              <a:buFont typeface="Arial"/>
              <a:buNone/>
            </a:pPr>
            <a:r>
              <a:rPr lang="en-GB" sz="2200" b="1" dirty="0">
                <a:solidFill>
                  <a:schemeClr val="dk1"/>
                </a:solidFill>
                <a:latin typeface="Calibri"/>
                <a:ea typeface="Calibri"/>
                <a:cs typeface="Calibri"/>
                <a:sym typeface="Calibri"/>
              </a:rPr>
              <a:t>0</a:t>
            </a:r>
            <a:r>
              <a:rPr lang="en-GB" sz="2200" dirty="0">
                <a:solidFill>
                  <a:schemeClr val="dk1"/>
                </a:solidFill>
                <a:latin typeface="Calibri"/>
                <a:ea typeface="Calibri"/>
                <a:cs typeface="Calibri"/>
                <a:sym typeface="Calibri"/>
              </a:rPr>
              <a:t> no contribution</a:t>
            </a:r>
            <a:endParaRPr sz="2200" dirty="0">
              <a:solidFill>
                <a:schemeClr val="dk1"/>
              </a:solidFill>
              <a:latin typeface="Calibri"/>
              <a:ea typeface="Calibri"/>
              <a:cs typeface="Calibri"/>
              <a:sym typeface="Calibri"/>
            </a:endParaRPr>
          </a:p>
          <a:p>
            <a:pPr marL="742950" lvl="1" indent="-285750" algn="l" rtl="0">
              <a:lnSpc>
                <a:spcPct val="80000"/>
              </a:lnSpc>
              <a:spcBef>
                <a:spcPts val="480"/>
              </a:spcBef>
              <a:spcAft>
                <a:spcPts val="0"/>
              </a:spcAft>
              <a:buClr>
                <a:schemeClr val="dk1"/>
              </a:buClr>
              <a:buSzPts val="2400"/>
              <a:buFont typeface="Arial"/>
              <a:buNone/>
            </a:pPr>
            <a:r>
              <a:rPr lang="en-GB" sz="2200" b="1" dirty="0">
                <a:solidFill>
                  <a:schemeClr val="dk1"/>
                </a:solidFill>
                <a:latin typeface="Calibri"/>
                <a:ea typeface="Calibri"/>
                <a:cs typeface="Calibri"/>
                <a:sym typeface="Calibri"/>
              </a:rPr>
              <a:t>255</a:t>
            </a:r>
            <a:r>
              <a:rPr lang="en-GB" sz="2200" dirty="0">
                <a:solidFill>
                  <a:schemeClr val="dk1"/>
                </a:solidFill>
                <a:latin typeface="Calibri"/>
                <a:ea typeface="Calibri"/>
                <a:cs typeface="Calibri"/>
                <a:sym typeface="Calibri"/>
              </a:rPr>
              <a:t> full contribution</a:t>
            </a:r>
            <a:r>
              <a:rPr lang="en-GB" sz="2400" baseline="30000" dirty="0"/>
              <a:t> 14</a:t>
            </a:r>
            <a:endParaRPr sz="2200" dirty="0">
              <a:solidFill>
                <a:schemeClr val="dk1"/>
              </a:solidFill>
              <a:latin typeface="Calibri"/>
              <a:ea typeface="Calibri"/>
              <a:cs typeface="Calibri"/>
              <a:sym typeface="Calibri"/>
            </a:endParaRPr>
          </a:p>
          <a:p>
            <a:pPr marL="0" lvl="0" indent="0" algn="l" rtl="0">
              <a:spcBef>
                <a:spcPts val="0"/>
              </a:spcBef>
              <a:spcAft>
                <a:spcPts val="1600"/>
              </a:spcAft>
              <a:buNone/>
            </a:pPr>
            <a:endParaRPr sz="2200" dirty="0"/>
          </a:p>
        </p:txBody>
      </p:sp>
      <p:pic>
        <p:nvPicPr>
          <p:cNvPr id="307" name="Google Shape;307;p44"/>
          <p:cNvPicPr preferRelativeResize="0"/>
          <p:nvPr/>
        </p:nvPicPr>
        <p:blipFill rotWithShape="1">
          <a:blip r:embed="rId3">
            <a:alphaModFix/>
          </a:blip>
          <a:srcRect/>
          <a:stretch/>
        </p:blipFill>
        <p:spPr>
          <a:xfrm>
            <a:off x="5838825" y="1779688"/>
            <a:ext cx="3305175" cy="2257425"/>
          </a:xfrm>
          <a:prstGeom prst="rect">
            <a:avLst/>
          </a:prstGeom>
          <a:noFill/>
          <a:ln>
            <a:noFill/>
          </a:ln>
        </p:spPr>
      </p:pic>
      <p:sp>
        <p:nvSpPr>
          <p:cNvPr id="6" name="TextBox 5">
            <a:extLst>
              <a:ext uri="{FF2B5EF4-FFF2-40B4-BE49-F238E27FC236}">
                <a16:creationId xmlns:a16="http://schemas.microsoft.com/office/drawing/2014/main" id="{B2E239CD-3C31-46D0-9F44-3633699D2100}"/>
              </a:ext>
            </a:extLst>
          </p:cNvPr>
          <p:cNvSpPr txBox="1"/>
          <p:nvPr/>
        </p:nvSpPr>
        <p:spPr>
          <a:xfrm>
            <a:off x="122841" y="4533597"/>
            <a:ext cx="7079469" cy="523220"/>
          </a:xfrm>
          <a:prstGeom prst="rect">
            <a:avLst/>
          </a:prstGeom>
          <a:noFill/>
        </p:spPr>
        <p:txBody>
          <a:bodyPr wrap="square">
            <a:spAutoFit/>
          </a:bodyPr>
          <a:lstStyle/>
          <a:p>
            <a:r>
              <a:rPr lang="en-GB" baseline="30000" dirty="0"/>
              <a:t>14</a:t>
            </a:r>
            <a:r>
              <a:rPr lang="en-GB" sz="1600" baseline="30000" dirty="0"/>
              <a:t> </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4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Digitized images and graphics</a:t>
            </a:r>
            <a:endParaRPr/>
          </a:p>
        </p:txBody>
      </p:sp>
      <p:sp>
        <p:nvSpPr>
          <p:cNvPr id="313" name="Google Shape;313;p4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342900" algn="l" rtl="0">
              <a:lnSpc>
                <a:spcPct val="100000"/>
              </a:lnSpc>
              <a:spcBef>
                <a:spcPts val="0"/>
              </a:spcBef>
              <a:spcAft>
                <a:spcPts val="0"/>
              </a:spcAft>
              <a:buClr>
                <a:schemeClr val="dk1"/>
              </a:buClr>
              <a:buSzPts val="3200"/>
              <a:buChar char="•"/>
            </a:pPr>
            <a:r>
              <a:rPr lang="en-GB" sz="3200" b="1" dirty="0">
                <a:solidFill>
                  <a:schemeClr val="dk1"/>
                </a:solidFill>
                <a:latin typeface="Calibri"/>
                <a:ea typeface="Calibri"/>
                <a:cs typeface="Calibri"/>
                <a:sym typeface="Calibri"/>
              </a:rPr>
              <a:t>Pixels</a:t>
            </a:r>
            <a:r>
              <a:rPr lang="en-GB" sz="3200" dirty="0">
                <a:solidFill>
                  <a:schemeClr val="dk1"/>
                </a:solidFill>
                <a:latin typeface="Calibri"/>
                <a:ea typeface="Calibri"/>
                <a:cs typeface="Calibri"/>
                <a:sym typeface="Calibri"/>
              </a:rPr>
              <a:t> - Individual dot used to represent a picture; stands for picture elements </a:t>
            </a:r>
            <a:endParaRPr sz="3200" dirty="0">
              <a:solidFill>
                <a:schemeClr val="dk1"/>
              </a:solidFill>
              <a:latin typeface="Calibri"/>
              <a:ea typeface="Calibri"/>
              <a:cs typeface="Calibri"/>
              <a:sym typeface="Calibri"/>
            </a:endParaRPr>
          </a:p>
          <a:p>
            <a:pPr marL="742950" lvl="1" indent="-285750" algn="l" rtl="0">
              <a:lnSpc>
                <a:spcPct val="100000"/>
              </a:lnSpc>
              <a:spcBef>
                <a:spcPts val="560"/>
              </a:spcBef>
              <a:spcAft>
                <a:spcPts val="0"/>
              </a:spcAft>
              <a:buClr>
                <a:schemeClr val="dk1"/>
              </a:buClr>
              <a:buSzPts val="2800"/>
              <a:buChar char="–"/>
            </a:pPr>
            <a:r>
              <a:rPr lang="en-GB" sz="2800" dirty="0">
                <a:solidFill>
                  <a:schemeClr val="dk1"/>
                </a:solidFill>
                <a:latin typeface="Calibri"/>
                <a:ea typeface="Calibri"/>
                <a:cs typeface="Calibri"/>
                <a:sym typeface="Calibri"/>
              </a:rPr>
              <a:t>Each pixel composed of a single colour</a:t>
            </a:r>
            <a:endParaRPr sz="2800" dirty="0">
              <a:solidFill>
                <a:schemeClr val="dk1"/>
              </a:solidFill>
              <a:latin typeface="Calibri"/>
              <a:ea typeface="Calibri"/>
              <a:cs typeface="Calibri"/>
              <a:sym typeface="Calibri"/>
            </a:endParaRPr>
          </a:p>
          <a:p>
            <a:pPr marL="342900">
              <a:lnSpc>
                <a:spcPct val="100000"/>
              </a:lnSpc>
              <a:spcBef>
                <a:spcPts val="640"/>
              </a:spcBef>
              <a:buClr>
                <a:schemeClr val="dk1"/>
              </a:buClr>
              <a:buSzPts val="3200"/>
              <a:buFont typeface="Arial"/>
              <a:buChar char="•"/>
            </a:pPr>
            <a:r>
              <a:rPr lang="en-GB" sz="3200" b="1" dirty="0">
                <a:solidFill>
                  <a:schemeClr val="dk1"/>
                </a:solidFill>
                <a:latin typeface="Calibri"/>
                <a:ea typeface="Calibri"/>
                <a:cs typeface="Calibri"/>
                <a:sym typeface="Calibri"/>
              </a:rPr>
              <a:t>Resolution</a:t>
            </a:r>
            <a:r>
              <a:rPr lang="en-GB" sz="3200" dirty="0">
                <a:solidFill>
                  <a:schemeClr val="dk1"/>
                </a:solidFill>
                <a:latin typeface="Calibri"/>
                <a:ea typeface="Calibri"/>
                <a:cs typeface="Calibri"/>
                <a:sym typeface="Calibri"/>
              </a:rPr>
              <a:t> - The number of pixels used to represent a picture </a:t>
            </a:r>
            <a:r>
              <a:rPr lang="en-GB" sz="2400" baseline="30000" dirty="0"/>
              <a:t>15</a:t>
            </a:r>
            <a:endParaRPr sz="3200" dirty="0">
              <a:solidFill>
                <a:schemeClr val="dk1"/>
              </a:solidFill>
              <a:latin typeface="Calibri"/>
              <a:ea typeface="Calibri"/>
              <a:cs typeface="Calibri"/>
              <a:sym typeface="Calibri"/>
            </a:endParaRPr>
          </a:p>
          <a:p>
            <a:pPr marL="342900" lvl="0" indent="-139700" algn="l" rtl="0">
              <a:lnSpc>
                <a:spcPct val="100000"/>
              </a:lnSpc>
              <a:spcBef>
                <a:spcPts val="640"/>
              </a:spcBef>
              <a:spcAft>
                <a:spcPts val="0"/>
              </a:spcAft>
              <a:buClr>
                <a:schemeClr val="dk1"/>
              </a:buClr>
              <a:buSzPts val="3200"/>
              <a:buFont typeface="Arial"/>
              <a:buNone/>
            </a:pPr>
            <a:endParaRPr sz="3200" dirty="0">
              <a:solidFill>
                <a:schemeClr val="dk1"/>
              </a:solidFill>
              <a:latin typeface="Calibri"/>
              <a:ea typeface="Calibri"/>
              <a:cs typeface="Calibri"/>
              <a:sym typeface="Calibri"/>
            </a:endParaRPr>
          </a:p>
          <a:p>
            <a:pPr marL="0" lvl="0" indent="0" algn="l" rtl="0">
              <a:spcBef>
                <a:spcPts val="0"/>
              </a:spcBef>
              <a:spcAft>
                <a:spcPts val="1600"/>
              </a:spcAft>
              <a:buNone/>
            </a:pPr>
            <a:endParaRPr dirty="0"/>
          </a:p>
        </p:txBody>
      </p:sp>
      <p:sp>
        <p:nvSpPr>
          <p:cNvPr id="314" name="Google Shape;314;p4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30</a:t>
            </a:fld>
            <a:endParaRPr/>
          </a:p>
        </p:txBody>
      </p:sp>
      <p:sp>
        <p:nvSpPr>
          <p:cNvPr id="5" name="TextBox 4">
            <a:extLst>
              <a:ext uri="{FF2B5EF4-FFF2-40B4-BE49-F238E27FC236}">
                <a16:creationId xmlns:a16="http://schemas.microsoft.com/office/drawing/2014/main" id="{FF8A384B-9152-4D10-A469-E7C71E46D631}"/>
              </a:ext>
            </a:extLst>
          </p:cNvPr>
          <p:cNvSpPr txBox="1"/>
          <p:nvPr/>
        </p:nvSpPr>
        <p:spPr>
          <a:xfrm>
            <a:off x="122841" y="4533597"/>
            <a:ext cx="7079469" cy="523220"/>
          </a:xfrm>
          <a:prstGeom prst="rect">
            <a:avLst/>
          </a:prstGeom>
          <a:noFill/>
        </p:spPr>
        <p:txBody>
          <a:bodyPr wrap="square">
            <a:spAutoFit/>
          </a:bodyPr>
          <a:lstStyle/>
          <a:p>
            <a:r>
              <a:rPr lang="en-GB" baseline="30000" dirty="0"/>
              <a:t>15</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4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Graphics formats</a:t>
            </a:r>
            <a:br>
              <a:rPr lang="en-GB"/>
            </a:br>
            <a:endParaRPr/>
          </a:p>
        </p:txBody>
      </p:sp>
      <p:sp>
        <p:nvSpPr>
          <p:cNvPr id="320" name="Google Shape;320;p4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279400" algn="l" rtl="0">
              <a:lnSpc>
                <a:spcPct val="100000"/>
              </a:lnSpc>
              <a:spcBef>
                <a:spcPts val="0"/>
              </a:spcBef>
              <a:spcAft>
                <a:spcPts val="0"/>
              </a:spcAft>
              <a:buClr>
                <a:schemeClr val="dk1"/>
              </a:buClr>
              <a:buSzPts val="2200"/>
              <a:buChar char="•"/>
            </a:pPr>
            <a:r>
              <a:rPr lang="en-GB" sz="2000" b="1" dirty="0">
                <a:solidFill>
                  <a:schemeClr val="dk1"/>
                </a:solidFill>
                <a:latin typeface="Calibri"/>
                <a:ea typeface="Calibri"/>
                <a:cs typeface="Calibri"/>
                <a:sym typeface="Calibri"/>
              </a:rPr>
              <a:t>Raster-graphics format</a:t>
            </a:r>
            <a:endParaRPr sz="2000" dirty="0">
              <a:solidFill>
                <a:schemeClr val="dk1"/>
              </a:solidFill>
              <a:latin typeface="Calibri"/>
              <a:ea typeface="Calibri"/>
              <a:cs typeface="Calibri"/>
              <a:sym typeface="Calibri"/>
            </a:endParaRPr>
          </a:p>
          <a:p>
            <a:pPr marL="742950" lvl="1" indent="-247650" algn="l" rtl="0">
              <a:lnSpc>
                <a:spcPct val="100000"/>
              </a:lnSpc>
              <a:spcBef>
                <a:spcPts val="560"/>
              </a:spcBef>
              <a:spcAft>
                <a:spcPts val="0"/>
              </a:spcAft>
              <a:buClr>
                <a:schemeClr val="dk1"/>
              </a:buClr>
              <a:buSzPts val="2200"/>
              <a:buChar char="–"/>
            </a:pPr>
            <a:r>
              <a:rPr lang="en-GB" sz="2000" dirty="0">
                <a:solidFill>
                  <a:schemeClr val="dk1"/>
                </a:solidFill>
                <a:latin typeface="Calibri"/>
                <a:ea typeface="Calibri"/>
                <a:cs typeface="Calibri"/>
                <a:sym typeface="Calibri"/>
              </a:rPr>
              <a:t>Storing image information pixel by pixel </a:t>
            </a:r>
            <a:endParaRPr sz="2000" dirty="0">
              <a:solidFill>
                <a:schemeClr val="dk1"/>
              </a:solidFill>
              <a:latin typeface="Calibri"/>
              <a:ea typeface="Calibri"/>
              <a:cs typeface="Calibri"/>
              <a:sym typeface="Calibri"/>
            </a:endParaRPr>
          </a:p>
          <a:p>
            <a:pPr marL="742950" lvl="1" indent="-247650" algn="l" rtl="0">
              <a:lnSpc>
                <a:spcPct val="100000"/>
              </a:lnSpc>
              <a:spcBef>
                <a:spcPts val="560"/>
              </a:spcBef>
              <a:spcAft>
                <a:spcPts val="0"/>
              </a:spcAft>
              <a:buClr>
                <a:schemeClr val="dk1"/>
              </a:buClr>
              <a:buSzPts val="2200"/>
              <a:buChar char="–"/>
            </a:pPr>
            <a:r>
              <a:rPr lang="en-GB" sz="2000" dirty="0">
                <a:solidFill>
                  <a:schemeClr val="dk1"/>
                </a:solidFill>
                <a:latin typeface="Calibri"/>
                <a:ea typeface="Calibri"/>
                <a:cs typeface="Calibri"/>
                <a:sym typeface="Calibri"/>
              </a:rPr>
              <a:t>E.g. BMP, GIF, JPEG</a:t>
            </a:r>
            <a:endParaRPr sz="2000" dirty="0">
              <a:solidFill>
                <a:schemeClr val="dk1"/>
              </a:solidFill>
              <a:latin typeface="Calibri"/>
              <a:ea typeface="Calibri"/>
              <a:cs typeface="Calibri"/>
              <a:sym typeface="Calibri"/>
            </a:endParaRPr>
          </a:p>
          <a:p>
            <a:pPr marL="742950" lvl="1" indent="-247650" algn="l" rtl="0">
              <a:lnSpc>
                <a:spcPct val="100000"/>
              </a:lnSpc>
              <a:spcBef>
                <a:spcPts val="560"/>
              </a:spcBef>
              <a:spcAft>
                <a:spcPts val="0"/>
              </a:spcAft>
              <a:buClr>
                <a:schemeClr val="dk1"/>
              </a:buClr>
              <a:buSzPts val="2200"/>
              <a:buChar char="–"/>
            </a:pPr>
            <a:r>
              <a:rPr lang="en-GB" sz="2000" dirty="0">
                <a:solidFill>
                  <a:schemeClr val="dk1"/>
                </a:solidFill>
                <a:latin typeface="Calibri"/>
                <a:ea typeface="Calibri"/>
                <a:cs typeface="Calibri"/>
                <a:sym typeface="Calibri"/>
              </a:rPr>
              <a:t>Photoshop – famous raster graphics editor</a:t>
            </a:r>
            <a:endParaRPr sz="2000" dirty="0">
              <a:solidFill>
                <a:schemeClr val="dk1"/>
              </a:solidFill>
              <a:latin typeface="Calibri"/>
              <a:ea typeface="Calibri"/>
              <a:cs typeface="Calibri"/>
              <a:sym typeface="Calibri"/>
            </a:endParaRPr>
          </a:p>
          <a:p>
            <a:pPr marL="342900" lvl="0" indent="-279400" algn="l" rtl="0">
              <a:lnSpc>
                <a:spcPct val="100000"/>
              </a:lnSpc>
              <a:spcBef>
                <a:spcPts val="640"/>
              </a:spcBef>
              <a:spcAft>
                <a:spcPts val="0"/>
              </a:spcAft>
              <a:buClr>
                <a:schemeClr val="dk1"/>
              </a:buClr>
              <a:buSzPts val="2200"/>
              <a:buChar char="•"/>
            </a:pPr>
            <a:r>
              <a:rPr lang="en-GB" sz="2000" b="1" dirty="0">
                <a:solidFill>
                  <a:schemeClr val="dk1"/>
                </a:solidFill>
                <a:latin typeface="Calibri"/>
                <a:ea typeface="Calibri"/>
                <a:cs typeface="Calibri"/>
                <a:sym typeface="Calibri"/>
              </a:rPr>
              <a:t>Vector graphics format</a:t>
            </a:r>
            <a:endParaRPr sz="2000" dirty="0">
              <a:solidFill>
                <a:schemeClr val="dk1"/>
              </a:solidFill>
              <a:latin typeface="Calibri"/>
              <a:ea typeface="Calibri"/>
              <a:cs typeface="Calibri"/>
              <a:sym typeface="Calibri"/>
            </a:endParaRPr>
          </a:p>
          <a:p>
            <a:pPr marL="742950" lvl="1" indent="-247650" algn="l" rtl="0">
              <a:lnSpc>
                <a:spcPct val="100000"/>
              </a:lnSpc>
              <a:spcBef>
                <a:spcPts val="560"/>
              </a:spcBef>
              <a:spcAft>
                <a:spcPts val="0"/>
              </a:spcAft>
              <a:buClr>
                <a:schemeClr val="dk1"/>
              </a:buClr>
              <a:buSzPts val="2200"/>
              <a:buChar char="–"/>
            </a:pPr>
            <a:r>
              <a:rPr lang="en-GB" sz="2000" dirty="0">
                <a:solidFill>
                  <a:schemeClr val="dk1"/>
                </a:solidFill>
                <a:latin typeface="Calibri"/>
                <a:ea typeface="Calibri"/>
                <a:cs typeface="Calibri"/>
                <a:sym typeface="Calibri"/>
              </a:rPr>
              <a:t>Representation of an image in terms of lines and shapes</a:t>
            </a:r>
            <a:endParaRPr sz="2000" dirty="0">
              <a:solidFill>
                <a:schemeClr val="dk1"/>
              </a:solidFill>
              <a:latin typeface="Calibri"/>
              <a:ea typeface="Calibri"/>
              <a:cs typeface="Calibri"/>
              <a:sym typeface="Calibri"/>
            </a:endParaRPr>
          </a:p>
          <a:p>
            <a:pPr marL="742950" lvl="1" indent="-247650" algn="l" rtl="0">
              <a:lnSpc>
                <a:spcPct val="100000"/>
              </a:lnSpc>
              <a:spcBef>
                <a:spcPts val="560"/>
              </a:spcBef>
              <a:spcAft>
                <a:spcPts val="0"/>
              </a:spcAft>
              <a:buClr>
                <a:schemeClr val="dk1"/>
              </a:buClr>
              <a:buSzPts val="2200"/>
              <a:buChar char="–"/>
            </a:pPr>
            <a:r>
              <a:rPr lang="en-GB" sz="2000" dirty="0">
                <a:solidFill>
                  <a:schemeClr val="dk1"/>
                </a:solidFill>
                <a:latin typeface="Calibri"/>
                <a:ea typeface="Calibri"/>
                <a:cs typeface="Calibri"/>
                <a:sym typeface="Calibri"/>
              </a:rPr>
              <a:t>Use formula to calculate the shape and represent image</a:t>
            </a:r>
            <a:endParaRPr sz="2000" dirty="0">
              <a:solidFill>
                <a:schemeClr val="dk1"/>
              </a:solidFill>
              <a:latin typeface="Calibri"/>
              <a:ea typeface="Calibri"/>
              <a:cs typeface="Calibri"/>
              <a:sym typeface="Calibri"/>
            </a:endParaRPr>
          </a:p>
          <a:p>
            <a:pPr marL="742950" lvl="1" indent="-247650" algn="l" rtl="0">
              <a:lnSpc>
                <a:spcPct val="100000"/>
              </a:lnSpc>
              <a:spcBef>
                <a:spcPts val="560"/>
              </a:spcBef>
              <a:spcAft>
                <a:spcPts val="0"/>
              </a:spcAft>
              <a:buClr>
                <a:schemeClr val="dk1"/>
              </a:buClr>
              <a:buSzPts val="2200"/>
              <a:buChar char="–"/>
            </a:pPr>
            <a:r>
              <a:rPr lang="en-GB" sz="2000" dirty="0">
                <a:solidFill>
                  <a:schemeClr val="dk1"/>
                </a:solidFill>
                <a:latin typeface="Calibri"/>
                <a:ea typeface="Calibri"/>
                <a:cs typeface="Calibri"/>
                <a:sym typeface="Calibri"/>
              </a:rPr>
              <a:t>E.g. PDF, SVG</a:t>
            </a:r>
            <a:endParaRPr sz="2000" dirty="0">
              <a:solidFill>
                <a:schemeClr val="dk1"/>
              </a:solidFill>
              <a:latin typeface="Calibri"/>
              <a:ea typeface="Calibri"/>
              <a:cs typeface="Calibri"/>
              <a:sym typeface="Calibri"/>
            </a:endParaRPr>
          </a:p>
          <a:p>
            <a:pPr marL="742950" lvl="1" indent="-247650" algn="l" rtl="0">
              <a:lnSpc>
                <a:spcPct val="100000"/>
              </a:lnSpc>
              <a:spcBef>
                <a:spcPts val="560"/>
              </a:spcBef>
              <a:spcAft>
                <a:spcPts val="0"/>
              </a:spcAft>
              <a:buClr>
                <a:schemeClr val="dk1"/>
              </a:buClr>
              <a:buSzPts val="2200"/>
              <a:buChar char="–"/>
            </a:pPr>
            <a:r>
              <a:rPr lang="en-GB" sz="2000" dirty="0">
                <a:solidFill>
                  <a:schemeClr val="dk1"/>
                </a:solidFill>
                <a:latin typeface="Calibri"/>
                <a:ea typeface="Calibri"/>
                <a:cs typeface="Calibri"/>
                <a:sym typeface="Calibri"/>
              </a:rPr>
              <a:t>Corel draw – famous vector graphics editor</a:t>
            </a:r>
            <a:endParaRPr sz="2000" dirty="0">
              <a:solidFill>
                <a:schemeClr val="dk1"/>
              </a:solidFill>
              <a:latin typeface="Calibri"/>
              <a:ea typeface="Calibri"/>
              <a:cs typeface="Calibri"/>
              <a:sym typeface="Calibri"/>
            </a:endParaRPr>
          </a:p>
          <a:p>
            <a:pPr marL="742950" lvl="1" indent="-107950" algn="l" rtl="0">
              <a:lnSpc>
                <a:spcPct val="100000"/>
              </a:lnSpc>
              <a:spcBef>
                <a:spcPts val="560"/>
              </a:spcBef>
              <a:spcAft>
                <a:spcPts val="0"/>
              </a:spcAft>
              <a:buClr>
                <a:schemeClr val="dk1"/>
              </a:buClr>
              <a:buSzPts val="2800"/>
              <a:buFont typeface="Arial"/>
              <a:buNone/>
            </a:pPr>
            <a:endParaRPr sz="2200" dirty="0">
              <a:solidFill>
                <a:schemeClr val="dk1"/>
              </a:solidFill>
              <a:latin typeface="Calibri"/>
              <a:ea typeface="Calibri"/>
              <a:cs typeface="Calibri"/>
              <a:sym typeface="Calibri"/>
            </a:endParaRPr>
          </a:p>
          <a:p>
            <a:pPr marL="342900" lvl="0" indent="-139700" algn="l" rtl="0">
              <a:lnSpc>
                <a:spcPct val="100000"/>
              </a:lnSpc>
              <a:spcBef>
                <a:spcPts val="640"/>
              </a:spcBef>
              <a:spcAft>
                <a:spcPts val="0"/>
              </a:spcAft>
              <a:buClr>
                <a:schemeClr val="dk1"/>
              </a:buClr>
              <a:buSzPts val="3200"/>
              <a:buFont typeface="Arial"/>
              <a:buNone/>
            </a:pPr>
            <a:endParaRPr sz="2200" dirty="0">
              <a:solidFill>
                <a:schemeClr val="dk1"/>
              </a:solidFill>
              <a:latin typeface="Calibri"/>
              <a:ea typeface="Calibri"/>
              <a:cs typeface="Calibri"/>
              <a:sym typeface="Calibri"/>
            </a:endParaRPr>
          </a:p>
          <a:p>
            <a:pPr marL="0" lvl="0" indent="0" algn="l" rtl="0">
              <a:spcBef>
                <a:spcPts val="0"/>
              </a:spcBef>
              <a:spcAft>
                <a:spcPts val="1600"/>
              </a:spcAft>
              <a:buNone/>
            </a:pPr>
            <a:endParaRPr sz="2200" dirty="0"/>
          </a:p>
        </p:txBody>
      </p:sp>
      <p:sp>
        <p:nvSpPr>
          <p:cNvPr id="321" name="Google Shape;321;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31</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4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Raster vs Vector</a:t>
            </a:r>
            <a:endParaRPr/>
          </a:p>
        </p:txBody>
      </p:sp>
      <p:sp>
        <p:nvSpPr>
          <p:cNvPr id="327" name="Google Shape;327;p4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328" name="Google Shape;328;p4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32</a:t>
            </a:fld>
            <a:endParaRPr/>
          </a:p>
        </p:txBody>
      </p:sp>
      <p:pic>
        <p:nvPicPr>
          <p:cNvPr id="329" name="Google Shape;329;p47"/>
          <p:cNvPicPr preferRelativeResize="0"/>
          <p:nvPr/>
        </p:nvPicPr>
        <p:blipFill rotWithShape="1">
          <a:blip r:embed="rId3">
            <a:alphaModFix/>
          </a:blip>
          <a:srcRect b="16715"/>
          <a:stretch/>
        </p:blipFill>
        <p:spPr>
          <a:xfrm>
            <a:off x="2626502" y="2841017"/>
            <a:ext cx="3040520" cy="1426183"/>
          </a:xfrm>
          <a:prstGeom prst="rect">
            <a:avLst/>
          </a:prstGeom>
          <a:noFill/>
          <a:ln>
            <a:noFill/>
          </a:ln>
        </p:spPr>
      </p:pic>
      <p:pic>
        <p:nvPicPr>
          <p:cNvPr id="330" name="Google Shape;330;p47"/>
          <p:cNvPicPr preferRelativeResize="0"/>
          <p:nvPr/>
        </p:nvPicPr>
        <p:blipFill rotWithShape="1">
          <a:blip r:embed="rId4">
            <a:alphaModFix/>
          </a:blip>
          <a:srcRect/>
          <a:stretch/>
        </p:blipFill>
        <p:spPr>
          <a:xfrm>
            <a:off x="2642824" y="1147802"/>
            <a:ext cx="3132772" cy="1563138"/>
          </a:xfrm>
          <a:prstGeom prst="rect">
            <a:avLst/>
          </a:prstGeom>
          <a:noFill/>
          <a:ln>
            <a:noFill/>
          </a:ln>
        </p:spPr>
      </p:pic>
      <p:sp>
        <p:nvSpPr>
          <p:cNvPr id="7" name="TextBox 6">
            <a:extLst>
              <a:ext uri="{FF2B5EF4-FFF2-40B4-BE49-F238E27FC236}">
                <a16:creationId xmlns:a16="http://schemas.microsoft.com/office/drawing/2014/main" id="{6EF65A9D-C10E-4584-9BCB-DE3AAE391CB0}"/>
              </a:ext>
            </a:extLst>
          </p:cNvPr>
          <p:cNvSpPr txBox="1"/>
          <p:nvPr/>
        </p:nvSpPr>
        <p:spPr>
          <a:xfrm>
            <a:off x="122841" y="4533597"/>
            <a:ext cx="8349617" cy="523220"/>
          </a:xfrm>
          <a:prstGeom prst="rect">
            <a:avLst/>
          </a:prstGeom>
          <a:noFill/>
        </p:spPr>
        <p:txBody>
          <a:bodyPr wrap="square">
            <a:spAutoFit/>
          </a:bodyPr>
          <a:lstStyle/>
          <a:p>
            <a:r>
              <a:rPr lang="en-GB" baseline="30000" dirty="0"/>
              <a:t>16</a:t>
            </a:r>
            <a:r>
              <a:rPr lang="en-GB" sz="1600" baseline="30000" dirty="0"/>
              <a:t> </a:t>
            </a:r>
            <a:r>
              <a:rPr lang="en-US" b="0" i="0" dirty="0">
                <a:solidFill>
                  <a:srgbClr val="000000"/>
                </a:solidFill>
                <a:effectLst/>
                <a:latin typeface="Open Sans" panose="020B0606030504020204" pitchFamily="34" charset="0"/>
              </a:rPr>
              <a:t>Vector-conversions.com. 2022. </a:t>
            </a:r>
            <a:r>
              <a:rPr lang="en-US" b="0" i="1" dirty="0">
                <a:solidFill>
                  <a:srgbClr val="000000"/>
                </a:solidFill>
                <a:effectLst/>
                <a:latin typeface="Open Sans" panose="020B0606030504020204" pitchFamily="34" charset="0"/>
              </a:rPr>
              <a:t>Raster (Bitmap) vs Vector</a:t>
            </a:r>
            <a:r>
              <a:rPr lang="en-US" b="0" i="0" dirty="0">
                <a:solidFill>
                  <a:srgbClr val="000000"/>
                </a:solidFill>
                <a:effectLst/>
                <a:latin typeface="Open Sans" panose="020B0606030504020204" pitchFamily="34" charset="0"/>
              </a:rPr>
              <a:t>. [online] Available at: &lt;https://vector-conversions.com/vectorizing/raster_vs_vector.html&gt; [Accessed 19 April 2022].</a:t>
            </a:r>
            <a:endParaRPr lang="en-US" sz="1400" dirty="0">
              <a:effectLst/>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4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marR="0" lvl="0" indent="0" algn="l" rtl="0">
              <a:lnSpc>
                <a:spcPct val="100000"/>
              </a:lnSpc>
              <a:spcBef>
                <a:spcPts val="0"/>
              </a:spcBef>
              <a:spcAft>
                <a:spcPts val="0"/>
              </a:spcAft>
              <a:buNone/>
            </a:pPr>
            <a:r>
              <a:rPr lang="en-GB"/>
              <a:t>SVG file </a:t>
            </a:r>
            <a:endParaRPr/>
          </a:p>
        </p:txBody>
      </p:sp>
      <p:sp>
        <p:nvSpPr>
          <p:cNvPr id="336" name="Google Shape;336;p4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dirty="0">
                <a:solidFill>
                  <a:srgbClr val="222222"/>
                </a:solidFill>
                <a:highlight>
                  <a:srgbClr val="FFFFFF"/>
                </a:highlight>
              </a:rPr>
              <a:t>An </a:t>
            </a:r>
            <a:r>
              <a:rPr lang="en-GB" sz="2200" b="1" dirty="0">
                <a:solidFill>
                  <a:srgbClr val="222222"/>
                </a:solidFill>
                <a:highlight>
                  <a:srgbClr val="FFFFFF"/>
                </a:highlight>
              </a:rPr>
              <a:t>SVG file</a:t>
            </a:r>
            <a:r>
              <a:rPr lang="en-GB" sz="2200" dirty="0">
                <a:solidFill>
                  <a:srgbClr val="222222"/>
                </a:solidFill>
                <a:highlight>
                  <a:srgbClr val="FFFFFF"/>
                </a:highlight>
              </a:rPr>
              <a:t> is a graphics </a:t>
            </a:r>
            <a:r>
              <a:rPr lang="en-GB" sz="2200" b="1" dirty="0">
                <a:solidFill>
                  <a:srgbClr val="222222"/>
                </a:solidFill>
                <a:highlight>
                  <a:srgbClr val="FFFFFF"/>
                </a:highlight>
              </a:rPr>
              <a:t>file</a:t>
            </a:r>
            <a:r>
              <a:rPr lang="en-GB" sz="2200" dirty="0">
                <a:solidFill>
                  <a:srgbClr val="222222"/>
                </a:solidFill>
                <a:highlight>
                  <a:srgbClr val="FFFFFF"/>
                </a:highlight>
              </a:rPr>
              <a:t> that uses a two-dimensional vector graphic </a:t>
            </a:r>
            <a:r>
              <a:rPr lang="en-GB" sz="2200" b="1" dirty="0">
                <a:solidFill>
                  <a:srgbClr val="222222"/>
                </a:solidFill>
                <a:highlight>
                  <a:srgbClr val="FFFFFF"/>
                </a:highlight>
              </a:rPr>
              <a:t>format</a:t>
            </a:r>
            <a:r>
              <a:rPr lang="en-GB" sz="2200" dirty="0">
                <a:solidFill>
                  <a:srgbClr val="222222"/>
                </a:solidFill>
                <a:highlight>
                  <a:srgbClr val="FFFFFF"/>
                </a:highlight>
              </a:rPr>
              <a:t> created by the World Wide Web Consortium (W3C). </a:t>
            </a:r>
            <a:endParaRPr sz="2200" dirty="0">
              <a:solidFill>
                <a:srgbClr val="222222"/>
              </a:solidFill>
              <a:highlight>
                <a:srgbClr val="FFFFFF"/>
              </a:highlight>
            </a:endParaRPr>
          </a:p>
          <a:p>
            <a:pPr marL="0" lvl="0" indent="0" algn="l" rtl="0">
              <a:spcBef>
                <a:spcPts val="1600"/>
              </a:spcBef>
              <a:spcAft>
                <a:spcPts val="1600"/>
              </a:spcAft>
              <a:buNone/>
            </a:pPr>
            <a:r>
              <a:rPr lang="en-GB" sz="2200" dirty="0">
                <a:solidFill>
                  <a:srgbClr val="222222"/>
                </a:solidFill>
                <a:highlight>
                  <a:srgbClr val="FFFFFF"/>
                </a:highlight>
              </a:rPr>
              <a:t>images are described using a text </a:t>
            </a:r>
            <a:r>
              <a:rPr lang="en-GB" sz="2200" b="1" dirty="0">
                <a:solidFill>
                  <a:srgbClr val="222222"/>
                </a:solidFill>
                <a:highlight>
                  <a:srgbClr val="FFFFFF"/>
                </a:highlight>
              </a:rPr>
              <a:t>format</a:t>
            </a:r>
            <a:r>
              <a:rPr lang="en-GB" sz="2200" dirty="0">
                <a:solidFill>
                  <a:srgbClr val="222222"/>
                </a:solidFill>
                <a:highlight>
                  <a:srgbClr val="FFFFFF"/>
                </a:highlight>
              </a:rPr>
              <a:t> that is based on XML</a:t>
            </a:r>
            <a:r>
              <a:rPr lang="en-GB" sz="1800" baseline="30000" dirty="0"/>
              <a:t> 16</a:t>
            </a:r>
            <a:endParaRPr sz="2200" dirty="0"/>
          </a:p>
        </p:txBody>
      </p:sp>
      <p:sp>
        <p:nvSpPr>
          <p:cNvPr id="337" name="Google Shape;337;p4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a:p>
        </p:txBody>
      </p:sp>
      <p:sp>
        <p:nvSpPr>
          <p:cNvPr id="5" name="TextBox 4">
            <a:extLst>
              <a:ext uri="{FF2B5EF4-FFF2-40B4-BE49-F238E27FC236}">
                <a16:creationId xmlns:a16="http://schemas.microsoft.com/office/drawing/2014/main" id="{0DCB969E-DDD7-44C2-84AB-6093EE09EF9A}"/>
              </a:ext>
            </a:extLst>
          </p:cNvPr>
          <p:cNvSpPr txBox="1"/>
          <p:nvPr/>
        </p:nvSpPr>
        <p:spPr>
          <a:xfrm>
            <a:off x="122841" y="4533597"/>
            <a:ext cx="7079469" cy="523220"/>
          </a:xfrm>
          <a:prstGeom prst="rect">
            <a:avLst/>
          </a:prstGeom>
          <a:noFill/>
        </p:spPr>
        <p:txBody>
          <a:bodyPr wrap="square">
            <a:spAutoFit/>
          </a:bodyPr>
          <a:lstStyle/>
          <a:p>
            <a:r>
              <a:rPr lang="en-GB" baseline="30000" dirty="0"/>
              <a:t>16</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49"/>
          <p:cNvSpPr txBox="1">
            <a:spLocks noGrp="1"/>
          </p:cNvSpPr>
          <p:nvPr>
            <p:ph type="title"/>
          </p:nvPr>
        </p:nvSpPr>
        <p:spPr>
          <a:xfrm>
            <a:off x="311700" y="2455650"/>
            <a:ext cx="85206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Representing video</a:t>
            </a:r>
            <a:endParaRPr/>
          </a:p>
        </p:txBody>
      </p:sp>
      <p:sp>
        <p:nvSpPr>
          <p:cNvPr id="343" name="Google Shape;343;p4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34</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p5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Representing video</a:t>
            </a:r>
            <a:br>
              <a:rPr lang="en-GB"/>
            </a:br>
            <a:endParaRPr/>
          </a:p>
        </p:txBody>
      </p:sp>
      <p:sp>
        <p:nvSpPr>
          <p:cNvPr id="349" name="Google Shape;349;p5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35</a:t>
            </a:fld>
            <a:endParaRPr/>
          </a:p>
        </p:txBody>
      </p:sp>
      <p:sp>
        <p:nvSpPr>
          <p:cNvPr id="350" name="Google Shape;350;p5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279400" algn="l" rtl="0">
              <a:lnSpc>
                <a:spcPct val="100000"/>
              </a:lnSpc>
              <a:spcBef>
                <a:spcPts val="0"/>
              </a:spcBef>
              <a:spcAft>
                <a:spcPts val="0"/>
              </a:spcAft>
              <a:buClr>
                <a:schemeClr val="dk1"/>
              </a:buClr>
              <a:buSzPts val="2200"/>
              <a:buChar char="•"/>
            </a:pPr>
            <a:r>
              <a:rPr lang="en-GB" sz="2200" dirty="0">
                <a:solidFill>
                  <a:schemeClr val="dk1"/>
                </a:solidFill>
                <a:latin typeface="Calibri"/>
                <a:ea typeface="Calibri"/>
                <a:cs typeface="Calibri"/>
                <a:sym typeface="Calibri"/>
              </a:rPr>
              <a:t>Video information is one of the most complex types of information to capture and compress to get a result that makes sense to the human eye.</a:t>
            </a:r>
            <a:endParaRPr sz="2200" dirty="0">
              <a:solidFill>
                <a:schemeClr val="dk1"/>
              </a:solidFill>
              <a:latin typeface="Calibri"/>
              <a:ea typeface="Calibri"/>
              <a:cs typeface="Calibri"/>
              <a:sym typeface="Calibri"/>
            </a:endParaRPr>
          </a:p>
          <a:p>
            <a:pPr marL="342900" lvl="0" indent="-139700" algn="l" rtl="0">
              <a:lnSpc>
                <a:spcPct val="100000"/>
              </a:lnSpc>
              <a:spcBef>
                <a:spcPts val="640"/>
              </a:spcBef>
              <a:spcAft>
                <a:spcPts val="0"/>
              </a:spcAft>
              <a:buClr>
                <a:schemeClr val="dk1"/>
              </a:buClr>
              <a:buSzPts val="3200"/>
              <a:buFont typeface="Arial"/>
              <a:buNone/>
            </a:pPr>
            <a:endParaRPr sz="2200" dirty="0">
              <a:solidFill>
                <a:schemeClr val="dk1"/>
              </a:solidFill>
              <a:latin typeface="Calibri"/>
              <a:ea typeface="Calibri"/>
              <a:cs typeface="Calibri"/>
              <a:sym typeface="Calibri"/>
            </a:endParaRPr>
          </a:p>
          <a:p>
            <a:pPr marL="342900" lvl="0" indent="-279400" algn="l" rtl="0">
              <a:lnSpc>
                <a:spcPct val="100000"/>
              </a:lnSpc>
              <a:spcBef>
                <a:spcPts val="640"/>
              </a:spcBef>
              <a:spcAft>
                <a:spcPts val="0"/>
              </a:spcAft>
              <a:buClr>
                <a:schemeClr val="dk1"/>
              </a:buClr>
              <a:buSzPts val="2200"/>
              <a:buChar char="•"/>
            </a:pPr>
            <a:r>
              <a:rPr lang="en-GB" sz="2200" dirty="0">
                <a:solidFill>
                  <a:schemeClr val="dk1"/>
                </a:solidFill>
                <a:latin typeface="Calibri"/>
                <a:ea typeface="Calibri"/>
                <a:cs typeface="Calibri"/>
                <a:sym typeface="Calibri"/>
              </a:rPr>
              <a:t>Video clips contain the equivalent of many </a:t>
            </a:r>
            <a:r>
              <a:rPr lang="en-GB" sz="2200" b="1" dirty="0">
                <a:solidFill>
                  <a:schemeClr val="dk1"/>
                </a:solidFill>
                <a:latin typeface="Calibri"/>
                <a:ea typeface="Calibri"/>
                <a:cs typeface="Calibri"/>
                <a:sym typeface="Calibri"/>
              </a:rPr>
              <a:t>still </a:t>
            </a:r>
            <a:r>
              <a:rPr lang="en-GB" sz="2200" dirty="0">
                <a:solidFill>
                  <a:schemeClr val="dk1"/>
                </a:solidFill>
                <a:latin typeface="Calibri"/>
                <a:ea typeface="Calibri"/>
                <a:cs typeface="Calibri"/>
                <a:sym typeface="Calibri"/>
              </a:rPr>
              <a:t>images, each of which must be </a:t>
            </a:r>
            <a:r>
              <a:rPr lang="en-GB" sz="2200" b="1" dirty="0">
                <a:solidFill>
                  <a:schemeClr val="dk1"/>
                </a:solidFill>
                <a:latin typeface="Calibri"/>
                <a:ea typeface="Calibri"/>
                <a:cs typeface="Calibri"/>
                <a:sym typeface="Calibri"/>
              </a:rPr>
              <a:t>compressed</a:t>
            </a:r>
            <a:r>
              <a:rPr lang="en-GB" sz="2200" dirty="0">
                <a:solidFill>
                  <a:schemeClr val="dk1"/>
                </a:solidFill>
                <a:latin typeface="Calibri"/>
                <a:ea typeface="Calibri"/>
                <a:cs typeface="Calibri"/>
                <a:sym typeface="Calibri"/>
              </a:rPr>
              <a:t>.</a:t>
            </a:r>
            <a:r>
              <a:rPr lang="en-GB" sz="1800" baseline="30000" dirty="0"/>
              <a:t> 17</a:t>
            </a:r>
            <a:endParaRPr sz="2200" dirty="0">
              <a:solidFill>
                <a:schemeClr val="dk1"/>
              </a:solidFill>
              <a:latin typeface="Calibri"/>
              <a:ea typeface="Calibri"/>
              <a:cs typeface="Calibri"/>
              <a:sym typeface="Calibri"/>
            </a:endParaRPr>
          </a:p>
          <a:p>
            <a:pPr marL="0" lvl="0" indent="0" algn="l" rtl="0">
              <a:spcBef>
                <a:spcPts val="0"/>
              </a:spcBef>
              <a:spcAft>
                <a:spcPts val="1600"/>
              </a:spcAft>
              <a:buNone/>
            </a:pPr>
            <a:endParaRPr sz="2200" dirty="0"/>
          </a:p>
        </p:txBody>
      </p:sp>
      <p:sp>
        <p:nvSpPr>
          <p:cNvPr id="5" name="TextBox 4">
            <a:extLst>
              <a:ext uri="{FF2B5EF4-FFF2-40B4-BE49-F238E27FC236}">
                <a16:creationId xmlns:a16="http://schemas.microsoft.com/office/drawing/2014/main" id="{14495A5E-AE27-455A-B1B4-A60A23D5F267}"/>
              </a:ext>
            </a:extLst>
          </p:cNvPr>
          <p:cNvSpPr txBox="1"/>
          <p:nvPr/>
        </p:nvSpPr>
        <p:spPr>
          <a:xfrm>
            <a:off x="122841" y="4533597"/>
            <a:ext cx="7079469" cy="523220"/>
          </a:xfrm>
          <a:prstGeom prst="rect">
            <a:avLst/>
          </a:prstGeom>
          <a:noFill/>
        </p:spPr>
        <p:txBody>
          <a:bodyPr wrap="square">
            <a:spAutoFit/>
          </a:bodyPr>
          <a:lstStyle/>
          <a:p>
            <a:r>
              <a:rPr lang="en-GB" baseline="30000" dirty="0"/>
              <a:t>17</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5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Representing video</a:t>
            </a:r>
            <a:br>
              <a:rPr lang="en-GB"/>
            </a:br>
            <a:endParaRPr/>
          </a:p>
        </p:txBody>
      </p:sp>
      <p:sp>
        <p:nvSpPr>
          <p:cNvPr id="356" name="Google Shape;356;p5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279400" algn="l" rtl="0">
              <a:lnSpc>
                <a:spcPct val="100000"/>
              </a:lnSpc>
              <a:spcBef>
                <a:spcPts val="0"/>
              </a:spcBef>
              <a:spcAft>
                <a:spcPts val="0"/>
              </a:spcAft>
              <a:buClr>
                <a:schemeClr val="dk1"/>
              </a:buClr>
              <a:buSzPts val="2200"/>
              <a:buChar char="•"/>
            </a:pPr>
            <a:r>
              <a:rPr lang="en-GB" sz="2200" b="1" dirty="0">
                <a:solidFill>
                  <a:schemeClr val="dk1"/>
                </a:solidFill>
                <a:latin typeface="Calibri"/>
                <a:ea typeface="Calibri"/>
                <a:cs typeface="Calibri"/>
                <a:sym typeface="Calibri"/>
              </a:rPr>
              <a:t>Video codec</a:t>
            </a:r>
            <a:r>
              <a:rPr lang="en-GB" sz="2200" dirty="0">
                <a:solidFill>
                  <a:schemeClr val="dk1"/>
                </a:solidFill>
                <a:latin typeface="Calibri"/>
                <a:ea typeface="Calibri"/>
                <a:cs typeface="Calibri"/>
                <a:sym typeface="Calibri"/>
              </a:rPr>
              <a:t> refers to the methods used to </a:t>
            </a:r>
            <a:r>
              <a:rPr lang="en-GB" sz="2200" b="1" dirty="0">
                <a:solidFill>
                  <a:schemeClr val="dk1"/>
                </a:solidFill>
                <a:latin typeface="Calibri"/>
                <a:ea typeface="Calibri"/>
                <a:cs typeface="Calibri"/>
                <a:sym typeface="Calibri"/>
              </a:rPr>
              <a:t>shrink </a:t>
            </a:r>
            <a:r>
              <a:rPr lang="en-GB" sz="2200" dirty="0">
                <a:solidFill>
                  <a:schemeClr val="dk1"/>
                </a:solidFill>
                <a:latin typeface="Calibri"/>
                <a:ea typeface="Calibri"/>
                <a:cs typeface="Calibri"/>
                <a:sym typeface="Calibri"/>
              </a:rPr>
              <a:t>the size of a movie to allow it to be played on a computer or over a network. </a:t>
            </a:r>
            <a:endParaRPr sz="2200" dirty="0">
              <a:solidFill>
                <a:schemeClr val="dk1"/>
              </a:solidFill>
              <a:latin typeface="Calibri"/>
              <a:ea typeface="Calibri"/>
              <a:cs typeface="Calibri"/>
              <a:sym typeface="Calibri"/>
            </a:endParaRPr>
          </a:p>
          <a:p>
            <a:pPr marL="342900" lvl="0" indent="-279400" algn="l" rtl="0">
              <a:lnSpc>
                <a:spcPct val="100000"/>
              </a:lnSpc>
              <a:spcBef>
                <a:spcPts val="640"/>
              </a:spcBef>
              <a:spcAft>
                <a:spcPts val="0"/>
              </a:spcAft>
              <a:buClr>
                <a:schemeClr val="dk1"/>
              </a:buClr>
              <a:buSzPts val="2200"/>
              <a:buChar char="•"/>
            </a:pPr>
            <a:r>
              <a:rPr lang="en-GB" sz="2200" dirty="0">
                <a:solidFill>
                  <a:schemeClr val="dk1"/>
                </a:solidFill>
                <a:latin typeface="Calibri"/>
                <a:ea typeface="Calibri"/>
                <a:cs typeface="Calibri"/>
                <a:sym typeface="Calibri"/>
              </a:rPr>
              <a:t>Almost all video codecs use </a:t>
            </a:r>
            <a:r>
              <a:rPr lang="en-GB" sz="2200" dirty="0">
                <a:solidFill>
                  <a:srgbClr val="538CD5"/>
                </a:solidFill>
                <a:latin typeface="Calibri"/>
                <a:ea typeface="Calibri"/>
                <a:cs typeface="Calibri"/>
                <a:sym typeface="Calibri"/>
              </a:rPr>
              <a:t>lossy </a:t>
            </a:r>
            <a:r>
              <a:rPr lang="en-GB" sz="2200" dirty="0">
                <a:solidFill>
                  <a:schemeClr val="dk1"/>
                </a:solidFill>
                <a:latin typeface="Calibri"/>
                <a:ea typeface="Calibri"/>
                <a:cs typeface="Calibri"/>
                <a:sym typeface="Calibri"/>
              </a:rPr>
              <a:t>compression to minimize the huge amounts of data associated with video.</a:t>
            </a:r>
            <a:endParaRPr sz="2200" dirty="0">
              <a:solidFill>
                <a:schemeClr val="dk1"/>
              </a:solidFill>
              <a:latin typeface="Calibri"/>
              <a:ea typeface="Calibri"/>
              <a:cs typeface="Calibri"/>
              <a:sym typeface="Calibri"/>
            </a:endParaRPr>
          </a:p>
          <a:p>
            <a:pPr marL="342900" lvl="0" indent="-279400" algn="l" rtl="0">
              <a:lnSpc>
                <a:spcPct val="100000"/>
              </a:lnSpc>
              <a:spcBef>
                <a:spcPts val="640"/>
              </a:spcBef>
              <a:spcAft>
                <a:spcPts val="0"/>
              </a:spcAft>
              <a:buClr>
                <a:srgbClr val="538CD5"/>
              </a:buClr>
              <a:buSzPts val="2200"/>
              <a:buChar char="•"/>
            </a:pPr>
            <a:r>
              <a:rPr lang="en-GB" sz="2200" dirty="0">
                <a:solidFill>
                  <a:srgbClr val="538CD5"/>
                </a:solidFill>
                <a:latin typeface="Calibri"/>
                <a:ea typeface="Calibri"/>
                <a:cs typeface="Calibri"/>
                <a:sym typeface="Calibri"/>
              </a:rPr>
              <a:t>The goal therefore is not to lose information that affects the viewer’s senses</a:t>
            </a:r>
            <a:r>
              <a:rPr lang="en-GB" sz="2200" dirty="0">
                <a:solidFill>
                  <a:schemeClr val="dk1"/>
                </a:solidFill>
                <a:latin typeface="Calibri"/>
                <a:ea typeface="Calibri"/>
                <a:cs typeface="Calibri"/>
                <a:sym typeface="Calibri"/>
              </a:rPr>
              <a:t>.</a:t>
            </a:r>
            <a:r>
              <a:rPr lang="en-GB" sz="1800" baseline="30000" dirty="0"/>
              <a:t> 18</a:t>
            </a:r>
            <a:endParaRPr sz="2200" dirty="0">
              <a:solidFill>
                <a:schemeClr val="dk1"/>
              </a:solidFill>
              <a:latin typeface="Calibri"/>
              <a:ea typeface="Calibri"/>
              <a:cs typeface="Calibri"/>
              <a:sym typeface="Calibri"/>
            </a:endParaRPr>
          </a:p>
          <a:p>
            <a:pPr marL="0" lvl="0" indent="0" algn="l" rtl="0">
              <a:spcBef>
                <a:spcPts val="0"/>
              </a:spcBef>
              <a:spcAft>
                <a:spcPts val="1600"/>
              </a:spcAft>
              <a:buNone/>
            </a:pPr>
            <a:endParaRPr sz="2200" dirty="0"/>
          </a:p>
        </p:txBody>
      </p:sp>
      <p:sp>
        <p:nvSpPr>
          <p:cNvPr id="357" name="Google Shape;357;p5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36</a:t>
            </a:fld>
            <a:endParaRPr/>
          </a:p>
        </p:txBody>
      </p:sp>
      <p:sp>
        <p:nvSpPr>
          <p:cNvPr id="5" name="TextBox 4">
            <a:extLst>
              <a:ext uri="{FF2B5EF4-FFF2-40B4-BE49-F238E27FC236}">
                <a16:creationId xmlns:a16="http://schemas.microsoft.com/office/drawing/2014/main" id="{89CD582C-BBF5-41F7-BDCC-DC7A55CAF750}"/>
              </a:ext>
            </a:extLst>
          </p:cNvPr>
          <p:cNvSpPr txBox="1"/>
          <p:nvPr/>
        </p:nvSpPr>
        <p:spPr>
          <a:xfrm>
            <a:off x="122841" y="4533597"/>
            <a:ext cx="7079469" cy="523220"/>
          </a:xfrm>
          <a:prstGeom prst="rect">
            <a:avLst/>
          </a:prstGeom>
          <a:noFill/>
        </p:spPr>
        <p:txBody>
          <a:bodyPr wrap="square">
            <a:spAutoFit/>
          </a:bodyPr>
          <a:lstStyle/>
          <a:p>
            <a:r>
              <a:rPr lang="en-GB" baseline="30000" dirty="0"/>
              <a:t>18</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5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Video summary</a:t>
            </a:r>
            <a:endParaRPr/>
          </a:p>
        </p:txBody>
      </p:sp>
      <p:sp>
        <p:nvSpPr>
          <p:cNvPr id="363" name="Google Shape;363;p5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Read Ch 3, and watch the following video to understand more about representing numbers</a:t>
            </a:r>
            <a:endParaRPr/>
          </a:p>
          <a:p>
            <a:pPr marL="0" lvl="0" indent="0" algn="l" rtl="0">
              <a:spcBef>
                <a:spcPts val="1600"/>
              </a:spcBef>
              <a:spcAft>
                <a:spcPts val="1600"/>
              </a:spcAft>
              <a:buNone/>
            </a:pPr>
            <a:r>
              <a:rPr lang="en-GB" u="sng">
                <a:solidFill>
                  <a:schemeClr val="hlink"/>
                </a:solidFill>
                <a:hlinkClick r:id="rId3"/>
              </a:rPr>
              <a:t>Representing Numbers and Letters with Binary: Crash Course Computer Science #4</a:t>
            </a:r>
            <a:r>
              <a:rPr lang="en-GB"/>
              <a:t> </a:t>
            </a:r>
            <a:endParaRPr/>
          </a:p>
        </p:txBody>
      </p:sp>
      <p:sp>
        <p:nvSpPr>
          <p:cNvPr id="364" name="Google Shape;364;p5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p53"/>
          <p:cNvSpPr txBox="1">
            <a:spLocks noGrp="1"/>
          </p:cNvSpPr>
          <p:nvPr>
            <p:ph type="title"/>
          </p:nvPr>
        </p:nvSpPr>
        <p:spPr>
          <a:xfrm>
            <a:off x="311700" y="2455650"/>
            <a:ext cx="85206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Data compression</a:t>
            </a:r>
            <a:endParaRPr/>
          </a:p>
        </p:txBody>
      </p:sp>
      <p:sp>
        <p:nvSpPr>
          <p:cNvPr id="370" name="Google Shape;370;p5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38</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5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Data compression</a:t>
            </a:r>
            <a:endParaRPr/>
          </a:p>
        </p:txBody>
      </p:sp>
      <p:sp>
        <p:nvSpPr>
          <p:cNvPr id="376" name="Google Shape;376;p5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285750" algn="l" rtl="0">
              <a:lnSpc>
                <a:spcPct val="80000"/>
              </a:lnSpc>
              <a:spcBef>
                <a:spcPts val="0"/>
              </a:spcBef>
              <a:spcAft>
                <a:spcPts val="0"/>
              </a:spcAft>
              <a:buClr>
                <a:schemeClr val="dk1"/>
              </a:buClr>
              <a:buSzPts val="1800"/>
              <a:buChar char="•"/>
            </a:pPr>
            <a:r>
              <a:rPr lang="en-GB" b="1" dirty="0">
                <a:solidFill>
                  <a:schemeClr val="dk1"/>
                </a:solidFill>
                <a:latin typeface="Calibri"/>
                <a:ea typeface="Calibri"/>
                <a:cs typeface="Calibri"/>
                <a:sym typeface="Calibri"/>
              </a:rPr>
              <a:t>Data compression</a:t>
            </a:r>
            <a:r>
              <a:rPr lang="en-GB" dirty="0">
                <a:solidFill>
                  <a:schemeClr val="dk1"/>
                </a:solidFill>
                <a:latin typeface="Calibri"/>
                <a:ea typeface="Calibri"/>
                <a:cs typeface="Calibri"/>
                <a:sym typeface="Calibri"/>
              </a:rPr>
              <a:t> - reducing the amount of space needed to store a piece of data. </a:t>
            </a:r>
            <a:endParaRPr dirty="0">
              <a:solidFill>
                <a:schemeClr val="dk1"/>
              </a:solidFill>
              <a:latin typeface="Calibri"/>
              <a:ea typeface="Calibri"/>
              <a:cs typeface="Calibri"/>
              <a:sym typeface="Calibri"/>
            </a:endParaRPr>
          </a:p>
          <a:p>
            <a:pPr marL="342900" lvl="0" indent="-171450" algn="l" rtl="0">
              <a:lnSpc>
                <a:spcPct val="80000"/>
              </a:lnSpc>
              <a:spcBef>
                <a:spcPts val="540"/>
              </a:spcBef>
              <a:spcAft>
                <a:spcPts val="0"/>
              </a:spcAft>
              <a:buClr>
                <a:schemeClr val="dk1"/>
              </a:buClr>
              <a:buSzPts val="2700"/>
              <a:buFont typeface="Arial"/>
              <a:buNone/>
            </a:pPr>
            <a:endParaRPr dirty="0">
              <a:solidFill>
                <a:schemeClr val="dk1"/>
              </a:solidFill>
              <a:latin typeface="Calibri"/>
              <a:ea typeface="Calibri"/>
              <a:cs typeface="Calibri"/>
              <a:sym typeface="Calibri"/>
            </a:endParaRPr>
          </a:p>
          <a:p>
            <a:pPr marL="342900" lvl="0" indent="-285750" algn="l" rtl="0">
              <a:lnSpc>
                <a:spcPct val="80000"/>
              </a:lnSpc>
              <a:spcBef>
                <a:spcPts val="540"/>
              </a:spcBef>
              <a:spcAft>
                <a:spcPts val="0"/>
              </a:spcAft>
              <a:buClr>
                <a:schemeClr val="dk1"/>
              </a:buClr>
              <a:buSzPts val="1800"/>
              <a:buChar char="•"/>
            </a:pPr>
            <a:r>
              <a:rPr lang="en-GB" b="1" dirty="0">
                <a:solidFill>
                  <a:schemeClr val="dk1"/>
                </a:solidFill>
                <a:latin typeface="Calibri"/>
                <a:ea typeface="Calibri"/>
                <a:cs typeface="Calibri"/>
                <a:sym typeface="Calibri"/>
              </a:rPr>
              <a:t>Compression ratio </a:t>
            </a:r>
            <a:r>
              <a:rPr lang="en-GB" dirty="0">
                <a:solidFill>
                  <a:schemeClr val="dk1"/>
                </a:solidFill>
                <a:latin typeface="Calibri"/>
                <a:ea typeface="Calibri"/>
                <a:cs typeface="Calibri"/>
                <a:sym typeface="Calibri"/>
              </a:rPr>
              <a:t>- The size of the compressed data divided by the size of the uncompressed data. The ratio should result in a number between 0 and 1. The closer the ratio is to zero, the tighter the compression.</a:t>
            </a:r>
            <a:endParaRPr dirty="0">
              <a:solidFill>
                <a:schemeClr val="dk1"/>
              </a:solidFill>
              <a:latin typeface="Calibri"/>
              <a:ea typeface="Calibri"/>
              <a:cs typeface="Calibri"/>
              <a:sym typeface="Calibri"/>
            </a:endParaRPr>
          </a:p>
          <a:p>
            <a:pPr marL="342900" lvl="0" indent="-342900" algn="l" rtl="0">
              <a:lnSpc>
                <a:spcPct val="80000"/>
              </a:lnSpc>
              <a:spcBef>
                <a:spcPts val="540"/>
              </a:spcBef>
              <a:spcAft>
                <a:spcPts val="0"/>
              </a:spcAft>
              <a:buClr>
                <a:schemeClr val="dk1"/>
              </a:buClr>
              <a:buSzPts val="2700"/>
              <a:buFont typeface="Arial"/>
              <a:buNone/>
            </a:pPr>
            <a:endParaRPr dirty="0">
              <a:solidFill>
                <a:schemeClr val="dk1"/>
              </a:solidFill>
              <a:latin typeface="Calibri"/>
              <a:ea typeface="Calibri"/>
              <a:cs typeface="Calibri"/>
              <a:sym typeface="Calibri"/>
            </a:endParaRPr>
          </a:p>
          <a:p>
            <a:pPr marL="342900" lvl="0" indent="-285750" algn="l" rtl="0">
              <a:lnSpc>
                <a:spcPct val="80000"/>
              </a:lnSpc>
              <a:spcBef>
                <a:spcPts val="540"/>
              </a:spcBef>
              <a:spcAft>
                <a:spcPts val="0"/>
              </a:spcAft>
              <a:buClr>
                <a:schemeClr val="dk1"/>
              </a:buClr>
              <a:buSzPts val="1800"/>
              <a:buChar char="•"/>
            </a:pPr>
            <a:r>
              <a:rPr lang="en-GB" b="1" dirty="0">
                <a:solidFill>
                  <a:schemeClr val="dk1"/>
                </a:solidFill>
                <a:latin typeface="Calibri"/>
                <a:ea typeface="Calibri"/>
                <a:cs typeface="Calibri"/>
                <a:sym typeface="Calibri"/>
              </a:rPr>
              <a:t>Lossy compression</a:t>
            </a:r>
            <a:r>
              <a:rPr lang="en-GB" dirty="0">
                <a:solidFill>
                  <a:schemeClr val="dk1"/>
                </a:solidFill>
                <a:latin typeface="Calibri"/>
                <a:ea typeface="Calibri"/>
                <a:cs typeface="Calibri"/>
                <a:sym typeface="Calibri"/>
              </a:rPr>
              <a:t> - A technique in which there is loss of information</a:t>
            </a:r>
            <a:endParaRPr dirty="0">
              <a:solidFill>
                <a:schemeClr val="dk1"/>
              </a:solidFill>
              <a:latin typeface="Calibri"/>
              <a:ea typeface="Calibri"/>
              <a:cs typeface="Calibri"/>
              <a:sym typeface="Calibri"/>
            </a:endParaRPr>
          </a:p>
          <a:p>
            <a:pPr marL="342900" lvl="0" indent="-342900" algn="l" rtl="0">
              <a:lnSpc>
                <a:spcPct val="80000"/>
              </a:lnSpc>
              <a:spcBef>
                <a:spcPts val="540"/>
              </a:spcBef>
              <a:spcAft>
                <a:spcPts val="0"/>
              </a:spcAft>
              <a:buClr>
                <a:schemeClr val="dk1"/>
              </a:buClr>
              <a:buSzPts val="2700"/>
              <a:buFont typeface="Arial"/>
              <a:buNone/>
            </a:pPr>
            <a:endParaRPr dirty="0">
              <a:solidFill>
                <a:schemeClr val="dk1"/>
              </a:solidFill>
              <a:latin typeface="Calibri"/>
              <a:ea typeface="Calibri"/>
              <a:cs typeface="Calibri"/>
              <a:sym typeface="Calibri"/>
            </a:endParaRPr>
          </a:p>
          <a:p>
            <a:pPr marL="342900" lvl="0" indent="-285750" algn="l" rtl="0">
              <a:lnSpc>
                <a:spcPct val="80000"/>
              </a:lnSpc>
              <a:spcBef>
                <a:spcPts val="540"/>
              </a:spcBef>
              <a:spcAft>
                <a:spcPts val="0"/>
              </a:spcAft>
              <a:buClr>
                <a:schemeClr val="dk1"/>
              </a:buClr>
              <a:buSzPts val="1800"/>
              <a:buChar char="•"/>
            </a:pPr>
            <a:r>
              <a:rPr lang="en-GB" b="1" dirty="0">
                <a:solidFill>
                  <a:schemeClr val="dk1"/>
                </a:solidFill>
                <a:latin typeface="Calibri"/>
                <a:ea typeface="Calibri"/>
                <a:cs typeface="Calibri"/>
                <a:sym typeface="Calibri"/>
              </a:rPr>
              <a:t>Lossless compression - </a:t>
            </a:r>
            <a:r>
              <a:rPr lang="en-GB" dirty="0">
                <a:solidFill>
                  <a:schemeClr val="dk1"/>
                </a:solidFill>
                <a:latin typeface="Calibri"/>
                <a:ea typeface="Calibri"/>
                <a:cs typeface="Calibri"/>
                <a:sym typeface="Calibri"/>
              </a:rPr>
              <a:t>A technique in which there is no loss of information</a:t>
            </a:r>
            <a:endParaRPr dirty="0">
              <a:solidFill>
                <a:schemeClr val="dk1"/>
              </a:solidFill>
              <a:latin typeface="Calibri"/>
              <a:ea typeface="Calibri"/>
              <a:cs typeface="Calibri"/>
              <a:sym typeface="Calibri"/>
            </a:endParaRPr>
          </a:p>
          <a:p>
            <a:pPr marL="342900" lvl="0" indent="0" algn="l" rtl="0">
              <a:lnSpc>
                <a:spcPct val="80000"/>
              </a:lnSpc>
              <a:spcBef>
                <a:spcPts val="540"/>
              </a:spcBef>
              <a:spcAft>
                <a:spcPts val="0"/>
              </a:spcAft>
              <a:buNone/>
            </a:pPr>
            <a:endParaRPr dirty="0">
              <a:solidFill>
                <a:schemeClr val="dk1"/>
              </a:solidFill>
              <a:latin typeface="Calibri"/>
              <a:ea typeface="Calibri"/>
              <a:cs typeface="Calibri"/>
              <a:sym typeface="Calibri"/>
            </a:endParaRPr>
          </a:p>
          <a:p>
            <a:pPr marL="342900" lvl="0" indent="-285750" algn="l" rtl="0">
              <a:lnSpc>
                <a:spcPct val="80000"/>
              </a:lnSpc>
              <a:spcBef>
                <a:spcPts val="540"/>
              </a:spcBef>
              <a:spcAft>
                <a:spcPts val="0"/>
              </a:spcAft>
              <a:buClr>
                <a:schemeClr val="dk1"/>
              </a:buClr>
              <a:buSzPts val="1800"/>
              <a:buFont typeface="Calibri"/>
              <a:buChar char="•"/>
            </a:pPr>
            <a:r>
              <a:rPr lang="en-GB" b="1" dirty="0">
                <a:solidFill>
                  <a:schemeClr val="dk1"/>
                </a:solidFill>
                <a:latin typeface="Calibri"/>
                <a:ea typeface="Calibri"/>
                <a:cs typeface="Calibri"/>
                <a:sym typeface="Calibri"/>
              </a:rPr>
              <a:t>Bandwidth restrictions</a:t>
            </a:r>
            <a:r>
              <a:rPr lang="en-GB" dirty="0">
                <a:solidFill>
                  <a:schemeClr val="dk1"/>
                </a:solidFill>
                <a:latin typeface="Calibri"/>
                <a:ea typeface="Calibri"/>
                <a:cs typeface="Calibri"/>
                <a:sym typeface="Calibri"/>
              </a:rPr>
              <a:t> - the maximum number of bits or bytes that can be transmitted from one place to another in a fixed amount of time </a:t>
            </a:r>
            <a:r>
              <a:rPr lang="en-GB" baseline="30000" dirty="0"/>
              <a:t>19</a:t>
            </a:r>
            <a:endParaRPr dirty="0">
              <a:solidFill>
                <a:schemeClr val="dk1"/>
              </a:solidFill>
              <a:latin typeface="Calibri"/>
              <a:ea typeface="Calibri"/>
              <a:cs typeface="Calibri"/>
              <a:sym typeface="Calibri"/>
            </a:endParaRPr>
          </a:p>
          <a:p>
            <a:pPr marL="342900" lvl="0" indent="-342900" algn="l" rtl="0">
              <a:lnSpc>
                <a:spcPct val="80000"/>
              </a:lnSpc>
              <a:spcBef>
                <a:spcPts val="540"/>
              </a:spcBef>
              <a:spcAft>
                <a:spcPts val="0"/>
              </a:spcAft>
              <a:buClr>
                <a:schemeClr val="dk1"/>
              </a:buClr>
              <a:buSzPts val="2700"/>
              <a:buFont typeface="Arial"/>
              <a:buNone/>
            </a:pPr>
            <a:endParaRPr dirty="0">
              <a:solidFill>
                <a:schemeClr val="dk1"/>
              </a:solidFill>
              <a:latin typeface="Calibri"/>
              <a:ea typeface="Calibri"/>
              <a:cs typeface="Calibri"/>
              <a:sym typeface="Calibri"/>
            </a:endParaRPr>
          </a:p>
          <a:p>
            <a:pPr marL="0" lvl="0" indent="0" algn="l" rtl="0">
              <a:spcBef>
                <a:spcPts val="0"/>
              </a:spcBef>
              <a:spcAft>
                <a:spcPts val="1600"/>
              </a:spcAft>
              <a:buNone/>
            </a:pPr>
            <a:endParaRPr dirty="0"/>
          </a:p>
        </p:txBody>
      </p:sp>
      <p:sp>
        <p:nvSpPr>
          <p:cNvPr id="377" name="Google Shape;377;p5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39</a:t>
            </a:fld>
            <a:endParaRPr/>
          </a:p>
        </p:txBody>
      </p:sp>
      <p:sp>
        <p:nvSpPr>
          <p:cNvPr id="5" name="TextBox 4">
            <a:extLst>
              <a:ext uri="{FF2B5EF4-FFF2-40B4-BE49-F238E27FC236}">
                <a16:creationId xmlns:a16="http://schemas.microsoft.com/office/drawing/2014/main" id="{2CF44A00-7B5C-435F-9F0D-35BDDB8FC71C}"/>
              </a:ext>
            </a:extLst>
          </p:cNvPr>
          <p:cNvSpPr txBox="1"/>
          <p:nvPr/>
        </p:nvSpPr>
        <p:spPr>
          <a:xfrm>
            <a:off x="122841" y="4533597"/>
            <a:ext cx="7079469" cy="523220"/>
          </a:xfrm>
          <a:prstGeom prst="rect">
            <a:avLst/>
          </a:prstGeom>
          <a:noFill/>
        </p:spPr>
        <p:txBody>
          <a:bodyPr wrap="square">
            <a:spAutoFit/>
          </a:bodyPr>
          <a:lstStyle/>
          <a:p>
            <a:r>
              <a:rPr lang="en-GB" baseline="30000" dirty="0"/>
              <a:t>19</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5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Text compression</a:t>
            </a:r>
            <a:br>
              <a:rPr lang="en-GB"/>
            </a:br>
            <a:endParaRPr/>
          </a:p>
        </p:txBody>
      </p:sp>
      <p:sp>
        <p:nvSpPr>
          <p:cNvPr id="383" name="Google Shape;383;p5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292100" algn="l" rtl="0">
              <a:lnSpc>
                <a:spcPct val="100000"/>
              </a:lnSpc>
              <a:spcBef>
                <a:spcPts val="0"/>
              </a:spcBef>
              <a:spcAft>
                <a:spcPts val="0"/>
              </a:spcAft>
              <a:buClr>
                <a:schemeClr val="dk1"/>
              </a:buClr>
              <a:buSzPts val="2400"/>
              <a:buChar char="•"/>
            </a:pPr>
            <a:r>
              <a:rPr lang="en-GB" sz="2000" dirty="0">
                <a:solidFill>
                  <a:schemeClr val="dk1"/>
                </a:solidFill>
                <a:latin typeface="Calibri"/>
                <a:ea typeface="Calibri"/>
                <a:cs typeface="Calibri"/>
                <a:sym typeface="Calibri"/>
              </a:rPr>
              <a:t>Keyword encoding</a:t>
            </a:r>
            <a:endParaRPr sz="2000" dirty="0">
              <a:solidFill>
                <a:schemeClr val="dk1"/>
              </a:solidFill>
              <a:latin typeface="Calibri"/>
              <a:ea typeface="Calibri"/>
              <a:cs typeface="Calibri"/>
              <a:sym typeface="Calibri"/>
            </a:endParaRPr>
          </a:p>
          <a:p>
            <a:pPr marL="742950" lvl="1" indent="-260350" algn="l" rtl="0">
              <a:lnSpc>
                <a:spcPct val="100000"/>
              </a:lnSpc>
              <a:spcBef>
                <a:spcPts val="560"/>
              </a:spcBef>
              <a:spcAft>
                <a:spcPts val="0"/>
              </a:spcAft>
              <a:buClr>
                <a:schemeClr val="dk1"/>
              </a:buClr>
              <a:buSzPts val="2400"/>
              <a:buChar char="–"/>
            </a:pPr>
            <a:r>
              <a:rPr lang="en-GB" sz="2000" dirty="0">
                <a:solidFill>
                  <a:schemeClr val="dk1"/>
                </a:solidFill>
                <a:latin typeface="Calibri"/>
                <a:ea typeface="Calibri"/>
                <a:cs typeface="Calibri"/>
                <a:sym typeface="Calibri"/>
              </a:rPr>
              <a:t>Replacing a frequently used word (or part of the word) with a single character</a:t>
            </a:r>
            <a:endParaRPr sz="2000" dirty="0">
              <a:solidFill>
                <a:schemeClr val="dk1"/>
              </a:solidFill>
              <a:latin typeface="Calibri"/>
              <a:ea typeface="Calibri"/>
              <a:cs typeface="Calibri"/>
              <a:sym typeface="Calibri"/>
            </a:endParaRPr>
          </a:p>
          <a:p>
            <a:pPr marL="342900" lvl="0" indent="-292100" algn="l" rtl="0">
              <a:lnSpc>
                <a:spcPct val="100000"/>
              </a:lnSpc>
              <a:spcBef>
                <a:spcPts val="640"/>
              </a:spcBef>
              <a:spcAft>
                <a:spcPts val="0"/>
              </a:spcAft>
              <a:buClr>
                <a:schemeClr val="dk1"/>
              </a:buClr>
              <a:buSzPts val="2400"/>
              <a:buChar char="•"/>
            </a:pPr>
            <a:r>
              <a:rPr lang="en-GB" sz="2000" dirty="0">
                <a:solidFill>
                  <a:schemeClr val="dk1"/>
                </a:solidFill>
                <a:latin typeface="Calibri"/>
                <a:ea typeface="Calibri"/>
                <a:cs typeface="Calibri"/>
                <a:sym typeface="Calibri"/>
              </a:rPr>
              <a:t>Run-length encoding</a:t>
            </a:r>
            <a:endParaRPr sz="2000" dirty="0">
              <a:solidFill>
                <a:schemeClr val="dk1"/>
              </a:solidFill>
              <a:latin typeface="Calibri"/>
              <a:ea typeface="Calibri"/>
              <a:cs typeface="Calibri"/>
              <a:sym typeface="Calibri"/>
            </a:endParaRPr>
          </a:p>
          <a:p>
            <a:pPr marL="742950" lvl="1" indent="-260350" algn="l" rtl="0">
              <a:lnSpc>
                <a:spcPct val="100000"/>
              </a:lnSpc>
              <a:spcBef>
                <a:spcPts val="560"/>
              </a:spcBef>
              <a:spcAft>
                <a:spcPts val="0"/>
              </a:spcAft>
              <a:buClr>
                <a:schemeClr val="dk1"/>
              </a:buClr>
              <a:buSzPts val="2400"/>
              <a:buChar char="–"/>
            </a:pPr>
            <a:r>
              <a:rPr lang="en-GB" sz="2000" dirty="0">
                <a:solidFill>
                  <a:schemeClr val="dk1"/>
                </a:solidFill>
                <a:latin typeface="Calibri"/>
                <a:ea typeface="Calibri"/>
                <a:cs typeface="Calibri"/>
                <a:sym typeface="Calibri"/>
              </a:rPr>
              <a:t>Replacing a long series of a repeated character with a count of the repetition</a:t>
            </a:r>
            <a:endParaRPr sz="2000" dirty="0">
              <a:solidFill>
                <a:schemeClr val="dk1"/>
              </a:solidFill>
              <a:latin typeface="Calibri"/>
              <a:ea typeface="Calibri"/>
              <a:cs typeface="Calibri"/>
              <a:sym typeface="Calibri"/>
            </a:endParaRPr>
          </a:p>
          <a:p>
            <a:pPr marL="342900" lvl="0" indent="-292100" algn="l" rtl="0">
              <a:lnSpc>
                <a:spcPct val="100000"/>
              </a:lnSpc>
              <a:spcBef>
                <a:spcPts val="640"/>
              </a:spcBef>
              <a:spcAft>
                <a:spcPts val="0"/>
              </a:spcAft>
              <a:buClr>
                <a:schemeClr val="dk1"/>
              </a:buClr>
              <a:buSzPts val="2400"/>
              <a:buChar char="•"/>
            </a:pPr>
            <a:r>
              <a:rPr lang="en-GB" sz="2000" dirty="0">
                <a:solidFill>
                  <a:schemeClr val="dk1"/>
                </a:solidFill>
                <a:latin typeface="Calibri"/>
                <a:ea typeface="Calibri"/>
                <a:cs typeface="Calibri"/>
                <a:sym typeface="Calibri"/>
              </a:rPr>
              <a:t>Huffman encoding</a:t>
            </a:r>
            <a:endParaRPr sz="2000" dirty="0">
              <a:solidFill>
                <a:schemeClr val="dk1"/>
              </a:solidFill>
              <a:latin typeface="Calibri"/>
              <a:ea typeface="Calibri"/>
              <a:cs typeface="Calibri"/>
              <a:sym typeface="Calibri"/>
            </a:endParaRPr>
          </a:p>
          <a:p>
            <a:pPr marL="742950" lvl="1" indent="-260350" algn="l" rtl="0">
              <a:lnSpc>
                <a:spcPct val="100000"/>
              </a:lnSpc>
              <a:spcBef>
                <a:spcPts val="560"/>
              </a:spcBef>
              <a:spcAft>
                <a:spcPts val="0"/>
              </a:spcAft>
              <a:buClr>
                <a:schemeClr val="dk1"/>
              </a:buClr>
              <a:buSzPts val="2400"/>
              <a:buChar char="–"/>
            </a:pPr>
            <a:r>
              <a:rPr lang="en-GB" sz="2000" dirty="0">
                <a:solidFill>
                  <a:schemeClr val="dk1"/>
                </a:solidFill>
                <a:latin typeface="Calibri"/>
                <a:ea typeface="Calibri"/>
                <a:cs typeface="Calibri"/>
                <a:sym typeface="Calibri"/>
              </a:rPr>
              <a:t>Using a variable-length binary string to represent a character so that frequently used characters have short codes </a:t>
            </a:r>
            <a:r>
              <a:rPr lang="en-GB" sz="2000" baseline="30000" dirty="0"/>
              <a:t>20</a:t>
            </a:r>
            <a:endParaRPr sz="2000" dirty="0">
              <a:solidFill>
                <a:schemeClr val="dk1"/>
              </a:solidFill>
              <a:latin typeface="Calibri"/>
              <a:ea typeface="Calibri"/>
              <a:cs typeface="Calibri"/>
              <a:sym typeface="Calibri"/>
            </a:endParaRPr>
          </a:p>
          <a:p>
            <a:pPr marL="0" lvl="0" indent="0" algn="l" rtl="0">
              <a:spcBef>
                <a:spcPts val="0"/>
              </a:spcBef>
              <a:spcAft>
                <a:spcPts val="1600"/>
              </a:spcAft>
              <a:buNone/>
            </a:pPr>
            <a:endParaRPr sz="2000" dirty="0"/>
          </a:p>
        </p:txBody>
      </p:sp>
      <p:sp>
        <p:nvSpPr>
          <p:cNvPr id="384" name="Google Shape;384;p5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40</a:t>
            </a:fld>
            <a:endParaRPr/>
          </a:p>
        </p:txBody>
      </p:sp>
      <p:sp>
        <p:nvSpPr>
          <p:cNvPr id="5" name="TextBox 4">
            <a:extLst>
              <a:ext uri="{FF2B5EF4-FFF2-40B4-BE49-F238E27FC236}">
                <a16:creationId xmlns:a16="http://schemas.microsoft.com/office/drawing/2014/main" id="{EFEF882B-4837-40D1-BAC6-57F0CC79E184}"/>
              </a:ext>
            </a:extLst>
          </p:cNvPr>
          <p:cNvSpPr txBox="1"/>
          <p:nvPr/>
        </p:nvSpPr>
        <p:spPr>
          <a:xfrm>
            <a:off x="122841" y="4533597"/>
            <a:ext cx="7079469" cy="523220"/>
          </a:xfrm>
          <a:prstGeom prst="rect">
            <a:avLst/>
          </a:prstGeom>
          <a:noFill/>
        </p:spPr>
        <p:txBody>
          <a:bodyPr wrap="square">
            <a:spAutoFit/>
          </a:bodyPr>
          <a:lstStyle/>
          <a:p>
            <a:r>
              <a:rPr lang="en-GB" baseline="30000" dirty="0"/>
              <a:t>20</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5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Keyword encoding</a:t>
            </a:r>
            <a:br>
              <a:rPr lang="en-GB"/>
            </a:br>
            <a:endParaRPr/>
          </a:p>
        </p:txBody>
      </p:sp>
      <p:sp>
        <p:nvSpPr>
          <p:cNvPr id="390" name="Google Shape;390;p56"/>
          <p:cNvSpPr txBox="1">
            <a:spLocks noGrp="1"/>
          </p:cNvSpPr>
          <p:nvPr>
            <p:ph type="body" idx="1"/>
          </p:nvPr>
        </p:nvSpPr>
        <p:spPr>
          <a:xfrm>
            <a:off x="311700" y="1152475"/>
            <a:ext cx="53928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800"/>
              <a:buFont typeface="Arial"/>
              <a:buNone/>
            </a:pPr>
            <a:r>
              <a:rPr lang="en-GB" sz="1400" dirty="0">
                <a:solidFill>
                  <a:schemeClr val="dk1"/>
                </a:solidFill>
                <a:latin typeface="Calibri"/>
                <a:ea typeface="Calibri"/>
                <a:cs typeface="Calibri"/>
                <a:sym typeface="Calibri"/>
              </a:rPr>
              <a:t>“The human body is composed of many independent systems, such as the circulatory system, the respiratory system, and the reproductive system. Not only must all systems work independently, they must interact and cooperate as well. Overall health is a function of the well-being of separate systems, as well as how these separate systems work in concert.”</a:t>
            </a:r>
            <a:endParaRPr sz="1400" dirty="0">
              <a:solidFill>
                <a:schemeClr val="dk1"/>
              </a:solidFill>
              <a:latin typeface="Calibri"/>
              <a:ea typeface="Calibri"/>
              <a:cs typeface="Calibri"/>
              <a:sym typeface="Calibri"/>
            </a:endParaRPr>
          </a:p>
          <a:p>
            <a:pPr marL="0" lvl="0" indent="0" algn="l" rtl="0">
              <a:lnSpc>
                <a:spcPct val="100000"/>
              </a:lnSpc>
              <a:spcBef>
                <a:spcPts val="360"/>
              </a:spcBef>
              <a:spcAft>
                <a:spcPts val="0"/>
              </a:spcAft>
              <a:buClr>
                <a:schemeClr val="dk1"/>
              </a:buClr>
              <a:buSzPts val="1800"/>
              <a:buFont typeface="Arial"/>
              <a:buNone/>
            </a:pPr>
            <a:r>
              <a:rPr lang="en-GB" sz="1400" b="1" dirty="0">
                <a:solidFill>
                  <a:schemeClr val="dk1"/>
                </a:solidFill>
                <a:latin typeface="Calibri"/>
                <a:ea typeface="Calibri"/>
                <a:cs typeface="Calibri"/>
                <a:sym typeface="Calibri"/>
              </a:rPr>
              <a:t>TOTAL: 352 characters</a:t>
            </a:r>
            <a:endParaRPr sz="1400" dirty="0">
              <a:solidFill>
                <a:schemeClr val="dk1"/>
              </a:solidFill>
              <a:latin typeface="Calibri"/>
              <a:ea typeface="Calibri"/>
              <a:cs typeface="Calibri"/>
              <a:sym typeface="Calibri"/>
            </a:endParaRPr>
          </a:p>
          <a:p>
            <a:pPr marL="0" lvl="0" indent="0" algn="l" rtl="0">
              <a:lnSpc>
                <a:spcPct val="100000"/>
              </a:lnSpc>
              <a:spcBef>
                <a:spcPts val="360"/>
              </a:spcBef>
              <a:spcAft>
                <a:spcPts val="0"/>
              </a:spcAft>
              <a:buClr>
                <a:schemeClr val="dk1"/>
              </a:buClr>
              <a:buSzPts val="1800"/>
              <a:buFont typeface="Arial"/>
              <a:buNone/>
            </a:pPr>
            <a:r>
              <a:rPr lang="en-GB" sz="1400" b="1" u="sng" dirty="0">
                <a:solidFill>
                  <a:schemeClr val="dk1"/>
                </a:solidFill>
                <a:latin typeface="Calibri"/>
                <a:ea typeface="Calibri"/>
                <a:cs typeface="Calibri"/>
                <a:sym typeface="Calibri"/>
              </a:rPr>
              <a:t>Encoded version</a:t>
            </a:r>
            <a:endParaRPr sz="1400" u="sng" dirty="0">
              <a:solidFill>
                <a:schemeClr val="dk1"/>
              </a:solidFill>
              <a:latin typeface="Calibri"/>
              <a:ea typeface="Calibri"/>
              <a:cs typeface="Calibri"/>
              <a:sym typeface="Calibri"/>
            </a:endParaRPr>
          </a:p>
          <a:p>
            <a:pPr marL="0" lvl="0" indent="0" algn="l" rtl="0">
              <a:lnSpc>
                <a:spcPct val="100000"/>
              </a:lnSpc>
              <a:spcBef>
                <a:spcPts val="360"/>
              </a:spcBef>
              <a:spcAft>
                <a:spcPts val="0"/>
              </a:spcAft>
              <a:buClr>
                <a:schemeClr val="dk1"/>
              </a:buClr>
              <a:buSzPts val="1800"/>
              <a:buFont typeface="Arial"/>
              <a:buNone/>
            </a:pPr>
            <a:r>
              <a:rPr lang="en-GB" sz="1400" dirty="0">
                <a:solidFill>
                  <a:schemeClr val="dk1"/>
                </a:solidFill>
                <a:latin typeface="Calibri"/>
                <a:ea typeface="Calibri"/>
                <a:cs typeface="Calibri"/>
                <a:sym typeface="Calibri"/>
              </a:rPr>
              <a:t>“The human body is composed of many independent systems, such ^ ~ circulatory system, ~ respiratory system, + ~ reproductive system. Not only &amp; each system work independently, they &amp; interact + cooperate ^ %. Overall health is a function of ~ %-being of separate systems, ^ % ^ how # separate systems work in concert.” </a:t>
            </a:r>
            <a:r>
              <a:rPr lang="en-GB" sz="1400" baseline="30000" dirty="0"/>
              <a:t>21</a:t>
            </a:r>
            <a:br>
              <a:rPr lang="en-GB" sz="1400" dirty="0">
                <a:solidFill>
                  <a:schemeClr val="dk1"/>
                </a:solidFill>
                <a:latin typeface="Calibri"/>
                <a:ea typeface="Calibri"/>
                <a:cs typeface="Calibri"/>
                <a:sym typeface="Calibri"/>
              </a:rPr>
            </a:br>
            <a:r>
              <a:rPr lang="en-GB" sz="1400" b="1" dirty="0">
                <a:solidFill>
                  <a:schemeClr val="dk1"/>
                </a:solidFill>
                <a:latin typeface="Calibri"/>
                <a:ea typeface="Calibri"/>
                <a:cs typeface="Calibri"/>
                <a:sym typeface="Calibri"/>
              </a:rPr>
              <a:t>TOTAL: 317 characters</a:t>
            </a:r>
            <a:endParaRPr sz="1400" dirty="0">
              <a:solidFill>
                <a:schemeClr val="dk1"/>
              </a:solidFill>
              <a:latin typeface="Calibri"/>
              <a:ea typeface="Calibri"/>
              <a:cs typeface="Calibri"/>
              <a:sym typeface="Calibri"/>
            </a:endParaRPr>
          </a:p>
          <a:p>
            <a:pPr marL="0" lvl="0" indent="0" algn="l" rtl="0">
              <a:lnSpc>
                <a:spcPct val="100000"/>
              </a:lnSpc>
              <a:spcBef>
                <a:spcPts val="360"/>
              </a:spcBef>
              <a:spcAft>
                <a:spcPts val="0"/>
              </a:spcAft>
              <a:buClr>
                <a:schemeClr val="dk1"/>
              </a:buClr>
              <a:buSzPts val="1800"/>
              <a:buFont typeface="Arial"/>
              <a:buNone/>
            </a:pPr>
            <a:r>
              <a:rPr lang="en-GB" sz="1400" b="1" dirty="0">
                <a:solidFill>
                  <a:schemeClr val="dk1"/>
                </a:solidFill>
                <a:latin typeface="Calibri"/>
                <a:ea typeface="Calibri"/>
                <a:cs typeface="Calibri"/>
                <a:sym typeface="Calibri"/>
              </a:rPr>
              <a:t>Compression rate: 317/352=0.9</a:t>
            </a:r>
            <a:endParaRPr sz="1400" dirty="0">
              <a:solidFill>
                <a:schemeClr val="dk1"/>
              </a:solidFill>
              <a:latin typeface="Calibri"/>
              <a:ea typeface="Calibri"/>
              <a:cs typeface="Calibri"/>
              <a:sym typeface="Calibri"/>
            </a:endParaRPr>
          </a:p>
          <a:p>
            <a:pPr marL="0" lvl="0" indent="0" algn="l" rtl="0">
              <a:lnSpc>
                <a:spcPct val="100000"/>
              </a:lnSpc>
              <a:spcBef>
                <a:spcPts val="360"/>
              </a:spcBef>
              <a:spcAft>
                <a:spcPts val="0"/>
              </a:spcAft>
              <a:buClr>
                <a:schemeClr val="dk1"/>
              </a:buClr>
              <a:buSzPts val="1800"/>
              <a:buFont typeface="Arial"/>
              <a:buNone/>
            </a:pPr>
            <a:endParaRPr sz="1400" dirty="0">
              <a:solidFill>
                <a:schemeClr val="dk1"/>
              </a:solidFill>
              <a:latin typeface="Calibri"/>
              <a:ea typeface="Calibri"/>
              <a:cs typeface="Calibri"/>
              <a:sym typeface="Calibri"/>
            </a:endParaRPr>
          </a:p>
          <a:p>
            <a:pPr marL="0" lvl="0" indent="0" algn="l" rtl="0">
              <a:spcBef>
                <a:spcPts val="0"/>
              </a:spcBef>
              <a:spcAft>
                <a:spcPts val="1600"/>
              </a:spcAft>
              <a:buNone/>
            </a:pPr>
            <a:endParaRPr sz="1400" dirty="0"/>
          </a:p>
        </p:txBody>
      </p:sp>
      <p:sp>
        <p:nvSpPr>
          <p:cNvPr id="391" name="Google Shape;391;p5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41</a:t>
            </a:fld>
            <a:endParaRPr/>
          </a:p>
        </p:txBody>
      </p:sp>
      <p:pic>
        <p:nvPicPr>
          <p:cNvPr id="392" name="Google Shape;392;p56"/>
          <p:cNvPicPr preferRelativeResize="0"/>
          <p:nvPr/>
        </p:nvPicPr>
        <p:blipFill rotWithShape="1">
          <a:blip r:embed="rId3">
            <a:alphaModFix/>
          </a:blip>
          <a:srcRect/>
          <a:stretch/>
        </p:blipFill>
        <p:spPr>
          <a:xfrm>
            <a:off x="6260500" y="1387913"/>
            <a:ext cx="2524125" cy="2905125"/>
          </a:xfrm>
          <a:prstGeom prst="rect">
            <a:avLst/>
          </a:prstGeom>
          <a:noFill/>
          <a:ln>
            <a:noFill/>
          </a:ln>
        </p:spPr>
      </p:pic>
      <p:sp>
        <p:nvSpPr>
          <p:cNvPr id="9" name="TextBox 8">
            <a:extLst>
              <a:ext uri="{FF2B5EF4-FFF2-40B4-BE49-F238E27FC236}">
                <a16:creationId xmlns:a16="http://schemas.microsoft.com/office/drawing/2014/main" id="{5CA9AE82-5DF7-4DB8-9BC8-8A7D4D37982E}"/>
              </a:ext>
            </a:extLst>
          </p:cNvPr>
          <p:cNvSpPr txBox="1"/>
          <p:nvPr/>
        </p:nvSpPr>
        <p:spPr>
          <a:xfrm>
            <a:off x="-11288" y="4698475"/>
            <a:ext cx="7710310" cy="523220"/>
          </a:xfrm>
          <a:prstGeom prst="rect">
            <a:avLst/>
          </a:prstGeom>
          <a:noFill/>
        </p:spPr>
        <p:txBody>
          <a:bodyPr wrap="square">
            <a:spAutoFit/>
          </a:bodyPr>
          <a:lstStyle/>
          <a:p>
            <a:r>
              <a:rPr lang="en-GB" baseline="30000" dirty="0"/>
              <a:t>21</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5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Run-length encoding</a:t>
            </a:r>
            <a:endParaRPr/>
          </a:p>
        </p:txBody>
      </p:sp>
      <p:sp>
        <p:nvSpPr>
          <p:cNvPr id="398" name="Google Shape;398;p5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279400" algn="l" rtl="0">
              <a:lnSpc>
                <a:spcPct val="100000"/>
              </a:lnSpc>
              <a:spcBef>
                <a:spcPts val="0"/>
              </a:spcBef>
              <a:spcAft>
                <a:spcPts val="0"/>
              </a:spcAft>
              <a:buClr>
                <a:schemeClr val="dk1"/>
              </a:buClr>
              <a:buSzPts val="2200"/>
              <a:buChar char="•"/>
            </a:pPr>
            <a:r>
              <a:rPr lang="en-GB" sz="2200" dirty="0">
                <a:solidFill>
                  <a:schemeClr val="dk1"/>
                </a:solidFill>
                <a:latin typeface="Calibri"/>
                <a:ea typeface="Calibri"/>
                <a:cs typeface="Calibri"/>
                <a:sym typeface="Calibri"/>
              </a:rPr>
              <a:t>A.k.a. </a:t>
            </a:r>
            <a:r>
              <a:rPr lang="en-GB" sz="2200" dirty="0">
                <a:solidFill>
                  <a:srgbClr val="558ED5"/>
                </a:solidFill>
                <a:latin typeface="Calibri"/>
                <a:ea typeface="Calibri"/>
                <a:cs typeface="Calibri"/>
                <a:sym typeface="Calibri"/>
              </a:rPr>
              <a:t>recurrence</a:t>
            </a:r>
            <a:r>
              <a:rPr lang="en-GB" sz="2200" dirty="0">
                <a:solidFill>
                  <a:schemeClr val="dk1"/>
                </a:solidFill>
                <a:latin typeface="Calibri"/>
                <a:ea typeface="Calibri"/>
                <a:cs typeface="Calibri"/>
                <a:sym typeface="Calibri"/>
              </a:rPr>
              <a:t> coding</a:t>
            </a:r>
            <a:endParaRPr sz="2200" dirty="0">
              <a:solidFill>
                <a:schemeClr val="dk1"/>
              </a:solidFill>
              <a:latin typeface="Calibri"/>
              <a:ea typeface="Calibri"/>
              <a:cs typeface="Calibri"/>
              <a:sym typeface="Calibri"/>
            </a:endParaRPr>
          </a:p>
          <a:p>
            <a:pPr marL="342900" lvl="0" indent="-279400" algn="l" rtl="0">
              <a:lnSpc>
                <a:spcPct val="100000"/>
              </a:lnSpc>
              <a:spcBef>
                <a:spcPts val="640"/>
              </a:spcBef>
              <a:spcAft>
                <a:spcPts val="0"/>
              </a:spcAft>
              <a:buClr>
                <a:schemeClr val="dk1"/>
              </a:buClr>
              <a:buSzPts val="2200"/>
              <a:buChar char="•"/>
            </a:pPr>
            <a:r>
              <a:rPr lang="en-GB" sz="2200" dirty="0">
                <a:solidFill>
                  <a:schemeClr val="dk1"/>
                </a:solidFill>
                <a:latin typeface="Calibri"/>
                <a:ea typeface="Calibri"/>
                <a:cs typeface="Calibri"/>
                <a:sym typeface="Calibri"/>
              </a:rPr>
              <a:t>Sequence of repeated characters is replaced by </a:t>
            </a:r>
            <a:r>
              <a:rPr lang="en-GB" sz="2200" dirty="0">
                <a:solidFill>
                  <a:srgbClr val="4F81BD"/>
                </a:solidFill>
                <a:latin typeface="Calibri"/>
                <a:ea typeface="Calibri"/>
                <a:cs typeface="Calibri"/>
                <a:sym typeface="Calibri"/>
              </a:rPr>
              <a:t>flag</a:t>
            </a:r>
            <a:r>
              <a:rPr lang="en-GB" sz="2200" dirty="0">
                <a:solidFill>
                  <a:schemeClr val="dk1"/>
                </a:solidFill>
                <a:latin typeface="Calibri"/>
                <a:ea typeface="Calibri"/>
                <a:cs typeface="Calibri"/>
                <a:sym typeface="Calibri"/>
              </a:rPr>
              <a:t> character, followed by the repeated character, followed by a single digit that indicates how many times the character is repeated </a:t>
            </a:r>
            <a:r>
              <a:rPr lang="en-GB" sz="1800" baseline="30000" dirty="0"/>
              <a:t>22</a:t>
            </a:r>
            <a:endParaRPr sz="2200" dirty="0">
              <a:solidFill>
                <a:schemeClr val="dk1"/>
              </a:solidFill>
              <a:latin typeface="Calibri"/>
              <a:ea typeface="Calibri"/>
              <a:cs typeface="Calibri"/>
              <a:sym typeface="Calibri"/>
            </a:endParaRPr>
          </a:p>
          <a:p>
            <a:pPr marL="342900" lvl="0" indent="-279400" algn="l" rtl="0">
              <a:lnSpc>
                <a:spcPct val="100000"/>
              </a:lnSpc>
              <a:spcBef>
                <a:spcPts val="640"/>
              </a:spcBef>
              <a:spcAft>
                <a:spcPts val="0"/>
              </a:spcAft>
              <a:buClr>
                <a:schemeClr val="dk1"/>
              </a:buClr>
              <a:buSzPts val="2200"/>
              <a:buChar char="•"/>
            </a:pPr>
            <a:r>
              <a:rPr lang="en-GB" sz="2200" dirty="0">
                <a:solidFill>
                  <a:schemeClr val="dk1"/>
                </a:solidFill>
                <a:latin typeface="Calibri"/>
                <a:ea typeface="Calibri"/>
                <a:cs typeface="Calibri"/>
                <a:sym typeface="Calibri"/>
              </a:rPr>
              <a:t>E.g. </a:t>
            </a:r>
            <a:r>
              <a:rPr lang="en-GB" sz="2200" b="1" dirty="0">
                <a:solidFill>
                  <a:srgbClr val="FF0000"/>
                </a:solidFill>
                <a:latin typeface="Calibri"/>
                <a:ea typeface="Calibri"/>
                <a:cs typeface="Calibri"/>
                <a:sym typeface="Calibri"/>
              </a:rPr>
              <a:t>*</a:t>
            </a:r>
            <a:r>
              <a:rPr lang="en-GB" sz="2200" b="1" dirty="0">
                <a:solidFill>
                  <a:schemeClr val="dk1"/>
                </a:solidFill>
                <a:latin typeface="Calibri"/>
                <a:ea typeface="Calibri"/>
                <a:cs typeface="Calibri"/>
                <a:sym typeface="Calibri"/>
              </a:rPr>
              <a:t> </a:t>
            </a:r>
            <a:r>
              <a:rPr lang="en-GB" sz="2200" dirty="0">
                <a:solidFill>
                  <a:schemeClr val="dk1"/>
                </a:solidFill>
                <a:latin typeface="Calibri"/>
                <a:ea typeface="Calibri"/>
                <a:cs typeface="Calibri"/>
                <a:sym typeface="Calibri"/>
              </a:rPr>
              <a:t>is a </a:t>
            </a:r>
            <a:r>
              <a:rPr lang="en-GB" sz="2200" dirty="0">
                <a:solidFill>
                  <a:srgbClr val="4F81BD"/>
                </a:solidFill>
                <a:latin typeface="Calibri"/>
                <a:ea typeface="Calibri"/>
                <a:cs typeface="Calibri"/>
                <a:sym typeface="Calibri"/>
              </a:rPr>
              <a:t>flag</a:t>
            </a:r>
            <a:endParaRPr sz="2200" dirty="0">
              <a:solidFill>
                <a:schemeClr val="dk1"/>
              </a:solidFill>
              <a:latin typeface="Calibri"/>
              <a:ea typeface="Calibri"/>
              <a:cs typeface="Calibri"/>
              <a:sym typeface="Calibri"/>
            </a:endParaRPr>
          </a:p>
          <a:p>
            <a:pPr marL="742950" lvl="1" indent="-247650" algn="l" rtl="0">
              <a:lnSpc>
                <a:spcPct val="100000"/>
              </a:lnSpc>
              <a:spcBef>
                <a:spcPts val="560"/>
              </a:spcBef>
              <a:spcAft>
                <a:spcPts val="0"/>
              </a:spcAft>
              <a:buClr>
                <a:schemeClr val="dk1"/>
              </a:buClr>
              <a:buSzPts val="2200"/>
              <a:buChar char="–"/>
            </a:pPr>
            <a:r>
              <a:rPr lang="en-GB" sz="2200" dirty="0">
                <a:solidFill>
                  <a:schemeClr val="dk1"/>
                </a:solidFill>
                <a:latin typeface="Calibri"/>
                <a:ea typeface="Calibri"/>
                <a:cs typeface="Calibri"/>
                <a:sym typeface="Calibri"/>
              </a:rPr>
              <a:t>AAAAAAA -&gt;  *A7</a:t>
            </a:r>
            <a:endParaRPr sz="2200" dirty="0">
              <a:solidFill>
                <a:schemeClr val="dk1"/>
              </a:solidFill>
              <a:latin typeface="Calibri"/>
              <a:ea typeface="Calibri"/>
              <a:cs typeface="Calibri"/>
              <a:sym typeface="Calibri"/>
            </a:endParaRPr>
          </a:p>
          <a:p>
            <a:pPr marL="742950" lvl="1" indent="-107950" algn="l" rtl="0">
              <a:lnSpc>
                <a:spcPct val="100000"/>
              </a:lnSpc>
              <a:spcBef>
                <a:spcPts val="560"/>
              </a:spcBef>
              <a:spcAft>
                <a:spcPts val="0"/>
              </a:spcAft>
              <a:buClr>
                <a:schemeClr val="dk1"/>
              </a:buClr>
              <a:buSzPts val="2800"/>
              <a:buFont typeface="Arial"/>
              <a:buNone/>
            </a:pPr>
            <a:endParaRPr sz="2200" dirty="0">
              <a:solidFill>
                <a:schemeClr val="dk1"/>
              </a:solidFill>
              <a:latin typeface="Calibri"/>
              <a:ea typeface="Calibri"/>
              <a:cs typeface="Calibri"/>
              <a:sym typeface="Calibri"/>
            </a:endParaRPr>
          </a:p>
          <a:p>
            <a:pPr marL="0" lvl="0" indent="0" algn="l" rtl="0">
              <a:spcBef>
                <a:spcPts val="0"/>
              </a:spcBef>
              <a:spcAft>
                <a:spcPts val="1600"/>
              </a:spcAft>
              <a:buNone/>
            </a:pPr>
            <a:endParaRPr sz="2200" dirty="0"/>
          </a:p>
        </p:txBody>
      </p:sp>
      <p:sp>
        <p:nvSpPr>
          <p:cNvPr id="399" name="Google Shape;399;p5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42</a:t>
            </a:fld>
            <a:endParaRPr/>
          </a:p>
        </p:txBody>
      </p:sp>
      <p:sp>
        <p:nvSpPr>
          <p:cNvPr id="6" name="TextBox 5">
            <a:extLst>
              <a:ext uri="{FF2B5EF4-FFF2-40B4-BE49-F238E27FC236}">
                <a16:creationId xmlns:a16="http://schemas.microsoft.com/office/drawing/2014/main" id="{9258E44A-30D5-4D81-9EA6-D1188CB2DEB6}"/>
              </a:ext>
            </a:extLst>
          </p:cNvPr>
          <p:cNvSpPr txBox="1"/>
          <p:nvPr/>
        </p:nvSpPr>
        <p:spPr>
          <a:xfrm>
            <a:off x="0" y="4663217"/>
            <a:ext cx="7642578" cy="523220"/>
          </a:xfrm>
          <a:prstGeom prst="rect">
            <a:avLst/>
          </a:prstGeom>
          <a:noFill/>
        </p:spPr>
        <p:txBody>
          <a:bodyPr wrap="square">
            <a:spAutoFit/>
          </a:bodyPr>
          <a:lstStyle/>
          <a:p>
            <a:r>
              <a:rPr lang="en-GB" baseline="30000" dirty="0"/>
              <a:t>22</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5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Run-length encoding</a:t>
            </a:r>
            <a:br>
              <a:rPr lang="en-GB"/>
            </a:br>
            <a:endParaRPr/>
          </a:p>
        </p:txBody>
      </p:sp>
      <p:sp>
        <p:nvSpPr>
          <p:cNvPr id="405" name="Google Shape;405;p5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00050" lvl="1" indent="0" algn="l" rtl="0">
              <a:lnSpc>
                <a:spcPct val="100000"/>
              </a:lnSpc>
              <a:spcBef>
                <a:spcPts val="0"/>
              </a:spcBef>
              <a:spcAft>
                <a:spcPts val="0"/>
              </a:spcAft>
              <a:buClr>
                <a:schemeClr val="dk1"/>
              </a:buClr>
              <a:buSzPts val="2800"/>
              <a:buFont typeface="Arial"/>
              <a:buNone/>
            </a:pPr>
            <a:r>
              <a:rPr lang="en-GB" sz="2200">
                <a:solidFill>
                  <a:schemeClr val="dk1"/>
                </a:solidFill>
                <a:latin typeface="Calibri"/>
                <a:ea typeface="Calibri"/>
                <a:cs typeface="Calibri"/>
                <a:sym typeface="Calibri"/>
              </a:rPr>
              <a:t>*n5*x9ccc*h6 some other text *k8eee</a:t>
            </a:r>
            <a:endParaRPr sz="2200">
              <a:solidFill>
                <a:schemeClr val="dk1"/>
              </a:solidFill>
              <a:latin typeface="Calibri"/>
              <a:ea typeface="Calibri"/>
              <a:cs typeface="Calibri"/>
              <a:sym typeface="Calibri"/>
            </a:endParaRPr>
          </a:p>
          <a:p>
            <a:pPr marL="0" lvl="0" indent="0" algn="l" rtl="0">
              <a:lnSpc>
                <a:spcPct val="100000"/>
              </a:lnSpc>
              <a:spcBef>
                <a:spcPts val="640"/>
              </a:spcBef>
              <a:spcAft>
                <a:spcPts val="0"/>
              </a:spcAft>
              <a:buClr>
                <a:schemeClr val="dk1"/>
              </a:buClr>
              <a:buSzPts val="3200"/>
              <a:buFont typeface="Arial"/>
              <a:buNone/>
            </a:pPr>
            <a:r>
              <a:rPr lang="en-GB" sz="2200" b="1">
                <a:solidFill>
                  <a:schemeClr val="dk1"/>
                </a:solidFill>
                <a:latin typeface="Calibri"/>
                <a:ea typeface="Calibri"/>
                <a:cs typeface="Calibri"/>
                <a:sym typeface="Calibri"/>
              </a:rPr>
              <a:t>TOTAL: 35 characters</a:t>
            </a:r>
            <a:endParaRPr sz="2200">
              <a:solidFill>
                <a:schemeClr val="dk1"/>
              </a:solidFill>
              <a:latin typeface="Calibri"/>
              <a:ea typeface="Calibri"/>
              <a:cs typeface="Calibri"/>
              <a:sym typeface="Calibri"/>
            </a:endParaRPr>
          </a:p>
          <a:p>
            <a:pPr marL="0" lvl="0" indent="0" algn="l" rtl="0">
              <a:lnSpc>
                <a:spcPct val="100000"/>
              </a:lnSpc>
              <a:spcBef>
                <a:spcPts val="640"/>
              </a:spcBef>
              <a:spcAft>
                <a:spcPts val="0"/>
              </a:spcAft>
              <a:buClr>
                <a:schemeClr val="dk1"/>
              </a:buClr>
              <a:buSzPts val="3200"/>
              <a:buFont typeface="Arial"/>
              <a:buNone/>
            </a:pPr>
            <a:r>
              <a:rPr lang="en-GB" sz="2200" b="1">
                <a:solidFill>
                  <a:schemeClr val="dk1"/>
                </a:solidFill>
                <a:latin typeface="Calibri"/>
                <a:ea typeface="Calibri"/>
                <a:cs typeface="Calibri"/>
                <a:sym typeface="Calibri"/>
              </a:rPr>
              <a:t>Decoded as:</a:t>
            </a:r>
            <a:endParaRPr sz="2200">
              <a:solidFill>
                <a:schemeClr val="dk1"/>
              </a:solidFill>
              <a:latin typeface="Calibri"/>
              <a:ea typeface="Calibri"/>
              <a:cs typeface="Calibri"/>
              <a:sym typeface="Calibri"/>
            </a:endParaRPr>
          </a:p>
          <a:p>
            <a:pPr marL="400050" lvl="1" indent="0" algn="l" rtl="0">
              <a:lnSpc>
                <a:spcPct val="100000"/>
              </a:lnSpc>
              <a:spcBef>
                <a:spcPts val="560"/>
              </a:spcBef>
              <a:spcAft>
                <a:spcPts val="0"/>
              </a:spcAft>
              <a:buClr>
                <a:schemeClr val="dk1"/>
              </a:buClr>
              <a:buSzPts val="2800"/>
              <a:buFont typeface="Arial"/>
              <a:buNone/>
            </a:pPr>
            <a:r>
              <a:rPr lang="en-GB" sz="2200">
                <a:solidFill>
                  <a:schemeClr val="dk1"/>
                </a:solidFill>
                <a:latin typeface="Calibri"/>
                <a:ea typeface="Calibri"/>
                <a:cs typeface="Calibri"/>
                <a:sym typeface="Calibri"/>
              </a:rPr>
              <a:t>nnnnnxxxxxxxxxccchhhhhh some other text kkkkkkkkeee</a:t>
            </a:r>
            <a:endParaRPr sz="2200">
              <a:solidFill>
                <a:schemeClr val="dk1"/>
              </a:solidFill>
              <a:latin typeface="Calibri"/>
              <a:ea typeface="Calibri"/>
              <a:cs typeface="Calibri"/>
              <a:sym typeface="Calibri"/>
            </a:endParaRPr>
          </a:p>
          <a:p>
            <a:pPr marL="0" lvl="0" indent="0" algn="l" rtl="0">
              <a:lnSpc>
                <a:spcPct val="100000"/>
              </a:lnSpc>
              <a:spcBef>
                <a:spcPts val="640"/>
              </a:spcBef>
              <a:spcAft>
                <a:spcPts val="0"/>
              </a:spcAft>
              <a:buClr>
                <a:schemeClr val="dk1"/>
              </a:buClr>
              <a:buSzPts val="3200"/>
              <a:buFont typeface="Arial"/>
              <a:buNone/>
            </a:pPr>
            <a:r>
              <a:rPr lang="en-GB" sz="2200" b="1">
                <a:solidFill>
                  <a:schemeClr val="dk1"/>
                </a:solidFill>
                <a:latin typeface="Calibri"/>
                <a:ea typeface="Calibri"/>
                <a:cs typeface="Calibri"/>
                <a:sym typeface="Calibri"/>
              </a:rPr>
              <a:t>TOTAL: 51 characters</a:t>
            </a:r>
            <a:endParaRPr sz="2200">
              <a:solidFill>
                <a:schemeClr val="dk1"/>
              </a:solidFill>
              <a:latin typeface="Calibri"/>
              <a:ea typeface="Calibri"/>
              <a:cs typeface="Calibri"/>
              <a:sym typeface="Calibri"/>
            </a:endParaRPr>
          </a:p>
          <a:p>
            <a:pPr marL="0" lvl="0" indent="0" algn="l" rtl="0">
              <a:lnSpc>
                <a:spcPct val="100000"/>
              </a:lnSpc>
              <a:spcBef>
                <a:spcPts val="640"/>
              </a:spcBef>
              <a:spcAft>
                <a:spcPts val="0"/>
              </a:spcAft>
              <a:buClr>
                <a:schemeClr val="dk1"/>
              </a:buClr>
              <a:buSzPts val="3200"/>
              <a:buFont typeface="Arial"/>
              <a:buNone/>
            </a:pPr>
            <a:endParaRPr sz="2200" b="1">
              <a:solidFill>
                <a:schemeClr val="dk1"/>
              </a:solidFill>
              <a:latin typeface="Calibri"/>
              <a:ea typeface="Calibri"/>
              <a:cs typeface="Calibri"/>
              <a:sym typeface="Calibri"/>
            </a:endParaRPr>
          </a:p>
          <a:p>
            <a:pPr marL="0" lvl="0" indent="0" algn="l" rtl="0">
              <a:lnSpc>
                <a:spcPct val="100000"/>
              </a:lnSpc>
              <a:spcBef>
                <a:spcPts val="640"/>
              </a:spcBef>
              <a:spcAft>
                <a:spcPts val="0"/>
              </a:spcAft>
              <a:buClr>
                <a:schemeClr val="dk1"/>
              </a:buClr>
              <a:buSzPts val="3200"/>
              <a:buFont typeface="Arial"/>
              <a:buNone/>
            </a:pPr>
            <a:r>
              <a:rPr lang="en-GB" sz="2200" b="1">
                <a:solidFill>
                  <a:schemeClr val="dk1"/>
                </a:solidFill>
                <a:latin typeface="Calibri"/>
                <a:ea typeface="Calibri"/>
                <a:cs typeface="Calibri"/>
                <a:sym typeface="Calibri"/>
              </a:rPr>
              <a:t>compression ratio </a:t>
            </a:r>
            <a:r>
              <a:rPr lang="en-GB" sz="2200">
                <a:solidFill>
                  <a:schemeClr val="dk1"/>
                </a:solidFill>
                <a:latin typeface="Calibri"/>
                <a:ea typeface="Calibri"/>
                <a:cs typeface="Calibri"/>
                <a:sym typeface="Calibri"/>
              </a:rPr>
              <a:t>35/51 = 0.68.</a:t>
            </a:r>
            <a:endParaRPr sz="2200">
              <a:solidFill>
                <a:schemeClr val="dk1"/>
              </a:solidFill>
              <a:latin typeface="Calibri"/>
              <a:ea typeface="Calibri"/>
              <a:cs typeface="Calibri"/>
              <a:sym typeface="Calibri"/>
            </a:endParaRPr>
          </a:p>
          <a:p>
            <a:pPr marL="0" lvl="0" indent="0" algn="l" rtl="0">
              <a:spcBef>
                <a:spcPts val="0"/>
              </a:spcBef>
              <a:spcAft>
                <a:spcPts val="1600"/>
              </a:spcAft>
              <a:buNone/>
            </a:pPr>
            <a:endParaRPr sz="2200"/>
          </a:p>
        </p:txBody>
      </p:sp>
      <p:sp>
        <p:nvSpPr>
          <p:cNvPr id="406" name="Google Shape;406;p5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43</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p5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Run-length encoding for bitmap </a:t>
            </a:r>
            <a:r>
              <a:rPr lang="en-GB" baseline="30000" dirty="0"/>
              <a:t>23</a:t>
            </a:r>
            <a:br>
              <a:rPr lang="en-GB" dirty="0"/>
            </a:br>
            <a:endParaRPr dirty="0"/>
          </a:p>
        </p:txBody>
      </p:sp>
      <p:sp>
        <p:nvSpPr>
          <p:cNvPr id="412" name="Google Shape;412;p59"/>
          <p:cNvSpPr txBox="1">
            <a:spLocks noGrp="1"/>
          </p:cNvSpPr>
          <p:nvPr>
            <p:ph type="body" idx="1"/>
          </p:nvPr>
        </p:nvSpPr>
        <p:spPr>
          <a:xfrm>
            <a:off x="311700" y="1152475"/>
            <a:ext cx="5702400" cy="3416400"/>
          </a:xfrm>
          <a:prstGeom prst="rect">
            <a:avLst/>
          </a:prstGeom>
        </p:spPr>
        <p:txBody>
          <a:bodyPr spcFirstLastPara="1" wrap="square" lIns="91425" tIns="91425" rIns="91425" bIns="91425" anchor="t" anchorCtr="0">
            <a:noAutofit/>
          </a:bodyPr>
          <a:lstStyle/>
          <a:p>
            <a:pPr marL="342900" lvl="0" indent="-279400" algn="l" rtl="0">
              <a:lnSpc>
                <a:spcPct val="100000"/>
              </a:lnSpc>
              <a:spcBef>
                <a:spcPts val="0"/>
              </a:spcBef>
              <a:spcAft>
                <a:spcPts val="0"/>
              </a:spcAft>
              <a:buClr>
                <a:schemeClr val="dk1"/>
              </a:buClr>
              <a:buSzPts val="2200"/>
              <a:buChar char="•"/>
            </a:pPr>
            <a:r>
              <a:rPr lang="en-GB" sz="2200" dirty="0">
                <a:solidFill>
                  <a:schemeClr val="dk1"/>
                </a:solidFill>
                <a:latin typeface="Calibri"/>
                <a:ea typeface="Calibri"/>
                <a:cs typeface="Calibri"/>
                <a:sym typeface="Calibri"/>
              </a:rPr>
              <a:t>In raw format the </a:t>
            </a:r>
            <a:r>
              <a:rPr lang="en-GB" sz="2200" dirty="0">
                <a:solidFill>
                  <a:srgbClr val="4F81BD"/>
                </a:solidFill>
                <a:latin typeface="Calibri"/>
                <a:ea typeface="Calibri"/>
                <a:cs typeface="Calibri"/>
                <a:sym typeface="Calibri"/>
              </a:rPr>
              <a:t>first three </a:t>
            </a:r>
            <a:r>
              <a:rPr lang="en-GB" sz="2200" dirty="0">
                <a:solidFill>
                  <a:schemeClr val="dk1"/>
                </a:solidFill>
                <a:latin typeface="Calibri"/>
                <a:ea typeface="Calibri"/>
                <a:cs typeface="Calibri"/>
                <a:sym typeface="Calibri"/>
              </a:rPr>
              <a:t>rows would be</a:t>
            </a:r>
            <a:endParaRPr sz="2200" dirty="0">
              <a:solidFill>
                <a:schemeClr val="dk1"/>
              </a:solidFill>
              <a:latin typeface="Calibri"/>
              <a:ea typeface="Calibri"/>
              <a:cs typeface="Calibri"/>
              <a:sym typeface="Calibri"/>
            </a:endParaRPr>
          </a:p>
          <a:p>
            <a:pPr marL="342900" lvl="0" indent="-342900" algn="l" rtl="0">
              <a:lnSpc>
                <a:spcPct val="100000"/>
              </a:lnSpc>
              <a:spcBef>
                <a:spcPts val="640"/>
              </a:spcBef>
              <a:spcAft>
                <a:spcPts val="0"/>
              </a:spcAft>
              <a:buClr>
                <a:schemeClr val="dk1"/>
              </a:buClr>
              <a:buSzPts val="3200"/>
              <a:buFont typeface="Arial"/>
              <a:buNone/>
            </a:pPr>
            <a:r>
              <a:rPr lang="en-GB" sz="2200" dirty="0">
                <a:solidFill>
                  <a:schemeClr val="dk1"/>
                </a:solidFill>
                <a:latin typeface="Calibri"/>
                <a:ea typeface="Calibri"/>
                <a:cs typeface="Calibri"/>
                <a:sym typeface="Calibri"/>
              </a:rPr>
              <a:t>0 0 0 0 0 0 0 0 0 0 0 0 0 0 0 0</a:t>
            </a:r>
            <a:endParaRPr sz="2200" dirty="0">
              <a:solidFill>
                <a:schemeClr val="dk1"/>
              </a:solidFill>
              <a:latin typeface="Calibri"/>
              <a:ea typeface="Calibri"/>
              <a:cs typeface="Calibri"/>
              <a:sym typeface="Calibri"/>
            </a:endParaRPr>
          </a:p>
          <a:p>
            <a:pPr marL="342900" lvl="0" indent="-342900" algn="l" rtl="0">
              <a:lnSpc>
                <a:spcPct val="100000"/>
              </a:lnSpc>
              <a:spcBef>
                <a:spcPts val="640"/>
              </a:spcBef>
              <a:spcAft>
                <a:spcPts val="0"/>
              </a:spcAft>
              <a:buClr>
                <a:schemeClr val="dk1"/>
              </a:buClr>
              <a:buSzPts val="3200"/>
              <a:buFont typeface="Arial"/>
              <a:buNone/>
            </a:pPr>
            <a:r>
              <a:rPr lang="en-GB" sz="2200" dirty="0">
                <a:solidFill>
                  <a:schemeClr val="dk1"/>
                </a:solidFill>
                <a:latin typeface="Calibri"/>
                <a:ea typeface="Calibri"/>
                <a:cs typeface="Calibri"/>
                <a:sym typeface="Calibri"/>
              </a:rPr>
              <a:t>0 0 0 0 0 0 0 0 0 0 0 0 0 0 0 0 </a:t>
            </a:r>
            <a:endParaRPr sz="2200" dirty="0">
              <a:solidFill>
                <a:schemeClr val="dk1"/>
              </a:solidFill>
              <a:latin typeface="Calibri"/>
              <a:ea typeface="Calibri"/>
              <a:cs typeface="Calibri"/>
              <a:sym typeface="Calibri"/>
            </a:endParaRPr>
          </a:p>
          <a:p>
            <a:pPr marL="342900" lvl="0" indent="-342900" algn="l" rtl="0">
              <a:lnSpc>
                <a:spcPct val="100000"/>
              </a:lnSpc>
              <a:spcBef>
                <a:spcPts val="640"/>
              </a:spcBef>
              <a:spcAft>
                <a:spcPts val="0"/>
              </a:spcAft>
              <a:buClr>
                <a:schemeClr val="dk1"/>
              </a:buClr>
              <a:buSzPts val="3200"/>
              <a:buFont typeface="Arial"/>
              <a:buNone/>
            </a:pPr>
            <a:r>
              <a:rPr lang="en-GB" sz="2200" dirty="0">
                <a:solidFill>
                  <a:schemeClr val="dk1"/>
                </a:solidFill>
                <a:latin typeface="Calibri"/>
                <a:ea typeface="Calibri"/>
                <a:cs typeface="Calibri"/>
                <a:sym typeface="Calibri"/>
              </a:rPr>
              <a:t>0 0 1 1 1 1 1 1 1 1 1 1 1 1 0 0</a:t>
            </a:r>
            <a:endParaRPr sz="2200" dirty="0">
              <a:solidFill>
                <a:schemeClr val="dk1"/>
              </a:solidFill>
              <a:latin typeface="Calibri"/>
              <a:ea typeface="Calibri"/>
              <a:cs typeface="Calibri"/>
              <a:sym typeface="Calibri"/>
            </a:endParaRPr>
          </a:p>
          <a:p>
            <a:pPr marL="342900" lvl="0" indent="-279400" algn="l" rtl="0">
              <a:lnSpc>
                <a:spcPct val="100000"/>
              </a:lnSpc>
              <a:spcBef>
                <a:spcPts val="640"/>
              </a:spcBef>
              <a:spcAft>
                <a:spcPts val="0"/>
              </a:spcAft>
              <a:buClr>
                <a:schemeClr val="dk1"/>
              </a:buClr>
              <a:buSzPts val="2200"/>
              <a:buChar char="•"/>
            </a:pPr>
            <a:r>
              <a:rPr lang="en-GB" sz="2200" dirty="0">
                <a:solidFill>
                  <a:schemeClr val="dk1"/>
                </a:solidFill>
                <a:latin typeface="Calibri"/>
                <a:ea typeface="Calibri"/>
                <a:cs typeface="Calibri"/>
                <a:sym typeface="Calibri"/>
              </a:rPr>
              <a:t>Using run length encoding the first three rows would be</a:t>
            </a:r>
            <a:endParaRPr sz="2200" dirty="0">
              <a:solidFill>
                <a:schemeClr val="dk1"/>
              </a:solidFill>
              <a:latin typeface="Calibri"/>
              <a:ea typeface="Calibri"/>
              <a:cs typeface="Calibri"/>
              <a:sym typeface="Calibri"/>
            </a:endParaRPr>
          </a:p>
          <a:p>
            <a:pPr marL="342900" lvl="0" indent="-342900" algn="l" rtl="0">
              <a:lnSpc>
                <a:spcPct val="100000"/>
              </a:lnSpc>
              <a:spcBef>
                <a:spcPts val="640"/>
              </a:spcBef>
              <a:spcAft>
                <a:spcPts val="0"/>
              </a:spcAft>
              <a:buClr>
                <a:schemeClr val="dk1"/>
              </a:buClr>
              <a:buSzPts val="3200"/>
              <a:buFont typeface="Arial"/>
              <a:buNone/>
            </a:pPr>
            <a:r>
              <a:rPr lang="en-GB" sz="2200" dirty="0">
                <a:solidFill>
                  <a:schemeClr val="dk1"/>
                </a:solidFill>
                <a:latin typeface="Calibri"/>
                <a:ea typeface="Calibri"/>
                <a:cs typeface="Calibri"/>
                <a:sym typeface="Calibri"/>
              </a:rPr>
              <a:t>16 0 16 0 2 0 12 1 2 0</a:t>
            </a:r>
            <a:endParaRPr sz="2200" dirty="0">
              <a:solidFill>
                <a:schemeClr val="dk1"/>
              </a:solidFill>
              <a:latin typeface="Calibri"/>
              <a:ea typeface="Calibri"/>
              <a:cs typeface="Calibri"/>
              <a:sym typeface="Calibri"/>
            </a:endParaRPr>
          </a:p>
          <a:p>
            <a:pPr marL="0" lvl="0" indent="0" algn="l" rtl="0">
              <a:spcBef>
                <a:spcPts val="0"/>
              </a:spcBef>
              <a:spcAft>
                <a:spcPts val="1600"/>
              </a:spcAft>
              <a:buNone/>
            </a:pPr>
            <a:endParaRPr sz="2200" dirty="0"/>
          </a:p>
        </p:txBody>
      </p:sp>
      <p:sp>
        <p:nvSpPr>
          <p:cNvPr id="413" name="Google Shape;413;p5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44</a:t>
            </a:fld>
            <a:endParaRPr/>
          </a:p>
        </p:txBody>
      </p:sp>
      <p:pic>
        <p:nvPicPr>
          <p:cNvPr id="414" name="Google Shape;414;p59" descr="http://paulbourke.net/dataformats/bitmaps/storagefig4.gif"/>
          <p:cNvPicPr preferRelativeResize="0"/>
          <p:nvPr/>
        </p:nvPicPr>
        <p:blipFill rotWithShape="1">
          <a:blip r:embed="rId3">
            <a:alphaModFix/>
          </a:blip>
          <a:srcRect/>
          <a:stretch/>
        </p:blipFill>
        <p:spPr>
          <a:xfrm>
            <a:off x="6211888" y="1600200"/>
            <a:ext cx="2779712" cy="1752600"/>
          </a:xfrm>
          <a:prstGeom prst="rect">
            <a:avLst/>
          </a:prstGeom>
          <a:noFill/>
          <a:ln>
            <a:noFill/>
          </a:ln>
        </p:spPr>
      </p:pic>
      <p:sp>
        <p:nvSpPr>
          <p:cNvPr id="6" name="TextBox 5">
            <a:extLst>
              <a:ext uri="{FF2B5EF4-FFF2-40B4-BE49-F238E27FC236}">
                <a16:creationId xmlns:a16="http://schemas.microsoft.com/office/drawing/2014/main" id="{1067B678-E7A3-4284-A287-D683640A5057}"/>
              </a:ext>
            </a:extLst>
          </p:cNvPr>
          <p:cNvSpPr txBox="1"/>
          <p:nvPr/>
        </p:nvSpPr>
        <p:spPr>
          <a:xfrm>
            <a:off x="0" y="4663217"/>
            <a:ext cx="7642578" cy="523220"/>
          </a:xfrm>
          <a:prstGeom prst="rect">
            <a:avLst/>
          </a:prstGeom>
          <a:noFill/>
        </p:spPr>
        <p:txBody>
          <a:bodyPr wrap="square">
            <a:spAutoFit/>
          </a:bodyPr>
          <a:lstStyle/>
          <a:p>
            <a:r>
              <a:rPr lang="en-GB" baseline="30000" dirty="0"/>
              <a:t>23</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6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Huffman encoding </a:t>
            </a:r>
            <a:br>
              <a:rPr lang="en-GB"/>
            </a:br>
            <a:endParaRPr/>
          </a:p>
        </p:txBody>
      </p:sp>
      <p:sp>
        <p:nvSpPr>
          <p:cNvPr id="420" name="Google Shape;420;p60"/>
          <p:cNvSpPr txBox="1">
            <a:spLocks noGrp="1"/>
          </p:cNvSpPr>
          <p:nvPr>
            <p:ph type="body" idx="1"/>
          </p:nvPr>
        </p:nvSpPr>
        <p:spPr>
          <a:xfrm>
            <a:off x="311700" y="1152475"/>
            <a:ext cx="5649000" cy="3416400"/>
          </a:xfrm>
          <a:prstGeom prst="rect">
            <a:avLst/>
          </a:prstGeom>
        </p:spPr>
        <p:txBody>
          <a:bodyPr spcFirstLastPara="1" wrap="square" lIns="91425" tIns="91425" rIns="91425" bIns="91425" anchor="t" anchorCtr="0">
            <a:noAutofit/>
          </a:bodyPr>
          <a:lstStyle/>
          <a:p>
            <a:pPr marL="342900" lvl="0" indent="-279400" algn="l" rtl="0">
              <a:lnSpc>
                <a:spcPct val="100000"/>
              </a:lnSpc>
              <a:spcBef>
                <a:spcPts val="0"/>
              </a:spcBef>
              <a:spcAft>
                <a:spcPts val="0"/>
              </a:spcAft>
              <a:buClr>
                <a:schemeClr val="dk1"/>
              </a:buClr>
              <a:buSzPts val="2200"/>
              <a:buChar char="•"/>
            </a:pPr>
            <a:r>
              <a:rPr lang="en-GB" sz="2200" dirty="0">
                <a:solidFill>
                  <a:schemeClr val="dk1"/>
                </a:solidFill>
                <a:latin typeface="Calibri"/>
                <a:ea typeface="Calibri"/>
                <a:cs typeface="Calibri"/>
                <a:sym typeface="Calibri"/>
              </a:rPr>
              <a:t>Use </a:t>
            </a:r>
            <a:r>
              <a:rPr lang="en-GB" sz="2200" b="1" dirty="0">
                <a:solidFill>
                  <a:schemeClr val="dk1"/>
                </a:solidFill>
                <a:latin typeface="Calibri"/>
                <a:ea typeface="Calibri"/>
                <a:cs typeface="Calibri"/>
                <a:sym typeface="Calibri"/>
              </a:rPr>
              <a:t>variable-length</a:t>
            </a:r>
            <a:r>
              <a:rPr lang="en-GB" sz="2200" dirty="0">
                <a:solidFill>
                  <a:schemeClr val="dk1"/>
                </a:solidFill>
                <a:latin typeface="Calibri"/>
                <a:ea typeface="Calibri"/>
                <a:cs typeface="Calibri"/>
                <a:sym typeface="Calibri"/>
              </a:rPr>
              <a:t> bit strings to represent each character</a:t>
            </a:r>
            <a:endParaRPr sz="2200" dirty="0">
              <a:solidFill>
                <a:schemeClr val="dk1"/>
              </a:solidFill>
              <a:latin typeface="Calibri"/>
              <a:ea typeface="Calibri"/>
              <a:cs typeface="Calibri"/>
              <a:sym typeface="Calibri"/>
            </a:endParaRPr>
          </a:p>
          <a:p>
            <a:pPr marL="342900" lvl="0" indent="-279400" algn="l" rtl="0">
              <a:lnSpc>
                <a:spcPct val="100000"/>
              </a:lnSpc>
              <a:spcBef>
                <a:spcPts val="640"/>
              </a:spcBef>
              <a:spcAft>
                <a:spcPts val="0"/>
              </a:spcAft>
              <a:buClr>
                <a:schemeClr val="dk1"/>
              </a:buClr>
              <a:buSzPts val="2200"/>
              <a:buChar char="•"/>
            </a:pPr>
            <a:r>
              <a:rPr lang="en-GB" sz="2200" dirty="0">
                <a:solidFill>
                  <a:schemeClr val="dk1"/>
                </a:solidFill>
                <a:latin typeface="Calibri"/>
                <a:ea typeface="Calibri"/>
                <a:cs typeface="Calibri"/>
                <a:sym typeface="Calibri"/>
              </a:rPr>
              <a:t>Use only few bits to represent frequently used characters</a:t>
            </a:r>
            <a:endParaRPr sz="2200" dirty="0">
              <a:solidFill>
                <a:schemeClr val="dk1"/>
              </a:solidFill>
              <a:latin typeface="Calibri"/>
              <a:ea typeface="Calibri"/>
              <a:cs typeface="Calibri"/>
              <a:sym typeface="Calibri"/>
            </a:endParaRPr>
          </a:p>
          <a:p>
            <a:pPr marL="342900" lvl="0" indent="-279400" algn="l" rtl="0">
              <a:lnSpc>
                <a:spcPct val="100000"/>
              </a:lnSpc>
              <a:spcBef>
                <a:spcPts val="640"/>
              </a:spcBef>
              <a:spcAft>
                <a:spcPts val="0"/>
              </a:spcAft>
              <a:buClr>
                <a:schemeClr val="dk1"/>
              </a:buClr>
              <a:buSzPts val="2200"/>
              <a:buChar char="•"/>
            </a:pPr>
            <a:r>
              <a:rPr lang="en-GB" sz="2200" dirty="0">
                <a:solidFill>
                  <a:schemeClr val="dk1"/>
                </a:solidFill>
                <a:latin typeface="Calibri"/>
                <a:ea typeface="Calibri"/>
                <a:cs typeface="Calibri"/>
                <a:sym typeface="Calibri"/>
              </a:rPr>
              <a:t>Use longer bit strings for rarely used characters </a:t>
            </a:r>
            <a:r>
              <a:rPr lang="en-GB" sz="1800" baseline="30000" dirty="0"/>
              <a:t>24</a:t>
            </a:r>
            <a:endParaRPr sz="2200" dirty="0">
              <a:solidFill>
                <a:schemeClr val="dk1"/>
              </a:solidFill>
              <a:latin typeface="Calibri"/>
              <a:ea typeface="Calibri"/>
              <a:cs typeface="Calibri"/>
              <a:sym typeface="Calibri"/>
            </a:endParaRPr>
          </a:p>
          <a:p>
            <a:pPr marL="342900" lvl="0" indent="-279400" algn="l" rtl="0">
              <a:lnSpc>
                <a:spcPct val="100000"/>
              </a:lnSpc>
              <a:spcBef>
                <a:spcPts val="640"/>
              </a:spcBef>
              <a:spcAft>
                <a:spcPts val="0"/>
              </a:spcAft>
              <a:buClr>
                <a:schemeClr val="dk1"/>
              </a:buClr>
              <a:buSzPts val="2200"/>
              <a:buChar char="•"/>
            </a:pPr>
            <a:r>
              <a:rPr lang="en-GB" sz="2200" dirty="0">
                <a:solidFill>
                  <a:schemeClr val="dk1"/>
                </a:solidFill>
                <a:latin typeface="Calibri"/>
                <a:ea typeface="Calibri"/>
                <a:cs typeface="Calibri"/>
                <a:sym typeface="Calibri"/>
              </a:rPr>
              <a:t> E.g. </a:t>
            </a:r>
            <a:endParaRPr sz="2200" dirty="0">
              <a:solidFill>
                <a:schemeClr val="dk1"/>
              </a:solidFill>
              <a:latin typeface="Calibri"/>
              <a:ea typeface="Calibri"/>
              <a:cs typeface="Calibri"/>
              <a:sym typeface="Calibri"/>
            </a:endParaRPr>
          </a:p>
          <a:p>
            <a:pPr marL="0" lvl="0" indent="0" algn="l" rtl="0">
              <a:lnSpc>
                <a:spcPct val="100000"/>
              </a:lnSpc>
              <a:spcBef>
                <a:spcPts val="640"/>
              </a:spcBef>
              <a:spcAft>
                <a:spcPts val="0"/>
              </a:spcAft>
              <a:buClr>
                <a:schemeClr val="dk1"/>
              </a:buClr>
              <a:buSzPts val="3200"/>
              <a:buFont typeface="Arial"/>
              <a:buNone/>
            </a:pPr>
            <a:r>
              <a:rPr lang="en-GB" sz="2200" dirty="0">
                <a:solidFill>
                  <a:schemeClr val="dk1"/>
                </a:solidFill>
                <a:latin typeface="Calibri"/>
                <a:ea typeface="Calibri"/>
                <a:cs typeface="Calibri"/>
                <a:sym typeface="Calibri"/>
              </a:rPr>
              <a:t>DOORBELL  -&gt; 1011110110111101001100100</a:t>
            </a:r>
            <a:endParaRPr sz="2200" dirty="0">
              <a:solidFill>
                <a:schemeClr val="dk1"/>
              </a:solidFill>
              <a:latin typeface="Calibri"/>
              <a:ea typeface="Calibri"/>
              <a:cs typeface="Calibri"/>
              <a:sym typeface="Calibri"/>
            </a:endParaRPr>
          </a:p>
          <a:p>
            <a:pPr marL="0" lvl="0" indent="0" algn="l" rtl="0">
              <a:spcBef>
                <a:spcPts val="0"/>
              </a:spcBef>
              <a:spcAft>
                <a:spcPts val="1600"/>
              </a:spcAft>
              <a:buNone/>
            </a:pPr>
            <a:endParaRPr sz="2200" dirty="0"/>
          </a:p>
        </p:txBody>
      </p:sp>
      <p:sp>
        <p:nvSpPr>
          <p:cNvPr id="421" name="Google Shape;421;p6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45</a:t>
            </a:fld>
            <a:endParaRPr/>
          </a:p>
        </p:txBody>
      </p:sp>
      <p:pic>
        <p:nvPicPr>
          <p:cNvPr id="422" name="Google Shape;422;p60"/>
          <p:cNvPicPr preferRelativeResize="0"/>
          <p:nvPr/>
        </p:nvPicPr>
        <p:blipFill rotWithShape="1">
          <a:blip r:embed="rId3">
            <a:alphaModFix/>
          </a:blip>
          <a:srcRect/>
          <a:stretch/>
        </p:blipFill>
        <p:spPr>
          <a:xfrm>
            <a:off x="6172200" y="1524000"/>
            <a:ext cx="2390775" cy="2057400"/>
          </a:xfrm>
          <a:prstGeom prst="rect">
            <a:avLst/>
          </a:prstGeom>
          <a:noFill/>
          <a:ln>
            <a:noFill/>
          </a:ln>
        </p:spPr>
      </p:pic>
      <p:sp>
        <p:nvSpPr>
          <p:cNvPr id="6" name="TextBox 5">
            <a:extLst>
              <a:ext uri="{FF2B5EF4-FFF2-40B4-BE49-F238E27FC236}">
                <a16:creationId xmlns:a16="http://schemas.microsoft.com/office/drawing/2014/main" id="{DAA776CC-9BCF-41EF-AAD4-428F34B4FBA3}"/>
              </a:ext>
            </a:extLst>
          </p:cNvPr>
          <p:cNvSpPr txBox="1"/>
          <p:nvPr/>
        </p:nvSpPr>
        <p:spPr>
          <a:xfrm>
            <a:off x="0" y="4663217"/>
            <a:ext cx="7642578" cy="523220"/>
          </a:xfrm>
          <a:prstGeom prst="rect">
            <a:avLst/>
          </a:prstGeom>
          <a:noFill/>
        </p:spPr>
        <p:txBody>
          <a:bodyPr wrap="square">
            <a:spAutoFit/>
          </a:bodyPr>
          <a:lstStyle/>
          <a:p>
            <a:r>
              <a:rPr lang="en-GB" baseline="30000" dirty="0"/>
              <a:t>24</a:t>
            </a:r>
            <a:r>
              <a:rPr lang="en-US" sz="1400" dirty="0"/>
              <a:t>Dale, N., &amp; Lewis, J. (2020). Computer Science Illuminated (7th ed.). Jones &amp; Bartlett Learning, Ch3</a:t>
            </a:r>
            <a:endParaRPr lang="en-US" sz="1400" dirty="0">
              <a:effectLst/>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6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FFFFFF"/>
                </a:solidFill>
              </a:rPr>
              <a:t>Decoding Huffman code</a:t>
            </a:r>
            <a:br>
              <a:rPr lang="en-GB">
                <a:solidFill>
                  <a:srgbClr val="FFFFFF"/>
                </a:solidFill>
              </a:rPr>
            </a:br>
            <a:endParaRPr>
              <a:solidFill>
                <a:srgbClr val="FFFFFF"/>
              </a:solidFill>
            </a:endParaRPr>
          </a:p>
        </p:txBody>
      </p:sp>
      <p:sp>
        <p:nvSpPr>
          <p:cNvPr id="428" name="Google Shape;428;p6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342900" algn="l" rtl="0">
              <a:lnSpc>
                <a:spcPct val="100000"/>
              </a:lnSpc>
              <a:spcBef>
                <a:spcPts val="0"/>
              </a:spcBef>
              <a:spcAft>
                <a:spcPts val="0"/>
              </a:spcAft>
              <a:buClr>
                <a:schemeClr val="dk1"/>
              </a:buClr>
              <a:buSzPts val="3200"/>
              <a:buChar char="•"/>
            </a:pPr>
            <a:r>
              <a:rPr lang="en-GB" sz="3200">
                <a:solidFill>
                  <a:schemeClr val="dk1"/>
                </a:solidFill>
                <a:latin typeface="Calibri"/>
                <a:ea typeface="Calibri"/>
                <a:cs typeface="Calibri"/>
                <a:sym typeface="Calibri"/>
              </a:rPr>
              <a:t>Since the variable length encoding is used, won’t we get confused when trying to decode a string?</a:t>
            </a:r>
            <a:endParaRPr sz="3200">
              <a:solidFill>
                <a:schemeClr val="dk1"/>
              </a:solidFill>
              <a:latin typeface="Calibri"/>
              <a:ea typeface="Calibri"/>
              <a:cs typeface="Calibri"/>
              <a:sym typeface="Calibri"/>
            </a:endParaRPr>
          </a:p>
          <a:p>
            <a:pPr marL="742950" lvl="1" indent="-285750" algn="l" rtl="0">
              <a:lnSpc>
                <a:spcPct val="100000"/>
              </a:lnSpc>
              <a:spcBef>
                <a:spcPts val="560"/>
              </a:spcBef>
              <a:spcAft>
                <a:spcPts val="0"/>
              </a:spcAft>
              <a:buClr>
                <a:schemeClr val="dk1"/>
              </a:buClr>
              <a:buSzPts val="2800"/>
              <a:buChar char="–"/>
            </a:pPr>
            <a:r>
              <a:rPr lang="en-GB" sz="2800">
                <a:solidFill>
                  <a:schemeClr val="dk1"/>
                </a:solidFill>
                <a:latin typeface="Calibri"/>
                <a:ea typeface="Calibri"/>
                <a:cs typeface="Calibri"/>
                <a:sym typeface="Calibri"/>
              </a:rPr>
              <a:t>we do not know how many bits we should include for each character!!</a:t>
            </a:r>
            <a:endParaRPr sz="2800">
              <a:solidFill>
                <a:schemeClr val="dk1"/>
              </a:solidFill>
              <a:latin typeface="Calibri"/>
              <a:ea typeface="Calibri"/>
              <a:cs typeface="Calibri"/>
              <a:sym typeface="Calibri"/>
            </a:endParaRPr>
          </a:p>
          <a:p>
            <a:pPr marL="742950" lvl="1" indent="-285750" algn="l" rtl="0">
              <a:lnSpc>
                <a:spcPct val="100000"/>
              </a:lnSpc>
              <a:spcBef>
                <a:spcPts val="560"/>
              </a:spcBef>
              <a:spcAft>
                <a:spcPts val="0"/>
              </a:spcAft>
              <a:buClr>
                <a:srgbClr val="4F81BD"/>
              </a:buClr>
              <a:buSzPts val="2800"/>
              <a:buChar char="–"/>
            </a:pPr>
            <a:r>
              <a:rPr lang="en-GB" sz="2800">
                <a:solidFill>
                  <a:srgbClr val="4F81BD"/>
                </a:solidFill>
                <a:latin typeface="Calibri"/>
                <a:ea typeface="Calibri"/>
                <a:cs typeface="Calibri"/>
                <a:sym typeface="Calibri"/>
              </a:rPr>
              <a:t>Read the book and get the answer ready for the tutorial! ☺</a:t>
            </a:r>
            <a:endParaRPr sz="2800">
              <a:solidFill>
                <a:srgbClr val="4F81BD"/>
              </a:solidFill>
              <a:latin typeface="Calibri"/>
              <a:ea typeface="Calibri"/>
              <a:cs typeface="Calibri"/>
              <a:sym typeface="Calibri"/>
            </a:endParaRPr>
          </a:p>
          <a:p>
            <a:pPr marL="0" lvl="0" indent="0" algn="l" rtl="0">
              <a:spcBef>
                <a:spcPts val="0"/>
              </a:spcBef>
              <a:spcAft>
                <a:spcPts val="1600"/>
              </a:spcAft>
              <a:buNone/>
            </a:pPr>
            <a:endParaRPr/>
          </a:p>
        </p:txBody>
      </p:sp>
      <p:sp>
        <p:nvSpPr>
          <p:cNvPr id="429" name="Google Shape;429;p6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46</a:t>
            </a:fld>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4" name="Google Shape;434;p62"/>
          <p:cNvSpPr txBox="1">
            <a:spLocks noGrp="1"/>
          </p:cNvSpPr>
          <p:nvPr>
            <p:ph type="title"/>
          </p:nvPr>
        </p:nvSpPr>
        <p:spPr>
          <a:xfrm>
            <a:off x="311700" y="2455650"/>
            <a:ext cx="85206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Part B:</a:t>
            </a:r>
            <a:endParaRPr dirty="0"/>
          </a:p>
        </p:txBody>
      </p:sp>
      <p:sp>
        <p:nvSpPr>
          <p:cNvPr id="435" name="Google Shape;435;p6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p6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 development plan (one of several approaches)</a:t>
            </a:r>
            <a:endParaRPr/>
          </a:p>
        </p:txBody>
      </p:sp>
      <p:sp>
        <p:nvSpPr>
          <p:cNvPr id="484" name="Google Shape;484;p6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 development plan is a process for writing programs.</a:t>
            </a:r>
            <a:endParaRPr/>
          </a:p>
          <a:p>
            <a:pPr marL="0" lvl="0" indent="0" algn="l" rtl="0">
              <a:spcBef>
                <a:spcPts val="1600"/>
              </a:spcBef>
              <a:spcAft>
                <a:spcPts val="0"/>
              </a:spcAft>
              <a:buClr>
                <a:schemeClr val="dk1"/>
              </a:buClr>
              <a:buSzPts val="1100"/>
              <a:buFont typeface="Arial"/>
              <a:buNone/>
            </a:pPr>
            <a:r>
              <a:rPr lang="en-GB" sz="1600"/>
              <a:t>1. Start by writing a small program with no function definitions.</a:t>
            </a:r>
            <a:endParaRPr sz="1600"/>
          </a:p>
          <a:p>
            <a:pPr marL="0" lvl="0" indent="0" algn="l" rtl="0">
              <a:spcBef>
                <a:spcPts val="1600"/>
              </a:spcBef>
              <a:spcAft>
                <a:spcPts val="0"/>
              </a:spcAft>
              <a:buClr>
                <a:schemeClr val="dk1"/>
              </a:buClr>
              <a:buSzPts val="1100"/>
              <a:buFont typeface="Arial"/>
              <a:buNone/>
            </a:pPr>
            <a:r>
              <a:rPr lang="en-GB" sz="1600"/>
              <a:t>2. Once you get the program working, identify a coherent piece of it, encapsulate the piece in a function and give it a name.</a:t>
            </a:r>
            <a:endParaRPr sz="1600"/>
          </a:p>
          <a:p>
            <a:pPr marL="0" lvl="0" indent="0" algn="l" rtl="0">
              <a:spcBef>
                <a:spcPts val="1600"/>
              </a:spcBef>
              <a:spcAft>
                <a:spcPts val="0"/>
              </a:spcAft>
              <a:buClr>
                <a:schemeClr val="dk1"/>
              </a:buClr>
              <a:buSzPts val="1100"/>
              <a:buFont typeface="Arial"/>
              <a:buNone/>
            </a:pPr>
            <a:r>
              <a:rPr lang="en-GB" sz="1600"/>
              <a:t>3. Generalize the function by adding appropriate parameters.</a:t>
            </a:r>
            <a:endParaRPr sz="1600"/>
          </a:p>
          <a:p>
            <a:pPr marL="0" lvl="0" indent="0" algn="l" rtl="0">
              <a:spcBef>
                <a:spcPts val="1600"/>
              </a:spcBef>
              <a:spcAft>
                <a:spcPts val="0"/>
              </a:spcAft>
              <a:buClr>
                <a:schemeClr val="dk1"/>
              </a:buClr>
              <a:buSzPts val="1100"/>
              <a:buFont typeface="Arial"/>
              <a:buNone/>
            </a:pPr>
            <a:r>
              <a:rPr lang="en-GB" sz="1600"/>
              <a:t>4. Repeat steps 1–3 until you have a set of working functions. Copy and paste working code to avoid retyping (and re-debugging).</a:t>
            </a:r>
            <a:endParaRPr sz="1600"/>
          </a:p>
          <a:p>
            <a:pPr marL="0" lvl="0" indent="0" algn="l" rtl="0">
              <a:spcBef>
                <a:spcPts val="1600"/>
              </a:spcBef>
              <a:spcAft>
                <a:spcPts val="0"/>
              </a:spcAft>
              <a:buClr>
                <a:schemeClr val="dk1"/>
              </a:buClr>
              <a:buSzPts val="1100"/>
              <a:buFont typeface="Arial"/>
              <a:buNone/>
            </a:pPr>
            <a:r>
              <a:rPr lang="en-GB" sz="1600"/>
              <a:t>5. Look for opportunities to improve the program by refactoring. For example, if you have similar code in several places, consider factoring it into an appropriately general function.</a:t>
            </a:r>
            <a:endParaRPr sz="1600"/>
          </a:p>
          <a:p>
            <a:pPr marL="0" lvl="0" indent="0" algn="l" rtl="0">
              <a:spcBef>
                <a:spcPts val="1600"/>
              </a:spcBef>
              <a:spcAft>
                <a:spcPts val="1600"/>
              </a:spcAft>
              <a:buNone/>
            </a:pPr>
            <a:endParaRPr/>
          </a:p>
        </p:txBody>
      </p:sp>
      <p:sp>
        <p:nvSpPr>
          <p:cNvPr id="485" name="Google Shape;485;p6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sp>
        <p:nvSpPr>
          <p:cNvPr id="490" name="Google Shape;490;p6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docstring</a:t>
            </a:r>
            <a:endParaRPr/>
          </a:p>
        </p:txBody>
      </p:sp>
      <p:sp>
        <p:nvSpPr>
          <p:cNvPr id="491" name="Google Shape;491;p6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600"/>
              <a:t>A docstring is a string at the beginning of a function that explains the interface (“doc” is short for “documentation”). Here is an example:</a:t>
            </a:r>
            <a:endParaRPr sz="1600"/>
          </a:p>
          <a:p>
            <a:pPr marL="0" lvl="0" indent="0" algn="l" rtl="0">
              <a:spcBef>
                <a:spcPts val="1600"/>
              </a:spcBef>
              <a:spcAft>
                <a:spcPts val="0"/>
              </a:spcAft>
              <a:buNone/>
            </a:pPr>
            <a:r>
              <a:rPr lang="en-GB" sz="1250">
                <a:solidFill>
                  <a:srgbClr val="A626A4"/>
                </a:solidFill>
                <a:highlight>
                  <a:srgbClr val="F5F5F5"/>
                </a:highlight>
                <a:latin typeface="Consolas"/>
                <a:ea typeface="Consolas"/>
                <a:cs typeface="Consolas"/>
                <a:sym typeface="Consolas"/>
              </a:rPr>
              <a:t>def</a:t>
            </a:r>
            <a:r>
              <a:rPr lang="en-GB" sz="1250">
                <a:solidFill>
                  <a:srgbClr val="383A42"/>
                </a:solidFill>
                <a:highlight>
                  <a:srgbClr val="F5F5F5"/>
                </a:highlight>
                <a:latin typeface="Consolas"/>
                <a:ea typeface="Consolas"/>
                <a:cs typeface="Consolas"/>
                <a:sym typeface="Consolas"/>
              </a:rPr>
              <a:t> </a:t>
            </a:r>
            <a:r>
              <a:rPr lang="en-GB" sz="1250">
                <a:solidFill>
                  <a:srgbClr val="4078F2"/>
                </a:solidFill>
                <a:highlight>
                  <a:srgbClr val="F5F5F5"/>
                </a:highlight>
                <a:latin typeface="Consolas"/>
                <a:ea typeface="Consolas"/>
                <a:cs typeface="Consolas"/>
                <a:sym typeface="Consolas"/>
              </a:rPr>
              <a:t>square</a:t>
            </a:r>
            <a:r>
              <a:rPr lang="en-GB" sz="1250">
                <a:solidFill>
                  <a:srgbClr val="383A42"/>
                </a:solidFill>
                <a:highlight>
                  <a:srgbClr val="F5F5F5"/>
                </a:highlight>
                <a:latin typeface="Consolas"/>
                <a:ea typeface="Consolas"/>
                <a:cs typeface="Consolas"/>
                <a:sym typeface="Consolas"/>
              </a:rPr>
              <a:t>(n):</a:t>
            </a:r>
            <a:endParaRPr sz="1250">
              <a:solidFill>
                <a:srgbClr val="383A42"/>
              </a:solidFill>
              <a:highlight>
                <a:srgbClr val="F5F5F5"/>
              </a:highlight>
              <a:latin typeface="Consolas"/>
              <a:ea typeface="Consolas"/>
              <a:cs typeface="Consolas"/>
              <a:sym typeface="Consolas"/>
            </a:endParaRPr>
          </a:p>
          <a:p>
            <a:pPr marL="0" lvl="0" indent="0" algn="l" rtl="0">
              <a:spcBef>
                <a:spcPts val="1600"/>
              </a:spcBef>
              <a:spcAft>
                <a:spcPts val="0"/>
              </a:spcAft>
              <a:buNone/>
            </a:pPr>
            <a:r>
              <a:rPr lang="en-GB" sz="1250">
                <a:solidFill>
                  <a:srgbClr val="383A42"/>
                </a:solidFill>
                <a:highlight>
                  <a:srgbClr val="F5F5F5"/>
                </a:highlight>
                <a:latin typeface="Consolas"/>
                <a:ea typeface="Consolas"/>
                <a:cs typeface="Consolas"/>
                <a:sym typeface="Consolas"/>
              </a:rPr>
              <a:t>    </a:t>
            </a:r>
            <a:r>
              <a:rPr lang="en-GB" sz="1250">
                <a:solidFill>
                  <a:srgbClr val="50A14F"/>
                </a:solidFill>
                <a:highlight>
                  <a:srgbClr val="F5F5F5"/>
                </a:highlight>
                <a:latin typeface="Consolas"/>
                <a:ea typeface="Consolas"/>
                <a:cs typeface="Consolas"/>
                <a:sym typeface="Consolas"/>
              </a:rPr>
              <a:t>'''Takes in a number n, returns  the square of n'''</a:t>
            </a:r>
            <a:endParaRPr sz="1250">
              <a:solidFill>
                <a:srgbClr val="383A42"/>
              </a:solidFill>
              <a:highlight>
                <a:srgbClr val="F5F5F5"/>
              </a:highlight>
              <a:latin typeface="Consolas"/>
              <a:ea typeface="Consolas"/>
              <a:cs typeface="Consolas"/>
              <a:sym typeface="Consolas"/>
            </a:endParaRPr>
          </a:p>
          <a:p>
            <a:pPr marL="0" lvl="0" indent="0" algn="l" rtl="0">
              <a:spcBef>
                <a:spcPts val="1600"/>
              </a:spcBef>
              <a:spcAft>
                <a:spcPts val="0"/>
              </a:spcAft>
              <a:buNone/>
            </a:pPr>
            <a:r>
              <a:rPr lang="en-GB" sz="1250">
                <a:solidFill>
                  <a:srgbClr val="383A42"/>
                </a:solidFill>
                <a:highlight>
                  <a:srgbClr val="F5F5F5"/>
                </a:highlight>
                <a:latin typeface="Consolas"/>
                <a:ea typeface="Consolas"/>
                <a:cs typeface="Consolas"/>
                <a:sym typeface="Consolas"/>
              </a:rPr>
              <a:t>    </a:t>
            </a:r>
            <a:r>
              <a:rPr lang="en-GB" sz="1250">
                <a:solidFill>
                  <a:srgbClr val="A626A4"/>
                </a:solidFill>
                <a:highlight>
                  <a:srgbClr val="F5F5F5"/>
                </a:highlight>
                <a:latin typeface="Consolas"/>
                <a:ea typeface="Consolas"/>
                <a:cs typeface="Consolas"/>
                <a:sym typeface="Consolas"/>
              </a:rPr>
              <a:t>return</a:t>
            </a:r>
            <a:r>
              <a:rPr lang="en-GB" sz="1250">
                <a:solidFill>
                  <a:srgbClr val="383A42"/>
                </a:solidFill>
                <a:highlight>
                  <a:srgbClr val="F5F5F5"/>
                </a:highlight>
                <a:latin typeface="Consolas"/>
                <a:ea typeface="Consolas"/>
                <a:cs typeface="Consolas"/>
                <a:sym typeface="Consolas"/>
              </a:rPr>
              <a:t> n**</a:t>
            </a:r>
            <a:r>
              <a:rPr lang="en-GB" sz="1250">
                <a:solidFill>
                  <a:srgbClr val="986801"/>
                </a:solidFill>
                <a:highlight>
                  <a:srgbClr val="F5F5F5"/>
                </a:highlight>
                <a:latin typeface="Consolas"/>
                <a:ea typeface="Consolas"/>
                <a:cs typeface="Consolas"/>
                <a:sym typeface="Consolas"/>
              </a:rPr>
              <a:t>2</a:t>
            </a:r>
            <a:endParaRPr sz="1250">
              <a:solidFill>
                <a:srgbClr val="383A42"/>
              </a:solidFill>
              <a:highlight>
                <a:srgbClr val="F5F5F5"/>
              </a:highlight>
              <a:latin typeface="Consolas"/>
              <a:ea typeface="Consolas"/>
              <a:cs typeface="Consolas"/>
              <a:sym typeface="Consolas"/>
            </a:endParaRPr>
          </a:p>
          <a:p>
            <a:pPr marL="152400" marR="152400" lvl="0" indent="0" algn="l" rtl="0">
              <a:lnSpc>
                <a:spcPct val="142857"/>
              </a:lnSpc>
              <a:spcBef>
                <a:spcPts val="1600"/>
              </a:spcBef>
              <a:spcAft>
                <a:spcPts val="0"/>
              </a:spcAft>
              <a:buNone/>
            </a:pPr>
            <a:r>
              <a:rPr lang="en-GB" sz="1250">
                <a:solidFill>
                  <a:srgbClr val="A626A4"/>
                </a:solidFill>
                <a:highlight>
                  <a:srgbClr val="F5F5F5"/>
                </a:highlight>
                <a:latin typeface="Consolas"/>
                <a:ea typeface="Consolas"/>
                <a:cs typeface="Consolas"/>
                <a:sym typeface="Consolas"/>
              </a:rPr>
              <a:t>print</a:t>
            </a:r>
            <a:r>
              <a:rPr lang="en-GB" sz="1250">
                <a:solidFill>
                  <a:srgbClr val="383A42"/>
                </a:solidFill>
                <a:highlight>
                  <a:srgbClr val="F5F5F5"/>
                </a:highlight>
                <a:latin typeface="Consolas"/>
                <a:ea typeface="Consolas"/>
                <a:cs typeface="Consolas"/>
                <a:sym typeface="Consolas"/>
              </a:rPr>
              <a:t>(square.__doc__)</a:t>
            </a:r>
            <a:endParaRPr sz="2000"/>
          </a:p>
          <a:p>
            <a:pPr marL="0" lvl="0" indent="0" algn="l" rtl="0">
              <a:spcBef>
                <a:spcPts val="1200"/>
              </a:spcBef>
              <a:spcAft>
                <a:spcPts val="0"/>
              </a:spcAft>
              <a:buNone/>
            </a:pPr>
            <a:r>
              <a:rPr lang="en-GB" sz="1600"/>
              <a:t>By convention, all docstrings are triple-quoted strings, also known as multiline strings because the triple quotes allow the string to span more than one line.</a:t>
            </a:r>
            <a:endParaRPr sz="1600"/>
          </a:p>
          <a:p>
            <a:pPr marL="0" lvl="0" indent="0" algn="l" rtl="0">
              <a:spcBef>
                <a:spcPts val="1600"/>
              </a:spcBef>
              <a:spcAft>
                <a:spcPts val="0"/>
              </a:spcAft>
              <a:buClr>
                <a:schemeClr val="dk1"/>
              </a:buClr>
              <a:buSzPts val="1100"/>
              <a:buFont typeface="Arial"/>
              <a:buNone/>
            </a:pPr>
            <a:r>
              <a:rPr lang="en-GB" sz="1600"/>
              <a:t>It explains what effect each parameter has on the behavior of the function and what type each parameter should be</a:t>
            </a:r>
            <a:endParaRPr sz="1600"/>
          </a:p>
          <a:p>
            <a:pPr marL="0" lvl="0" indent="0" algn="l" rtl="0">
              <a:spcBef>
                <a:spcPts val="1600"/>
              </a:spcBef>
              <a:spcAft>
                <a:spcPts val="1600"/>
              </a:spcAft>
              <a:buNone/>
            </a:pPr>
            <a:endParaRPr/>
          </a:p>
        </p:txBody>
      </p:sp>
      <p:sp>
        <p:nvSpPr>
          <p:cNvPr id="492" name="Google Shape;492;p6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44"/>
        <p:cNvGrpSpPr/>
        <p:nvPr/>
      </p:nvGrpSpPr>
      <p:grpSpPr>
        <a:xfrm>
          <a:off x="0" y="0"/>
          <a:ext cx="0" cy="0"/>
          <a:chOff x="0" y="0"/>
          <a:chExt cx="0" cy="0"/>
        </a:xfrm>
      </p:grpSpPr>
      <p:sp>
        <p:nvSpPr>
          <p:cNvPr id="545" name="Google Shape;545;p7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Homework</a:t>
            </a:r>
            <a:endParaRPr/>
          </a:p>
        </p:txBody>
      </p:sp>
      <p:sp>
        <p:nvSpPr>
          <p:cNvPr id="546" name="Google Shape;546;p7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260350" algn="l" rtl="0">
              <a:lnSpc>
                <a:spcPct val="100000"/>
              </a:lnSpc>
              <a:spcBef>
                <a:spcPts val="0"/>
              </a:spcBef>
              <a:spcAft>
                <a:spcPts val="0"/>
              </a:spcAft>
              <a:buClr>
                <a:schemeClr val="dk1"/>
              </a:buClr>
              <a:buSzPts val="1900"/>
              <a:buChar char="•"/>
            </a:pPr>
            <a:r>
              <a:rPr lang="en-GB" sz="1900" dirty="0">
                <a:solidFill>
                  <a:schemeClr val="dk1"/>
                </a:solidFill>
              </a:rPr>
              <a:t>Dale, Computer Science Illuminated, Ch3</a:t>
            </a:r>
            <a:endParaRPr sz="1900" dirty="0">
              <a:solidFill>
                <a:schemeClr val="dk1"/>
              </a:solidFill>
            </a:endParaRPr>
          </a:p>
          <a:p>
            <a:pPr marL="742950" lvl="1" indent="-228600" algn="l" rtl="0">
              <a:lnSpc>
                <a:spcPct val="100000"/>
              </a:lnSpc>
              <a:spcBef>
                <a:spcPts val="560"/>
              </a:spcBef>
              <a:spcAft>
                <a:spcPts val="0"/>
              </a:spcAft>
              <a:buClr>
                <a:schemeClr val="dk1"/>
              </a:buClr>
              <a:buSzPts val="1900"/>
              <a:buChar char="–"/>
            </a:pPr>
            <a:r>
              <a:rPr lang="en-GB" sz="1900" dirty="0">
                <a:solidFill>
                  <a:schemeClr val="dk1"/>
                </a:solidFill>
              </a:rPr>
              <a:t>End of the chapter questions and exercises</a:t>
            </a:r>
            <a:endParaRPr sz="1900" dirty="0"/>
          </a:p>
          <a:p>
            <a:pPr marL="342900" lvl="0" indent="-260350" algn="l" rtl="0">
              <a:spcBef>
                <a:spcPts val="0"/>
              </a:spcBef>
              <a:spcAft>
                <a:spcPts val="0"/>
              </a:spcAft>
              <a:buClr>
                <a:schemeClr val="dk1"/>
              </a:buClr>
              <a:buSzPts val="1900"/>
              <a:buChar char="•"/>
            </a:pPr>
            <a:r>
              <a:rPr lang="en-GB" sz="1900" u="sng" dirty="0">
                <a:solidFill>
                  <a:schemeClr val="hlink"/>
                </a:solidFill>
                <a:hlinkClick r:id="rId3"/>
              </a:rPr>
              <a:t>Representing Numbers and Letters with Binary: Crash Course Computer Science #4</a:t>
            </a:r>
            <a:r>
              <a:rPr lang="en-GB" sz="1900" dirty="0"/>
              <a:t> </a:t>
            </a:r>
            <a:endParaRPr sz="1900" dirty="0">
              <a:solidFill>
                <a:schemeClr val="dk1"/>
              </a:solidFill>
            </a:endParaRPr>
          </a:p>
          <a:p>
            <a:pPr marL="342900" lvl="0" indent="-260350" algn="l" rtl="0">
              <a:lnSpc>
                <a:spcPct val="100000"/>
              </a:lnSpc>
              <a:spcBef>
                <a:spcPts val="560"/>
              </a:spcBef>
              <a:spcAft>
                <a:spcPts val="0"/>
              </a:spcAft>
              <a:buClr>
                <a:schemeClr val="dk1"/>
              </a:buClr>
              <a:buSzPts val="1900"/>
              <a:buChar char="•"/>
            </a:pPr>
            <a:r>
              <a:rPr lang="en-GB" sz="1900" u="sng" dirty="0">
                <a:solidFill>
                  <a:schemeClr val="hlink"/>
                </a:solidFill>
                <a:hlinkClick r:id="rId4"/>
              </a:rPr>
              <a:t>Character Encoding in Depth</a:t>
            </a:r>
            <a:endParaRPr sz="1900" dirty="0"/>
          </a:p>
          <a:p>
            <a:pPr marL="342900" lvl="0" indent="-260350" algn="l" rtl="0">
              <a:spcBef>
                <a:spcPts val="0"/>
              </a:spcBef>
              <a:spcAft>
                <a:spcPts val="0"/>
              </a:spcAft>
              <a:buClr>
                <a:schemeClr val="dk1"/>
              </a:buClr>
              <a:buSzPts val="1900"/>
              <a:buChar char="•"/>
            </a:pPr>
            <a:r>
              <a:rPr lang="en-GB" sz="1900" dirty="0"/>
              <a:t>Downey, A. (2015). Think Python, How to think like a computer scientist. Chapter 3, 4</a:t>
            </a:r>
            <a:endParaRPr sz="1900" dirty="0"/>
          </a:p>
        </p:txBody>
      </p:sp>
      <p:sp>
        <p:nvSpPr>
          <p:cNvPr id="547" name="Google Shape;547;p7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50</a:t>
            </a:fld>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E8DBE-C71B-4CA2-A1FE-D6B8E6F757E1}"/>
              </a:ext>
            </a:extLst>
          </p:cNvPr>
          <p:cNvSpPr>
            <a:spLocks noGrp="1"/>
          </p:cNvSpPr>
          <p:nvPr>
            <p:ph type="title"/>
          </p:nvPr>
        </p:nvSpPr>
        <p:spPr/>
        <p:txBody>
          <a:bodyPr/>
          <a:lstStyle/>
          <a:p>
            <a:r>
              <a:rPr lang="en-GB" dirty="0"/>
              <a:t>References</a:t>
            </a:r>
          </a:p>
        </p:txBody>
      </p:sp>
      <p:sp>
        <p:nvSpPr>
          <p:cNvPr id="3" name="Text Placeholder 2">
            <a:extLst>
              <a:ext uri="{FF2B5EF4-FFF2-40B4-BE49-F238E27FC236}">
                <a16:creationId xmlns:a16="http://schemas.microsoft.com/office/drawing/2014/main" id="{259C5738-4706-47C5-B132-7F082658B71F}"/>
              </a:ext>
            </a:extLst>
          </p:cNvPr>
          <p:cNvSpPr>
            <a:spLocks noGrp="1"/>
          </p:cNvSpPr>
          <p:nvPr>
            <p:ph type="body" idx="1"/>
          </p:nvPr>
        </p:nvSpPr>
        <p:spPr/>
        <p:txBody>
          <a:bodyPr/>
          <a:lstStyle/>
          <a:p>
            <a:pPr>
              <a:buFont typeface="Arial" panose="020B0604020202020204" pitchFamily="34" charset="0"/>
              <a:buChar char="•"/>
            </a:pPr>
            <a:r>
              <a:rPr lang="en-US" dirty="0">
                <a:latin typeface="+mj-lt"/>
              </a:rPr>
              <a:t>Dale, N., &amp; Lewis, J. (2020). Computer Science Illuminated (7th ed.). Jones &amp; Bartlett Learning, Chapter 2</a:t>
            </a:r>
          </a:p>
          <a:p>
            <a:pPr>
              <a:buFont typeface="Arial" panose="020B0604020202020204" pitchFamily="34" charset="0"/>
              <a:buChar char="•"/>
            </a:pPr>
            <a:r>
              <a:rPr lang="en-US" dirty="0"/>
              <a:t>Downey, A. B., </a:t>
            </a:r>
            <a:r>
              <a:rPr lang="en-US" dirty="0" err="1"/>
              <a:t>Elkner</a:t>
            </a:r>
            <a:r>
              <a:rPr lang="en-US" dirty="0"/>
              <a:t>, J., &amp; Meyers, C. (2015). Learning with python: How to think like a computer scientist. Green Tea Press., Chapter 1</a:t>
            </a:r>
            <a:endParaRPr lang="en-US" dirty="0">
              <a:latin typeface="+mj-lt"/>
            </a:endParaRPr>
          </a:p>
          <a:p>
            <a:pPr>
              <a:buFont typeface="Arial" panose="020B0604020202020204" pitchFamily="34" charset="0"/>
              <a:buChar char="•"/>
            </a:pPr>
            <a:r>
              <a:rPr lang="en-US" dirty="0">
                <a:latin typeface="+mj-lt"/>
              </a:rPr>
              <a:t>Khan Academy and Code.org | Binary &amp; Data. 2022. [online] Available at: &lt;https://www.youtube.com/watch?v=ewokFOSxabs&gt; [Accessed 19 April 2022].</a:t>
            </a:r>
          </a:p>
          <a:p>
            <a:pPr>
              <a:buFont typeface="Arial" panose="020B0604020202020204" pitchFamily="34" charset="0"/>
              <a:buChar char="•"/>
            </a:pPr>
            <a:r>
              <a:rPr lang="en-US" dirty="0">
                <a:latin typeface="+mj-lt"/>
              </a:rPr>
              <a:t>Internet Archive. 2022. ASCII Conversion Chart : Decimal - Binary - Octal - Hex – ASCII Conversion Chart : Free Download, Borrow, and Streaming : Internet Archive. [online] Available at: &lt;https://archive.org/details/ASCIIConversionChart/mode/1up&gt; [Accessed 19 April 2022].</a:t>
            </a:r>
          </a:p>
          <a:p>
            <a:pPr>
              <a:buFont typeface="Arial" panose="020B0604020202020204" pitchFamily="34" charset="0"/>
              <a:buChar char="•"/>
            </a:pPr>
            <a:endParaRPr lang="en-GB" sz="2000" dirty="0">
              <a:latin typeface="+mj-lt"/>
            </a:endParaRPr>
          </a:p>
        </p:txBody>
      </p:sp>
      <p:sp>
        <p:nvSpPr>
          <p:cNvPr id="4" name="Slide Number Placeholder 3">
            <a:extLst>
              <a:ext uri="{FF2B5EF4-FFF2-40B4-BE49-F238E27FC236}">
                <a16:creationId xmlns:a16="http://schemas.microsoft.com/office/drawing/2014/main" id="{2864FF7E-958E-4F4D-A3BE-0835735355F1}"/>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51</a:t>
            </a:fld>
            <a:endParaRPr lang="en-GB"/>
          </a:p>
        </p:txBody>
      </p:sp>
    </p:spTree>
    <p:extLst>
      <p:ext uri="{BB962C8B-B14F-4D97-AF65-F5344CB8AC3E}">
        <p14:creationId xmlns:p14="http://schemas.microsoft.com/office/powerpoint/2010/main" val="107312536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03AE8-0896-4277-ADC3-CA6F890A155E}"/>
              </a:ext>
            </a:extLst>
          </p:cNvPr>
          <p:cNvSpPr>
            <a:spLocks noGrp="1"/>
          </p:cNvSpPr>
          <p:nvPr>
            <p:ph type="title"/>
          </p:nvPr>
        </p:nvSpPr>
        <p:spPr/>
        <p:txBody>
          <a:bodyPr/>
          <a:lstStyle/>
          <a:p>
            <a:r>
              <a:rPr lang="en-GB" dirty="0"/>
              <a:t>References</a:t>
            </a:r>
          </a:p>
        </p:txBody>
      </p:sp>
      <p:sp>
        <p:nvSpPr>
          <p:cNvPr id="3" name="Text Placeholder 2">
            <a:extLst>
              <a:ext uri="{FF2B5EF4-FFF2-40B4-BE49-F238E27FC236}">
                <a16:creationId xmlns:a16="http://schemas.microsoft.com/office/drawing/2014/main" id="{C25653A7-E056-4E00-A1C9-7DAAEB377628}"/>
              </a:ext>
            </a:extLst>
          </p:cNvPr>
          <p:cNvSpPr>
            <a:spLocks noGrp="1"/>
          </p:cNvSpPr>
          <p:nvPr>
            <p:ph type="body" idx="1"/>
          </p:nvPr>
        </p:nvSpPr>
        <p:spPr/>
        <p:txBody>
          <a:bodyPr/>
          <a:lstStyle/>
          <a:p>
            <a:pPr>
              <a:buFont typeface="Arial" panose="020B0604020202020204" pitchFamily="34" charset="0"/>
              <a:buChar char="•"/>
            </a:pPr>
            <a:r>
              <a:rPr lang="en-US" sz="1600" dirty="0">
                <a:latin typeface="+mj-lt"/>
              </a:rPr>
              <a:t>Vector-conversions.com. 2022. Raster (Bitmap) vs Vector. [online] Available at: &lt;https://vector-conversions.com/vectorizing/raster_vs_vector.html&gt; [Accessed 19 April 2022].</a:t>
            </a:r>
          </a:p>
          <a:p>
            <a:pPr>
              <a:buFont typeface="Arial" panose="020B0604020202020204" pitchFamily="34" charset="0"/>
              <a:buChar char="•"/>
            </a:pPr>
            <a:r>
              <a:rPr lang="en-US" sz="1600" dirty="0">
                <a:latin typeface="+mj-lt"/>
              </a:rPr>
              <a:t>W3techs.com. 2022. Usage Statistics and Market Share of Character Encodings for Websites, April 2022. [online] Available at: &lt;https://w3techs.com/technologies/overview/character_encoding&gt; [Accessed 19 April 2022].</a:t>
            </a:r>
          </a:p>
          <a:p>
            <a:pPr>
              <a:buFont typeface="Arial" panose="020B0604020202020204" pitchFamily="34" charset="0"/>
              <a:buChar char="•"/>
            </a:pPr>
            <a:r>
              <a:rPr lang="en-US" sz="1600" dirty="0">
                <a:latin typeface="+mj-lt"/>
              </a:rPr>
              <a:t>Youtube.com. 2022. Representing Numbers and Letters with Binary: Crash Course Computer Science. [online] Available at: &lt;https://www.youtube.com/watch?v=1GSjbWt0c9M&gt; [Accessed 19 April 2022].</a:t>
            </a:r>
          </a:p>
          <a:p>
            <a:pPr>
              <a:buFont typeface="Arial" panose="020B0604020202020204" pitchFamily="34" charset="0"/>
              <a:buChar char="•"/>
            </a:pPr>
            <a:r>
              <a:rPr lang="en-US" sz="1600" dirty="0">
                <a:latin typeface="+mj-lt"/>
              </a:rPr>
              <a:t>Medium. 2022. Character Encoding in Depth. [online] Available at: &lt;https://medium.com/tech-tajawal/https-medium-com-tech-tajawal-character-encoding-in-depth-6f1df87888d8&gt; [Accessed 19 April 2022].</a:t>
            </a:r>
          </a:p>
          <a:p>
            <a:pPr>
              <a:buFont typeface="Arial" panose="020B0604020202020204" pitchFamily="34" charset="0"/>
              <a:buChar char="•"/>
            </a:pPr>
            <a:endParaRPr lang="en-GB" sz="1600" dirty="0"/>
          </a:p>
        </p:txBody>
      </p:sp>
      <p:sp>
        <p:nvSpPr>
          <p:cNvPr id="4" name="Slide Number Placeholder 3">
            <a:extLst>
              <a:ext uri="{FF2B5EF4-FFF2-40B4-BE49-F238E27FC236}">
                <a16:creationId xmlns:a16="http://schemas.microsoft.com/office/drawing/2014/main" id="{CB025031-5A29-4BB8-8461-55009FE5E1D6}"/>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52</a:t>
            </a:fld>
            <a:endParaRPr lang="en-GB"/>
          </a:p>
        </p:txBody>
      </p:sp>
    </p:spTree>
    <p:extLst>
      <p:ext uri="{BB962C8B-B14F-4D97-AF65-F5344CB8AC3E}">
        <p14:creationId xmlns:p14="http://schemas.microsoft.com/office/powerpoint/2010/main" val="413653697"/>
      </p:ext>
    </p:extLst>
  </p:cSld>
  <p:clrMapOvr>
    <a:masterClrMapping/>
  </p:clrMapOvr>
</p:sld>
</file>

<file path=ppt/theme/theme1.xml><?xml version="1.0" encoding="utf-8"?>
<a:theme xmlns:a="http://schemas.openxmlformats.org/drawingml/2006/main" name="Green_olga">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262</TotalTime>
  <Words>3484</Words>
  <Application>Microsoft Office PowerPoint</Application>
  <PresentationFormat>On-screen Show (16:9)</PresentationFormat>
  <Paragraphs>321</Paragraphs>
  <Slides>52</Slides>
  <Notes>50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52</vt:i4>
      </vt:variant>
    </vt:vector>
  </HeadingPairs>
  <TitlesOfParts>
    <vt:vector size="57" baseType="lpstr">
      <vt:lpstr>Arial</vt:lpstr>
      <vt:lpstr>Calibri</vt:lpstr>
      <vt:lpstr>Consolas</vt:lpstr>
      <vt:lpstr>Open Sans</vt:lpstr>
      <vt:lpstr>Green_olga</vt:lpstr>
      <vt:lpstr>Computer Science Fundamentals</vt:lpstr>
      <vt:lpstr>Part A</vt:lpstr>
      <vt:lpstr>Today’s focus</vt:lpstr>
      <vt:lpstr>Today’s focus </vt:lpstr>
      <vt:lpstr>Agenda</vt:lpstr>
      <vt:lpstr>Some background: analog vs digital</vt:lpstr>
      <vt:lpstr>Background</vt:lpstr>
      <vt:lpstr>Analog and Digital Information </vt:lpstr>
      <vt:lpstr>Analog and Digital Information </vt:lpstr>
      <vt:lpstr>Binary representations</vt:lpstr>
      <vt:lpstr>Intro</vt:lpstr>
      <vt:lpstr>Binary representations</vt:lpstr>
      <vt:lpstr>Bit combinations</vt:lpstr>
      <vt:lpstr>Bit combinations </vt:lpstr>
      <vt:lpstr>Bit combinations</vt:lpstr>
      <vt:lpstr>Representing text</vt:lpstr>
      <vt:lpstr>Representing text</vt:lpstr>
      <vt:lpstr>Character encoding</vt:lpstr>
      <vt:lpstr>PowerPoint Presentation</vt:lpstr>
      <vt:lpstr>Character set</vt:lpstr>
      <vt:lpstr>Usage Statistics and Market Share of Character Encodings for Websites</vt:lpstr>
      <vt:lpstr>Unicode character set</vt:lpstr>
      <vt:lpstr>Representing audio data</vt:lpstr>
      <vt:lpstr>Representing audio data </vt:lpstr>
      <vt:lpstr>Representing audio data</vt:lpstr>
      <vt:lpstr>Representing audio data </vt:lpstr>
      <vt:lpstr>Representing audio data</vt:lpstr>
      <vt:lpstr>Representing images and graphics</vt:lpstr>
      <vt:lpstr>Representing images and graphics </vt:lpstr>
      <vt:lpstr>Digitized images and graphics</vt:lpstr>
      <vt:lpstr>Graphics formats </vt:lpstr>
      <vt:lpstr>Raster vs Vector</vt:lpstr>
      <vt:lpstr>SVG file </vt:lpstr>
      <vt:lpstr>Representing video</vt:lpstr>
      <vt:lpstr>Representing video </vt:lpstr>
      <vt:lpstr>Representing video </vt:lpstr>
      <vt:lpstr>Video summary</vt:lpstr>
      <vt:lpstr>Data compression</vt:lpstr>
      <vt:lpstr>Data compression</vt:lpstr>
      <vt:lpstr>Text compression </vt:lpstr>
      <vt:lpstr>Keyword encoding </vt:lpstr>
      <vt:lpstr>Run-length encoding</vt:lpstr>
      <vt:lpstr>Run-length encoding </vt:lpstr>
      <vt:lpstr>Run-length encoding for bitmap 23 </vt:lpstr>
      <vt:lpstr>Huffman encoding  </vt:lpstr>
      <vt:lpstr>Decoding Huffman code </vt:lpstr>
      <vt:lpstr>Part B:</vt:lpstr>
      <vt:lpstr>A development plan (one of several approaches)</vt:lpstr>
      <vt:lpstr>docstring</vt:lpstr>
      <vt:lpstr>Homework</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Science Fundamentals</dc:title>
  <dc:creator>Olga</dc:creator>
  <cp:lastModifiedBy>Olga Yugay</cp:lastModifiedBy>
  <cp:revision>3</cp:revision>
  <dcterms:modified xsi:type="dcterms:W3CDTF">2022-04-19T08:36:13Z</dcterms:modified>
</cp:coreProperties>
</file>