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2" r:id="rId1"/>
    <p:sldMasterId id="2147483673" r:id="rId2"/>
  </p:sldMasterIdLst>
  <p:notesMasterIdLst>
    <p:notesMasterId r:id="rId44"/>
  </p:notesMasterIdLst>
  <p:sldIdLst>
    <p:sldId id="256" r:id="rId3"/>
    <p:sldId id="258" r:id="rId4"/>
    <p:sldId id="259" r:id="rId5"/>
    <p:sldId id="257" r:id="rId6"/>
    <p:sldId id="291" r:id="rId7"/>
    <p:sldId id="261" r:id="rId8"/>
    <p:sldId id="260" r:id="rId9"/>
    <p:sldId id="262" r:id="rId10"/>
    <p:sldId id="263" r:id="rId11"/>
    <p:sldId id="292"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99" r:id="rId25"/>
    <p:sldId id="277" r:id="rId26"/>
    <p:sldId id="278" r:id="rId27"/>
    <p:sldId id="279" r:id="rId28"/>
    <p:sldId id="280" r:id="rId29"/>
    <p:sldId id="281" r:id="rId30"/>
    <p:sldId id="282" r:id="rId31"/>
    <p:sldId id="283" r:id="rId32"/>
    <p:sldId id="284" r:id="rId33"/>
    <p:sldId id="286" r:id="rId34"/>
    <p:sldId id="287" r:id="rId35"/>
    <p:sldId id="288" r:id="rId36"/>
    <p:sldId id="293" r:id="rId37"/>
    <p:sldId id="294" r:id="rId38"/>
    <p:sldId id="298" r:id="rId39"/>
    <p:sldId id="295" r:id="rId40"/>
    <p:sldId id="290" r:id="rId41"/>
    <p:sldId id="296" r:id="rId42"/>
    <p:sldId id="297" r:id="rId4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537670B-D73D-457B-8E23-6D181F653174}">
  <a:tblStyle styleId="{5537670B-D73D-457B-8E23-6D181F653174}" styleName="Table_0">
    <a:wholeTbl>
      <a:tcTxStyle>
        <a:font>
          <a:latin typeface="Arial"/>
          <a:ea typeface="Arial"/>
          <a:cs typeface="Arial"/>
        </a:font>
        <a:srgbClr val="000000"/>
      </a:tcTxStyle>
      <a:tcStyle>
        <a:tcBdr>
          <a:left>
            <a:ln w="6350" cap="flat" cmpd="sng">
              <a:solidFill>
                <a:srgbClr val="000000"/>
              </a:solidFill>
              <a:prstDash val="solid"/>
              <a:round/>
              <a:headEnd type="none" w="sm" len="sm"/>
              <a:tailEnd type="none" w="sm" len="sm"/>
            </a:ln>
          </a:left>
          <a:right>
            <a:ln w="6350" cap="flat" cmpd="sng">
              <a:solidFill>
                <a:srgbClr val="000000"/>
              </a:solidFill>
              <a:prstDash val="solid"/>
              <a:round/>
              <a:headEnd type="none" w="sm" len="sm"/>
              <a:tailEnd type="none" w="sm" len="sm"/>
            </a:ln>
          </a:right>
          <a:top>
            <a:ln w="6350" cap="flat" cmpd="sng">
              <a:solidFill>
                <a:srgbClr val="000000"/>
              </a:solidFill>
              <a:prstDash val="solid"/>
              <a:round/>
              <a:headEnd type="none" w="sm" len="sm"/>
              <a:tailEnd type="none" w="sm" len="sm"/>
            </a:ln>
          </a:top>
          <a:bottom>
            <a:ln w="6350" cap="flat" cmpd="sng">
              <a:solidFill>
                <a:srgbClr val="000000"/>
              </a:solidFill>
              <a:prstDash val="solid"/>
              <a:round/>
              <a:headEnd type="none" w="sm" len="sm"/>
              <a:tailEnd type="none" w="sm" len="sm"/>
            </a:ln>
          </a:bottom>
          <a:insideH>
            <a:ln w="6350" cap="flat" cmpd="sng">
              <a:solidFill>
                <a:srgbClr val="000000"/>
              </a:solidFill>
              <a:prstDash val="solid"/>
              <a:round/>
              <a:headEnd type="none" w="sm" len="sm"/>
              <a:tailEnd type="none" w="sm" len="sm"/>
            </a:ln>
          </a:insideH>
          <a:insideV>
            <a:ln w="6350"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733" autoAdjust="0"/>
  </p:normalViewPr>
  <p:slideViewPr>
    <p:cSldViewPr snapToGrid="0">
      <p:cViewPr varScale="1">
        <p:scale>
          <a:sx n="68" d="100"/>
          <a:sy n="68" d="100"/>
        </p:scale>
        <p:origin x="1362" y="4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youtube.com/watch?v=OtDxDvCpPL4&amp;t=475s" TargetMode="External"/><Relationship Id="rId2" Type="http://schemas.openxmlformats.org/officeDocument/2006/relationships/slide" Target="../slides/slide21.xml"/><Relationship Id="rId1" Type="http://schemas.openxmlformats.org/officeDocument/2006/relationships/notesMaster" Target="../notesMasters/notesMaster1.xml"/><Relationship Id="rId5" Type="http://schemas.openxmlformats.org/officeDocument/2006/relationships/hyperlink" Target="https://www.programiz.com/dsa/huffman-coding" TargetMode="External"/><Relationship Id="rId4" Type="http://schemas.openxmlformats.org/officeDocument/2006/relationships/hyperlink" Target="https://www.geeksforgeeks.org/practice-questions-on-huffman-encoding/"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4da4e4449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4da4e4449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53cecacc6a_0_2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53cecacc6a_0_2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b="1"/>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a3b0b41224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a3b0b41224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f6e308a8fa_0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f6e308a8fa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53cecacc6a_0_2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53cecacc6a_0_2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f7fad5909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f7fad5909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53cecacc6a_0_2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53cecacc6a_0_2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t>just like tree branches, Git branch can have many ramifications, meaning that you</a:t>
            </a:r>
            <a:endParaRPr/>
          </a:p>
          <a:p>
            <a:pPr marL="0" lvl="0" indent="0" algn="l" rtl="0">
              <a:spcBef>
                <a:spcPts val="0"/>
              </a:spcBef>
              <a:spcAft>
                <a:spcPts val="0"/>
              </a:spcAft>
              <a:buClr>
                <a:schemeClr val="dk1"/>
              </a:buClr>
              <a:buSzPts val="1100"/>
              <a:buFont typeface="Arial"/>
              <a:buNone/>
            </a:pPr>
            <a:r>
              <a:rPr lang="en-GB"/>
              <a:t>can even create new branches from branches other than master, even it’s difficult to</a:t>
            </a:r>
            <a:endParaRPr/>
          </a:p>
          <a:p>
            <a:pPr marL="0" lvl="0" indent="0" algn="l" rtl="0">
              <a:spcBef>
                <a:spcPts val="0"/>
              </a:spcBef>
              <a:spcAft>
                <a:spcPts val="0"/>
              </a:spcAft>
              <a:buClr>
                <a:schemeClr val="dk1"/>
              </a:buClr>
              <a:buSzPts val="1100"/>
              <a:buFont typeface="Arial"/>
              <a:buNone/>
            </a:pPr>
            <a:r>
              <a:rPr lang="en-GB"/>
              <a:t>maintain such architecture. Most of the time, you will create a branch when working on</a:t>
            </a:r>
            <a:endParaRPr/>
          </a:p>
          <a:p>
            <a:pPr marL="0" lvl="0" indent="0" algn="l" rtl="0">
              <a:spcBef>
                <a:spcPts val="0"/>
              </a:spcBef>
              <a:spcAft>
                <a:spcPts val="0"/>
              </a:spcAft>
              <a:buClr>
                <a:schemeClr val="dk1"/>
              </a:buClr>
              <a:buSzPts val="1100"/>
              <a:buFont typeface="Arial"/>
              <a:buNone/>
            </a:pPr>
            <a:r>
              <a:rPr lang="en-GB"/>
              <a:t>an issue and delete it after the issue was resolved.</a:t>
            </a:r>
            <a:endParaRPr/>
          </a:p>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53cecacc6a_0_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g53cecacc6a_0_2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53cecacc6a_0_2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53cecacc6a_0_2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53cecacc6a_0_2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53cecacc6a_0_2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53cecacc6a_0_2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53cecacc6a_0_2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7de049996b_2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7de049996b_2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53cecacc6a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53cecacc6a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lnSpc>
                <a:spcPct val="115000"/>
              </a:lnSpc>
              <a:spcBef>
                <a:spcPts val="0"/>
              </a:spcBef>
              <a:spcAft>
                <a:spcPts val="0"/>
              </a:spcAft>
              <a:buSzPts val="1100"/>
              <a:buAutoNum type="arabicPeriod"/>
            </a:pPr>
            <a:r>
              <a:rPr lang="en-GB" dirty="0"/>
              <a:t>The ASCII character set uses 8 bits to represent a character; the Unicode character set does not specify a fixed number of bits, but the most used encoding for Unicode does use 16 bits to represent a character.  Thus while ASCII can represent 256 characters this mapping of Unicode can represent over 65000 characters.  ASCII is fine for representing English, but the designers of Unicode wanted it to be able to represent all the world's characters.  ASCII is a subset of Unicode</a:t>
            </a:r>
            <a:endParaRPr dirty="0"/>
          </a:p>
          <a:p>
            <a:pPr marL="457200" lvl="0" indent="-298450" algn="l" rtl="0">
              <a:lnSpc>
                <a:spcPct val="115000"/>
              </a:lnSpc>
              <a:spcBef>
                <a:spcPts val="0"/>
              </a:spcBef>
              <a:spcAft>
                <a:spcPts val="0"/>
              </a:spcAft>
              <a:buSzPts val="1100"/>
              <a:buAutoNum type="arabicPeriod"/>
            </a:pPr>
            <a:r>
              <a:rPr lang="en-GB" dirty="0"/>
              <a:t>If enough pixels are used (high resolution) and presented in the proper order side by side, the human eye can be fooled into thinking it’s viewing a continuous picture.</a:t>
            </a:r>
            <a:endParaRPr dirty="0"/>
          </a:p>
          <a:p>
            <a:pPr marL="457200" lvl="0" indent="-292100" algn="l" rtl="0">
              <a:lnSpc>
                <a:spcPct val="115000"/>
              </a:lnSpc>
              <a:spcBef>
                <a:spcPts val="0"/>
              </a:spcBef>
              <a:spcAft>
                <a:spcPts val="0"/>
              </a:spcAft>
              <a:buClr>
                <a:srgbClr val="0000FF"/>
              </a:buClr>
              <a:buSzPts val="1000"/>
              <a:buFont typeface="Times New Roman"/>
              <a:buAutoNum type="arabicPeriod"/>
            </a:pPr>
            <a:r>
              <a:rPr lang="en-GB" sz="1000" dirty="0">
                <a:solidFill>
                  <a:srgbClr val="0000FF"/>
                </a:solidFill>
                <a:latin typeface="Times New Roman"/>
                <a:ea typeface="Times New Roman"/>
                <a:cs typeface="Times New Roman"/>
                <a:sym typeface="Times New Roman"/>
              </a:rPr>
              <a:t>Higher sampling rates produce better sound quality.	</a:t>
            </a:r>
            <a:endParaRPr dirty="0"/>
          </a:p>
          <a:p>
            <a:pPr marL="457200" lvl="0" indent="-298450" algn="l" rtl="0">
              <a:lnSpc>
                <a:spcPct val="115000"/>
              </a:lnSpc>
              <a:spcBef>
                <a:spcPts val="0"/>
              </a:spcBef>
              <a:spcAft>
                <a:spcPts val="0"/>
              </a:spcAft>
              <a:buSzPts val="1100"/>
              <a:buAutoNum type="arabicPeriod"/>
            </a:pPr>
            <a:r>
              <a:rPr lang="en-GB" dirty="0"/>
              <a:t>Data compression refers to reducing the amount of space needed to store a piece of data.  Although computer storage is relatively cheap, as the amount of data keeps increasing rapidly the cost of storage is a factor.  However, the most important reason for compressing data is that more and more we share data.  The Web and its underlying networks have limitations on bandwidth that define the maximum number of bits or bytes that can be transmitted from one place to another in a fixed amount of time.</a:t>
            </a:r>
            <a:endParaRPr dirty="0"/>
          </a:p>
          <a:p>
            <a:pPr marL="457200" lvl="0" indent="-292100" algn="l" rtl="0">
              <a:lnSpc>
                <a:spcPct val="115000"/>
              </a:lnSpc>
              <a:spcBef>
                <a:spcPts val="0"/>
              </a:spcBef>
              <a:spcAft>
                <a:spcPts val="0"/>
              </a:spcAft>
              <a:buClr>
                <a:srgbClr val="0000FF"/>
              </a:buClr>
              <a:buSzPts val="1000"/>
              <a:buFont typeface="Times New Roman"/>
              <a:buAutoNum type="arabicPeriod"/>
            </a:pPr>
            <a:r>
              <a:rPr lang="en-GB" sz="1000" dirty="0">
                <a:solidFill>
                  <a:srgbClr val="0000FF"/>
                </a:solidFill>
                <a:latin typeface="Times New Roman"/>
                <a:ea typeface="Times New Roman"/>
                <a:cs typeface="Times New Roman"/>
                <a:sym typeface="Times New Roman"/>
              </a:rPr>
              <a:t>Video codecs</a:t>
            </a:r>
            <a:endParaRPr dirty="0"/>
          </a:p>
          <a:p>
            <a:pPr marL="0" lvl="0" indent="0" algn="l" rtl="0">
              <a:lnSpc>
                <a:spcPct val="115000"/>
              </a:lnSpc>
              <a:spcBef>
                <a:spcPts val="1000"/>
              </a:spcBef>
              <a:spcAft>
                <a:spcPts val="1600"/>
              </a:spcAft>
              <a:buClr>
                <a:srgbClr val="000000"/>
              </a:buClr>
              <a:buSzPts val="1100"/>
              <a:buFont typeface="Arial"/>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53cecacc6a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53cecacc6a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Clr>
                <a:srgbClr val="000000"/>
              </a:buClr>
              <a:buSzPts val="1100"/>
              <a:buFont typeface="Arial"/>
              <a:buNone/>
            </a:pPr>
            <a:r>
              <a:rPr lang="en-GB" sz="1800" dirty="0"/>
              <a:t>*A4BBB*C8*D4hithere*E9FF</a:t>
            </a:r>
            <a:br>
              <a:rPr lang="en-GB" sz="1800" dirty="0"/>
            </a:br>
            <a:r>
              <a:rPr lang="en-GB" sz="1800" dirty="0"/>
              <a:t>Compression ratio is 24/37= .648</a:t>
            </a:r>
            <a:br>
              <a:rPr lang="en-GB" sz="1800" dirty="0"/>
            </a:b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f6e308a8fa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f6e308a8fa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f6e308a8fa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f6e308a8fa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53cecacc6a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0" name="Google Shape;240;g53cecacc6a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000000"/>
              </a:buClr>
              <a:buSzPts val="1100"/>
              <a:buFont typeface="Arial"/>
              <a:buNone/>
            </a:pPr>
            <a:r>
              <a:rPr lang="en-GB" dirty="0"/>
              <a:t>Confusion regarding the decoding is eliminated by </a:t>
            </a:r>
            <a:r>
              <a:rPr lang="en-GB" b="1" dirty="0"/>
              <a:t>how </a:t>
            </a:r>
            <a:r>
              <a:rPr lang="en-GB" dirty="0"/>
              <a:t>the codes are created and therefore the code sequences are unique. We will explore how the codes are created in the next task</a:t>
            </a:r>
            <a:endParaRPr dirty="0"/>
          </a:p>
          <a:p>
            <a:pPr marL="0" lvl="0" indent="0" algn="l" rtl="0">
              <a:lnSpc>
                <a:spcPct val="115000"/>
              </a:lnSpc>
              <a:spcBef>
                <a:spcPts val="1000"/>
              </a:spcBef>
              <a:spcAft>
                <a:spcPts val="0"/>
              </a:spcAft>
              <a:buClr>
                <a:srgbClr val="000000"/>
              </a:buClr>
              <a:buSzPts val="1100"/>
              <a:buFont typeface="Arial"/>
              <a:buNone/>
            </a:pPr>
            <a:endParaRPr dirty="0"/>
          </a:p>
          <a:p>
            <a:pPr marL="0" lvl="0" indent="0" algn="l" rtl="0">
              <a:lnSpc>
                <a:spcPct val="115000"/>
              </a:lnSpc>
              <a:spcBef>
                <a:spcPts val="1000"/>
              </a:spcBef>
              <a:spcAft>
                <a:spcPts val="0"/>
              </a:spcAft>
              <a:buClr>
                <a:srgbClr val="000000"/>
              </a:buClr>
              <a:buSzPts val="1100"/>
              <a:buFont typeface="Arial"/>
              <a:buNone/>
            </a:pPr>
            <a:r>
              <a:rPr lang="en-GB" dirty="0"/>
              <a:t>a.	</a:t>
            </a:r>
            <a:r>
              <a:rPr lang="en-GB" dirty="0">
                <a:solidFill>
                  <a:schemeClr val="dk1"/>
                </a:solidFill>
              </a:rPr>
              <a:t>10100010010101000100011101000100011</a:t>
            </a:r>
            <a:endParaRPr dirty="0"/>
          </a:p>
          <a:p>
            <a:pPr marL="0" lvl="0" indent="0" algn="l" rtl="0">
              <a:lnSpc>
                <a:spcPct val="115000"/>
              </a:lnSpc>
              <a:spcBef>
                <a:spcPts val="1000"/>
              </a:spcBef>
              <a:spcAft>
                <a:spcPts val="0"/>
              </a:spcAft>
              <a:buClr>
                <a:schemeClr val="dk1"/>
              </a:buClr>
              <a:buSzPts val="1100"/>
              <a:buFont typeface="Arial"/>
              <a:buNone/>
            </a:pPr>
            <a:r>
              <a:rPr lang="en-GB" dirty="0">
                <a:solidFill>
                  <a:srgbClr val="0000FF"/>
                </a:solidFill>
              </a:rPr>
              <a:t>Nonsense</a:t>
            </a:r>
            <a:endParaRPr dirty="0">
              <a:solidFill>
                <a:srgbClr val="0000FF"/>
              </a:solidFill>
            </a:endParaRPr>
          </a:p>
          <a:p>
            <a:pPr marL="0" lvl="0" indent="0" algn="l" rtl="0">
              <a:lnSpc>
                <a:spcPct val="115000"/>
              </a:lnSpc>
              <a:spcBef>
                <a:spcPts val="1000"/>
              </a:spcBef>
              <a:spcAft>
                <a:spcPts val="0"/>
              </a:spcAft>
              <a:buClr>
                <a:srgbClr val="000000"/>
              </a:buClr>
              <a:buSzPts val="1100"/>
              <a:buFont typeface="Arial"/>
              <a:buNone/>
            </a:pPr>
            <a:r>
              <a:rPr lang="en-GB" dirty="0"/>
              <a:t>b.	10100100101000010001000010100110110</a:t>
            </a:r>
            <a:endParaRPr dirty="0"/>
          </a:p>
          <a:p>
            <a:pPr marL="0" lvl="0" indent="0" algn="l" rtl="0">
              <a:lnSpc>
                <a:spcPct val="115000"/>
              </a:lnSpc>
              <a:spcBef>
                <a:spcPts val="1000"/>
              </a:spcBef>
              <a:spcAft>
                <a:spcPts val="0"/>
              </a:spcAft>
              <a:buClr>
                <a:srgbClr val="000000"/>
              </a:buClr>
              <a:buSzPts val="1100"/>
              <a:buFont typeface="Arial"/>
              <a:buNone/>
            </a:pPr>
            <a:r>
              <a:rPr lang="en-GB" dirty="0">
                <a:solidFill>
                  <a:srgbClr val="0000FF"/>
                </a:solidFill>
              </a:rPr>
              <a:t>Fantastic</a:t>
            </a:r>
            <a:endParaRPr dirty="0"/>
          </a:p>
          <a:p>
            <a:pPr marL="0" lvl="0" indent="0" algn="l" rtl="0">
              <a:lnSpc>
                <a:spcPct val="115000"/>
              </a:lnSpc>
              <a:spcBef>
                <a:spcPts val="1000"/>
              </a:spcBef>
              <a:spcAft>
                <a:spcPts val="0"/>
              </a:spcAft>
              <a:buClr>
                <a:srgbClr val="000000"/>
              </a:buClr>
              <a:buSzPts val="1100"/>
              <a:buFont typeface="Arial"/>
              <a:buNone/>
            </a:pPr>
            <a:endParaRPr dirty="0">
              <a:solidFill>
                <a:srgbClr val="0000FF"/>
              </a:solidFill>
            </a:endParaRPr>
          </a:p>
          <a:p>
            <a:pPr marL="0" lvl="0" indent="0" algn="l" rtl="0">
              <a:spcBef>
                <a:spcPts val="100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53cecacc6a_0_1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53cecacc6a_0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https://youtu.be/co4_ahEDCho</a:t>
            </a:r>
            <a:endParaRPr dirty="0">
              <a:solidFill>
                <a:schemeClr val="dk1"/>
              </a:solidFill>
            </a:endParaRPr>
          </a:p>
          <a:p>
            <a:pPr marL="0" lvl="0" indent="0" algn="l" rtl="0">
              <a:spcBef>
                <a:spcPts val="0"/>
              </a:spcBef>
              <a:spcAft>
                <a:spcPts val="0"/>
              </a:spcAft>
              <a:buClr>
                <a:schemeClr val="dk1"/>
              </a:buClr>
              <a:buSzPts val="1100"/>
              <a:buFont typeface="Arial"/>
              <a:buNone/>
            </a:pPr>
            <a:r>
              <a:rPr lang="en-GB" u="sng" dirty="0">
                <a:solidFill>
                  <a:schemeClr val="hlink"/>
                </a:solidFill>
                <a:hlinkClick r:id="rId3"/>
              </a:rPr>
              <a:t>https://www.youtube.com/watch?v=OtDxDvCpPL4&amp;t=475s</a:t>
            </a:r>
            <a:endParaRPr dirty="0">
              <a:solidFill>
                <a:schemeClr val="dk1"/>
              </a:solidFill>
            </a:endParaRPr>
          </a:p>
          <a:p>
            <a:pPr marL="0" lvl="0" indent="0" algn="l" rtl="0">
              <a:spcBef>
                <a:spcPts val="0"/>
              </a:spcBef>
              <a:spcAft>
                <a:spcPts val="0"/>
              </a:spcAft>
              <a:buClr>
                <a:schemeClr val="dk1"/>
              </a:buClr>
              <a:buSzPts val="1100"/>
              <a:buFont typeface="Arial"/>
              <a:buNone/>
            </a:pPr>
            <a:endParaRPr dirty="0">
              <a:solidFill>
                <a:schemeClr val="dk1"/>
              </a:solidFill>
            </a:endParaRPr>
          </a:p>
          <a:p>
            <a:pPr marL="0" lvl="0" indent="0" algn="l" rtl="0">
              <a:spcBef>
                <a:spcPts val="0"/>
              </a:spcBef>
              <a:spcAft>
                <a:spcPts val="0"/>
              </a:spcAft>
              <a:buClr>
                <a:schemeClr val="dk1"/>
              </a:buClr>
              <a:buSzPts val="1100"/>
              <a:buFont typeface="Arial"/>
              <a:buNone/>
            </a:pPr>
            <a:r>
              <a:rPr lang="en-GB" dirty="0">
                <a:solidFill>
                  <a:schemeClr val="dk1"/>
                </a:solidFill>
              </a:rPr>
              <a:t>16 bits - size of message</a:t>
            </a:r>
            <a:endParaRPr dirty="0">
              <a:solidFill>
                <a:schemeClr val="dk1"/>
              </a:solidFill>
            </a:endParaRPr>
          </a:p>
          <a:p>
            <a:pPr marL="0" lvl="0" indent="0" algn="l" rtl="0">
              <a:spcBef>
                <a:spcPts val="0"/>
              </a:spcBef>
              <a:spcAft>
                <a:spcPts val="0"/>
              </a:spcAft>
              <a:buClr>
                <a:schemeClr val="dk1"/>
              </a:buClr>
              <a:buSzPts val="1100"/>
              <a:buFont typeface="Arial"/>
              <a:buNone/>
            </a:pPr>
            <a:endParaRPr dirty="0">
              <a:solidFill>
                <a:schemeClr val="dk1"/>
              </a:solidFill>
            </a:endParaRPr>
          </a:p>
          <a:p>
            <a:pPr marL="0" lvl="0" indent="0" algn="l" rtl="0">
              <a:spcBef>
                <a:spcPts val="0"/>
              </a:spcBef>
              <a:spcAft>
                <a:spcPts val="0"/>
              </a:spcAft>
              <a:buClr>
                <a:schemeClr val="dk1"/>
              </a:buClr>
              <a:buSzPts val="1100"/>
              <a:buFont typeface="Arial"/>
              <a:buNone/>
            </a:pPr>
            <a:r>
              <a:rPr lang="en-GB" dirty="0">
                <a:solidFill>
                  <a:schemeClr val="dk1"/>
                </a:solidFill>
              </a:rPr>
              <a:t>Size of table: 5*8 + 12 = 52</a:t>
            </a:r>
            <a:endParaRPr dirty="0">
              <a:solidFill>
                <a:schemeClr val="dk1"/>
              </a:solidFill>
            </a:endParaRPr>
          </a:p>
          <a:p>
            <a:pPr marL="0" lvl="0" indent="0" algn="l" rtl="0">
              <a:spcBef>
                <a:spcPts val="0"/>
              </a:spcBef>
              <a:spcAft>
                <a:spcPts val="0"/>
              </a:spcAft>
              <a:buClr>
                <a:schemeClr val="dk1"/>
              </a:buClr>
              <a:buSzPts val="1100"/>
              <a:buFont typeface="Arial"/>
              <a:buNone/>
            </a:pPr>
            <a:endParaRPr dirty="0">
              <a:solidFill>
                <a:schemeClr val="dk1"/>
              </a:solidFill>
            </a:endParaRPr>
          </a:p>
          <a:p>
            <a:pPr marL="0" lvl="0" indent="0" algn="l" rtl="0">
              <a:spcBef>
                <a:spcPts val="0"/>
              </a:spcBef>
              <a:spcAft>
                <a:spcPts val="0"/>
              </a:spcAft>
              <a:buClr>
                <a:schemeClr val="dk1"/>
              </a:buClr>
              <a:buSzPts val="1100"/>
              <a:buFont typeface="Arial"/>
              <a:buNone/>
            </a:pPr>
            <a:r>
              <a:rPr lang="en-GB" dirty="0">
                <a:solidFill>
                  <a:schemeClr val="dk1"/>
                </a:solidFill>
              </a:rPr>
              <a:t>Total 52 + 16 = 68</a:t>
            </a:r>
            <a:endParaRPr dirty="0">
              <a:solidFill>
                <a:schemeClr val="dk1"/>
              </a:solidFill>
            </a:endParaRPr>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dirty="0"/>
              <a:t>Task taken from </a:t>
            </a:r>
            <a:r>
              <a:rPr lang="en-GB" u="sng" dirty="0">
                <a:solidFill>
                  <a:schemeClr val="hlink"/>
                </a:solidFill>
                <a:hlinkClick r:id="rId4"/>
              </a:rPr>
              <a:t>https://www.geeksforgeeks.org/practice-questions-on-huffman-encoding/</a:t>
            </a:r>
            <a:endParaRPr dirty="0"/>
          </a:p>
          <a:p>
            <a:pPr marL="0" lvl="0" indent="0" algn="l" rtl="0">
              <a:spcBef>
                <a:spcPts val="0"/>
              </a:spcBef>
              <a:spcAft>
                <a:spcPts val="0"/>
              </a:spcAft>
              <a:buNone/>
            </a:pPr>
            <a:r>
              <a:rPr lang="en-GB" u="sng" dirty="0">
                <a:solidFill>
                  <a:schemeClr val="hlink"/>
                </a:solidFill>
                <a:hlinkClick r:id="rId5"/>
              </a:rPr>
              <a:t>https://www.programiz.com/dsa/huffman-coding</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a42290df5e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a42290df5e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Original message  m1=20symbols*2bytes=40bytes = 40*8=320 bits</a:t>
            </a:r>
            <a:endParaRPr/>
          </a:p>
          <a:p>
            <a:pPr marL="0" lvl="0" indent="0" algn="l" rtl="0">
              <a:spcBef>
                <a:spcPts val="0"/>
              </a:spcBef>
              <a:spcAft>
                <a:spcPts val="0"/>
              </a:spcAft>
              <a:buNone/>
            </a:pPr>
            <a:r>
              <a:rPr lang="en-GB"/>
              <a:t>Transcoded message m2=20symbols*8bits=160bits</a:t>
            </a:r>
            <a:endParaRPr/>
          </a:p>
          <a:p>
            <a:pPr marL="0" lvl="0" indent="0" algn="l" rtl="0">
              <a:spcBef>
                <a:spcPts val="0"/>
              </a:spcBef>
              <a:spcAft>
                <a:spcPts val="0"/>
              </a:spcAft>
              <a:buNone/>
            </a:pPr>
            <a:r>
              <a:rPr lang="en-GB"/>
              <a:t>320-160=160</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a3b0b4122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2" name="Google Shape;262;ga3b0b4122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a3b0b41224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9" name="Google Shape;269;ga3b0b41224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a3b0b41224_0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a3b0b41224_0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a3b0b41224_0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 name="Google Shape;285;ga3b0b41224_0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a3b0b41224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a3b0b41224_0_1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a3b0b41224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9" name="Google Shape;299;ga3b0b41224_0_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a3b0b41224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a3b0b41224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ga3b0b41224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3" name="Google Shape;313;ga3b0b41224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Read page 65 in  Downey ThinkPython.pdf</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a3b0b41224_0_2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 name="Google Shape;328;ga3b0b41224_0_2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a3b0b41224_0_1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ga3b0b41224_0_1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a1b5811626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a1b5811626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1210977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4b9d49ac3f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4b9d49ac3f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sz="2400"/>
            </a:lvl1pPr>
            <a:lvl2pPr lvl="1">
              <a:buNone/>
              <a:defRPr sz="2400"/>
            </a:lvl2pPr>
            <a:lvl3pPr lvl="2">
              <a:buNone/>
              <a:defRPr sz="2400"/>
            </a:lvl3pPr>
            <a:lvl4pPr lvl="3">
              <a:buNone/>
              <a:defRPr sz="2400"/>
            </a:lvl4pPr>
            <a:lvl5pPr lvl="4">
              <a:buNone/>
              <a:defRPr sz="2400"/>
            </a:lvl5pPr>
            <a:lvl6pPr lvl="5">
              <a:buNone/>
              <a:defRPr sz="2400"/>
            </a:lvl6pPr>
            <a:lvl7pPr lvl="6">
              <a:buNone/>
              <a:defRPr sz="2400"/>
            </a:lvl7pPr>
            <a:lvl8pPr lvl="7">
              <a:buNone/>
              <a:defRPr sz="2400"/>
            </a:lvl8pPr>
            <a:lvl9pPr lvl="8">
              <a:buNone/>
              <a:defRPr sz="2400"/>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1600"/>
              </a:spcBef>
              <a:spcAft>
                <a:spcPts val="0"/>
              </a:spcAft>
              <a:buClr>
                <a:schemeClr val="dk1"/>
              </a:buClr>
              <a:buSzPts val="1400"/>
              <a:buChar char="○"/>
              <a:defRPr>
                <a:solidFill>
                  <a:schemeClr val="dk1"/>
                </a:solidFill>
              </a:defRPr>
            </a:lvl2pPr>
            <a:lvl3pPr marL="1371600" lvl="2" indent="-317500">
              <a:spcBef>
                <a:spcPts val="1600"/>
              </a:spcBef>
              <a:spcAft>
                <a:spcPts val="0"/>
              </a:spcAft>
              <a:buClr>
                <a:schemeClr val="dk1"/>
              </a:buClr>
              <a:buSzPts val="1400"/>
              <a:buChar char="■"/>
              <a:defRPr>
                <a:solidFill>
                  <a:schemeClr val="dk1"/>
                </a:solidFill>
              </a:defRPr>
            </a:lvl3pPr>
            <a:lvl4pPr marL="1828800" lvl="3" indent="-317500">
              <a:spcBef>
                <a:spcPts val="1600"/>
              </a:spcBef>
              <a:spcAft>
                <a:spcPts val="0"/>
              </a:spcAft>
              <a:buClr>
                <a:schemeClr val="dk1"/>
              </a:buClr>
              <a:buSzPts val="1400"/>
              <a:buChar char="●"/>
              <a:defRPr>
                <a:solidFill>
                  <a:schemeClr val="dk1"/>
                </a:solidFill>
              </a:defRPr>
            </a:lvl4pPr>
            <a:lvl5pPr marL="2286000" lvl="4" indent="-317500">
              <a:spcBef>
                <a:spcPts val="1600"/>
              </a:spcBef>
              <a:spcAft>
                <a:spcPts val="0"/>
              </a:spcAft>
              <a:buClr>
                <a:schemeClr val="dk1"/>
              </a:buClr>
              <a:buSzPts val="1400"/>
              <a:buChar char="○"/>
              <a:defRPr>
                <a:solidFill>
                  <a:schemeClr val="dk1"/>
                </a:solidFill>
              </a:defRPr>
            </a:lvl5pPr>
            <a:lvl6pPr marL="2743200" lvl="5" indent="-317500">
              <a:spcBef>
                <a:spcPts val="1600"/>
              </a:spcBef>
              <a:spcAft>
                <a:spcPts val="0"/>
              </a:spcAft>
              <a:buClr>
                <a:schemeClr val="dk1"/>
              </a:buClr>
              <a:buSzPts val="1400"/>
              <a:buChar char="■"/>
              <a:defRPr>
                <a:solidFill>
                  <a:schemeClr val="dk1"/>
                </a:solidFill>
              </a:defRPr>
            </a:lvl6pPr>
            <a:lvl7pPr marL="3200400" lvl="6" indent="-317500">
              <a:spcBef>
                <a:spcPts val="1600"/>
              </a:spcBef>
              <a:spcAft>
                <a:spcPts val="0"/>
              </a:spcAft>
              <a:buClr>
                <a:schemeClr val="dk1"/>
              </a:buClr>
              <a:buSzPts val="1400"/>
              <a:buChar char="●"/>
              <a:defRPr>
                <a:solidFill>
                  <a:schemeClr val="dk1"/>
                </a:solidFill>
              </a:defRPr>
            </a:lvl7pPr>
            <a:lvl8pPr marL="3657600" lvl="7" indent="-317500">
              <a:spcBef>
                <a:spcPts val="1600"/>
              </a:spcBef>
              <a:spcAft>
                <a:spcPts val="0"/>
              </a:spcAft>
              <a:buClr>
                <a:schemeClr val="dk1"/>
              </a:buClr>
              <a:buSzPts val="1400"/>
              <a:buChar char="○"/>
              <a:defRPr>
                <a:solidFill>
                  <a:schemeClr val="dk1"/>
                </a:solidFill>
              </a:defRPr>
            </a:lvl8pPr>
            <a:lvl9pPr marL="4114800" lvl="8" indent="-317500">
              <a:spcBef>
                <a:spcPts val="1600"/>
              </a:spcBef>
              <a:spcAft>
                <a:spcPts val="160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60" name="Google Shape;60;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3" name="Google Shape;6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64" name="Google Shape;64;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cxnSp>
        <p:nvCxnSpPr>
          <p:cNvPr id="65" name="Google Shape;65;p16"/>
          <p:cNvCxnSpPr/>
          <p:nvPr/>
        </p:nvCxnSpPr>
        <p:spPr>
          <a:xfrm rot="10800000" flipH="1">
            <a:off x="10590" y="1017725"/>
            <a:ext cx="9143700" cy="7200"/>
          </a:xfrm>
          <a:prstGeom prst="straightConnector1">
            <a:avLst/>
          </a:prstGeom>
          <a:noFill/>
          <a:ln w="9525" cap="flat" cmpd="sng">
            <a:solidFill>
              <a:srgbClr val="087D8A"/>
            </a:solidFill>
            <a:prstDash val="solid"/>
            <a:round/>
            <a:headEnd type="none" w="med" len="med"/>
            <a:tailEnd type="none" w="med" len="med"/>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69" name="Google Shape;69;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0" name="Google Shape;70;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
        <p:cNvGrpSpPr/>
        <p:nvPr/>
      </p:nvGrpSpPr>
      <p:grpSpPr>
        <a:xfrm>
          <a:off x="0" y="0"/>
          <a:ext cx="0" cy="0"/>
          <a:chOff x="0" y="0"/>
          <a:chExt cx="0" cy="0"/>
        </a:xfrm>
      </p:grpSpPr>
      <p:sp>
        <p:nvSpPr>
          <p:cNvPr id="72" name="Google Shape;72;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76" name="Google Shape;76;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7" name="Google Shape;77;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8"/>
        <p:cNvGrpSpPr/>
        <p:nvPr/>
      </p:nvGrpSpPr>
      <p:grpSpPr>
        <a:xfrm>
          <a:off x="0" y="0"/>
          <a:ext cx="0" cy="0"/>
          <a:chOff x="0" y="0"/>
          <a:chExt cx="0" cy="0"/>
        </a:xfrm>
      </p:grpSpPr>
      <p:sp>
        <p:nvSpPr>
          <p:cNvPr id="79" name="Google Shape;79;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80" name="Google Shape;80;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1"/>
        <p:cNvGrpSpPr/>
        <p:nvPr/>
      </p:nvGrpSpPr>
      <p:grpSpPr>
        <a:xfrm>
          <a:off x="0" y="0"/>
          <a:ext cx="0" cy="0"/>
          <a:chOff x="0" y="0"/>
          <a:chExt cx="0" cy="0"/>
        </a:xfrm>
      </p:grpSpPr>
      <p:sp>
        <p:nvSpPr>
          <p:cNvPr id="82" name="Google Shape;82;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4" name="Google Shape;84;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5" name="Google Shape;85;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86" name="Google Shape;86;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7"/>
        <p:cNvGrpSpPr/>
        <p:nvPr/>
      </p:nvGrpSpPr>
      <p:grpSpPr>
        <a:xfrm>
          <a:off x="0" y="0"/>
          <a:ext cx="0" cy="0"/>
          <a:chOff x="0" y="0"/>
          <a:chExt cx="0" cy="0"/>
        </a:xfrm>
      </p:grpSpPr>
      <p:sp>
        <p:nvSpPr>
          <p:cNvPr id="88" name="Google Shape;88;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89" name="Google Shape;89;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0"/>
        <p:cNvGrpSpPr/>
        <p:nvPr/>
      </p:nvGrpSpPr>
      <p:grpSpPr>
        <a:xfrm>
          <a:off x="0" y="0"/>
          <a:ext cx="0" cy="0"/>
          <a:chOff x="0" y="0"/>
          <a:chExt cx="0" cy="0"/>
        </a:xfrm>
      </p:grpSpPr>
      <p:sp>
        <p:nvSpPr>
          <p:cNvPr id="91" name="Google Shape;91;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92" name="Google Shape;92;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93" name="Google Shape;93;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6"/>
        <p:cNvGrpSpPr/>
        <p:nvPr/>
      </p:nvGrpSpPr>
      <p:grpSpPr>
        <a:xfrm>
          <a:off x="0" y="0"/>
          <a:ext cx="0" cy="0"/>
          <a:chOff x="0" y="0"/>
          <a:chExt cx="0" cy="0"/>
        </a:xfrm>
      </p:grpSpPr>
      <p:sp>
        <p:nvSpPr>
          <p:cNvPr id="97" name="Google Shape;97;p25"/>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800"/>
            </a:lvl2pPr>
            <a:lvl3pPr lvl="2" rtl="0">
              <a:spcBef>
                <a:spcPts val="0"/>
              </a:spcBef>
              <a:spcAft>
                <a:spcPts val="0"/>
              </a:spcAft>
              <a:buSzPts val="2800"/>
              <a:buNone/>
              <a:defRPr sz="1800"/>
            </a:lvl3pPr>
            <a:lvl4pPr lvl="3" rtl="0">
              <a:spcBef>
                <a:spcPts val="0"/>
              </a:spcBef>
              <a:spcAft>
                <a:spcPts val="0"/>
              </a:spcAft>
              <a:buSzPts val="2800"/>
              <a:buNone/>
              <a:defRPr sz="1800"/>
            </a:lvl4pPr>
            <a:lvl5pPr lvl="4" rtl="0">
              <a:spcBef>
                <a:spcPts val="0"/>
              </a:spcBef>
              <a:spcAft>
                <a:spcPts val="0"/>
              </a:spcAft>
              <a:buSzPts val="2800"/>
              <a:buNone/>
              <a:defRPr sz="1800"/>
            </a:lvl5pPr>
            <a:lvl6pPr lvl="5" rtl="0">
              <a:spcBef>
                <a:spcPts val="0"/>
              </a:spcBef>
              <a:spcAft>
                <a:spcPts val="0"/>
              </a:spcAft>
              <a:buSzPts val="2800"/>
              <a:buNone/>
              <a:defRPr sz="1800"/>
            </a:lvl6pPr>
            <a:lvl7pPr lvl="6" rtl="0">
              <a:spcBef>
                <a:spcPts val="0"/>
              </a:spcBef>
              <a:spcAft>
                <a:spcPts val="0"/>
              </a:spcAft>
              <a:buSzPts val="2800"/>
              <a:buNone/>
              <a:defRPr sz="1800"/>
            </a:lvl7pPr>
            <a:lvl8pPr lvl="7" rtl="0">
              <a:spcBef>
                <a:spcPts val="0"/>
              </a:spcBef>
              <a:spcAft>
                <a:spcPts val="0"/>
              </a:spcAft>
              <a:buSzPts val="2800"/>
              <a:buNone/>
              <a:defRPr sz="1800"/>
            </a:lvl8pPr>
            <a:lvl9pPr lvl="8" rtl="0">
              <a:spcBef>
                <a:spcPts val="0"/>
              </a:spcBef>
              <a:spcAft>
                <a:spcPts val="0"/>
              </a:spcAft>
              <a:buSzPts val="2800"/>
              <a:buNone/>
              <a:defRPr sz="1800"/>
            </a:lvl9pPr>
          </a:lstStyle>
          <a:p>
            <a:endParaRPr/>
          </a:p>
        </p:txBody>
      </p:sp>
      <p:sp>
        <p:nvSpPr>
          <p:cNvPr id="98" name="Google Shape;98;p25"/>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16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16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1600"/>
              </a:spcBef>
              <a:spcAft>
                <a:spcPts val="160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99" name="Google Shape;99;p25"/>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0" name="Google Shape;100;p25"/>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1" name="Google Shape;101;p25"/>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1pPr>
            <a:lvl2pPr marL="0" marR="0" lvl="1"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2pPr>
            <a:lvl3pPr marL="0" marR="0" lvl="2"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3pPr>
            <a:lvl4pPr marL="0" marR="0" lvl="3"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4pPr>
            <a:lvl5pPr marL="0" marR="0" lvl="4"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5pPr>
            <a:lvl6pPr marL="0" marR="0" lvl="5"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6pPr>
            <a:lvl7pPr marL="0" marR="0" lvl="6"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7pPr>
            <a:lvl8pPr marL="0" marR="0" lvl="7"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8pPr>
            <a:lvl9pPr marL="0" marR="0" lvl="8"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sz="1000" b="0">
              <a:solidFill>
                <a:schemeClr val="dk2"/>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102"/>
        <p:cNvGrpSpPr/>
        <p:nvPr/>
      </p:nvGrpSpPr>
      <p:grpSpPr>
        <a:xfrm>
          <a:off x="0" y="0"/>
          <a:ext cx="0" cy="0"/>
          <a:chOff x="0" y="0"/>
          <a:chExt cx="0" cy="0"/>
        </a:xfrm>
      </p:grpSpPr>
      <p:sp>
        <p:nvSpPr>
          <p:cNvPr id="103" name="Google Shape;103;p26"/>
          <p:cNvSpPr txBox="1">
            <a:spLocks noGrp="1"/>
          </p:cNvSpPr>
          <p:nvPr>
            <p:ph type="title"/>
          </p:nvPr>
        </p:nvSpPr>
        <p:spPr>
          <a:xfrm>
            <a:off x="623888" y="1282304"/>
            <a:ext cx="7886700" cy="21396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4500"/>
              <a:buFont typeface="Calibri"/>
              <a:buNone/>
              <a:defRPr sz="45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800"/>
            </a:lvl2pPr>
            <a:lvl3pPr lvl="2" rtl="0">
              <a:spcBef>
                <a:spcPts val="0"/>
              </a:spcBef>
              <a:spcAft>
                <a:spcPts val="0"/>
              </a:spcAft>
              <a:buSzPts val="2800"/>
              <a:buNone/>
              <a:defRPr sz="1800"/>
            </a:lvl3pPr>
            <a:lvl4pPr lvl="3" rtl="0">
              <a:spcBef>
                <a:spcPts val="0"/>
              </a:spcBef>
              <a:spcAft>
                <a:spcPts val="0"/>
              </a:spcAft>
              <a:buSzPts val="2800"/>
              <a:buNone/>
              <a:defRPr sz="1800"/>
            </a:lvl4pPr>
            <a:lvl5pPr lvl="4" rtl="0">
              <a:spcBef>
                <a:spcPts val="0"/>
              </a:spcBef>
              <a:spcAft>
                <a:spcPts val="0"/>
              </a:spcAft>
              <a:buSzPts val="2800"/>
              <a:buNone/>
              <a:defRPr sz="1800"/>
            </a:lvl5pPr>
            <a:lvl6pPr lvl="5" rtl="0">
              <a:spcBef>
                <a:spcPts val="0"/>
              </a:spcBef>
              <a:spcAft>
                <a:spcPts val="0"/>
              </a:spcAft>
              <a:buSzPts val="2800"/>
              <a:buNone/>
              <a:defRPr sz="1800"/>
            </a:lvl6pPr>
            <a:lvl7pPr lvl="6" rtl="0">
              <a:spcBef>
                <a:spcPts val="0"/>
              </a:spcBef>
              <a:spcAft>
                <a:spcPts val="0"/>
              </a:spcAft>
              <a:buSzPts val="2800"/>
              <a:buNone/>
              <a:defRPr sz="1800"/>
            </a:lvl7pPr>
            <a:lvl8pPr lvl="7" rtl="0">
              <a:spcBef>
                <a:spcPts val="0"/>
              </a:spcBef>
              <a:spcAft>
                <a:spcPts val="0"/>
              </a:spcAft>
              <a:buSzPts val="2800"/>
              <a:buNone/>
              <a:defRPr sz="1800"/>
            </a:lvl8pPr>
            <a:lvl9pPr lvl="8" rtl="0">
              <a:spcBef>
                <a:spcPts val="0"/>
              </a:spcBef>
              <a:spcAft>
                <a:spcPts val="0"/>
              </a:spcAft>
              <a:buSzPts val="2800"/>
              <a:buNone/>
              <a:defRPr sz="1800"/>
            </a:lvl9pPr>
          </a:lstStyle>
          <a:p>
            <a:endParaRPr/>
          </a:p>
        </p:txBody>
      </p:sp>
      <p:sp>
        <p:nvSpPr>
          <p:cNvPr id="104" name="Google Shape;104;p26"/>
          <p:cNvSpPr txBox="1">
            <a:spLocks noGrp="1"/>
          </p:cNvSpPr>
          <p:nvPr>
            <p:ph type="body" idx="1"/>
          </p:nvPr>
        </p:nvSpPr>
        <p:spPr>
          <a:xfrm>
            <a:off x="623888" y="3442098"/>
            <a:ext cx="7886700" cy="11253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750"/>
              </a:spcBef>
              <a:spcAft>
                <a:spcPts val="0"/>
              </a:spcAft>
              <a:buClr>
                <a:srgbClr val="888888"/>
              </a:buClr>
              <a:buSzPts val="1800"/>
              <a:buFont typeface="Arial"/>
              <a:buNone/>
              <a:defRPr sz="1800">
                <a:solidFill>
                  <a:srgbClr val="888888"/>
                </a:solidFill>
                <a:latin typeface="Calibri"/>
                <a:ea typeface="Calibri"/>
                <a:cs typeface="Calibri"/>
                <a:sym typeface="Calibri"/>
              </a:defRPr>
            </a:lvl1pPr>
            <a:lvl2pPr marL="914400" marR="0" lvl="1" indent="-228600" algn="l" rtl="0">
              <a:lnSpc>
                <a:spcPct val="90000"/>
              </a:lnSpc>
              <a:spcBef>
                <a:spcPts val="1600"/>
              </a:spcBef>
              <a:spcAft>
                <a:spcPts val="0"/>
              </a:spcAft>
              <a:buClr>
                <a:srgbClr val="888888"/>
              </a:buClr>
              <a:buSzPts val="1500"/>
              <a:buFont typeface="Arial"/>
              <a:buNone/>
              <a:defRPr sz="15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1600"/>
              </a:spcBef>
              <a:spcAft>
                <a:spcPts val="0"/>
              </a:spcAft>
              <a:buClr>
                <a:srgbClr val="888888"/>
              </a:buClr>
              <a:buSzPts val="1350"/>
              <a:buFont typeface="Arial"/>
              <a:buNone/>
              <a:defRPr sz="135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1600"/>
              </a:spcBef>
              <a:spcAft>
                <a:spcPts val="1600"/>
              </a:spcAft>
              <a:buClr>
                <a:srgbClr val="888888"/>
              </a:buClr>
              <a:buSzPts val="1200"/>
              <a:buFont typeface="Arial"/>
              <a:buNone/>
              <a:defRPr sz="1200" b="0" i="0" u="none" strike="noStrike" cap="none">
                <a:solidFill>
                  <a:srgbClr val="888888"/>
                </a:solidFill>
                <a:latin typeface="Calibri"/>
                <a:ea typeface="Calibri"/>
                <a:cs typeface="Calibri"/>
                <a:sym typeface="Calibri"/>
              </a:defRPr>
            </a:lvl9pPr>
          </a:lstStyle>
          <a:p>
            <a:endParaRPr/>
          </a:p>
        </p:txBody>
      </p:sp>
      <p:sp>
        <p:nvSpPr>
          <p:cNvPr id="105" name="Google Shape;105;p26"/>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6" name="Google Shape;106;p26"/>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7" name="Google Shape;107;p26"/>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1pPr>
            <a:lvl2pPr marL="0" marR="0" lvl="1"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2pPr>
            <a:lvl3pPr marL="0" marR="0" lvl="2"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3pPr>
            <a:lvl4pPr marL="0" marR="0" lvl="3"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4pPr>
            <a:lvl5pPr marL="0" marR="0" lvl="4"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5pPr>
            <a:lvl6pPr marL="0" marR="0" lvl="5"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6pPr>
            <a:lvl7pPr marL="0" marR="0" lvl="6"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7pPr>
            <a:lvl8pPr marL="0" marR="0" lvl="7"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8pPr>
            <a:lvl9pPr marL="0" marR="0" lvl="8"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sz="1000" b="0">
              <a:solidFill>
                <a:schemeClr val="dk2"/>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1600"/>
              </a:spcBef>
              <a:spcAft>
                <a:spcPts val="0"/>
              </a:spcAft>
              <a:buClr>
                <a:schemeClr val="lt2"/>
              </a:buClr>
              <a:buSzPts val="1400"/>
              <a:buChar char="○"/>
              <a:defRPr>
                <a:solidFill>
                  <a:schemeClr val="lt2"/>
                </a:solidFill>
              </a:defRPr>
            </a:lvl2pPr>
            <a:lvl3pPr marL="1371600" lvl="2" indent="-317500">
              <a:lnSpc>
                <a:spcPct val="115000"/>
              </a:lnSpc>
              <a:spcBef>
                <a:spcPts val="1600"/>
              </a:spcBef>
              <a:spcAft>
                <a:spcPts val="0"/>
              </a:spcAft>
              <a:buClr>
                <a:schemeClr val="lt2"/>
              </a:buClr>
              <a:buSzPts val="1400"/>
              <a:buChar char="■"/>
              <a:defRPr>
                <a:solidFill>
                  <a:schemeClr val="lt2"/>
                </a:solidFill>
              </a:defRPr>
            </a:lvl3pPr>
            <a:lvl4pPr marL="1828800" lvl="3" indent="-317500">
              <a:lnSpc>
                <a:spcPct val="115000"/>
              </a:lnSpc>
              <a:spcBef>
                <a:spcPts val="1600"/>
              </a:spcBef>
              <a:spcAft>
                <a:spcPts val="0"/>
              </a:spcAft>
              <a:buClr>
                <a:schemeClr val="lt2"/>
              </a:buClr>
              <a:buSzPts val="1400"/>
              <a:buChar char="●"/>
              <a:defRPr>
                <a:solidFill>
                  <a:schemeClr val="lt2"/>
                </a:solidFill>
              </a:defRPr>
            </a:lvl4pPr>
            <a:lvl5pPr marL="2286000" lvl="4" indent="-317500">
              <a:lnSpc>
                <a:spcPct val="115000"/>
              </a:lnSpc>
              <a:spcBef>
                <a:spcPts val="1600"/>
              </a:spcBef>
              <a:spcAft>
                <a:spcPts val="0"/>
              </a:spcAft>
              <a:buClr>
                <a:schemeClr val="lt2"/>
              </a:buClr>
              <a:buSzPts val="1400"/>
              <a:buChar char="○"/>
              <a:defRPr>
                <a:solidFill>
                  <a:schemeClr val="lt2"/>
                </a:solidFill>
              </a:defRPr>
            </a:lvl5pPr>
            <a:lvl6pPr marL="2743200" lvl="5" indent="-317500">
              <a:lnSpc>
                <a:spcPct val="115000"/>
              </a:lnSpc>
              <a:spcBef>
                <a:spcPts val="1600"/>
              </a:spcBef>
              <a:spcAft>
                <a:spcPts val="0"/>
              </a:spcAft>
              <a:buClr>
                <a:schemeClr val="lt2"/>
              </a:buClr>
              <a:buSzPts val="1400"/>
              <a:buChar char="■"/>
              <a:defRPr>
                <a:solidFill>
                  <a:schemeClr val="lt2"/>
                </a:solidFill>
              </a:defRPr>
            </a:lvl6pPr>
            <a:lvl7pPr marL="3200400" lvl="6" indent="-317500">
              <a:lnSpc>
                <a:spcPct val="115000"/>
              </a:lnSpc>
              <a:spcBef>
                <a:spcPts val="1600"/>
              </a:spcBef>
              <a:spcAft>
                <a:spcPts val="0"/>
              </a:spcAft>
              <a:buClr>
                <a:schemeClr val="lt2"/>
              </a:buClr>
              <a:buSzPts val="1400"/>
              <a:buChar char="●"/>
              <a:defRPr>
                <a:solidFill>
                  <a:schemeClr val="lt2"/>
                </a:solidFill>
              </a:defRPr>
            </a:lvl7pPr>
            <a:lvl8pPr marL="3657600" lvl="7" indent="-317500">
              <a:lnSpc>
                <a:spcPct val="115000"/>
              </a:lnSpc>
              <a:spcBef>
                <a:spcPts val="1600"/>
              </a:spcBef>
              <a:spcAft>
                <a:spcPts val="0"/>
              </a:spcAft>
              <a:buClr>
                <a:schemeClr val="lt2"/>
              </a:buClr>
              <a:buSzPts val="1400"/>
              <a:buChar char="○"/>
              <a:defRPr>
                <a:solidFill>
                  <a:schemeClr val="lt2"/>
                </a:solidFill>
              </a:defRPr>
            </a:lvl8pPr>
            <a:lvl9pPr marL="4114800" lvl="8" indent="-317500">
              <a:lnSpc>
                <a:spcPct val="115000"/>
              </a:lnSpc>
              <a:spcBef>
                <a:spcPts val="1600"/>
              </a:spcBef>
              <a:spcAft>
                <a:spcPts val="160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docs.github.com/en/authentication/connecting-to-github-with-ssh"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hyperlink" Target="https://github.com/settings/keys" TargetMode="External"/><Relationship Id="rId4" Type="http://schemas.openxmlformats.org/officeDocument/2006/relationships/hyperlink" Target="mailto:wiut.tutor@gmail.com"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intranet.wiut.uz/Uploads/LearningMaterialFiles/73/886/PyCharm&amp;Github.mp4"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unix.stackexchange.com/questions/tagged/vim"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intranet.wiut.uz/Uploads/ModuleMaterialAttachments/c871a29c-f193-41aa-b7e7-fd4518cd3aaa.mp4"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hyperlink" Target="https://intranet.wiut.uz/Uploads/ModuleMaterialAttachments/c871a29c-f193-41aa-b7e7-fd4518cd3aaa.mp4"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hyperlink" Target="https://www.geeksforgeeks.org/iterate-over-characters-of-a-string-in-python/" TargetMode="Externa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hyperlink" Target="https://www.thewindowsclub.com/png-jpg-gif-bmp-tif-image-file-formats" TargetMode="External"/><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hyperlink" Target="https://medium.com/@lynxluna/under-the-bonnet-representing-characters-and-strings-ff7cec26ee3c" TargetMode="External"/><Relationship Id="rId5" Type="http://schemas.openxmlformats.org/officeDocument/2006/relationships/hyperlink" Target="https://medium.com/@lynxluna/under-the-bonnet-binary-representation-of-integer-83b2a2283c58" TargetMode="External"/><Relationship Id="rId4" Type="http://schemas.openxmlformats.org/officeDocument/2006/relationships/hyperlink" Target="https://www.joelonsoftware.com/2003/10/08/the-absolute-minimum-every-software-developer-absolutely-positively-must-know-about-unicode-and-character-sets-no-excuses/"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svgontheweb.com/#animating" TargetMode="External"/><Relationship Id="rId13" Type="http://schemas.openxmlformats.org/officeDocument/2006/relationships/hyperlink" Target="http://kunststube.net/encoding/" TargetMode="External"/><Relationship Id="rId3" Type="http://schemas.openxmlformats.org/officeDocument/2006/relationships/hyperlink" Target="https://intranet.wiut.uz/Uploads/ModuleMaterialAttachments/8de133b8-68bd-4afd-b47a-3a4c979f42a5.mp4" TargetMode="External"/><Relationship Id="rId7" Type="http://schemas.openxmlformats.org/officeDocument/2006/relationships/hyperlink" Target="https://git-scm.com/book/en/v2/Git-Branching-Basic-Branching-and-Merging" TargetMode="External"/><Relationship Id="rId12" Type="http://schemas.openxmlformats.org/officeDocument/2006/relationships/hyperlink" Target="https://www.joelonsoftware.com/2003/10/08/the-absolute-minimum-every-software-developer-absolutely-positively-must-know-about-unicode-and-character-sets-no-excuses/" TargetMode="External"/><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hyperlink" Target="https://learngitbranching.js.org/" TargetMode="External"/><Relationship Id="rId11" Type="http://schemas.openxmlformats.org/officeDocument/2006/relationships/hyperlink" Target="https://medium.com/@aniboaz/animate-svg-4fa7dd00e860" TargetMode="External"/><Relationship Id="rId5" Type="http://schemas.openxmlformats.org/officeDocument/2006/relationships/hyperlink" Target="https://www.atlassian.com/git/tutorials/using-branches" TargetMode="External"/><Relationship Id="rId10" Type="http://schemas.openxmlformats.org/officeDocument/2006/relationships/hyperlink" Target="https://medium.com/tech-tajawal/https-medium-com-tech-tajawal-character-encoding-in-depth-6f1df87888d8" TargetMode="External"/><Relationship Id="rId4" Type="http://schemas.openxmlformats.org/officeDocument/2006/relationships/hyperlink" Target="https://hackernoon.com/git-merge-vs-rebase-whats-the-diff-76413c117333" TargetMode="External"/><Relationship Id="rId9" Type="http://schemas.openxmlformats.org/officeDocument/2006/relationships/hyperlink" Target="https://www.w3schools.com/graphics/svg_intro.asp"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t>Computer Science Fundamentals</a:t>
            </a:r>
            <a:endParaRPr/>
          </a:p>
        </p:txBody>
      </p:sp>
      <p:sp>
        <p:nvSpPr>
          <p:cNvPr id="113" name="Google Shape;113;p2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4"/>
                </a:solidFill>
              </a:rPr>
              <a:t>Seminar 3</a:t>
            </a:r>
            <a:endParaRPr dirty="0">
              <a:solidFill>
                <a:schemeClr val="accent4"/>
              </a:solidFill>
            </a:endParaRPr>
          </a:p>
        </p:txBody>
      </p:sp>
      <p:sp>
        <p:nvSpPr>
          <p:cNvPr id="114" name="Google Shape;114;p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Agenda</a:t>
            </a:r>
            <a:endParaRPr/>
          </a:p>
        </p:txBody>
      </p:sp>
      <p:sp>
        <p:nvSpPr>
          <p:cNvPr id="127" name="Google Shape;127;p2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t>Part A</a:t>
            </a:r>
            <a:endParaRPr sz="1200" dirty="0"/>
          </a:p>
          <a:p>
            <a:pPr marL="457200" lvl="0" indent="-304800" algn="l" rtl="0">
              <a:spcBef>
                <a:spcPts val="0"/>
              </a:spcBef>
              <a:spcAft>
                <a:spcPts val="0"/>
              </a:spcAft>
              <a:buSzPts val="1200"/>
              <a:buChar char="●"/>
            </a:pPr>
            <a:r>
              <a:rPr lang="en-GB" sz="1200" dirty="0"/>
              <a:t>Review how to register on GitHub and get started</a:t>
            </a:r>
          </a:p>
          <a:p>
            <a:pPr marL="457200" lvl="0" indent="-304800" algn="l" rtl="0">
              <a:spcBef>
                <a:spcPts val="0"/>
              </a:spcBef>
              <a:spcAft>
                <a:spcPts val="0"/>
              </a:spcAft>
              <a:buSzPts val="1200"/>
              <a:buChar char="●"/>
            </a:pPr>
            <a:r>
              <a:rPr lang="en-GB" sz="1200" dirty="0"/>
              <a:t>Local operations</a:t>
            </a:r>
            <a:endParaRPr sz="1200" dirty="0"/>
          </a:p>
          <a:p>
            <a:pPr marL="914400" lvl="1" indent="-304800" algn="l" rtl="0">
              <a:spcBef>
                <a:spcPts val="0"/>
              </a:spcBef>
              <a:spcAft>
                <a:spcPts val="0"/>
              </a:spcAft>
              <a:buSzPts val="1200"/>
              <a:buChar char="○"/>
            </a:pPr>
            <a:r>
              <a:rPr lang="en-GB" sz="1200" dirty="0"/>
              <a:t>Git commit</a:t>
            </a:r>
            <a:endParaRPr sz="1200" dirty="0"/>
          </a:p>
          <a:p>
            <a:pPr marL="914400" lvl="1" indent="-304800" algn="l" rtl="0">
              <a:spcBef>
                <a:spcPts val="0"/>
              </a:spcBef>
              <a:spcAft>
                <a:spcPts val="0"/>
              </a:spcAft>
              <a:buSzPts val="1200"/>
              <a:buChar char="○"/>
            </a:pPr>
            <a:r>
              <a:rPr lang="en-GB" sz="1200" dirty="0"/>
              <a:t>Git branch and merge</a:t>
            </a:r>
            <a:endParaRPr sz="1200" dirty="0"/>
          </a:p>
          <a:p>
            <a:pPr marL="457200" lvl="0" indent="-304800" algn="l" rtl="0">
              <a:spcBef>
                <a:spcPts val="0"/>
              </a:spcBef>
              <a:spcAft>
                <a:spcPts val="0"/>
              </a:spcAft>
              <a:buSzPts val="1200"/>
              <a:buChar char="●"/>
            </a:pPr>
            <a:r>
              <a:rPr lang="en-GB" sz="1200" dirty="0"/>
              <a:t>Remote</a:t>
            </a:r>
            <a:endParaRPr sz="1200" dirty="0"/>
          </a:p>
          <a:p>
            <a:pPr marL="914400" lvl="1" indent="-304800" algn="l" rtl="0">
              <a:spcBef>
                <a:spcPts val="0"/>
              </a:spcBef>
              <a:spcAft>
                <a:spcPts val="0"/>
              </a:spcAft>
              <a:buSzPts val="1200"/>
              <a:buChar char="○"/>
            </a:pPr>
            <a:r>
              <a:rPr lang="en-GB" sz="1200" dirty="0"/>
              <a:t>Push</a:t>
            </a:r>
            <a:endParaRPr sz="1200" dirty="0"/>
          </a:p>
          <a:p>
            <a:pPr marL="0" lvl="0" indent="0" algn="l" rtl="0">
              <a:spcBef>
                <a:spcPts val="0"/>
              </a:spcBef>
              <a:spcAft>
                <a:spcPts val="0"/>
              </a:spcAft>
              <a:buClr>
                <a:srgbClr val="000000"/>
              </a:buClr>
              <a:buSzPts val="1100"/>
              <a:buFont typeface="Arial"/>
              <a:buNone/>
            </a:pPr>
            <a:r>
              <a:rPr lang="en-GB" sz="1200" dirty="0"/>
              <a:t>Part B</a:t>
            </a:r>
            <a:endParaRPr sz="1200" dirty="0"/>
          </a:p>
          <a:p>
            <a:pPr marL="457200" lvl="0" indent="-304800" algn="l" rtl="0">
              <a:spcBef>
                <a:spcPts val="0"/>
              </a:spcBef>
              <a:spcAft>
                <a:spcPts val="0"/>
              </a:spcAft>
              <a:buSzPts val="1200"/>
              <a:buChar char="●"/>
            </a:pPr>
            <a:r>
              <a:rPr lang="en-GB" sz="1200" dirty="0"/>
              <a:t>Lecture based Q&amp;A (e.g. </a:t>
            </a:r>
            <a:r>
              <a:rPr lang="en-US" sz="1200" dirty="0"/>
              <a:t>Text, image and graphics, sound representation)</a:t>
            </a:r>
            <a:endParaRPr lang="en-GB" sz="1200" dirty="0"/>
          </a:p>
          <a:p>
            <a:pPr marL="457200" lvl="0" indent="-304800" algn="l" rtl="0">
              <a:spcBef>
                <a:spcPts val="0"/>
              </a:spcBef>
              <a:spcAft>
                <a:spcPts val="0"/>
              </a:spcAft>
              <a:buSzPts val="1200"/>
              <a:buChar char="●"/>
            </a:pPr>
            <a:r>
              <a:rPr lang="en-GB" sz="1200" dirty="0"/>
              <a:t>Run-length encoding</a:t>
            </a:r>
          </a:p>
          <a:p>
            <a:pPr marL="457200" lvl="0" indent="-304800" algn="l" rtl="0">
              <a:spcBef>
                <a:spcPts val="0"/>
              </a:spcBef>
              <a:spcAft>
                <a:spcPts val="0"/>
              </a:spcAft>
              <a:buSzPts val="1200"/>
              <a:buChar char="●"/>
            </a:pPr>
            <a:r>
              <a:rPr lang="en-GB" sz="1200" dirty="0"/>
              <a:t>Huffman encoding</a:t>
            </a:r>
          </a:p>
          <a:p>
            <a:pPr marL="457200" lvl="0" indent="-304800" algn="l" rtl="0">
              <a:spcBef>
                <a:spcPts val="0"/>
              </a:spcBef>
              <a:spcAft>
                <a:spcPts val="0"/>
              </a:spcAft>
              <a:buSzPts val="1200"/>
              <a:buChar char="●"/>
            </a:pPr>
            <a:r>
              <a:rPr lang="en-GB" sz="1200" dirty="0"/>
              <a:t>Text representation</a:t>
            </a:r>
          </a:p>
          <a:p>
            <a:pPr marL="457200" lvl="0" indent="-304800" algn="l" rtl="0">
              <a:spcBef>
                <a:spcPts val="0"/>
              </a:spcBef>
              <a:spcAft>
                <a:spcPts val="0"/>
              </a:spcAft>
              <a:buSzPts val="1200"/>
              <a:buChar char="●"/>
            </a:pPr>
            <a:r>
              <a:rPr lang="en-GB" sz="1200" dirty="0"/>
              <a:t>Python: Conditionals and Recursion</a:t>
            </a:r>
            <a:endParaRPr sz="1200" dirty="0"/>
          </a:p>
          <a:p>
            <a:pPr marL="457200" lvl="0" indent="-304800" algn="l" rtl="0">
              <a:spcBef>
                <a:spcPts val="0"/>
              </a:spcBef>
              <a:spcAft>
                <a:spcPts val="0"/>
              </a:spcAft>
              <a:buSzPts val="1200"/>
              <a:buChar char="●"/>
            </a:pPr>
            <a:r>
              <a:rPr lang="en-GB" sz="1200" dirty="0"/>
              <a:t>Python: Chained conditionals</a:t>
            </a:r>
            <a:endParaRPr sz="1200" dirty="0"/>
          </a:p>
          <a:p>
            <a:pPr marL="457200" lvl="0" indent="-304800" algn="l" rtl="0">
              <a:spcBef>
                <a:spcPts val="0"/>
              </a:spcBef>
              <a:spcAft>
                <a:spcPts val="0"/>
              </a:spcAft>
              <a:buSzPts val="1200"/>
              <a:buChar char="●"/>
            </a:pPr>
            <a:r>
              <a:rPr lang="en-GB" sz="1200" dirty="0"/>
              <a:t>Python: Nested conditionals</a:t>
            </a:r>
            <a:endParaRPr sz="1200" dirty="0"/>
          </a:p>
          <a:p>
            <a:pPr marL="457200" lvl="0" indent="-304800" algn="l" rtl="0">
              <a:spcBef>
                <a:spcPts val="0"/>
              </a:spcBef>
              <a:spcAft>
                <a:spcPts val="0"/>
              </a:spcAft>
              <a:buSzPts val="1200"/>
              <a:buChar char="●"/>
            </a:pPr>
            <a:r>
              <a:rPr lang="en-GB" sz="1200" dirty="0"/>
              <a:t>Python Recursion</a:t>
            </a:r>
          </a:p>
          <a:p>
            <a:pPr marL="457200" lvl="0" indent="-304800" algn="l" rtl="0">
              <a:spcBef>
                <a:spcPts val="0"/>
              </a:spcBef>
              <a:spcAft>
                <a:spcPts val="0"/>
              </a:spcAft>
              <a:buSzPts val="1200"/>
              <a:buChar char="●"/>
            </a:pPr>
            <a:r>
              <a:rPr lang="en-GB" sz="1200" dirty="0"/>
              <a:t>Python: H/w iteration and strings</a:t>
            </a:r>
            <a:endParaRPr sz="1200" dirty="0"/>
          </a:p>
          <a:p>
            <a:pPr marL="457200" lvl="0" indent="0" algn="l" rtl="0">
              <a:spcBef>
                <a:spcPts val="0"/>
              </a:spcBef>
              <a:spcAft>
                <a:spcPts val="0"/>
              </a:spcAft>
              <a:buNone/>
            </a:pPr>
            <a:endParaRPr sz="1200" dirty="0"/>
          </a:p>
          <a:p>
            <a:pPr marL="0" lvl="0" indent="0" algn="l" rtl="0">
              <a:spcBef>
                <a:spcPts val="0"/>
              </a:spcBef>
              <a:spcAft>
                <a:spcPts val="0"/>
              </a:spcAft>
              <a:buNone/>
            </a:pPr>
            <a:endParaRPr sz="1200" dirty="0"/>
          </a:p>
          <a:p>
            <a:pPr marL="0" lvl="0" indent="0" algn="l" rtl="0">
              <a:spcBef>
                <a:spcPts val="0"/>
              </a:spcBef>
              <a:spcAft>
                <a:spcPts val="1600"/>
              </a:spcAft>
              <a:buClr>
                <a:srgbClr val="000000"/>
              </a:buClr>
              <a:buSzPts val="1100"/>
              <a:buFont typeface="Arial"/>
              <a:buNone/>
            </a:pPr>
            <a:endParaRPr sz="1200" dirty="0"/>
          </a:p>
        </p:txBody>
      </p:sp>
      <p:sp>
        <p:nvSpPr>
          <p:cNvPr id="128" name="Google Shape;128;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132"/>
        <p:cNvGrpSpPr/>
        <p:nvPr/>
      </p:nvGrpSpPr>
      <p:grpSpPr>
        <a:xfrm>
          <a:off x="0" y="0"/>
          <a:ext cx="0" cy="0"/>
          <a:chOff x="0" y="0"/>
          <a:chExt cx="0" cy="0"/>
        </a:xfrm>
      </p:grpSpPr>
      <p:sp>
        <p:nvSpPr>
          <p:cNvPr id="133" name="Google Shape;133;p30"/>
          <p:cNvSpPr txBox="1">
            <a:spLocks noGrp="1"/>
          </p:cNvSpPr>
          <p:nvPr>
            <p:ph type="subTitle" idx="1"/>
          </p:nvPr>
        </p:nvSpPr>
        <p:spPr>
          <a:xfrm>
            <a:off x="0" y="2797175"/>
            <a:ext cx="9144000" cy="655800"/>
          </a:xfrm>
          <a:prstGeom prst="rect">
            <a:avLst/>
          </a:prstGeom>
          <a:solidFill>
            <a:schemeClr val="accent5"/>
          </a:solidFill>
        </p:spPr>
        <p:txBody>
          <a:bodyPr spcFirstLastPara="1" wrap="square" lIns="91425" tIns="91425" rIns="91425" bIns="91425" anchor="t" anchorCtr="0">
            <a:noAutofit/>
          </a:bodyPr>
          <a:lstStyle/>
          <a:p>
            <a:pPr marL="360000" lvl="0" indent="0" algn="l" rtl="0">
              <a:spcBef>
                <a:spcPts val="0"/>
              </a:spcBef>
              <a:spcAft>
                <a:spcPts val="0"/>
              </a:spcAft>
              <a:buNone/>
            </a:pPr>
            <a:r>
              <a:rPr lang="en-GB">
                <a:solidFill>
                  <a:schemeClr val="lt1"/>
                </a:solidFill>
              </a:rPr>
              <a:t>Part A: Git</a:t>
            </a: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p:txBody>
      </p:sp>
      <p:sp>
        <p:nvSpPr>
          <p:cNvPr id="134" name="Google Shape;134;p3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Register on Github and share your details</a:t>
            </a:r>
            <a:endParaRPr/>
          </a:p>
        </p:txBody>
      </p:sp>
      <p:sp>
        <p:nvSpPr>
          <p:cNvPr id="120" name="Google Shape;120;p28"/>
          <p:cNvSpPr txBox="1">
            <a:spLocks noGrp="1"/>
          </p:cNvSpPr>
          <p:nvPr>
            <p:ph type="body" idx="1"/>
          </p:nvPr>
        </p:nvSpPr>
        <p:spPr>
          <a:xfrm>
            <a:off x="311700" y="110994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50" dirty="0"/>
              <a:t>Your homework was to register on </a:t>
            </a:r>
            <a:r>
              <a:rPr lang="en-GB" sz="1850" dirty="0" err="1"/>
              <a:t>Github</a:t>
            </a:r>
            <a:r>
              <a:rPr lang="en-GB" sz="1850" dirty="0"/>
              <a:t>.</a:t>
            </a:r>
            <a:endParaRPr sz="1850" dirty="0"/>
          </a:p>
          <a:p>
            <a:pPr marL="0" lvl="0" indent="0" algn="l" rtl="0">
              <a:spcBef>
                <a:spcPts val="800"/>
              </a:spcBef>
              <a:spcAft>
                <a:spcPts val="0"/>
              </a:spcAft>
              <a:buNone/>
            </a:pPr>
            <a:endParaRPr sz="1850" dirty="0">
              <a:solidFill>
                <a:schemeClr val="accent5"/>
              </a:solidFill>
            </a:endParaRPr>
          </a:p>
          <a:p>
            <a:pPr marL="0" lvl="0" indent="0" algn="l" rtl="0">
              <a:spcBef>
                <a:spcPts val="800"/>
              </a:spcBef>
              <a:spcAft>
                <a:spcPts val="0"/>
              </a:spcAft>
              <a:buNone/>
            </a:pPr>
            <a:r>
              <a:rPr lang="en-US" sz="1850" dirty="0"/>
              <a:t>If you did not manage to setup git and GitHub this is a small video about it</a:t>
            </a:r>
            <a:endParaRPr sz="1850" dirty="0"/>
          </a:p>
          <a:p>
            <a:pPr marL="0" lvl="0" indent="0" algn="l" rtl="0">
              <a:spcBef>
                <a:spcPts val="800"/>
              </a:spcBef>
              <a:spcAft>
                <a:spcPts val="0"/>
              </a:spcAft>
              <a:buNone/>
            </a:pPr>
            <a:endParaRPr sz="1850" dirty="0"/>
          </a:p>
          <a:p>
            <a:pPr marL="0" lvl="0" indent="0" algn="l" rtl="0">
              <a:spcBef>
                <a:spcPts val="800"/>
              </a:spcBef>
              <a:spcAft>
                <a:spcPts val="0"/>
              </a:spcAft>
              <a:buNone/>
            </a:pPr>
            <a:endParaRPr sz="2600" dirty="0">
              <a:solidFill>
                <a:srgbClr val="595959"/>
              </a:solidFill>
            </a:endParaRPr>
          </a:p>
          <a:p>
            <a:pPr marL="0" lvl="0" indent="0" algn="l" rtl="0">
              <a:spcBef>
                <a:spcPts val="1600"/>
              </a:spcBef>
              <a:spcAft>
                <a:spcPts val="1600"/>
              </a:spcAft>
              <a:buNone/>
            </a:pPr>
            <a:endParaRPr dirty="0"/>
          </a:p>
        </p:txBody>
      </p:sp>
      <p:sp>
        <p:nvSpPr>
          <p:cNvPr id="121" name="Google Shape;121;p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A4374-17D9-4A1F-BA9D-C21625D4CA8C}"/>
              </a:ext>
            </a:extLst>
          </p:cNvPr>
          <p:cNvSpPr>
            <a:spLocks noGrp="1"/>
          </p:cNvSpPr>
          <p:nvPr>
            <p:ph type="title"/>
          </p:nvPr>
        </p:nvSpPr>
        <p:spPr/>
        <p:txBody>
          <a:bodyPr/>
          <a:lstStyle/>
          <a:p>
            <a:r>
              <a:rPr lang="en-US" dirty="0"/>
              <a:t>Connecting to GitHub with SSH</a:t>
            </a:r>
          </a:p>
        </p:txBody>
      </p:sp>
      <p:sp>
        <p:nvSpPr>
          <p:cNvPr id="3" name="Text Placeholder 2">
            <a:extLst>
              <a:ext uri="{FF2B5EF4-FFF2-40B4-BE49-F238E27FC236}">
                <a16:creationId xmlns:a16="http://schemas.microsoft.com/office/drawing/2014/main" id="{896D9811-F88E-4C17-9A77-850949D8DD38}"/>
              </a:ext>
            </a:extLst>
          </p:cNvPr>
          <p:cNvSpPr>
            <a:spLocks noGrp="1"/>
          </p:cNvSpPr>
          <p:nvPr>
            <p:ph type="body" idx="1"/>
          </p:nvPr>
        </p:nvSpPr>
        <p:spPr/>
        <p:txBody>
          <a:bodyPr/>
          <a:lstStyle/>
          <a:p>
            <a:r>
              <a:rPr lang="en-US" sz="2400" dirty="0"/>
              <a:t>With SSH keys, you can connect to GitHub </a:t>
            </a:r>
            <a:r>
              <a:rPr lang="en-US" sz="2400" dirty="0">
                <a:solidFill>
                  <a:srgbClr val="FF0000"/>
                </a:solidFill>
              </a:rPr>
              <a:t>without</a:t>
            </a:r>
            <a:r>
              <a:rPr lang="en-US" sz="2400" dirty="0"/>
              <a:t> supplying your username and personal access token at each visit.</a:t>
            </a:r>
          </a:p>
        </p:txBody>
      </p:sp>
      <p:sp>
        <p:nvSpPr>
          <p:cNvPr id="4" name="Slide Number Placeholder 3">
            <a:extLst>
              <a:ext uri="{FF2B5EF4-FFF2-40B4-BE49-F238E27FC236}">
                <a16:creationId xmlns:a16="http://schemas.microsoft.com/office/drawing/2014/main" id="{4A1F21BA-1D2F-4A3E-90A0-F131BA00B571}"/>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5</a:t>
            </a:fld>
            <a:endParaRPr lang="en-GB"/>
          </a:p>
        </p:txBody>
      </p:sp>
    </p:spTree>
    <p:extLst>
      <p:ext uri="{BB962C8B-B14F-4D97-AF65-F5344CB8AC3E}">
        <p14:creationId xmlns:p14="http://schemas.microsoft.com/office/powerpoint/2010/main" val="3089282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Connecting to Github with SSH</a:t>
            </a:r>
            <a:endParaRPr/>
          </a:p>
        </p:txBody>
      </p:sp>
      <p:sp>
        <p:nvSpPr>
          <p:cNvPr id="147" name="Google Shape;147;p3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Detailed instructions are here: </a:t>
            </a:r>
            <a:r>
              <a:rPr lang="en-GB" u="sng">
                <a:solidFill>
                  <a:schemeClr val="hlink"/>
                </a:solidFill>
                <a:hlinkClick r:id="rId3"/>
              </a:rPr>
              <a:t>https://docs.github.com/en/authentication/connecting-to-github-with-ssh</a:t>
            </a:r>
            <a:endParaRPr/>
          </a:p>
          <a:p>
            <a:pPr marL="0" lvl="0" indent="0" algn="l" rtl="0">
              <a:spcBef>
                <a:spcPts val="1600"/>
              </a:spcBef>
              <a:spcAft>
                <a:spcPts val="0"/>
              </a:spcAft>
              <a:buNone/>
            </a:pPr>
            <a:r>
              <a:rPr lang="en-GB"/>
              <a:t>In the Git Bash run the following </a:t>
            </a:r>
            <a:endParaRPr/>
          </a:p>
          <a:p>
            <a:pPr marL="457200" lvl="0" indent="0" algn="l" rtl="0">
              <a:spcBef>
                <a:spcPts val="1600"/>
              </a:spcBef>
              <a:spcAft>
                <a:spcPts val="0"/>
              </a:spcAft>
              <a:buNone/>
            </a:pPr>
            <a:r>
              <a:rPr lang="en-GB">
                <a:solidFill>
                  <a:schemeClr val="accent4"/>
                </a:solidFill>
              </a:rPr>
              <a:t>ssh-keygen -t ed25519 -C "</a:t>
            </a:r>
            <a:r>
              <a:rPr lang="en-GB" u="sng">
                <a:solidFill>
                  <a:schemeClr val="accent4"/>
                </a:solidFill>
                <a:hlinkClick r:id="rId4">
                  <a:extLst>
                    <a:ext uri="{A12FA001-AC4F-418D-AE19-62706E023703}">
                      <ahyp:hlinkClr xmlns:ahyp="http://schemas.microsoft.com/office/drawing/2018/hyperlinkcolor" val="tx"/>
                    </a:ext>
                  </a:extLst>
                </a:hlinkClick>
              </a:rPr>
              <a:t>wiut.tutor@gmail.com</a:t>
            </a:r>
            <a:r>
              <a:rPr lang="en-GB">
                <a:solidFill>
                  <a:schemeClr val="accent4"/>
                </a:solidFill>
              </a:rPr>
              <a:t>"</a:t>
            </a:r>
            <a:endParaRPr>
              <a:solidFill>
                <a:schemeClr val="accent4"/>
              </a:solidFill>
            </a:endParaRPr>
          </a:p>
          <a:p>
            <a:pPr marL="457200" lvl="0" indent="0" algn="l" rtl="0">
              <a:spcBef>
                <a:spcPts val="1600"/>
              </a:spcBef>
              <a:spcAft>
                <a:spcPts val="0"/>
              </a:spcAft>
              <a:buNone/>
            </a:pPr>
            <a:r>
              <a:rPr lang="en-GB">
                <a:solidFill>
                  <a:schemeClr val="accent4"/>
                </a:solidFill>
              </a:rPr>
              <a:t>eval "$(ssh-agent -s)"</a:t>
            </a:r>
            <a:endParaRPr>
              <a:solidFill>
                <a:schemeClr val="accent4"/>
              </a:solidFill>
            </a:endParaRPr>
          </a:p>
          <a:p>
            <a:pPr marL="457200" lvl="0" indent="0" algn="l" rtl="0">
              <a:spcBef>
                <a:spcPts val="1600"/>
              </a:spcBef>
              <a:spcAft>
                <a:spcPts val="0"/>
              </a:spcAft>
              <a:buNone/>
            </a:pPr>
            <a:r>
              <a:rPr lang="en-GB">
                <a:solidFill>
                  <a:schemeClr val="accent4"/>
                </a:solidFill>
              </a:rPr>
              <a:t>ssh-add ~/.ssh/id_ed25519</a:t>
            </a:r>
            <a:endParaRPr>
              <a:solidFill>
                <a:schemeClr val="accent4"/>
              </a:solidFill>
            </a:endParaRPr>
          </a:p>
          <a:p>
            <a:pPr marL="457200" lvl="0" indent="0" algn="l" rtl="0">
              <a:spcBef>
                <a:spcPts val="1600"/>
              </a:spcBef>
              <a:spcAft>
                <a:spcPts val="0"/>
              </a:spcAft>
              <a:buNone/>
            </a:pPr>
            <a:r>
              <a:rPr lang="en-GB">
                <a:solidFill>
                  <a:schemeClr val="accent4"/>
                </a:solidFill>
              </a:rPr>
              <a:t>clip &lt; ~/.ssh/id_ed25519.pub</a:t>
            </a:r>
            <a:endParaRPr/>
          </a:p>
          <a:p>
            <a:pPr marL="0" lvl="0" indent="0" algn="l" rtl="0">
              <a:spcBef>
                <a:spcPts val="1600"/>
              </a:spcBef>
              <a:spcAft>
                <a:spcPts val="0"/>
              </a:spcAft>
              <a:buNone/>
            </a:pPr>
            <a:r>
              <a:rPr lang="en-GB"/>
              <a:t>Go to </a:t>
            </a:r>
            <a:r>
              <a:rPr lang="en-GB" u="sng">
                <a:solidFill>
                  <a:schemeClr val="hlink"/>
                </a:solidFill>
                <a:hlinkClick r:id="rId5"/>
              </a:rPr>
              <a:t>https://github.com/settings/keys</a:t>
            </a:r>
            <a:r>
              <a:rPr lang="en-GB"/>
              <a:t> and paste the generated key</a:t>
            </a: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148" name="Google Shape;148;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a:p>
        </p:txBody>
      </p:sp>
      <p:sp>
        <p:nvSpPr>
          <p:cNvPr id="149" name="Google Shape;149;p32"/>
          <p:cNvSpPr/>
          <p:nvPr/>
        </p:nvSpPr>
        <p:spPr>
          <a:xfrm>
            <a:off x="6901950" y="1957025"/>
            <a:ext cx="1570500" cy="874800"/>
          </a:xfrm>
          <a:prstGeom prst="wedgeRoundRectCallout">
            <a:avLst>
              <a:gd name="adj1" fmla="val -192948"/>
              <a:gd name="adj2" fmla="val 33133"/>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Replace with </a:t>
            </a:r>
            <a:r>
              <a:rPr lang="en-GB" b="1"/>
              <a:t>your </a:t>
            </a:r>
            <a:r>
              <a:rPr lang="en-GB"/>
              <a:t>gmail</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0: Review previous seminar</a:t>
            </a:r>
            <a:endParaRPr/>
          </a:p>
        </p:txBody>
      </p:sp>
      <p:sp>
        <p:nvSpPr>
          <p:cNvPr id="140" name="Google Shape;140;p3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indent="-317500">
              <a:buSzPts val="1400"/>
              <a:buFont typeface="Arial"/>
              <a:buAutoNum type="arabicPeriod"/>
            </a:pPr>
            <a:r>
              <a:rPr lang="en-GB" sz="1400" dirty="0"/>
              <a:t>Run Git Bash and go to folder </a:t>
            </a:r>
            <a:r>
              <a:rPr lang="en-GB" sz="1400" dirty="0" err="1"/>
              <a:t>PyCharmProjects</a:t>
            </a:r>
            <a:r>
              <a:rPr lang="en-GB" sz="1400" dirty="0"/>
              <a:t>\CSF\ </a:t>
            </a:r>
            <a:r>
              <a:rPr lang="en-GB" sz="1400" dirty="0">
                <a:solidFill>
                  <a:schemeClr val="accent4"/>
                </a:solidFill>
                <a:latin typeface="Consolas"/>
                <a:ea typeface="Consolas"/>
                <a:cs typeface="Consolas"/>
                <a:sym typeface="Consolas"/>
              </a:rPr>
              <a:t>cd </a:t>
            </a:r>
            <a:r>
              <a:rPr lang="en-GB" sz="1400" dirty="0" err="1">
                <a:solidFill>
                  <a:schemeClr val="accent4"/>
                </a:solidFill>
                <a:latin typeface="Consolas"/>
                <a:ea typeface="Consolas"/>
                <a:cs typeface="Consolas"/>
                <a:sym typeface="Consolas"/>
              </a:rPr>
              <a:t>PyCharmProjects</a:t>
            </a:r>
            <a:r>
              <a:rPr lang="en-GB" sz="1400" dirty="0">
                <a:solidFill>
                  <a:schemeClr val="accent4"/>
                </a:solidFill>
                <a:latin typeface="Consolas"/>
                <a:ea typeface="Consolas"/>
                <a:cs typeface="Consolas"/>
                <a:sym typeface="Consolas"/>
              </a:rPr>
              <a:t>\CSF\</a:t>
            </a:r>
            <a:endParaRPr lang="en-GB" sz="1600" dirty="0"/>
          </a:p>
          <a:p>
            <a:pPr marL="457200" lvl="0" indent="-317500" algn="l" rtl="0">
              <a:spcBef>
                <a:spcPts val="0"/>
              </a:spcBef>
              <a:spcAft>
                <a:spcPts val="0"/>
              </a:spcAft>
              <a:buSzPts val="1400"/>
              <a:buAutoNum type="arabicPeriod"/>
            </a:pPr>
            <a:r>
              <a:rPr lang="en-GB" sz="1400" dirty="0"/>
              <a:t>create seminar3 folder </a:t>
            </a:r>
            <a:r>
              <a:rPr lang="en-GB" sz="1200" dirty="0" err="1">
                <a:solidFill>
                  <a:schemeClr val="accent4"/>
                </a:solidFill>
                <a:latin typeface="Consolas"/>
                <a:ea typeface="Consolas"/>
                <a:cs typeface="Consolas"/>
                <a:sym typeface="Consolas"/>
              </a:rPr>
              <a:t>mkdir</a:t>
            </a:r>
            <a:r>
              <a:rPr lang="en-GB" sz="1200" dirty="0">
                <a:solidFill>
                  <a:schemeClr val="accent4"/>
                </a:solidFill>
                <a:latin typeface="Consolas"/>
                <a:ea typeface="Consolas"/>
                <a:cs typeface="Consolas"/>
                <a:sym typeface="Consolas"/>
              </a:rPr>
              <a:t> seminar3</a:t>
            </a:r>
            <a:endParaRPr sz="1400" dirty="0"/>
          </a:p>
          <a:p>
            <a:pPr marL="457200" lvl="0" indent="-317500" algn="l" rtl="0">
              <a:spcBef>
                <a:spcPts val="0"/>
              </a:spcBef>
              <a:spcAft>
                <a:spcPts val="0"/>
              </a:spcAft>
              <a:buSzPts val="1400"/>
              <a:buAutoNum type="arabicPeriod"/>
            </a:pPr>
            <a:r>
              <a:rPr lang="en-GB" sz="1400" dirty="0"/>
              <a:t>Initialize git repository </a:t>
            </a:r>
            <a:r>
              <a:rPr lang="en-GB" sz="1200" dirty="0">
                <a:solidFill>
                  <a:schemeClr val="accent4"/>
                </a:solidFill>
                <a:latin typeface="Consolas"/>
                <a:ea typeface="Consolas"/>
                <a:cs typeface="Consolas"/>
                <a:sym typeface="Consolas"/>
              </a:rPr>
              <a:t>git </a:t>
            </a:r>
            <a:r>
              <a:rPr lang="en-GB" sz="1200" dirty="0" err="1">
                <a:solidFill>
                  <a:schemeClr val="accent4"/>
                </a:solidFill>
                <a:latin typeface="Consolas"/>
                <a:ea typeface="Consolas"/>
                <a:cs typeface="Consolas"/>
                <a:sym typeface="Consolas"/>
              </a:rPr>
              <a:t>init</a:t>
            </a:r>
            <a:endParaRPr sz="1400" dirty="0"/>
          </a:p>
          <a:p>
            <a:pPr marL="457200" lvl="0" indent="-317500" algn="l" rtl="0">
              <a:lnSpc>
                <a:spcPct val="100000"/>
              </a:lnSpc>
              <a:spcBef>
                <a:spcPts val="0"/>
              </a:spcBef>
              <a:spcAft>
                <a:spcPts val="0"/>
              </a:spcAft>
              <a:buSzPts val="1400"/>
              <a:buAutoNum type="arabicPeriod"/>
            </a:pPr>
            <a:r>
              <a:rPr lang="en-GB" sz="1400" dirty="0"/>
              <a:t>Check the user.name (use </a:t>
            </a:r>
            <a:r>
              <a:rPr lang="en-GB" sz="1400" dirty="0">
                <a:solidFill>
                  <a:schemeClr val="accent4"/>
                </a:solidFill>
              </a:rPr>
              <a:t>git config user.name)</a:t>
            </a:r>
            <a:endParaRPr sz="1400" dirty="0">
              <a:solidFill>
                <a:schemeClr val="accent4"/>
              </a:solidFill>
            </a:endParaRPr>
          </a:p>
          <a:p>
            <a:pPr marL="0" lvl="0" indent="0" algn="l" rtl="0">
              <a:lnSpc>
                <a:spcPct val="100000"/>
              </a:lnSpc>
              <a:spcBef>
                <a:spcPts val="0"/>
              </a:spcBef>
              <a:spcAft>
                <a:spcPts val="0"/>
              </a:spcAft>
              <a:buNone/>
            </a:pPr>
            <a:r>
              <a:rPr lang="en-GB" sz="1000" dirty="0">
                <a:solidFill>
                  <a:schemeClr val="accent4"/>
                </a:solidFill>
              </a:rPr>
              <a:t>if name and email not setup run:</a:t>
            </a:r>
            <a:endParaRPr sz="1000" dirty="0">
              <a:solidFill>
                <a:schemeClr val="accent4"/>
              </a:solidFill>
            </a:endParaRPr>
          </a:p>
          <a:p>
            <a:pPr marL="0" lvl="0" indent="0" algn="l" rtl="0">
              <a:lnSpc>
                <a:spcPct val="100000"/>
              </a:lnSpc>
              <a:spcBef>
                <a:spcPts val="0"/>
              </a:spcBef>
              <a:spcAft>
                <a:spcPts val="0"/>
              </a:spcAft>
              <a:buNone/>
            </a:pPr>
            <a:r>
              <a:rPr lang="en-GB" sz="1200" dirty="0">
                <a:solidFill>
                  <a:schemeClr val="accent4"/>
                </a:solidFill>
                <a:latin typeface="Consolas"/>
                <a:ea typeface="Consolas"/>
                <a:cs typeface="Consolas"/>
                <a:sym typeface="Consolas"/>
              </a:rPr>
              <a:t>git config --global user.name "</a:t>
            </a:r>
            <a:r>
              <a:rPr lang="en-GB" sz="1200" dirty="0" err="1">
                <a:solidFill>
                  <a:schemeClr val="accent4"/>
                </a:solidFill>
                <a:latin typeface="Consolas"/>
                <a:ea typeface="Consolas"/>
                <a:cs typeface="Consolas"/>
                <a:sym typeface="Consolas"/>
              </a:rPr>
              <a:t>YourID</a:t>
            </a:r>
            <a:r>
              <a:rPr lang="en-GB" sz="1200" dirty="0">
                <a:solidFill>
                  <a:schemeClr val="accent4"/>
                </a:solidFill>
                <a:latin typeface="Consolas"/>
                <a:ea typeface="Consolas"/>
                <a:cs typeface="Consolas"/>
                <a:sym typeface="Consolas"/>
              </a:rPr>
              <a:t>"</a:t>
            </a:r>
            <a:br>
              <a:rPr lang="en-GB" sz="1200" dirty="0"/>
            </a:br>
            <a:r>
              <a:rPr lang="en-GB" sz="1200" dirty="0">
                <a:solidFill>
                  <a:schemeClr val="accent4"/>
                </a:solidFill>
                <a:latin typeface="Consolas"/>
                <a:ea typeface="Consolas"/>
                <a:cs typeface="Consolas"/>
                <a:sym typeface="Consolas"/>
              </a:rPr>
              <a:t>git config --global </a:t>
            </a:r>
            <a:r>
              <a:rPr lang="en-GB" sz="1200" dirty="0" err="1">
                <a:solidFill>
                  <a:schemeClr val="accent4"/>
                </a:solidFill>
                <a:latin typeface="Consolas"/>
                <a:ea typeface="Consolas"/>
                <a:cs typeface="Consolas"/>
                <a:sym typeface="Consolas"/>
              </a:rPr>
              <a:t>user.email</a:t>
            </a:r>
            <a:r>
              <a:rPr lang="en-GB" sz="1200" dirty="0">
                <a:solidFill>
                  <a:schemeClr val="accent4"/>
                </a:solidFill>
                <a:latin typeface="Consolas"/>
                <a:ea typeface="Consolas"/>
                <a:cs typeface="Consolas"/>
                <a:sym typeface="Consolas"/>
              </a:rPr>
              <a:t> "youremail@wiut.uz"</a:t>
            </a:r>
            <a:endParaRPr sz="1000" dirty="0"/>
          </a:p>
          <a:p>
            <a:pPr marL="457200" lvl="0" indent="-317500" algn="l" rtl="0">
              <a:lnSpc>
                <a:spcPct val="100000"/>
              </a:lnSpc>
              <a:spcBef>
                <a:spcPts val="0"/>
              </a:spcBef>
              <a:spcAft>
                <a:spcPts val="0"/>
              </a:spcAft>
              <a:buSzPts val="1400"/>
              <a:buAutoNum type="arabicPeriod"/>
            </a:pPr>
            <a:r>
              <a:rPr lang="en-GB" sz="1400" dirty="0"/>
              <a:t>Add a file to the folder with name </a:t>
            </a:r>
            <a:r>
              <a:rPr lang="en-GB" sz="1200" dirty="0">
                <a:solidFill>
                  <a:schemeClr val="accent4"/>
                </a:solidFill>
                <a:latin typeface="Consolas"/>
                <a:ea typeface="Consolas"/>
                <a:cs typeface="Consolas"/>
                <a:sym typeface="Consolas"/>
              </a:rPr>
              <a:t>echo "seminar3" &gt;&gt; README.md</a:t>
            </a:r>
            <a:endParaRPr sz="1400" dirty="0"/>
          </a:p>
          <a:p>
            <a:pPr marL="457200" lvl="0" indent="-317500" algn="l" rtl="0">
              <a:lnSpc>
                <a:spcPct val="100000"/>
              </a:lnSpc>
              <a:spcBef>
                <a:spcPts val="0"/>
              </a:spcBef>
              <a:spcAft>
                <a:spcPts val="0"/>
              </a:spcAft>
              <a:buSzPts val="1400"/>
              <a:buAutoNum type="arabicPeriod"/>
            </a:pPr>
            <a:r>
              <a:rPr lang="en-GB" sz="1400" dirty="0"/>
              <a:t>Stage and commit the changes with message </a:t>
            </a:r>
            <a:endParaRPr sz="1400" dirty="0"/>
          </a:p>
          <a:p>
            <a:pPr marL="0" lvl="0" indent="0" algn="l" rtl="0">
              <a:lnSpc>
                <a:spcPct val="100000"/>
              </a:lnSpc>
              <a:spcBef>
                <a:spcPts val="0"/>
              </a:spcBef>
              <a:spcAft>
                <a:spcPts val="0"/>
              </a:spcAft>
              <a:buNone/>
            </a:pPr>
            <a:r>
              <a:rPr lang="en-GB" sz="1200" dirty="0">
                <a:solidFill>
                  <a:schemeClr val="accent4"/>
                </a:solidFill>
                <a:latin typeface="Consolas"/>
                <a:ea typeface="Consolas"/>
                <a:cs typeface="Consolas"/>
                <a:sym typeface="Consolas"/>
              </a:rPr>
              <a:t>git add .</a:t>
            </a:r>
            <a:endParaRPr sz="1400" dirty="0"/>
          </a:p>
          <a:p>
            <a:pPr marL="0" lvl="0" indent="0" algn="l" rtl="0">
              <a:lnSpc>
                <a:spcPct val="100000"/>
              </a:lnSpc>
              <a:spcBef>
                <a:spcPts val="0"/>
              </a:spcBef>
              <a:spcAft>
                <a:spcPts val="0"/>
              </a:spcAft>
              <a:buNone/>
            </a:pPr>
            <a:r>
              <a:rPr lang="en-GB" sz="1200" dirty="0">
                <a:solidFill>
                  <a:schemeClr val="accent4"/>
                </a:solidFill>
                <a:latin typeface="Consolas"/>
                <a:ea typeface="Consolas"/>
                <a:cs typeface="Consolas"/>
                <a:sym typeface="Consolas"/>
              </a:rPr>
              <a:t>git commit -m “initial commit”</a:t>
            </a:r>
            <a:endParaRPr sz="1200" dirty="0">
              <a:solidFill>
                <a:schemeClr val="accent4"/>
              </a:solidFill>
              <a:latin typeface="Consolas"/>
              <a:ea typeface="Consolas"/>
              <a:cs typeface="Consolas"/>
              <a:sym typeface="Consolas"/>
            </a:endParaRPr>
          </a:p>
          <a:p>
            <a:pPr marL="0" lvl="0" indent="0" algn="l" rtl="0">
              <a:lnSpc>
                <a:spcPct val="100000"/>
              </a:lnSpc>
              <a:spcBef>
                <a:spcPts val="0"/>
              </a:spcBef>
              <a:spcAft>
                <a:spcPts val="0"/>
              </a:spcAft>
              <a:buNone/>
            </a:pPr>
            <a:r>
              <a:rPr lang="en-GB" sz="1200" dirty="0">
                <a:solidFill>
                  <a:schemeClr val="accent4"/>
                </a:solidFill>
                <a:latin typeface="Consolas"/>
                <a:ea typeface="Consolas"/>
                <a:cs typeface="Consolas"/>
                <a:sym typeface="Consolas"/>
              </a:rPr>
              <a:t>git branch -M main</a:t>
            </a:r>
            <a:endParaRPr sz="1200" dirty="0">
              <a:solidFill>
                <a:schemeClr val="accent4"/>
              </a:solidFill>
              <a:latin typeface="Consolas"/>
              <a:ea typeface="Consolas"/>
              <a:cs typeface="Consolas"/>
              <a:sym typeface="Consolas"/>
            </a:endParaRPr>
          </a:p>
          <a:p>
            <a:pPr marL="457200" lvl="0" indent="-317500" algn="l" rtl="0">
              <a:lnSpc>
                <a:spcPct val="100000"/>
              </a:lnSpc>
              <a:spcBef>
                <a:spcPts val="0"/>
              </a:spcBef>
              <a:spcAft>
                <a:spcPts val="0"/>
              </a:spcAft>
              <a:buSzPts val="1400"/>
              <a:buAutoNum type="arabicPeriod"/>
            </a:pPr>
            <a:r>
              <a:rPr lang="en-GB" sz="1400" dirty="0"/>
              <a:t>View history </a:t>
            </a:r>
            <a:r>
              <a:rPr lang="en-GB" sz="1200" dirty="0">
                <a:solidFill>
                  <a:schemeClr val="accent4"/>
                </a:solidFill>
                <a:latin typeface="Consolas"/>
                <a:ea typeface="Consolas"/>
                <a:cs typeface="Consolas"/>
                <a:sym typeface="Consolas"/>
              </a:rPr>
              <a:t>git log</a:t>
            </a:r>
            <a:endParaRPr sz="1400" dirty="0">
              <a:solidFill>
                <a:schemeClr val="accent4"/>
              </a:solidFill>
            </a:endParaRPr>
          </a:p>
          <a:p>
            <a:pPr marL="457200" lvl="0" indent="-317500" algn="l" rtl="0">
              <a:lnSpc>
                <a:spcPct val="100000"/>
              </a:lnSpc>
              <a:spcBef>
                <a:spcPts val="0"/>
              </a:spcBef>
              <a:spcAft>
                <a:spcPts val="0"/>
              </a:spcAft>
              <a:buSzPts val="1400"/>
              <a:buAutoNum type="arabicPeriod"/>
            </a:pPr>
            <a:r>
              <a:rPr lang="en-GB" sz="1400" dirty="0"/>
              <a:t>Push the updates to GitHub</a:t>
            </a:r>
            <a:endParaRPr sz="1400" dirty="0"/>
          </a:p>
          <a:p>
            <a:pPr marL="914400" lvl="1" indent="-304800" algn="l" rtl="0">
              <a:lnSpc>
                <a:spcPct val="100000"/>
              </a:lnSpc>
              <a:spcBef>
                <a:spcPts val="0"/>
              </a:spcBef>
              <a:spcAft>
                <a:spcPts val="0"/>
              </a:spcAft>
              <a:buSzPts val="1200"/>
              <a:buAutoNum type="alphaLcPeriod"/>
            </a:pPr>
            <a:r>
              <a:rPr lang="en-GB" sz="1200" dirty="0"/>
              <a:t>Login to </a:t>
            </a:r>
            <a:r>
              <a:rPr lang="en-GB" sz="1200" dirty="0" err="1"/>
              <a:t>Github</a:t>
            </a:r>
            <a:r>
              <a:rPr lang="en-GB" sz="1200" dirty="0"/>
              <a:t> and create a repository</a:t>
            </a:r>
            <a:endParaRPr sz="1200" dirty="0"/>
          </a:p>
          <a:p>
            <a:pPr marL="914400" lvl="1" indent="-317500" algn="l" rtl="0">
              <a:lnSpc>
                <a:spcPct val="100000"/>
              </a:lnSpc>
              <a:spcBef>
                <a:spcPts val="0"/>
              </a:spcBef>
              <a:spcAft>
                <a:spcPts val="0"/>
              </a:spcAft>
              <a:buSzPts val="1400"/>
              <a:buAutoNum type="alphaLcPeriod"/>
            </a:pPr>
            <a:r>
              <a:rPr lang="en-GB" sz="1200" dirty="0"/>
              <a:t>Set a remote </a:t>
            </a:r>
            <a:r>
              <a:rPr lang="en-GB" sz="1600" dirty="0">
                <a:solidFill>
                  <a:schemeClr val="accent4"/>
                </a:solidFill>
              </a:rPr>
              <a:t>git remote add origin &lt;your </a:t>
            </a:r>
            <a:r>
              <a:rPr lang="en-GB" sz="1600" dirty="0" err="1">
                <a:solidFill>
                  <a:schemeClr val="accent4"/>
                </a:solidFill>
              </a:rPr>
              <a:t>Github</a:t>
            </a:r>
            <a:r>
              <a:rPr lang="en-GB" sz="1600" dirty="0">
                <a:solidFill>
                  <a:schemeClr val="accent4"/>
                </a:solidFill>
              </a:rPr>
              <a:t> repository&gt;</a:t>
            </a:r>
            <a:endParaRPr sz="1200" dirty="0"/>
          </a:p>
          <a:p>
            <a:pPr marL="914400" lvl="1" indent="-317500" algn="l" rtl="0">
              <a:lnSpc>
                <a:spcPct val="100000"/>
              </a:lnSpc>
              <a:spcBef>
                <a:spcPts val="0"/>
              </a:spcBef>
              <a:spcAft>
                <a:spcPts val="0"/>
              </a:spcAft>
              <a:buSzPts val="1400"/>
              <a:buAutoNum type="alphaLcPeriod"/>
            </a:pPr>
            <a:r>
              <a:rPr lang="en-GB" sz="1200" dirty="0"/>
              <a:t>Push updates </a:t>
            </a:r>
            <a:r>
              <a:rPr lang="en-GB" sz="1600" dirty="0">
                <a:solidFill>
                  <a:schemeClr val="accent4"/>
                </a:solidFill>
              </a:rPr>
              <a:t>git push -u origin main</a:t>
            </a:r>
            <a:endParaRPr sz="1600" dirty="0">
              <a:solidFill>
                <a:schemeClr val="accent4"/>
              </a:solidFill>
            </a:endParaRPr>
          </a:p>
          <a:p>
            <a:pPr marL="0" lvl="0" indent="0" algn="l" rtl="0">
              <a:lnSpc>
                <a:spcPct val="100000"/>
              </a:lnSpc>
              <a:spcBef>
                <a:spcPts val="0"/>
              </a:spcBef>
              <a:spcAft>
                <a:spcPts val="0"/>
              </a:spcAft>
              <a:buNone/>
            </a:pPr>
            <a:r>
              <a:rPr lang="en-GB" sz="1400" dirty="0"/>
              <a:t>*If you accidently specified wrong repository use</a:t>
            </a:r>
            <a:r>
              <a:rPr lang="en-GB" sz="1400" dirty="0">
                <a:solidFill>
                  <a:schemeClr val="accent4"/>
                </a:solidFill>
              </a:rPr>
              <a:t> git remote set-</a:t>
            </a:r>
            <a:r>
              <a:rPr lang="en-GB" sz="1400" dirty="0" err="1">
                <a:solidFill>
                  <a:schemeClr val="accent4"/>
                </a:solidFill>
              </a:rPr>
              <a:t>url</a:t>
            </a:r>
            <a:r>
              <a:rPr lang="en-GB" sz="1400" dirty="0">
                <a:solidFill>
                  <a:schemeClr val="accent4"/>
                </a:solidFill>
              </a:rPr>
              <a:t> origin &lt;repository-name&gt;</a:t>
            </a:r>
            <a:endParaRPr sz="1400" dirty="0">
              <a:solidFill>
                <a:schemeClr val="accent4"/>
              </a:solidFill>
            </a:endParaRPr>
          </a:p>
          <a:p>
            <a:pPr marL="0" lvl="0" indent="0" algn="l" rtl="0">
              <a:lnSpc>
                <a:spcPct val="100000"/>
              </a:lnSpc>
              <a:spcBef>
                <a:spcPts val="0"/>
              </a:spcBef>
              <a:spcAft>
                <a:spcPts val="0"/>
              </a:spcAft>
              <a:buNone/>
            </a:pPr>
            <a:endParaRPr sz="1600" dirty="0"/>
          </a:p>
          <a:p>
            <a:pPr marL="0" lvl="0" indent="0" algn="l" rtl="0">
              <a:spcBef>
                <a:spcPts val="0"/>
              </a:spcBef>
              <a:spcAft>
                <a:spcPts val="0"/>
              </a:spcAft>
              <a:buNone/>
            </a:pPr>
            <a:endParaRPr sz="1600" dirty="0"/>
          </a:p>
        </p:txBody>
      </p:sp>
      <p:sp>
        <p:nvSpPr>
          <p:cNvPr id="141" name="Google Shape;141;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Alternative option</a:t>
            </a:r>
            <a:endParaRPr/>
          </a:p>
        </p:txBody>
      </p:sp>
      <p:sp>
        <p:nvSpPr>
          <p:cNvPr id="155" name="Google Shape;155;p3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Try connecting to </a:t>
            </a:r>
            <a:r>
              <a:rPr lang="en-GB" u="sng" dirty="0" err="1">
                <a:solidFill>
                  <a:schemeClr val="hlink"/>
                </a:solidFill>
                <a:hlinkClick r:id="rId3"/>
              </a:rPr>
              <a:t>Github</a:t>
            </a:r>
            <a:r>
              <a:rPr lang="en-GB" u="sng" dirty="0">
                <a:solidFill>
                  <a:schemeClr val="hlink"/>
                </a:solidFill>
                <a:hlinkClick r:id="rId3"/>
              </a:rPr>
              <a:t> through </a:t>
            </a:r>
            <a:r>
              <a:rPr lang="en-GB" u="sng" dirty="0" err="1">
                <a:solidFill>
                  <a:schemeClr val="hlink"/>
                </a:solidFill>
                <a:hlinkClick r:id="rId3"/>
              </a:rPr>
              <a:t>Pycharm</a:t>
            </a:r>
            <a:endParaRPr dirty="0"/>
          </a:p>
          <a:p>
            <a:pPr marL="0" lvl="0" indent="0" algn="l" rtl="0">
              <a:spcBef>
                <a:spcPts val="1600"/>
              </a:spcBef>
              <a:spcAft>
                <a:spcPts val="0"/>
              </a:spcAft>
              <a:buNone/>
            </a:pPr>
            <a:r>
              <a:rPr lang="en-GB" dirty="0"/>
              <a:t>And committing and pushing through </a:t>
            </a:r>
            <a:r>
              <a:rPr lang="en-GB" dirty="0" err="1"/>
              <a:t>Pycharm</a:t>
            </a:r>
            <a:endParaRPr dirty="0"/>
          </a:p>
          <a:p>
            <a:pPr marL="0" lvl="0" indent="0" algn="l" rtl="0">
              <a:spcBef>
                <a:spcPts val="1600"/>
              </a:spcBef>
              <a:spcAft>
                <a:spcPts val="1600"/>
              </a:spcAft>
              <a:buNone/>
            </a:pPr>
            <a:endParaRPr dirty="0"/>
          </a:p>
        </p:txBody>
      </p:sp>
      <p:sp>
        <p:nvSpPr>
          <p:cNvPr id="156" name="Google Shape;156;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git branch</a:t>
            </a:r>
            <a:endParaRPr/>
          </a:p>
        </p:txBody>
      </p:sp>
      <p:sp>
        <p:nvSpPr>
          <p:cNvPr id="162" name="Google Shape;162;p3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Branching is a feature available in most modern version control systems. In Git, branches are a part of your everyday development process. Git branches are effectively a </a:t>
            </a:r>
            <a:r>
              <a:rPr lang="en-GB" dirty="0">
                <a:solidFill>
                  <a:schemeClr val="accent4"/>
                </a:solidFill>
              </a:rPr>
              <a:t>pointer</a:t>
            </a:r>
            <a:r>
              <a:rPr lang="en-GB" dirty="0"/>
              <a:t> to a snapshot of your changes. </a:t>
            </a:r>
            <a:endParaRPr dirty="0"/>
          </a:p>
          <a:p>
            <a:pPr marL="0" lvl="0" indent="0" algn="l" rtl="0">
              <a:spcBef>
                <a:spcPts val="1600"/>
              </a:spcBef>
              <a:spcAft>
                <a:spcPts val="0"/>
              </a:spcAft>
              <a:buNone/>
            </a:pPr>
            <a:r>
              <a:rPr lang="en-GB" dirty="0"/>
              <a:t>When you want to introduce a </a:t>
            </a:r>
            <a:r>
              <a:rPr lang="en-GB" dirty="0">
                <a:solidFill>
                  <a:schemeClr val="accent4"/>
                </a:solidFill>
              </a:rPr>
              <a:t>new feature </a:t>
            </a:r>
            <a:r>
              <a:rPr lang="en-GB" dirty="0"/>
              <a:t>or fix a bug—no matter how big or how small—you create </a:t>
            </a:r>
            <a:r>
              <a:rPr lang="en-GB" dirty="0">
                <a:solidFill>
                  <a:schemeClr val="accent4"/>
                </a:solidFill>
              </a:rPr>
              <a:t>a new branch to encapsulate your changes</a:t>
            </a:r>
            <a:r>
              <a:rPr lang="en-GB" dirty="0"/>
              <a:t>. </a:t>
            </a:r>
            <a:endParaRPr dirty="0"/>
          </a:p>
          <a:p>
            <a:pPr marL="0" lvl="0" indent="0" algn="l" rtl="0">
              <a:spcBef>
                <a:spcPts val="1600"/>
              </a:spcBef>
              <a:spcAft>
                <a:spcPts val="1600"/>
              </a:spcAft>
              <a:buNone/>
            </a:pPr>
            <a:r>
              <a:rPr lang="en-GB" dirty="0"/>
              <a:t>This makes it harder for </a:t>
            </a:r>
            <a:r>
              <a:rPr lang="en-GB" dirty="0">
                <a:solidFill>
                  <a:srgbClr val="FF0000"/>
                </a:solidFill>
              </a:rPr>
              <a:t>unstable code</a:t>
            </a:r>
            <a:r>
              <a:rPr lang="en-GB" dirty="0"/>
              <a:t> to get merged into the main code base, and it </a:t>
            </a:r>
            <a:r>
              <a:rPr lang="en-GB" dirty="0">
                <a:solidFill>
                  <a:schemeClr val="accent5"/>
                </a:solidFill>
              </a:rPr>
              <a:t>gives you the chance to clean up</a:t>
            </a:r>
            <a:r>
              <a:rPr lang="en-GB" dirty="0"/>
              <a:t> your future's history </a:t>
            </a:r>
            <a:r>
              <a:rPr lang="en-GB" dirty="0">
                <a:solidFill>
                  <a:srgbClr val="FF0000"/>
                </a:solidFill>
              </a:rPr>
              <a:t>before merging </a:t>
            </a:r>
            <a:r>
              <a:rPr lang="en-GB" dirty="0"/>
              <a:t>it into the main branch.</a:t>
            </a:r>
            <a:r>
              <a:rPr lang="en-GB" sz="1800" baseline="30000" dirty="0">
                <a:solidFill>
                  <a:schemeClr val="tx1"/>
                </a:solidFill>
              </a:rPr>
              <a:t> 1 </a:t>
            </a:r>
            <a:endParaRPr dirty="0"/>
          </a:p>
        </p:txBody>
      </p:sp>
      <p:sp>
        <p:nvSpPr>
          <p:cNvPr id="163" name="Google Shape;163;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9</a:t>
            </a:fld>
            <a:endParaRPr/>
          </a:p>
        </p:txBody>
      </p:sp>
      <p:sp>
        <p:nvSpPr>
          <p:cNvPr id="5" name="TextBox 4">
            <a:extLst>
              <a:ext uri="{FF2B5EF4-FFF2-40B4-BE49-F238E27FC236}">
                <a16:creationId xmlns:a16="http://schemas.microsoft.com/office/drawing/2014/main" id="{613DCD6B-9512-473B-B242-3A65B063D3C1}"/>
              </a:ext>
            </a:extLst>
          </p:cNvPr>
          <p:cNvSpPr txBox="1"/>
          <p:nvPr/>
        </p:nvSpPr>
        <p:spPr>
          <a:xfrm>
            <a:off x="0" y="4663217"/>
            <a:ext cx="8662737" cy="307777"/>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600" baseline="30000" dirty="0">
                <a:solidFill>
                  <a:schemeClr val="tx1"/>
                </a:solidFill>
              </a:rPr>
              <a:t>1 </a:t>
            </a:r>
            <a:r>
              <a:rPr lang="en-US" sz="1400" dirty="0">
                <a:solidFill>
                  <a:schemeClr val="tx1"/>
                </a:solidFill>
              </a:rPr>
              <a:t>Git scm.com. 2022. About Git. [online] Available at: &lt;https://git scm.com/about&gt; [Accessed 19 April 2022].</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FCA7A-0A12-4245-B7A3-13A959DE70A1}"/>
              </a:ext>
            </a:extLst>
          </p:cNvPr>
          <p:cNvSpPr>
            <a:spLocks noGrp="1"/>
          </p:cNvSpPr>
          <p:nvPr>
            <p:ph type="title"/>
          </p:nvPr>
        </p:nvSpPr>
        <p:spPr/>
        <p:txBody>
          <a:bodyPr/>
          <a:lstStyle/>
          <a:p>
            <a:r>
              <a:rPr lang="en-US" dirty="0"/>
              <a:t>General picture of branching concept</a:t>
            </a:r>
            <a:r>
              <a:rPr lang="en-GB" sz="2800" baseline="30000" dirty="0">
                <a:solidFill>
                  <a:schemeClr val="tx1"/>
                </a:solidFill>
              </a:rPr>
              <a:t> 2</a:t>
            </a:r>
            <a:r>
              <a:rPr lang="en-US" dirty="0"/>
              <a:t> </a:t>
            </a:r>
          </a:p>
        </p:txBody>
      </p:sp>
      <p:sp>
        <p:nvSpPr>
          <p:cNvPr id="3" name="Text Placeholder 2">
            <a:extLst>
              <a:ext uri="{FF2B5EF4-FFF2-40B4-BE49-F238E27FC236}">
                <a16:creationId xmlns:a16="http://schemas.microsoft.com/office/drawing/2014/main" id="{B1217BD9-01D6-4C63-B9B8-DB12327668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D2FF3A-7C19-49F8-8B58-A965A614428D}"/>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10</a:t>
            </a:fld>
            <a:endParaRPr lang="en-GB"/>
          </a:p>
        </p:txBody>
      </p:sp>
      <p:pic>
        <p:nvPicPr>
          <p:cNvPr id="5" name="Google Shape;171;p35">
            <a:extLst>
              <a:ext uri="{FF2B5EF4-FFF2-40B4-BE49-F238E27FC236}">
                <a16:creationId xmlns:a16="http://schemas.microsoft.com/office/drawing/2014/main" id="{CE590A45-B9E9-416A-A895-9BD153C28BB5}"/>
              </a:ext>
            </a:extLst>
          </p:cNvPr>
          <p:cNvPicPr preferRelativeResize="0"/>
          <p:nvPr/>
        </p:nvPicPr>
        <p:blipFill>
          <a:blip r:embed="rId2">
            <a:alphaModFix/>
          </a:blip>
          <a:stretch>
            <a:fillRect/>
          </a:stretch>
        </p:blipFill>
        <p:spPr>
          <a:xfrm>
            <a:off x="2041451" y="1161751"/>
            <a:ext cx="4606584" cy="2829274"/>
          </a:xfrm>
          <a:prstGeom prst="rect">
            <a:avLst/>
          </a:prstGeom>
          <a:noFill/>
          <a:ln>
            <a:noFill/>
          </a:ln>
        </p:spPr>
      </p:pic>
      <p:sp>
        <p:nvSpPr>
          <p:cNvPr id="6" name="TextBox 5">
            <a:extLst>
              <a:ext uri="{FF2B5EF4-FFF2-40B4-BE49-F238E27FC236}">
                <a16:creationId xmlns:a16="http://schemas.microsoft.com/office/drawing/2014/main" id="{C143FDFB-0CD0-48FE-8C52-5EAE98785906}"/>
              </a:ext>
            </a:extLst>
          </p:cNvPr>
          <p:cNvSpPr txBox="1"/>
          <p:nvPr/>
        </p:nvSpPr>
        <p:spPr>
          <a:xfrm>
            <a:off x="0" y="4663217"/>
            <a:ext cx="8662737" cy="307777"/>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600" baseline="30000" dirty="0">
                <a:solidFill>
                  <a:schemeClr val="tx1"/>
                </a:solidFill>
              </a:rPr>
              <a:t>2 </a:t>
            </a:r>
            <a:r>
              <a:rPr lang="en-US" sz="1400" dirty="0">
                <a:solidFill>
                  <a:schemeClr val="tx1"/>
                </a:solidFill>
              </a:rPr>
              <a:t>Git scm.com. 2022. About Git. [online] Available at: &lt;https://git scm.com/about&gt; [Accessed 19 April 2022].</a:t>
            </a:r>
          </a:p>
        </p:txBody>
      </p:sp>
    </p:spTree>
    <p:extLst>
      <p:ext uri="{BB962C8B-B14F-4D97-AF65-F5344CB8AC3E}">
        <p14:creationId xmlns:p14="http://schemas.microsoft.com/office/powerpoint/2010/main" val="14174532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1: git branch</a:t>
            </a:r>
            <a:endParaRPr/>
          </a:p>
        </p:txBody>
      </p:sp>
      <p:sp>
        <p:nvSpPr>
          <p:cNvPr id="177" name="Google Shape;177;p3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marR="0" lvl="0" indent="-330200" algn="l" rtl="0">
              <a:lnSpc>
                <a:spcPct val="100000"/>
              </a:lnSpc>
              <a:spcBef>
                <a:spcPts val="0"/>
              </a:spcBef>
              <a:spcAft>
                <a:spcPts val="0"/>
              </a:spcAft>
              <a:buSzPts val="1600"/>
              <a:buAutoNum type="arabicPeriod"/>
            </a:pPr>
            <a:r>
              <a:rPr lang="en-GB" sz="1600"/>
              <a:t>Go back to your seminar4/task5 directory</a:t>
            </a:r>
            <a:endParaRPr sz="1600">
              <a:solidFill>
                <a:schemeClr val="accent4"/>
              </a:solidFill>
            </a:endParaRPr>
          </a:p>
          <a:p>
            <a:pPr marL="457200" marR="0" lvl="0" indent="-330200" algn="l" rtl="0">
              <a:lnSpc>
                <a:spcPct val="100000"/>
              </a:lnSpc>
              <a:spcBef>
                <a:spcPts val="0"/>
              </a:spcBef>
              <a:spcAft>
                <a:spcPts val="0"/>
              </a:spcAft>
              <a:buSzPts val="1600"/>
              <a:buAutoNum type="arabicPeriod"/>
            </a:pPr>
            <a:r>
              <a:rPr lang="en-GB" sz="1600"/>
              <a:t>Create a branch </a:t>
            </a:r>
            <a:r>
              <a:rPr lang="en-GB" sz="1600">
                <a:solidFill>
                  <a:schemeClr val="accent4"/>
                </a:solidFill>
              </a:rPr>
              <a:t>git branch crazy-experiment</a:t>
            </a:r>
            <a:endParaRPr sz="1600">
              <a:solidFill>
                <a:schemeClr val="accent4"/>
              </a:solidFill>
            </a:endParaRPr>
          </a:p>
          <a:p>
            <a:pPr marL="457200" marR="0" lvl="0" indent="-330200" algn="l" rtl="0">
              <a:lnSpc>
                <a:spcPct val="100000"/>
              </a:lnSpc>
              <a:spcBef>
                <a:spcPts val="0"/>
              </a:spcBef>
              <a:spcAft>
                <a:spcPts val="0"/>
              </a:spcAft>
              <a:buSzPts val="1600"/>
              <a:buAutoNum type="arabicPeriod"/>
            </a:pPr>
            <a:r>
              <a:rPr lang="en-GB" sz="1600"/>
              <a:t>See</a:t>
            </a:r>
            <a:r>
              <a:rPr lang="en-GB" sz="1600">
                <a:solidFill>
                  <a:schemeClr val="accent4"/>
                </a:solidFill>
              </a:rPr>
              <a:t> </a:t>
            </a:r>
            <a:r>
              <a:rPr lang="en-GB" sz="1600"/>
              <a:t>what branch you currently on</a:t>
            </a:r>
            <a:r>
              <a:rPr lang="en-GB" sz="1600">
                <a:solidFill>
                  <a:schemeClr val="accent4"/>
                </a:solidFill>
              </a:rPr>
              <a:t> git branch </a:t>
            </a:r>
            <a:endParaRPr sz="1600">
              <a:solidFill>
                <a:schemeClr val="accent4"/>
              </a:solidFill>
            </a:endParaRPr>
          </a:p>
          <a:p>
            <a:pPr marL="457200" marR="0" lvl="0" indent="-330200" algn="l" rtl="0">
              <a:lnSpc>
                <a:spcPct val="100000"/>
              </a:lnSpc>
              <a:spcBef>
                <a:spcPts val="0"/>
              </a:spcBef>
              <a:spcAft>
                <a:spcPts val="0"/>
              </a:spcAft>
              <a:buSzPts val="1600"/>
              <a:buAutoNum type="arabicPeriod"/>
            </a:pPr>
            <a:r>
              <a:rPr lang="en-GB" sz="1600"/>
              <a:t>Select the branch you created </a:t>
            </a:r>
            <a:r>
              <a:rPr lang="en-GB" sz="1600">
                <a:solidFill>
                  <a:schemeClr val="accent4"/>
                </a:solidFill>
              </a:rPr>
              <a:t>git checkout crazy-experiment</a:t>
            </a:r>
            <a:endParaRPr sz="1600">
              <a:solidFill>
                <a:schemeClr val="accent4"/>
              </a:solidFill>
            </a:endParaRPr>
          </a:p>
          <a:p>
            <a:pPr marL="457200" marR="0" lvl="0" indent="-330200" algn="l" rtl="0">
              <a:lnSpc>
                <a:spcPct val="100000"/>
              </a:lnSpc>
              <a:spcBef>
                <a:spcPts val="0"/>
              </a:spcBef>
              <a:spcAft>
                <a:spcPts val="0"/>
              </a:spcAft>
              <a:buSzPts val="1600"/>
              <a:buAutoNum type="arabicPeriod"/>
            </a:pPr>
            <a:r>
              <a:rPr lang="en-GB" sz="1600"/>
              <a:t>Create a file with some text </a:t>
            </a:r>
            <a:r>
              <a:rPr lang="en-GB" sz="1600">
                <a:solidFill>
                  <a:schemeClr val="accent4"/>
                </a:solidFill>
              </a:rPr>
              <a:t>echo text&gt;&gt;file-on-branch.txt</a:t>
            </a:r>
            <a:endParaRPr sz="1600">
              <a:solidFill>
                <a:schemeClr val="accent4"/>
              </a:solidFill>
            </a:endParaRPr>
          </a:p>
          <a:p>
            <a:pPr marL="457200" marR="0" lvl="0" indent="-330200" algn="l" rtl="0">
              <a:lnSpc>
                <a:spcPct val="100000"/>
              </a:lnSpc>
              <a:spcBef>
                <a:spcPts val="0"/>
              </a:spcBef>
              <a:spcAft>
                <a:spcPts val="0"/>
              </a:spcAft>
              <a:buSzPts val="1600"/>
              <a:buAutoNum type="arabicPeriod"/>
            </a:pPr>
            <a:r>
              <a:rPr lang="en-GB" sz="1600"/>
              <a:t>Commit the update with corresponding message </a:t>
            </a:r>
            <a:endParaRPr sz="1600"/>
          </a:p>
          <a:p>
            <a:pPr marL="914400" marR="0" lvl="0" indent="0" algn="l" rtl="0">
              <a:lnSpc>
                <a:spcPct val="100000"/>
              </a:lnSpc>
              <a:spcBef>
                <a:spcPts val="0"/>
              </a:spcBef>
              <a:spcAft>
                <a:spcPts val="0"/>
              </a:spcAft>
              <a:buNone/>
            </a:pPr>
            <a:r>
              <a:rPr lang="en-GB" sz="1600">
                <a:solidFill>
                  <a:schemeClr val="accent4"/>
                </a:solidFill>
              </a:rPr>
              <a:t>git add .</a:t>
            </a:r>
            <a:endParaRPr sz="1600">
              <a:solidFill>
                <a:schemeClr val="accent4"/>
              </a:solidFill>
            </a:endParaRPr>
          </a:p>
          <a:p>
            <a:pPr marL="914400" marR="0" lvl="0" indent="0" algn="l" rtl="0">
              <a:lnSpc>
                <a:spcPct val="100000"/>
              </a:lnSpc>
              <a:spcBef>
                <a:spcPts val="0"/>
              </a:spcBef>
              <a:spcAft>
                <a:spcPts val="0"/>
              </a:spcAft>
              <a:buNone/>
            </a:pPr>
            <a:r>
              <a:rPr lang="en-GB" sz="1600">
                <a:solidFill>
                  <a:schemeClr val="accent4"/>
                </a:solidFill>
              </a:rPr>
              <a:t>git commit -m “update on branch crazy-experiment”</a:t>
            </a:r>
            <a:endParaRPr sz="1600">
              <a:solidFill>
                <a:schemeClr val="accent4"/>
              </a:solidFill>
            </a:endParaRPr>
          </a:p>
          <a:p>
            <a:pPr marL="457200" marR="0" lvl="0" indent="-330200" algn="l" rtl="0">
              <a:lnSpc>
                <a:spcPct val="100000"/>
              </a:lnSpc>
              <a:spcBef>
                <a:spcPts val="0"/>
              </a:spcBef>
              <a:spcAft>
                <a:spcPts val="0"/>
              </a:spcAft>
              <a:buSzPts val="1600"/>
              <a:buAutoNum type="arabicPeriod"/>
            </a:pPr>
            <a:r>
              <a:rPr lang="en-GB" sz="1600"/>
              <a:t>List the files on this branch: </a:t>
            </a:r>
            <a:r>
              <a:rPr lang="en-GB" sz="1600">
                <a:solidFill>
                  <a:schemeClr val="accent4"/>
                </a:solidFill>
              </a:rPr>
              <a:t>dir</a:t>
            </a:r>
            <a:endParaRPr sz="1600">
              <a:solidFill>
                <a:schemeClr val="accent4"/>
              </a:solidFill>
            </a:endParaRPr>
          </a:p>
          <a:p>
            <a:pPr marL="457200" marR="0" lvl="0" indent="-330200" algn="l" rtl="0">
              <a:lnSpc>
                <a:spcPct val="100000"/>
              </a:lnSpc>
              <a:spcBef>
                <a:spcPts val="0"/>
              </a:spcBef>
              <a:spcAft>
                <a:spcPts val="0"/>
              </a:spcAft>
              <a:buSzPts val="1600"/>
              <a:buAutoNum type="arabicPeriod"/>
            </a:pPr>
            <a:r>
              <a:rPr lang="en-GB" sz="1600"/>
              <a:t>Switch to main branch: </a:t>
            </a:r>
            <a:r>
              <a:rPr lang="en-GB" sz="1600">
                <a:solidFill>
                  <a:schemeClr val="accent4"/>
                </a:solidFill>
              </a:rPr>
              <a:t>git checkout main</a:t>
            </a:r>
            <a:endParaRPr sz="1600">
              <a:solidFill>
                <a:schemeClr val="accent4"/>
              </a:solidFill>
            </a:endParaRPr>
          </a:p>
          <a:p>
            <a:pPr marL="457200" marR="0" lvl="0" indent="-330200" algn="l" rtl="0">
              <a:lnSpc>
                <a:spcPct val="100000"/>
              </a:lnSpc>
              <a:spcBef>
                <a:spcPts val="0"/>
              </a:spcBef>
              <a:spcAft>
                <a:spcPts val="0"/>
              </a:spcAft>
              <a:buSzPts val="1600"/>
              <a:buAutoNum type="arabicPeriod"/>
            </a:pPr>
            <a:r>
              <a:rPr lang="en-GB" sz="1600"/>
              <a:t>List the files on master branch: </a:t>
            </a:r>
            <a:r>
              <a:rPr lang="en-GB" sz="1600">
                <a:solidFill>
                  <a:schemeClr val="accent4"/>
                </a:solidFill>
              </a:rPr>
              <a:t>dir</a:t>
            </a:r>
            <a:endParaRPr sz="1600">
              <a:solidFill>
                <a:schemeClr val="accent4"/>
              </a:solidFill>
            </a:endParaRPr>
          </a:p>
          <a:p>
            <a:pPr marL="0" lvl="0" indent="0" algn="l" rtl="0">
              <a:lnSpc>
                <a:spcPct val="100000"/>
              </a:lnSpc>
              <a:spcBef>
                <a:spcPts val="0"/>
              </a:spcBef>
              <a:spcAft>
                <a:spcPts val="0"/>
              </a:spcAft>
              <a:buNone/>
            </a:pPr>
            <a:endParaRPr sz="1600">
              <a:solidFill>
                <a:srgbClr val="EBECF0"/>
              </a:solidFill>
              <a:highlight>
                <a:srgbClr val="091E42"/>
              </a:highlight>
            </a:endParaRPr>
          </a:p>
          <a:p>
            <a:pPr marL="0" lvl="0" indent="0" algn="l" rtl="0">
              <a:lnSpc>
                <a:spcPct val="100000"/>
              </a:lnSpc>
              <a:spcBef>
                <a:spcPts val="0"/>
              </a:spcBef>
              <a:spcAft>
                <a:spcPts val="0"/>
              </a:spcAft>
              <a:buNone/>
            </a:pPr>
            <a:r>
              <a:rPr lang="en-GB" sz="1600" b="1">
                <a:highlight>
                  <a:srgbClr val="091E42"/>
                </a:highlight>
              </a:rPr>
              <a:t>Note the different files being tracked on different branches</a:t>
            </a:r>
            <a:endParaRPr sz="1600" b="1">
              <a:highlight>
                <a:srgbClr val="091E42"/>
              </a:highlight>
            </a:endParaRPr>
          </a:p>
          <a:p>
            <a:pPr marL="0" lvl="0" indent="0" algn="l" rtl="0">
              <a:lnSpc>
                <a:spcPct val="100000"/>
              </a:lnSpc>
              <a:spcBef>
                <a:spcPts val="0"/>
              </a:spcBef>
              <a:spcAft>
                <a:spcPts val="0"/>
              </a:spcAft>
              <a:buNone/>
            </a:pPr>
            <a:endParaRPr sz="1600">
              <a:solidFill>
                <a:srgbClr val="EBECF0"/>
              </a:solidFill>
              <a:highlight>
                <a:srgbClr val="091E42"/>
              </a:highlight>
            </a:endParaRPr>
          </a:p>
        </p:txBody>
      </p:sp>
      <p:sp>
        <p:nvSpPr>
          <p:cNvPr id="178" name="Google Shape;178;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2: push updates from branch</a:t>
            </a:r>
            <a:endParaRPr/>
          </a:p>
        </p:txBody>
      </p:sp>
      <p:sp>
        <p:nvSpPr>
          <p:cNvPr id="184" name="Google Shape;184;p3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Check if you are on the needed branch: </a:t>
            </a:r>
            <a:r>
              <a:rPr lang="en-GB">
                <a:solidFill>
                  <a:schemeClr val="accent4"/>
                </a:solidFill>
              </a:rPr>
              <a:t>git checkout crazy-experiment</a:t>
            </a:r>
            <a:endParaRPr/>
          </a:p>
          <a:p>
            <a:pPr marL="457200" lvl="0" indent="-342900" algn="l" rtl="0">
              <a:spcBef>
                <a:spcPts val="0"/>
              </a:spcBef>
              <a:spcAft>
                <a:spcPts val="0"/>
              </a:spcAft>
              <a:buSzPts val="1800"/>
              <a:buAutoNum type="arabicPeriod"/>
            </a:pPr>
            <a:r>
              <a:rPr lang="en-GB"/>
              <a:t>Push updates </a:t>
            </a:r>
            <a:r>
              <a:rPr lang="en-GB" sz="1800">
                <a:solidFill>
                  <a:schemeClr val="accent4"/>
                </a:solidFill>
              </a:rPr>
              <a:t>git push -u origin crazy-experiment</a:t>
            </a:r>
            <a:endParaRPr sz="1800">
              <a:solidFill>
                <a:schemeClr val="accent4"/>
              </a:solidFill>
            </a:endParaRPr>
          </a:p>
          <a:p>
            <a:pPr marL="457200" lvl="0" indent="-342900" algn="l" rtl="0">
              <a:spcBef>
                <a:spcPts val="0"/>
              </a:spcBef>
              <a:spcAft>
                <a:spcPts val="0"/>
              </a:spcAft>
              <a:buSzPts val="1800"/>
              <a:buAutoNum type="arabicPeriod"/>
            </a:pPr>
            <a:r>
              <a:rPr lang="en-GB"/>
              <a:t>Check Github repository and note two branches with corresponding files</a:t>
            </a:r>
            <a:endParaRPr/>
          </a:p>
          <a:p>
            <a:pPr marL="457200" lvl="0" indent="-342900" algn="l" rtl="0">
              <a:spcBef>
                <a:spcPts val="0"/>
              </a:spcBef>
              <a:spcAft>
                <a:spcPts val="0"/>
              </a:spcAft>
              <a:buSzPts val="1800"/>
              <a:buAutoNum type="arabicPeriod"/>
            </a:pPr>
            <a:r>
              <a:rPr lang="en-GB"/>
              <a:t>Make more updates and push them to remote repository</a:t>
            </a:r>
            <a:endParaRPr/>
          </a:p>
        </p:txBody>
      </p:sp>
      <p:sp>
        <p:nvSpPr>
          <p:cNvPr id="185" name="Google Shape;185;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git merge</a:t>
            </a:r>
            <a:endParaRPr/>
          </a:p>
        </p:txBody>
      </p:sp>
      <p:sp>
        <p:nvSpPr>
          <p:cNvPr id="191" name="Google Shape;191;p3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Merging in Git creates a special commit that has two unique parents. A commit with two parents essentially means "I want to include all the work from this parent over here and this one over here, and the set of all their parents.“ </a:t>
            </a:r>
            <a:r>
              <a:rPr lang="en-GB" sz="1800" baseline="30000" dirty="0">
                <a:solidFill>
                  <a:schemeClr val="tx1"/>
                </a:solidFill>
              </a:rPr>
              <a:t>3</a:t>
            </a:r>
            <a:endParaRPr dirty="0"/>
          </a:p>
          <a:p>
            <a:pPr marL="0" lvl="0" indent="0" algn="l" rtl="0">
              <a:spcBef>
                <a:spcPts val="1600"/>
              </a:spcBef>
              <a:spcAft>
                <a:spcPts val="1600"/>
              </a:spcAft>
              <a:buNone/>
            </a:pPr>
            <a:endParaRPr dirty="0"/>
          </a:p>
        </p:txBody>
      </p:sp>
      <p:sp>
        <p:nvSpPr>
          <p:cNvPr id="192" name="Google Shape;192;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13</a:t>
            </a:fld>
            <a:endParaRPr/>
          </a:p>
        </p:txBody>
      </p:sp>
      <p:sp>
        <p:nvSpPr>
          <p:cNvPr id="5" name="TextBox 4">
            <a:extLst>
              <a:ext uri="{FF2B5EF4-FFF2-40B4-BE49-F238E27FC236}">
                <a16:creationId xmlns:a16="http://schemas.microsoft.com/office/drawing/2014/main" id="{E763FF11-72EB-4E2E-9AFE-5E5259486E7C}"/>
              </a:ext>
            </a:extLst>
          </p:cNvPr>
          <p:cNvSpPr txBox="1"/>
          <p:nvPr/>
        </p:nvSpPr>
        <p:spPr>
          <a:xfrm>
            <a:off x="0" y="4663217"/>
            <a:ext cx="8662737" cy="307777"/>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600" baseline="30000" dirty="0">
                <a:solidFill>
                  <a:schemeClr val="tx1"/>
                </a:solidFill>
              </a:rPr>
              <a:t>3 </a:t>
            </a:r>
            <a:r>
              <a:rPr lang="en-US" sz="1400" dirty="0">
                <a:solidFill>
                  <a:schemeClr val="tx1"/>
                </a:solidFill>
              </a:rPr>
              <a:t>Git scm.com. 2022. About Git. [online] Available at: &lt;https://git scm.com/about&gt; [Accessed 19 April 2022].</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3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3: git merge </a:t>
            </a:r>
            <a:endParaRPr/>
          </a:p>
        </p:txBody>
      </p:sp>
      <p:sp>
        <p:nvSpPr>
          <p:cNvPr id="198" name="Google Shape;198;p3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Create a branch with name “branch-for-merge”</a:t>
            </a:r>
            <a:endParaRPr/>
          </a:p>
          <a:p>
            <a:pPr marL="457200" lvl="0" indent="-342900" algn="l" rtl="0">
              <a:spcBef>
                <a:spcPts val="0"/>
              </a:spcBef>
              <a:spcAft>
                <a:spcPts val="0"/>
              </a:spcAft>
              <a:buSzPts val="1800"/>
              <a:buAutoNum type="arabicPeriod"/>
            </a:pPr>
            <a:r>
              <a:rPr lang="en-GB"/>
              <a:t>Add files to track by this branch</a:t>
            </a:r>
            <a:endParaRPr/>
          </a:p>
          <a:p>
            <a:pPr marL="457200" lvl="0" indent="-342900" algn="l" rtl="0">
              <a:spcBef>
                <a:spcPts val="0"/>
              </a:spcBef>
              <a:spcAft>
                <a:spcPts val="0"/>
              </a:spcAft>
              <a:buSzPts val="1800"/>
              <a:buAutoNum type="arabicPeriod"/>
            </a:pPr>
            <a:r>
              <a:rPr lang="en-GB"/>
              <a:t>Merge master and branch-for-merge</a:t>
            </a:r>
            <a:endParaRPr/>
          </a:p>
          <a:p>
            <a:pPr marL="457200" lvl="0" indent="0" algn="l" rtl="0">
              <a:spcBef>
                <a:spcPts val="1600"/>
              </a:spcBef>
              <a:spcAft>
                <a:spcPts val="0"/>
              </a:spcAft>
              <a:buNone/>
            </a:pPr>
            <a:r>
              <a:rPr lang="en-GB">
                <a:solidFill>
                  <a:schemeClr val="accent4"/>
                </a:solidFill>
              </a:rPr>
              <a:t>git checkout main</a:t>
            </a:r>
            <a:endParaRPr>
              <a:solidFill>
                <a:schemeClr val="accent4"/>
              </a:solidFill>
            </a:endParaRPr>
          </a:p>
          <a:p>
            <a:pPr marL="457200" lvl="0" indent="0" algn="l" rtl="0">
              <a:spcBef>
                <a:spcPts val="1600"/>
              </a:spcBef>
              <a:spcAft>
                <a:spcPts val="0"/>
              </a:spcAft>
              <a:buNone/>
            </a:pPr>
            <a:r>
              <a:rPr lang="en-GB">
                <a:solidFill>
                  <a:schemeClr val="accent4"/>
                </a:solidFill>
              </a:rPr>
              <a:t>git merge branch-for-merge</a:t>
            </a:r>
            <a:endParaRPr>
              <a:solidFill>
                <a:schemeClr val="accent4"/>
              </a:solidFill>
            </a:endParaRPr>
          </a:p>
          <a:p>
            <a:pPr marL="0" lvl="0" indent="0" algn="l" rtl="0">
              <a:spcBef>
                <a:spcPts val="1600"/>
              </a:spcBef>
              <a:spcAft>
                <a:spcPts val="0"/>
              </a:spcAft>
              <a:buNone/>
            </a:pPr>
            <a:r>
              <a:rPr lang="en-GB"/>
              <a:t>*</a:t>
            </a:r>
            <a:r>
              <a:rPr lang="en-GB" sz="1500"/>
              <a:t>If </a:t>
            </a:r>
            <a:r>
              <a:rPr lang="en-GB" sz="1500">
                <a:uFill>
                  <a:noFill/>
                </a:uFill>
                <a:hlinkClick r:id="rId3"/>
              </a:rPr>
              <a:t>vim</a:t>
            </a:r>
            <a:r>
              <a:rPr lang="en-GB" sz="1500"/>
              <a:t> you can use ESC and Shift+zz.</a:t>
            </a:r>
            <a:r>
              <a:rPr lang="en-GB"/>
              <a:t> </a:t>
            </a:r>
            <a:endParaRPr>
              <a:solidFill>
                <a:schemeClr val="accent4"/>
              </a:solidFill>
            </a:endParaRPr>
          </a:p>
          <a:p>
            <a:pPr marL="457200" lvl="0" indent="-342900" algn="l" rtl="0">
              <a:spcBef>
                <a:spcPts val="1600"/>
              </a:spcBef>
              <a:spcAft>
                <a:spcPts val="0"/>
              </a:spcAft>
              <a:buSzPts val="1800"/>
              <a:buAutoNum type="arabicPeriod"/>
            </a:pPr>
            <a:r>
              <a:rPr lang="en-GB"/>
              <a:t>Push the updates to Github repository</a:t>
            </a:r>
            <a:endParaRPr/>
          </a:p>
          <a:p>
            <a:pPr marL="457200" lvl="0" indent="-342900" algn="l" rtl="0">
              <a:spcBef>
                <a:spcPts val="0"/>
              </a:spcBef>
              <a:spcAft>
                <a:spcPts val="0"/>
              </a:spcAft>
              <a:buSzPts val="1800"/>
              <a:buAutoNum type="arabicPeriod"/>
            </a:pPr>
            <a:r>
              <a:rPr lang="en-GB"/>
              <a:t>Check out Github repository</a:t>
            </a: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199" name="Google Shape;199;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03"/>
        <p:cNvGrpSpPr/>
        <p:nvPr/>
      </p:nvGrpSpPr>
      <p:grpSpPr>
        <a:xfrm>
          <a:off x="0" y="0"/>
          <a:ext cx="0" cy="0"/>
          <a:chOff x="0" y="0"/>
          <a:chExt cx="0" cy="0"/>
        </a:xfrm>
      </p:grpSpPr>
      <p:sp>
        <p:nvSpPr>
          <p:cNvPr id="204" name="Google Shape;204;p40"/>
          <p:cNvSpPr txBox="1">
            <a:spLocks noGrp="1"/>
          </p:cNvSpPr>
          <p:nvPr>
            <p:ph type="subTitle" idx="1"/>
          </p:nvPr>
        </p:nvSpPr>
        <p:spPr>
          <a:xfrm>
            <a:off x="0" y="2797175"/>
            <a:ext cx="9144000" cy="655800"/>
          </a:xfrm>
          <a:prstGeom prst="rect">
            <a:avLst/>
          </a:prstGeom>
          <a:solidFill>
            <a:schemeClr val="accent5"/>
          </a:solidFill>
        </p:spPr>
        <p:txBody>
          <a:bodyPr spcFirstLastPara="1" wrap="square" lIns="91425" tIns="91425" rIns="91425" bIns="91425" anchor="t" anchorCtr="0">
            <a:noAutofit/>
          </a:bodyPr>
          <a:lstStyle/>
          <a:p>
            <a:pPr marL="360000" lvl="0" indent="0" algn="l" rtl="0">
              <a:spcBef>
                <a:spcPts val="0"/>
              </a:spcBef>
              <a:spcAft>
                <a:spcPts val="0"/>
              </a:spcAft>
              <a:buNone/>
            </a:pPr>
            <a:r>
              <a:rPr lang="en-GB" dirty="0">
                <a:solidFill>
                  <a:schemeClr val="lt1"/>
                </a:solidFill>
              </a:rPr>
              <a:t>Part B: Lecture review and Python</a:t>
            </a:r>
            <a:endParaRPr dirty="0">
              <a:solidFill>
                <a:schemeClr val="lt1"/>
              </a:solidFill>
            </a:endParaRPr>
          </a:p>
          <a:p>
            <a:pPr marL="360000" lvl="0" indent="0" algn="l" rtl="0">
              <a:spcBef>
                <a:spcPts val="0"/>
              </a:spcBef>
              <a:spcAft>
                <a:spcPts val="0"/>
              </a:spcAft>
              <a:buNone/>
            </a:pPr>
            <a:endParaRPr dirty="0">
              <a:solidFill>
                <a:schemeClr val="lt1"/>
              </a:solidFill>
            </a:endParaRPr>
          </a:p>
          <a:p>
            <a:pPr marL="360000" lvl="0" indent="0" algn="l" rtl="0">
              <a:spcBef>
                <a:spcPts val="0"/>
              </a:spcBef>
              <a:spcAft>
                <a:spcPts val="0"/>
              </a:spcAft>
              <a:buNone/>
            </a:pPr>
            <a:endParaRPr dirty="0">
              <a:solidFill>
                <a:schemeClr val="lt1"/>
              </a:solidFill>
            </a:endParaRPr>
          </a:p>
          <a:p>
            <a:pPr marL="360000" lvl="0" indent="0" algn="l" rtl="0">
              <a:spcBef>
                <a:spcPts val="0"/>
              </a:spcBef>
              <a:spcAft>
                <a:spcPts val="0"/>
              </a:spcAft>
              <a:buNone/>
            </a:pPr>
            <a:endParaRPr dirty="0">
              <a:solidFill>
                <a:schemeClr val="lt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Lecture based Q&amp;A</a:t>
            </a:r>
            <a:endParaRPr/>
          </a:p>
        </p:txBody>
      </p:sp>
      <p:sp>
        <p:nvSpPr>
          <p:cNvPr id="210" name="Google Shape;210;p4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How does pixel resolution affect the visual impact of an image?</a:t>
            </a:r>
            <a:endParaRPr/>
          </a:p>
          <a:p>
            <a:pPr marL="457200" lvl="0" indent="-342900" algn="l" rtl="0">
              <a:spcBef>
                <a:spcPts val="0"/>
              </a:spcBef>
              <a:spcAft>
                <a:spcPts val="0"/>
              </a:spcAft>
              <a:buSzPts val="1800"/>
              <a:buAutoNum type="arabicPeriod"/>
            </a:pPr>
            <a:r>
              <a:rPr lang="en-GB"/>
              <a:t>Which produces better sound quality, higher sampling rates or lower sampling rates?</a:t>
            </a:r>
            <a:endParaRPr/>
          </a:p>
          <a:p>
            <a:pPr marL="457200" lvl="0" indent="-342900" algn="l" rtl="0">
              <a:spcBef>
                <a:spcPts val="0"/>
              </a:spcBef>
              <a:spcAft>
                <a:spcPts val="0"/>
              </a:spcAft>
              <a:buSzPts val="1800"/>
              <a:buAutoNum type="arabicPeriod"/>
            </a:pPr>
            <a:r>
              <a:rPr lang="en-GB"/>
              <a:t>What are the techniques called that shrink the sizes of movies?</a:t>
            </a:r>
            <a:endParaRPr/>
          </a:p>
          <a:p>
            <a:pPr marL="0" lvl="0" indent="0" algn="l" rtl="0">
              <a:spcBef>
                <a:spcPts val="1600"/>
              </a:spcBef>
              <a:spcAft>
                <a:spcPts val="0"/>
              </a:spcAft>
              <a:buNone/>
            </a:pPr>
            <a:endParaRPr/>
          </a:p>
          <a:p>
            <a:pPr marL="0" lvl="0" indent="0" algn="l" rtl="0">
              <a:spcBef>
                <a:spcPts val="1600"/>
              </a:spcBef>
              <a:spcAft>
                <a:spcPts val="1600"/>
              </a:spcAft>
              <a:buNone/>
            </a:pPr>
            <a:br>
              <a:rPr lang="en-GB"/>
            </a:br>
            <a:br>
              <a:rPr lang="en-GB"/>
            </a:br>
            <a:endParaRPr/>
          </a:p>
        </p:txBody>
      </p:sp>
      <p:sp>
        <p:nvSpPr>
          <p:cNvPr id="211" name="Google Shape;211;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4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Task 4:  Run-length encoding</a:t>
            </a:r>
            <a:endParaRPr dirty="0"/>
          </a:p>
        </p:txBody>
      </p:sp>
      <p:sp>
        <p:nvSpPr>
          <p:cNvPr id="217" name="Google Shape;217;p4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Watch till 3rd minute </a:t>
            </a:r>
            <a:r>
              <a:rPr lang="en-GB" u="sng" dirty="0">
                <a:solidFill>
                  <a:schemeClr val="accent5"/>
                </a:solidFill>
                <a:hlinkClick r:id="rId3">
                  <a:extLst>
                    <a:ext uri="{A12FA001-AC4F-418D-AE19-62706E023703}">
                      <ahyp:hlinkClr xmlns:ahyp="http://schemas.microsoft.com/office/drawing/2018/hyperlinkcolor" val="tx"/>
                    </a:ext>
                  </a:extLst>
                </a:hlinkClick>
              </a:rPr>
              <a:t>Compression Crash Course Computer Science #21</a:t>
            </a:r>
            <a:r>
              <a:rPr lang="en-GB" sz="1800" baseline="30000" dirty="0">
                <a:solidFill>
                  <a:schemeClr val="tx1"/>
                </a:solidFill>
              </a:rPr>
              <a:t> </a:t>
            </a:r>
            <a:r>
              <a:rPr lang="en-US" sz="1800" baseline="30000" dirty="0">
                <a:solidFill>
                  <a:schemeClr val="tx1"/>
                </a:solidFill>
              </a:rPr>
              <a:t>4</a:t>
            </a:r>
            <a:endParaRPr dirty="0"/>
          </a:p>
          <a:p>
            <a:pPr marL="457200" lvl="0" indent="-342900" algn="l" rtl="0">
              <a:spcBef>
                <a:spcPts val="1600"/>
              </a:spcBef>
              <a:spcAft>
                <a:spcPts val="0"/>
              </a:spcAft>
              <a:buSzPts val="1800"/>
              <a:buAutoNum type="alphaLcPeriod"/>
            </a:pPr>
            <a:r>
              <a:rPr lang="en-GB" dirty="0"/>
              <a:t>How would the following string of characters be represented using run length encoding? What is the compression ratio?</a:t>
            </a:r>
            <a:endParaRPr dirty="0"/>
          </a:p>
          <a:p>
            <a:pPr marL="0" lvl="0" indent="0" algn="l" rtl="0">
              <a:spcBef>
                <a:spcPts val="1600"/>
              </a:spcBef>
              <a:spcAft>
                <a:spcPts val="0"/>
              </a:spcAft>
              <a:buNone/>
            </a:pPr>
            <a:br>
              <a:rPr lang="en-GB" dirty="0"/>
            </a:br>
            <a:r>
              <a:rPr lang="en-GB" dirty="0" err="1">
                <a:solidFill>
                  <a:schemeClr val="accent4"/>
                </a:solidFill>
              </a:rPr>
              <a:t>AAAABBBCCCCCCCCDDDDhithereEEEEEEEEEFF</a:t>
            </a:r>
            <a:br>
              <a:rPr lang="en-GB" dirty="0"/>
            </a:br>
            <a:endParaRPr dirty="0"/>
          </a:p>
          <a:p>
            <a:pPr marL="457200" lvl="0" indent="-342900" algn="l" rtl="0">
              <a:spcBef>
                <a:spcPts val="1600"/>
              </a:spcBef>
              <a:spcAft>
                <a:spcPts val="0"/>
              </a:spcAft>
              <a:buSzPts val="1800"/>
              <a:buAutoNum type="alphaLcPeriod"/>
            </a:pPr>
            <a:r>
              <a:rPr lang="en-GB" dirty="0"/>
              <a:t>What does </a:t>
            </a:r>
            <a:r>
              <a:rPr lang="en-GB" dirty="0">
                <a:solidFill>
                  <a:schemeClr val="accent4"/>
                </a:solidFill>
              </a:rPr>
              <a:t>*X5*A9</a:t>
            </a:r>
            <a:r>
              <a:rPr lang="en-GB" dirty="0"/>
              <a:t> represent using run-length encoding?	</a:t>
            </a:r>
            <a:br>
              <a:rPr lang="en-GB" dirty="0"/>
            </a:br>
            <a:br>
              <a:rPr lang="en-GB" dirty="0"/>
            </a:br>
            <a:endParaRPr dirty="0"/>
          </a:p>
          <a:p>
            <a:pPr marL="0" lvl="0" indent="0" algn="l" rtl="0">
              <a:spcBef>
                <a:spcPts val="1600"/>
              </a:spcBef>
              <a:spcAft>
                <a:spcPts val="1600"/>
              </a:spcAft>
              <a:buNone/>
            </a:pPr>
            <a:endParaRPr dirty="0"/>
          </a:p>
        </p:txBody>
      </p:sp>
      <p:sp>
        <p:nvSpPr>
          <p:cNvPr id="218" name="Google Shape;218;p4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a:p>
        </p:txBody>
      </p:sp>
      <p:sp>
        <p:nvSpPr>
          <p:cNvPr id="5" name="TextBox 4">
            <a:extLst>
              <a:ext uri="{FF2B5EF4-FFF2-40B4-BE49-F238E27FC236}">
                <a16:creationId xmlns:a16="http://schemas.microsoft.com/office/drawing/2014/main" id="{35F9A10E-8DDC-4A6F-906E-81C4D8F4F95A}"/>
              </a:ext>
            </a:extLst>
          </p:cNvPr>
          <p:cNvSpPr txBox="1"/>
          <p:nvPr/>
        </p:nvSpPr>
        <p:spPr>
          <a:xfrm>
            <a:off x="0" y="4422143"/>
            <a:ext cx="8662737" cy="738664"/>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600" baseline="30000" dirty="0">
                <a:solidFill>
                  <a:schemeClr val="tx1"/>
                </a:solidFill>
              </a:rPr>
              <a:t>4 </a:t>
            </a:r>
            <a:r>
              <a:rPr lang="en-US" sz="1400" dirty="0">
                <a:solidFill>
                  <a:schemeClr val="tx1"/>
                </a:solidFill>
              </a:rPr>
              <a:t>Crash Course. 2022. Compression: Crash Course Computer Science #21 - Crash Course. [online] Available at: &lt;https://thecrashcourse.com/courses/compression-crash-course-computer-science-21/&gt; [Accessed 19 April 2022].</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4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Example of Run-length encoding in python</a:t>
            </a:r>
            <a:endParaRPr dirty="0"/>
          </a:p>
        </p:txBody>
      </p:sp>
      <p:sp>
        <p:nvSpPr>
          <p:cNvPr id="224" name="Google Shape;224;p43"/>
          <p:cNvSpPr txBox="1">
            <a:spLocks noGrp="1"/>
          </p:cNvSpPr>
          <p:nvPr>
            <p:ph type="body" idx="1"/>
          </p:nvPr>
        </p:nvSpPr>
        <p:spPr>
          <a:xfrm>
            <a:off x="311700" y="1094284"/>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rgbClr val="CC7832"/>
                </a:solidFill>
                <a:latin typeface="Consolas"/>
                <a:ea typeface="Consolas"/>
                <a:cs typeface="Consolas"/>
                <a:sym typeface="Consolas"/>
              </a:rPr>
              <a:t>def </a:t>
            </a:r>
            <a:r>
              <a:rPr lang="en-GB" sz="1100" dirty="0">
                <a:solidFill>
                  <a:srgbClr val="FFC66D"/>
                </a:solidFill>
                <a:latin typeface="Consolas"/>
                <a:ea typeface="Consolas"/>
                <a:cs typeface="Consolas"/>
                <a:sym typeface="Consolas"/>
              </a:rPr>
              <a:t>encode</a:t>
            </a:r>
            <a:r>
              <a:rPr lang="en-GB" sz="1100" dirty="0">
                <a:solidFill>
                  <a:srgbClr val="A9B7C6"/>
                </a:solidFill>
                <a:latin typeface="Consolas"/>
                <a:ea typeface="Consolas"/>
                <a:cs typeface="Consolas"/>
                <a:sym typeface="Consolas"/>
              </a:rPr>
              <a:t>(message):</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r>
              <a:rPr lang="en-GB" sz="1100" dirty="0">
                <a:solidFill>
                  <a:srgbClr val="A9B7C6"/>
                </a:solidFill>
                <a:latin typeface="Consolas"/>
                <a:ea typeface="Consolas"/>
                <a:cs typeface="Consolas"/>
                <a:sym typeface="Consolas"/>
              </a:rPr>
              <a:t>   </a:t>
            </a:r>
            <a:r>
              <a:rPr lang="en-GB" sz="1100" dirty="0" err="1">
                <a:solidFill>
                  <a:srgbClr val="A9B7C6"/>
                </a:solidFill>
                <a:latin typeface="Consolas"/>
                <a:ea typeface="Consolas"/>
                <a:cs typeface="Consolas"/>
                <a:sym typeface="Consolas"/>
              </a:rPr>
              <a:t>encoded_message</a:t>
            </a:r>
            <a:r>
              <a:rPr lang="en-GB" sz="1100" dirty="0">
                <a:solidFill>
                  <a:srgbClr val="A9B7C6"/>
                </a:solidFill>
                <a:latin typeface="Consolas"/>
                <a:ea typeface="Consolas"/>
                <a:cs typeface="Consolas"/>
                <a:sym typeface="Consolas"/>
              </a:rPr>
              <a:t> = </a:t>
            </a:r>
            <a:r>
              <a:rPr lang="en-GB" sz="1100" dirty="0">
                <a:solidFill>
                  <a:srgbClr val="6A8759"/>
                </a:solidFill>
                <a:latin typeface="Consolas"/>
                <a:ea typeface="Consolas"/>
                <a:cs typeface="Consolas"/>
                <a:sym typeface="Consolas"/>
              </a:rPr>
              <a:t>""</a:t>
            </a:r>
            <a:endParaRPr sz="1100" dirty="0">
              <a:solidFill>
                <a:srgbClr val="6A8759"/>
              </a:solidFill>
              <a:latin typeface="Consolas"/>
              <a:ea typeface="Consolas"/>
              <a:cs typeface="Consolas"/>
              <a:sym typeface="Consolas"/>
            </a:endParaRPr>
          </a:p>
          <a:p>
            <a:pPr marL="0" lvl="0" indent="0" algn="l" rtl="0">
              <a:spcBef>
                <a:spcPts val="0"/>
              </a:spcBef>
              <a:spcAft>
                <a:spcPts val="0"/>
              </a:spcAft>
              <a:buNone/>
            </a:pPr>
            <a:r>
              <a:rPr lang="en-GB" sz="1100" dirty="0">
                <a:solidFill>
                  <a:srgbClr val="6A8759"/>
                </a:solidFill>
                <a:latin typeface="Consolas"/>
                <a:ea typeface="Consolas"/>
                <a:cs typeface="Consolas"/>
                <a:sym typeface="Consolas"/>
              </a:rPr>
              <a:t>   </a:t>
            </a:r>
            <a:r>
              <a:rPr lang="en-GB" sz="1100" dirty="0" err="1">
                <a:solidFill>
                  <a:srgbClr val="A9B7C6"/>
                </a:solidFill>
                <a:latin typeface="Consolas"/>
                <a:ea typeface="Consolas"/>
                <a:cs typeface="Consolas"/>
                <a:sym typeface="Consolas"/>
              </a:rPr>
              <a:t>i</a:t>
            </a:r>
            <a:r>
              <a:rPr lang="en-GB" sz="1100" dirty="0">
                <a:solidFill>
                  <a:srgbClr val="A9B7C6"/>
                </a:solidFill>
                <a:latin typeface="Consolas"/>
                <a:ea typeface="Consolas"/>
                <a:cs typeface="Consolas"/>
                <a:sym typeface="Consolas"/>
              </a:rPr>
              <a:t> = </a:t>
            </a:r>
            <a:r>
              <a:rPr lang="en-GB" sz="1100" dirty="0">
                <a:solidFill>
                  <a:srgbClr val="6897BB"/>
                </a:solidFill>
                <a:latin typeface="Consolas"/>
                <a:ea typeface="Consolas"/>
                <a:cs typeface="Consolas"/>
                <a:sym typeface="Consolas"/>
              </a:rPr>
              <a:t>0</a:t>
            </a:r>
            <a:endParaRPr sz="1100" dirty="0">
              <a:solidFill>
                <a:srgbClr val="6897BB"/>
              </a:solidFill>
              <a:latin typeface="Consolas"/>
              <a:ea typeface="Consolas"/>
              <a:cs typeface="Consolas"/>
              <a:sym typeface="Consolas"/>
            </a:endParaRPr>
          </a:p>
          <a:p>
            <a:pPr marL="0" lvl="0" indent="0" algn="l" rtl="0">
              <a:spcBef>
                <a:spcPts val="0"/>
              </a:spcBef>
              <a:spcAft>
                <a:spcPts val="0"/>
              </a:spcAft>
              <a:buNone/>
            </a:pPr>
            <a:r>
              <a:rPr lang="en-GB" sz="1100" dirty="0">
                <a:solidFill>
                  <a:srgbClr val="6897BB"/>
                </a:solidFill>
                <a:latin typeface="Consolas"/>
                <a:ea typeface="Consolas"/>
                <a:cs typeface="Consolas"/>
                <a:sym typeface="Consolas"/>
              </a:rPr>
              <a:t>   </a:t>
            </a:r>
            <a:r>
              <a:rPr lang="en-GB" sz="1100" dirty="0">
                <a:solidFill>
                  <a:srgbClr val="CC7832"/>
                </a:solidFill>
                <a:latin typeface="Consolas"/>
                <a:ea typeface="Consolas"/>
                <a:cs typeface="Consolas"/>
                <a:sym typeface="Consolas"/>
              </a:rPr>
              <a:t>while </a:t>
            </a:r>
            <a:r>
              <a:rPr lang="en-GB" sz="1100" dirty="0">
                <a:solidFill>
                  <a:srgbClr val="A9B7C6"/>
                </a:solidFill>
                <a:latin typeface="Consolas"/>
                <a:ea typeface="Consolas"/>
                <a:cs typeface="Consolas"/>
                <a:sym typeface="Consolas"/>
              </a:rPr>
              <a:t>(</a:t>
            </a:r>
            <a:r>
              <a:rPr lang="en-GB" sz="1100" dirty="0" err="1">
                <a:solidFill>
                  <a:srgbClr val="A9B7C6"/>
                </a:solidFill>
                <a:latin typeface="Consolas"/>
                <a:ea typeface="Consolas"/>
                <a:cs typeface="Consolas"/>
                <a:sym typeface="Consolas"/>
              </a:rPr>
              <a:t>i</a:t>
            </a:r>
            <a:r>
              <a:rPr lang="en-GB" sz="1100" dirty="0">
                <a:solidFill>
                  <a:srgbClr val="A9B7C6"/>
                </a:solidFill>
                <a:latin typeface="Consolas"/>
                <a:ea typeface="Consolas"/>
                <a:cs typeface="Consolas"/>
                <a:sym typeface="Consolas"/>
              </a:rPr>
              <a:t> &lt;= </a:t>
            </a:r>
            <a:r>
              <a:rPr lang="en-GB" sz="1100" dirty="0" err="1">
                <a:solidFill>
                  <a:srgbClr val="8888C6"/>
                </a:solidFill>
                <a:latin typeface="Consolas"/>
                <a:ea typeface="Consolas"/>
                <a:cs typeface="Consolas"/>
                <a:sym typeface="Consolas"/>
              </a:rPr>
              <a:t>len</a:t>
            </a:r>
            <a:r>
              <a:rPr lang="en-GB" sz="1100" dirty="0">
                <a:solidFill>
                  <a:srgbClr val="A9B7C6"/>
                </a:solidFill>
                <a:latin typeface="Consolas"/>
                <a:ea typeface="Consolas"/>
                <a:cs typeface="Consolas"/>
                <a:sym typeface="Consolas"/>
              </a:rPr>
              <a:t>(message) - </a:t>
            </a:r>
            <a:r>
              <a:rPr lang="en-GB" sz="1100" dirty="0">
                <a:solidFill>
                  <a:srgbClr val="6897BB"/>
                </a:solidFill>
                <a:latin typeface="Consolas"/>
                <a:ea typeface="Consolas"/>
                <a:cs typeface="Consolas"/>
                <a:sym typeface="Consolas"/>
              </a:rPr>
              <a:t>1</a:t>
            </a:r>
            <a:r>
              <a:rPr lang="en-GB" sz="1100" dirty="0">
                <a:solidFill>
                  <a:srgbClr val="A9B7C6"/>
                </a:solidFill>
                <a:latin typeface="Consolas"/>
                <a:ea typeface="Consolas"/>
                <a:cs typeface="Consolas"/>
                <a:sym typeface="Consolas"/>
              </a:rPr>
              <a:t>):</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r>
              <a:rPr lang="en-GB" sz="1100" dirty="0">
                <a:solidFill>
                  <a:srgbClr val="A9B7C6"/>
                </a:solidFill>
                <a:latin typeface="Consolas"/>
                <a:ea typeface="Consolas"/>
                <a:cs typeface="Consolas"/>
                <a:sym typeface="Consolas"/>
              </a:rPr>
              <a:t>       count = </a:t>
            </a:r>
            <a:r>
              <a:rPr lang="en-GB" sz="1100" dirty="0">
                <a:solidFill>
                  <a:srgbClr val="6897BB"/>
                </a:solidFill>
                <a:latin typeface="Consolas"/>
                <a:ea typeface="Consolas"/>
                <a:cs typeface="Consolas"/>
                <a:sym typeface="Consolas"/>
              </a:rPr>
              <a:t>1</a:t>
            </a:r>
            <a:endParaRPr sz="1100" dirty="0">
              <a:solidFill>
                <a:srgbClr val="6897BB"/>
              </a:solidFill>
              <a:latin typeface="Consolas"/>
              <a:ea typeface="Consolas"/>
              <a:cs typeface="Consolas"/>
              <a:sym typeface="Consolas"/>
            </a:endParaRPr>
          </a:p>
          <a:p>
            <a:pPr marL="0" lvl="0" indent="0" algn="l" rtl="0">
              <a:spcBef>
                <a:spcPts val="0"/>
              </a:spcBef>
              <a:spcAft>
                <a:spcPts val="0"/>
              </a:spcAft>
              <a:buNone/>
            </a:pPr>
            <a:r>
              <a:rPr lang="en-GB" sz="1100" dirty="0">
                <a:solidFill>
                  <a:srgbClr val="6897BB"/>
                </a:solidFill>
                <a:latin typeface="Consolas"/>
                <a:ea typeface="Consolas"/>
                <a:cs typeface="Consolas"/>
                <a:sym typeface="Consolas"/>
              </a:rPr>
              <a:t>       </a:t>
            </a:r>
            <a:r>
              <a:rPr lang="en-GB" sz="1100" dirty="0">
                <a:solidFill>
                  <a:srgbClr val="A9B7C6"/>
                </a:solidFill>
                <a:latin typeface="Consolas"/>
                <a:ea typeface="Consolas"/>
                <a:cs typeface="Consolas"/>
                <a:sym typeface="Consolas"/>
              </a:rPr>
              <a:t>char = message[</a:t>
            </a:r>
            <a:r>
              <a:rPr lang="en-GB" sz="1100" dirty="0" err="1">
                <a:solidFill>
                  <a:srgbClr val="A9B7C6"/>
                </a:solidFill>
                <a:latin typeface="Consolas"/>
                <a:ea typeface="Consolas"/>
                <a:cs typeface="Consolas"/>
                <a:sym typeface="Consolas"/>
              </a:rPr>
              <a:t>i_of_external</a:t>
            </a:r>
            <a:r>
              <a:rPr lang="en-GB" sz="1100" dirty="0">
                <a:solidFill>
                  <a:srgbClr val="A9B7C6"/>
                </a:solidFill>
                <a:latin typeface="Consolas"/>
                <a:ea typeface="Consolas"/>
                <a:cs typeface="Consolas"/>
                <a:sym typeface="Consolas"/>
              </a:rPr>
              <a:t>]</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r>
              <a:rPr lang="en-GB" sz="1100" dirty="0">
                <a:solidFill>
                  <a:srgbClr val="A9B7C6"/>
                </a:solidFill>
                <a:latin typeface="Consolas"/>
                <a:ea typeface="Consolas"/>
                <a:cs typeface="Consolas"/>
                <a:sym typeface="Consolas"/>
              </a:rPr>
              <a:t>       j = </a:t>
            </a:r>
            <a:r>
              <a:rPr lang="en-GB" sz="1100" dirty="0" err="1">
                <a:solidFill>
                  <a:srgbClr val="A9B7C6"/>
                </a:solidFill>
                <a:latin typeface="Consolas"/>
                <a:ea typeface="Consolas"/>
                <a:cs typeface="Consolas"/>
                <a:sym typeface="Consolas"/>
              </a:rPr>
              <a:t>i</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r>
              <a:rPr lang="en-GB" sz="1100" dirty="0">
                <a:solidFill>
                  <a:srgbClr val="A9B7C6"/>
                </a:solidFill>
                <a:latin typeface="Consolas"/>
                <a:ea typeface="Consolas"/>
                <a:cs typeface="Consolas"/>
                <a:sym typeface="Consolas"/>
              </a:rPr>
              <a:t>       </a:t>
            </a:r>
            <a:r>
              <a:rPr lang="en-GB" sz="1100" dirty="0">
                <a:solidFill>
                  <a:srgbClr val="CC7832"/>
                </a:solidFill>
                <a:latin typeface="Consolas"/>
                <a:ea typeface="Consolas"/>
                <a:cs typeface="Consolas"/>
                <a:sym typeface="Consolas"/>
              </a:rPr>
              <a:t>while </a:t>
            </a:r>
            <a:r>
              <a:rPr lang="en-GB" sz="1100" dirty="0">
                <a:solidFill>
                  <a:srgbClr val="A9B7C6"/>
                </a:solidFill>
                <a:latin typeface="Consolas"/>
                <a:ea typeface="Consolas"/>
                <a:cs typeface="Consolas"/>
                <a:sym typeface="Consolas"/>
              </a:rPr>
              <a:t>(j &lt; </a:t>
            </a:r>
            <a:r>
              <a:rPr lang="en-GB" sz="1100" dirty="0" err="1">
                <a:solidFill>
                  <a:srgbClr val="8888C6"/>
                </a:solidFill>
                <a:latin typeface="Consolas"/>
                <a:ea typeface="Consolas"/>
                <a:cs typeface="Consolas"/>
                <a:sym typeface="Consolas"/>
              </a:rPr>
              <a:t>len</a:t>
            </a:r>
            <a:r>
              <a:rPr lang="en-GB" sz="1100" dirty="0">
                <a:solidFill>
                  <a:srgbClr val="A9B7C6"/>
                </a:solidFill>
                <a:latin typeface="Consolas"/>
                <a:ea typeface="Consolas"/>
                <a:cs typeface="Consolas"/>
                <a:sym typeface="Consolas"/>
              </a:rPr>
              <a:t>(message) - </a:t>
            </a:r>
            <a:r>
              <a:rPr lang="en-GB" sz="1100" dirty="0">
                <a:solidFill>
                  <a:srgbClr val="6897BB"/>
                </a:solidFill>
                <a:latin typeface="Consolas"/>
                <a:ea typeface="Consolas"/>
                <a:cs typeface="Consolas"/>
                <a:sym typeface="Consolas"/>
              </a:rPr>
              <a:t>1</a:t>
            </a:r>
            <a:r>
              <a:rPr lang="en-GB" sz="1100" dirty="0">
                <a:solidFill>
                  <a:srgbClr val="A9B7C6"/>
                </a:solidFill>
                <a:latin typeface="Consolas"/>
                <a:ea typeface="Consolas"/>
                <a:cs typeface="Consolas"/>
                <a:sym typeface="Consolas"/>
              </a:rPr>
              <a:t>):</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r>
              <a:rPr lang="en-GB" sz="1100" dirty="0">
                <a:solidFill>
                  <a:srgbClr val="A9B7C6"/>
                </a:solidFill>
                <a:latin typeface="Consolas"/>
                <a:ea typeface="Consolas"/>
                <a:cs typeface="Consolas"/>
                <a:sym typeface="Consolas"/>
              </a:rPr>
              <a:t>           </a:t>
            </a:r>
            <a:r>
              <a:rPr lang="en-GB" sz="1100" dirty="0">
                <a:solidFill>
                  <a:srgbClr val="CC7832"/>
                </a:solidFill>
                <a:latin typeface="Consolas"/>
                <a:ea typeface="Consolas"/>
                <a:cs typeface="Consolas"/>
                <a:sym typeface="Consolas"/>
              </a:rPr>
              <a:t>if </a:t>
            </a:r>
            <a:r>
              <a:rPr lang="en-GB" sz="1100" dirty="0">
                <a:solidFill>
                  <a:srgbClr val="A9B7C6"/>
                </a:solidFill>
                <a:latin typeface="Consolas"/>
                <a:ea typeface="Consolas"/>
                <a:cs typeface="Consolas"/>
                <a:sym typeface="Consolas"/>
              </a:rPr>
              <a:t>(message[j] == message[j + </a:t>
            </a:r>
            <a:r>
              <a:rPr lang="en-GB" sz="1100" dirty="0">
                <a:solidFill>
                  <a:srgbClr val="6897BB"/>
                </a:solidFill>
                <a:latin typeface="Consolas"/>
                <a:ea typeface="Consolas"/>
                <a:cs typeface="Consolas"/>
                <a:sym typeface="Consolas"/>
              </a:rPr>
              <a:t>1</a:t>
            </a:r>
            <a:r>
              <a:rPr lang="en-GB" sz="1100" dirty="0">
                <a:solidFill>
                  <a:srgbClr val="A9B7C6"/>
                </a:solidFill>
                <a:latin typeface="Consolas"/>
                <a:ea typeface="Consolas"/>
                <a:cs typeface="Consolas"/>
                <a:sym typeface="Consolas"/>
              </a:rPr>
              <a:t>]):</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r>
              <a:rPr lang="en-GB" sz="1100" dirty="0">
                <a:solidFill>
                  <a:srgbClr val="A9B7C6"/>
                </a:solidFill>
                <a:latin typeface="Consolas"/>
                <a:ea typeface="Consolas"/>
                <a:cs typeface="Consolas"/>
                <a:sym typeface="Consolas"/>
              </a:rPr>
              <a:t>               count = count + </a:t>
            </a:r>
            <a:r>
              <a:rPr lang="en-GB" sz="1100" dirty="0">
                <a:solidFill>
                  <a:srgbClr val="6897BB"/>
                </a:solidFill>
                <a:latin typeface="Consolas"/>
                <a:ea typeface="Consolas"/>
                <a:cs typeface="Consolas"/>
                <a:sym typeface="Consolas"/>
              </a:rPr>
              <a:t>1</a:t>
            </a:r>
            <a:endParaRPr sz="1100" dirty="0">
              <a:solidFill>
                <a:srgbClr val="6897BB"/>
              </a:solidFill>
              <a:latin typeface="Consolas"/>
              <a:ea typeface="Consolas"/>
              <a:cs typeface="Consolas"/>
              <a:sym typeface="Consolas"/>
            </a:endParaRPr>
          </a:p>
          <a:p>
            <a:pPr marL="0" lvl="0" indent="0" algn="l" rtl="0">
              <a:spcBef>
                <a:spcPts val="0"/>
              </a:spcBef>
              <a:spcAft>
                <a:spcPts val="0"/>
              </a:spcAft>
              <a:buNone/>
            </a:pPr>
            <a:r>
              <a:rPr lang="en-GB" sz="1100" dirty="0">
                <a:solidFill>
                  <a:srgbClr val="6897BB"/>
                </a:solidFill>
                <a:latin typeface="Consolas"/>
                <a:ea typeface="Consolas"/>
                <a:cs typeface="Consolas"/>
                <a:sym typeface="Consolas"/>
              </a:rPr>
              <a:t>               </a:t>
            </a:r>
            <a:r>
              <a:rPr lang="en-GB" sz="1100" dirty="0">
                <a:solidFill>
                  <a:srgbClr val="A9B7C6"/>
                </a:solidFill>
                <a:latin typeface="Consolas"/>
                <a:ea typeface="Consolas"/>
                <a:cs typeface="Consolas"/>
                <a:sym typeface="Consolas"/>
              </a:rPr>
              <a:t>j = j + </a:t>
            </a:r>
            <a:r>
              <a:rPr lang="en-GB" sz="1100" dirty="0">
                <a:solidFill>
                  <a:srgbClr val="6897BB"/>
                </a:solidFill>
                <a:latin typeface="Consolas"/>
                <a:ea typeface="Consolas"/>
                <a:cs typeface="Consolas"/>
                <a:sym typeface="Consolas"/>
              </a:rPr>
              <a:t>1</a:t>
            </a:r>
            <a:endParaRPr sz="1100" dirty="0">
              <a:solidFill>
                <a:srgbClr val="6897BB"/>
              </a:solidFill>
              <a:latin typeface="Consolas"/>
              <a:ea typeface="Consolas"/>
              <a:cs typeface="Consolas"/>
              <a:sym typeface="Consolas"/>
            </a:endParaRPr>
          </a:p>
          <a:p>
            <a:pPr marL="0" lvl="0" indent="0" algn="l" rtl="0">
              <a:spcBef>
                <a:spcPts val="0"/>
              </a:spcBef>
              <a:spcAft>
                <a:spcPts val="0"/>
              </a:spcAft>
              <a:buNone/>
            </a:pPr>
            <a:r>
              <a:rPr lang="en-GB" sz="1100" dirty="0">
                <a:solidFill>
                  <a:srgbClr val="6897BB"/>
                </a:solidFill>
                <a:latin typeface="Consolas"/>
                <a:ea typeface="Consolas"/>
                <a:cs typeface="Consolas"/>
                <a:sym typeface="Consolas"/>
              </a:rPr>
              <a:t>           </a:t>
            </a:r>
            <a:r>
              <a:rPr lang="en-GB" sz="1100" dirty="0">
                <a:solidFill>
                  <a:srgbClr val="CC7832"/>
                </a:solidFill>
                <a:latin typeface="Consolas"/>
                <a:ea typeface="Consolas"/>
                <a:cs typeface="Consolas"/>
                <a:sym typeface="Consolas"/>
              </a:rPr>
              <a:t>else</a:t>
            </a:r>
            <a:r>
              <a:rPr lang="en-GB" sz="1100" dirty="0">
                <a:solidFill>
                  <a:srgbClr val="A9B7C6"/>
                </a:solidFill>
                <a:latin typeface="Consolas"/>
                <a:ea typeface="Consolas"/>
                <a:cs typeface="Consolas"/>
                <a:sym typeface="Consolas"/>
              </a:rPr>
              <a:t>:</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r>
              <a:rPr lang="en-GB" sz="1100" dirty="0">
                <a:solidFill>
                  <a:srgbClr val="A9B7C6"/>
                </a:solidFill>
                <a:latin typeface="Consolas"/>
                <a:ea typeface="Consolas"/>
                <a:cs typeface="Consolas"/>
                <a:sym typeface="Consolas"/>
              </a:rPr>
              <a:t>               </a:t>
            </a:r>
            <a:r>
              <a:rPr lang="en-GB" sz="1100" dirty="0">
                <a:solidFill>
                  <a:srgbClr val="CC7832"/>
                </a:solidFill>
                <a:latin typeface="Consolas"/>
                <a:ea typeface="Consolas"/>
                <a:cs typeface="Consolas"/>
                <a:sym typeface="Consolas"/>
              </a:rPr>
              <a:t>break</a:t>
            </a:r>
            <a:endParaRPr sz="1100" dirty="0">
              <a:solidFill>
                <a:srgbClr val="CC7832"/>
              </a:solidFill>
              <a:latin typeface="Consolas"/>
              <a:ea typeface="Consolas"/>
              <a:cs typeface="Consolas"/>
              <a:sym typeface="Consolas"/>
            </a:endParaRPr>
          </a:p>
          <a:p>
            <a:pPr marL="0" lvl="0" indent="0" algn="l" rtl="0">
              <a:spcBef>
                <a:spcPts val="0"/>
              </a:spcBef>
              <a:spcAft>
                <a:spcPts val="0"/>
              </a:spcAft>
              <a:buNone/>
            </a:pPr>
            <a:r>
              <a:rPr lang="en-GB" sz="1100" dirty="0">
                <a:solidFill>
                  <a:srgbClr val="CC7832"/>
                </a:solidFill>
                <a:latin typeface="Consolas"/>
                <a:ea typeface="Consolas"/>
                <a:cs typeface="Consolas"/>
                <a:sym typeface="Consolas"/>
              </a:rPr>
              <a:t>       </a:t>
            </a:r>
            <a:r>
              <a:rPr lang="en-GB" sz="1100" dirty="0" err="1">
                <a:solidFill>
                  <a:srgbClr val="A9B7C6"/>
                </a:solidFill>
                <a:latin typeface="Consolas"/>
                <a:ea typeface="Consolas"/>
                <a:cs typeface="Consolas"/>
                <a:sym typeface="Consolas"/>
              </a:rPr>
              <a:t>encoded_message</a:t>
            </a:r>
            <a:r>
              <a:rPr lang="en-GB" sz="1100" dirty="0">
                <a:solidFill>
                  <a:srgbClr val="A9B7C6"/>
                </a:solidFill>
                <a:latin typeface="Consolas"/>
                <a:ea typeface="Consolas"/>
                <a:cs typeface="Consolas"/>
                <a:sym typeface="Consolas"/>
              </a:rPr>
              <a:t> = </a:t>
            </a:r>
            <a:r>
              <a:rPr lang="en-GB" sz="1100" dirty="0" err="1">
                <a:solidFill>
                  <a:srgbClr val="A9B7C6"/>
                </a:solidFill>
                <a:latin typeface="Consolas"/>
                <a:ea typeface="Consolas"/>
                <a:cs typeface="Consolas"/>
                <a:sym typeface="Consolas"/>
              </a:rPr>
              <a:t>encoded_message</a:t>
            </a:r>
            <a:r>
              <a:rPr lang="en-GB" sz="1100" dirty="0">
                <a:solidFill>
                  <a:srgbClr val="A9B7C6"/>
                </a:solidFill>
                <a:latin typeface="Consolas"/>
                <a:ea typeface="Consolas"/>
                <a:cs typeface="Consolas"/>
                <a:sym typeface="Consolas"/>
              </a:rPr>
              <a:t> + </a:t>
            </a:r>
            <a:r>
              <a:rPr lang="en-GB" sz="1100" dirty="0">
                <a:solidFill>
                  <a:srgbClr val="8888C6"/>
                </a:solidFill>
                <a:latin typeface="Consolas"/>
                <a:ea typeface="Consolas"/>
                <a:cs typeface="Consolas"/>
                <a:sym typeface="Consolas"/>
              </a:rPr>
              <a:t>str</a:t>
            </a:r>
            <a:r>
              <a:rPr lang="en-GB" sz="1100" dirty="0">
                <a:solidFill>
                  <a:srgbClr val="A9B7C6"/>
                </a:solidFill>
                <a:latin typeface="Consolas"/>
                <a:ea typeface="Consolas"/>
                <a:cs typeface="Consolas"/>
                <a:sym typeface="Consolas"/>
              </a:rPr>
              <a:t>(count) + </a:t>
            </a:r>
            <a:r>
              <a:rPr lang="en-GB" sz="1100" dirty="0" err="1">
                <a:solidFill>
                  <a:srgbClr val="A9B7C6"/>
                </a:solidFill>
                <a:latin typeface="Consolas"/>
                <a:ea typeface="Consolas"/>
                <a:cs typeface="Consolas"/>
                <a:sym typeface="Consolas"/>
              </a:rPr>
              <a:t>ch</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r>
              <a:rPr lang="en-GB" sz="1100" dirty="0">
                <a:solidFill>
                  <a:srgbClr val="A9B7C6"/>
                </a:solidFill>
                <a:latin typeface="Consolas"/>
                <a:ea typeface="Consolas"/>
                <a:cs typeface="Consolas"/>
                <a:sym typeface="Consolas"/>
              </a:rPr>
              <a:t>       </a:t>
            </a:r>
            <a:r>
              <a:rPr lang="en-GB" sz="1100" dirty="0" err="1">
                <a:solidFill>
                  <a:srgbClr val="A9B7C6"/>
                </a:solidFill>
                <a:latin typeface="Consolas"/>
                <a:ea typeface="Consolas"/>
                <a:cs typeface="Consolas"/>
                <a:sym typeface="Consolas"/>
              </a:rPr>
              <a:t>i</a:t>
            </a:r>
            <a:r>
              <a:rPr lang="en-GB" sz="1100" dirty="0">
                <a:solidFill>
                  <a:srgbClr val="A9B7C6"/>
                </a:solidFill>
                <a:latin typeface="Consolas"/>
                <a:ea typeface="Consolas"/>
                <a:cs typeface="Consolas"/>
                <a:sym typeface="Consolas"/>
              </a:rPr>
              <a:t> = j + </a:t>
            </a:r>
            <a:r>
              <a:rPr lang="en-GB" sz="1100" dirty="0">
                <a:solidFill>
                  <a:srgbClr val="6897BB"/>
                </a:solidFill>
                <a:latin typeface="Consolas"/>
                <a:ea typeface="Consolas"/>
                <a:cs typeface="Consolas"/>
                <a:sym typeface="Consolas"/>
              </a:rPr>
              <a:t>1</a:t>
            </a:r>
            <a:endParaRPr sz="1100" dirty="0">
              <a:solidFill>
                <a:srgbClr val="6897BB"/>
              </a:solidFill>
              <a:latin typeface="Consolas"/>
              <a:ea typeface="Consolas"/>
              <a:cs typeface="Consolas"/>
              <a:sym typeface="Consolas"/>
            </a:endParaRPr>
          </a:p>
          <a:p>
            <a:pPr marL="0" lvl="0" indent="0" algn="l" rtl="0">
              <a:spcBef>
                <a:spcPts val="0"/>
              </a:spcBef>
              <a:spcAft>
                <a:spcPts val="0"/>
              </a:spcAft>
              <a:buNone/>
            </a:pPr>
            <a:r>
              <a:rPr lang="en-GB" sz="1100" dirty="0">
                <a:solidFill>
                  <a:srgbClr val="6897BB"/>
                </a:solidFill>
                <a:latin typeface="Consolas"/>
                <a:ea typeface="Consolas"/>
                <a:cs typeface="Consolas"/>
                <a:sym typeface="Consolas"/>
              </a:rPr>
              <a:t>   </a:t>
            </a:r>
            <a:r>
              <a:rPr lang="en-GB" sz="1100" dirty="0">
                <a:solidFill>
                  <a:srgbClr val="CC7832"/>
                </a:solidFill>
                <a:latin typeface="Consolas"/>
                <a:ea typeface="Consolas"/>
                <a:cs typeface="Consolas"/>
                <a:sym typeface="Consolas"/>
              </a:rPr>
              <a:t>return </a:t>
            </a:r>
            <a:r>
              <a:rPr lang="en-GB" sz="1100" dirty="0" err="1">
                <a:solidFill>
                  <a:srgbClr val="A9B7C6"/>
                </a:solidFill>
                <a:latin typeface="Consolas"/>
                <a:ea typeface="Consolas"/>
                <a:cs typeface="Consolas"/>
                <a:sym typeface="Consolas"/>
              </a:rPr>
              <a:t>encoded_message</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r>
              <a:rPr lang="en-GB" sz="1100" dirty="0" err="1">
                <a:solidFill>
                  <a:srgbClr val="A9B7C6"/>
                </a:solidFill>
                <a:latin typeface="Consolas"/>
                <a:ea typeface="Consolas"/>
                <a:cs typeface="Consolas"/>
                <a:sym typeface="Consolas"/>
              </a:rPr>
              <a:t>encoded_message</a:t>
            </a:r>
            <a:r>
              <a:rPr lang="en-GB" sz="1100" dirty="0">
                <a:solidFill>
                  <a:srgbClr val="A9B7C6"/>
                </a:solidFill>
                <a:latin typeface="Consolas"/>
                <a:ea typeface="Consolas"/>
                <a:cs typeface="Consolas"/>
                <a:sym typeface="Consolas"/>
              </a:rPr>
              <a:t> = encode(</a:t>
            </a:r>
            <a:r>
              <a:rPr lang="en-GB" sz="1100" dirty="0">
                <a:solidFill>
                  <a:srgbClr val="6A8759"/>
                </a:solidFill>
                <a:latin typeface="Consolas"/>
                <a:ea typeface="Consolas"/>
                <a:cs typeface="Consolas"/>
                <a:sym typeface="Consolas"/>
              </a:rPr>
              <a:t>"ABBBBCCCCCCCCAB"</a:t>
            </a:r>
            <a:r>
              <a:rPr lang="en-GB" sz="1100" dirty="0">
                <a:solidFill>
                  <a:srgbClr val="A9B7C6"/>
                </a:solidFill>
                <a:latin typeface="Consolas"/>
                <a:ea typeface="Consolas"/>
                <a:cs typeface="Consolas"/>
                <a:sym typeface="Consolas"/>
              </a:rPr>
              <a:t>)</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r>
              <a:rPr lang="en-GB" sz="1100" dirty="0">
                <a:solidFill>
                  <a:srgbClr val="8888C6"/>
                </a:solidFill>
                <a:latin typeface="Consolas"/>
                <a:ea typeface="Consolas"/>
                <a:cs typeface="Consolas"/>
                <a:sym typeface="Consolas"/>
              </a:rPr>
              <a:t>print</a:t>
            </a:r>
            <a:r>
              <a:rPr lang="en-GB" sz="1100" dirty="0">
                <a:solidFill>
                  <a:srgbClr val="A9B7C6"/>
                </a:solidFill>
                <a:latin typeface="Consolas"/>
                <a:ea typeface="Consolas"/>
                <a:cs typeface="Consolas"/>
                <a:sym typeface="Consolas"/>
              </a:rPr>
              <a:t>(</a:t>
            </a:r>
            <a:r>
              <a:rPr lang="en-GB" sz="1100" dirty="0" err="1">
                <a:solidFill>
                  <a:srgbClr val="A9B7C6"/>
                </a:solidFill>
                <a:latin typeface="Consolas"/>
                <a:ea typeface="Consolas"/>
                <a:cs typeface="Consolas"/>
                <a:sym typeface="Consolas"/>
              </a:rPr>
              <a:t>encoded_message</a:t>
            </a:r>
            <a:r>
              <a:rPr lang="en-GB" sz="1100" dirty="0">
                <a:solidFill>
                  <a:srgbClr val="A9B7C6"/>
                </a:solidFill>
                <a:latin typeface="Consolas"/>
                <a:ea typeface="Consolas"/>
                <a:cs typeface="Consolas"/>
                <a:sym typeface="Consolas"/>
              </a:rPr>
              <a:t>)</a:t>
            </a:r>
            <a:endParaRPr sz="1100" dirty="0">
              <a:solidFill>
                <a:srgbClr val="A9B7C6"/>
              </a:solidFill>
              <a:latin typeface="Consolas"/>
              <a:ea typeface="Consolas"/>
              <a:cs typeface="Consolas"/>
              <a:sym typeface="Consolas"/>
            </a:endParaRPr>
          </a:p>
          <a:p>
            <a:pPr marL="0" lvl="0" indent="0" algn="l" rtl="0">
              <a:spcBef>
                <a:spcPts val="0"/>
              </a:spcBef>
              <a:spcAft>
                <a:spcPts val="0"/>
              </a:spcAft>
              <a:buNone/>
            </a:pPr>
            <a:endParaRPr sz="1900" dirty="0">
              <a:latin typeface="Consolas"/>
              <a:ea typeface="Consolas"/>
              <a:cs typeface="Consolas"/>
              <a:sym typeface="Consolas"/>
            </a:endParaRPr>
          </a:p>
        </p:txBody>
      </p:sp>
      <p:sp>
        <p:nvSpPr>
          <p:cNvPr id="225" name="Google Shape;225;p4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a:p>
        </p:txBody>
      </p:sp>
      <p:sp>
        <p:nvSpPr>
          <p:cNvPr id="226" name="Google Shape;226;p43"/>
          <p:cNvSpPr/>
          <p:nvPr/>
        </p:nvSpPr>
        <p:spPr>
          <a:xfrm>
            <a:off x="6434600" y="3894375"/>
            <a:ext cx="1616400" cy="866700"/>
          </a:xfrm>
          <a:prstGeom prst="wedgeRectCallout">
            <a:avLst>
              <a:gd name="adj1" fmla="val -215596"/>
              <a:gd name="adj2" fmla="val 3537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Note function argument</a:t>
            </a:r>
            <a:endParaRPr/>
          </a:p>
        </p:txBody>
      </p:sp>
      <p:sp>
        <p:nvSpPr>
          <p:cNvPr id="227" name="Google Shape;227;p43"/>
          <p:cNvSpPr/>
          <p:nvPr/>
        </p:nvSpPr>
        <p:spPr>
          <a:xfrm>
            <a:off x="6156625" y="1017725"/>
            <a:ext cx="1616400" cy="673200"/>
          </a:xfrm>
          <a:prstGeom prst="wedgeRectCallout">
            <a:avLst>
              <a:gd name="adj1" fmla="val -306201"/>
              <a:gd name="adj2" fmla="val -33"/>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Note function parameter</a:t>
            </a:r>
            <a:endParaRPr/>
          </a:p>
        </p:txBody>
      </p:sp>
      <p:sp>
        <p:nvSpPr>
          <p:cNvPr id="228" name="Google Shape;228;p43"/>
          <p:cNvSpPr/>
          <p:nvPr/>
        </p:nvSpPr>
        <p:spPr>
          <a:xfrm>
            <a:off x="6225050" y="1898550"/>
            <a:ext cx="1616400" cy="673200"/>
          </a:xfrm>
          <a:prstGeom prst="wedgeRectCallout">
            <a:avLst>
              <a:gd name="adj1" fmla="val -229908"/>
              <a:gd name="adj2" fmla="val -46673"/>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Note 2 while loops and if else</a:t>
            </a:r>
            <a:endParaRPr/>
          </a:p>
        </p:txBody>
      </p:sp>
      <p:cxnSp>
        <p:nvCxnSpPr>
          <p:cNvPr id="229" name="Google Shape;229;p43"/>
          <p:cNvCxnSpPr/>
          <p:nvPr/>
        </p:nvCxnSpPr>
        <p:spPr>
          <a:xfrm flipH="1">
            <a:off x="3464150" y="2235150"/>
            <a:ext cx="2760900" cy="378600"/>
          </a:xfrm>
          <a:prstGeom prst="straightConnector1">
            <a:avLst/>
          </a:prstGeom>
          <a:noFill/>
          <a:ln w="38100" cap="flat" cmpd="sng">
            <a:solidFill>
              <a:schemeClr val="lt2"/>
            </a:solidFill>
            <a:prstDash val="solid"/>
            <a:round/>
            <a:headEnd type="none" w="med" len="med"/>
            <a:tailEnd type="triangle" w="med" len="med"/>
          </a:ln>
        </p:spPr>
      </p:cxnSp>
      <p:sp>
        <p:nvSpPr>
          <p:cNvPr id="230" name="Google Shape;230;p43"/>
          <p:cNvSpPr/>
          <p:nvPr/>
        </p:nvSpPr>
        <p:spPr>
          <a:xfrm>
            <a:off x="5720825" y="2613750"/>
            <a:ext cx="3111600" cy="1134900"/>
          </a:xfrm>
          <a:prstGeom prst="wedgeRectCallout">
            <a:avLst>
              <a:gd name="adj1" fmla="val -85296"/>
              <a:gd name="adj2" fmla="val 25148"/>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200">
                <a:solidFill>
                  <a:srgbClr val="980000"/>
                </a:solidFill>
              </a:rPr>
              <a:t>Questions:</a:t>
            </a:r>
            <a:endParaRPr sz="1200">
              <a:solidFill>
                <a:srgbClr val="980000"/>
              </a:solidFill>
            </a:endParaRPr>
          </a:p>
          <a:p>
            <a:pPr marL="0" lvl="0" indent="0" algn="l" rtl="0">
              <a:spcBef>
                <a:spcPts val="0"/>
              </a:spcBef>
              <a:spcAft>
                <a:spcPts val="0"/>
              </a:spcAft>
              <a:buNone/>
            </a:pPr>
            <a:endParaRPr sz="1200">
              <a:solidFill>
                <a:srgbClr val="980000"/>
              </a:solidFill>
            </a:endParaRPr>
          </a:p>
          <a:p>
            <a:pPr marL="457200" lvl="0" indent="-304800" algn="l" rtl="0">
              <a:spcBef>
                <a:spcPts val="0"/>
              </a:spcBef>
              <a:spcAft>
                <a:spcPts val="0"/>
              </a:spcAft>
              <a:buClr>
                <a:srgbClr val="980000"/>
              </a:buClr>
              <a:buSzPts val="1200"/>
              <a:buAutoNum type="arabicPeriod"/>
            </a:pPr>
            <a:r>
              <a:rPr lang="en-GB" sz="1200">
                <a:solidFill>
                  <a:srgbClr val="980000"/>
                </a:solidFill>
              </a:rPr>
              <a:t>What does indentation on the left mean?</a:t>
            </a:r>
            <a:endParaRPr sz="1200">
              <a:solidFill>
                <a:srgbClr val="980000"/>
              </a:solidFill>
            </a:endParaRPr>
          </a:p>
          <a:p>
            <a:pPr marL="457200" lvl="0" indent="-304800" algn="l" rtl="0">
              <a:spcBef>
                <a:spcPts val="0"/>
              </a:spcBef>
              <a:spcAft>
                <a:spcPts val="0"/>
              </a:spcAft>
              <a:buClr>
                <a:srgbClr val="980000"/>
              </a:buClr>
              <a:buSzPts val="1200"/>
              <a:buAutoNum type="arabicPeriod"/>
            </a:pPr>
            <a:r>
              <a:rPr lang="en-GB" sz="1200">
                <a:solidFill>
                  <a:srgbClr val="980000"/>
                </a:solidFill>
              </a:rPr>
              <a:t>What does ‘return’ mean?</a:t>
            </a:r>
            <a:endParaRPr sz="1200">
              <a:solidFill>
                <a:srgbClr val="980000"/>
              </a:solidFill>
            </a:endParaRPr>
          </a:p>
          <a:p>
            <a:pPr marL="457200" lvl="0" indent="-304800" algn="l" rtl="0">
              <a:spcBef>
                <a:spcPts val="0"/>
              </a:spcBef>
              <a:spcAft>
                <a:spcPts val="0"/>
              </a:spcAft>
              <a:buClr>
                <a:srgbClr val="980000"/>
              </a:buClr>
              <a:buSzPts val="1200"/>
              <a:buAutoNum type="arabicPeriod"/>
            </a:pPr>
            <a:r>
              <a:rPr lang="en-GB" sz="1200">
                <a:solidFill>
                  <a:srgbClr val="980000"/>
                </a:solidFill>
              </a:rPr>
              <a:t>What is len()?</a:t>
            </a:r>
            <a:endParaRPr sz="1200">
              <a:solidFill>
                <a:srgbClr val="980000"/>
              </a:solidFill>
            </a:endParaRPr>
          </a:p>
        </p:txBody>
      </p:sp>
      <p:sp>
        <p:nvSpPr>
          <p:cNvPr id="10" name="TextBox 9">
            <a:extLst>
              <a:ext uri="{FF2B5EF4-FFF2-40B4-BE49-F238E27FC236}">
                <a16:creationId xmlns:a16="http://schemas.microsoft.com/office/drawing/2014/main" id="{CDF3728C-37FC-4320-A84B-93AB69269AF5}"/>
              </a:ext>
            </a:extLst>
          </p:cNvPr>
          <p:cNvSpPr txBox="1"/>
          <p:nvPr/>
        </p:nvSpPr>
        <p:spPr>
          <a:xfrm>
            <a:off x="0" y="4812820"/>
            <a:ext cx="8832300" cy="369332"/>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200" baseline="30000" dirty="0">
                <a:solidFill>
                  <a:schemeClr val="tx1"/>
                </a:solidFill>
              </a:rPr>
              <a:t>4 </a:t>
            </a:r>
            <a:r>
              <a:rPr lang="en-US" sz="900" b="0" i="0" dirty="0" err="1">
                <a:solidFill>
                  <a:schemeClr val="tx1"/>
                </a:solidFill>
                <a:effectLst/>
                <a:latin typeface="+mj-lt"/>
              </a:rPr>
              <a:t>GeeksforGeeks</a:t>
            </a:r>
            <a:r>
              <a:rPr lang="en-US" sz="900" b="0" i="0" dirty="0">
                <a:solidFill>
                  <a:schemeClr val="tx1"/>
                </a:solidFill>
                <a:effectLst/>
                <a:latin typeface="+mj-lt"/>
              </a:rPr>
              <a:t>. 2022. </a:t>
            </a:r>
            <a:r>
              <a:rPr lang="en-US" sz="900" b="0" i="1" dirty="0">
                <a:solidFill>
                  <a:schemeClr val="tx1"/>
                </a:solidFill>
                <a:effectLst/>
                <a:latin typeface="+mj-lt"/>
              </a:rPr>
              <a:t>Run Length Encoding in Python - </a:t>
            </a:r>
            <a:r>
              <a:rPr lang="en-US" sz="900" b="0" i="1" dirty="0" err="1">
                <a:solidFill>
                  <a:schemeClr val="tx1"/>
                </a:solidFill>
                <a:effectLst/>
                <a:latin typeface="+mj-lt"/>
              </a:rPr>
              <a:t>GeeksforGeeks</a:t>
            </a:r>
            <a:r>
              <a:rPr lang="en-US" sz="900" b="0" i="0" dirty="0">
                <a:solidFill>
                  <a:schemeClr val="tx1"/>
                </a:solidFill>
                <a:effectLst/>
                <a:latin typeface="+mj-lt"/>
              </a:rPr>
              <a:t>. [online] Available at: &lt;https://www.geeksforgeeks.org/run-length-encoding-python/&gt; [Accessed 19 April 2022].</a:t>
            </a:r>
            <a:endParaRPr lang="en-US" sz="900" dirty="0">
              <a:solidFill>
                <a:schemeClr val="tx1"/>
              </a:solidFill>
              <a:latin typeface="+mj-l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4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Task 5: Run-length encoding</a:t>
            </a:r>
            <a:endParaRPr dirty="0"/>
          </a:p>
        </p:txBody>
      </p:sp>
      <p:sp>
        <p:nvSpPr>
          <p:cNvPr id="236" name="Google Shape;236;p4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Update the previous code to represent it in the following format: </a:t>
            </a:r>
            <a:endParaRPr dirty="0"/>
          </a:p>
          <a:p>
            <a:pPr marL="0" lvl="0" indent="0" algn="l" rtl="0">
              <a:spcBef>
                <a:spcPts val="1600"/>
              </a:spcBef>
              <a:spcAft>
                <a:spcPts val="0"/>
              </a:spcAft>
              <a:buNone/>
            </a:pPr>
            <a:r>
              <a:rPr lang="en-GB" dirty="0">
                <a:solidFill>
                  <a:schemeClr val="accent4"/>
                </a:solidFill>
              </a:rPr>
              <a:t>*A1*B4*C8*A1*B1</a:t>
            </a:r>
            <a:endParaRPr dirty="0">
              <a:solidFill>
                <a:schemeClr val="accent4"/>
              </a:solidFill>
            </a:endParaRPr>
          </a:p>
          <a:p>
            <a:pPr marL="0" lvl="0" indent="0" algn="l" rtl="0">
              <a:spcBef>
                <a:spcPts val="1600"/>
              </a:spcBef>
              <a:spcAft>
                <a:spcPts val="0"/>
              </a:spcAft>
              <a:buNone/>
            </a:pPr>
            <a:r>
              <a:rPr lang="en-GB" dirty="0"/>
              <a:t>Save the project to seminar 3 folder.</a:t>
            </a:r>
            <a:endParaRPr dirty="0">
              <a:solidFill>
                <a:schemeClr val="accent4"/>
              </a:solidFill>
            </a:endParaRPr>
          </a:p>
          <a:p>
            <a:pPr marL="0" lvl="0" indent="0" algn="l" rtl="0">
              <a:spcBef>
                <a:spcPts val="1600"/>
              </a:spcBef>
              <a:spcAft>
                <a:spcPts val="0"/>
              </a:spcAft>
              <a:buNone/>
            </a:pPr>
            <a:r>
              <a:rPr lang="en-GB" dirty="0"/>
              <a:t>* NB: Commits can be run later. Put the code into relevant folder (../seminar4/ and make corresponding commits)</a:t>
            </a:r>
            <a:endParaRPr dirty="0"/>
          </a:p>
          <a:p>
            <a:pPr marL="0" lvl="0" indent="0" algn="l" rtl="0">
              <a:spcBef>
                <a:spcPts val="1600"/>
              </a:spcBef>
              <a:spcAft>
                <a:spcPts val="1600"/>
              </a:spcAft>
              <a:buNone/>
            </a:pPr>
            <a:endParaRPr dirty="0">
              <a:solidFill>
                <a:schemeClr val="accent4"/>
              </a:solidFill>
            </a:endParaRPr>
          </a:p>
        </p:txBody>
      </p:sp>
      <p:sp>
        <p:nvSpPr>
          <p:cNvPr id="237" name="Google Shape;237;p4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45"/>
          <p:cNvSpPr txBox="1">
            <a:spLocks noGrp="1"/>
          </p:cNvSpPr>
          <p:nvPr>
            <p:ph type="title"/>
          </p:nvPr>
        </p:nvSpPr>
        <p:spPr>
          <a:xfrm>
            <a:off x="311700" y="445025"/>
            <a:ext cx="5232900" cy="572700"/>
          </a:xfrm>
          <a:prstGeom prst="rect">
            <a:avLst/>
          </a:prstGeom>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rgbClr val="000000"/>
              </a:buClr>
              <a:buSzPts val="1100"/>
              <a:buFont typeface="Arial"/>
              <a:buNone/>
            </a:pPr>
            <a:r>
              <a:rPr lang="en-GB" dirty="0"/>
              <a:t>Task 6: Huffman encoding</a:t>
            </a:r>
            <a:endParaRPr sz="1800" dirty="0">
              <a:solidFill>
                <a:schemeClr val="lt2"/>
              </a:solidFill>
            </a:endParaRPr>
          </a:p>
        </p:txBody>
      </p:sp>
      <p:sp>
        <p:nvSpPr>
          <p:cNvPr id="243" name="Google Shape;243;p45"/>
          <p:cNvSpPr txBox="1">
            <a:spLocks noGrp="1"/>
          </p:cNvSpPr>
          <p:nvPr>
            <p:ph type="body" idx="1"/>
          </p:nvPr>
        </p:nvSpPr>
        <p:spPr>
          <a:xfrm>
            <a:off x="311700" y="1152475"/>
            <a:ext cx="5232900" cy="3416400"/>
          </a:xfrm>
          <a:prstGeom prst="rect">
            <a:avLst/>
          </a:prstGeom>
        </p:spPr>
        <p:txBody>
          <a:bodyPr spcFirstLastPara="1" wrap="square" lIns="91425" tIns="91425" rIns="91425" bIns="91425" anchor="t" anchorCtr="0">
            <a:noAutofit/>
          </a:bodyPr>
          <a:lstStyle/>
          <a:p>
            <a:pPr marL="342900" lvl="0" indent="-254000" algn="l" rtl="0">
              <a:lnSpc>
                <a:spcPct val="100000"/>
              </a:lnSpc>
              <a:spcBef>
                <a:spcPts val="0"/>
              </a:spcBef>
              <a:spcAft>
                <a:spcPts val="0"/>
              </a:spcAft>
              <a:buClr>
                <a:schemeClr val="lt2"/>
              </a:buClr>
              <a:buSzPts val="1800"/>
              <a:buChar char="●"/>
            </a:pPr>
            <a:r>
              <a:rPr lang="en-GB"/>
              <a:t>When we decode, how do we know how many bits to use for each character (since variable-length codes are used)?</a:t>
            </a:r>
            <a:endParaRPr/>
          </a:p>
          <a:p>
            <a:pPr marL="342900" lvl="0" indent="0" algn="l" rtl="0">
              <a:spcBef>
                <a:spcPts val="0"/>
              </a:spcBef>
              <a:spcAft>
                <a:spcPts val="0"/>
              </a:spcAft>
              <a:buNone/>
            </a:pPr>
            <a:endParaRPr/>
          </a:p>
          <a:p>
            <a:pPr marL="342900" lvl="0" indent="-254000" algn="l" rtl="0">
              <a:spcBef>
                <a:spcPts val="1600"/>
              </a:spcBef>
              <a:spcAft>
                <a:spcPts val="0"/>
              </a:spcAft>
              <a:buClr>
                <a:schemeClr val="lt2"/>
              </a:buClr>
              <a:buSzPts val="1800"/>
              <a:buChar char="●"/>
            </a:pPr>
            <a:r>
              <a:rPr lang="en-GB"/>
              <a:t>Given the following Huffman encoding table, decipher the bit strings below.</a:t>
            </a:r>
            <a:endParaRPr/>
          </a:p>
          <a:p>
            <a:pPr marL="0" lvl="0" indent="0" algn="l" rtl="0">
              <a:spcBef>
                <a:spcPts val="1600"/>
              </a:spcBef>
              <a:spcAft>
                <a:spcPts val="1600"/>
              </a:spcAft>
              <a:buNone/>
            </a:pPr>
            <a:br>
              <a:rPr lang="en-GB"/>
            </a:br>
            <a:r>
              <a:rPr lang="en-GB"/>
              <a:t>a. 10100010010101000100011101000100011</a:t>
            </a:r>
            <a:br>
              <a:rPr lang="en-GB"/>
            </a:br>
            <a:r>
              <a:rPr lang="en-GB"/>
              <a:t>b. 10100100101000010001000010100110110</a:t>
            </a:r>
            <a:br>
              <a:rPr lang="en-GB"/>
            </a:br>
            <a:endParaRPr/>
          </a:p>
        </p:txBody>
      </p:sp>
      <p:sp>
        <p:nvSpPr>
          <p:cNvPr id="244" name="Google Shape;244;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a:p>
        </p:txBody>
      </p:sp>
      <p:graphicFrame>
        <p:nvGraphicFramePr>
          <p:cNvPr id="245" name="Google Shape;245;p45"/>
          <p:cNvGraphicFramePr/>
          <p:nvPr/>
        </p:nvGraphicFramePr>
        <p:xfrm>
          <a:off x="5631900" y="445025"/>
          <a:ext cx="3200400" cy="2469642"/>
        </p:xfrm>
        <a:graphic>
          <a:graphicData uri="http://schemas.openxmlformats.org/drawingml/2006/table">
            <a:tbl>
              <a:tblPr bandRow="1" bandCol="1">
                <a:noFill/>
                <a:tableStyleId>{5537670B-D73D-457B-8E23-6D181F653174}</a:tableStyleId>
              </a:tblPr>
              <a:tblGrid>
                <a:gridCol w="1485900">
                  <a:extLst>
                    <a:ext uri="{9D8B030D-6E8A-4147-A177-3AD203B41FA5}">
                      <a16:colId xmlns:a16="http://schemas.microsoft.com/office/drawing/2014/main" val="20000"/>
                    </a:ext>
                  </a:extLst>
                </a:gridCol>
                <a:gridCol w="1714500">
                  <a:extLst>
                    <a:ext uri="{9D8B030D-6E8A-4147-A177-3AD203B41FA5}">
                      <a16:colId xmlns:a16="http://schemas.microsoft.com/office/drawing/2014/main" val="20001"/>
                    </a:ext>
                  </a:extLst>
                </a:gridCol>
              </a:tblGrid>
              <a:tr h="100000">
                <a:tc>
                  <a:txBody>
                    <a:bodyPr/>
                    <a:lstStyle/>
                    <a:p>
                      <a:pPr marL="0" lvl="0" indent="0" algn="ctr" rtl="0">
                        <a:lnSpc>
                          <a:spcPct val="115000"/>
                        </a:lnSpc>
                        <a:spcBef>
                          <a:spcPts val="0"/>
                        </a:spcBef>
                        <a:spcAft>
                          <a:spcPts val="1000"/>
                        </a:spcAft>
                        <a:buNone/>
                      </a:pPr>
                      <a:r>
                        <a:rPr lang="en-GB" sz="1100" b="1">
                          <a:solidFill>
                            <a:srgbClr val="FFFFFF"/>
                          </a:solidFill>
                        </a:rPr>
                        <a:t>Huffman Code</a:t>
                      </a:r>
                      <a:endParaRPr sz="1100" b="1">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b="1">
                          <a:solidFill>
                            <a:srgbClr val="FFFFFF"/>
                          </a:solidFill>
                        </a:rPr>
                        <a:t>Character</a:t>
                      </a:r>
                      <a:endParaRPr sz="1100" b="1">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00"/>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00</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A</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01"/>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11</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E</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010</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T</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03"/>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0110</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C</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04"/>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0111</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L</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05"/>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1000</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S</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06"/>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1011</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R</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07"/>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10010</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O</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08"/>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10011</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I</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09"/>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101000</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N</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10"/>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101001</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F</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11"/>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101010</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H</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12"/>
                  </a:ext>
                </a:extLst>
              </a:tr>
              <a:tr h="0">
                <a:tc>
                  <a:txBody>
                    <a:bodyPr/>
                    <a:lstStyle/>
                    <a:p>
                      <a:pPr marL="0" marR="502919" lvl="0" indent="0" algn="r" rtl="0">
                        <a:lnSpc>
                          <a:spcPct val="115000"/>
                        </a:lnSpc>
                        <a:spcBef>
                          <a:spcPts val="0"/>
                        </a:spcBef>
                        <a:spcAft>
                          <a:spcPts val="1000"/>
                        </a:spcAft>
                        <a:buNone/>
                      </a:pPr>
                      <a:r>
                        <a:rPr lang="en-GB" sz="1100">
                          <a:solidFill>
                            <a:srgbClr val="FFFFFF"/>
                          </a:solidFill>
                        </a:rPr>
                        <a:t>101011</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GB" sz="1100">
                          <a:solidFill>
                            <a:srgbClr val="FFFFFF"/>
                          </a:solidFill>
                        </a:rPr>
                        <a:t>D</a:t>
                      </a:r>
                      <a:endParaRPr sz="1100">
                        <a:solidFill>
                          <a:srgbClr val="FFFFFF"/>
                        </a:solidFill>
                      </a:endParaRPr>
                    </a:p>
                  </a:txBody>
                  <a:tcPr marL="73025" marR="73025" marT="0" marB="0">
                    <a:lnL w="6350" cap="flat" cmpd="sng">
                      <a:solidFill>
                        <a:srgbClr val="D9D9D9"/>
                      </a:solidFill>
                      <a:prstDash val="solid"/>
                      <a:round/>
                      <a:headEnd type="none" w="sm" len="sm"/>
                      <a:tailEnd type="none" w="sm" len="sm"/>
                    </a:lnL>
                    <a:lnR w="6350" cap="flat" cmpd="sng">
                      <a:solidFill>
                        <a:srgbClr val="D9D9D9"/>
                      </a:solidFill>
                      <a:prstDash val="solid"/>
                      <a:round/>
                      <a:headEnd type="none" w="sm" len="sm"/>
                      <a:tailEnd type="none" w="sm" len="sm"/>
                    </a:lnR>
                    <a:lnT w="6350" cap="flat" cmpd="sng">
                      <a:solidFill>
                        <a:srgbClr val="D9D9D9"/>
                      </a:solidFill>
                      <a:prstDash val="solid"/>
                      <a:round/>
                      <a:headEnd type="none" w="sm" len="sm"/>
                      <a:tailEnd type="none" w="sm" len="sm"/>
                    </a:lnT>
                    <a:lnB w="6350" cap="flat" cmpd="sng">
                      <a:solidFill>
                        <a:srgbClr val="D9D9D9"/>
                      </a:solidFill>
                      <a:prstDash val="solid"/>
                      <a:round/>
                      <a:headEnd type="none" w="sm" len="sm"/>
                      <a:tailEnd type="none" w="sm" len="sm"/>
                    </a:lnB>
                  </a:tcPr>
                </a:tc>
                <a:extLst>
                  <a:ext uri="{0D108BD9-81ED-4DB2-BD59-A6C34878D82A}">
                    <a16:rowId xmlns:a16="http://schemas.microsoft.com/office/drawing/2014/main" val="10013"/>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Task 7: Huffman encoding</a:t>
            </a:r>
            <a:endParaRPr dirty="0"/>
          </a:p>
        </p:txBody>
      </p:sp>
      <p:sp>
        <p:nvSpPr>
          <p:cNvPr id="251" name="Google Shape;251;p4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Watch starting from 3 minute </a:t>
            </a:r>
            <a:r>
              <a:rPr lang="en-GB" u="sng" dirty="0">
                <a:solidFill>
                  <a:schemeClr val="accent5"/>
                </a:solidFill>
                <a:hlinkClick r:id="rId3">
                  <a:extLst>
                    <a:ext uri="{A12FA001-AC4F-418D-AE19-62706E023703}">
                      <ahyp:hlinkClr xmlns:ahyp="http://schemas.microsoft.com/office/drawing/2018/hyperlinkcolor" val="tx"/>
                    </a:ext>
                  </a:extLst>
                </a:hlinkClick>
              </a:rPr>
              <a:t>Compression Crash Course Computer Science #21</a:t>
            </a:r>
            <a:endParaRPr dirty="0"/>
          </a:p>
          <a:p>
            <a:pPr marL="0" lvl="0" indent="0" algn="l" rtl="0">
              <a:spcBef>
                <a:spcPts val="1600"/>
              </a:spcBef>
              <a:spcAft>
                <a:spcPts val="0"/>
              </a:spcAft>
              <a:buNone/>
            </a:pPr>
            <a:r>
              <a:rPr lang="en-GB" dirty="0"/>
              <a:t>How many bits may be required for encoding the message ‘</a:t>
            </a:r>
            <a:r>
              <a:rPr lang="en-GB" dirty="0" err="1"/>
              <a:t>mississippi</a:t>
            </a:r>
            <a:r>
              <a:rPr lang="en-GB" dirty="0"/>
              <a:t>’ using Huffman encoding?</a:t>
            </a:r>
            <a:r>
              <a:rPr lang="en-GB" sz="1800" baseline="30000" dirty="0">
                <a:solidFill>
                  <a:schemeClr val="tx1"/>
                </a:solidFill>
              </a:rPr>
              <a:t> 5</a:t>
            </a:r>
            <a:endParaRPr dirty="0"/>
          </a:p>
          <a:p>
            <a:pPr marL="0" lvl="0" indent="0" algn="l" rtl="0">
              <a:spcBef>
                <a:spcPts val="1600"/>
              </a:spcBef>
              <a:spcAft>
                <a:spcPts val="0"/>
              </a:spcAft>
              <a:buNone/>
            </a:pPr>
            <a:r>
              <a:rPr lang="en-GB" dirty="0"/>
              <a:t>Hint:</a:t>
            </a:r>
            <a:endParaRPr dirty="0"/>
          </a:p>
          <a:p>
            <a:pPr marL="457200" lvl="0" indent="-342900" algn="l" rtl="0">
              <a:spcBef>
                <a:spcPts val="1600"/>
              </a:spcBef>
              <a:spcAft>
                <a:spcPts val="0"/>
              </a:spcAft>
              <a:buSzPts val="1800"/>
              <a:buChar char="●"/>
            </a:pPr>
            <a:r>
              <a:rPr lang="en-GB" dirty="0"/>
              <a:t>First calculate frequency of characters</a:t>
            </a:r>
            <a:endParaRPr dirty="0"/>
          </a:p>
          <a:p>
            <a:pPr marL="457200" lvl="0" indent="-342900" algn="l" rtl="0">
              <a:spcBef>
                <a:spcPts val="0"/>
              </a:spcBef>
              <a:spcAft>
                <a:spcPts val="0"/>
              </a:spcAft>
              <a:buSzPts val="1800"/>
              <a:buChar char="●"/>
            </a:pPr>
            <a:r>
              <a:rPr lang="en-GB" dirty="0"/>
              <a:t>Generate Huffman Tree</a:t>
            </a:r>
            <a:endParaRPr dirty="0"/>
          </a:p>
          <a:p>
            <a:pPr marL="457200" lvl="0" indent="-342900" algn="l" rtl="0">
              <a:spcBef>
                <a:spcPts val="0"/>
              </a:spcBef>
              <a:spcAft>
                <a:spcPts val="0"/>
              </a:spcAft>
              <a:buSzPts val="1800"/>
              <a:buChar char="●"/>
            </a:pPr>
            <a:r>
              <a:rPr lang="en-GB" dirty="0"/>
              <a:t>Calculate number of bits using frequency of characters and number of bits required to represent those character</a:t>
            </a:r>
            <a:endParaRPr dirty="0"/>
          </a:p>
        </p:txBody>
      </p:sp>
      <p:sp>
        <p:nvSpPr>
          <p:cNvPr id="252" name="Google Shape;252;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5" name="TextBox 4">
            <a:extLst>
              <a:ext uri="{FF2B5EF4-FFF2-40B4-BE49-F238E27FC236}">
                <a16:creationId xmlns:a16="http://schemas.microsoft.com/office/drawing/2014/main" id="{A72B7017-2E53-4897-A431-C4CAEA23FC78}"/>
              </a:ext>
            </a:extLst>
          </p:cNvPr>
          <p:cNvSpPr txBox="1"/>
          <p:nvPr/>
        </p:nvSpPr>
        <p:spPr>
          <a:xfrm>
            <a:off x="0" y="4663217"/>
            <a:ext cx="8662737" cy="523220"/>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600" baseline="30000" dirty="0">
                <a:solidFill>
                  <a:schemeClr val="tx1"/>
                </a:solidFill>
              </a:rPr>
              <a:t>5 </a:t>
            </a:r>
            <a:r>
              <a:rPr lang="en-US" sz="1400" dirty="0" err="1">
                <a:solidFill>
                  <a:schemeClr val="tx1"/>
                </a:solidFill>
              </a:rPr>
              <a:t>GeeksforGeeks</a:t>
            </a:r>
            <a:r>
              <a:rPr lang="en-US" sz="1400" dirty="0">
                <a:solidFill>
                  <a:schemeClr val="tx1"/>
                </a:solidFill>
              </a:rPr>
              <a:t>. 2022. Practice Questions on Huffman Encoding - </a:t>
            </a:r>
            <a:r>
              <a:rPr lang="en-US" sz="1400" dirty="0" err="1">
                <a:solidFill>
                  <a:schemeClr val="tx1"/>
                </a:solidFill>
              </a:rPr>
              <a:t>GeeksforGeeks</a:t>
            </a:r>
            <a:r>
              <a:rPr lang="en-US" sz="1400" dirty="0">
                <a:solidFill>
                  <a:schemeClr val="tx1"/>
                </a:solidFill>
              </a:rPr>
              <a:t>. [online] Available at: &lt;https://www.geeksforgeeks.org/practice-questions-on-huffman-encoding/&gt; [Accessed 19 April 2022].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4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Task 8: Text representation</a:t>
            </a:r>
            <a:endParaRPr dirty="0"/>
          </a:p>
        </p:txBody>
      </p:sp>
      <p:sp>
        <p:nvSpPr>
          <p:cNvPr id="258" name="Google Shape;258;p4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 program has performed transcoding of message written in Russian with a length of 20 symbols originally recorded in UCS-2 (2 byte Unicode) into KOI8-R (8 bit KOI). By how much did the length of message get reduced?</a:t>
            </a:r>
            <a:endParaRPr dirty="0"/>
          </a:p>
          <a:p>
            <a:pPr marL="0" lvl="0" indent="0" algn="l" rtl="0">
              <a:spcBef>
                <a:spcPts val="1600"/>
              </a:spcBef>
              <a:spcAft>
                <a:spcPts val="0"/>
              </a:spcAft>
              <a:buNone/>
            </a:pPr>
            <a:endParaRPr dirty="0"/>
          </a:p>
          <a:p>
            <a:pPr marL="0" lvl="0" indent="0" algn="l" rtl="0">
              <a:spcBef>
                <a:spcPts val="1600"/>
              </a:spcBef>
              <a:spcAft>
                <a:spcPts val="0"/>
              </a:spcAft>
              <a:buNone/>
            </a:pPr>
            <a:r>
              <a:rPr lang="en-GB" dirty="0"/>
              <a:t>NB:</a:t>
            </a:r>
            <a:endParaRPr dirty="0"/>
          </a:p>
          <a:p>
            <a:pPr marL="0" lvl="0" indent="0" algn="l" rtl="0">
              <a:spcBef>
                <a:spcPts val="1600"/>
              </a:spcBef>
              <a:spcAft>
                <a:spcPts val="0"/>
              </a:spcAft>
              <a:buNone/>
            </a:pPr>
            <a:r>
              <a:rPr lang="en-GB" dirty="0"/>
              <a:t>KOI8-R - 8-bit character encoding, designed to cover Russian</a:t>
            </a:r>
            <a:endParaRPr dirty="0"/>
          </a:p>
          <a:p>
            <a:pPr marL="0" lvl="0" indent="0" algn="l" rtl="0">
              <a:spcBef>
                <a:spcPts val="1600"/>
              </a:spcBef>
              <a:spcAft>
                <a:spcPts val="1600"/>
              </a:spcAft>
              <a:buNone/>
            </a:pPr>
            <a:r>
              <a:rPr lang="en-GB" dirty="0"/>
              <a:t>UCS-2 -  character encoding standard in which characters are represented by a fixed-length 16 bits (2 bytes). Covers characters from multiple languages.</a:t>
            </a:r>
            <a:endParaRPr dirty="0"/>
          </a:p>
        </p:txBody>
      </p:sp>
      <p:sp>
        <p:nvSpPr>
          <p:cNvPr id="259" name="Google Shape;259;p4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B0DEF12-3895-4FD4-A96A-06EDF69505DB}"/>
              </a:ext>
            </a:extLst>
          </p:cNvPr>
          <p:cNvSpPr>
            <a:spLocks noGrp="1"/>
          </p:cNvSpPr>
          <p:nvPr>
            <p:ph type="title"/>
          </p:nvPr>
        </p:nvSpPr>
        <p:spPr/>
        <p:txBody>
          <a:bodyPr/>
          <a:lstStyle/>
          <a:p>
            <a:r>
              <a:rPr lang="en-GB" dirty="0"/>
              <a:t>Python</a:t>
            </a:r>
          </a:p>
        </p:txBody>
      </p:sp>
      <p:sp>
        <p:nvSpPr>
          <p:cNvPr id="4" name="Slide Number Placeholder 3">
            <a:extLst>
              <a:ext uri="{FF2B5EF4-FFF2-40B4-BE49-F238E27FC236}">
                <a16:creationId xmlns:a16="http://schemas.microsoft.com/office/drawing/2014/main" id="{EFB2D1FC-54B1-435D-B6F0-ADE1FE26CD0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23</a:t>
            </a:fld>
            <a:endParaRPr lang="en-GB"/>
          </a:p>
        </p:txBody>
      </p:sp>
    </p:spTree>
    <p:extLst>
      <p:ext uri="{BB962C8B-B14F-4D97-AF65-F5344CB8AC3E}">
        <p14:creationId xmlns:p14="http://schemas.microsoft.com/office/powerpoint/2010/main" val="10468417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4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Python: Conditionals</a:t>
            </a:r>
            <a:endParaRPr dirty="0"/>
          </a:p>
        </p:txBody>
      </p:sp>
      <p:sp>
        <p:nvSpPr>
          <p:cNvPr id="265" name="Google Shape;265;p4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Conditionals use </a:t>
            </a:r>
            <a:r>
              <a:rPr lang="en-GB" u="sng" dirty="0" err="1"/>
              <a:t>boolean</a:t>
            </a:r>
            <a:r>
              <a:rPr lang="en-GB" u="sng" dirty="0"/>
              <a:t> expressions</a:t>
            </a:r>
            <a:r>
              <a:rPr lang="en-GB" dirty="0"/>
              <a:t>, which have the value True or False, to decide between alternative code paths.</a:t>
            </a:r>
            <a:endParaRPr dirty="0"/>
          </a:p>
          <a:p>
            <a:pPr marL="0" lvl="0" indent="0" algn="l" rtl="0">
              <a:spcBef>
                <a:spcPts val="1600"/>
              </a:spcBef>
              <a:spcAft>
                <a:spcPts val="1600"/>
              </a:spcAft>
              <a:buNone/>
            </a:pPr>
            <a:r>
              <a:rPr lang="en-GB" dirty="0"/>
              <a:t>Conditionals are used within recursive functions to avoid infinite recursion and perform useful computations.</a:t>
            </a:r>
            <a:r>
              <a:rPr lang="en-GB" sz="1800" baseline="30000" dirty="0">
                <a:solidFill>
                  <a:schemeClr val="tx1"/>
                </a:solidFill>
              </a:rPr>
              <a:t> 6</a:t>
            </a:r>
            <a:endParaRPr dirty="0"/>
          </a:p>
        </p:txBody>
      </p:sp>
      <p:sp>
        <p:nvSpPr>
          <p:cNvPr id="266" name="Google Shape;266;p4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a:p>
        </p:txBody>
      </p:sp>
      <p:sp>
        <p:nvSpPr>
          <p:cNvPr id="5" name="TextBox 4">
            <a:extLst>
              <a:ext uri="{FF2B5EF4-FFF2-40B4-BE49-F238E27FC236}">
                <a16:creationId xmlns:a16="http://schemas.microsoft.com/office/drawing/2014/main" id="{8549DF8D-E9A7-43AE-9767-5FA8FC8D4335}"/>
              </a:ext>
            </a:extLst>
          </p:cNvPr>
          <p:cNvSpPr txBox="1"/>
          <p:nvPr/>
        </p:nvSpPr>
        <p:spPr>
          <a:xfrm>
            <a:off x="0" y="4663217"/>
            <a:ext cx="8662737" cy="738664"/>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600" baseline="30000" dirty="0">
                <a:solidFill>
                  <a:schemeClr val="tx1"/>
                </a:solidFill>
              </a:rPr>
              <a:t>6 </a:t>
            </a:r>
            <a:r>
              <a:rPr lang="en-US" sz="1400" dirty="0">
                <a:solidFill>
                  <a:schemeClr val="tx1"/>
                </a:solidFill>
              </a:rPr>
              <a:t>Downey, A. B., </a:t>
            </a:r>
            <a:r>
              <a:rPr lang="en-US" sz="1400" dirty="0" err="1">
                <a:solidFill>
                  <a:schemeClr val="tx1"/>
                </a:solidFill>
              </a:rPr>
              <a:t>Elkner</a:t>
            </a:r>
            <a:r>
              <a:rPr lang="en-US" sz="1400" dirty="0">
                <a:solidFill>
                  <a:schemeClr val="tx1"/>
                </a:solidFill>
              </a:rPr>
              <a:t>, J., &amp; Meyers, C. (2015). Learning with python: How to think like a computer scientist. Green Tea Press., Chapter 1-3</a:t>
            </a:r>
          </a:p>
          <a:p>
            <a:endParaRPr lang="en-US" sz="1400" dirty="0">
              <a:solidFill>
                <a:schemeClr val="tx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4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if </a:t>
            </a:r>
            <a:endParaRPr/>
          </a:p>
        </p:txBody>
      </p:sp>
      <p:sp>
        <p:nvSpPr>
          <p:cNvPr id="272" name="Google Shape;272;p4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Allows to check conditions and change the behavior of the program accordingly.</a:t>
            </a:r>
            <a:endParaRPr/>
          </a:p>
          <a:p>
            <a:pPr marL="0" marR="0" lvl="0" indent="0" algn="l" rtl="0">
              <a:lnSpc>
                <a:spcPct val="115000"/>
              </a:lnSpc>
              <a:spcBef>
                <a:spcPts val="1600"/>
              </a:spcBef>
              <a:spcAft>
                <a:spcPts val="0"/>
              </a:spcAft>
              <a:buNone/>
            </a:pPr>
            <a:r>
              <a:rPr lang="en-GB">
                <a:solidFill>
                  <a:schemeClr val="accent4"/>
                </a:solidFill>
                <a:latin typeface="Consolas"/>
                <a:ea typeface="Consolas"/>
                <a:cs typeface="Consolas"/>
                <a:sym typeface="Consolas"/>
              </a:rPr>
              <a:t>if x &gt; 0:</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print('x is positive')</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sz="1600"/>
              <a:t>It might be useful to have a body with no statements (usually as a place keeper for code you haven’t written yet). In that case, you can use the pass statement, which does nothing.</a:t>
            </a:r>
            <a:endParaRPr sz="1400">
              <a:solidFill>
                <a:schemeClr val="accent4"/>
              </a:solidFill>
            </a:endParaRPr>
          </a:p>
          <a:p>
            <a:pPr marL="0" lvl="0" indent="0" algn="l" rtl="0">
              <a:spcBef>
                <a:spcPts val="1600"/>
              </a:spcBef>
              <a:spcAft>
                <a:spcPts val="0"/>
              </a:spcAft>
              <a:buNone/>
            </a:pPr>
            <a:r>
              <a:rPr lang="en-GB" sz="1600">
                <a:solidFill>
                  <a:schemeClr val="accent4"/>
                </a:solidFill>
                <a:latin typeface="Consolas"/>
                <a:ea typeface="Consolas"/>
                <a:cs typeface="Consolas"/>
                <a:sym typeface="Consolas"/>
              </a:rPr>
              <a:t>if x &lt; 0:</a:t>
            </a:r>
            <a:endParaRPr sz="1600">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sz="1600">
                <a:solidFill>
                  <a:schemeClr val="accent4"/>
                </a:solidFill>
                <a:latin typeface="Consolas"/>
                <a:ea typeface="Consolas"/>
                <a:cs typeface="Consolas"/>
                <a:sym typeface="Consolas"/>
              </a:rPr>
              <a:t>pass # TODO: need to handle negative values!</a:t>
            </a:r>
            <a:endParaRPr sz="1600">
              <a:solidFill>
                <a:schemeClr val="accent4"/>
              </a:solidFill>
              <a:latin typeface="Consolas"/>
              <a:ea typeface="Consolas"/>
              <a:cs typeface="Consolas"/>
              <a:sym typeface="Consolas"/>
            </a:endParaRPr>
          </a:p>
          <a:p>
            <a:pPr marL="0" lvl="0" indent="0" algn="l" rtl="0">
              <a:spcBef>
                <a:spcPts val="1600"/>
              </a:spcBef>
              <a:spcAft>
                <a:spcPts val="0"/>
              </a:spcAft>
              <a:buNone/>
            </a:pPr>
            <a:endParaRPr>
              <a:solidFill>
                <a:schemeClr val="accent4"/>
              </a:solidFill>
              <a:latin typeface="Consolas"/>
              <a:ea typeface="Consolas"/>
              <a:cs typeface="Consolas"/>
              <a:sym typeface="Consolas"/>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273" name="Google Shape;273;p4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a:p>
        </p:txBody>
      </p:sp>
      <p:sp>
        <p:nvSpPr>
          <p:cNvPr id="274" name="Google Shape;274;p49"/>
          <p:cNvSpPr/>
          <p:nvPr/>
        </p:nvSpPr>
        <p:spPr>
          <a:xfrm>
            <a:off x="2307375" y="1580000"/>
            <a:ext cx="1053300" cy="310200"/>
          </a:xfrm>
          <a:prstGeom prst="wedgeRectCallout">
            <a:avLst>
              <a:gd name="adj1" fmla="val -109780"/>
              <a:gd name="adj2" fmla="val 58338"/>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condition</a:t>
            </a:r>
            <a:endParaRPr/>
          </a:p>
        </p:txBody>
      </p:sp>
      <p:sp>
        <p:nvSpPr>
          <p:cNvPr id="275" name="Google Shape;275;p49"/>
          <p:cNvSpPr/>
          <p:nvPr/>
        </p:nvSpPr>
        <p:spPr>
          <a:xfrm>
            <a:off x="4805100" y="1585375"/>
            <a:ext cx="3425700" cy="1070400"/>
          </a:xfrm>
          <a:prstGeom prst="wedgeRectCallout">
            <a:avLst>
              <a:gd name="adj1" fmla="val -83133"/>
              <a:gd name="adj2" fmla="val 25923"/>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Indented statements are run if condition is </a:t>
            </a:r>
            <a:r>
              <a:rPr lang="en-GB" b="1"/>
              <a:t>true. </a:t>
            </a:r>
            <a:r>
              <a:rPr lang="en-GB"/>
              <a:t>No limit on the number of statements that can appear in the body, but there has to be at least one.</a:t>
            </a:r>
            <a:endParaRPr b="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5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if else</a:t>
            </a:r>
            <a:endParaRPr/>
          </a:p>
        </p:txBody>
      </p:sp>
      <p:sp>
        <p:nvSpPr>
          <p:cNvPr id="281" name="Google Shape;281;p5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 second form of the if statement is “alternative execution”, in which there are two possibilities and the condition determines which one runs. </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if x % 2 == 0:</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print('x is even')</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else:</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print('x is odd')</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t>The alternatives are called branches, because they are </a:t>
            </a:r>
            <a:r>
              <a:rPr lang="en-GB">
                <a:solidFill>
                  <a:schemeClr val="accent4"/>
                </a:solidFill>
              </a:rPr>
              <a:t>branches</a:t>
            </a:r>
            <a:r>
              <a:rPr lang="en-GB"/>
              <a:t> in the flow of execution.</a:t>
            </a: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282" name="Google Shape;282;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5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Chained conditional</a:t>
            </a:r>
            <a:endParaRPr/>
          </a:p>
        </p:txBody>
      </p:sp>
      <p:sp>
        <p:nvSpPr>
          <p:cNvPr id="288" name="Google Shape;288;p5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More than two branches</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if x &lt; y:</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print('x is less than y')</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elif x &gt; y:</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print('x is greater than y')</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else:</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print('x and y are equal')</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endParaRPr>
              <a:solidFill>
                <a:schemeClr val="accent4"/>
              </a:solidFill>
              <a:latin typeface="Consolas"/>
              <a:ea typeface="Consolas"/>
              <a:cs typeface="Consolas"/>
              <a:sym typeface="Consolas"/>
            </a:endParaRPr>
          </a:p>
        </p:txBody>
      </p:sp>
      <p:sp>
        <p:nvSpPr>
          <p:cNvPr id="289" name="Google Shape;289;p5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5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Nested conditional</a:t>
            </a:r>
            <a:endParaRPr/>
          </a:p>
        </p:txBody>
      </p:sp>
      <p:sp>
        <p:nvSpPr>
          <p:cNvPr id="295" name="Google Shape;295;p5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One conditional can also be nested within another. </a:t>
            </a:r>
            <a:endParaRPr/>
          </a:p>
          <a:p>
            <a:pPr marL="0" lvl="0" indent="0" algn="l" rtl="0">
              <a:spcBef>
                <a:spcPts val="1600"/>
              </a:spcBef>
              <a:spcAft>
                <a:spcPts val="0"/>
              </a:spcAft>
              <a:buNone/>
            </a:pPr>
            <a:r>
              <a:rPr lang="en-GB" sz="1700">
                <a:solidFill>
                  <a:schemeClr val="accent4"/>
                </a:solidFill>
                <a:latin typeface="Consolas"/>
                <a:ea typeface="Consolas"/>
                <a:cs typeface="Consolas"/>
                <a:sym typeface="Consolas"/>
              </a:rPr>
              <a:t>if x == y:</a:t>
            </a:r>
            <a:endParaRPr sz="1700">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sz="1700">
                <a:solidFill>
                  <a:schemeClr val="accent4"/>
                </a:solidFill>
                <a:latin typeface="Consolas"/>
                <a:ea typeface="Consolas"/>
                <a:cs typeface="Consolas"/>
                <a:sym typeface="Consolas"/>
              </a:rPr>
              <a:t>print('x and y are equal')</a:t>
            </a:r>
            <a:endParaRPr sz="1700">
              <a:solidFill>
                <a:schemeClr val="accent4"/>
              </a:solidFill>
              <a:latin typeface="Consolas"/>
              <a:ea typeface="Consolas"/>
              <a:cs typeface="Consolas"/>
              <a:sym typeface="Consolas"/>
            </a:endParaRPr>
          </a:p>
          <a:p>
            <a:pPr marL="0" lvl="0" indent="0" algn="l" rtl="0">
              <a:spcBef>
                <a:spcPts val="1600"/>
              </a:spcBef>
              <a:spcAft>
                <a:spcPts val="0"/>
              </a:spcAft>
              <a:buNone/>
            </a:pPr>
            <a:r>
              <a:rPr lang="en-GB" sz="1700">
                <a:solidFill>
                  <a:schemeClr val="accent4"/>
                </a:solidFill>
                <a:latin typeface="Consolas"/>
                <a:ea typeface="Consolas"/>
                <a:cs typeface="Consolas"/>
                <a:sym typeface="Consolas"/>
              </a:rPr>
              <a:t>else:</a:t>
            </a:r>
            <a:endParaRPr sz="1700">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sz="1700">
                <a:solidFill>
                  <a:schemeClr val="accent4"/>
                </a:solidFill>
                <a:latin typeface="Consolas"/>
                <a:ea typeface="Consolas"/>
                <a:cs typeface="Consolas"/>
                <a:sym typeface="Consolas"/>
              </a:rPr>
              <a:t>if x &lt; y:</a:t>
            </a:r>
            <a:endParaRPr sz="1700">
              <a:solidFill>
                <a:schemeClr val="accent4"/>
              </a:solidFill>
              <a:latin typeface="Consolas"/>
              <a:ea typeface="Consolas"/>
              <a:cs typeface="Consolas"/>
              <a:sym typeface="Consolas"/>
            </a:endParaRPr>
          </a:p>
          <a:p>
            <a:pPr marL="457200" lvl="0" indent="457200" algn="l" rtl="0">
              <a:spcBef>
                <a:spcPts val="1600"/>
              </a:spcBef>
              <a:spcAft>
                <a:spcPts val="0"/>
              </a:spcAft>
              <a:buNone/>
            </a:pPr>
            <a:r>
              <a:rPr lang="en-GB" sz="1700">
                <a:solidFill>
                  <a:schemeClr val="accent4"/>
                </a:solidFill>
                <a:latin typeface="Consolas"/>
                <a:ea typeface="Consolas"/>
                <a:cs typeface="Consolas"/>
                <a:sym typeface="Consolas"/>
              </a:rPr>
              <a:t>print('x is less than y')</a:t>
            </a:r>
            <a:endParaRPr sz="1700">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sz="1700">
                <a:solidFill>
                  <a:schemeClr val="accent4"/>
                </a:solidFill>
                <a:latin typeface="Consolas"/>
                <a:ea typeface="Consolas"/>
                <a:cs typeface="Consolas"/>
                <a:sym typeface="Consolas"/>
              </a:rPr>
              <a:t>else:</a:t>
            </a:r>
            <a:endParaRPr sz="1700">
              <a:solidFill>
                <a:schemeClr val="accent4"/>
              </a:solidFill>
              <a:latin typeface="Consolas"/>
              <a:ea typeface="Consolas"/>
              <a:cs typeface="Consolas"/>
              <a:sym typeface="Consolas"/>
            </a:endParaRPr>
          </a:p>
          <a:p>
            <a:pPr marL="457200" lvl="0" indent="457200" algn="l" rtl="0">
              <a:spcBef>
                <a:spcPts val="1600"/>
              </a:spcBef>
              <a:spcAft>
                <a:spcPts val="0"/>
              </a:spcAft>
              <a:buNone/>
            </a:pPr>
            <a:r>
              <a:rPr lang="en-GB" sz="1700">
                <a:solidFill>
                  <a:schemeClr val="accent4"/>
                </a:solidFill>
                <a:latin typeface="Consolas"/>
                <a:ea typeface="Consolas"/>
                <a:cs typeface="Consolas"/>
                <a:sym typeface="Consolas"/>
              </a:rPr>
              <a:t>print('x is greater than y')</a:t>
            </a:r>
            <a:endParaRPr sz="1700">
              <a:solidFill>
                <a:schemeClr val="accent4"/>
              </a:solidFill>
              <a:latin typeface="Consolas"/>
              <a:ea typeface="Consolas"/>
              <a:cs typeface="Consolas"/>
              <a:sym typeface="Consolas"/>
            </a:endParaRPr>
          </a:p>
          <a:p>
            <a:pPr marL="0" lvl="0" indent="0" algn="l" rtl="0">
              <a:spcBef>
                <a:spcPts val="1600"/>
              </a:spcBef>
              <a:spcAft>
                <a:spcPts val="1600"/>
              </a:spcAft>
              <a:buNone/>
            </a:pPr>
            <a:endParaRPr/>
          </a:p>
        </p:txBody>
      </p:sp>
      <p:sp>
        <p:nvSpPr>
          <p:cNvPr id="296" name="Google Shape;296;p5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5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Consider more concise versions </a:t>
            </a:r>
            <a:endParaRPr/>
          </a:p>
        </p:txBody>
      </p:sp>
      <p:sp>
        <p:nvSpPr>
          <p:cNvPr id="302" name="Google Shape;302;p5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accent4"/>
                </a:solidFill>
                <a:latin typeface="Consolas"/>
                <a:ea typeface="Consolas"/>
                <a:cs typeface="Consolas"/>
                <a:sym typeface="Consolas"/>
              </a:rPr>
              <a:t>if 0 &lt; x and x &lt; 10:</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print('x is a positive single-digit number.')</a:t>
            </a:r>
            <a:endParaRPr>
              <a:solidFill>
                <a:schemeClr val="accent4"/>
              </a:solidFill>
              <a:latin typeface="Consolas"/>
              <a:ea typeface="Consolas"/>
              <a:cs typeface="Consolas"/>
              <a:sym typeface="Consolas"/>
            </a:endParaRPr>
          </a:p>
          <a:p>
            <a:pPr marL="0" lvl="0" indent="0" algn="l" rtl="0">
              <a:spcBef>
                <a:spcPts val="1600"/>
              </a:spcBef>
              <a:spcAft>
                <a:spcPts val="0"/>
              </a:spcAft>
              <a:buNone/>
            </a:pP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if 0 &lt; x &lt; 10:</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print('x is a positive single-digit number.')</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endParaRPr>
              <a:solidFill>
                <a:schemeClr val="accent4"/>
              </a:solidFill>
              <a:latin typeface="Consolas"/>
              <a:ea typeface="Consolas"/>
              <a:cs typeface="Consolas"/>
              <a:sym typeface="Consolas"/>
            </a:endParaRPr>
          </a:p>
        </p:txBody>
      </p:sp>
      <p:sp>
        <p:nvSpPr>
          <p:cNvPr id="303" name="Google Shape;303;p5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5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Recursions</a:t>
            </a:r>
            <a:endParaRPr/>
          </a:p>
        </p:txBody>
      </p:sp>
      <p:sp>
        <p:nvSpPr>
          <p:cNvPr id="309" name="Google Shape;309;p5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 function that calls itself is </a:t>
            </a:r>
            <a:r>
              <a:rPr lang="en-GB" dirty="0">
                <a:solidFill>
                  <a:schemeClr val="accent4"/>
                </a:solidFill>
              </a:rPr>
              <a:t>recursive</a:t>
            </a:r>
            <a:r>
              <a:rPr lang="en-GB" dirty="0"/>
              <a:t>; the process of executing it is called </a:t>
            </a:r>
            <a:r>
              <a:rPr lang="en-GB" dirty="0">
                <a:solidFill>
                  <a:schemeClr val="accent4"/>
                </a:solidFill>
              </a:rPr>
              <a:t>recursion</a:t>
            </a:r>
            <a:r>
              <a:rPr lang="en-GB" dirty="0"/>
              <a:t>.</a:t>
            </a:r>
            <a:endParaRPr dirty="0"/>
          </a:p>
          <a:p>
            <a:pPr marL="0" lvl="0" indent="0" algn="l" rtl="0">
              <a:spcBef>
                <a:spcPts val="1600"/>
              </a:spcBef>
              <a:spcAft>
                <a:spcPts val="0"/>
              </a:spcAft>
              <a:buNone/>
            </a:pPr>
            <a:r>
              <a:rPr lang="en-GB" dirty="0"/>
              <a:t>Stack diagrams can help you track and understand what a recursive function is doing as it calls itself.</a:t>
            </a:r>
            <a:r>
              <a:rPr lang="en-GB" sz="1800" baseline="30000" dirty="0">
                <a:solidFill>
                  <a:schemeClr val="tx1"/>
                </a:solidFill>
              </a:rPr>
              <a:t> 7</a:t>
            </a: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
        <p:nvSpPr>
          <p:cNvPr id="310" name="Google Shape;310;p5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a:p>
        </p:txBody>
      </p:sp>
      <p:sp>
        <p:nvSpPr>
          <p:cNvPr id="5" name="TextBox 4">
            <a:extLst>
              <a:ext uri="{FF2B5EF4-FFF2-40B4-BE49-F238E27FC236}">
                <a16:creationId xmlns:a16="http://schemas.microsoft.com/office/drawing/2014/main" id="{757449F3-6052-452B-95FF-730ACC9083F9}"/>
              </a:ext>
            </a:extLst>
          </p:cNvPr>
          <p:cNvSpPr txBox="1"/>
          <p:nvPr/>
        </p:nvSpPr>
        <p:spPr>
          <a:xfrm>
            <a:off x="0" y="4663217"/>
            <a:ext cx="8662737" cy="738664"/>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600" baseline="30000" dirty="0">
                <a:solidFill>
                  <a:schemeClr val="tx1"/>
                </a:solidFill>
              </a:rPr>
              <a:t>7 </a:t>
            </a:r>
            <a:r>
              <a:rPr lang="en-US" sz="1400" dirty="0">
                <a:solidFill>
                  <a:schemeClr val="tx1"/>
                </a:solidFill>
              </a:rPr>
              <a:t>Downey, A. B., </a:t>
            </a:r>
            <a:r>
              <a:rPr lang="en-US" sz="1400" dirty="0" err="1">
                <a:solidFill>
                  <a:schemeClr val="tx1"/>
                </a:solidFill>
              </a:rPr>
              <a:t>Elkner</a:t>
            </a:r>
            <a:r>
              <a:rPr lang="en-US" sz="1400" dirty="0">
                <a:solidFill>
                  <a:schemeClr val="tx1"/>
                </a:solidFill>
              </a:rPr>
              <a:t>, J., &amp; Meyers, C. (2015). Learning with python: How to think like a computer scientist. Green Tea Press., Chapter 1-3</a:t>
            </a:r>
          </a:p>
          <a:p>
            <a:endParaRPr lang="en-US" sz="1400" dirty="0">
              <a:solidFill>
                <a:schemeClr val="tx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5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recursive function</a:t>
            </a:r>
            <a:endParaRPr/>
          </a:p>
        </p:txBody>
      </p:sp>
      <p:sp>
        <p:nvSpPr>
          <p:cNvPr id="316" name="Google Shape;316;p5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accent4"/>
                </a:solidFill>
                <a:latin typeface="Consolas"/>
                <a:ea typeface="Consolas"/>
                <a:cs typeface="Consolas"/>
                <a:sym typeface="Consolas"/>
              </a:rPr>
              <a:t>def countdown(n):</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if n &lt;= 0:</a:t>
            </a:r>
            <a:endParaRPr>
              <a:solidFill>
                <a:schemeClr val="accent4"/>
              </a:solidFill>
              <a:latin typeface="Consolas"/>
              <a:ea typeface="Consolas"/>
              <a:cs typeface="Consolas"/>
              <a:sym typeface="Consolas"/>
            </a:endParaRPr>
          </a:p>
          <a:p>
            <a:pPr marL="457200" lvl="0" indent="457200" algn="l" rtl="0">
              <a:spcBef>
                <a:spcPts val="1600"/>
              </a:spcBef>
              <a:spcAft>
                <a:spcPts val="0"/>
              </a:spcAft>
              <a:buNone/>
            </a:pPr>
            <a:r>
              <a:rPr lang="en-GB">
                <a:solidFill>
                  <a:schemeClr val="accent4"/>
                </a:solidFill>
                <a:latin typeface="Consolas"/>
                <a:ea typeface="Consolas"/>
                <a:cs typeface="Consolas"/>
                <a:sym typeface="Consolas"/>
              </a:rPr>
              <a:t>print('Blastoff!')</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else:</a:t>
            </a:r>
            <a:endParaRPr>
              <a:solidFill>
                <a:schemeClr val="accent4"/>
              </a:solidFill>
              <a:latin typeface="Consolas"/>
              <a:ea typeface="Consolas"/>
              <a:cs typeface="Consolas"/>
              <a:sym typeface="Consolas"/>
            </a:endParaRPr>
          </a:p>
          <a:p>
            <a:pPr marL="457200" lvl="0" indent="457200" algn="l" rtl="0">
              <a:spcBef>
                <a:spcPts val="1600"/>
              </a:spcBef>
              <a:spcAft>
                <a:spcPts val="0"/>
              </a:spcAft>
              <a:buNone/>
            </a:pPr>
            <a:r>
              <a:rPr lang="en-GB">
                <a:solidFill>
                  <a:schemeClr val="accent4"/>
                </a:solidFill>
                <a:latin typeface="Consolas"/>
                <a:ea typeface="Consolas"/>
                <a:cs typeface="Consolas"/>
                <a:sym typeface="Consolas"/>
              </a:rPr>
              <a:t>print(n)</a:t>
            </a:r>
            <a:endParaRPr>
              <a:solidFill>
                <a:schemeClr val="accent4"/>
              </a:solidFill>
              <a:latin typeface="Consolas"/>
              <a:ea typeface="Consolas"/>
              <a:cs typeface="Consolas"/>
              <a:sym typeface="Consolas"/>
            </a:endParaRPr>
          </a:p>
          <a:p>
            <a:pPr marL="457200" lvl="0" indent="457200" algn="l" rtl="0">
              <a:spcBef>
                <a:spcPts val="1600"/>
              </a:spcBef>
              <a:spcAft>
                <a:spcPts val="0"/>
              </a:spcAft>
              <a:buNone/>
            </a:pPr>
            <a:r>
              <a:rPr lang="en-GB">
                <a:solidFill>
                  <a:schemeClr val="accent4"/>
                </a:solidFill>
                <a:latin typeface="Consolas"/>
                <a:ea typeface="Consolas"/>
                <a:cs typeface="Consolas"/>
                <a:sym typeface="Consolas"/>
              </a:rPr>
              <a:t>countdown(n-1)</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countdown(3)</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endParaRPr/>
          </a:p>
        </p:txBody>
      </p:sp>
      <p:sp>
        <p:nvSpPr>
          <p:cNvPr id="317" name="Google Shape;317;p5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5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Beware of infinite recursion</a:t>
            </a:r>
            <a:r>
              <a:rPr lang="en-GB" sz="2800" baseline="30000" dirty="0">
                <a:solidFill>
                  <a:schemeClr val="tx1"/>
                </a:solidFill>
              </a:rPr>
              <a:t> 8</a:t>
            </a:r>
            <a:endParaRPr dirty="0"/>
          </a:p>
        </p:txBody>
      </p:sp>
      <p:sp>
        <p:nvSpPr>
          <p:cNvPr id="331" name="Google Shape;331;p5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If a recursion never reaches a base case, it goes on making recursive calls forever, and the program never terminates. This is known as infinite recursion, and it is generally not a good idea.</a:t>
            </a:r>
            <a:endParaRPr/>
          </a:p>
          <a:p>
            <a:pPr marL="0" lvl="0" indent="0" algn="l" rtl="0">
              <a:spcBef>
                <a:spcPts val="1600"/>
              </a:spcBef>
              <a:spcAft>
                <a:spcPts val="0"/>
              </a:spcAft>
              <a:buNone/>
            </a:pP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def recurse():</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recurse()</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endParaRPr/>
          </a:p>
        </p:txBody>
      </p:sp>
      <p:sp>
        <p:nvSpPr>
          <p:cNvPr id="332" name="Google Shape;332;p5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5" name="TextBox 4">
            <a:extLst>
              <a:ext uri="{FF2B5EF4-FFF2-40B4-BE49-F238E27FC236}">
                <a16:creationId xmlns:a16="http://schemas.microsoft.com/office/drawing/2014/main" id="{D22F6BE2-36E6-41D6-AF2D-8DB29C168513}"/>
              </a:ext>
            </a:extLst>
          </p:cNvPr>
          <p:cNvSpPr txBox="1"/>
          <p:nvPr/>
        </p:nvSpPr>
        <p:spPr>
          <a:xfrm>
            <a:off x="0" y="4663217"/>
            <a:ext cx="8662737" cy="738664"/>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600" baseline="30000" dirty="0">
                <a:solidFill>
                  <a:schemeClr val="tx1"/>
                </a:solidFill>
              </a:rPr>
              <a:t>8 </a:t>
            </a:r>
            <a:r>
              <a:rPr lang="en-US" sz="1400" dirty="0">
                <a:solidFill>
                  <a:schemeClr val="tx1"/>
                </a:solidFill>
              </a:rPr>
              <a:t>Downey, A. B., </a:t>
            </a:r>
            <a:r>
              <a:rPr lang="en-US" sz="1400" dirty="0" err="1">
                <a:solidFill>
                  <a:schemeClr val="tx1"/>
                </a:solidFill>
              </a:rPr>
              <a:t>Elkner</a:t>
            </a:r>
            <a:r>
              <a:rPr lang="en-US" sz="1400" dirty="0">
                <a:solidFill>
                  <a:schemeClr val="tx1"/>
                </a:solidFill>
              </a:rPr>
              <a:t>, J., &amp; Meyers, C. (2015). Learning with python: How to think like a computer scientist. Green Tea Press., Chapter 1-3</a:t>
            </a:r>
          </a:p>
          <a:p>
            <a:endParaRPr lang="en-US" sz="1400" dirty="0">
              <a:solidFill>
                <a:schemeClr val="tx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5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Keyboard input</a:t>
            </a:r>
            <a:r>
              <a:rPr lang="en-GB" sz="2800" baseline="30000" dirty="0">
                <a:solidFill>
                  <a:schemeClr val="tx1"/>
                </a:solidFill>
              </a:rPr>
              <a:t> 9</a:t>
            </a:r>
            <a:endParaRPr dirty="0"/>
          </a:p>
        </p:txBody>
      </p:sp>
      <p:sp>
        <p:nvSpPr>
          <p:cNvPr id="338" name="Google Shape;338;p5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Python provides a built-in function called </a:t>
            </a:r>
            <a:r>
              <a:rPr lang="en-GB">
                <a:solidFill>
                  <a:schemeClr val="accent4"/>
                </a:solidFill>
              </a:rPr>
              <a:t>input</a:t>
            </a:r>
            <a:r>
              <a:rPr lang="en-GB"/>
              <a:t> that stops the program and waits for the user to type something. When the user presses Return or Enter , the program resumes and input returns what the user typed as a string. </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name = input('What is your name?\n')</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What is your name?</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Arthur, King of the Britons!</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name</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'Arthur, King of the Britons!'</a:t>
            </a:r>
            <a:endParaRPr>
              <a:solidFill>
                <a:schemeClr val="accent4"/>
              </a:solidFill>
              <a:latin typeface="Consolas"/>
              <a:ea typeface="Consolas"/>
              <a:cs typeface="Consolas"/>
              <a:sym typeface="Consolas"/>
            </a:endParaRPr>
          </a:p>
          <a:p>
            <a:pPr marL="0" lvl="0" indent="0" algn="l" rtl="0">
              <a:spcBef>
                <a:spcPts val="1600"/>
              </a:spcBef>
              <a:spcAft>
                <a:spcPts val="0"/>
              </a:spcAft>
              <a:buNone/>
            </a:pPr>
            <a:endParaRPr>
              <a:solidFill>
                <a:schemeClr val="accent4"/>
              </a:solidFill>
              <a:latin typeface="Consolas"/>
              <a:ea typeface="Consolas"/>
              <a:cs typeface="Consolas"/>
              <a:sym typeface="Consolas"/>
            </a:endParaRPr>
          </a:p>
          <a:p>
            <a:pPr marL="0" lvl="0" indent="0" algn="l" rtl="0">
              <a:spcBef>
                <a:spcPts val="1600"/>
              </a:spcBef>
              <a:spcAft>
                <a:spcPts val="1600"/>
              </a:spcAft>
              <a:buNone/>
            </a:pPr>
            <a:endParaRPr/>
          </a:p>
        </p:txBody>
      </p:sp>
      <p:sp>
        <p:nvSpPr>
          <p:cNvPr id="339" name="Google Shape;339;p5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340" name="Google Shape;340;p58"/>
          <p:cNvSpPr/>
          <p:nvPr/>
        </p:nvSpPr>
        <p:spPr>
          <a:xfrm>
            <a:off x="6410525" y="2326475"/>
            <a:ext cx="2147400" cy="766800"/>
          </a:xfrm>
          <a:prstGeom prst="wedgeRectCallout">
            <a:avLst>
              <a:gd name="adj1" fmla="val -89047"/>
              <a:gd name="adj2" fmla="val -1266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/n represent new line</a:t>
            </a:r>
            <a:endParaRPr/>
          </a:p>
        </p:txBody>
      </p:sp>
      <p:sp>
        <p:nvSpPr>
          <p:cNvPr id="6" name="TextBox 5">
            <a:extLst>
              <a:ext uri="{FF2B5EF4-FFF2-40B4-BE49-F238E27FC236}">
                <a16:creationId xmlns:a16="http://schemas.microsoft.com/office/drawing/2014/main" id="{726FEE83-A9B3-4B33-950F-4653549D5271}"/>
              </a:ext>
            </a:extLst>
          </p:cNvPr>
          <p:cNvSpPr txBox="1"/>
          <p:nvPr/>
        </p:nvSpPr>
        <p:spPr>
          <a:xfrm>
            <a:off x="0" y="4663217"/>
            <a:ext cx="8662737" cy="738664"/>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600" baseline="30000" dirty="0">
                <a:solidFill>
                  <a:schemeClr val="tx1"/>
                </a:solidFill>
              </a:rPr>
              <a:t>9 </a:t>
            </a:r>
            <a:r>
              <a:rPr lang="en-US" sz="1400" dirty="0">
                <a:solidFill>
                  <a:schemeClr val="tx1"/>
                </a:solidFill>
              </a:rPr>
              <a:t>Downey, A. B., </a:t>
            </a:r>
            <a:r>
              <a:rPr lang="en-US" sz="1400" dirty="0" err="1">
                <a:solidFill>
                  <a:schemeClr val="tx1"/>
                </a:solidFill>
              </a:rPr>
              <a:t>Elkner</a:t>
            </a:r>
            <a:r>
              <a:rPr lang="en-US" sz="1400" dirty="0">
                <a:solidFill>
                  <a:schemeClr val="tx1"/>
                </a:solidFill>
              </a:rPr>
              <a:t>, J., &amp; Meyers, C. (2015). Learning with python: How to think like a computer scientist. Green Tea Press., Chapter 1-3</a:t>
            </a:r>
          </a:p>
          <a:p>
            <a:endParaRPr lang="en-US" sz="1400" dirty="0">
              <a:solidFill>
                <a:schemeClr val="tx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5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9</a:t>
            </a:r>
            <a:endParaRPr/>
          </a:p>
        </p:txBody>
      </p:sp>
      <p:sp>
        <p:nvSpPr>
          <p:cNvPr id="346" name="Google Shape;346;p5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Write a program that will ask to input the module name and number of components on the module with corresponding weighting. It should also ask to enter mark for the components and show you the final mark. </a:t>
            </a:r>
            <a:endParaRPr dirty="0"/>
          </a:p>
          <a:p>
            <a:pPr marL="0" lvl="0" indent="0" algn="l" rtl="0">
              <a:spcBef>
                <a:spcPts val="1600"/>
              </a:spcBef>
              <a:spcAft>
                <a:spcPts val="0"/>
              </a:spcAft>
              <a:buNone/>
            </a:pPr>
            <a:r>
              <a:rPr lang="en-GB" dirty="0"/>
              <a:t>Additionally you may include a feature, where user can input the desired overall mark for the module and program outputs the required marks for the components.</a:t>
            </a:r>
            <a:endParaRPr dirty="0"/>
          </a:p>
          <a:p>
            <a:pPr marL="0" lvl="0" indent="0" algn="l" rtl="0">
              <a:spcBef>
                <a:spcPts val="1600"/>
              </a:spcBef>
              <a:spcAft>
                <a:spcPts val="0"/>
              </a:spcAft>
              <a:buNone/>
            </a:pPr>
            <a:r>
              <a:rPr lang="en-GB" dirty="0"/>
              <a:t>Save it to in seminar3/ folder</a:t>
            </a:r>
            <a:endParaRPr dirty="0"/>
          </a:p>
          <a:p>
            <a:pPr marL="0" lvl="0" indent="0" algn="l" rtl="0">
              <a:spcBef>
                <a:spcPts val="1600"/>
              </a:spcBef>
              <a:spcAft>
                <a:spcPts val="1600"/>
              </a:spcAft>
              <a:buNone/>
            </a:pPr>
            <a:r>
              <a:rPr lang="en-GB" dirty="0"/>
              <a:t>Push your updates to </a:t>
            </a:r>
            <a:r>
              <a:rPr lang="en-GB" dirty="0" err="1"/>
              <a:t>Github</a:t>
            </a:r>
            <a:r>
              <a:rPr lang="en-GB" dirty="0"/>
              <a:t> repository.</a:t>
            </a:r>
            <a:endParaRPr dirty="0"/>
          </a:p>
        </p:txBody>
      </p:sp>
      <p:sp>
        <p:nvSpPr>
          <p:cNvPr id="347" name="Google Shape;347;p5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11F2C-0AE5-4C87-A42E-F9E7D89EABAB}"/>
              </a:ext>
            </a:extLst>
          </p:cNvPr>
          <p:cNvSpPr>
            <a:spLocks noGrp="1"/>
          </p:cNvSpPr>
          <p:nvPr>
            <p:ph type="title"/>
          </p:nvPr>
        </p:nvSpPr>
        <p:spPr/>
        <p:txBody>
          <a:bodyPr/>
          <a:lstStyle/>
          <a:p>
            <a:r>
              <a:rPr lang="en-US" dirty="0"/>
              <a:t>Homework 1</a:t>
            </a:r>
          </a:p>
        </p:txBody>
      </p:sp>
      <p:sp>
        <p:nvSpPr>
          <p:cNvPr id="3" name="Text Placeholder 2">
            <a:extLst>
              <a:ext uri="{FF2B5EF4-FFF2-40B4-BE49-F238E27FC236}">
                <a16:creationId xmlns:a16="http://schemas.microsoft.com/office/drawing/2014/main" id="{5613D1A3-59F8-450B-A850-98C545A3967D}"/>
              </a:ext>
            </a:extLst>
          </p:cNvPr>
          <p:cNvSpPr>
            <a:spLocks noGrp="1"/>
          </p:cNvSpPr>
          <p:nvPr>
            <p:ph type="body" idx="1"/>
          </p:nvPr>
        </p:nvSpPr>
        <p:spPr/>
        <p:txBody>
          <a:bodyPr/>
          <a:lstStyle/>
          <a:p>
            <a:pPr marL="114300" indent="0" algn="l">
              <a:buNone/>
            </a:pPr>
            <a:r>
              <a:rPr lang="en-US" sz="1100" dirty="0"/>
              <a:t>Copy the countdown function below (refer to Section 5.8 in Downey "Think Python" for details) </a:t>
            </a:r>
          </a:p>
          <a:p>
            <a:pPr marL="114300" indent="0" algn="l">
              <a:buNone/>
            </a:pPr>
            <a:r>
              <a:rPr lang="en-US" sz="1100" dirty="0"/>
              <a:t>def countdown(n):</a:t>
            </a:r>
          </a:p>
          <a:p>
            <a:pPr marL="114300" indent="0" algn="l">
              <a:buNone/>
            </a:pPr>
            <a:r>
              <a:rPr lang="en-US" sz="1100" dirty="0"/>
              <a:t>     if n &lt;= 0:</a:t>
            </a:r>
          </a:p>
          <a:p>
            <a:pPr marL="114300" indent="0" algn="l">
              <a:buNone/>
            </a:pPr>
            <a:r>
              <a:rPr lang="en-US" sz="1100" dirty="0"/>
              <a:t>          print('Blastoff!')</a:t>
            </a:r>
          </a:p>
          <a:p>
            <a:pPr marL="114300" indent="0" algn="l">
              <a:buNone/>
            </a:pPr>
            <a:r>
              <a:rPr lang="en-US" sz="1100" dirty="0"/>
              <a:t>     else:</a:t>
            </a:r>
          </a:p>
          <a:p>
            <a:pPr marL="114300" indent="0" algn="l">
              <a:buNone/>
            </a:pPr>
            <a:r>
              <a:rPr lang="en-US" sz="1100" dirty="0"/>
              <a:t>          print(n)</a:t>
            </a:r>
          </a:p>
          <a:p>
            <a:pPr marL="114300" indent="0" algn="l">
              <a:buNone/>
            </a:pPr>
            <a:r>
              <a:rPr lang="en-US" sz="1100" dirty="0"/>
              <a:t>          countdown(n-1)</a:t>
            </a:r>
          </a:p>
          <a:p>
            <a:pPr marL="114300" indent="0" algn="l">
              <a:buNone/>
            </a:pPr>
            <a:r>
              <a:rPr lang="en-US" sz="1100" dirty="0"/>
              <a:t>Write a new recursive function </a:t>
            </a:r>
            <a:r>
              <a:rPr lang="en-US" sz="1100" dirty="0" err="1"/>
              <a:t>countup</a:t>
            </a:r>
            <a:r>
              <a:rPr lang="en-US" sz="1100" dirty="0"/>
              <a:t> that expects a negative argument and counts “up” from that number. Output from running the function should look something like this:</a:t>
            </a:r>
          </a:p>
          <a:p>
            <a:pPr marL="114300" indent="0" algn="l">
              <a:buNone/>
            </a:pPr>
            <a:r>
              <a:rPr lang="en-US" sz="1100" dirty="0"/>
              <a:t>&gt;&gt;&gt; </a:t>
            </a:r>
            <a:r>
              <a:rPr lang="en-US" sz="1100" dirty="0" err="1"/>
              <a:t>countup</a:t>
            </a:r>
            <a:r>
              <a:rPr lang="en-US" sz="1100" dirty="0"/>
              <a:t>(-3)</a:t>
            </a:r>
          </a:p>
          <a:p>
            <a:pPr marL="114300" indent="0" algn="l">
              <a:buNone/>
            </a:pPr>
            <a:r>
              <a:rPr lang="en-US" sz="1100" dirty="0"/>
              <a:t>-3</a:t>
            </a:r>
          </a:p>
          <a:p>
            <a:pPr marL="114300" indent="0" algn="l">
              <a:buNone/>
            </a:pPr>
            <a:r>
              <a:rPr lang="en-US" sz="1100" dirty="0"/>
              <a:t>-2</a:t>
            </a:r>
          </a:p>
          <a:p>
            <a:pPr marL="114300" indent="0" algn="l">
              <a:buNone/>
            </a:pPr>
            <a:r>
              <a:rPr lang="en-US" sz="1100" dirty="0"/>
              <a:t>-1</a:t>
            </a:r>
          </a:p>
          <a:p>
            <a:pPr marL="114300" indent="0" algn="l">
              <a:buNone/>
            </a:pPr>
            <a:r>
              <a:rPr lang="en-US" sz="1100" dirty="0"/>
              <a:t>Blastoff!</a:t>
            </a:r>
          </a:p>
          <a:p>
            <a:pPr marL="114300" indent="0" algn="l">
              <a:buNone/>
            </a:pPr>
            <a:r>
              <a:rPr lang="en-US" sz="1100" dirty="0"/>
              <a:t>Write a Python program that gets a number using keyboard input. (Remember to use input for Python 3 but </a:t>
            </a:r>
            <a:r>
              <a:rPr lang="en-US" sz="1100" dirty="0" err="1"/>
              <a:t>raw_input</a:t>
            </a:r>
            <a:r>
              <a:rPr lang="en-US" sz="1100" dirty="0"/>
              <a:t> for Python 2.)</a:t>
            </a:r>
          </a:p>
          <a:p>
            <a:pPr marL="114300" indent="0" algn="l">
              <a:buNone/>
            </a:pPr>
            <a:r>
              <a:rPr lang="en-US" sz="1100" dirty="0"/>
              <a:t>If the number is positive, the program should call countdown. If the number is negative, the program should call </a:t>
            </a:r>
            <a:r>
              <a:rPr lang="en-US" sz="1100" dirty="0" err="1"/>
              <a:t>countup</a:t>
            </a:r>
            <a:r>
              <a:rPr lang="en-US" sz="1100" dirty="0"/>
              <a:t>. Choose for yourself which function to call (countdown or </a:t>
            </a:r>
            <a:r>
              <a:rPr lang="en-US" sz="1100" dirty="0" err="1"/>
              <a:t>countup</a:t>
            </a:r>
            <a:r>
              <a:rPr lang="en-US" sz="1100" dirty="0"/>
              <a:t>) for input of zero.</a:t>
            </a:r>
          </a:p>
          <a:p>
            <a:pPr marL="114300" indent="0" algn="l">
              <a:buNone/>
            </a:pPr>
            <a:r>
              <a:rPr lang="en-US" sz="1100" dirty="0"/>
              <a:t>Upload the your python file to </a:t>
            </a:r>
            <a:r>
              <a:rPr lang="en-US" sz="1100" dirty="0" err="1"/>
              <a:t>Github</a:t>
            </a:r>
            <a:r>
              <a:rPr lang="en-US" sz="1100" dirty="0"/>
              <a:t> and make your repository public.</a:t>
            </a:r>
          </a:p>
          <a:p>
            <a:endParaRPr lang="en-US" sz="1100" dirty="0"/>
          </a:p>
        </p:txBody>
      </p:sp>
      <p:sp>
        <p:nvSpPr>
          <p:cNvPr id="4" name="Slide Number Placeholder 3">
            <a:extLst>
              <a:ext uri="{FF2B5EF4-FFF2-40B4-BE49-F238E27FC236}">
                <a16:creationId xmlns:a16="http://schemas.microsoft.com/office/drawing/2014/main" id="{7227D4BD-C6DB-46AF-80A5-6E00A3317E09}"/>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35</a:t>
            </a:fld>
            <a:endParaRPr lang="en-GB"/>
          </a:p>
        </p:txBody>
      </p:sp>
    </p:spTree>
    <p:extLst>
      <p:ext uri="{BB962C8B-B14F-4D97-AF65-F5344CB8AC3E}">
        <p14:creationId xmlns:p14="http://schemas.microsoft.com/office/powerpoint/2010/main" val="9558295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AE63D-8322-47E7-86C9-4C1B274D8E65}"/>
              </a:ext>
            </a:extLst>
          </p:cNvPr>
          <p:cNvSpPr>
            <a:spLocks noGrp="1"/>
          </p:cNvSpPr>
          <p:nvPr>
            <p:ph type="title"/>
          </p:nvPr>
        </p:nvSpPr>
        <p:spPr/>
        <p:txBody>
          <a:bodyPr/>
          <a:lstStyle/>
          <a:p>
            <a:r>
              <a:rPr lang="en-US" dirty="0"/>
              <a:t>Homework 2</a:t>
            </a:r>
          </a:p>
        </p:txBody>
      </p:sp>
      <p:sp>
        <p:nvSpPr>
          <p:cNvPr id="3" name="Text Placeholder 2">
            <a:extLst>
              <a:ext uri="{FF2B5EF4-FFF2-40B4-BE49-F238E27FC236}">
                <a16:creationId xmlns:a16="http://schemas.microsoft.com/office/drawing/2014/main" id="{46208681-FF31-4A49-B504-B3368975314A}"/>
              </a:ext>
            </a:extLst>
          </p:cNvPr>
          <p:cNvSpPr>
            <a:spLocks noGrp="1"/>
          </p:cNvSpPr>
          <p:nvPr>
            <p:ph type="body" idx="1"/>
          </p:nvPr>
        </p:nvSpPr>
        <p:spPr/>
        <p:txBody>
          <a:bodyPr/>
          <a:lstStyle/>
          <a:p>
            <a:pPr marL="114300" indent="0">
              <a:buNone/>
            </a:pPr>
            <a:r>
              <a:rPr lang="en-US" sz="2000" dirty="0"/>
              <a:t>Try to apply Huffman to the word “assessment”. Use word or draw on paper and take a photo and upload resulting files to </a:t>
            </a:r>
            <a:r>
              <a:rPr lang="en-US" sz="2000" dirty="0" err="1"/>
              <a:t>Gitub</a:t>
            </a:r>
            <a:r>
              <a:rPr lang="en-US" sz="2000" dirty="0"/>
              <a:t> repository</a:t>
            </a:r>
          </a:p>
        </p:txBody>
      </p:sp>
      <p:sp>
        <p:nvSpPr>
          <p:cNvPr id="4" name="Slide Number Placeholder 3">
            <a:extLst>
              <a:ext uri="{FF2B5EF4-FFF2-40B4-BE49-F238E27FC236}">
                <a16:creationId xmlns:a16="http://schemas.microsoft.com/office/drawing/2014/main" id="{A53813FE-88A4-4F51-A441-33376ACB113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36</a:t>
            </a:fld>
            <a:endParaRPr lang="en-GB"/>
          </a:p>
        </p:txBody>
      </p:sp>
    </p:spTree>
    <p:extLst>
      <p:ext uri="{BB962C8B-B14F-4D97-AF65-F5344CB8AC3E}">
        <p14:creationId xmlns:p14="http://schemas.microsoft.com/office/powerpoint/2010/main" val="27418607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24F2C-4E33-498A-A2E6-8C5424F67FFC}"/>
              </a:ext>
            </a:extLst>
          </p:cNvPr>
          <p:cNvSpPr>
            <a:spLocks noGrp="1"/>
          </p:cNvSpPr>
          <p:nvPr>
            <p:ph type="title"/>
          </p:nvPr>
        </p:nvSpPr>
        <p:spPr/>
        <p:txBody>
          <a:bodyPr/>
          <a:lstStyle/>
          <a:p>
            <a:r>
              <a:rPr lang="en-GB" dirty="0"/>
              <a:t>Homework 3</a:t>
            </a:r>
          </a:p>
        </p:txBody>
      </p:sp>
      <p:sp>
        <p:nvSpPr>
          <p:cNvPr id="3" name="Text Placeholder 2">
            <a:extLst>
              <a:ext uri="{FF2B5EF4-FFF2-40B4-BE49-F238E27FC236}">
                <a16:creationId xmlns:a16="http://schemas.microsoft.com/office/drawing/2014/main" id="{841733E6-1EB5-4AD3-BA51-2B4A23A68318}"/>
              </a:ext>
            </a:extLst>
          </p:cNvPr>
          <p:cNvSpPr>
            <a:spLocks noGrp="1"/>
          </p:cNvSpPr>
          <p:nvPr>
            <p:ph type="body" idx="1"/>
          </p:nvPr>
        </p:nvSpPr>
        <p:spPr/>
        <p:txBody>
          <a:bodyPr/>
          <a:lstStyle/>
          <a:p>
            <a:pPr marL="114300" indent="0">
              <a:buNone/>
            </a:pPr>
            <a:r>
              <a:rPr lang="en-GB" b="1" dirty="0"/>
              <a:t>Iteration and strings</a:t>
            </a:r>
          </a:p>
          <a:p>
            <a:pPr marL="114300" indent="0">
              <a:buNone/>
            </a:pPr>
            <a:r>
              <a:rPr lang="en-GB" dirty="0"/>
              <a:t>Review and try how to iterate over strings in the given </a:t>
            </a:r>
            <a:r>
              <a:rPr lang="en-GB" dirty="0">
                <a:hlinkClick r:id="rId2"/>
              </a:rPr>
              <a:t>link</a:t>
            </a:r>
            <a:endParaRPr lang="en-GB" dirty="0"/>
          </a:p>
          <a:p>
            <a:pPr marL="114300" indent="0">
              <a:buNone/>
            </a:pPr>
            <a:r>
              <a:rPr lang="en-GB" dirty="0"/>
              <a:t>Next lesson we will review detailed examples</a:t>
            </a:r>
          </a:p>
          <a:p>
            <a:endParaRPr lang="en-GB" dirty="0"/>
          </a:p>
        </p:txBody>
      </p:sp>
      <p:sp>
        <p:nvSpPr>
          <p:cNvPr id="4" name="Slide Number Placeholder 3">
            <a:extLst>
              <a:ext uri="{FF2B5EF4-FFF2-40B4-BE49-F238E27FC236}">
                <a16:creationId xmlns:a16="http://schemas.microsoft.com/office/drawing/2014/main" id="{BA42ADC2-E667-4B07-A661-78DFB8BAE2FD}"/>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37</a:t>
            </a:fld>
            <a:endParaRPr lang="en-GB"/>
          </a:p>
        </p:txBody>
      </p:sp>
    </p:spTree>
    <p:extLst>
      <p:ext uri="{BB962C8B-B14F-4D97-AF65-F5344CB8AC3E}">
        <p14:creationId xmlns:p14="http://schemas.microsoft.com/office/powerpoint/2010/main" val="40688023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B00E1-02CD-4A04-AA6C-5D522BD70EAD}"/>
              </a:ext>
            </a:extLst>
          </p:cNvPr>
          <p:cNvSpPr>
            <a:spLocks noGrp="1"/>
          </p:cNvSpPr>
          <p:nvPr>
            <p:ph type="title"/>
          </p:nvPr>
        </p:nvSpPr>
        <p:spPr/>
        <p:txBody>
          <a:bodyPr/>
          <a:lstStyle/>
          <a:p>
            <a:r>
              <a:rPr lang="en-US" dirty="0"/>
              <a:t>Homework 4</a:t>
            </a:r>
          </a:p>
        </p:txBody>
      </p:sp>
      <p:sp>
        <p:nvSpPr>
          <p:cNvPr id="3" name="Text Placeholder 2">
            <a:extLst>
              <a:ext uri="{FF2B5EF4-FFF2-40B4-BE49-F238E27FC236}">
                <a16:creationId xmlns:a16="http://schemas.microsoft.com/office/drawing/2014/main" id="{1B44EA47-224F-454F-826A-98511DE28D9C}"/>
              </a:ext>
            </a:extLst>
          </p:cNvPr>
          <p:cNvSpPr>
            <a:spLocks noGrp="1"/>
          </p:cNvSpPr>
          <p:nvPr>
            <p:ph type="body" idx="1"/>
          </p:nvPr>
        </p:nvSpPr>
        <p:spPr/>
        <p:txBody>
          <a:bodyPr/>
          <a:lstStyle/>
          <a:p>
            <a:pPr marL="114300" indent="0">
              <a:buNone/>
            </a:pPr>
            <a:r>
              <a:rPr lang="en-US" dirty="0"/>
              <a:t>Make presentation using Google slides about one of the following:</a:t>
            </a:r>
          </a:p>
          <a:p>
            <a:pPr>
              <a:buFont typeface="+mj-lt"/>
              <a:buAutoNum type="arabicPeriod"/>
            </a:pPr>
            <a:r>
              <a:rPr lang="en-US" sz="1400" dirty="0"/>
              <a:t>The Windows Club. 2022. PNG vs JPG vs GIF vs BMP vs TIF: Image file formats explained. [online] Available at: &lt; </a:t>
            </a:r>
            <a:r>
              <a:rPr lang="en-US" sz="1400" dirty="0">
                <a:hlinkClick r:id="rId3"/>
              </a:rPr>
              <a:t>https://www.thewindowsclub.com/png-jpg-gif-bmp-tif-image-file-formats</a:t>
            </a:r>
            <a:r>
              <a:rPr lang="en-US" sz="1400" dirty="0"/>
              <a:t>  &gt; [Accessed 19 April 2022]. </a:t>
            </a:r>
          </a:p>
          <a:p>
            <a:pPr>
              <a:buFont typeface="+mj-lt"/>
              <a:buAutoNum type="arabicPeriod"/>
            </a:pPr>
            <a:r>
              <a:rPr lang="en-US" sz="1400" dirty="0"/>
              <a:t>Joel on Software. 2022. The Absolute Minimum Every Software Developer Absolutely, Positively Must Know About Unicode and Character Sets (No Excuses!). [online] Available at: &lt; </a:t>
            </a:r>
            <a:r>
              <a:rPr lang="en-US" sz="1400" dirty="0">
                <a:hlinkClick r:id="rId4"/>
              </a:rPr>
              <a:t>https://www.joelonsoftware.com/2003/10/08/the-absolute-minimum-every-software-developer-absolutely-positively-must-know-about-unicode-and-character-sets-no-excuses/</a:t>
            </a:r>
            <a:r>
              <a:rPr lang="en-US" sz="1400" dirty="0"/>
              <a:t>  &gt; [Accessed 19 April 2022]. </a:t>
            </a:r>
          </a:p>
          <a:p>
            <a:pPr>
              <a:buFont typeface="+mj-lt"/>
              <a:buAutoNum type="arabicPeriod"/>
            </a:pPr>
            <a:r>
              <a:rPr lang="en-US" sz="1400" dirty="0"/>
              <a:t>Medium. 2022. Under The Bonnet: Binary Representation of Integer. [online] Available at: &lt;</a:t>
            </a:r>
            <a:r>
              <a:rPr lang="en-US" sz="1400" b="0" i="0" dirty="0">
                <a:solidFill>
                  <a:srgbClr val="000000"/>
                </a:solidFill>
                <a:effectLst/>
                <a:latin typeface="Open Sans" panose="020B0606030504020204" pitchFamily="34" charset="0"/>
              </a:rPr>
              <a:t> </a:t>
            </a:r>
            <a:r>
              <a:rPr lang="en-US" sz="1400" b="0" i="0" dirty="0">
                <a:solidFill>
                  <a:srgbClr val="000000"/>
                </a:solidFill>
                <a:effectLst/>
                <a:latin typeface="Open Sans" panose="020B0606030504020204" pitchFamily="34" charset="0"/>
                <a:hlinkClick r:id="rId5"/>
              </a:rPr>
              <a:t>https://medium.com/@lynxluna/under-the-bonnet-binary-representation-of-integer-83b2a2283c58</a:t>
            </a:r>
            <a:r>
              <a:rPr lang="en-US" sz="1400" b="0" i="0" dirty="0">
                <a:solidFill>
                  <a:srgbClr val="000000"/>
                </a:solidFill>
                <a:effectLst/>
                <a:latin typeface="Open Sans" panose="020B0606030504020204" pitchFamily="34" charset="0"/>
              </a:rPr>
              <a:t> </a:t>
            </a:r>
            <a:r>
              <a:rPr lang="en-US" sz="1400" dirty="0"/>
              <a:t>&gt; [Accessed 19 April 2022].</a:t>
            </a:r>
          </a:p>
          <a:p>
            <a:pPr>
              <a:buFont typeface="+mj-lt"/>
              <a:buAutoNum type="arabicPeriod"/>
            </a:pPr>
            <a:r>
              <a:rPr lang="en-US" sz="1400" dirty="0"/>
              <a:t>Medium. 2022. Under The Bonnet: Representing Characters and Strings.. [online] Available at: </a:t>
            </a:r>
            <a:r>
              <a:rPr lang="en-US" sz="1400" b="0" i="0" dirty="0">
                <a:solidFill>
                  <a:srgbClr val="000000"/>
                </a:solidFill>
                <a:effectLst/>
                <a:latin typeface="Open Sans" panose="020B0606030504020204" pitchFamily="34" charset="0"/>
              </a:rPr>
              <a:t>&lt; </a:t>
            </a:r>
            <a:r>
              <a:rPr lang="en-US" sz="1400" b="0" i="0" dirty="0">
                <a:solidFill>
                  <a:srgbClr val="000000"/>
                </a:solidFill>
                <a:effectLst/>
                <a:latin typeface="Open Sans" panose="020B0606030504020204" pitchFamily="34" charset="0"/>
                <a:hlinkClick r:id="rId6"/>
              </a:rPr>
              <a:t>https://medium.com/@lynxluna/under-the-bonnet-representing-characters-and-strings-ff7cec26ee3c</a:t>
            </a:r>
            <a:r>
              <a:rPr lang="en-US" sz="1400" b="0" i="0" dirty="0">
                <a:solidFill>
                  <a:srgbClr val="000000"/>
                </a:solidFill>
                <a:effectLst/>
                <a:latin typeface="Open Sans" panose="020B0606030504020204" pitchFamily="34" charset="0"/>
              </a:rPr>
              <a:t> </a:t>
            </a:r>
            <a:r>
              <a:rPr lang="en-US" sz="1400" dirty="0"/>
              <a:t>&gt; [Accessed 19 April 2022].</a:t>
            </a:r>
          </a:p>
          <a:p>
            <a:pPr>
              <a:buFont typeface="+mj-lt"/>
              <a:buAutoNum type="arabicPeriod"/>
            </a:pPr>
            <a:endParaRPr lang="en-US" sz="1400" dirty="0"/>
          </a:p>
        </p:txBody>
      </p:sp>
      <p:sp>
        <p:nvSpPr>
          <p:cNvPr id="4" name="Slide Number Placeholder 3">
            <a:extLst>
              <a:ext uri="{FF2B5EF4-FFF2-40B4-BE49-F238E27FC236}">
                <a16:creationId xmlns:a16="http://schemas.microsoft.com/office/drawing/2014/main" id="{05D244B7-B8AA-4474-9989-565A3AC3A248}"/>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38</a:t>
            </a:fld>
            <a:endParaRPr lang="en-GB"/>
          </a:p>
        </p:txBody>
      </p:sp>
    </p:spTree>
    <p:extLst>
      <p:ext uri="{BB962C8B-B14F-4D97-AF65-F5344CB8AC3E}">
        <p14:creationId xmlns:p14="http://schemas.microsoft.com/office/powerpoint/2010/main" val="39702180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6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Recommended actions</a:t>
            </a:r>
            <a:endParaRPr/>
          </a:p>
        </p:txBody>
      </p:sp>
      <p:sp>
        <p:nvSpPr>
          <p:cNvPr id="360" name="Google Shape;360;p6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marR="0" lvl="0" indent="-317500" algn="l" rtl="0">
              <a:lnSpc>
                <a:spcPct val="115000"/>
              </a:lnSpc>
              <a:spcBef>
                <a:spcPts val="0"/>
              </a:spcBef>
              <a:spcAft>
                <a:spcPts val="0"/>
              </a:spcAft>
              <a:buSzPts val="1400"/>
              <a:buAutoNum type="arabicPeriod"/>
            </a:pPr>
            <a:r>
              <a:rPr lang="en-GB" sz="1400" dirty="0"/>
              <a:t>Complete the exercises at the end of Ch 5, Downey, Think Python. Push to your </a:t>
            </a:r>
            <a:r>
              <a:rPr lang="en-GB" sz="1400" dirty="0" err="1"/>
              <a:t>Github</a:t>
            </a:r>
            <a:r>
              <a:rPr lang="en-GB" sz="1400" dirty="0"/>
              <a:t> repository</a:t>
            </a:r>
            <a:endParaRPr sz="1400" dirty="0"/>
          </a:p>
          <a:p>
            <a:pPr marL="457200" marR="0" lvl="0" indent="-317500" algn="l" rtl="0">
              <a:lnSpc>
                <a:spcPct val="115000"/>
              </a:lnSpc>
              <a:spcBef>
                <a:spcPts val="0"/>
              </a:spcBef>
              <a:spcAft>
                <a:spcPts val="0"/>
              </a:spcAft>
              <a:buSzPts val="1400"/>
              <a:buAutoNum type="arabicPeriod"/>
            </a:pPr>
            <a:r>
              <a:rPr lang="en-GB" sz="1400" dirty="0"/>
              <a:t>Dale, Computer Science Illuminated, Ch 3, end of the chapter questions and exercises</a:t>
            </a:r>
            <a:endParaRPr sz="1400" dirty="0"/>
          </a:p>
          <a:p>
            <a:pPr marL="457200" marR="0" lvl="0" indent="-317500" algn="l" rtl="0">
              <a:lnSpc>
                <a:spcPct val="115000"/>
              </a:lnSpc>
              <a:spcBef>
                <a:spcPts val="0"/>
              </a:spcBef>
              <a:spcAft>
                <a:spcPts val="0"/>
              </a:spcAft>
              <a:buSzPts val="1400"/>
              <a:buAutoNum type="arabicPeriod"/>
            </a:pPr>
            <a:r>
              <a:rPr lang="en-GB" sz="1400" u="sng" dirty="0">
                <a:solidFill>
                  <a:schemeClr val="hlink"/>
                </a:solidFill>
                <a:hlinkClick r:id="rId3"/>
              </a:rPr>
              <a:t>Files &amp; File Systems: Crash Course Computer Science #20</a:t>
            </a:r>
            <a:r>
              <a:rPr lang="en-GB" sz="1400" dirty="0"/>
              <a:t> </a:t>
            </a:r>
            <a:endParaRPr sz="1400" dirty="0"/>
          </a:p>
          <a:p>
            <a:pPr marL="457200" marR="0" lvl="0" indent="-317500" algn="l" rtl="0">
              <a:lnSpc>
                <a:spcPct val="115000"/>
              </a:lnSpc>
              <a:spcBef>
                <a:spcPts val="0"/>
              </a:spcBef>
              <a:spcAft>
                <a:spcPts val="0"/>
              </a:spcAft>
              <a:buSzPts val="1400"/>
              <a:buAutoNum type="arabicPeriod"/>
            </a:pPr>
            <a:r>
              <a:rPr lang="en-GB" sz="1400" dirty="0"/>
              <a:t>Explore git and try yourself</a:t>
            </a:r>
            <a:endParaRPr sz="1400" dirty="0"/>
          </a:p>
          <a:p>
            <a:pPr marL="914400" lvl="0" indent="-317500" algn="l" rtl="0">
              <a:spcBef>
                <a:spcPts val="0"/>
              </a:spcBef>
              <a:spcAft>
                <a:spcPts val="0"/>
              </a:spcAft>
              <a:buSzPts val="1400"/>
              <a:buAutoNum type="arabicPeriod"/>
            </a:pPr>
            <a:r>
              <a:rPr lang="en-GB" sz="1400" u="sng" dirty="0">
                <a:solidFill>
                  <a:schemeClr val="accent5"/>
                </a:solidFill>
                <a:hlinkClick r:id="rId4">
                  <a:extLst>
                    <a:ext uri="{A12FA001-AC4F-418D-AE19-62706E023703}">
                      <ahyp:hlinkClr xmlns:ahyp="http://schemas.microsoft.com/office/drawing/2018/hyperlinkcolor" val="tx"/>
                    </a:ext>
                  </a:extLst>
                </a:hlinkClick>
              </a:rPr>
              <a:t>https://hackernoon.com/git-merge-vs-rebase-whats-the-diff-76413c117333</a:t>
            </a:r>
            <a:r>
              <a:rPr lang="en-GB" sz="1400" dirty="0"/>
              <a:t> </a:t>
            </a:r>
            <a:endParaRPr sz="1400" dirty="0"/>
          </a:p>
          <a:p>
            <a:pPr marL="914400" lvl="0" indent="-317500" algn="l" rtl="0">
              <a:spcBef>
                <a:spcPts val="0"/>
              </a:spcBef>
              <a:spcAft>
                <a:spcPts val="0"/>
              </a:spcAft>
              <a:buSzPts val="1400"/>
              <a:buAutoNum type="arabicPeriod"/>
            </a:pPr>
            <a:r>
              <a:rPr lang="en-GB" sz="1400" u="sng" dirty="0">
                <a:solidFill>
                  <a:schemeClr val="accent5"/>
                </a:solidFill>
                <a:hlinkClick r:id="rId5">
                  <a:extLst>
                    <a:ext uri="{A12FA001-AC4F-418D-AE19-62706E023703}">
                      <ahyp:hlinkClr xmlns:ahyp="http://schemas.microsoft.com/office/drawing/2018/hyperlinkcolor" val="tx"/>
                    </a:ext>
                  </a:extLst>
                </a:hlinkClick>
              </a:rPr>
              <a:t>https://www.atlassian.com/git/tutorials/using-branches</a:t>
            </a:r>
            <a:endParaRPr sz="1400" dirty="0"/>
          </a:p>
          <a:p>
            <a:pPr marL="914400" lvl="0" indent="-317500" algn="l" rtl="0">
              <a:spcBef>
                <a:spcPts val="0"/>
              </a:spcBef>
              <a:spcAft>
                <a:spcPts val="0"/>
              </a:spcAft>
              <a:buSzPts val="1400"/>
              <a:buAutoNum type="arabicPeriod"/>
            </a:pPr>
            <a:r>
              <a:rPr lang="en-GB" sz="1400" u="sng" dirty="0">
                <a:solidFill>
                  <a:schemeClr val="accent5"/>
                </a:solidFill>
                <a:hlinkClick r:id="rId6">
                  <a:extLst>
                    <a:ext uri="{A12FA001-AC4F-418D-AE19-62706E023703}">
                      <ahyp:hlinkClr xmlns:ahyp="http://schemas.microsoft.com/office/drawing/2018/hyperlinkcolor" val="tx"/>
                    </a:ext>
                  </a:extLst>
                </a:hlinkClick>
              </a:rPr>
              <a:t>https://learngitbranching.js.org/</a:t>
            </a:r>
            <a:r>
              <a:rPr lang="en-GB" sz="1400" dirty="0"/>
              <a:t> </a:t>
            </a:r>
            <a:endParaRPr sz="1400" dirty="0"/>
          </a:p>
          <a:p>
            <a:pPr marL="914400" lvl="0" indent="-317500" algn="l" rtl="0">
              <a:lnSpc>
                <a:spcPct val="100000"/>
              </a:lnSpc>
              <a:spcBef>
                <a:spcPts val="0"/>
              </a:spcBef>
              <a:spcAft>
                <a:spcPts val="0"/>
              </a:spcAft>
              <a:buSzPts val="1400"/>
              <a:buAutoNum type="arabicPeriod"/>
            </a:pPr>
            <a:r>
              <a:rPr lang="en-GB" sz="1400" dirty="0"/>
              <a:t>GIT branching and merging: </a:t>
            </a:r>
            <a:r>
              <a:rPr lang="en-GB" sz="1400" u="sng" dirty="0">
                <a:solidFill>
                  <a:schemeClr val="accent5"/>
                </a:solidFill>
                <a:hlinkClick r:id="rId7">
                  <a:extLst>
                    <a:ext uri="{A12FA001-AC4F-418D-AE19-62706E023703}">
                      <ahyp:hlinkClr xmlns:ahyp="http://schemas.microsoft.com/office/drawing/2018/hyperlinkcolor" val="tx"/>
                    </a:ext>
                  </a:extLst>
                </a:hlinkClick>
              </a:rPr>
              <a:t>https://git-scm.com/book/en/v2/Git-Branching-Basic-Branching-and-Merging</a:t>
            </a:r>
            <a:endParaRPr sz="1400" dirty="0"/>
          </a:p>
          <a:p>
            <a:pPr marL="457200" lvl="0" indent="-317500" algn="l" rtl="0">
              <a:lnSpc>
                <a:spcPct val="100000"/>
              </a:lnSpc>
              <a:spcBef>
                <a:spcPts val="0"/>
              </a:spcBef>
              <a:spcAft>
                <a:spcPts val="0"/>
              </a:spcAft>
              <a:buSzPts val="1400"/>
              <a:buAutoNum type="arabicPeriod"/>
            </a:pPr>
            <a:r>
              <a:rPr lang="en-GB" sz="1400" dirty="0"/>
              <a:t>Read article on SVG </a:t>
            </a:r>
            <a:r>
              <a:rPr lang="en-GB" sz="1400" u="sng" dirty="0">
                <a:solidFill>
                  <a:schemeClr val="accent5"/>
                </a:solidFill>
                <a:hlinkClick r:id="rId8">
                  <a:extLst>
                    <a:ext uri="{A12FA001-AC4F-418D-AE19-62706E023703}">
                      <ahyp:hlinkClr xmlns:ahyp="http://schemas.microsoft.com/office/drawing/2018/hyperlinkcolor" val="tx"/>
                    </a:ext>
                  </a:extLst>
                </a:hlinkClick>
              </a:rPr>
              <a:t>https://svgontheweb.com/</a:t>
            </a:r>
            <a:r>
              <a:rPr lang="en-GB" sz="1400" dirty="0"/>
              <a:t>, </a:t>
            </a:r>
            <a:r>
              <a:rPr lang="en-GB" sz="1400" u="sng" dirty="0">
                <a:solidFill>
                  <a:schemeClr val="accent5"/>
                </a:solidFill>
                <a:hlinkClick r:id="rId9">
                  <a:extLst>
                    <a:ext uri="{A12FA001-AC4F-418D-AE19-62706E023703}">
                      <ahyp:hlinkClr xmlns:ahyp="http://schemas.microsoft.com/office/drawing/2018/hyperlinkcolor" val="tx"/>
                    </a:ext>
                  </a:extLst>
                </a:hlinkClick>
              </a:rPr>
              <a:t>https://www.w3schools.com/graphics/svg_intro.asp</a:t>
            </a:r>
            <a:endParaRPr sz="1400" dirty="0"/>
          </a:p>
          <a:p>
            <a:pPr marL="457200" lvl="0" indent="-317500" algn="l" rtl="0">
              <a:lnSpc>
                <a:spcPct val="100000"/>
              </a:lnSpc>
              <a:spcBef>
                <a:spcPts val="0"/>
              </a:spcBef>
              <a:spcAft>
                <a:spcPts val="0"/>
              </a:spcAft>
              <a:buSzPts val="1400"/>
              <a:buAutoNum type="arabicPeriod"/>
            </a:pPr>
            <a:r>
              <a:rPr lang="en-GB" sz="1400" u="sng" dirty="0">
                <a:solidFill>
                  <a:schemeClr val="accent5"/>
                </a:solidFill>
                <a:hlinkClick r:id="rId10">
                  <a:extLst>
                    <a:ext uri="{A12FA001-AC4F-418D-AE19-62706E023703}">
                      <ahyp:hlinkClr xmlns:ahyp="http://schemas.microsoft.com/office/drawing/2018/hyperlinkcolor" val="tx"/>
                    </a:ext>
                  </a:extLst>
                </a:hlinkClick>
              </a:rPr>
              <a:t>Character Encoding in Depth</a:t>
            </a:r>
            <a:endParaRPr sz="1400" dirty="0"/>
          </a:p>
          <a:p>
            <a:pPr marL="457200" lvl="0" indent="-317500" algn="l" rtl="0">
              <a:lnSpc>
                <a:spcPct val="100000"/>
              </a:lnSpc>
              <a:spcBef>
                <a:spcPts val="0"/>
              </a:spcBef>
              <a:spcAft>
                <a:spcPts val="0"/>
              </a:spcAft>
              <a:buClr>
                <a:schemeClr val="accent5"/>
              </a:buClr>
              <a:buSzPts val="1400"/>
              <a:buAutoNum type="arabicPeriod"/>
            </a:pPr>
            <a:r>
              <a:rPr lang="en-GB" sz="1400" u="sng" dirty="0">
                <a:solidFill>
                  <a:schemeClr val="accent5"/>
                </a:solidFill>
                <a:hlinkClick r:id="rId11">
                  <a:extLst>
                    <a:ext uri="{A12FA001-AC4F-418D-AE19-62706E023703}">
                      <ahyp:hlinkClr xmlns:ahyp="http://schemas.microsoft.com/office/drawing/2018/hyperlinkcolor" val="tx"/>
                    </a:ext>
                  </a:extLst>
                </a:hlinkClick>
              </a:rPr>
              <a:t>https://medium.com/@aniboaz/animate-svg-4fa7dd00e860</a:t>
            </a:r>
            <a:r>
              <a:rPr lang="en-GB" sz="1400" u="sng" dirty="0">
                <a:solidFill>
                  <a:schemeClr val="accent5"/>
                </a:solidFill>
              </a:rPr>
              <a:t> </a:t>
            </a:r>
            <a:endParaRPr sz="1400" u="sng" dirty="0">
              <a:solidFill>
                <a:schemeClr val="accent5"/>
              </a:solidFill>
            </a:endParaRPr>
          </a:p>
          <a:p>
            <a:pPr marL="457200" lvl="0" indent="-317500" algn="l" rtl="0">
              <a:lnSpc>
                <a:spcPct val="100000"/>
              </a:lnSpc>
              <a:spcBef>
                <a:spcPts val="0"/>
              </a:spcBef>
              <a:spcAft>
                <a:spcPts val="0"/>
              </a:spcAft>
              <a:buClr>
                <a:schemeClr val="accent5"/>
              </a:buClr>
              <a:buSzPts val="1400"/>
              <a:buAutoNum type="arabicPeriod"/>
            </a:pPr>
            <a:r>
              <a:rPr lang="en-GB" sz="1400" u="sng" dirty="0">
                <a:solidFill>
                  <a:schemeClr val="accent5"/>
                </a:solidFill>
                <a:hlinkClick r:id="rId12">
                  <a:extLst>
                    <a:ext uri="{A12FA001-AC4F-418D-AE19-62706E023703}">
                      <ahyp:hlinkClr xmlns:ahyp="http://schemas.microsoft.com/office/drawing/2018/hyperlinkcolor" val="tx"/>
                    </a:ext>
                  </a:extLst>
                </a:hlinkClick>
              </a:rPr>
              <a:t>https://www.joelonsoftware.com/2003/10/08/the-absolute-minimum-every-software-developer-absolutely-positively-must-know-about-unicode-and-character-sets-no-excuses/</a:t>
            </a:r>
            <a:r>
              <a:rPr lang="en-GB" sz="1400" u="sng" dirty="0">
                <a:solidFill>
                  <a:schemeClr val="accent5"/>
                </a:solidFill>
              </a:rPr>
              <a:t> </a:t>
            </a:r>
            <a:endParaRPr sz="1400" u="sng" dirty="0">
              <a:solidFill>
                <a:schemeClr val="accent5"/>
              </a:solidFill>
            </a:endParaRPr>
          </a:p>
          <a:p>
            <a:pPr marL="457200" lvl="0" indent="-317500" algn="l" rtl="0">
              <a:lnSpc>
                <a:spcPct val="100000"/>
              </a:lnSpc>
              <a:spcBef>
                <a:spcPts val="0"/>
              </a:spcBef>
              <a:spcAft>
                <a:spcPts val="0"/>
              </a:spcAft>
              <a:buClr>
                <a:schemeClr val="accent5"/>
              </a:buClr>
              <a:buSzPts val="1400"/>
              <a:buAutoNum type="arabicPeriod"/>
            </a:pPr>
            <a:r>
              <a:rPr lang="en-GB" sz="1400" u="sng" dirty="0">
                <a:solidFill>
                  <a:schemeClr val="accent5"/>
                </a:solidFill>
                <a:hlinkClick r:id="rId13">
                  <a:extLst>
                    <a:ext uri="{A12FA001-AC4F-418D-AE19-62706E023703}">
                      <ahyp:hlinkClr xmlns:ahyp="http://schemas.microsoft.com/office/drawing/2018/hyperlinkcolor" val="tx"/>
                    </a:ext>
                  </a:extLst>
                </a:hlinkClick>
              </a:rPr>
              <a:t>http://kunststube.net/encoding/</a:t>
            </a:r>
            <a:r>
              <a:rPr lang="en-GB" sz="1400" u="sng" dirty="0">
                <a:solidFill>
                  <a:schemeClr val="accent5"/>
                </a:solidFill>
              </a:rPr>
              <a:t> </a:t>
            </a:r>
            <a:endParaRPr sz="1400" u="sng" dirty="0">
              <a:solidFill>
                <a:schemeClr val="accent5"/>
              </a:solidFill>
            </a:endParaRPr>
          </a:p>
          <a:p>
            <a:pPr marL="0" lvl="0" indent="0" algn="l" rtl="0">
              <a:spcBef>
                <a:spcPts val="0"/>
              </a:spcBef>
              <a:spcAft>
                <a:spcPts val="0"/>
              </a:spcAft>
              <a:buNone/>
            </a:pPr>
            <a:endParaRPr sz="1400" dirty="0"/>
          </a:p>
          <a:p>
            <a:pPr marL="0" lvl="0" indent="0" algn="l" rtl="0">
              <a:spcBef>
                <a:spcPts val="0"/>
              </a:spcBef>
              <a:spcAft>
                <a:spcPts val="0"/>
              </a:spcAft>
              <a:buNone/>
            </a:pPr>
            <a:endParaRPr sz="1400" dirty="0"/>
          </a:p>
          <a:p>
            <a:pPr marL="0" lvl="0" indent="0" algn="l" rtl="0">
              <a:spcBef>
                <a:spcPts val="0"/>
              </a:spcBef>
              <a:spcAft>
                <a:spcPts val="0"/>
              </a:spcAft>
              <a:buNone/>
            </a:pPr>
            <a:endParaRPr sz="1400" dirty="0"/>
          </a:p>
          <a:p>
            <a:pPr marL="0" lvl="0" indent="0" algn="l" rtl="0">
              <a:spcBef>
                <a:spcPts val="0"/>
              </a:spcBef>
              <a:spcAft>
                <a:spcPts val="0"/>
              </a:spcAft>
              <a:buNone/>
            </a:pPr>
            <a:endParaRPr sz="1400" dirty="0"/>
          </a:p>
          <a:p>
            <a:pPr marL="0" lvl="0" indent="0" algn="l" rtl="0">
              <a:spcBef>
                <a:spcPts val="0"/>
              </a:spcBef>
              <a:spcAft>
                <a:spcPts val="0"/>
              </a:spcAft>
              <a:buNone/>
            </a:pPr>
            <a:endParaRPr sz="1400" dirty="0"/>
          </a:p>
        </p:txBody>
      </p:sp>
      <p:sp>
        <p:nvSpPr>
          <p:cNvPr id="361" name="Google Shape;361;p6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39</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BCB9D-7274-4261-8752-97382A6B6695}"/>
              </a:ext>
            </a:extLst>
          </p:cNvPr>
          <p:cNvSpPr>
            <a:spLocks noGrp="1"/>
          </p:cNvSpPr>
          <p:nvPr>
            <p:ph type="title"/>
          </p:nvPr>
        </p:nvSpPr>
        <p:spPr/>
        <p:txBody>
          <a:bodyPr/>
          <a:lstStyle/>
          <a:p>
            <a:r>
              <a:rPr lang="en-US" dirty="0"/>
              <a:t>References</a:t>
            </a:r>
          </a:p>
        </p:txBody>
      </p:sp>
      <p:sp>
        <p:nvSpPr>
          <p:cNvPr id="3" name="Text Placeholder 2">
            <a:extLst>
              <a:ext uri="{FF2B5EF4-FFF2-40B4-BE49-F238E27FC236}">
                <a16:creationId xmlns:a16="http://schemas.microsoft.com/office/drawing/2014/main" id="{0196AD0D-BF49-4B25-AA9D-0BA57154E419}"/>
              </a:ext>
            </a:extLst>
          </p:cNvPr>
          <p:cNvSpPr>
            <a:spLocks noGrp="1"/>
          </p:cNvSpPr>
          <p:nvPr>
            <p:ph type="body" idx="1"/>
          </p:nvPr>
        </p:nvSpPr>
        <p:spPr/>
        <p:txBody>
          <a:bodyPr/>
          <a:lstStyle/>
          <a:p>
            <a:r>
              <a:rPr lang="en-US" sz="1200" b="0" i="0" dirty="0">
                <a:solidFill>
                  <a:schemeClr val="accent2"/>
                </a:solidFill>
                <a:effectLst/>
                <a:latin typeface="+mj-lt"/>
              </a:rPr>
              <a:t>Atlassian. 2022. </a:t>
            </a:r>
            <a:r>
              <a:rPr lang="en-US" sz="1200" b="0" i="1" dirty="0">
                <a:solidFill>
                  <a:schemeClr val="accent2"/>
                </a:solidFill>
                <a:effectLst/>
                <a:latin typeface="+mj-lt"/>
              </a:rPr>
              <a:t>Git Branch | Atlassian Git Tutorial</a:t>
            </a:r>
            <a:r>
              <a:rPr lang="en-US" sz="1200" b="0" i="0" dirty="0">
                <a:solidFill>
                  <a:schemeClr val="accent2"/>
                </a:solidFill>
                <a:effectLst/>
                <a:latin typeface="+mj-lt"/>
              </a:rPr>
              <a:t>. [online] Available at: &lt;https://www.atlassian.com/git/tutorials/using-branches&gt; [Accessed 19 April 2022].</a:t>
            </a:r>
          </a:p>
          <a:p>
            <a:r>
              <a:rPr lang="en-US" sz="1200" b="0" i="0" dirty="0">
                <a:solidFill>
                  <a:schemeClr val="accent2"/>
                </a:solidFill>
                <a:effectLst/>
                <a:latin typeface="+mj-lt"/>
              </a:rPr>
              <a:t>Cottle, P., 2022. </a:t>
            </a:r>
            <a:r>
              <a:rPr lang="en-US" sz="1200" b="0" i="1" dirty="0">
                <a:solidFill>
                  <a:schemeClr val="accent2"/>
                </a:solidFill>
                <a:effectLst/>
                <a:latin typeface="+mj-lt"/>
              </a:rPr>
              <a:t>Learn Git Branching</a:t>
            </a:r>
            <a:r>
              <a:rPr lang="en-US" sz="1200" b="0" i="0" dirty="0">
                <a:solidFill>
                  <a:schemeClr val="accent2"/>
                </a:solidFill>
                <a:effectLst/>
                <a:latin typeface="+mj-lt"/>
              </a:rPr>
              <a:t>. [online] Learngitbranching.js.org. Available at: &lt;https://learngitbranching.js.org/&gt; [Accessed 19 April 2022].</a:t>
            </a:r>
          </a:p>
          <a:p>
            <a:r>
              <a:rPr lang="en-US" sz="1200" b="0" i="0" dirty="0">
                <a:solidFill>
                  <a:schemeClr val="accent2"/>
                </a:solidFill>
                <a:effectLst/>
                <a:latin typeface="+mj-lt"/>
              </a:rPr>
              <a:t>Crash Course. 2022. </a:t>
            </a:r>
            <a:r>
              <a:rPr lang="en-US" sz="1200" b="0" i="1" dirty="0">
                <a:solidFill>
                  <a:schemeClr val="accent2"/>
                </a:solidFill>
                <a:effectLst/>
                <a:latin typeface="+mj-lt"/>
              </a:rPr>
              <a:t>Compression: Crash Course Computer Science #21 - Crash Course</a:t>
            </a:r>
            <a:r>
              <a:rPr lang="en-US" sz="1200" b="0" i="0" dirty="0">
                <a:solidFill>
                  <a:schemeClr val="accent2"/>
                </a:solidFill>
                <a:effectLst/>
                <a:latin typeface="+mj-lt"/>
              </a:rPr>
              <a:t>. [online] Available at: &lt;https://thecrashcourse.com/courses/compression-crash-course-computer-science-21/&gt; [Accessed 19 April 2022].</a:t>
            </a:r>
          </a:p>
          <a:p>
            <a:r>
              <a:rPr lang="en-US" sz="1200" b="0" i="0" dirty="0" err="1">
                <a:solidFill>
                  <a:schemeClr val="accent2"/>
                </a:solidFill>
                <a:effectLst/>
                <a:latin typeface="+mj-lt"/>
              </a:rPr>
              <a:t>GeeksforGeeks</a:t>
            </a:r>
            <a:r>
              <a:rPr lang="en-US" sz="1200" b="0" i="0" dirty="0">
                <a:solidFill>
                  <a:schemeClr val="accent2"/>
                </a:solidFill>
                <a:effectLst/>
                <a:latin typeface="+mj-lt"/>
              </a:rPr>
              <a:t>. 2022. </a:t>
            </a:r>
            <a:r>
              <a:rPr lang="en-US" sz="1200" b="0" i="1" dirty="0">
                <a:solidFill>
                  <a:schemeClr val="accent2"/>
                </a:solidFill>
                <a:effectLst/>
                <a:latin typeface="+mj-lt"/>
              </a:rPr>
              <a:t>Practice Questions on Huffman Encoding - </a:t>
            </a:r>
            <a:r>
              <a:rPr lang="en-US" sz="1200" b="0" i="1" dirty="0" err="1">
                <a:solidFill>
                  <a:schemeClr val="accent2"/>
                </a:solidFill>
                <a:effectLst/>
                <a:latin typeface="+mj-lt"/>
              </a:rPr>
              <a:t>GeeksforGeeks</a:t>
            </a:r>
            <a:r>
              <a:rPr lang="en-US" sz="1200" b="0" i="0" dirty="0">
                <a:solidFill>
                  <a:schemeClr val="accent2"/>
                </a:solidFill>
                <a:effectLst/>
                <a:latin typeface="+mj-lt"/>
              </a:rPr>
              <a:t>. [online] Available at: &lt;https://www.geeksforgeeks.org/practice-questions-on-huffman-encoding/&gt; [Accessed 19 April 2022].</a:t>
            </a:r>
            <a:endParaRPr lang="en-US" sz="1200" dirty="0">
              <a:solidFill>
                <a:schemeClr val="accent2"/>
              </a:solidFill>
              <a:latin typeface="+mj-lt"/>
            </a:endParaRPr>
          </a:p>
          <a:p>
            <a:r>
              <a:rPr lang="en-US" sz="1200" b="0" i="0" dirty="0" err="1">
                <a:solidFill>
                  <a:schemeClr val="accent2"/>
                </a:solidFill>
                <a:effectLst/>
                <a:latin typeface="+mj-lt"/>
              </a:rPr>
              <a:t>GeeksforGeeks</a:t>
            </a:r>
            <a:r>
              <a:rPr lang="en-US" sz="1200" b="0" i="0" dirty="0">
                <a:solidFill>
                  <a:schemeClr val="accent2"/>
                </a:solidFill>
                <a:effectLst/>
                <a:latin typeface="+mj-lt"/>
              </a:rPr>
              <a:t>. 2022. </a:t>
            </a:r>
            <a:r>
              <a:rPr lang="en-US" sz="1200" b="0" i="1" dirty="0">
                <a:solidFill>
                  <a:schemeClr val="accent2"/>
                </a:solidFill>
                <a:effectLst/>
                <a:latin typeface="+mj-lt"/>
              </a:rPr>
              <a:t>Run Length Encoding in Python - </a:t>
            </a:r>
            <a:r>
              <a:rPr lang="en-US" sz="1200" b="0" i="1" dirty="0" err="1">
                <a:solidFill>
                  <a:schemeClr val="accent2"/>
                </a:solidFill>
                <a:effectLst/>
                <a:latin typeface="+mj-lt"/>
              </a:rPr>
              <a:t>GeeksforGeeks</a:t>
            </a:r>
            <a:r>
              <a:rPr lang="en-US" sz="1200" b="0" i="0" dirty="0">
                <a:solidFill>
                  <a:schemeClr val="accent2"/>
                </a:solidFill>
                <a:effectLst/>
                <a:latin typeface="+mj-lt"/>
              </a:rPr>
              <a:t>. [online] Available at: &lt;https://www.geeksforgeeks.org/run-length-encoding-python/&gt; [Accessed 19 April 2022].</a:t>
            </a:r>
          </a:p>
          <a:p>
            <a:r>
              <a:rPr lang="en-US" sz="1200" dirty="0" err="1">
                <a:solidFill>
                  <a:schemeClr val="accent2"/>
                </a:solidFill>
                <a:latin typeface="+mj-lt"/>
              </a:rPr>
              <a:t>GeeksforGeeks</a:t>
            </a:r>
            <a:r>
              <a:rPr lang="en-US" sz="1200" dirty="0">
                <a:solidFill>
                  <a:schemeClr val="accent2"/>
                </a:solidFill>
                <a:latin typeface="+mj-lt"/>
              </a:rPr>
              <a:t>. 2022. Iterate over characters of a string in Python - </a:t>
            </a:r>
            <a:r>
              <a:rPr lang="en-US" sz="1200" dirty="0" err="1">
                <a:solidFill>
                  <a:schemeClr val="accent2"/>
                </a:solidFill>
                <a:latin typeface="+mj-lt"/>
              </a:rPr>
              <a:t>GeeksforGeeks</a:t>
            </a:r>
            <a:r>
              <a:rPr lang="en-US" sz="1200" dirty="0">
                <a:solidFill>
                  <a:schemeClr val="accent2"/>
                </a:solidFill>
                <a:latin typeface="+mj-lt"/>
              </a:rPr>
              <a:t>. [online] Available at: &lt;https://www.geeksforgeeks.org/iterate-over-characters-of-a-string-in-python/&gt; [Accessed 21 April 2022].</a:t>
            </a:r>
          </a:p>
          <a:p>
            <a:r>
              <a:rPr lang="en-US" sz="1200" b="0" i="0" dirty="0">
                <a:solidFill>
                  <a:schemeClr val="accent2"/>
                </a:solidFill>
                <a:effectLst/>
                <a:latin typeface="+mj-lt"/>
              </a:rPr>
              <a:t>Git-scm.com. 2022. </a:t>
            </a:r>
            <a:r>
              <a:rPr lang="en-US" sz="1200" b="0" i="1" dirty="0">
                <a:solidFill>
                  <a:schemeClr val="accent2"/>
                </a:solidFill>
                <a:effectLst/>
                <a:latin typeface="+mj-lt"/>
              </a:rPr>
              <a:t>Git - Basic Branching and Merging</a:t>
            </a:r>
            <a:r>
              <a:rPr lang="en-US" sz="1200" b="0" i="0" dirty="0">
                <a:solidFill>
                  <a:schemeClr val="accent2"/>
                </a:solidFill>
                <a:effectLst/>
                <a:latin typeface="+mj-lt"/>
              </a:rPr>
              <a:t>. [online] Available at: &lt;https://git-scm.com/book/en/v2/Git-Branching-Basic-Branching-and-Merging&gt; [Accessed 19 April 2022].</a:t>
            </a:r>
            <a:endParaRPr lang="en-US" sz="1200" dirty="0">
              <a:solidFill>
                <a:schemeClr val="accent2"/>
              </a:solidFill>
              <a:latin typeface="+mj-lt"/>
            </a:endParaRPr>
          </a:p>
          <a:p>
            <a:r>
              <a:rPr lang="en-US" sz="1200" b="0" i="0" dirty="0">
                <a:solidFill>
                  <a:schemeClr val="accent2"/>
                </a:solidFill>
                <a:effectLst/>
                <a:latin typeface="+mj-lt"/>
              </a:rPr>
              <a:t>Medium. 2022. </a:t>
            </a:r>
            <a:r>
              <a:rPr lang="en-US" sz="1200" b="0" i="1" dirty="0">
                <a:solidFill>
                  <a:schemeClr val="accent2"/>
                </a:solidFill>
                <a:effectLst/>
                <a:latin typeface="+mj-lt"/>
              </a:rPr>
              <a:t>Character Encoding in Depth</a:t>
            </a:r>
            <a:r>
              <a:rPr lang="en-US" sz="1200" b="0" i="0" dirty="0">
                <a:solidFill>
                  <a:schemeClr val="accent2"/>
                </a:solidFill>
                <a:effectLst/>
                <a:latin typeface="+mj-lt"/>
              </a:rPr>
              <a:t>. [online] Available at: &lt;https://medium.com/tech-tajawal/https-medium-com-tech-tajawal-character-encoding-in-depth-6f1df87888d8&gt; [Accessed 19 April 2022].</a:t>
            </a:r>
            <a:endParaRPr lang="en-US" sz="1200" dirty="0">
              <a:solidFill>
                <a:schemeClr val="accent2"/>
              </a:solidFill>
              <a:latin typeface="+mj-lt"/>
            </a:endParaRPr>
          </a:p>
          <a:p>
            <a:r>
              <a:rPr lang="en-US" sz="1200" dirty="0">
                <a:solidFill>
                  <a:schemeClr val="accent2"/>
                </a:solidFill>
                <a:latin typeface="+mj-lt"/>
              </a:rPr>
              <a:t>Svgontheweb.com. 2022. A Practical Guide to SVGs on the web. [online] Available at: &lt;https://svgontheweb.com/#animating&gt; [Accessed 19 April 2022].</a:t>
            </a:r>
          </a:p>
          <a:p>
            <a:endParaRPr lang="en-US" sz="1200" b="0" i="0" dirty="0">
              <a:solidFill>
                <a:schemeClr val="accent2"/>
              </a:solidFill>
              <a:effectLst/>
              <a:latin typeface="+mj-lt"/>
            </a:endParaRPr>
          </a:p>
        </p:txBody>
      </p:sp>
      <p:sp>
        <p:nvSpPr>
          <p:cNvPr id="4" name="Slide Number Placeholder 3">
            <a:extLst>
              <a:ext uri="{FF2B5EF4-FFF2-40B4-BE49-F238E27FC236}">
                <a16:creationId xmlns:a16="http://schemas.microsoft.com/office/drawing/2014/main" id="{3D782AD1-414E-41C5-9B6F-9FD2FBCCBB14}"/>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40</a:t>
            </a:fld>
            <a:endParaRPr lang="en-GB"/>
          </a:p>
        </p:txBody>
      </p:sp>
    </p:spTree>
    <p:extLst>
      <p:ext uri="{BB962C8B-B14F-4D97-AF65-F5344CB8AC3E}">
        <p14:creationId xmlns:p14="http://schemas.microsoft.com/office/powerpoint/2010/main" val="23849621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1F718-8CE1-4919-8FEE-5D8AB9BDED93}"/>
              </a:ext>
            </a:extLst>
          </p:cNvPr>
          <p:cNvSpPr>
            <a:spLocks noGrp="1"/>
          </p:cNvSpPr>
          <p:nvPr>
            <p:ph type="title"/>
          </p:nvPr>
        </p:nvSpPr>
        <p:spPr/>
        <p:txBody>
          <a:bodyPr/>
          <a:lstStyle/>
          <a:p>
            <a:r>
              <a:rPr lang="en-US" dirty="0"/>
              <a:t>References</a:t>
            </a:r>
          </a:p>
        </p:txBody>
      </p:sp>
      <p:sp>
        <p:nvSpPr>
          <p:cNvPr id="3" name="Text Placeholder 2">
            <a:extLst>
              <a:ext uri="{FF2B5EF4-FFF2-40B4-BE49-F238E27FC236}">
                <a16:creationId xmlns:a16="http://schemas.microsoft.com/office/drawing/2014/main" id="{B5FD0FE2-5417-4477-BFE3-9FBC588E70CA}"/>
              </a:ext>
            </a:extLst>
          </p:cNvPr>
          <p:cNvSpPr>
            <a:spLocks noGrp="1"/>
          </p:cNvSpPr>
          <p:nvPr>
            <p:ph type="body" idx="1"/>
          </p:nvPr>
        </p:nvSpPr>
        <p:spPr/>
        <p:txBody>
          <a:bodyPr/>
          <a:lstStyle/>
          <a:p>
            <a:r>
              <a:rPr lang="en-US" sz="1200" b="0" i="0" dirty="0">
                <a:solidFill>
                  <a:schemeClr val="accent2"/>
                </a:solidFill>
                <a:effectLst/>
                <a:latin typeface="+mj-lt"/>
              </a:rPr>
              <a:t>Hackernoon.com. 2022. </a:t>
            </a:r>
            <a:r>
              <a:rPr lang="en-US" sz="1200" b="0" i="1" dirty="0">
                <a:solidFill>
                  <a:schemeClr val="accent2"/>
                </a:solidFill>
                <a:effectLst/>
                <a:latin typeface="+mj-lt"/>
              </a:rPr>
              <a:t>Git Merge vs. Rebase: What’s the Diff? | </a:t>
            </a:r>
            <a:r>
              <a:rPr lang="en-US" sz="1200" b="0" i="1" dirty="0" err="1">
                <a:solidFill>
                  <a:schemeClr val="accent2"/>
                </a:solidFill>
                <a:effectLst/>
                <a:latin typeface="+mj-lt"/>
              </a:rPr>
              <a:t>HackerNoon</a:t>
            </a:r>
            <a:r>
              <a:rPr lang="en-US" sz="1200" b="0" i="0" dirty="0">
                <a:solidFill>
                  <a:schemeClr val="accent2"/>
                </a:solidFill>
                <a:effectLst/>
                <a:latin typeface="+mj-lt"/>
              </a:rPr>
              <a:t>. [online] Available at: &lt;https://hackernoon.com/git-merge-vs-rebase-whats-the-diff-76413c117333&gt; [Accessed 19 April 2022].</a:t>
            </a:r>
            <a:endParaRPr lang="en-US" sz="1200" dirty="0">
              <a:solidFill>
                <a:schemeClr val="accent2"/>
              </a:solidFill>
              <a:latin typeface="+mj-lt"/>
            </a:endParaRPr>
          </a:p>
          <a:p>
            <a:r>
              <a:rPr lang="en-US" sz="1200" b="0" i="0" dirty="0">
                <a:solidFill>
                  <a:schemeClr val="accent2"/>
                </a:solidFill>
                <a:effectLst/>
                <a:latin typeface="+mj-lt"/>
              </a:rPr>
              <a:t>The Windows Club. 2022. </a:t>
            </a:r>
            <a:r>
              <a:rPr lang="en-US" sz="1200" b="0" i="1" dirty="0">
                <a:solidFill>
                  <a:schemeClr val="accent2"/>
                </a:solidFill>
                <a:effectLst/>
                <a:latin typeface="+mj-lt"/>
              </a:rPr>
              <a:t>PNG vs JPG vs GIF vs BMP vs TIF: Image file formats explained</a:t>
            </a:r>
            <a:r>
              <a:rPr lang="en-US" sz="1200" b="0" i="0" dirty="0">
                <a:solidFill>
                  <a:schemeClr val="accent2"/>
                </a:solidFill>
                <a:effectLst/>
                <a:latin typeface="+mj-lt"/>
              </a:rPr>
              <a:t>. [online] Available at: &lt;https://www.thewindowsclub.com/png-jpg-gif-bmp-tif-image-file-formats&gt; [Accessed 19 April 2022].</a:t>
            </a:r>
          </a:p>
          <a:p>
            <a:r>
              <a:rPr lang="en-US" sz="1200" b="0" i="0" dirty="0">
                <a:solidFill>
                  <a:schemeClr val="accent2"/>
                </a:solidFill>
                <a:effectLst/>
                <a:latin typeface="+mj-lt"/>
              </a:rPr>
              <a:t>W3schools.com. 2022. </a:t>
            </a:r>
            <a:r>
              <a:rPr lang="en-US" sz="1200" b="0" i="1" dirty="0">
                <a:solidFill>
                  <a:schemeClr val="accent2"/>
                </a:solidFill>
                <a:effectLst/>
                <a:latin typeface="+mj-lt"/>
              </a:rPr>
              <a:t>SVG Tutorial</a:t>
            </a:r>
            <a:r>
              <a:rPr lang="en-US" sz="1200" b="0" i="0" dirty="0">
                <a:solidFill>
                  <a:schemeClr val="accent2"/>
                </a:solidFill>
                <a:effectLst/>
                <a:latin typeface="+mj-lt"/>
              </a:rPr>
              <a:t>. [online] Available at: &lt;https://www.w3schools.com/graphics/svg_intro.asp&gt; [Accessed 19 April 2022].</a:t>
            </a:r>
            <a:endParaRPr lang="en-US" sz="1200" dirty="0">
              <a:solidFill>
                <a:schemeClr val="accent2"/>
              </a:solidFill>
              <a:latin typeface="+mj-lt"/>
            </a:endParaRPr>
          </a:p>
          <a:p>
            <a:r>
              <a:rPr lang="en-US" sz="1200" b="0" i="0" dirty="0">
                <a:solidFill>
                  <a:schemeClr val="accent2"/>
                </a:solidFill>
                <a:effectLst/>
                <a:latin typeface="+mj-lt"/>
              </a:rPr>
              <a:t>Joel on Software. 2022. </a:t>
            </a:r>
            <a:r>
              <a:rPr lang="en-US" sz="1200" b="0" i="1" dirty="0">
                <a:solidFill>
                  <a:schemeClr val="accent2"/>
                </a:solidFill>
                <a:effectLst/>
                <a:latin typeface="+mj-lt"/>
              </a:rPr>
              <a:t>The Absolute Minimum Every Software Developer Absolutely, Positively Must Know About Unicode and Character Sets (No Excuses!)</a:t>
            </a:r>
            <a:r>
              <a:rPr lang="en-US" sz="1200" b="0" i="0" dirty="0">
                <a:solidFill>
                  <a:schemeClr val="accent2"/>
                </a:solidFill>
                <a:effectLst/>
                <a:latin typeface="+mj-lt"/>
              </a:rPr>
              <a:t>. [online] Available at: &lt;https://www.joelonsoftware.com/2003/10/08/the-absolute-minimum-every-software-developer-absolutely-positively-must-know-about-unicode-and-character-sets-no-excuses/&gt; [Accessed 19 April 2022].</a:t>
            </a:r>
          </a:p>
          <a:p>
            <a:r>
              <a:rPr lang="en-US" sz="1200" b="0" i="0" dirty="0">
                <a:solidFill>
                  <a:schemeClr val="accent2"/>
                </a:solidFill>
                <a:effectLst/>
                <a:latin typeface="+mj-lt"/>
              </a:rPr>
              <a:t>Medium. 2022. </a:t>
            </a:r>
            <a:r>
              <a:rPr lang="en-US" sz="1200" b="0" i="1" dirty="0">
                <a:solidFill>
                  <a:schemeClr val="accent2"/>
                </a:solidFill>
                <a:effectLst/>
                <a:latin typeface="+mj-lt"/>
              </a:rPr>
              <a:t>Under The Bonnet: Binary Representation of Integer</a:t>
            </a:r>
            <a:r>
              <a:rPr lang="en-US" sz="1200" b="0" i="0" dirty="0">
                <a:solidFill>
                  <a:schemeClr val="accent2"/>
                </a:solidFill>
                <a:effectLst/>
                <a:latin typeface="+mj-lt"/>
              </a:rPr>
              <a:t>. [online] Available at: &lt;https://medium.com/@lynxluna/under-the-bonnet-binary-representation-of-integer-83b2a2283c58&gt; [Accessed 19 April 2022].</a:t>
            </a:r>
            <a:endParaRPr lang="en-US" sz="1200" dirty="0">
              <a:solidFill>
                <a:schemeClr val="accent2"/>
              </a:solidFill>
              <a:latin typeface="+mj-lt"/>
            </a:endParaRPr>
          </a:p>
          <a:p>
            <a:r>
              <a:rPr lang="en-US" sz="1200" b="0" i="0" dirty="0">
                <a:solidFill>
                  <a:schemeClr val="accent2"/>
                </a:solidFill>
                <a:effectLst/>
                <a:latin typeface="+mj-lt"/>
              </a:rPr>
              <a:t>Medium. 2022. </a:t>
            </a:r>
            <a:r>
              <a:rPr lang="en-US" sz="1200" b="0" i="1" dirty="0">
                <a:solidFill>
                  <a:schemeClr val="accent2"/>
                </a:solidFill>
                <a:effectLst/>
                <a:latin typeface="+mj-lt"/>
              </a:rPr>
              <a:t>Under The Bonnet: Representing Characters and Strings.</a:t>
            </a:r>
            <a:r>
              <a:rPr lang="en-US" sz="1200" b="0" i="0" dirty="0">
                <a:solidFill>
                  <a:schemeClr val="accent2"/>
                </a:solidFill>
                <a:effectLst/>
                <a:latin typeface="+mj-lt"/>
              </a:rPr>
              <a:t>. [online] Available at: &lt;https://medium.com/@lynxluna/under-the-bonnet-representing-characters-and-strings-ff7cec26ee3c&gt; [Accessed 19 April 2022].</a:t>
            </a:r>
            <a:r>
              <a:rPr lang="en-US" sz="1200" b="0" i="0" dirty="0">
                <a:solidFill>
                  <a:srgbClr val="000000"/>
                </a:solidFill>
                <a:effectLst/>
                <a:latin typeface="+mj-lt"/>
              </a:rPr>
              <a:t>	</a:t>
            </a:r>
            <a:endParaRPr lang="en-US" sz="1200" dirty="0">
              <a:latin typeface="+mj-lt"/>
            </a:endParaRPr>
          </a:p>
          <a:p>
            <a:endParaRPr lang="en-US" sz="1200" dirty="0">
              <a:latin typeface="+mj-lt"/>
            </a:endParaRPr>
          </a:p>
        </p:txBody>
      </p:sp>
      <p:sp>
        <p:nvSpPr>
          <p:cNvPr id="4" name="Slide Number Placeholder 3">
            <a:extLst>
              <a:ext uri="{FF2B5EF4-FFF2-40B4-BE49-F238E27FC236}">
                <a16:creationId xmlns:a16="http://schemas.microsoft.com/office/drawing/2014/main" id="{0B277BD1-43CA-4CB0-B750-A5945FBF17D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41</a:t>
            </a:fld>
            <a:endParaRPr lang="en-GB"/>
          </a:p>
        </p:txBody>
      </p:sp>
    </p:spTree>
    <p:extLst>
      <p:ext uri="{BB962C8B-B14F-4D97-AF65-F5344CB8AC3E}">
        <p14:creationId xmlns:p14="http://schemas.microsoft.com/office/powerpoint/2010/main" val="575388785"/>
      </p:ext>
    </p:extLst>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TotalTime>
  <Words>3945</Words>
  <Application>Microsoft Office PowerPoint</Application>
  <PresentationFormat>On-screen Show (16:9)</PresentationFormat>
  <Paragraphs>409</Paragraphs>
  <Slides>41</Slides>
  <Notes>33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41</vt:i4>
      </vt:variant>
    </vt:vector>
  </HeadingPairs>
  <TitlesOfParts>
    <vt:vector size="48" baseType="lpstr">
      <vt:lpstr>Arial</vt:lpstr>
      <vt:lpstr>Calibri</vt:lpstr>
      <vt:lpstr>Consolas</vt:lpstr>
      <vt:lpstr>Open Sans</vt:lpstr>
      <vt:lpstr>Times New Roman</vt:lpstr>
      <vt:lpstr>Simple Dark</vt:lpstr>
      <vt:lpstr>Simple Light</vt:lpstr>
      <vt:lpstr>Computer Science Fundamentals</vt:lpstr>
      <vt:lpstr>Agenda</vt:lpstr>
      <vt:lpstr>PowerPoint Presentation</vt:lpstr>
      <vt:lpstr>Register on Github and share your details</vt:lpstr>
      <vt:lpstr>Connecting to GitHub with SSH</vt:lpstr>
      <vt:lpstr>Connecting to Github with SSH</vt:lpstr>
      <vt:lpstr>Task 0: Review previous seminar</vt:lpstr>
      <vt:lpstr>Alternative option</vt:lpstr>
      <vt:lpstr>git branch</vt:lpstr>
      <vt:lpstr>General picture of branching concept 2 </vt:lpstr>
      <vt:lpstr>Task 1: git branch</vt:lpstr>
      <vt:lpstr>Task 2: push updates from branch</vt:lpstr>
      <vt:lpstr>git merge</vt:lpstr>
      <vt:lpstr>Task 3: git merge </vt:lpstr>
      <vt:lpstr>PowerPoint Presentation</vt:lpstr>
      <vt:lpstr>Lecture based Q&amp;A</vt:lpstr>
      <vt:lpstr>Task 4:  Run-length encoding</vt:lpstr>
      <vt:lpstr>Example of Run-length encoding in python</vt:lpstr>
      <vt:lpstr>Task 5: Run-length encoding</vt:lpstr>
      <vt:lpstr>Task 6: Huffman encoding</vt:lpstr>
      <vt:lpstr>Task 7: Huffman encoding</vt:lpstr>
      <vt:lpstr>Task 8: Text representation</vt:lpstr>
      <vt:lpstr>Python</vt:lpstr>
      <vt:lpstr>Python: Conditionals</vt:lpstr>
      <vt:lpstr>if </vt:lpstr>
      <vt:lpstr>if else</vt:lpstr>
      <vt:lpstr>Chained conditional</vt:lpstr>
      <vt:lpstr>Nested conditional</vt:lpstr>
      <vt:lpstr>Consider more concise versions </vt:lpstr>
      <vt:lpstr>Recursions</vt:lpstr>
      <vt:lpstr>recursive function</vt:lpstr>
      <vt:lpstr>Beware of infinite recursion 8</vt:lpstr>
      <vt:lpstr>Keyboard input 9</vt:lpstr>
      <vt:lpstr>Task 9</vt:lpstr>
      <vt:lpstr>Homework 1</vt:lpstr>
      <vt:lpstr>Homework 2</vt:lpstr>
      <vt:lpstr>Homework 3</vt:lpstr>
      <vt:lpstr>Homework 4</vt:lpstr>
      <vt:lpstr>Recommended actions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Science Fundamentals</dc:title>
  <cp:lastModifiedBy>Olga Yugay</cp:lastModifiedBy>
  <cp:revision>5</cp:revision>
  <dcterms:modified xsi:type="dcterms:W3CDTF">2022-04-21T15:22:31Z</dcterms:modified>
</cp:coreProperties>
</file>