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 id="2147483763" r:id="rId5"/>
  </p:sldMasterIdLst>
  <p:notesMasterIdLst>
    <p:notesMasterId r:id="rId37"/>
  </p:notesMasterIdLst>
  <p:sldIdLst>
    <p:sldId id="256" r:id="rId6"/>
    <p:sldId id="257" r:id="rId7"/>
    <p:sldId id="258" r:id="rId8"/>
    <p:sldId id="272" r:id="rId9"/>
    <p:sldId id="271" r:id="rId10"/>
    <p:sldId id="266" r:id="rId11"/>
    <p:sldId id="273" r:id="rId12"/>
    <p:sldId id="274" r:id="rId13"/>
    <p:sldId id="262" r:id="rId14"/>
    <p:sldId id="302" r:id="rId15"/>
    <p:sldId id="278" r:id="rId16"/>
    <p:sldId id="279" r:id="rId17"/>
    <p:sldId id="280" r:id="rId18"/>
    <p:sldId id="281" r:id="rId19"/>
    <p:sldId id="282" r:id="rId20"/>
    <p:sldId id="283" r:id="rId21"/>
    <p:sldId id="284" r:id="rId22"/>
    <p:sldId id="285" r:id="rId23"/>
    <p:sldId id="286" r:id="rId24"/>
    <p:sldId id="287" r:id="rId25"/>
    <p:sldId id="289" r:id="rId26"/>
    <p:sldId id="298" r:id="rId27"/>
    <p:sldId id="292" r:id="rId28"/>
    <p:sldId id="293" r:id="rId29"/>
    <p:sldId id="294" r:id="rId30"/>
    <p:sldId id="295" r:id="rId31"/>
    <p:sldId id="296" r:id="rId32"/>
    <p:sldId id="297" r:id="rId33"/>
    <p:sldId id="299" r:id="rId34"/>
    <p:sldId id="300" r:id="rId35"/>
    <p:sldId id="30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705" autoAdjust="0"/>
    <p:restoredTop sz="94619" autoAdjust="0"/>
  </p:normalViewPr>
  <p:slideViewPr>
    <p:cSldViewPr snapToGrid="0">
      <p:cViewPr varScale="1">
        <p:scale>
          <a:sx n="35" d="100"/>
          <a:sy n="35" d="100"/>
        </p:scale>
        <p:origin x="294"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ovan Roring" userId="7f5d728f8721ec73" providerId="LiveId" clId="{912E399B-02B3-4EC4-BEF0-3AC5928F2686}"/>
    <pc:docChg chg="undo custSel modSld modShowInfo">
      <pc:chgData name="Riovan Roring" userId="7f5d728f8721ec73" providerId="LiveId" clId="{912E399B-02B3-4EC4-BEF0-3AC5928F2686}" dt="2022-04-06T11:26:37.378" v="12" actId="1076"/>
      <pc:docMkLst>
        <pc:docMk/>
      </pc:docMkLst>
      <pc:sldChg chg="modSp mod">
        <pc:chgData name="Riovan Roring" userId="7f5d728f8721ec73" providerId="LiveId" clId="{912E399B-02B3-4EC4-BEF0-3AC5928F2686}" dt="2022-04-06T11:26:37.378" v="12" actId="1076"/>
        <pc:sldMkLst>
          <pc:docMk/>
          <pc:sldMk cId="2351766608" sldId="292"/>
        </pc:sldMkLst>
        <pc:spChg chg="mod">
          <ac:chgData name="Riovan Roring" userId="7f5d728f8721ec73" providerId="LiveId" clId="{912E399B-02B3-4EC4-BEF0-3AC5928F2686}" dt="2022-04-06T11:26:37.378" v="12" actId="1076"/>
          <ac:spMkLst>
            <pc:docMk/>
            <pc:sldMk cId="2351766608" sldId="292"/>
            <ac:spMk id="14" creationId="{91F74014-095D-46CB-AA65-1BB197A6ADD5}"/>
          </ac:spMkLst>
        </pc:spChg>
      </pc:sldChg>
      <pc:sldChg chg="modSp mod">
        <pc:chgData name="Riovan Roring" userId="7f5d728f8721ec73" providerId="LiveId" clId="{912E399B-02B3-4EC4-BEF0-3AC5928F2686}" dt="2022-04-06T06:28:00.898" v="0" actId="1076"/>
        <pc:sldMkLst>
          <pc:docMk/>
          <pc:sldMk cId="1122898823" sldId="293"/>
        </pc:sldMkLst>
        <pc:spChg chg="mod">
          <ac:chgData name="Riovan Roring" userId="7f5d728f8721ec73" providerId="LiveId" clId="{912E399B-02B3-4EC4-BEF0-3AC5928F2686}" dt="2022-04-06T06:28:00.898" v="0" actId="1076"/>
          <ac:spMkLst>
            <pc:docMk/>
            <pc:sldMk cId="1122898823" sldId="293"/>
            <ac:spMk id="14" creationId="{35262737-1396-4BD6-8BB3-10E84CA59645}"/>
          </ac:spMkLst>
        </pc:spChg>
      </pc:sldChg>
      <pc:sldChg chg="modSp mod">
        <pc:chgData name="Riovan Roring" userId="7f5d728f8721ec73" providerId="LiveId" clId="{912E399B-02B3-4EC4-BEF0-3AC5928F2686}" dt="2022-04-06T06:28:25.871" v="4" actId="1076"/>
        <pc:sldMkLst>
          <pc:docMk/>
          <pc:sldMk cId="2050088006" sldId="300"/>
        </pc:sldMkLst>
        <pc:picChg chg="mod ord">
          <ac:chgData name="Riovan Roring" userId="7f5d728f8721ec73" providerId="LiveId" clId="{912E399B-02B3-4EC4-BEF0-3AC5928F2686}" dt="2022-04-06T06:28:25.871" v="4" actId="1076"/>
          <ac:picMkLst>
            <pc:docMk/>
            <pc:sldMk cId="2050088006" sldId="300"/>
            <ac:picMk id="4" creationId="{48B170F4-108F-4AE7-8591-E0D32DB7421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AEC0A8-8F15-4C3C-806F-E636E7B5D627}" type="doc">
      <dgm:prSet loTypeId="urn:microsoft.com/office/officeart/2005/8/layout/vList2" loCatId="list" qsTypeId="urn:microsoft.com/office/officeart/2005/8/quickstyle/simple2" qsCatId="simple" csTypeId="urn:microsoft.com/office/officeart/2005/8/colors/colorful2" csCatId="colorful" phldr="1"/>
      <dgm:spPr/>
      <dgm:t>
        <a:bodyPr/>
        <a:lstStyle/>
        <a:p>
          <a:endParaRPr lang="en-US"/>
        </a:p>
      </dgm:t>
    </dgm:pt>
    <dgm:pt modelId="{AD82C97F-2605-4656-98D2-C8433B6858E7}">
      <dgm:prSet phldrT="[Text]"/>
      <dgm:spPr/>
      <dgm:t>
        <a:bodyPr/>
        <a:lstStyle/>
        <a:p>
          <a:r>
            <a:rPr lang="en-US" dirty="0"/>
            <a:t>Agility</a:t>
          </a:r>
        </a:p>
      </dgm:t>
    </dgm:pt>
    <dgm:pt modelId="{AD6AD4D5-915F-4D29-8166-912B6A66399B}" type="parTrans" cxnId="{2362A1E4-64FC-4253-A26D-D3EC982735E6}">
      <dgm:prSet/>
      <dgm:spPr/>
      <dgm:t>
        <a:bodyPr/>
        <a:lstStyle/>
        <a:p>
          <a:endParaRPr lang="en-US"/>
        </a:p>
      </dgm:t>
    </dgm:pt>
    <dgm:pt modelId="{80C13827-5DB6-4166-995C-425A1F851370}" type="sibTrans" cxnId="{2362A1E4-64FC-4253-A26D-D3EC982735E6}">
      <dgm:prSet/>
      <dgm:spPr/>
      <dgm:t>
        <a:bodyPr/>
        <a:lstStyle/>
        <a:p>
          <a:endParaRPr lang="en-US"/>
        </a:p>
      </dgm:t>
    </dgm:pt>
    <dgm:pt modelId="{8C06A986-D94E-403D-B3B3-FCEA3E0ABA23}">
      <dgm:prSet phldrT="[Text]"/>
      <dgm:spPr/>
      <dgm:t>
        <a:bodyPr/>
        <a:lstStyle/>
        <a:p>
          <a:r>
            <a:rPr lang="en-US" dirty="0"/>
            <a:t>Reliability</a:t>
          </a:r>
        </a:p>
      </dgm:t>
    </dgm:pt>
    <dgm:pt modelId="{A49957A3-F60D-4BD3-888E-588AD4E2E612}" type="parTrans" cxnId="{EC6D14BD-56FF-4FB7-A4F1-74380AA3A686}">
      <dgm:prSet/>
      <dgm:spPr/>
      <dgm:t>
        <a:bodyPr/>
        <a:lstStyle/>
        <a:p>
          <a:endParaRPr lang="en-US"/>
        </a:p>
      </dgm:t>
    </dgm:pt>
    <dgm:pt modelId="{EE49C9F4-B196-471E-A664-F1A8BEE1F3FD}" type="sibTrans" cxnId="{EC6D14BD-56FF-4FB7-A4F1-74380AA3A686}">
      <dgm:prSet/>
      <dgm:spPr/>
      <dgm:t>
        <a:bodyPr/>
        <a:lstStyle/>
        <a:p>
          <a:endParaRPr lang="en-US"/>
        </a:p>
      </dgm:t>
    </dgm:pt>
    <dgm:pt modelId="{0B427B17-161F-4661-9E62-5A7B5215508E}">
      <dgm:prSet phldrT="[Text]"/>
      <dgm:spPr/>
      <dgm:t>
        <a:bodyPr/>
        <a:lstStyle/>
        <a:p>
          <a:r>
            <a:rPr lang="en-US" dirty="0"/>
            <a:t>Scalability &amp; Elasticity</a:t>
          </a:r>
        </a:p>
      </dgm:t>
    </dgm:pt>
    <dgm:pt modelId="{1DBA1721-C5E8-43A9-AC70-0290E0C3C4BF}" type="parTrans" cxnId="{9702EA9D-F798-4CE4-98B6-847A8369B99B}">
      <dgm:prSet/>
      <dgm:spPr/>
      <dgm:t>
        <a:bodyPr/>
        <a:lstStyle/>
        <a:p>
          <a:endParaRPr lang="en-US"/>
        </a:p>
      </dgm:t>
    </dgm:pt>
    <dgm:pt modelId="{4E54277E-2DF5-463A-A637-6189812060FB}" type="sibTrans" cxnId="{9702EA9D-F798-4CE4-98B6-847A8369B99B}">
      <dgm:prSet/>
      <dgm:spPr/>
      <dgm:t>
        <a:bodyPr/>
        <a:lstStyle/>
        <a:p>
          <a:endParaRPr lang="en-US"/>
        </a:p>
      </dgm:t>
    </dgm:pt>
    <dgm:pt modelId="{1F41A094-26E8-4D24-A83C-1A2311CC3826}">
      <dgm:prSet phldrT="[Text]"/>
      <dgm:spPr/>
      <dgm:t>
        <a:bodyPr/>
        <a:lstStyle/>
        <a:p>
          <a:r>
            <a:rPr lang="en-US" dirty="0"/>
            <a:t>Performance</a:t>
          </a:r>
        </a:p>
      </dgm:t>
    </dgm:pt>
    <dgm:pt modelId="{6D4B9E90-F82D-41F6-905B-7A4F82F19160}" type="parTrans" cxnId="{FF8FA32F-4D06-48A3-BFC8-5FF7AFA0B9EE}">
      <dgm:prSet/>
      <dgm:spPr/>
      <dgm:t>
        <a:bodyPr/>
        <a:lstStyle/>
        <a:p>
          <a:endParaRPr lang="en-US"/>
        </a:p>
      </dgm:t>
    </dgm:pt>
    <dgm:pt modelId="{C441A191-BD9D-4937-AD40-8012E698D5C3}" type="sibTrans" cxnId="{FF8FA32F-4D06-48A3-BFC8-5FF7AFA0B9EE}">
      <dgm:prSet/>
      <dgm:spPr/>
      <dgm:t>
        <a:bodyPr/>
        <a:lstStyle/>
        <a:p>
          <a:endParaRPr lang="en-US"/>
        </a:p>
      </dgm:t>
    </dgm:pt>
    <dgm:pt modelId="{12DABAE5-7CD2-4C2C-BFE0-E5F1345D6DF2}">
      <dgm:prSet phldrT="[Text]"/>
      <dgm:spPr/>
      <dgm:t>
        <a:bodyPr/>
        <a:lstStyle/>
        <a:p>
          <a:r>
            <a:rPr lang="en-US" dirty="0"/>
            <a:t>Security and Compliance</a:t>
          </a:r>
        </a:p>
      </dgm:t>
    </dgm:pt>
    <dgm:pt modelId="{A64A91AA-D584-4DF7-8839-16F82FEF330A}" type="parTrans" cxnId="{A3F76CF3-FD4F-43BC-A108-FB35A0A92558}">
      <dgm:prSet/>
      <dgm:spPr/>
      <dgm:t>
        <a:bodyPr/>
        <a:lstStyle/>
        <a:p>
          <a:endParaRPr lang="en-US"/>
        </a:p>
      </dgm:t>
    </dgm:pt>
    <dgm:pt modelId="{0DBFFD0B-166E-470F-9D94-153B111ED1C6}" type="sibTrans" cxnId="{A3F76CF3-FD4F-43BC-A108-FB35A0A92558}">
      <dgm:prSet/>
      <dgm:spPr/>
      <dgm:t>
        <a:bodyPr/>
        <a:lstStyle/>
        <a:p>
          <a:endParaRPr lang="en-US"/>
        </a:p>
      </dgm:t>
    </dgm:pt>
    <dgm:pt modelId="{86C9B3D6-6ADC-48D4-9108-12B81F6C580F}">
      <dgm:prSet/>
      <dgm:spPr/>
      <dgm:t>
        <a:bodyPr/>
        <a:lstStyle/>
        <a:p>
          <a:r>
            <a:rPr lang="en-US" dirty="0"/>
            <a:t>Ease of Maintenance</a:t>
          </a:r>
        </a:p>
      </dgm:t>
    </dgm:pt>
    <dgm:pt modelId="{5563795C-67F6-46F6-9FC4-396BA2FEC0A0}" type="parTrans" cxnId="{1D0511DB-3469-4469-8C3F-23F4CF0DF4C3}">
      <dgm:prSet/>
      <dgm:spPr/>
      <dgm:t>
        <a:bodyPr/>
        <a:lstStyle/>
        <a:p>
          <a:endParaRPr lang="en-US"/>
        </a:p>
      </dgm:t>
    </dgm:pt>
    <dgm:pt modelId="{EBA8F703-0C0F-40CD-9E21-C7F9B356C836}" type="sibTrans" cxnId="{1D0511DB-3469-4469-8C3F-23F4CF0DF4C3}">
      <dgm:prSet/>
      <dgm:spPr/>
      <dgm:t>
        <a:bodyPr/>
        <a:lstStyle/>
        <a:p>
          <a:endParaRPr lang="en-US"/>
        </a:p>
      </dgm:t>
    </dgm:pt>
    <dgm:pt modelId="{EF7AFDB8-B620-4C56-BF0A-A5D2F4D8B7B5}" type="pres">
      <dgm:prSet presAssocID="{56AEC0A8-8F15-4C3C-806F-E636E7B5D627}" presName="linear" presStyleCnt="0">
        <dgm:presLayoutVars>
          <dgm:animLvl val="lvl"/>
          <dgm:resizeHandles val="exact"/>
        </dgm:presLayoutVars>
      </dgm:prSet>
      <dgm:spPr/>
    </dgm:pt>
    <dgm:pt modelId="{FDF6D9EE-DE4B-4DE5-8AAD-511DFEE250E8}" type="pres">
      <dgm:prSet presAssocID="{AD82C97F-2605-4656-98D2-C8433B6858E7}" presName="parentText" presStyleLbl="node1" presStyleIdx="0" presStyleCnt="6">
        <dgm:presLayoutVars>
          <dgm:chMax val="0"/>
          <dgm:bulletEnabled val="1"/>
        </dgm:presLayoutVars>
      </dgm:prSet>
      <dgm:spPr/>
    </dgm:pt>
    <dgm:pt modelId="{BCDBFC94-EAB8-4C5D-BD39-5AF6C453FB00}" type="pres">
      <dgm:prSet presAssocID="{80C13827-5DB6-4166-995C-425A1F851370}" presName="spacer" presStyleCnt="0"/>
      <dgm:spPr/>
    </dgm:pt>
    <dgm:pt modelId="{55766833-D3D0-41DE-A46D-DA6C7538B6E7}" type="pres">
      <dgm:prSet presAssocID="{8C06A986-D94E-403D-B3B3-FCEA3E0ABA23}" presName="parentText" presStyleLbl="node1" presStyleIdx="1" presStyleCnt="6">
        <dgm:presLayoutVars>
          <dgm:chMax val="0"/>
          <dgm:bulletEnabled val="1"/>
        </dgm:presLayoutVars>
      </dgm:prSet>
      <dgm:spPr/>
    </dgm:pt>
    <dgm:pt modelId="{3ADCD854-44F6-4099-A83F-FD1CF4784958}" type="pres">
      <dgm:prSet presAssocID="{EE49C9F4-B196-471E-A664-F1A8BEE1F3FD}" presName="spacer" presStyleCnt="0"/>
      <dgm:spPr/>
    </dgm:pt>
    <dgm:pt modelId="{A05F6014-750A-4D66-A7FA-D9D85E503BDC}" type="pres">
      <dgm:prSet presAssocID="{0B427B17-161F-4661-9E62-5A7B5215508E}" presName="parentText" presStyleLbl="node1" presStyleIdx="2" presStyleCnt="6">
        <dgm:presLayoutVars>
          <dgm:chMax val="0"/>
          <dgm:bulletEnabled val="1"/>
        </dgm:presLayoutVars>
      </dgm:prSet>
      <dgm:spPr/>
    </dgm:pt>
    <dgm:pt modelId="{6F6B125F-4E39-4175-9567-9FA15086D463}" type="pres">
      <dgm:prSet presAssocID="{4E54277E-2DF5-463A-A637-6189812060FB}" presName="spacer" presStyleCnt="0"/>
      <dgm:spPr/>
    </dgm:pt>
    <dgm:pt modelId="{0A3A8CB8-BAB7-4F76-8945-A204F81794C2}" type="pres">
      <dgm:prSet presAssocID="{1F41A094-26E8-4D24-A83C-1A2311CC3826}" presName="parentText" presStyleLbl="node1" presStyleIdx="3" presStyleCnt="6">
        <dgm:presLayoutVars>
          <dgm:chMax val="0"/>
          <dgm:bulletEnabled val="1"/>
        </dgm:presLayoutVars>
      </dgm:prSet>
      <dgm:spPr/>
    </dgm:pt>
    <dgm:pt modelId="{A42EFF05-2614-438A-84EB-62584DFCF9B9}" type="pres">
      <dgm:prSet presAssocID="{C441A191-BD9D-4937-AD40-8012E698D5C3}" presName="spacer" presStyleCnt="0"/>
      <dgm:spPr/>
    </dgm:pt>
    <dgm:pt modelId="{FF0C83CF-2696-48A8-A2E9-95D207395A41}" type="pres">
      <dgm:prSet presAssocID="{86C9B3D6-6ADC-48D4-9108-12B81F6C580F}" presName="parentText" presStyleLbl="node1" presStyleIdx="4" presStyleCnt="6">
        <dgm:presLayoutVars>
          <dgm:chMax val="0"/>
          <dgm:bulletEnabled val="1"/>
        </dgm:presLayoutVars>
      </dgm:prSet>
      <dgm:spPr/>
    </dgm:pt>
    <dgm:pt modelId="{42B688C4-9D56-401F-8FDE-1737F845BFFB}" type="pres">
      <dgm:prSet presAssocID="{EBA8F703-0C0F-40CD-9E21-C7F9B356C836}" presName="spacer" presStyleCnt="0"/>
      <dgm:spPr/>
    </dgm:pt>
    <dgm:pt modelId="{10790DFB-CC22-471B-AFF8-A290A552C9E7}" type="pres">
      <dgm:prSet presAssocID="{12DABAE5-7CD2-4C2C-BFE0-E5F1345D6DF2}" presName="parentText" presStyleLbl="node1" presStyleIdx="5" presStyleCnt="6">
        <dgm:presLayoutVars>
          <dgm:chMax val="0"/>
          <dgm:bulletEnabled val="1"/>
        </dgm:presLayoutVars>
      </dgm:prSet>
      <dgm:spPr/>
    </dgm:pt>
  </dgm:ptLst>
  <dgm:cxnLst>
    <dgm:cxn modelId="{1E7CA92E-71B0-437A-8283-7CA50FE9A81C}" type="presOf" srcId="{86C9B3D6-6ADC-48D4-9108-12B81F6C580F}" destId="{FF0C83CF-2696-48A8-A2E9-95D207395A41}" srcOrd="0" destOrd="0" presId="urn:microsoft.com/office/officeart/2005/8/layout/vList2"/>
    <dgm:cxn modelId="{FF8FA32F-4D06-48A3-BFC8-5FF7AFA0B9EE}" srcId="{56AEC0A8-8F15-4C3C-806F-E636E7B5D627}" destId="{1F41A094-26E8-4D24-A83C-1A2311CC3826}" srcOrd="3" destOrd="0" parTransId="{6D4B9E90-F82D-41F6-905B-7A4F82F19160}" sibTransId="{C441A191-BD9D-4937-AD40-8012E698D5C3}"/>
    <dgm:cxn modelId="{528C0C37-70FB-4322-974A-957A97402BDC}" type="presOf" srcId="{0B427B17-161F-4661-9E62-5A7B5215508E}" destId="{A05F6014-750A-4D66-A7FA-D9D85E503BDC}" srcOrd="0" destOrd="0" presId="urn:microsoft.com/office/officeart/2005/8/layout/vList2"/>
    <dgm:cxn modelId="{1F2E2C41-4CA5-4D30-9E0E-E5B281D494C8}" type="presOf" srcId="{8C06A986-D94E-403D-B3B3-FCEA3E0ABA23}" destId="{55766833-D3D0-41DE-A46D-DA6C7538B6E7}" srcOrd="0" destOrd="0" presId="urn:microsoft.com/office/officeart/2005/8/layout/vList2"/>
    <dgm:cxn modelId="{F41A2147-6070-40A4-950E-F6DC3B59BD8B}" type="presOf" srcId="{56AEC0A8-8F15-4C3C-806F-E636E7B5D627}" destId="{EF7AFDB8-B620-4C56-BF0A-A5D2F4D8B7B5}" srcOrd="0" destOrd="0" presId="urn:microsoft.com/office/officeart/2005/8/layout/vList2"/>
    <dgm:cxn modelId="{5C9EE768-8FE5-4613-82B2-42A487B7CCBA}" type="presOf" srcId="{1F41A094-26E8-4D24-A83C-1A2311CC3826}" destId="{0A3A8CB8-BAB7-4F76-8945-A204F81794C2}" srcOrd="0" destOrd="0" presId="urn:microsoft.com/office/officeart/2005/8/layout/vList2"/>
    <dgm:cxn modelId="{9702EA9D-F798-4CE4-98B6-847A8369B99B}" srcId="{56AEC0A8-8F15-4C3C-806F-E636E7B5D627}" destId="{0B427B17-161F-4661-9E62-5A7B5215508E}" srcOrd="2" destOrd="0" parTransId="{1DBA1721-C5E8-43A9-AC70-0290E0C3C4BF}" sibTransId="{4E54277E-2DF5-463A-A637-6189812060FB}"/>
    <dgm:cxn modelId="{EC6D14BD-56FF-4FB7-A4F1-74380AA3A686}" srcId="{56AEC0A8-8F15-4C3C-806F-E636E7B5D627}" destId="{8C06A986-D94E-403D-B3B3-FCEA3E0ABA23}" srcOrd="1" destOrd="0" parTransId="{A49957A3-F60D-4BD3-888E-588AD4E2E612}" sibTransId="{EE49C9F4-B196-471E-A664-F1A8BEE1F3FD}"/>
    <dgm:cxn modelId="{C189AAD4-E930-4D8A-BCE9-C6B548582135}" type="presOf" srcId="{12DABAE5-7CD2-4C2C-BFE0-E5F1345D6DF2}" destId="{10790DFB-CC22-471B-AFF8-A290A552C9E7}" srcOrd="0" destOrd="0" presId="urn:microsoft.com/office/officeart/2005/8/layout/vList2"/>
    <dgm:cxn modelId="{1D0511DB-3469-4469-8C3F-23F4CF0DF4C3}" srcId="{56AEC0A8-8F15-4C3C-806F-E636E7B5D627}" destId="{86C9B3D6-6ADC-48D4-9108-12B81F6C580F}" srcOrd="4" destOrd="0" parTransId="{5563795C-67F6-46F6-9FC4-396BA2FEC0A0}" sibTransId="{EBA8F703-0C0F-40CD-9E21-C7F9B356C836}"/>
    <dgm:cxn modelId="{2362A1E4-64FC-4253-A26D-D3EC982735E6}" srcId="{56AEC0A8-8F15-4C3C-806F-E636E7B5D627}" destId="{AD82C97F-2605-4656-98D2-C8433B6858E7}" srcOrd="0" destOrd="0" parTransId="{AD6AD4D5-915F-4D29-8166-912B6A66399B}" sibTransId="{80C13827-5DB6-4166-995C-425A1F851370}"/>
    <dgm:cxn modelId="{EBE602EA-6977-43D3-A014-FC5E8F301D4F}" type="presOf" srcId="{AD82C97F-2605-4656-98D2-C8433B6858E7}" destId="{FDF6D9EE-DE4B-4DE5-8AAD-511DFEE250E8}" srcOrd="0" destOrd="0" presId="urn:microsoft.com/office/officeart/2005/8/layout/vList2"/>
    <dgm:cxn modelId="{A3F76CF3-FD4F-43BC-A108-FB35A0A92558}" srcId="{56AEC0A8-8F15-4C3C-806F-E636E7B5D627}" destId="{12DABAE5-7CD2-4C2C-BFE0-E5F1345D6DF2}" srcOrd="5" destOrd="0" parTransId="{A64A91AA-D584-4DF7-8839-16F82FEF330A}" sibTransId="{0DBFFD0B-166E-470F-9D94-153B111ED1C6}"/>
    <dgm:cxn modelId="{2A4C94CC-85BA-404C-B160-B5FFA53CE125}" type="presParOf" srcId="{EF7AFDB8-B620-4C56-BF0A-A5D2F4D8B7B5}" destId="{FDF6D9EE-DE4B-4DE5-8AAD-511DFEE250E8}" srcOrd="0" destOrd="0" presId="urn:microsoft.com/office/officeart/2005/8/layout/vList2"/>
    <dgm:cxn modelId="{10A5153F-0348-4AFB-AFAC-9A2D98059653}" type="presParOf" srcId="{EF7AFDB8-B620-4C56-BF0A-A5D2F4D8B7B5}" destId="{BCDBFC94-EAB8-4C5D-BD39-5AF6C453FB00}" srcOrd="1" destOrd="0" presId="urn:microsoft.com/office/officeart/2005/8/layout/vList2"/>
    <dgm:cxn modelId="{FECAA0B2-5563-4440-AE4F-B69270EB7CD6}" type="presParOf" srcId="{EF7AFDB8-B620-4C56-BF0A-A5D2F4D8B7B5}" destId="{55766833-D3D0-41DE-A46D-DA6C7538B6E7}" srcOrd="2" destOrd="0" presId="urn:microsoft.com/office/officeart/2005/8/layout/vList2"/>
    <dgm:cxn modelId="{07DDEB9B-B44F-4C48-94E0-560D32F96C8F}" type="presParOf" srcId="{EF7AFDB8-B620-4C56-BF0A-A5D2F4D8B7B5}" destId="{3ADCD854-44F6-4099-A83F-FD1CF4784958}" srcOrd="3" destOrd="0" presId="urn:microsoft.com/office/officeart/2005/8/layout/vList2"/>
    <dgm:cxn modelId="{F91505F1-417B-4DF0-A99C-CDB751F0B6C7}" type="presParOf" srcId="{EF7AFDB8-B620-4C56-BF0A-A5D2F4D8B7B5}" destId="{A05F6014-750A-4D66-A7FA-D9D85E503BDC}" srcOrd="4" destOrd="0" presId="urn:microsoft.com/office/officeart/2005/8/layout/vList2"/>
    <dgm:cxn modelId="{50E4FEFD-9BD6-48F6-AD50-C24171C56975}" type="presParOf" srcId="{EF7AFDB8-B620-4C56-BF0A-A5D2F4D8B7B5}" destId="{6F6B125F-4E39-4175-9567-9FA15086D463}" srcOrd="5" destOrd="0" presId="urn:microsoft.com/office/officeart/2005/8/layout/vList2"/>
    <dgm:cxn modelId="{F6F5BF40-9941-4687-83AD-2C9D6C2F58F5}" type="presParOf" srcId="{EF7AFDB8-B620-4C56-BF0A-A5D2F4D8B7B5}" destId="{0A3A8CB8-BAB7-4F76-8945-A204F81794C2}" srcOrd="6" destOrd="0" presId="urn:microsoft.com/office/officeart/2005/8/layout/vList2"/>
    <dgm:cxn modelId="{255ACB7A-DA8B-4717-AB6A-6AAF017D048B}" type="presParOf" srcId="{EF7AFDB8-B620-4C56-BF0A-A5D2F4D8B7B5}" destId="{A42EFF05-2614-438A-84EB-62584DFCF9B9}" srcOrd="7" destOrd="0" presId="urn:microsoft.com/office/officeart/2005/8/layout/vList2"/>
    <dgm:cxn modelId="{4518AB1B-2EE7-44BC-A3E8-3E977847F622}" type="presParOf" srcId="{EF7AFDB8-B620-4C56-BF0A-A5D2F4D8B7B5}" destId="{FF0C83CF-2696-48A8-A2E9-95D207395A41}" srcOrd="8" destOrd="0" presId="urn:microsoft.com/office/officeart/2005/8/layout/vList2"/>
    <dgm:cxn modelId="{DD54E1F2-562D-41A3-8579-9775B82AE9A3}" type="presParOf" srcId="{EF7AFDB8-B620-4C56-BF0A-A5D2F4D8B7B5}" destId="{42B688C4-9D56-401F-8FDE-1737F845BFFB}" srcOrd="9" destOrd="0" presId="urn:microsoft.com/office/officeart/2005/8/layout/vList2"/>
    <dgm:cxn modelId="{71BF6C7B-5B65-4916-BB86-6A29F2C82AE4}" type="presParOf" srcId="{EF7AFDB8-B620-4C56-BF0A-A5D2F4D8B7B5}" destId="{10790DFB-CC22-471B-AFF8-A290A552C9E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6D9EE-DE4B-4DE5-8AAD-511DFEE250E8}">
      <dsp:nvSpPr>
        <dsp:cNvPr id="0" name=""/>
        <dsp:cNvSpPr/>
      </dsp:nvSpPr>
      <dsp:spPr>
        <a:xfrm>
          <a:off x="0" y="47275"/>
          <a:ext cx="6215269" cy="50368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Agility</a:t>
          </a:r>
        </a:p>
      </dsp:txBody>
      <dsp:txXfrm>
        <a:off x="24588" y="71863"/>
        <a:ext cx="6166093" cy="454509"/>
      </dsp:txXfrm>
    </dsp:sp>
    <dsp:sp modelId="{55766833-D3D0-41DE-A46D-DA6C7538B6E7}">
      <dsp:nvSpPr>
        <dsp:cNvPr id="0" name=""/>
        <dsp:cNvSpPr/>
      </dsp:nvSpPr>
      <dsp:spPr>
        <a:xfrm>
          <a:off x="0" y="611440"/>
          <a:ext cx="6215269" cy="503685"/>
        </a:xfrm>
        <a:prstGeom prst="roundRect">
          <a:avLst/>
        </a:prstGeom>
        <a:solidFill>
          <a:schemeClr val="accent2">
            <a:hueOff val="-291073"/>
            <a:satOff val="-16786"/>
            <a:lumOff val="172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Reliability</a:t>
          </a:r>
        </a:p>
      </dsp:txBody>
      <dsp:txXfrm>
        <a:off x="24588" y="636028"/>
        <a:ext cx="6166093" cy="454509"/>
      </dsp:txXfrm>
    </dsp:sp>
    <dsp:sp modelId="{A05F6014-750A-4D66-A7FA-D9D85E503BDC}">
      <dsp:nvSpPr>
        <dsp:cNvPr id="0" name=""/>
        <dsp:cNvSpPr/>
      </dsp:nvSpPr>
      <dsp:spPr>
        <a:xfrm>
          <a:off x="0" y="1175605"/>
          <a:ext cx="6215269" cy="503685"/>
        </a:xfrm>
        <a:prstGeom prst="roundRect">
          <a:avLst/>
        </a:prstGeom>
        <a:solidFill>
          <a:schemeClr val="accent2">
            <a:hueOff val="-582145"/>
            <a:satOff val="-33571"/>
            <a:lumOff val="345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Scalability &amp; Elasticity</a:t>
          </a:r>
        </a:p>
      </dsp:txBody>
      <dsp:txXfrm>
        <a:off x="24588" y="1200193"/>
        <a:ext cx="6166093" cy="454509"/>
      </dsp:txXfrm>
    </dsp:sp>
    <dsp:sp modelId="{0A3A8CB8-BAB7-4F76-8945-A204F81794C2}">
      <dsp:nvSpPr>
        <dsp:cNvPr id="0" name=""/>
        <dsp:cNvSpPr/>
      </dsp:nvSpPr>
      <dsp:spPr>
        <a:xfrm>
          <a:off x="0" y="1739770"/>
          <a:ext cx="6215269" cy="503685"/>
        </a:xfrm>
        <a:prstGeom prst="roundRect">
          <a:avLst/>
        </a:prstGeom>
        <a:solidFill>
          <a:schemeClr val="accent2">
            <a:hueOff val="-873218"/>
            <a:satOff val="-50357"/>
            <a:lumOff val="5177"/>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Performance</a:t>
          </a:r>
        </a:p>
      </dsp:txBody>
      <dsp:txXfrm>
        <a:off x="24588" y="1764358"/>
        <a:ext cx="6166093" cy="454509"/>
      </dsp:txXfrm>
    </dsp:sp>
    <dsp:sp modelId="{FF0C83CF-2696-48A8-A2E9-95D207395A41}">
      <dsp:nvSpPr>
        <dsp:cNvPr id="0" name=""/>
        <dsp:cNvSpPr/>
      </dsp:nvSpPr>
      <dsp:spPr>
        <a:xfrm>
          <a:off x="0" y="2303935"/>
          <a:ext cx="6215269" cy="503685"/>
        </a:xfrm>
        <a:prstGeom prst="roundRect">
          <a:avLst/>
        </a:prstGeom>
        <a:solidFill>
          <a:schemeClr val="accent2">
            <a:hueOff val="-1164290"/>
            <a:satOff val="-67142"/>
            <a:lumOff val="690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Ease of Maintenance</a:t>
          </a:r>
        </a:p>
      </dsp:txBody>
      <dsp:txXfrm>
        <a:off x="24588" y="2328523"/>
        <a:ext cx="6166093" cy="454509"/>
      </dsp:txXfrm>
    </dsp:sp>
    <dsp:sp modelId="{10790DFB-CC22-471B-AFF8-A290A552C9E7}">
      <dsp:nvSpPr>
        <dsp:cNvPr id="0" name=""/>
        <dsp:cNvSpPr/>
      </dsp:nvSpPr>
      <dsp:spPr>
        <a:xfrm>
          <a:off x="0" y="2868100"/>
          <a:ext cx="6215269" cy="503685"/>
        </a:xfrm>
        <a:prstGeom prst="roundRect">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Security and Compliance</a:t>
          </a:r>
        </a:p>
      </dsp:txBody>
      <dsp:txXfrm>
        <a:off x="24588" y="2892688"/>
        <a:ext cx="6166093" cy="4545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6EC93-CF8F-4800-B5EB-4796C692F34E}" type="datetimeFigureOut">
              <a:rPr lang="en-US" smtClean="0"/>
              <a:t>4/6/2022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47B36F-BA8E-4A4C-B430-7E6ACE0CB0C7}" type="slidenum">
              <a:rPr lang="en-US" smtClean="0"/>
              <a:t>‹#›</a:t>
            </a:fld>
            <a:endParaRPr lang="en-US"/>
          </a:p>
        </p:txBody>
      </p:sp>
    </p:spTree>
    <p:extLst>
      <p:ext uri="{BB962C8B-B14F-4D97-AF65-F5344CB8AC3E}">
        <p14:creationId xmlns:p14="http://schemas.microsoft.com/office/powerpoint/2010/main" val="3006796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4/6/2022</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4/6/2022</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4/6/2022</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4/6/2022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4/6/2022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4/6/2022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4/6/2022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4/6/2022</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4/6/2022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4/6/2022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4/6/2022</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803476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91339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57079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993084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543844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23027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4873084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269717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460305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697759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949576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4/6/2022</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2687693618"/>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normAutofit/>
          </a:bodyPr>
          <a:lstStyle/>
          <a:p>
            <a:r>
              <a:rPr lang="en-US" sz="3200" b="1" dirty="0">
                <a:effectLst/>
                <a:ea typeface="Calibri" panose="020F0502020204030204" pitchFamily="34" charset="0"/>
              </a:rPr>
              <a:t>Week 2</a:t>
            </a:r>
          </a:p>
          <a:p>
            <a:r>
              <a:rPr lang="en-US" sz="3200" b="1" dirty="0">
                <a:effectLst/>
                <a:ea typeface="Calibri" panose="020F0502020204030204" pitchFamily="34" charset="0"/>
              </a:rPr>
              <a:t>Fundamentals of Cloud Application and </a:t>
            </a:r>
            <a:r>
              <a:rPr lang="en-US" sz="3200" b="1" dirty="0"/>
              <a:t>Content Management System (CMS)</a:t>
            </a:r>
            <a:endParaRPr lang="id-ID" sz="3200" b="1"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n-cs"/>
              </a:rPr>
              <a:t>Riovan Styx Roring, S.T.,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mn-cs"/>
              </a:rPr>
              <a:t>M.Kom</a:t>
            </a:r>
            <a:endParaRPr kumimoji="0" lang="id-ID"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446533" y="548640"/>
            <a:ext cx="10993549" cy="825670"/>
          </a:xfrm>
        </p:spPr>
        <p:txBody>
          <a:bodyPr>
            <a:normAutofit/>
          </a:bodyPr>
          <a:lstStyle/>
          <a:p>
            <a:r>
              <a:rPr lang="en-US" dirty="0"/>
              <a:t>Introduction to the cloud</a:t>
            </a:r>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Tampungan Konten 2">
            <a:extLst>
              <a:ext uri="{FF2B5EF4-FFF2-40B4-BE49-F238E27FC236}">
                <a16:creationId xmlns:a16="http://schemas.microsoft.com/office/drawing/2014/main" id="{7E6C81C9-CC5D-40E2-9C8E-4C282A104BC4}"/>
              </a:ext>
            </a:extLst>
          </p:cNvPr>
          <p:cNvSpPr txBox="1">
            <a:spLocks/>
          </p:cNvSpPr>
          <p:nvPr/>
        </p:nvSpPr>
        <p:spPr>
          <a:xfrm>
            <a:off x="657889" y="1858529"/>
            <a:ext cx="5435601" cy="36983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b="1" dirty="0">
                <a:solidFill>
                  <a:schemeClr val="tx1">
                    <a:lumMod val="65000"/>
                    <a:lumOff val="35000"/>
                  </a:schemeClr>
                </a:solidFill>
                <a:latin typeface="Calibri" panose="020F0502020204030204"/>
              </a:rPr>
              <a:t>The cloud was originally thought of as a bunch of combined services, technologies, and activities, with the things that happened inside was not known to the users of the services, which is where the cloud got its name.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As time goes on many users show interest as what goes on inside them.</a:t>
            </a: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9BBFD720-C207-4E8D-A6E0-064C0DF31CE8}"/>
              </a:ext>
            </a:extLst>
          </p:cNvPr>
          <p:cNvPicPr>
            <a:picLocks noChangeAspect="1"/>
          </p:cNvPicPr>
          <p:nvPr/>
        </p:nvPicPr>
        <p:blipFill>
          <a:blip r:embed="rId2"/>
          <a:stretch>
            <a:fillRect/>
          </a:stretch>
        </p:blipFill>
        <p:spPr>
          <a:xfrm>
            <a:off x="8355668" y="3445480"/>
            <a:ext cx="3084414" cy="1916449"/>
          </a:xfrm>
          <a:prstGeom prst="rect">
            <a:avLst/>
          </a:prstGeom>
        </p:spPr>
      </p:pic>
      <p:pic>
        <p:nvPicPr>
          <p:cNvPr id="5" name="Picture 4">
            <a:extLst>
              <a:ext uri="{FF2B5EF4-FFF2-40B4-BE49-F238E27FC236}">
                <a16:creationId xmlns:a16="http://schemas.microsoft.com/office/drawing/2014/main" id="{58D5E4E6-1D81-4995-ACC2-2E563A3744B3}"/>
              </a:ext>
            </a:extLst>
          </p:cNvPr>
          <p:cNvPicPr>
            <a:picLocks noChangeAspect="1"/>
          </p:cNvPicPr>
          <p:nvPr/>
        </p:nvPicPr>
        <p:blipFill>
          <a:blip r:embed="rId3"/>
          <a:srcRect/>
          <a:stretch/>
        </p:blipFill>
        <p:spPr>
          <a:xfrm>
            <a:off x="6624212" y="2048268"/>
            <a:ext cx="3462912" cy="2219325"/>
          </a:xfrm>
          <a:prstGeom prst="rect">
            <a:avLst/>
          </a:prstGeom>
        </p:spPr>
      </p:pic>
      <p:sp>
        <p:nvSpPr>
          <p:cNvPr id="10" name="Kotak Teks 14">
            <a:extLst>
              <a:ext uri="{FF2B5EF4-FFF2-40B4-BE49-F238E27FC236}">
                <a16:creationId xmlns:a16="http://schemas.microsoft.com/office/drawing/2014/main" id="{07B61C89-8489-4EA1-B149-4DCA8942798E}"/>
              </a:ext>
            </a:extLst>
          </p:cNvPr>
          <p:cNvSpPr txBox="1"/>
          <p:nvPr/>
        </p:nvSpPr>
        <p:spPr>
          <a:xfrm>
            <a:off x="64714" y="6214559"/>
            <a:ext cx="6538315" cy="369332"/>
          </a:xfrm>
          <a:prstGeom prst="rect">
            <a:avLst/>
          </a:prstGeom>
          <a:noFill/>
        </p:spPr>
        <p:txBody>
          <a:bodyPr wrap="square">
            <a:spAutoFit/>
          </a:bodyPr>
          <a:lstStyle/>
          <a:p>
            <a:pPr>
              <a:defRPr/>
            </a:pPr>
            <a:r>
              <a:rPr lang="en-US" i="1" dirty="0">
                <a:solidFill>
                  <a:prstClr val="black"/>
                </a:solidFill>
                <a:latin typeface="Arial" panose="020B0604020202020204" pitchFamily="34" charset="0"/>
              </a:rPr>
              <a:t>Image Source: https://www.networkcomputing.com</a:t>
            </a:r>
          </a:p>
        </p:txBody>
      </p:sp>
    </p:spTree>
    <p:extLst>
      <p:ext uri="{BB962C8B-B14F-4D97-AF65-F5344CB8AC3E}">
        <p14:creationId xmlns:p14="http://schemas.microsoft.com/office/powerpoint/2010/main" val="2475805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581192" y="702156"/>
            <a:ext cx="11029616" cy="384522"/>
          </a:xfrm>
        </p:spPr>
        <p:txBody>
          <a:bodyPr>
            <a:normAutofit fontScale="90000"/>
          </a:bodyPr>
          <a:lstStyle/>
          <a:p>
            <a:r>
              <a:rPr lang="en-US" dirty="0"/>
              <a:t>Introduction to the cloud (</a:t>
            </a:r>
            <a:r>
              <a:rPr lang="en-US" dirty="0" err="1"/>
              <a:t>Cont</a:t>
            </a:r>
            <a:r>
              <a:rPr lang="en-US" dirty="0"/>
              <a:t>)</a:t>
            </a:r>
          </a:p>
        </p:txBody>
      </p:sp>
      <p:sp>
        <p:nvSpPr>
          <p:cNvPr id="6" name="Tampungan Konten 2">
            <a:extLst>
              <a:ext uri="{FF2B5EF4-FFF2-40B4-BE49-F238E27FC236}">
                <a16:creationId xmlns:a16="http://schemas.microsoft.com/office/drawing/2014/main" id="{C809D293-0226-4B43-B897-03F24C496658}"/>
              </a:ext>
            </a:extLst>
          </p:cNvPr>
          <p:cNvSpPr txBox="1">
            <a:spLocks/>
          </p:cNvSpPr>
          <p:nvPr/>
        </p:nvSpPr>
        <p:spPr>
          <a:xfrm>
            <a:off x="660399" y="1179442"/>
            <a:ext cx="4746488" cy="44527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schemeClr val="tx1">
                    <a:lumMod val="65000"/>
                    <a:lumOff val="35000"/>
                  </a:schemeClr>
                </a:solidFill>
                <a:latin typeface="Calibri" panose="020F0502020204030204"/>
              </a:rPr>
              <a:t>As with all services, the cloud and the services it offers have change over time, especially technology-related services. With all these improvement the definition of cloud itself keeps changing.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Even with the changes, the definition that National Institute of Standard and Technology remain the standard most people refer to when talking about cloud.</a:t>
            </a: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0DCA0B1B-5232-46ED-92E3-9239C40CF387}"/>
              </a:ext>
            </a:extLst>
          </p:cNvPr>
          <p:cNvPicPr>
            <a:picLocks noChangeAspect="1"/>
          </p:cNvPicPr>
          <p:nvPr/>
        </p:nvPicPr>
        <p:blipFill>
          <a:blip r:embed="rId2"/>
          <a:stretch>
            <a:fillRect/>
          </a:stretch>
        </p:blipFill>
        <p:spPr>
          <a:xfrm>
            <a:off x="5781841" y="1179443"/>
            <a:ext cx="5389742" cy="2474882"/>
          </a:xfrm>
          <a:prstGeom prst="rect">
            <a:avLst/>
          </a:prstGeom>
        </p:spPr>
      </p:pic>
      <p:sp>
        <p:nvSpPr>
          <p:cNvPr id="9" name="Tampungan Konten 2">
            <a:extLst>
              <a:ext uri="{FF2B5EF4-FFF2-40B4-BE49-F238E27FC236}">
                <a16:creationId xmlns:a16="http://schemas.microsoft.com/office/drawing/2014/main" id="{21BDAF81-FE42-4083-9AFB-957F0F34BCAA}"/>
              </a:ext>
            </a:extLst>
          </p:cNvPr>
          <p:cNvSpPr txBox="1">
            <a:spLocks/>
          </p:cNvSpPr>
          <p:nvPr/>
        </p:nvSpPr>
        <p:spPr>
          <a:xfrm>
            <a:off x="6096000" y="3434878"/>
            <a:ext cx="4746488" cy="27796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schemeClr val="tx1">
                    <a:lumMod val="65000"/>
                    <a:lumOff val="35000"/>
                  </a:schemeClr>
                </a:solidFill>
                <a:latin typeface="Calibri" panose="020F0502020204030204"/>
              </a:rPr>
              <a:t>The  NIST definition has three main components that comprise of:</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Five </a:t>
            </a:r>
            <a:r>
              <a:rPr lang="en-US" sz="2400" b="1" dirty="0">
                <a:solidFill>
                  <a:schemeClr val="tx1">
                    <a:lumMod val="65000"/>
                    <a:lumOff val="35000"/>
                  </a:schemeClr>
                </a:solidFill>
                <a:latin typeface="Calibri" panose="020F0502020204030204"/>
              </a:rPr>
              <a:t>key cloud characteristics</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Four cloud deployment model</a:t>
            </a:r>
            <a:r>
              <a:rPr lang="en-US" sz="2400" b="1" dirty="0">
                <a:solidFill>
                  <a:schemeClr val="tx1">
                    <a:lumMod val="65000"/>
                    <a:lumOff val="35000"/>
                  </a:schemeClr>
                </a:solidFill>
                <a:latin typeface="Calibri" panose="020F0502020204030204"/>
              </a:rPr>
              <a:t>s</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Three</a:t>
            </a:r>
            <a:r>
              <a:rPr lang="en-US" sz="2400" b="1" dirty="0">
                <a:solidFill>
                  <a:schemeClr val="tx1">
                    <a:lumMod val="65000"/>
                    <a:lumOff val="35000"/>
                  </a:schemeClr>
                </a:solidFill>
                <a:latin typeface="Calibri" panose="020F0502020204030204"/>
              </a:rPr>
              <a:t> cloud services models</a:t>
            </a:r>
            <a:endPar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7" name="Kotak Teks 14">
            <a:extLst>
              <a:ext uri="{FF2B5EF4-FFF2-40B4-BE49-F238E27FC236}">
                <a16:creationId xmlns:a16="http://schemas.microsoft.com/office/drawing/2014/main" id="{C0996211-B752-444D-8A1D-7B7C1291D0EB}"/>
              </a:ext>
            </a:extLst>
          </p:cNvPr>
          <p:cNvSpPr txBox="1"/>
          <p:nvPr/>
        </p:nvSpPr>
        <p:spPr>
          <a:xfrm>
            <a:off x="64714" y="6214559"/>
            <a:ext cx="6538315" cy="369332"/>
          </a:xfrm>
          <a:prstGeom prst="rect">
            <a:avLst/>
          </a:prstGeom>
          <a:noFill/>
        </p:spPr>
        <p:txBody>
          <a:bodyPr wrap="square">
            <a:spAutoFit/>
          </a:bodyPr>
          <a:lstStyle/>
          <a:p>
            <a:pPr>
              <a:defRPr/>
            </a:pPr>
            <a:r>
              <a:rPr lang="en-US" i="1" dirty="0">
                <a:solidFill>
                  <a:prstClr val="black"/>
                </a:solidFill>
                <a:latin typeface="Arial" panose="020B0604020202020204" pitchFamily="34" charset="0"/>
              </a:rPr>
              <a:t>Image Source: https://nist.edu</a:t>
            </a:r>
          </a:p>
        </p:txBody>
      </p:sp>
    </p:spTree>
    <p:extLst>
      <p:ext uri="{BB962C8B-B14F-4D97-AF65-F5344CB8AC3E}">
        <p14:creationId xmlns:p14="http://schemas.microsoft.com/office/powerpoint/2010/main" val="263784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BE028C77-C67A-47F2-9DBC-DB3E7199B00A}"/>
              </a:ext>
            </a:extLst>
          </p:cNvPr>
          <p:cNvSpPr>
            <a:spLocks noGrp="1"/>
          </p:cNvSpPr>
          <p:nvPr>
            <p:ph type="title"/>
          </p:nvPr>
        </p:nvSpPr>
        <p:spPr>
          <a:xfrm>
            <a:off x="643467" y="274109"/>
            <a:ext cx="10905066" cy="1135737"/>
          </a:xfrm>
        </p:spPr>
        <p:txBody>
          <a:bodyPr>
            <a:normAutofit/>
          </a:bodyPr>
          <a:lstStyle/>
          <a:p>
            <a:r>
              <a:rPr lang="en-US" sz="3600" dirty="0"/>
              <a:t>2. 1. Five Key Cloud Characteristics </a:t>
            </a:r>
            <a:endParaRPr lang="id-ID" sz="3600" dirty="0"/>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Kotak Teks 14">
            <a:extLst>
              <a:ext uri="{FF2B5EF4-FFF2-40B4-BE49-F238E27FC236}">
                <a16:creationId xmlns:a16="http://schemas.microsoft.com/office/drawing/2014/main" id="{536DE88F-AC7D-45F6-8FFB-F207E2C0EE5C}"/>
              </a:ext>
            </a:extLst>
          </p:cNvPr>
          <p:cNvSpPr txBox="1"/>
          <p:nvPr/>
        </p:nvSpPr>
        <p:spPr>
          <a:xfrm>
            <a:off x="64714" y="6214559"/>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http://aka.ms/532</a:t>
            </a:r>
          </a:p>
        </p:txBody>
      </p:sp>
      <p:pic>
        <p:nvPicPr>
          <p:cNvPr id="11" name="Picture 10">
            <a:extLst>
              <a:ext uri="{FF2B5EF4-FFF2-40B4-BE49-F238E27FC236}">
                <a16:creationId xmlns:a16="http://schemas.microsoft.com/office/drawing/2014/main" id="{B3B0B8DF-077D-4FA5-967D-2A7988EB7221}"/>
              </a:ext>
            </a:extLst>
          </p:cNvPr>
          <p:cNvPicPr>
            <a:picLocks noChangeAspect="1"/>
          </p:cNvPicPr>
          <p:nvPr/>
        </p:nvPicPr>
        <p:blipFill>
          <a:blip r:embed="rId2"/>
          <a:stretch>
            <a:fillRect/>
          </a:stretch>
        </p:blipFill>
        <p:spPr>
          <a:xfrm>
            <a:off x="1392515" y="1161275"/>
            <a:ext cx="9826773" cy="3861710"/>
          </a:xfrm>
          <a:prstGeom prst="rect">
            <a:avLst/>
          </a:prstGeom>
        </p:spPr>
      </p:pic>
    </p:spTree>
    <p:extLst>
      <p:ext uri="{BB962C8B-B14F-4D97-AF65-F5344CB8AC3E}">
        <p14:creationId xmlns:p14="http://schemas.microsoft.com/office/powerpoint/2010/main" val="2753661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FCBB5EF-FBF9-4867-81D7-F70B4A259442}"/>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Lst>
          </a:blip>
          <a:stretch>
            <a:fillRect/>
          </a:stretch>
        </p:blipFill>
        <p:spPr>
          <a:xfrm>
            <a:off x="-1" y="0"/>
            <a:ext cx="12727335" cy="6977575"/>
          </a:xfrm>
          <a:prstGeom prst="rect">
            <a:avLst/>
          </a:prstGeom>
        </p:spPr>
      </p:pic>
      <p:sp>
        <p:nvSpPr>
          <p:cNvPr id="10" name="Title 1">
            <a:extLst>
              <a:ext uri="{FF2B5EF4-FFF2-40B4-BE49-F238E27FC236}">
                <a16:creationId xmlns:a16="http://schemas.microsoft.com/office/drawing/2014/main" id="{6F26BE5B-1EC9-46DA-A22A-16FA5C6A8625}"/>
              </a:ext>
            </a:extLst>
          </p:cNvPr>
          <p:cNvSpPr>
            <a:spLocks noGrp="1"/>
          </p:cNvSpPr>
          <p:nvPr>
            <p:ph type="title"/>
          </p:nvPr>
        </p:nvSpPr>
        <p:spPr>
          <a:xfrm>
            <a:off x="435315" y="509895"/>
            <a:ext cx="11029616" cy="384522"/>
          </a:xfrm>
        </p:spPr>
        <p:txBody>
          <a:bodyPr>
            <a:noAutofit/>
          </a:bodyPr>
          <a:lstStyle/>
          <a:p>
            <a:r>
              <a:rPr lang="en-US" sz="6600" b="1" dirty="0">
                <a:solidFill>
                  <a:schemeClr val="bg1"/>
                </a:solidFill>
              </a:rPr>
              <a:t>a. On-Demand Self-Service</a:t>
            </a:r>
          </a:p>
        </p:txBody>
      </p:sp>
      <p:sp>
        <p:nvSpPr>
          <p:cNvPr id="11" name="Tampungan Konten 2">
            <a:extLst>
              <a:ext uri="{FF2B5EF4-FFF2-40B4-BE49-F238E27FC236}">
                <a16:creationId xmlns:a16="http://schemas.microsoft.com/office/drawing/2014/main" id="{4E009241-168F-4E43-BFC4-49103B16ABF6}"/>
              </a:ext>
            </a:extLst>
          </p:cNvPr>
          <p:cNvSpPr txBox="1">
            <a:spLocks/>
          </p:cNvSpPr>
          <p:nvPr/>
        </p:nvSpPr>
        <p:spPr>
          <a:xfrm>
            <a:off x="435315" y="1343947"/>
            <a:ext cx="7808353" cy="47620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chemeClr val="bg1"/>
                </a:solidFill>
                <a:effectLst/>
                <a:uLnTx/>
                <a:uFillTx/>
                <a:latin typeface="Calibri" panose="020F0502020204030204"/>
                <a:ea typeface="+mn-ea"/>
                <a:cs typeface="+mn-cs"/>
              </a:rPr>
              <a:t>On-demand self-service means that consumer can request and receive access to service offering, without an administrator or some sort of support staff.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schemeClr val="bg1"/>
                </a:solidFill>
                <a:latin typeface="Calibri" panose="020F0502020204030204"/>
              </a:rPr>
              <a:t>By implementing user self-service allows customers to quickly procure and access the services they want. It also reduces the administrative burden on the provider.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schemeClr val="bg1"/>
                </a:solidFill>
                <a:latin typeface="Calibri" panose="020F0502020204030204"/>
              </a:rPr>
              <a:t>User self-service is generally implemented via a user portal. On the front end, users will be presented with a template interface to input information, and on the back end the portal will interface with management application programming interfaces (APIs)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054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78B2A360-A7BA-4250-A691-962D03494B28}"/>
              </a:ext>
            </a:extLst>
          </p:cNvPr>
          <p:cNvSpPr>
            <a:spLocks noGrp="1"/>
          </p:cNvSpPr>
          <p:nvPr>
            <p:ph type="title"/>
          </p:nvPr>
        </p:nvSpPr>
        <p:spPr>
          <a:xfrm>
            <a:off x="455439" y="310132"/>
            <a:ext cx="10451100" cy="1188720"/>
          </a:xfrm>
        </p:spPr>
        <p:txBody>
          <a:bodyPr>
            <a:noAutofit/>
          </a:bodyPr>
          <a:lstStyle/>
          <a:p>
            <a:r>
              <a:rPr lang="en-US" sz="5400" b="1" dirty="0">
                <a:solidFill>
                  <a:schemeClr val="tx1">
                    <a:lumMod val="85000"/>
                    <a:lumOff val="15000"/>
                  </a:schemeClr>
                </a:solidFill>
              </a:rPr>
              <a:t>b. Ubiquitous/Broad Network Access</a:t>
            </a:r>
            <a:endParaRPr lang="id-ID" sz="5400" b="1"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78FBB13-A013-41A3-B226-85C02C75A3F9}"/>
              </a:ext>
            </a:extLst>
          </p:cNvPr>
          <p:cNvPicPr>
            <a:picLocks noChangeAspect="1"/>
          </p:cNvPicPr>
          <p:nvPr/>
        </p:nvPicPr>
        <p:blipFill>
          <a:blip r:embed="rId2"/>
          <a:stretch>
            <a:fillRect/>
          </a:stretch>
        </p:blipFill>
        <p:spPr>
          <a:xfrm>
            <a:off x="6511891" y="1235238"/>
            <a:ext cx="4882349" cy="3894783"/>
          </a:xfrm>
          <a:prstGeom prst="rect">
            <a:avLst/>
          </a:prstGeom>
        </p:spPr>
      </p:pic>
      <p:sp>
        <p:nvSpPr>
          <p:cNvPr id="13" name="Tampungan Konten 2">
            <a:extLst>
              <a:ext uri="{FF2B5EF4-FFF2-40B4-BE49-F238E27FC236}">
                <a16:creationId xmlns:a16="http://schemas.microsoft.com/office/drawing/2014/main" id="{AE7C1BFF-5A6B-4A7B-9B4B-F880B548125A}"/>
              </a:ext>
            </a:extLst>
          </p:cNvPr>
          <p:cNvSpPr txBox="1">
            <a:spLocks/>
          </p:cNvSpPr>
          <p:nvPr/>
        </p:nvSpPr>
        <p:spPr>
          <a:xfrm>
            <a:off x="660399" y="1498852"/>
            <a:ext cx="4746488"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schemeClr val="tx1">
                    <a:lumMod val="65000"/>
                    <a:lumOff val="35000"/>
                  </a:schemeClr>
                </a:solidFill>
                <a:latin typeface="Calibri" panose="020F0502020204030204"/>
              </a:rPr>
              <a:t>Cloud services should be easily accessed, with a basic network connection to connect to services or application, which means this services should be able to be accessed by a wide variety of devices, such as desktop, laptops and smartphones</a:t>
            </a:r>
            <a:endParaRPr kumimoji="0" lang="en-US" sz="2400" b="1"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pic>
        <p:nvPicPr>
          <p:cNvPr id="14" name="Gambar 4">
            <a:extLst>
              <a:ext uri="{FF2B5EF4-FFF2-40B4-BE49-F238E27FC236}">
                <a16:creationId xmlns:a16="http://schemas.microsoft.com/office/drawing/2014/main" id="{C6473A71-6EB5-4ED8-B160-D2AEE0A2359D}"/>
              </a:ext>
            </a:extLst>
          </p:cNvPr>
          <p:cNvPicPr>
            <a:picLocks noChangeAspect="1"/>
          </p:cNvPicPr>
          <p:nvPr/>
        </p:nvPicPr>
        <p:blipFill>
          <a:blip r:embed="rId3"/>
          <a:stretch>
            <a:fillRect/>
          </a:stretch>
        </p:blipFill>
        <p:spPr>
          <a:xfrm>
            <a:off x="6703592" y="5071971"/>
            <a:ext cx="2249473" cy="420393"/>
          </a:xfrm>
          <a:prstGeom prst="rect">
            <a:avLst/>
          </a:prstGeom>
        </p:spPr>
      </p:pic>
    </p:spTree>
    <p:extLst>
      <p:ext uri="{BB962C8B-B14F-4D97-AF65-F5344CB8AC3E}">
        <p14:creationId xmlns:p14="http://schemas.microsoft.com/office/powerpoint/2010/main" val="3699295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78B2A360-A7BA-4250-A691-962D03494B28}"/>
              </a:ext>
            </a:extLst>
          </p:cNvPr>
          <p:cNvSpPr>
            <a:spLocks noGrp="1"/>
          </p:cNvSpPr>
          <p:nvPr>
            <p:ph type="title"/>
          </p:nvPr>
        </p:nvSpPr>
        <p:spPr>
          <a:xfrm>
            <a:off x="455438" y="310132"/>
            <a:ext cx="10822161" cy="1188720"/>
          </a:xfrm>
        </p:spPr>
        <p:txBody>
          <a:bodyPr>
            <a:noAutofit/>
          </a:bodyPr>
          <a:lstStyle/>
          <a:p>
            <a:r>
              <a:rPr lang="en-US" sz="4800" b="1" dirty="0">
                <a:solidFill>
                  <a:schemeClr val="tx1">
                    <a:lumMod val="85000"/>
                    <a:lumOff val="15000"/>
                  </a:schemeClr>
                </a:solidFill>
              </a:rPr>
              <a:t>c. Location Transparent Resources Pooling</a:t>
            </a:r>
            <a:endParaRPr lang="id-ID" sz="4800" b="1"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78FBB13-A013-41A3-B226-85C02C75A3F9}"/>
              </a:ext>
            </a:extLst>
          </p:cNvPr>
          <p:cNvPicPr>
            <a:picLocks noChangeAspect="1"/>
          </p:cNvPicPr>
          <p:nvPr/>
        </p:nvPicPr>
        <p:blipFill>
          <a:blip r:embed="rId2"/>
          <a:srcRect/>
          <a:stretch/>
        </p:blipFill>
        <p:spPr>
          <a:xfrm>
            <a:off x="6525143" y="1789600"/>
            <a:ext cx="5504779" cy="3696800"/>
          </a:xfrm>
          <a:prstGeom prst="rect">
            <a:avLst/>
          </a:prstGeom>
        </p:spPr>
      </p:pic>
      <p:sp>
        <p:nvSpPr>
          <p:cNvPr id="13" name="Tampungan Konten 2">
            <a:extLst>
              <a:ext uri="{FF2B5EF4-FFF2-40B4-BE49-F238E27FC236}">
                <a16:creationId xmlns:a16="http://schemas.microsoft.com/office/drawing/2014/main" id="{AE7C1BFF-5A6B-4A7B-9B4B-F880B548125A}"/>
              </a:ext>
            </a:extLst>
          </p:cNvPr>
          <p:cNvSpPr txBox="1">
            <a:spLocks/>
          </p:cNvSpPr>
          <p:nvPr/>
        </p:nvSpPr>
        <p:spPr>
          <a:xfrm>
            <a:off x="660399" y="1498852"/>
            <a:ext cx="4746488"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Resource pooling is based on the fact that clients will not have a constant need for all the resources available to them, so when these resources are not being used by one customer, instead of sitting idle those resources can be used by another customer.</a:t>
            </a:r>
          </a:p>
          <a:p>
            <a:pPr marL="228600" marR="0" lvl="0" indent="-228600" algn="l" defTabSz="914400" rtl="0" eaLnBrk="1" fontAlgn="auto" latinLnBrk="0" hangingPunct="1">
              <a:lnSpc>
                <a:spcPct val="90000"/>
              </a:lnSpc>
              <a:spcBef>
                <a:spcPts val="1000"/>
              </a:spcBef>
              <a:spcAft>
                <a:spcPts val="0"/>
              </a:spcAft>
              <a:buClrTx/>
              <a:buSzTx/>
              <a:buFontTx/>
              <a:buChar char="-"/>
              <a:tabLst/>
              <a:defRPr/>
            </a:pPr>
            <a:endParaRPr kumimoji="0" lang="id-ID" sz="17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pic>
        <p:nvPicPr>
          <p:cNvPr id="9" name="Gambar 4">
            <a:extLst>
              <a:ext uri="{FF2B5EF4-FFF2-40B4-BE49-F238E27FC236}">
                <a16:creationId xmlns:a16="http://schemas.microsoft.com/office/drawing/2014/main" id="{9D0B3834-FAD1-4020-AAF1-66F64E6BF42F}"/>
              </a:ext>
            </a:extLst>
          </p:cNvPr>
          <p:cNvPicPr>
            <a:picLocks noChangeAspect="1"/>
          </p:cNvPicPr>
          <p:nvPr/>
        </p:nvPicPr>
        <p:blipFill>
          <a:blip r:embed="rId3"/>
          <a:stretch>
            <a:fillRect/>
          </a:stretch>
        </p:blipFill>
        <p:spPr>
          <a:xfrm>
            <a:off x="6592412" y="5469087"/>
            <a:ext cx="2685120" cy="501809"/>
          </a:xfrm>
          <a:prstGeom prst="rect">
            <a:avLst/>
          </a:prstGeom>
        </p:spPr>
      </p:pic>
    </p:spTree>
    <p:extLst>
      <p:ext uri="{BB962C8B-B14F-4D97-AF65-F5344CB8AC3E}">
        <p14:creationId xmlns:p14="http://schemas.microsoft.com/office/powerpoint/2010/main" val="2258068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78B2A360-A7BA-4250-A691-962D03494B28}"/>
              </a:ext>
            </a:extLst>
          </p:cNvPr>
          <p:cNvSpPr>
            <a:spLocks noGrp="1"/>
          </p:cNvSpPr>
          <p:nvPr>
            <p:ph type="title"/>
          </p:nvPr>
        </p:nvSpPr>
        <p:spPr>
          <a:xfrm>
            <a:off x="455438" y="310132"/>
            <a:ext cx="10822161" cy="1188720"/>
          </a:xfrm>
        </p:spPr>
        <p:txBody>
          <a:bodyPr>
            <a:noAutofit/>
          </a:bodyPr>
          <a:lstStyle/>
          <a:p>
            <a:r>
              <a:rPr lang="en-US" sz="4800" b="1" dirty="0">
                <a:solidFill>
                  <a:schemeClr val="tx1">
                    <a:lumMod val="85000"/>
                    <a:lumOff val="15000"/>
                  </a:schemeClr>
                </a:solidFill>
              </a:rPr>
              <a:t>d. Rapid Elasticity</a:t>
            </a:r>
            <a:endParaRPr lang="id-ID" sz="4800" b="1"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78FBB13-A013-41A3-B226-85C02C75A3F9}"/>
              </a:ext>
            </a:extLst>
          </p:cNvPr>
          <p:cNvPicPr>
            <a:picLocks noChangeAspect="1"/>
          </p:cNvPicPr>
          <p:nvPr/>
        </p:nvPicPr>
        <p:blipFill>
          <a:blip r:embed="rId2"/>
          <a:srcRect/>
          <a:stretch/>
        </p:blipFill>
        <p:spPr>
          <a:xfrm>
            <a:off x="7315200" y="538659"/>
            <a:ext cx="4673597" cy="4133321"/>
          </a:xfrm>
          <a:prstGeom prst="rect">
            <a:avLst/>
          </a:prstGeom>
        </p:spPr>
      </p:pic>
      <p:sp>
        <p:nvSpPr>
          <p:cNvPr id="13" name="Tampungan Konten 2">
            <a:extLst>
              <a:ext uri="{FF2B5EF4-FFF2-40B4-BE49-F238E27FC236}">
                <a16:creationId xmlns:a16="http://schemas.microsoft.com/office/drawing/2014/main" id="{AE7C1BFF-5A6B-4A7B-9B4B-F880B548125A}"/>
              </a:ext>
            </a:extLst>
          </p:cNvPr>
          <p:cNvSpPr txBox="1">
            <a:spLocks/>
          </p:cNvSpPr>
          <p:nvPr/>
        </p:nvSpPr>
        <p:spPr>
          <a:xfrm>
            <a:off x="660398" y="1498852"/>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Rapid elasticity describes the ability of a cloud environment to easily grow to satisfy user demand. Cloud deployments should already have the needed infrastructure in place to expand the services capacity.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prstClr val="black">
                    <a:lumMod val="65000"/>
                    <a:lumOff val="35000"/>
                  </a:prstClr>
                </a:solidFill>
                <a:latin typeface="Calibri" panose="020F0502020204030204"/>
              </a:rPr>
              <a:t>This is accomplished through the use of automation and orchestration.  Which in turn enables them to be able to handle the “burst” capacity needed by many of their users.</a:t>
            </a:r>
          </a:p>
        </p:txBody>
      </p:sp>
      <p:sp>
        <p:nvSpPr>
          <p:cNvPr id="9" name="Tampungan Konten 2">
            <a:extLst>
              <a:ext uri="{FF2B5EF4-FFF2-40B4-BE49-F238E27FC236}">
                <a16:creationId xmlns:a16="http://schemas.microsoft.com/office/drawing/2014/main" id="{9A228202-31EC-48E6-9C4C-8631F88F8A87}"/>
              </a:ext>
            </a:extLst>
          </p:cNvPr>
          <p:cNvSpPr txBox="1">
            <a:spLocks/>
          </p:cNvSpPr>
          <p:nvPr/>
        </p:nvSpPr>
        <p:spPr>
          <a:xfrm>
            <a:off x="7208294" y="4671980"/>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400" b="1" i="1" dirty="0">
                <a:latin typeface="Calibri" panose="020F0502020204030204"/>
              </a:rPr>
              <a:t>Image Sources : https://www.hitechmv.com</a:t>
            </a:r>
          </a:p>
        </p:txBody>
      </p:sp>
    </p:spTree>
    <p:extLst>
      <p:ext uri="{BB962C8B-B14F-4D97-AF65-F5344CB8AC3E}">
        <p14:creationId xmlns:p14="http://schemas.microsoft.com/office/powerpoint/2010/main" val="160193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751351" y="310131"/>
            <a:ext cx="7341704" cy="1280129"/>
          </a:xfrm>
        </p:spPr>
        <p:txBody>
          <a:bodyPr>
            <a:noAutofit/>
          </a:bodyPr>
          <a:lstStyle/>
          <a:p>
            <a:r>
              <a:rPr lang="en-US" sz="4800" b="1" dirty="0">
                <a:solidFill>
                  <a:schemeClr val="tx1">
                    <a:lumMod val="85000"/>
                    <a:lumOff val="15000"/>
                  </a:schemeClr>
                </a:solidFill>
              </a:rPr>
              <a:t>e. Measured Service with Pay per Use</a:t>
            </a:r>
            <a:endParaRPr lang="id-ID" sz="4800"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876800" y="1826939"/>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Cloud services must have the ability to measure usage, this can be quantified using various metrics, such as time used, bandwidth used, and data used.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prstClr val="black">
                    <a:lumMod val="65000"/>
                    <a:lumOff val="35000"/>
                  </a:prstClr>
                </a:solidFill>
                <a:latin typeface="Calibri" panose="020F0502020204030204"/>
              </a:rPr>
              <a:t>As user, they need to make sure that they understand exactly which services are being measured and charged for.</a:t>
            </a:r>
            <a:endPar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94C02773-B8A7-4929-80DC-D43F883790EF}"/>
              </a:ext>
            </a:extLst>
          </p:cNvPr>
          <p:cNvPicPr>
            <a:picLocks noChangeAspect="1"/>
          </p:cNvPicPr>
          <p:nvPr/>
        </p:nvPicPr>
        <p:blipFill>
          <a:blip r:embed="rId2"/>
          <a:stretch>
            <a:fillRect/>
          </a:stretch>
        </p:blipFill>
        <p:spPr>
          <a:xfrm>
            <a:off x="-2" y="0"/>
            <a:ext cx="4652409" cy="6857996"/>
          </a:xfrm>
          <a:prstGeom prst="rect">
            <a:avLst/>
          </a:prstGeom>
        </p:spPr>
      </p:pic>
    </p:spTree>
    <p:extLst>
      <p:ext uri="{BB962C8B-B14F-4D97-AF65-F5344CB8AC3E}">
        <p14:creationId xmlns:p14="http://schemas.microsoft.com/office/powerpoint/2010/main" val="2865455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5E1ED00-C43B-4438-BF7E-EB39DFF7EDB2}"/>
              </a:ext>
            </a:extLst>
          </p:cNvPr>
          <p:cNvSpPr>
            <a:spLocks noGrp="1"/>
          </p:cNvSpPr>
          <p:nvPr>
            <p:ph type="title"/>
          </p:nvPr>
        </p:nvSpPr>
        <p:spPr/>
        <p:txBody>
          <a:bodyPr/>
          <a:lstStyle/>
          <a:p>
            <a:endParaRPr lang="id-ID"/>
          </a:p>
        </p:txBody>
      </p:sp>
      <p:sp>
        <p:nvSpPr>
          <p:cNvPr id="3" name="Tampungan Konten 2">
            <a:extLst>
              <a:ext uri="{FF2B5EF4-FFF2-40B4-BE49-F238E27FC236}">
                <a16:creationId xmlns:a16="http://schemas.microsoft.com/office/drawing/2014/main" id="{B5BA1FCE-302E-4C83-B8D2-2F871AEE5F42}"/>
              </a:ext>
            </a:extLst>
          </p:cNvPr>
          <p:cNvSpPr>
            <a:spLocks noGrp="1"/>
          </p:cNvSpPr>
          <p:nvPr>
            <p:ph idx="1"/>
          </p:nvPr>
        </p:nvSpPr>
        <p:spPr/>
        <p:txBody>
          <a:bodyPr/>
          <a:lstStyle/>
          <a:p>
            <a:endParaRPr lang="id-ID"/>
          </a:p>
        </p:txBody>
      </p:sp>
      <p:pic>
        <p:nvPicPr>
          <p:cNvPr id="8" name="Gambar 7">
            <a:extLst>
              <a:ext uri="{FF2B5EF4-FFF2-40B4-BE49-F238E27FC236}">
                <a16:creationId xmlns:a16="http://schemas.microsoft.com/office/drawing/2014/main" id="{0E287012-2D54-4496-946F-A922127AD002}"/>
              </a:ext>
            </a:extLst>
          </p:cNvPr>
          <p:cNvPicPr>
            <a:picLocks noChangeAspect="1"/>
          </p:cNvPicPr>
          <p:nvPr/>
        </p:nvPicPr>
        <p:blipFill>
          <a:blip r:embed="rId2"/>
          <a:stretch>
            <a:fillRect/>
          </a:stretch>
        </p:blipFill>
        <p:spPr>
          <a:xfrm>
            <a:off x="-726248" y="0"/>
            <a:ext cx="12192534" cy="6850444"/>
          </a:xfrm>
          <a:prstGeom prst="rect">
            <a:avLst/>
          </a:prstGeom>
        </p:spPr>
      </p:pic>
    </p:spTree>
    <p:extLst>
      <p:ext uri="{BB962C8B-B14F-4D97-AF65-F5344CB8AC3E}">
        <p14:creationId xmlns:p14="http://schemas.microsoft.com/office/powerpoint/2010/main" val="3158477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8000"/>
            <a:lum/>
          </a:blip>
          <a:srcRect/>
          <a:stretch>
            <a:fillRect t="13000" b="12000"/>
          </a:stretch>
        </a:blipFill>
        <a:effectLst/>
      </p:bgPr>
    </p:bg>
    <p:spTree>
      <p:nvGrpSpPr>
        <p:cNvPr id="1" name=""/>
        <p:cNvGrpSpPr/>
        <p:nvPr/>
      </p:nvGrpSpPr>
      <p:grpSpPr>
        <a:xfrm>
          <a:off x="0" y="0"/>
          <a:ext cx="0" cy="0"/>
          <a:chOff x="0" y="0"/>
          <a:chExt cx="0" cy="0"/>
        </a:xfrm>
      </p:grpSpPr>
      <p:sp>
        <p:nvSpPr>
          <p:cNvPr id="7" name="Judul 1">
            <a:extLst>
              <a:ext uri="{FF2B5EF4-FFF2-40B4-BE49-F238E27FC236}">
                <a16:creationId xmlns:a16="http://schemas.microsoft.com/office/drawing/2014/main" id="{C8BFD045-3A18-431B-99FF-4744C4296690}"/>
              </a:ext>
            </a:extLst>
          </p:cNvPr>
          <p:cNvSpPr>
            <a:spLocks noGrp="1"/>
          </p:cNvSpPr>
          <p:nvPr>
            <p:ph type="title"/>
          </p:nvPr>
        </p:nvSpPr>
        <p:spPr>
          <a:xfrm>
            <a:off x="643467" y="710207"/>
            <a:ext cx="10905066" cy="1135737"/>
          </a:xfrm>
        </p:spPr>
        <p:txBody>
          <a:bodyPr>
            <a:normAutofit/>
          </a:bodyPr>
          <a:lstStyle/>
          <a:p>
            <a:r>
              <a:rPr lang="en-US" sz="3600" b="1" dirty="0"/>
              <a:t>2. 2. Cloud Deployment Models</a:t>
            </a:r>
            <a:endParaRPr lang="id-ID" sz="3600" b="1" dirty="0"/>
          </a:p>
        </p:txBody>
      </p:sp>
      <p:sp>
        <p:nvSpPr>
          <p:cNvPr id="8" name="Tampungan Konten 2">
            <a:extLst>
              <a:ext uri="{FF2B5EF4-FFF2-40B4-BE49-F238E27FC236}">
                <a16:creationId xmlns:a16="http://schemas.microsoft.com/office/drawing/2014/main" id="{1CB7A434-C717-4F47-83B4-515AD252A4E8}"/>
              </a:ext>
            </a:extLst>
          </p:cNvPr>
          <p:cNvSpPr txBox="1">
            <a:spLocks/>
          </p:cNvSpPr>
          <p:nvPr/>
        </p:nvSpPr>
        <p:spPr>
          <a:xfrm>
            <a:off x="795131" y="1670241"/>
            <a:ext cx="753294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The way the cloud is used varies from organization to organization, where </a:t>
            </a:r>
            <a:r>
              <a:rPr lang="en-US" sz="2400" b="1" dirty="0">
                <a:latin typeface="Calibri" panose="020F0502020204030204"/>
              </a:rPr>
              <a:t>each has its own requirements as to what services it wants to access from cloud and how much control it wants to have over the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latin typeface="Calibri" panose="020F0502020204030204"/>
              </a:rPr>
              <a:t>The NIST definition of cloud computing outlines four different cloud deployment models; public, private, community and hybrid.</a:t>
            </a:r>
            <a:endParaRPr kumimoji="0" lang="en-US" sz="2400" b="1" i="0" u="none" strike="noStrike" kern="1200" cap="none" spc="0" normalizeH="0" baseline="0" noProof="0" dirty="0">
              <a:ln>
                <a:noFill/>
              </a:ln>
              <a:effectLst/>
              <a:uLnTx/>
              <a:uFillTx/>
              <a:latin typeface="Calibri" panose="020F0502020204030204"/>
              <a:ea typeface="+mn-ea"/>
              <a:cs typeface="+mn-cs"/>
            </a:endParaRPr>
          </a:p>
        </p:txBody>
      </p:sp>
      <p:sp>
        <p:nvSpPr>
          <p:cNvPr id="9" name="Tampungan Konten 2">
            <a:extLst>
              <a:ext uri="{FF2B5EF4-FFF2-40B4-BE49-F238E27FC236}">
                <a16:creationId xmlns:a16="http://schemas.microsoft.com/office/drawing/2014/main" id="{CE3FA208-334C-41E1-9BFA-A820B3FE4211}"/>
              </a:ext>
            </a:extLst>
          </p:cNvPr>
          <p:cNvSpPr txBox="1">
            <a:spLocks/>
          </p:cNvSpPr>
          <p:nvPr/>
        </p:nvSpPr>
        <p:spPr>
          <a:xfrm>
            <a:off x="119270" y="6405894"/>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lang="en-US" sz="1400" b="1" i="1" dirty="0">
                <a:latin typeface="Calibri" panose="020F0502020204030204"/>
              </a:rPr>
              <a:t>Image Sources :http://electricala2z.com</a:t>
            </a:r>
          </a:p>
        </p:txBody>
      </p:sp>
    </p:spTree>
    <p:extLst>
      <p:ext uri="{BB962C8B-B14F-4D97-AF65-F5344CB8AC3E}">
        <p14:creationId xmlns:p14="http://schemas.microsoft.com/office/powerpoint/2010/main" val="3181200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876799" y="310131"/>
            <a:ext cx="7216255" cy="1280129"/>
          </a:xfrm>
        </p:spPr>
        <p:txBody>
          <a:bodyPr>
            <a:noAutofit/>
          </a:bodyPr>
          <a:lstStyle/>
          <a:p>
            <a:r>
              <a:rPr lang="en-US" sz="4800" b="1" dirty="0">
                <a:solidFill>
                  <a:schemeClr val="tx1">
                    <a:lumMod val="85000"/>
                    <a:lumOff val="15000"/>
                  </a:schemeClr>
                </a:solidFill>
              </a:rPr>
              <a:t>a. Public Cloud</a:t>
            </a:r>
            <a:endParaRPr lang="id-ID" sz="4800"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904117" y="1590260"/>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solidFill>
                  <a:prstClr val="black">
                    <a:lumMod val="65000"/>
                    <a:lumOff val="35000"/>
                  </a:prstClr>
                </a:solidFill>
                <a:latin typeface="Calibri" panose="020F0502020204030204"/>
              </a:rPr>
              <a:t>Public Cloud are what most people think of cloud computing, where all the systems and resources that provide the service are housed at an external service provider.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That service provider is responsible for the management and administration of the systems that are used to provide the service.</a:t>
            </a:r>
          </a:p>
        </p:txBody>
      </p:sp>
      <p:pic>
        <p:nvPicPr>
          <p:cNvPr id="13" name="Picture 12">
            <a:extLst>
              <a:ext uri="{FF2B5EF4-FFF2-40B4-BE49-F238E27FC236}">
                <a16:creationId xmlns:a16="http://schemas.microsoft.com/office/drawing/2014/main" id="{94C02773-B8A7-4929-80DC-D43F883790EF}"/>
              </a:ext>
            </a:extLst>
          </p:cNvPr>
          <p:cNvPicPr>
            <a:picLocks noChangeAspect="1"/>
          </p:cNvPicPr>
          <p:nvPr/>
        </p:nvPicPr>
        <p:blipFill>
          <a:blip r:embed="rId2"/>
          <a:srcRect/>
          <a:stretch/>
        </p:blipFill>
        <p:spPr>
          <a:xfrm>
            <a:off x="410817" y="310131"/>
            <a:ext cx="4465982" cy="5997905"/>
          </a:xfrm>
          <a:prstGeom prst="rect">
            <a:avLst/>
          </a:prstGeom>
        </p:spPr>
      </p:pic>
      <p:sp>
        <p:nvSpPr>
          <p:cNvPr id="5" name="Tampungan Konten 2">
            <a:extLst>
              <a:ext uri="{FF2B5EF4-FFF2-40B4-BE49-F238E27FC236}">
                <a16:creationId xmlns:a16="http://schemas.microsoft.com/office/drawing/2014/main" id="{87A42616-13AA-4272-831B-23C4D59E64EC}"/>
              </a:ext>
            </a:extLst>
          </p:cNvPr>
          <p:cNvSpPr txBox="1">
            <a:spLocks/>
          </p:cNvSpPr>
          <p:nvPr/>
        </p:nvSpPr>
        <p:spPr>
          <a:xfrm>
            <a:off x="410817" y="6308036"/>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lang="en-US" sz="1400" b="1" i="1" dirty="0">
                <a:latin typeface="Calibri" panose="020F0502020204030204"/>
              </a:rPr>
              <a:t>Image Sources :http://electricala2z.com</a:t>
            </a:r>
          </a:p>
        </p:txBody>
      </p:sp>
    </p:spTree>
    <p:extLst>
      <p:ext uri="{BB962C8B-B14F-4D97-AF65-F5344CB8AC3E}">
        <p14:creationId xmlns:p14="http://schemas.microsoft.com/office/powerpoint/2010/main" val="306827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904117" y="310131"/>
            <a:ext cx="7188937" cy="1280129"/>
          </a:xfrm>
        </p:spPr>
        <p:txBody>
          <a:bodyPr>
            <a:noAutofit/>
          </a:bodyPr>
          <a:lstStyle/>
          <a:p>
            <a:r>
              <a:rPr lang="en-US" sz="4800" b="1" dirty="0">
                <a:solidFill>
                  <a:schemeClr val="tx1">
                    <a:lumMod val="85000"/>
                    <a:lumOff val="15000"/>
                  </a:schemeClr>
                </a:solidFill>
              </a:rPr>
              <a:t>b. Private Cloud</a:t>
            </a:r>
            <a:endParaRPr lang="id-ID" sz="4800"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904117" y="1590260"/>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In private cloud, the systems and resources that provide the service are located internal to the company or organization that uses them, where they are responsible for the management and administration of the systems that used to provide the service</a:t>
            </a:r>
          </a:p>
        </p:txBody>
      </p:sp>
      <p:pic>
        <p:nvPicPr>
          <p:cNvPr id="6" name="Picture 5">
            <a:extLst>
              <a:ext uri="{FF2B5EF4-FFF2-40B4-BE49-F238E27FC236}">
                <a16:creationId xmlns:a16="http://schemas.microsoft.com/office/drawing/2014/main" id="{1EB5DC97-58BC-4DB8-B54C-FD40CA2F31B0}"/>
              </a:ext>
            </a:extLst>
          </p:cNvPr>
          <p:cNvPicPr>
            <a:picLocks noChangeAspect="1"/>
          </p:cNvPicPr>
          <p:nvPr/>
        </p:nvPicPr>
        <p:blipFill>
          <a:blip r:embed="rId2"/>
          <a:srcRect/>
          <a:stretch/>
        </p:blipFill>
        <p:spPr>
          <a:xfrm>
            <a:off x="439639" y="310131"/>
            <a:ext cx="4289067" cy="5997905"/>
          </a:xfrm>
          <a:prstGeom prst="rect">
            <a:avLst/>
          </a:prstGeom>
        </p:spPr>
      </p:pic>
      <p:sp>
        <p:nvSpPr>
          <p:cNvPr id="7" name="Tampungan Konten 2">
            <a:extLst>
              <a:ext uri="{FF2B5EF4-FFF2-40B4-BE49-F238E27FC236}">
                <a16:creationId xmlns:a16="http://schemas.microsoft.com/office/drawing/2014/main" id="{F937FC3D-3CE5-4B4D-8D84-BBD900904E85}"/>
              </a:ext>
            </a:extLst>
          </p:cNvPr>
          <p:cNvSpPr txBox="1">
            <a:spLocks/>
          </p:cNvSpPr>
          <p:nvPr/>
        </p:nvSpPr>
        <p:spPr>
          <a:xfrm>
            <a:off x="375695" y="6308036"/>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lang="en-US" sz="1400" b="1" i="1" dirty="0">
                <a:latin typeface="Calibri" panose="020F0502020204030204"/>
              </a:rPr>
              <a:t>Image Sources :http://electricala2z.com</a:t>
            </a:r>
          </a:p>
        </p:txBody>
      </p:sp>
    </p:spTree>
    <p:extLst>
      <p:ext uri="{BB962C8B-B14F-4D97-AF65-F5344CB8AC3E}">
        <p14:creationId xmlns:p14="http://schemas.microsoft.com/office/powerpoint/2010/main" val="1929850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904117" y="310131"/>
            <a:ext cx="7188938" cy="1280129"/>
          </a:xfrm>
        </p:spPr>
        <p:txBody>
          <a:bodyPr>
            <a:noAutofit/>
          </a:bodyPr>
          <a:lstStyle/>
          <a:p>
            <a:r>
              <a:rPr lang="en-US" sz="4800" b="1" dirty="0">
                <a:solidFill>
                  <a:schemeClr val="tx1">
                    <a:lumMod val="85000"/>
                    <a:lumOff val="15000"/>
                  </a:schemeClr>
                </a:solidFill>
              </a:rPr>
              <a:t>c. Community Cloud</a:t>
            </a:r>
            <a:endParaRPr lang="id-ID" sz="4800"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876800" y="1826939"/>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Community cloud are semi-public clouds that are shared between members of a select group of organizations, which they will generally have a common purpose or mission, so they can have shared responsibilities with the others.</a:t>
            </a:r>
          </a:p>
        </p:txBody>
      </p:sp>
      <p:pic>
        <p:nvPicPr>
          <p:cNvPr id="6" name="Picture 5">
            <a:extLst>
              <a:ext uri="{FF2B5EF4-FFF2-40B4-BE49-F238E27FC236}">
                <a16:creationId xmlns:a16="http://schemas.microsoft.com/office/drawing/2014/main" id="{EC00105E-49CC-4EC0-BD9A-7B266AE9175C}"/>
              </a:ext>
            </a:extLst>
          </p:cNvPr>
          <p:cNvPicPr>
            <a:picLocks noChangeAspect="1"/>
          </p:cNvPicPr>
          <p:nvPr/>
        </p:nvPicPr>
        <p:blipFill>
          <a:blip r:embed="rId2"/>
          <a:srcRect/>
          <a:stretch/>
        </p:blipFill>
        <p:spPr>
          <a:xfrm>
            <a:off x="439639" y="310131"/>
            <a:ext cx="4289067" cy="5997905"/>
          </a:xfrm>
          <a:prstGeom prst="rect">
            <a:avLst/>
          </a:prstGeom>
        </p:spPr>
      </p:pic>
      <p:sp>
        <p:nvSpPr>
          <p:cNvPr id="7" name="Tampungan Konten 2">
            <a:extLst>
              <a:ext uri="{FF2B5EF4-FFF2-40B4-BE49-F238E27FC236}">
                <a16:creationId xmlns:a16="http://schemas.microsoft.com/office/drawing/2014/main" id="{79C27977-4434-4B03-AD3B-43C151AB137A}"/>
              </a:ext>
            </a:extLst>
          </p:cNvPr>
          <p:cNvSpPr txBox="1">
            <a:spLocks/>
          </p:cNvSpPr>
          <p:nvPr/>
        </p:nvSpPr>
        <p:spPr>
          <a:xfrm>
            <a:off x="415452" y="6190167"/>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lang="en-US" sz="1400" b="1" i="1" dirty="0">
                <a:latin typeface="Calibri" panose="020F0502020204030204"/>
              </a:rPr>
              <a:t>Image Sources :http://electricala2z.com</a:t>
            </a:r>
          </a:p>
        </p:txBody>
      </p:sp>
    </p:spTree>
    <p:extLst>
      <p:ext uri="{BB962C8B-B14F-4D97-AF65-F5344CB8AC3E}">
        <p14:creationId xmlns:p14="http://schemas.microsoft.com/office/powerpoint/2010/main" val="3357806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904117" y="310131"/>
            <a:ext cx="7188938" cy="1280129"/>
          </a:xfrm>
        </p:spPr>
        <p:txBody>
          <a:bodyPr>
            <a:noAutofit/>
          </a:bodyPr>
          <a:lstStyle/>
          <a:p>
            <a:r>
              <a:rPr lang="en-US" sz="4800" b="1" dirty="0">
                <a:solidFill>
                  <a:schemeClr val="tx1">
                    <a:lumMod val="85000"/>
                    <a:lumOff val="15000"/>
                  </a:schemeClr>
                </a:solidFill>
              </a:rPr>
              <a:t>d. Hybrid Cloud</a:t>
            </a:r>
            <a:endParaRPr lang="id-ID" sz="4800"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876800" y="1826939"/>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Calibri" panose="020F0502020204030204"/>
                <a:ea typeface="+mn-ea"/>
                <a:cs typeface="+mn-cs"/>
              </a:rPr>
              <a:t>Hybrid cloud model is a combination of two or more other cloud models. The cloud themselves are not mixed together so they can have more complexity to their environment.</a:t>
            </a:r>
          </a:p>
        </p:txBody>
      </p:sp>
      <p:pic>
        <p:nvPicPr>
          <p:cNvPr id="6" name="Picture 5">
            <a:extLst>
              <a:ext uri="{FF2B5EF4-FFF2-40B4-BE49-F238E27FC236}">
                <a16:creationId xmlns:a16="http://schemas.microsoft.com/office/drawing/2014/main" id="{1B76D26C-1B75-4E1C-8836-D054BF72DF9F}"/>
              </a:ext>
            </a:extLst>
          </p:cNvPr>
          <p:cNvPicPr>
            <a:picLocks noChangeAspect="1"/>
          </p:cNvPicPr>
          <p:nvPr/>
        </p:nvPicPr>
        <p:blipFill>
          <a:blip r:embed="rId2"/>
          <a:srcRect/>
          <a:stretch/>
        </p:blipFill>
        <p:spPr>
          <a:xfrm>
            <a:off x="439639" y="310131"/>
            <a:ext cx="4289067" cy="5997905"/>
          </a:xfrm>
          <a:prstGeom prst="rect">
            <a:avLst/>
          </a:prstGeom>
        </p:spPr>
      </p:pic>
      <p:sp>
        <p:nvSpPr>
          <p:cNvPr id="7" name="Tampungan Konten 2">
            <a:extLst>
              <a:ext uri="{FF2B5EF4-FFF2-40B4-BE49-F238E27FC236}">
                <a16:creationId xmlns:a16="http://schemas.microsoft.com/office/drawing/2014/main" id="{EF895BA7-35DA-423B-BE2B-C3CADE42F82A}"/>
              </a:ext>
            </a:extLst>
          </p:cNvPr>
          <p:cNvSpPr txBox="1">
            <a:spLocks/>
          </p:cNvSpPr>
          <p:nvPr/>
        </p:nvSpPr>
        <p:spPr>
          <a:xfrm>
            <a:off x="439639" y="6308036"/>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lang="en-US" sz="1400" b="1" i="1" dirty="0">
                <a:latin typeface="Calibri" panose="020F0502020204030204"/>
              </a:rPr>
              <a:t>Image Sources :http://electricala2z.com</a:t>
            </a:r>
          </a:p>
        </p:txBody>
      </p:sp>
    </p:spTree>
    <p:extLst>
      <p:ext uri="{BB962C8B-B14F-4D97-AF65-F5344CB8AC3E}">
        <p14:creationId xmlns:p14="http://schemas.microsoft.com/office/powerpoint/2010/main" val="1277256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5" name="Tampungan Konten 2">
            <a:extLst>
              <a:ext uri="{FF2B5EF4-FFF2-40B4-BE49-F238E27FC236}">
                <a16:creationId xmlns:a16="http://schemas.microsoft.com/office/drawing/2014/main" id="{19091CEB-428E-4DE6-84A1-7636A7B40A48}"/>
              </a:ext>
            </a:extLst>
          </p:cNvPr>
          <p:cNvSpPr txBox="1">
            <a:spLocks/>
          </p:cNvSpPr>
          <p:nvPr/>
        </p:nvSpPr>
        <p:spPr>
          <a:xfrm>
            <a:off x="4876799" y="6547869"/>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:https://susannetedrick.com</a:t>
            </a:r>
          </a:p>
        </p:txBody>
      </p:sp>
      <p:sp>
        <p:nvSpPr>
          <p:cNvPr id="8" name="Judul 1">
            <a:extLst>
              <a:ext uri="{FF2B5EF4-FFF2-40B4-BE49-F238E27FC236}">
                <a16:creationId xmlns:a16="http://schemas.microsoft.com/office/drawing/2014/main" id="{CA24FFC4-4657-4A49-95C0-44D1BC448888}"/>
              </a:ext>
            </a:extLst>
          </p:cNvPr>
          <p:cNvSpPr>
            <a:spLocks noGrp="1"/>
          </p:cNvSpPr>
          <p:nvPr>
            <p:ph type="title"/>
          </p:nvPr>
        </p:nvSpPr>
        <p:spPr>
          <a:xfrm>
            <a:off x="2197816" y="316312"/>
            <a:ext cx="8964767" cy="1135737"/>
          </a:xfrm>
        </p:spPr>
        <p:txBody>
          <a:bodyPr>
            <a:normAutofit/>
          </a:bodyPr>
          <a:lstStyle/>
          <a:p>
            <a:pPr algn="ctr"/>
            <a:r>
              <a:rPr lang="en-US" sz="6000" b="1" dirty="0">
                <a:solidFill>
                  <a:schemeClr val="accent1"/>
                </a:solidFill>
              </a:rPr>
              <a:t>Cloud Service Models</a:t>
            </a:r>
            <a:endParaRPr lang="id-ID" sz="6000" b="1" dirty="0">
              <a:solidFill>
                <a:schemeClr val="accent1"/>
              </a:solidFill>
            </a:endParaRPr>
          </a:p>
        </p:txBody>
      </p:sp>
    </p:spTree>
    <p:extLst>
      <p:ext uri="{BB962C8B-B14F-4D97-AF65-F5344CB8AC3E}">
        <p14:creationId xmlns:p14="http://schemas.microsoft.com/office/powerpoint/2010/main" val="650442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Kotak Teks 14">
            <a:extLst>
              <a:ext uri="{FF2B5EF4-FFF2-40B4-BE49-F238E27FC236}">
                <a16:creationId xmlns:a16="http://schemas.microsoft.com/office/drawing/2014/main" id="{536DE88F-AC7D-45F6-8FFB-F207E2C0EE5C}"/>
              </a:ext>
            </a:extLst>
          </p:cNvPr>
          <p:cNvSpPr txBox="1"/>
          <p:nvPr/>
        </p:nvSpPr>
        <p:spPr>
          <a:xfrm>
            <a:off x="6524047" y="4869194"/>
            <a:ext cx="6538315"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effectLst/>
                <a:uLnTx/>
                <a:uFillTx/>
                <a:latin typeface="Arial" panose="020B0604020202020204" pitchFamily="34" charset="0"/>
                <a:ea typeface="+mn-ea"/>
                <a:cs typeface="+mn-cs"/>
              </a:rPr>
              <a:t>Image Source: http://thumbnails-visually.netdna-ssl.com</a:t>
            </a:r>
          </a:p>
        </p:txBody>
      </p:sp>
      <p:sp>
        <p:nvSpPr>
          <p:cNvPr id="19" name="Judul 1">
            <a:extLst>
              <a:ext uri="{FF2B5EF4-FFF2-40B4-BE49-F238E27FC236}">
                <a16:creationId xmlns:a16="http://schemas.microsoft.com/office/drawing/2014/main" id="{38D38A59-4823-4DFA-B265-1E9F97EF591E}"/>
              </a:ext>
            </a:extLst>
          </p:cNvPr>
          <p:cNvSpPr>
            <a:spLocks noGrp="1"/>
          </p:cNvSpPr>
          <p:nvPr>
            <p:ph type="title"/>
          </p:nvPr>
        </p:nvSpPr>
        <p:spPr>
          <a:xfrm>
            <a:off x="643467" y="710207"/>
            <a:ext cx="10905066" cy="1135737"/>
          </a:xfrm>
        </p:spPr>
        <p:txBody>
          <a:bodyPr>
            <a:normAutofit/>
          </a:bodyPr>
          <a:lstStyle/>
          <a:p>
            <a:r>
              <a:rPr lang="en-US" sz="3600" b="1" dirty="0"/>
              <a:t>2. 3. Cloud Service Models</a:t>
            </a:r>
            <a:endParaRPr lang="id-ID" sz="3600" b="1" dirty="0"/>
          </a:p>
        </p:txBody>
      </p:sp>
      <p:sp>
        <p:nvSpPr>
          <p:cNvPr id="20" name="Tampungan Konten 2">
            <a:extLst>
              <a:ext uri="{FF2B5EF4-FFF2-40B4-BE49-F238E27FC236}">
                <a16:creationId xmlns:a16="http://schemas.microsoft.com/office/drawing/2014/main" id="{1F243F1F-87DC-475D-A8DF-97FDAF667404}"/>
              </a:ext>
            </a:extLst>
          </p:cNvPr>
          <p:cNvSpPr txBox="1">
            <a:spLocks/>
          </p:cNvSpPr>
          <p:nvPr/>
        </p:nvSpPr>
        <p:spPr>
          <a:xfrm>
            <a:off x="795132" y="1670241"/>
            <a:ext cx="5633804"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There are a lot of service that can be provided by a cloud implementation.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latin typeface="Calibri" panose="020F0502020204030204"/>
              </a:rPr>
              <a:t>In the NIST definition of cloud computing, outline there basis service models; Infrastructure as a Service (IaaS), Platform as a Service (PaaS), and Software as a Service (SaaS)</a:t>
            </a:r>
            <a:endParaRPr kumimoji="0" lang="en-US" sz="2400" b="1" i="0" u="none" strike="noStrike" kern="1200" cap="none" spc="0" normalizeH="0" baseline="0" noProof="0" dirty="0">
              <a:ln>
                <a:noFill/>
              </a:ln>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07F25486-7BDC-4A06-820A-DB2A05D91381}"/>
              </a:ext>
            </a:extLst>
          </p:cNvPr>
          <p:cNvPicPr>
            <a:picLocks noChangeAspect="1"/>
          </p:cNvPicPr>
          <p:nvPr/>
        </p:nvPicPr>
        <p:blipFill>
          <a:blip r:embed="rId2"/>
          <a:stretch>
            <a:fillRect/>
          </a:stretch>
        </p:blipFill>
        <p:spPr>
          <a:xfrm>
            <a:off x="6803158" y="299119"/>
            <a:ext cx="5014620" cy="4429925"/>
          </a:xfrm>
          <a:prstGeom prst="rect">
            <a:avLst/>
          </a:prstGeom>
        </p:spPr>
      </p:pic>
    </p:spTree>
    <p:extLst>
      <p:ext uri="{BB962C8B-B14F-4D97-AF65-F5344CB8AC3E}">
        <p14:creationId xmlns:p14="http://schemas.microsoft.com/office/powerpoint/2010/main" val="235082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515728" y="82211"/>
            <a:ext cx="7554352" cy="1280129"/>
          </a:xfrm>
        </p:spPr>
        <p:txBody>
          <a:bodyPr>
            <a:noAutofit/>
          </a:bodyPr>
          <a:lstStyle/>
          <a:p>
            <a:r>
              <a:rPr lang="en-US" sz="4200" b="1" dirty="0">
                <a:solidFill>
                  <a:schemeClr val="tx1">
                    <a:lumMod val="85000"/>
                    <a:lumOff val="15000"/>
                  </a:schemeClr>
                </a:solidFill>
              </a:rPr>
              <a:t>a. </a:t>
            </a:r>
            <a:r>
              <a:rPr lang="en-US" sz="4200" b="1" dirty="0">
                <a:latin typeface="Calibri Light" panose="020F0302020204030204" pitchFamily="34" charset="0"/>
                <a:cs typeface="Calibri Light" panose="020F0302020204030204" pitchFamily="34" charset="0"/>
              </a:rPr>
              <a:t>Infrastructure as a Service (IaaS)</a:t>
            </a:r>
            <a:endParaRPr lang="id-ID" sz="4200" b="1" dirty="0">
              <a:solidFill>
                <a:schemeClr val="tx1">
                  <a:lumMod val="85000"/>
                  <a:lumOff val="15000"/>
                </a:schemeClr>
              </a:solidFill>
              <a:latin typeface="Calibri Light" panose="020F0302020204030204" pitchFamily="34" charset="0"/>
              <a:cs typeface="Calibri Light" panose="020F0302020204030204" pitchFamily="34" charset="0"/>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876799" y="1196364"/>
            <a:ext cx="6177723" cy="37787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Infrastructure as a Service, or IaaS,  provides basic infrastructure to customer</a:t>
            </a:r>
            <a:r>
              <a:rPr lang="en-US" sz="2400" b="1" dirty="0">
                <a:latin typeface="Calibri" panose="020F0502020204030204"/>
              </a:rPr>
              <a:t>s. These services may include physical machines, virtual machines, networking, storage or some combination of these.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IaaS implementation are used to replace internally managed datacenters, which allow organization more flexibility but at a reduced cost</a:t>
            </a:r>
          </a:p>
        </p:txBody>
      </p:sp>
      <p:pic>
        <p:nvPicPr>
          <p:cNvPr id="13" name="Picture 12">
            <a:extLst>
              <a:ext uri="{FF2B5EF4-FFF2-40B4-BE49-F238E27FC236}">
                <a16:creationId xmlns:a16="http://schemas.microsoft.com/office/drawing/2014/main" id="{94C02773-B8A7-4929-80DC-D43F883790EF}"/>
              </a:ext>
            </a:extLst>
          </p:cNvPr>
          <p:cNvPicPr>
            <a:picLocks noChangeAspect="1"/>
          </p:cNvPicPr>
          <p:nvPr/>
        </p:nvPicPr>
        <p:blipFill>
          <a:blip r:embed="rId2"/>
          <a:srcRect/>
          <a:stretch/>
        </p:blipFill>
        <p:spPr>
          <a:xfrm>
            <a:off x="0" y="47571"/>
            <a:ext cx="4133964" cy="6858000"/>
          </a:xfrm>
          <a:prstGeom prst="rect">
            <a:avLst/>
          </a:prstGeom>
        </p:spPr>
      </p:pic>
      <p:sp>
        <p:nvSpPr>
          <p:cNvPr id="5" name="Tampungan Konten 2">
            <a:extLst>
              <a:ext uri="{FF2B5EF4-FFF2-40B4-BE49-F238E27FC236}">
                <a16:creationId xmlns:a16="http://schemas.microsoft.com/office/drawing/2014/main" id="{5936BC44-73D3-4909-9F63-65A109F93F0E}"/>
              </a:ext>
            </a:extLst>
          </p:cNvPr>
          <p:cNvSpPr txBox="1">
            <a:spLocks/>
          </p:cNvSpPr>
          <p:nvPr/>
        </p:nvSpPr>
        <p:spPr>
          <a:xfrm>
            <a:off x="4876799" y="6547869"/>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:http://electricala2z.com</a:t>
            </a:r>
          </a:p>
        </p:txBody>
      </p:sp>
    </p:spTree>
    <p:extLst>
      <p:ext uri="{BB962C8B-B14F-4D97-AF65-F5344CB8AC3E}">
        <p14:creationId xmlns:p14="http://schemas.microsoft.com/office/powerpoint/2010/main" val="150711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Judul 1">
            <a:extLst>
              <a:ext uri="{FF2B5EF4-FFF2-40B4-BE49-F238E27FC236}">
                <a16:creationId xmlns:a16="http://schemas.microsoft.com/office/drawing/2014/main" id="{75880182-0795-41C9-BDEF-CF72EB71D38F}"/>
              </a:ext>
            </a:extLst>
          </p:cNvPr>
          <p:cNvSpPr>
            <a:spLocks noGrp="1"/>
          </p:cNvSpPr>
          <p:nvPr>
            <p:ph type="title"/>
          </p:nvPr>
        </p:nvSpPr>
        <p:spPr>
          <a:xfrm>
            <a:off x="4463569" y="196170"/>
            <a:ext cx="7188938" cy="1280129"/>
          </a:xfrm>
        </p:spPr>
        <p:txBody>
          <a:bodyPr>
            <a:noAutofit/>
          </a:bodyPr>
          <a:lstStyle/>
          <a:p>
            <a:r>
              <a:rPr lang="en-US" b="1" dirty="0">
                <a:solidFill>
                  <a:schemeClr val="tx1">
                    <a:lumMod val="85000"/>
                    <a:lumOff val="15000"/>
                  </a:schemeClr>
                </a:solidFill>
              </a:rPr>
              <a:t>b. </a:t>
            </a:r>
            <a:r>
              <a:rPr lang="en-US" b="1" dirty="0"/>
              <a:t>Platform as a Service (PaaS)</a:t>
            </a:r>
            <a:endParaRPr lang="id-ID" b="1" dirty="0">
              <a:solidFill>
                <a:schemeClr val="tx1">
                  <a:lumMod val="85000"/>
                  <a:lumOff val="15000"/>
                </a:schemeClr>
              </a:solidFill>
            </a:endParaRPr>
          </a:p>
        </p:txBody>
      </p:sp>
      <p:sp>
        <p:nvSpPr>
          <p:cNvPr id="12" name="Tampungan Konten 2">
            <a:extLst>
              <a:ext uri="{FF2B5EF4-FFF2-40B4-BE49-F238E27FC236}">
                <a16:creationId xmlns:a16="http://schemas.microsoft.com/office/drawing/2014/main" id="{7997B0CD-F6AE-4A14-A300-038BBB81F136}"/>
              </a:ext>
            </a:extLst>
          </p:cNvPr>
          <p:cNvSpPr txBox="1">
            <a:spLocks/>
          </p:cNvSpPr>
          <p:nvPr/>
        </p:nvSpPr>
        <p:spPr>
          <a:xfrm>
            <a:off x="4876799" y="1362339"/>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Platform as a Service, or PaaS, provides an operating system, development  platform, and/or a database platform. PaaS implementation allow organization to develop applications without having to worry about building the infrastructure needed</a:t>
            </a:r>
            <a:r>
              <a:rPr lang="en-US" sz="2400" b="1" dirty="0">
                <a:latin typeface="Calibri" panose="020F0502020204030204"/>
              </a:rPr>
              <a:t> to support the development environment.</a:t>
            </a:r>
            <a:endParaRPr kumimoji="0" lang="en-US" sz="2400" b="1" i="0" u="none" strike="noStrike" kern="1200" cap="none" spc="0" normalizeH="0" baseline="0" noProof="0" dirty="0">
              <a:ln>
                <a:noFill/>
              </a:ln>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94C02773-B8A7-4929-80DC-D43F883790EF}"/>
              </a:ext>
            </a:extLst>
          </p:cNvPr>
          <p:cNvPicPr>
            <a:picLocks noChangeAspect="1"/>
          </p:cNvPicPr>
          <p:nvPr/>
        </p:nvPicPr>
        <p:blipFill>
          <a:blip r:embed="rId2"/>
          <a:srcRect/>
          <a:stretch/>
        </p:blipFill>
        <p:spPr>
          <a:xfrm>
            <a:off x="0" y="47571"/>
            <a:ext cx="4133964" cy="6858000"/>
          </a:xfrm>
          <a:prstGeom prst="rect">
            <a:avLst/>
          </a:prstGeom>
        </p:spPr>
      </p:pic>
      <p:sp>
        <p:nvSpPr>
          <p:cNvPr id="5" name="Tampungan Konten 2">
            <a:extLst>
              <a:ext uri="{FF2B5EF4-FFF2-40B4-BE49-F238E27FC236}">
                <a16:creationId xmlns:a16="http://schemas.microsoft.com/office/drawing/2014/main" id="{5936BC44-73D3-4909-9F63-65A109F93F0E}"/>
              </a:ext>
            </a:extLst>
          </p:cNvPr>
          <p:cNvSpPr txBox="1">
            <a:spLocks/>
          </p:cNvSpPr>
          <p:nvPr/>
        </p:nvSpPr>
        <p:spPr>
          <a:xfrm>
            <a:off x="4876799" y="6547869"/>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:http://electricala2z.com</a:t>
            </a:r>
          </a:p>
        </p:txBody>
      </p:sp>
    </p:spTree>
    <p:extLst>
      <p:ext uri="{BB962C8B-B14F-4D97-AF65-F5344CB8AC3E}">
        <p14:creationId xmlns:p14="http://schemas.microsoft.com/office/powerpoint/2010/main" val="909085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4C02773-B8A7-4929-80DC-D43F883790EF}"/>
              </a:ext>
            </a:extLst>
          </p:cNvPr>
          <p:cNvPicPr>
            <a:picLocks noChangeAspect="1"/>
          </p:cNvPicPr>
          <p:nvPr/>
        </p:nvPicPr>
        <p:blipFill>
          <a:blip r:embed="rId2"/>
          <a:srcRect/>
          <a:stretch/>
        </p:blipFill>
        <p:spPr>
          <a:xfrm>
            <a:off x="0" y="0"/>
            <a:ext cx="4133964" cy="6858000"/>
          </a:xfrm>
          <a:prstGeom prst="rect">
            <a:avLst/>
          </a:prstGeom>
        </p:spPr>
      </p:pic>
      <p:sp>
        <p:nvSpPr>
          <p:cNvPr id="5" name="Tampungan Konten 2">
            <a:extLst>
              <a:ext uri="{FF2B5EF4-FFF2-40B4-BE49-F238E27FC236}">
                <a16:creationId xmlns:a16="http://schemas.microsoft.com/office/drawing/2014/main" id="{5936BC44-73D3-4909-9F63-65A109F93F0E}"/>
              </a:ext>
            </a:extLst>
          </p:cNvPr>
          <p:cNvSpPr txBox="1">
            <a:spLocks/>
          </p:cNvSpPr>
          <p:nvPr/>
        </p:nvSpPr>
        <p:spPr>
          <a:xfrm>
            <a:off x="4876799" y="6547869"/>
            <a:ext cx="3606802" cy="357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:http://electricala2z.com</a:t>
            </a:r>
          </a:p>
        </p:txBody>
      </p:sp>
      <p:sp>
        <p:nvSpPr>
          <p:cNvPr id="6" name="Judul 1">
            <a:extLst>
              <a:ext uri="{FF2B5EF4-FFF2-40B4-BE49-F238E27FC236}">
                <a16:creationId xmlns:a16="http://schemas.microsoft.com/office/drawing/2014/main" id="{461BF912-59E3-41C9-9CF6-6AF17E6360C1}"/>
              </a:ext>
            </a:extLst>
          </p:cNvPr>
          <p:cNvSpPr txBox="1">
            <a:spLocks/>
          </p:cNvSpPr>
          <p:nvPr/>
        </p:nvSpPr>
        <p:spPr>
          <a:xfrm>
            <a:off x="4463569" y="196170"/>
            <a:ext cx="7188938" cy="128012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tx1">
                    <a:lumMod val="85000"/>
                    <a:lumOff val="15000"/>
                  </a:schemeClr>
                </a:solidFill>
              </a:rPr>
              <a:t>c. </a:t>
            </a:r>
            <a:r>
              <a:rPr lang="en-US" b="1" dirty="0"/>
              <a:t>Software as a Service (SaaS)</a:t>
            </a:r>
            <a:endParaRPr lang="id-ID" b="1" dirty="0">
              <a:solidFill>
                <a:schemeClr val="tx1">
                  <a:lumMod val="85000"/>
                  <a:lumOff val="15000"/>
                </a:schemeClr>
              </a:solidFill>
            </a:endParaRPr>
          </a:p>
        </p:txBody>
      </p:sp>
      <p:sp>
        <p:nvSpPr>
          <p:cNvPr id="7" name="Tampungan Konten 2">
            <a:extLst>
              <a:ext uri="{FF2B5EF4-FFF2-40B4-BE49-F238E27FC236}">
                <a16:creationId xmlns:a16="http://schemas.microsoft.com/office/drawing/2014/main" id="{1408D6B3-0339-423E-AEAD-3EE185EB9127}"/>
              </a:ext>
            </a:extLst>
          </p:cNvPr>
          <p:cNvSpPr txBox="1">
            <a:spLocks/>
          </p:cNvSpPr>
          <p:nvPr/>
        </p:nvSpPr>
        <p:spPr>
          <a:xfrm>
            <a:off x="4876799" y="1362339"/>
            <a:ext cx="6177723"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dirty="0">
                <a:latin typeface="Calibri" panose="020F0502020204030204"/>
              </a:rPr>
              <a:t>Software as a Service or SaaS, provides application and data services, all of those necessary platforms and infrastructure are provided by the service provider.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SaaS is the original </a:t>
            </a:r>
            <a:r>
              <a:rPr lang="en-US" sz="2400" b="1" dirty="0">
                <a:latin typeface="Calibri" panose="020F0502020204030204"/>
              </a:rPr>
              <a:t>cloud service model, where it remains the most popular, offering by far the largest number of provider options.</a:t>
            </a:r>
            <a:endParaRPr kumimoji="0" lang="en-US" sz="2400" b="1"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599869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7206C7F9-F050-4053-A96C-AA18BBE22356}"/>
              </a:ext>
            </a:extLst>
          </p:cNvPr>
          <p:cNvSpPr>
            <a:spLocks noGrp="1"/>
          </p:cNvSpPr>
          <p:nvPr>
            <p:ph type="title"/>
          </p:nvPr>
        </p:nvSpPr>
        <p:spPr>
          <a:xfrm>
            <a:off x="481029" y="771988"/>
            <a:ext cx="4023360" cy="691583"/>
          </a:xfrm>
        </p:spPr>
        <p:txBody>
          <a:bodyPr vert="horz" lIns="91440" tIns="45720" rIns="91440" bIns="45720" rtlCol="0" anchor="b">
            <a:normAutofit fontScale="90000"/>
          </a:bodyPr>
          <a:lstStyle/>
          <a:p>
            <a:r>
              <a:rPr lang="en-US" sz="4800" b="1" kern="1200" dirty="0">
                <a:solidFill>
                  <a:schemeClr val="tx1"/>
                </a:solidFill>
                <a:latin typeface="+mj-lt"/>
                <a:ea typeface="+mj-ea"/>
                <a:cs typeface="+mj-cs"/>
              </a:rPr>
              <a:t>2. 4. Cloud Drive</a:t>
            </a:r>
            <a:endParaRPr lang="en-US" sz="2400" b="1" kern="1200" dirty="0">
              <a:solidFill>
                <a:schemeClr val="tx1"/>
              </a:solidFill>
              <a:latin typeface="+mj-lt"/>
              <a:ea typeface="+mj-ea"/>
              <a:cs typeface="+mj-cs"/>
            </a:endParaRP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Kotak Teks 6">
            <a:extLst>
              <a:ext uri="{FF2B5EF4-FFF2-40B4-BE49-F238E27FC236}">
                <a16:creationId xmlns:a16="http://schemas.microsoft.com/office/drawing/2014/main" id="{F9FA2790-9158-49B9-AE5B-2B16FC3BBC4E}"/>
              </a:ext>
            </a:extLst>
          </p:cNvPr>
          <p:cNvSpPr txBox="1"/>
          <p:nvPr/>
        </p:nvSpPr>
        <p:spPr>
          <a:xfrm>
            <a:off x="4550306" y="5108241"/>
            <a:ext cx="4971447"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https://www.usflash.net</a:t>
            </a:r>
          </a:p>
        </p:txBody>
      </p:sp>
      <p:pic>
        <p:nvPicPr>
          <p:cNvPr id="11" name="Picture 10">
            <a:extLst>
              <a:ext uri="{FF2B5EF4-FFF2-40B4-BE49-F238E27FC236}">
                <a16:creationId xmlns:a16="http://schemas.microsoft.com/office/drawing/2014/main" id="{F2792030-2C85-4765-A2E8-DB750C912E52}"/>
              </a:ext>
            </a:extLst>
          </p:cNvPr>
          <p:cNvPicPr>
            <a:picLocks noChangeAspect="1"/>
          </p:cNvPicPr>
          <p:nvPr/>
        </p:nvPicPr>
        <p:blipFill>
          <a:blip r:embed="rId2"/>
          <a:stretch>
            <a:fillRect/>
          </a:stretch>
        </p:blipFill>
        <p:spPr>
          <a:xfrm>
            <a:off x="4504389" y="3660733"/>
            <a:ext cx="5322662" cy="1310470"/>
          </a:xfrm>
          <a:prstGeom prst="rect">
            <a:avLst/>
          </a:prstGeom>
        </p:spPr>
      </p:pic>
      <p:sp>
        <p:nvSpPr>
          <p:cNvPr id="15" name="Tampungan Konten 2">
            <a:extLst>
              <a:ext uri="{FF2B5EF4-FFF2-40B4-BE49-F238E27FC236}">
                <a16:creationId xmlns:a16="http://schemas.microsoft.com/office/drawing/2014/main" id="{212E7E60-CAC4-4DDC-99F6-91B87F5F813B}"/>
              </a:ext>
            </a:extLst>
          </p:cNvPr>
          <p:cNvSpPr txBox="1">
            <a:spLocks/>
          </p:cNvSpPr>
          <p:nvPr/>
        </p:nvSpPr>
        <p:spPr>
          <a:xfrm>
            <a:off x="481029" y="1595999"/>
            <a:ext cx="10160467"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effectLst/>
                <a:uLnTx/>
                <a:uFillTx/>
                <a:latin typeface="Calibri" panose="020F0502020204030204"/>
                <a:ea typeface="+mn-ea"/>
                <a:cs typeface="+mn-cs"/>
              </a:rPr>
              <a:t>The cloud present people with many new opportunities</a:t>
            </a:r>
            <a:r>
              <a:rPr lang="en-US" sz="2400" dirty="0">
                <a:latin typeface="Calibri" panose="020F0502020204030204"/>
              </a:rPr>
              <a:t>, where it ushers a new age of consumerism, or </a:t>
            </a:r>
            <a:r>
              <a:rPr lang="en-US" sz="2400" i="1" dirty="0">
                <a:latin typeface="Calibri" panose="020F0502020204030204"/>
              </a:rPr>
              <a:t>user-centric</a:t>
            </a:r>
            <a:r>
              <a:rPr lang="en-US" sz="2400" dirty="0">
                <a:latin typeface="Calibri" panose="020F0502020204030204"/>
              </a:rPr>
              <a:t> IT. End users don’t have to be stuck using application that they don’t like or don’t fit their needs.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effectLst/>
                <a:uLnTx/>
                <a:uFillTx/>
                <a:latin typeface="Calibri" panose="020F0502020204030204"/>
                <a:ea typeface="+mn-ea"/>
                <a:cs typeface="+mn-cs"/>
              </a:rPr>
              <a:t>Nowadays</a:t>
            </a:r>
            <a:r>
              <a:rPr lang="en-US" sz="2400" dirty="0">
                <a:latin typeface="Calibri" panose="020F0502020204030204"/>
              </a:rPr>
              <a:t>, some of the most widely used SaaS application are customer relationship management (CRM) and enterprise resource planning (ERP) application.</a:t>
            </a:r>
            <a:endParaRPr kumimoji="0" lang="en-US" sz="240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913712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Judul 1">
            <a:extLst>
              <a:ext uri="{FF2B5EF4-FFF2-40B4-BE49-F238E27FC236}">
                <a16:creationId xmlns:a16="http://schemas.microsoft.com/office/drawing/2014/main" id="{8C0949D2-11EF-4050-9888-0E553539B81A}"/>
              </a:ext>
            </a:extLst>
          </p:cNvPr>
          <p:cNvSpPr>
            <a:spLocks noGrp="1"/>
          </p:cNvSpPr>
          <p:nvPr>
            <p:ph type="title"/>
          </p:nvPr>
        </p:nvSpPr>
        <p:spPr>
          <a:xfrm>
            <a:off x="643467" y="710207"/>
            <a:ext cx="10905066" cy="1135737"/>
          </a:xfrm>
        </p:spPr>
        <p:txBody>
          <a:bodyPr>
            <a:normAutofit/>
          </a:bodyPr>
          <a:lstStyle/>
          <a:p>
            <a:r>
              <a:rPr lang="en-US" sz="3600" b="1" dirty="0"/>
              <a:t>2. 5. System Drivers</a:t>
            </a:r>
            <a:endParaRPr lang="id-ID" sz="3600" b="1" dirty="0"/>
          </a:p>
        </p:txBody>
      </p:sp>
      <p:graphicFrame>
        <p:nvGraphicFramePr>
          <p:cNvPr id="17" name="Content Placeholder 7">
            <a:extLst>
              <a:ext uri="{FF2B5EF4-FFF2-40B4-BE49-F238E27FC236}">
                <a16:creationId xmlns:a16="http://schemas.microsoft.com/office/drawing/2014/main" id="{A2ED2117-7C1E-410D-AD8A-0E4A9C4C6D1F}"/>
              </a:ext>
            </a:extLst>
          </p:cNvPr>
          <p:cNvGraphicFramePr>
            <a:graphicFrameLocks noGrp="1"/>
          </p:cNvGraphicFramePr>
          <p:nvPr>
            <p:ph idx="1"/>
            <p:extLst>
              <p:ext uri="{D42A27DB-BD31-4B8C-83A1-F6EECF244321}">
                <p14:modId xmlns:p14="http://schemas.microsoft.com/office/powerpoint/2010/main" val="225367111"/>
              </p:ext>
            </p:extLst>
          </p:nvPr>
        </p:nvGraphicFramePr>
        <p:xfrm>
          <a:off x="5692545" y="1595999"/>
          <a:ext cx="6215269" cy="34190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Tampungan Konten 2">
            <a:extLst>
              <a:ext uri="{FF2B5EF4-FFF2-40B4-BE49-F238E27FC236}">
                <a16:creationId xmlns:a16="http://schemas.microsoft.com/office/drawing/2014/main" id="{023E96B3-5E20-4C87-964A-E6BB6A1721A4}"/>
              </a:ext>
            </a:extLst>
          </p:cNvPr>
          <p:cNvSpPr txBox="1">
            <a:spLocks/>
          </p:cNvSpPr>
          <p:nvPr/>
        </p:nvSpPr>
        <p:spPr>
          <a:xfrm>
            <a:off x="481029" y="1595999"/>
            <a:ext cx="4978867"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effectLst/>
                <a:uLnTx/>
                <a:uFillTx/>
                <a:latin typeface="Calibri" panose="020F0502020204030204"/>
                <a:ea typeface="+mn-ea"/>
                <a:cs typeface="+mn-cs"/>
              </a:rPr>
              <a:t>There are</a:t>
            </a:r>
            <a:r>
              <a:rPr lang="en-US" sz="2400" dirty="0">
                <a:latin typeface="Calibri" panose="020F0502020204030204"/>
              </a:rPr>
              <a:t> many system drivers that are steering organization to the cloud, these organization might not have the expertise or funding to achieve certain environment characteristics internally, that is why they look to a cloud provider to provide them. These characteristics are as stated as:</a:t>
            </a:r>
            <a:endParaRPr kumimoji="0" lang="en-US" sz="240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264323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222346" cy="41952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Agility is something that is offered in cloud environment, where user can reappropriate resources easily any given time, that is why when needed, user can take or add resources into the system, and like resources when user need systems they simply need to add them to expand the capacity.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With better internal infrastructure resources user can get a healthy internal cloud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DF2F1330-7DD4-4FC7-BC59-B39F2657F056}"/>
              </a:ext>
            </a:extLst>
          </p:cNvPr>
          <p:cNvGrpSpPr/>
          <p:nvPr/>
        </p:nvGrpSpPr>
        <p:grpSpPr>
          <a:xfrm>
            <a:off x="481029" y="433115"/>
            <a:ext cx="7256301" cy="695565"/>
            <a:chOff x="0" y="27392"/>
            <a:chExt cx="7256301" cy="695565"/>
          </a:xfrm>
        </p:grpSpPr>
        <p:sp>
          <p:nvSpPr>
            <p:cNvPr id="10" name="Rectangle: Rounded Corners 9">
              <a:extLst>
                <a:ext uri="{FF2B5EF4-FFF2-40B4-BE49-F238E27FC236}">
                  <a16:creationId xmlns:a16="http://schemas.microsoft.com/office/drawing/2014/main" id="{7B62586F-EE85-4E0D-B0FF-4AE7CC5B3419}"/>
                </a:ext>
              </a:extLst>
            </p:cNvPr>
            <p:cNvSpPr/>
            <p:nvPr/>
          </p:nvSpPr>
          <p:spPr>
            <a:xfrm>
              <a:off x="0" y="27392"/>
              <a:ext cx="7256301" cy="695565"/>
            </a:xfrm>
            <a:prstGeom prst="roundRect">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id="{A038CB55-3BA5-4455-9BD5-6E22F2197E28}"/>
                </a:ext>
              </a:extLst>
            </p:cNvPr>
            <p:cNvSpPr txBox="1"/>
            <p:nvPr/>
          </p:nvSpPr>
          <p:spPr>
            <a:xfrm>
              <a:off x="33955" y="61347"/>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Agility</a:t>
              </a:r>
            </a:p>
          </p:txBody>
        </p:sp>
      </p:grpSp>
      <p:pic>
        <p:nvPicPr>
          <p:cNvPr id="13" name="Picture 12">
            <a:extLst>
              <a:ext uri="{FF2B5EF4-FFF2-40B4-BE49-F238E27FC236}">
                <a16:creationId xmlns:a16="http://schemas.microsoft.com/office/drawing/2014/main" id="{188D0DA1-7FF6-41C0-8694-D51C08A10450}"/>
              </a:ext>
            </a:extLst>
          </p:cNvPr>
          <p:cNvPicPr>
            <a:picLocks noChangeAspect="1"/>
          </p:cNvPicPr>
          <p:nvPr/>
        </p:nvPicPr>
        <p:blipFill>
          <a:blip r:embed="rId2"/>
          <a:stretch>
            <a:fillRect/>
          </a:stretch>
        </p:blipFill>
        <p:spPr>
          <a:xfrm>
            <a:off x="8159213" y="433115"/>
            <a:ext cx="3775582" cy="2747185"/>
          </a:xfrm>
          <a:prstGeom prst="rect">
            <a:avLst/>
          </a:prstGeom>
        </p:spPr>
      </p:pic>
      <p:sp>
        <p:nvSpPr>
          <p:cNvPr id="14" name="Tampungan Konten 2">
            <a:extLst>
              <a:ext uri="{FF2B5EF4-FFF2-40B4-BE49-F238E27FC236}">
                <a16:creationId xmlns:a16="http://schemas.microsoft.com/office/drawing/2014/main" id="{91F74014-095D-46CB-AA65-1BB197A6ADD5}"/>
              </a:ext>
            </a:extLst>
          </p:cNvPr>
          <p:cNvSpPr txBox="1">
            <a:spLocks/>
          </p:cNvSpPr>
          <p:nvPr/>
        </p:nvSpPr>
        <p:spPr>
          <a:xfrm>
            <a:off x="481029" y="6525491"/>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1766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377112"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It cost quite a lot to be able to build reliability into cloud environment, because it usually need a handsome amount datacenter locations with multiple systems, in which they need to be disaster proof in case something unimaginable happen, and even when that happen the systems need to recover data with ease.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Most of cloud provider already have this in mind with them having multiple location set up as their contingency in case disaster happen.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AFB3B7D3-B2C0-499B-8156-FA15329675ED}"/>
              </a:ext>
            </a:extLst>
          </p:cNvPr>
          <p:cNvGrpSpPr/>
          <p:nvPr/>
        </p:nvGrpSpPr>
        <p:grpSpPr>
          <a:xfrm>
            <a:off x="481029" y="433115"/>
            <a:ext cx="7377112" cy="695565"/>
            <a:chOff x="0" y="806477"/>
            <a:chExt cx="7256301" cy="695565"/>
          </a:xfrm>
        </p:grpSpPr>
        <p:sp>
          <p:nvSpPr>
            <p:cNvPr id="11" name="Rectangle: Rounded Corners 10">
              <a:extLst>
                <a:ext uri="{FF2B5EF4-FFF2-40B4-BE49-F238E27FC236}">
                  <a16:creationId xmlns:a16="http://schemas.microsoft.com/office/drawing/2014/main" id="{F5D828D2-6F66-4415-9A0E-A21E4613D258}"/>
                </a:ext>
              </a:extLst>
            </p:cNvPr>
            <p:cNvSpPr/>
            <p:nvPr/>
          </p:nvSpPr>
          <p:spPr>
            <a:xfrm>
              <a:off x="0" y="806477"/>
              <a:ext cx="7256301" cy="695565"/>
            </a:xfrm>
            <a:prstGeom prst="roundRect">
              <a:avLst/>
            </a:prstGeom>
          </p:spPr>
          <p:style>
            <a:lnRef idx="3">
              <a:schemeClr val="lt1">
                <a:hueOff val="0"/>
                <a:satOff val="0"/>
                <a:lumOff val="0"/>
                <a:alphaOff val="0"/>
              </a:schemeClr>
            </a:lnRef>
            <a:fillRef idx="1">
              <a:schemeClr val="accent2">
                <a:hueOff val="-291073"/>
                <a:satOff val="-16786"/>
                <a:lumOff val="1726"/>
                <a:alphaOff val="0"/>
              </a:schemeClr>
            </a:fillRef>
            <a:effectRef idx="1">
              <a:schemeClr val="accent2">
                <a:hueOff val="-291073"/>
                <a:satOff val="-16786"/>
                <a:lumOff val="1726"/>
                <a:alphaOff val="0"/>
              </a:schemeClr>
            </a:effectRef>
            <a:fontRef idx="minor">
              <a:schemeClr val="lt1"/>
            </a:fontRef>
          </p:style>
        </p:sp>
        <p:sp>
          <p:nvSpPr>
            <p:cNvPr id="12" name="Rectangle: Rounded Corners 4">
              <a:extLst>
                <a:ext uri="{FF2B5EF4-FFF2-40B4-BE49-F238E27FC236}">
                  <a16:creationId xmlns:a16="http://schemas.microsoft.com/office/drawing/2014/main" id="{F98219AF-5E67-4B7F-8D9E-FACEC5E0B7C7}"/>
                </a:ext>
              </a:extLst>
            </p:cNvPr>
            <p:cNvSpPr txBox="1"/>
            <p:nvPr/>
          </p:nvSpPr>
          <p:spPr>
            <a:xfrm>
              <a:off x="33955" y="840432"/>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Reliability</a:t>
              </a:r>
            </a:p>
          </p:txBody>
        </p:sp>
      </p:grpSp>
      <p:pic>
        <p:nvPicPr>
          <p:cNvPr id="13" name="Picture 12">
            <a:extLst>
              <a:ext uri="{FF2B5EF4-FFF2-40B4-BE49-F238E27FC236}">
                <a16:creationId xmlns:a16="http://schemas.microsoft.com/office/drawing/2014/main" id="{4D4B823F-C6B5-4D75-8010-3DABDB10AD2C}"/>
              </a:ext>
            </a:extLst>
          </p:cNvPr>
          <p:cNvPicPr>
            <a:picLocks noChangeAspect="1"/>
          </p:cNvPicPr>
          <p:nvPr/>
        </p:nvPicPr>
        <p:blipFill>
          <a:blip r:embed="rId2"/>
          <a:srcRect/>
          <a:stretch/>
        </p:blipFill>
        <p:spPr>
          <a:xfrm>
            <a:off x="8673411" y="433115"/>
            <a:ext cx="2747185" cy="2747185"/>
          </a:xfrm>
          <a:prstGeom prst="rect">
            <a:avLst/>
          </a:prstGeom>
        </p:spPr>
      </p:pic>
      <p:sp>
        <p:nvSpPr>
          <p:cNvPr id="14" name="Tampungan Konten 2">
            <a:extLst>
              <a:ext uri="{FF2B5EF4-FFF2-40B4-BE49-F238E27FC236}">
                <a16:creationId xmlns:a16="http://schemas.microsoft.com/office/drawing/2014/main" id="{35262737-1396-4BD6-8BB3-10E84CA59645}"/>
              </a:ext>
            </a:extLst>
          </p:cNvPr>
          <p:cNvSpPr txBox="1">
            <a:spLocks/>
          </p:cNvSpPr>
          <p:nvPr/>
        </p:nvSpPr>
        <p:spPr>
          <a:xfrm>
            <a:off x="515549" y="6525491"/>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28988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256301"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meet customer demand, cloud environment needs to adapt automatically, </a:t>
            </a:r>
            <a:r>
              <a:rPr lang="en-US" sz="2400" dirty="0">
                <a:solidFill>
                  <a:prstClr val="black"/>
                </a:solidFill>
                <a:latin typeface="Calibri" panose="020F0502020204030204"/>
              </a:rPr>
              <a:t>so in the scenario when the increased usage is needed, the system will add new resources dynamically. This means users need will always be satisfied what ever their demand.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It also save on the power and space consumption because, it only needs to meet what ever the user demand without having anything stay idle for quite a lot of time</a:t>
            </a:r>
          </a:p>
        </p:txBody>
      </p:sp>
      <p:grpSp>
        <p:nvGrpSpPr>
          <p:cNvPr id="7" name="Group 6">
            <a:extLst>
              <a:ext uri="{FF2B5EF4-FFF2-40B4-BE49-F238E27FC236}">
                <a16:creationId xmlns:a16="http://schemas.microsoft.com/office/drawing/2014/main" id="{93569407-073A-458E-B0F1-8009A153CA07}"/>
              </a:ext>
            </a:extLst>
          </p:cNvPr>
          <p:cNvGrpSpPr/>
          <p:nvPr/>
        </p:nvGrpSpPr>
        <p:grpSpPr>
          <a:xfrm>
            <a:off x="481029" y="433115"/>
            <a:ext cx="7256301" cy="695565"/>
            <a:chOff x="0" y="1585562"/>
            <a:chExt cx="7256301" cy="695565"/>
          </a:xfrm>
        </p:grpSpPr>
        <p:sp>
          <p:nvSpPr>
            <p:cNvPr id="10" name="Rectangle: Rounded Corners 9">
              <a:extLst>
                <a:ext uri="{FF2B5EF4-FFF2-40B4-BE49-F238E27FC236}">
                  <a16:creationId xmlns:a16="http://schemas.microsoft.com/office/drawing/2014/main" id="{A202DB03-76AC-416A-921C-2BB4A71389F0}"/>
                </a:ext>
              </a:extLst>
            </p:cNvPr>
            <p:cNvSpPr/>
            <p:nvPr/>
          </p:nvSpPr>
          <p:spPr>
            <a:xfrm>
              <a:off x="0" y="1585562"/>
              <a:ext cx="7256301" cy="695565"/>
            </a:xfrm>
            <a:prstGeom prst="roundRect">
              <a:avLst/>
            </a:prstGeom>
          </p:spPr>
          <p:style>
            <a:lnRef idx="3">
              <a:schemeClr val="lt1">
                <a:hueOff val="0"/>
                <a:satOff val="0"/>
                <a:lumOff val="0"/>
                <a:alphaOff val="0"/>
              </a:schemeClr>
            </a:lnRef>
            <a:fillRef idx="1">
              <a:schemeClr val="accent2">
                <a:hueOff val="-582145"/>
                <a:satOff val="-33571"/>
                <a:lumOff val="3451"/>
                <a:alphaOff val="0"/>
              </a:schemeClr>
            </a:fillRef>
            <a:effectRef idx="1">
              <a:schemeClr val="accent2">
                <a:hueOff val="-582145"/>
                <a:satOff val="-33571"/>
                <a:lumOff val="3451"/>
                <a:alphaOff val="0"/>
              </a:schemeClr>
            </a:effectRef>
            <a:fontRef idx="minor">
              <a:schemeClr val="lt1"/>
            </a:fontRef>
          </p:style>
        </p:sp>
        <p:sp>
          <p:nvSpPr>
            <p:cNvPr id="11" name="Rectangle: Rounded Corners 4">
              <a:extLst>
                <a:ext uri="{FF2B5EF4-FFF2-40B4-BE49-F238E27FC236}">
                  <a16:creationId xmlns:a16="http://schemas.microsoft.com/office/drawing/2014/main" id="{5F54F4EF-D2CF-4E78-8D67-572C9B7C4210}"/>
                </a:ext>
              </a:extLst>
            </p:cNvPr>
            <p:cNvSpPr txBox="1"/>
            <p:nvPr/>
          </p:nvSpPr>
          <p:spPr>
            <a:xfrm>
              <a:off x="33955" y="1619517"/>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Scalability &amp; Elasticity</a:t>
              </a:r>
            </a:p>
          </p:txBody>
        </p:sp>
      </p:grpSp>
      <p:pic>
        <p:nvPicPr>
          <p:cNvPr id="12" name="Picture 11">
            <a:extLst>
              <a:ext uri="{FF2B5EF4-FFF2-40B4-BE49-F238E27FC236}">
                <a16:creationId xmlns:a16="http://schemas.microsoft.com/office/drawing/2014/main" id="{9F1A8C20-DD09-4B7A-AB94-5498F38B152B}"/>
              </a:ext>
            </a:extLst>
          </p:cNvPr>
          <p:cNvPicPr>
            <a:picLocks noChangeAspect="1"/>
          </p:cNvPicPr>
          <p:nvPr/>
        </p:nvPicPr>
        <p:blipFill>
          <a:blip r:embed="rId2"/>
          <a:srcRect/>
          <a:stretch/>
        </p:blipFill>
        <p:spPr>
          <a:xfrm>
            <a:off x="8673411" y="433115"/>
            <a:ext cx="2747185" cy="2747185"/>
          </a:xfrm>
          <a:prstGeom prst="rect">
            <a:avLst/>
          </a:prstGeom>
        </p:spPr>
      </p:pic>
      <p:sp>
        <p:nvSpPr>
          <p:cNvPr id="13" name="Tampungan Konten 2">
            <a:extLst>
              <a:ext uri="{FF2B5EF4-FFF2-40B4-BE49-F238E27FC236}">
                <a16:creationId xmlns:a16="http://schemas.microsoft.com/office/drawing/2014/main" id="{927B8AAE-25D8-4422-92A1-3F6BBBB15DD5}"/>
              </a:ext>
            </a:extLst>
          </p:cNvPr>
          <p:cNvSpPr txBox="1">
            <a:spLocks/>
          </p:cNvSpPr>
          <p:nvPr/>
        </p:nvSpPr>
        <p:spPr>
          <a:xfrm>
            <a:off x="8499911" y="3262745"/>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7044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256301"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In cloud system the thing that is constantly being monitored and measured is performance, which is why when the performance did not meet expectation the system can adjust automatically to give more capacity, it also help with having service-level agreement (SLA).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With SLA, the system has a guarantee of a certain level of performance.</a:t>
            </a:r>
          </a:p>
        </p:txBody>
      </p:sp>
      <p:grpSp>
        <p:nvGrpSpPr>
          <p:cNvPr id="10" name="Group 9">
            <a:extLst>
              <a:ext uri="{FF2B5EF4-FFF2-40B4-BE49-F238E27FC236}">
                <a16:creationId xmlns:a16="http://schemas.microsoft.com/office/drawing/2014/main" id="{B0D1B251-1B03-4855-8D79-E4E2780E046D}"/>
              </a:ext>
            </a:extLst>
          </p:cNvPr>
          <p:cNvGrpSpPr/>
          <p:nvPr/>
        </p:nvGrpSpPr>
        <p:grpSpPr>
          <a:xfrm>
            <a:off x="481029" y="433115"/>
            <a:ext cx="7256301" cy="695565"/>
            <a:chOff x="0" y="2364647"/>
            <a:chExt cx="7256301" cy="695565"/>
          </a:xfrm>
        </p:grpSpPr>
        <p:sp>
          <p:nvSpPr>
            <p:cNvPr id="11" name="Rectangle: Rounded Corners 10">
              <a:extLst>
                <a:ext uri="{FF2B5EF4-FFF2-40B4-BE49-F238E27FC236}">
                  <a16:creationId xmlns:a16="http://schemas.microsoft.com/office/drawing/2014/main" id="{D07DB354-30DA-439F-9544-6C83472DBF9A}"/>
                </a:ext>
              </a:extLst>
            </p:cNvPr>
            <p:cNvSpPr/>
            <p:nvPr/>
          </p:nvSpPr>
          <p:spPr>
            <a:xfrm>
              <a:off x="0" y="2364647"/>
              <a:ext cx="7256301" cy="695565"/>
            </a:xfrm>
            <a:prstGeom prst="roundRect">
              <a:avLst/>
            </a:prstGeom>
          </p:spPr>
          <p:style>
            <a:lnRef idx="3">
              <a:schemeClr val="lt1">
                <a:hueOff val="0"/>
                <a:satOff val="0"/>
                <a:lumOff val="0"/>
                <a:alphaOff val="0"/>
              </a:schemeClr>
            </a:lnRef>
            <a:fillRef idx="1">
              <a:schemeClr val="accent2">
                <a:hueOff val="-873218"/>
                <a:satOff val="-50357"/>
                <a:lumOff val="5177"/>
                <a:alphaOff val="0"/>
              </a:schemeClr>
            </a:fillRef>
            <a:effectRef idx="1">
              <a:schemeClr val="accent2">
                <a:hueOff val="-873218"/>
                <a:satOff val="-50357"/>
                <a:lumOff val="5177"/>
                <a:alphaOff val="0"/>
              </a:schemeClr>
            </a:effectRef>
            <a:fontRef idx="minor">
              <a:schemeClr val="lt1"/>
            </a:fontRef>
          </p:style>
        </p:sp>
        <p:sp>
          <p:nvSpPr>
            <p:cNvPr id="12" name="Rectangle: Rounded Corners 4">
              <a:extLst>
                <a:ext uri="{FF2B5EF4-FFF2-40B4-BE49-F238E27FC236}">
                  <a16:creationId xmlns:a16="http://schemas.microsoft.com/office/drawing/2014/main" id="{701FE48D-28B4-4C82-B8F3-2557E959C78A}"/>
                </a:ext>
              </a:extLst>
            </p:cNvPr>
            <p:cNvSpPr txBox="1"/>
            <p:nvPr/>
          </p:nvSpPr>
          <p:spPr>
            <a:xfrm>
              <a:off x="33955" y="2398602"/>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Performance</a:t>
              </a:r>
            </a:p>
          </p:txBody>
        </p:sp>
      </p:grpSp>
      <p:pic>
        <p:nvPicPr>
          <p:cNvPr id="13" name="Picture 12">
            <a:extLst>
              <a:ext uri="{FF2B5EF4-FFF2-40B4-BE49-F238E27FC236}">
                <a16:creationId xmlns:a16="http://schemas.microsoft.com/office/drawing/2014/main" id="{7C5B6272-E43F-47D9-B9FF-166CC382C81B}"/>
              </a:ext>
            </a:extLst>
          </p:cNvPr>
          <p:cNvPicPr>
            <a:picLocks noChangeAspect="1"/>
          </p:cNvPicPr>
          <p:nvPr/>
        </p:nvPicPr>
        <p:blipFill>
          <a:blip r:embed="rId2"/>
          <a:srcRect/>
          <a:stretch/>
        </p:blipFill>
        <p:spPr>
          <a:xfrm>
            <a:off x="8669825" y="433115"/>
            <a:ext cx="2754357" cy="2747185"/>
          </a:xfrm>
          <a:prstGeom prst="rect">
            <a:avLst/>
          </a:prstGeom>
        </p:spPr>
      </p:pic>
      <p:sp>
        <p:nvSpPr>
          <p:cNvPr id="14" name="Tampungan Konten 2">
            <a:extLst>
              <a:ext uri="{FF2B5EF4-FFF2-40B4-BE49-F238E27FC236}">
                <a16:creationId xmlns:a16="http://schemas.microsoft.com/office/drawing/2014/main" id="{9D29989C-6F5E-4D10-A4A2-C1F28344985C}"/>
              </a:ext>
            </a:extLst>
          </p:cNvPr>
          <p:cNvSpPr txBox="1">
            <a:spLocks/>
          </p:cNvSpPr>
          <p:nvPr/>
        </p:nvSpPr>
        <p:spPr>
          <a:xfrm>
            <a:off x="8329998" y="3310692"/>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69440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256301"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One of the appealing things which</a:t>
            </a:r>
            <a:r>
              <a:rPr lang="en-US" sz="2400" dirty="0">
                <a:solidFill>
                  <a:prstClr val="black"/>
                </a:solidFill>
                <a:latin typeface="Calibri" panose="020F0502020204030204"/>
              </a:rPr>
              <a:t> can benefit user of cloud computing is ease of maintenance, it help when the people giving the service is the one that manage the infrastructure, it means they are generally responsible for maintenance.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In the case of cloud environment, user only need to have an agreement with the service provider, and let them deal with the infrastructure management and many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7E55505A-A389-41B7-A853-04B785EB1EA6}"/>
              </a:ext>
            </a:extLst>
          </p:cNvPr>
          <p:cNvGrpSpPr/>
          <p:nvPr/>
        </p:nvGrpSpPr>
        <p:grpSpPr>
          <a:xfrm>
            <a:off x="481029" y="433115"/>
            <a:ext cx="7256301" cy="695565"/>
            <a:chOff x="0" y="3143733"/>
            <a:chExt cx="7256301" cy="695565"/>
          </a:xfrm>
        </p:grpSpPr>
        <p:sp>
          <p:nvSpPr>
            <p:cNvPr id="11" name="Rectangle: Rounded Corners 10">
              <a:extLst>
                <a:ext uri="{FF2B5EF4-FFF2-40B4-BE49-F238E27FC236}">
                  <a16:creationId xmlns:a16="http://schemas.microsoft.com/office/drawing/2014/main" id="{60A58BCC-1AD2-4F40-B905-035D454F3648}"/>
                </a:ext>
              </a:extLst>
            </p:cNvPr>
            <p:cNvSpPr/>
            <p:nvPr/>
          </p:nvSpPr>
          <p:spPr>
            <a:xfrm>
              <a:off x="0" y="3143733"/>
              <a:ext cx="7256301" cy="695565"/>
            </a:xfrm>
            <a:prstGeom prst="roundRect">
              <a:avLst/>
            </a:prstGeom>
          </p:spPr>
          <p:style>
            <a:lnRef idx="3">
              <a:schemeClr val="lt1">
                <a:hueOff val="0"/>
                <a:satOff val="0"/>
                <a:lumOff val="0"/>
                <a:alphaOff val="0"/>
              </a:schemeClr>
            </a:lnRef>
            <a:fillRef idx="1">
              <a:schemeClr val="accent2">
                <a:hueOff val="-1164290"/>
                <a:satOff val="-67142"/>
                <a:lumOff val="6902"/>
                <a:alphaOff val="0"/>
              </a:schemeClr>
            </a:fillRef>
            <a:effectRef idx="1">
              <a:schemeClr val="accent2">
                <a:hueOff val="-1164290"/>
                <a:satOff val="-67142"/>
                <a:lumOff val="6902"/>
                <a:alphaOff val="0"/>
              </a:schemeClr>
            </a:effectRef>
            <a:fontRef idx="minor">
              <a:schemeClr val="lt1"/>
            </a:fontRef>
          </p:style>
        </p:sp>
        <p:sp>
          <p:nvSpPr>
            <p:cNvPr id="12" name="Rectangle: Rounded Corners 4">
              <a:extLst>
                <a:ext uri="{FF2B5EF4-FFF2-40B4-BE49-F238E27FC236}">
                  <a16:creationId xmlns:a16="http://schemas.microsoft.com/office/drawing/2014/main" id="{D06C1CBF-EAA9-4EB6-8EA1-608B24C8D6C7}"/>
                </a:ext>
              </a:extLst>
            </p:cNvPr>
            <p:cNvSpPr txBox="1"/>
            <p:nvPr/>
          </p:nvSpPr>
          <p:spPr>
            <a:xfrm>
              <a:off x="33955" y="3177688"/>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Ease of Maintenance</a:t>
              </a:r>
            </a:p>
          </p:txBody>
        </p:sp>
      </p:grpSp>
      <p:pic>
        <p:nvPicPr>
          <p:cNvPr id="13" name="Picture 12">
            <a:extLst>
              <a:ext uri="{FF2B5EF4-FFF2-40B4-BE49-F238E27FC236}">
                <a16:creationId xmlns:a16="http://schemas.microsoft.com/office/drawing/2014/main" id="{165FD311-7DE2-403F-B2E2-B00B1FB04EFD}"/>
              </a:ext>
            </a:extLst>
          </p:cNvPr>
          <p:cNvPicPr>
            <a:picLocks noChangeAspect="1"/>
          </p:cNvPicPr>
          <p:nvPr/>
        </p:nvPicPr>
        <p:blipFill>
          <a:blip r:embed="rId2"/>
          <a:srcRect/>
          <a:stretch/>
        </p:blipFill>
        <p:spPr>
          <a:xfrm>
            <a:off x="8416748" y="168732"/>
            <a:ext cx="3260268" cy="3260268"/>
          </a:xfrm>
          <a:prstGeom prst="rect">
            <a:avLst/>
          </a:prstGeom>
        </p:spPr>
      </p:pic>
      <p:sp>
        <p:nvSpPr>
          <p:cNvPr id="14" name="Tampungan Konten 2">
            <a:extLst>
              <a:ext uri="{FF2B5EF4-FFF2-40B4-BE49-F238E27FC236}">
                <a16:creationId xmlns:a16="http://schemas.microsoft.com/office/drawing/2014/main" id="{AC815F4A-394A-4E8B-B002-A1402E58CBF8}"/>
              </a:ext>
            </a:extLst>
          </p:cNvPr>
          <p:cNvSpPr txBox="1">
            <a:spLocks/>
          </p:cNvSpPr>
          <p:nvPr/>
        </p:nvSpPr>
        <p:spPr>
          <a:xfrm>
            <a:off x="8499790" y="3330150"/>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70887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mpungan Konten 2">
            <a:extLst>
              <a:ext uri="{FF2B5EF4-FFF2-40B4-BE49-F238E27FC236}">
                <a16:creationId xmlns:a16="http://schemas.microsoft.com/office/drawing/2014/main" id="{0A1216CE-85FB-4E78-B63F-215AD03F6ECC}"/>
              </a:ext>
            </a:extLst>
          </p:cNvPr>
          <p:cNvSpPr txBox="1">
            <a:spLocks/>
          </p:cNvSpPr>
          <p:nvPr/>
        </p:nvSpPr>
        <p:spPr>
          <a:xfrm>
            <a:off x="481029" y="1595999"/>
            <a:ext cx="7256301"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field of cloud computing security is consider by many experts to be more robust than in any other fields.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It help because the focus is only on securing one type of environment or one type of data.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solidFill>
                  <a:prstClr val="black"/>
                </a:solidFill>
                <a:latin typeface="Calibri" panose="020F0502020204030204"/>
              </a:rPr>
              <a:t>Companies are usually looking to the cloud to mitigate their compliance burden, where they more often than not have a big strain on their IT environment.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A4A46E17-17AC-4551-8638-30463B7F6BC0}"/>
              </a:ext>
            </a:extLst>
          </p:cNvPr>
          <p:cNvGrpSpPr/>
          <p:nvPr/>
        </p:nvGrpSpPr>
        <p:grpSpPr>
          <a:xfrm>
            <a:off x="481029" y="433115"/>
            <a:ext cx="7256301" cy="695565"/>
            <a:chOff x="0" y="3922818"/>
            <a:chExt cx="7256301" cy="695565"/>
          </a:xfrm>
        </p:grpSpPr>
        <p:sp>
          <p:nvSpPr>
            <p:cNvPr id="11" name="Rectangle: Rounded Corners 10">
              <a:extLst>
                <a:ext uri="{FF2B5EF4-FFF2-40B4-BE49-F238E27FC236}">
                  <a16:creationId xmlns:a16="http://schemas.microsoft.com/office/drawing/2014/main" id="{763E71F1-CC43-4E39-AC0A-47F8B8F71C64}"/>
                </a:ext>
              </a:extLst>
            </p:cNvPr>
            <p:cNvSpPr/>
            <p:nvPr/>
          </p:nvSpPr>
          <p:spPr>
            <a:xfrm>
              <a:off x="0" y="3922818"/>
              <a:ext cx="7256301" cy="695565"/>
            </a:xfrm>
            <a:prstGeom prst="roundRect">
              <a:avLst/>
            </a:prstGeom>
          </p:spPr>
          <p:style>
            <a:lnRef idx="3">
              <a:schemeClr val="lt1">
                <a:hueOff val="0"/>
                <a:satOff val="0"/>
                <a:lumOff val="0"/>
                <a:alphaOff val="0"/>
              </a:schemeClr>
            </a:lnRef>
            <a:fillRef idx="1">
              <a:schemeClr val="accent2">
                <a:hueOff val="-1455363"/>
                <a:satOff val="-83928"/>
                <a:lumOff val="8628"/>
                <a:alphaOff val="0"/>
              </a:schemeClr>
            </a:fillRef>
            <a:effectRef idx="1">
              <a:schemeClr val="accent2">
                <a:hueOff val="-1455363"/>
                <a:satOff val="-83928"/>
                <a:lumOff val="8628"/>
                <a:alphaOff val="0"/>
              </a:schemeClr>
            </a:effectRef>
            <a:fontRef idx="minor">
              <a:schemeClr val="lt1"/>
            </a:fontRef>
          </p:style>
        </p:sp>
        <p:sp>
          <p:nvSpPr>
            <p:cNvPr id="12" name="Rectangle: Rounded Corners 4">
              <a:extLst>
                <a:ext uri="{FF2B5EF4-FFF2-40B4-BE49-F238E27FC236}">
                  <a16:creationId xmlns:a16="http://schemas.microsoft.com/office/drawing/2014/main" id="{735AEBB5-4EFE-4E1D-AAA1-3CE6B8A6E451}"/>
                </a:ext>
              </a:extLst>
            </p:cNvPr>
            <p:cNvSpPr txBox="1"/>
            <p:nvPr/>
          </p:nvSpPr>
          <p:spPr>
            <a:xfrm>
              <a:off x="33955" y="3956773"/>
              <a:ext cx="7188391" cy="6276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Security and Compliance</a:t>
              </a:r>
            </a:p>
          </p:txBody>
        </p:sp>
      </p:grpSp>
      <p:pic>
        <p:nvPicPr>
          <p:cNvPr id="13" name="Picture 12">
            <a:extLst>
              <a:ext uri="{FF2B5EF4-FFF2-40B4-BE49-F238E27FC236}">
                <a16:creationId xmlns:a16="http://schemas.microsoft.com/office/drawing/2014/main" id="{9F5082DF-EB24-4B89-A8F7-04E7E875BA76}"/>
              </a:ext>
            </a:extLst>
          </p:cNvPr>
          <p:cNvPicPr>
            <a:picLocks noChangeAspect="1"/>
          </p:cNvPicPr>
          <p:nvPr/>
        </p:nvPicPr>
        <p:blipFill>
          <a:blip r:embed="rId2"/>
          <a:srcRect/>
          <a:stretch/>
        </p:blipFill>
        <p:spPr>
          <a:xfrm>
            <a:off x="8673411" y="433115"/>
            <a:ext cx="2747185" cy="2747185"/>
          </a:xfrm>
          <a:prstGeom prst="rect">
            <a:avLst/>
          </a:prstGeom>
        </p:spPr>
      </p:pic>
      <p:sp>
        <p:nvSpPr>
          <p:cNvPr id="14" name="Tampungan Konten 2">
            <a:extLst>
              <a:ext uri="{FF2B5EF4-FFF2-40B4-BE49-F238E27FC236}">
                <a16:creationId xmlns:a16="http://schemas.microsoft.com/office/drawing/2014/main" id="{D7A66CD1-F8D9-4BBA-821B-B403A5B5B76E}"/>
              </a:ext>
            </a:extLst>
          </p:cNvPr>
          <p:cNvSpPr txBox="1">
            <a:spLocks/>
          </p:cNvSpPr>
          <p:nvPr/>
        </p:nvSpPr>
        <p:spPr>
          <a:xfrm>
            <a:off x="8499911" y="3262745"/>
            <a:ext cx="3094184" cy="3325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:https://vectorified.com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15635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2000"/>
            <a:lum/>
          </a:blip>
          <a:srcRect/>
          <a:stretch>
            <a:fillRect t="-4000" b="-4000"/>
          </a:stretch>
        </a:blipFill>
        <a:effectLst/>
      </p:bgPr>
    </p:bg>
    <p:spTree>
      <p:nvGrpSpPr>
        <p:cNvPr id="1" name=""/>
        <p:cNvGrpSpPr/>
        <p:nvPr/>
      </p:nvGrpSpPr>
      <p:grpSpPr>
        <a:xfrm>
          <a:off x="0" y="0"/>
          <a:ext cx="0" cy="0"/>
          <a:chOff x="0" y="0"/>
          <a:chExt cx="0" cy="0"/>
        </a:xfrm>
      </p:grpSpPr>
      <p:sp>
        <p:nvSpPr>
          <p:cNvPr id="14" name="Tampungan Konten 2">
            <a:extLst>
              <a:ext uri="{FF2B5EF4-FFF2-40B4-BE49-F238E27FC236}">
                <a16:creationId xmlns:a16="http://schemas.microsoft.com/office/drawing/2014/main" id="{D7A66CD1-F8D9-4BBA-821B-B403A5B5B76E}"/>
              </a:ext>
            </a:extLst>
          </p:cNvPr>
          <p:cNvSpPr txBox="1">
            <a:spLocks/>
          </p:cNvSpPr>
          <p:nvPr/>
        </p:nvSpPr>
        <p:spPr>
          <a:xfrm>
            <a:off x="4743530" y="4139908"/>
            <a:ext cx="3094184" cy="33250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1" u="none" strike="noStrike" kern="1200" cap="none" spc="0" normalizeH="0" baseline="0" noProof="0" dirty="0">
                <a:ln>
                  <a:noFill/>
                </a:ln>
                <a:solidFill>
                  <a:prstClr val="black"/>
                </a:solidFill>
                <a:effectLst/>
                <a:uLnTx/>
                <a:uFillTx/>
                <a:latin typeface="Calibri" panose="020F0502020204030204"/>
                <a:ea typeface="+mn-ea"/>
                <a:cs typeface="+mn-cs"/>
              </a:rPr>
              <a:t>Image Sources :https://www.dotcms.com</a:t>
            </a:r>
          </a:p>
        </p:txBody>
      </p:sp>
      <p:sp>
        <p:nvSpPr>
          <p:cNvPr id="2" name="Rectangle 1">
            <a:extLst>
              <a:ext uri="{FF2B5EF4-FFF2-40B4-BE49-F238E27FC236}">
                <a16:creationId xmlns:a16="http://schemas.microsoft.com/office/drawing/2014/main" id="{2D3B2B53-0446-4B9D-9106-984B00F7C953}"/>
              </a:ext>
            </a:extLst>
          </p:cNvPr>
          <p:cNvSpPr/>
          <p:nvPr/>
        </p:nvSpPr>
        <p:spPr>
          <a:xfrm>
            <a:off x="2778361" y="2551837"/>
            <a:ext cx="6635278" cy="1754326"/>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Content Managemen</a:t>
            </a:r>
            <a:r>
              <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t </a:t>
            </a:r>
          </a:p>
          <a:p>
            <a:pPr algn="ctr"/>
            <a:r>
              <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System (CMS)</a:t>
            </a:r>
            <a:endPar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3157680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BE028C77-C67A-47F2-9DBC-DB3E7199B00A}"/>
              </a:ext>
            </a:extLst>
          </p:cNvPr>
          <p:cNvSpPr>
            <a:spLocks noGrp="1"/>
          </p:cNvSpPr>
          <p:nvPr>
            <p:ph type="title"/>
          </p:nvPr>
        </p:nvSpPr>
        <p:spPr>
          <a:xfrm>
            <a:off x="643467" y="274109"/>
            <a:ext cx="10905066" cy="1135737"/>
          </a:xfrm>
        </p:spPr>
        <p:txBody>
          <a:bodyPr>
            <a:normAutofit/>
          </a:bodyPr>
          <a:lstStyle/>
          <a:p>
            <a:r>
              <a:rPr lang="en-US" sz="3600" dirty="0"/>
              <a:t>2. 6. Content Management System</a:t>
            </a:r>
            <a:endParaRPr lang="id-ID" sz="3600" dirty="0"/>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Kotak Teks 14">
            <a:extLst>
              <a:ext uri="{FF2B5EF4-FFF2-40B4-BE49-F238E27FC236}">
                <a16:creationId xmlns:a16="http://schemas.microsoft.com/office/drawing/2014/main" id="{536DE88F-AC7D-45F6-8FFB-F207E2C0EE5C}"/>
              </a:ext>
            </a:extLst>
          </p:cNvPr>
          <p:cNvSpPr txBox="1"/>
          <p:nvPr/>
        </p:nvSpPr>
        <p:spPr>
          <a:xfrm>
            <a:off x="541358" y="4738384"/>
            <a:ext cx="653831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http://worldzoo.com</a:t>
            </a:r>
          </a:p>
        </p:txBody>
      </p:sp>
      <p:pic>
        <p:nvPicPr>
          <p:cNvPr id="4" name="Picture 3">
            <a:extLst>
              <a:ext uri="{FF2B5EF4-FFF2-40B4-BE49-F238E27FC236}">
                <a16:creationId xmlns:a16="http://schemas.microsoft.com/office/drawing/2014/main" id="{48B170F4-108F-4AE7-8591-E0D32DB7421C}"/>
              </a:ext>
            </a:extLst>
          </p:cNvPr>
          <p:cNvPicPr>
            <a:picLocks noChangeAspect="1"/>
          </p:cNvPicPr>
          <p:nvPr/>
        </p:nvPicPr>
        <p:blipFill>
          <a:blip r:embed="rId2"/>
          <a:stretch>
            <a:fillRect/>
          </a:stretch>
        </p:blipFill>
        <p:spPr>
          <a:xfrm>
            <a:off x="6896979" y="1255487"/>
            <a:ext cx="5019687" cy="3557139"/>
          </a:xfrm>
          <a:prstGeom prst="rect">
            <a:avLst/>
          </a:prstGeom>
        </p:spPr>
      </p:pic>
      <p:sp>
        <p:nvSpPr>
          <p:cNvPr id="19" name="Tampungan Konten 2">
            <a:extLst>
              <a:ext uri="{FF2B5EF4-FFF2-40B4-BE49-F238E27FC236}">
                <a16:creationId xmlns:a16="http://schemas.microsoft.com/office/drawing/2014/main" id="{1C6957CE-C428-439B-BE0A-6784B9AF0609}"/>
              </a:ext>
            </a:extLst>
          </p:cNvPr>
          <p:cNvSpPr txBox="1">
            <a:spLocks/>
          </p:cNvSpPr>
          <p:nvPr/>
        </p:nvSpPr>
        <p:spPr>
          <a:xfrm>
            <a:off x="481030" y="1595999"/>
            <a:ext cx="6972716" cy="4133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Content Management System is software that helps users create, manage, and modify content on a website without the need for specialized technical knowledge, or you could say that CMS is a tool that user utilize to make website without having to write any code at all.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this case</a:t>
            </a:r>
            <a:r>
              <a:rPr lang="en-US" sz="2400" dirty="0">
                <a:solidFill>
                  <a:prstClr val="black"/>
                </a:solidFill>
                <a:latin typeface="Calibri" panose="020F0502020204030204"/>
              </a:rPr>
              <a:t>, user only need to think of how the website is going to look while the images storing and any basic infrastructure is going to be handled by CMS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0880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dirty="0"/>
              <a:t>References</a:t>
            </a:r>
            <a:endParaRPr lang="id-ID"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dirty="0">
                <a:latin typeface="Arial" panose="020B0604020202020204" pitchFamily="34" charset="0"/>
              </a:rPr>
              <a:t>Rountree D., </a:t>
            </a:r>
            <a:r>
              <a:rPr lang="en-US" sz="2200" dirty="0" err="1">
                <a:latin typeface="Arial" panose="020B0604020202020204" pitchFamily="34" charset="0"/>
              </a:rPr>
              <a:t>Castrillo</a:t>
            </a:r>
            <a:r>
              <a:rPr lang="en-US" sz="2200" dirty="0">
                <a:latin typeface="Arial" panose="020B0604020202020204" pitchFamily="34" charset="0"/>
              </a:rPr>
              <a:t> I. The Basic of Cloud Computing: Understanding the Fundamental of Cloud Computing in Theory and Practice. Waltham, MA: Elsevier Inc, 2014.</a:t>
            </a:r>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3.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{A235FD5D-37D2-4867-B443-66FB15C5726C}tf33552983_win32</Template>
  <TotalTime>739</TotalTime>
  <Words>1904</Words>
  <Application>Microsoft Office PowerPoint</Application>
  <PresentationFormat>Layar Lebar</PresentationFormat>
  <Paragraphs>113</Paragraphs>
  <Slides>31</Slides>
  <Notes>0</Notes>
  <HiddenSlides>0</HiddenSlides>
  <MMClips>0</MMClips>
  <ScaleCrop>false</ScaleCrop>
  <HeadingPairs>
    <vt:vector size="6" baseType="variant">
      <vt:variant>
        <vt:lpstr>Font Dipakai</vt:lpstr>
      </vt:variant>
      <vt:variant>
        <vt:i4>7</vt:i4>
      </vt:variant>
      <vt:variant>
        <vt:lpstr>Tema</vt:lpstr>
      </vt:variant>
      <vt:variant>
        <vt:i4>2</vt:i4>
      </vt:variant>
      <vt:variant>
        <vt:lpstr>Judul Slide</vt:lpstr>
      </vt:variant>
      <vt:variant>
        <vt:i4>31</vt:i4>
      </vt:variant>
    </vt:vector>
  </HeadingPairs>
  <TitlesOfParts>
    <vt:vector size="40" baseType="lpstr">
      <vt:lpstr>Arial</vt:lpstr>
      <vt:lpstr>Calibri</vt:lpstr>
      <vt:lpstr>Calibri Light</vt:lpstr>
      <vt:lpstr>Franklin Gothic Book</vt:lpstr>
      <vt:lpstr>Franklin Gothic Demi</vt:lpstr>
      <vt:lpstr>Times New Roman</vt:lpstr>
      <vt:lpstr>Wingdings 2</vt:lpstr>
      <vt:lpstr>DividendVTI</vt:lpstr>
      <vt:lpstr>Tema Office</vt:lpstr>
      <vt:lpstr>INTRODUCTION TO INFORMATION TECHNOLOGY II</vt:lpstr>
      <vt:lpstr>Introduction to the cloud</vt:lpstr>
      <vt:lpstr>Introduction to the cloud (Cont)</vt:lpstr>
      <vt:lpstr>2. 1. Five Key Cloud Characteristics </vt:lpstr>
      <vt:lpstr>a. On-Demand Self-Service</vt:lpstr>
      <vt:lpstr>b. Ubiquitous/Broad Network Access</vt:lpstr>
      <vt:lpstr>c. Location Transparent Resources Pooling</vt:lpstr>
      <vt:lpstr>d. Rapid Elasticity</vt:lpstr>
      <vt:lpstr>e. Measured Service with Pay per Use</vt:lpstr>
      <vt:lpstr>Presentasi PowerPoint</vt:lpstr>
      <vt:lpstr>2. 2. Cloud Deployment Models</vt:lpstr>
      <vt:lpstr>a. Public Cloud</vt:lpstr>
      <vt:lpstr>b. Private Cloud</vt:lpstr>
      <vt:lpstr>c. Community Cloud</vt:lpstr>
      <vt:lpstr>d. Hybrid Cloud</vt:lpstr>
      <vt:lpstr>Cloud Service Models</vt:lpstr>
      <vt:lpstr>2. 3. Cloud Service Models</vt:lpstr>
      <vt:lpstr>a. Infrastructure as a Service (IaaS)</vt:lpstr>
      <vt:lpstr>b. Platform as a Service (PaaS)</vt:lpstr>
      <vt:lpstr>Presentasi PowerPoint</vt:lpstr>
      <vt:lpstr>2. 4. Cloud Drive</vt:lpstr>
      <vt:lpstr>2. 5. System Drivers</vt:lpstr>
      <vt:lpstr>Presentasi PowerPoint</vt:lpstr>
      <vt:lpstr>Presentasi PowerPoint</vt:lpstr>
      <vt:lpstr>Presentasi PowerPoint</vt:lpstr>
      <vt:lpstr>Presentasi PowerPoint</vt:lpstr>
      <vt:lpstr>Presentasi PowerPoint</vt:lpstr>
      <vt:lpstr>Presentasi PowerPoint</vt:lpstr>
      <vt:lpstr>Presentasi PowerPoint</vt:lpstr>
      <vt:lpstr>2. 6. Content Management System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3indra6@gmail.com</dc:creator>
  <cp:lastModifiedBy>Riovan Roring</cp:lastModifiedBy>
  <cp:revision>17</cp:revision>
  <dcterms:created xsi:type="dcterms:W3CDTF">2022-03-20T21:25:52Z</dcterms:created>
  <dcterms:modified xsi:type="dcterms:W3CDTF">2022-04-06T11:26:41Z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