
<file path=[Content_Types].xml><?xml version="1.0" encoding="utf-8"?>
<Types xmlns="http://schemas.openxmlformats.org/package/2006/content-types">
  <Default Extension="bin" ContentType="image/unknown"/>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79" r:id="rId5"/>
    <p:sldId id="280" r:id="rId6"/>
    <p:sldId id="282" r:id="rId7"/>
    <p:sldId id="283" r:id="rId8"/>
    <p:sldId id="284" r:id="rId9"/>
    <p:sldId id="306" r:id="rId10"/>
    <p:sldId id="285" r:id="rId11"/>
    <p:sldId id="286" r:id="rId12"/>
    <p:sldId id="287" r:id="rId13"/>
    <p:sldId id="288" r:id="rId14"/>
    <p:sldId id="289" r:id="rId15"/>
    <p:sldId id="295" r:id="rId16"/>
    <p:sldId id="296" r:id="rId17"/>
    <p:sldId id="297" r:id="rId18"/>
    <p:sldId id="298" r:id="rId19"/>
    <p:sldId id="299" r:id="rId20"/>
    <p:sldId id="310" r:id="rId21"/>
    <p:sldId id="274" r:id="rId22"/>
    <p:sldId id="311" r:id="rId23"/>
    <p:sldId id="300" r:id="rId24"/>
    <p:sldId id="303" r:id="rId25"/>
    <p:sldId id="305" r:id="rId26"/>
    <p:sldId id="301" r:id="rId27"/>
    <p:sldId id="302" r:id="rId28"/>
    <p:sldId id="304" r:id="rId29"/>
    <p:sldId id="307" r:id="rId30"/>
    <p:sldId id="308" r:id="rId31"/>
    <p:sldId id="30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636106-E412-4DF3-8D70-E3AF2444C8BB}" v="1" dt="2022-04-06T06:31:14.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66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_rels/data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_rels/data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_rels/drawing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7BF047-D53D-4D3E-B6F4-4FA044A45AB3}" type="doc">
      <dgm:prSet loTypeId="urn:microsoft.com/office/officeart/2005/8/layout/hList9" loCatId="list" qsTypeId="urn:microsoft.com/office/officeart/2005/8/quickstyle/simple1" qsCatId="simple" csTypeId="urn:microsoft.com/office/officeart/2005/8/colors/colorful5" csCatId="colorful" phldr="1"/>
      <dgm:spPr/>
      <dgm:t>
        <a:bodyPr/>
        <a:lstStyle/>
        <a:p>
          <a:endParaRPr lang="en-US"/>
        </a:p>
      </dgm:t>
    </dgm:pt>
    <dgm:pt modelId="{A3A6D573-3760-4096-AB30-FB67368E5D37}">
      <dgm:prSet phldrT="[Text]"/>
      <dgm:spPr>
        <a:blipFill rotWithShape="0">
          <a:blip xmlns:r="http://schemas.openxmlformats.org/officeDocument/2006/relationships" r:embed="rId1">
            <a:alphaModFix amt="74000"/>
            <a:duotone>
              <a:schemeClr val="accent5">
                <a:hueOff val="0"/>
                <a:satOff val="0"/>
                <a:lumOff val="0"/>
                <a:alphaOff val="0"/>
                <a:shade val="20000"/>
                <a:satMod val="200000"/>
              </a:schemeClr>
              <a:schemeClr val="accent5">
                <a:hueOff val="0"/>
                <a:satOff val="0"/>
                <a:lumOff val="0"/>
                <a:alphaOff val="0"/>
                <a:tint val="12000"/>
                <a:satMod val="190000"/>
              </a:schemeClr>
            </a:duotone>
          </a:blip>
          <a:stretch>
            <a:fillRect/>
          </a:stretch>
        </a:blipFill>
      </dgm:spPr>
      <dgm:t>
        <a:bodyPr/>
        <a:lstStyle/>
        <a:p>
          <a:r>
            <a:rPr lang="en-US" dirty="0">
              <a:solidFill>
                <a:schemeClr val="tx1">
                  <a:lumMod val="85000"/>
                  <a:lumOff val="15000"/>
                </a:schemeClr>
              </a:solidFill>
            </a:rPr>
            <a:t> </a:t>
          </a:r>
        </a:p>
      </dgm:t>
    </dgm:pt>
    <dgm:pt modelId="{CDD2AB65-C9C7-4FFE-AFBB-490BA4B214A0}" type="parTrans" cxnId="{965F4181-E9EB-42DF-AA91-165104D6A0E4}">
      <dgm:prSet/>
      <dgm:spPr/>
      <dgm:t>
        <a:bodyPr/>
        <a:lstStyle/>
        <a:p>
          <a:endParaRPr lang="en-US"/>
        </a:p>
      </dgm:t>
    </dgm:pt>
    <dgm:pt modelId="{A5CBC1D5-BBC8-40CE-AAA9-E1B3FFA36D5D}" type="sibTrans" cxnId="{965F4181-E9EB-42DF-AA91-165104D6A0E4}">
      <dgm:prSet/>
      <dgm:spPr/>
      <dgm:t>
        <a:bodyPr/>
        <a:lstStyle/>
        <a:p>
          <a:endParaRPr lang="en-US"/>
        </a:p>
      </dgm:t>
    </dgm:pt>
    <dgm:pt modelId="{D77DFB0A-1B07-44D8-A3C8-189A43A1C5E0}">
      <dgm:prSet phldrT="[Text]" custT="1"/>
      <dgm:spPr>
        <a:ln>
          <a:solidFill>
            <a:schemeClr val="accent1">
              <a:lumMod val="75000"/>
            </a:schemeClr>
          </a:solidFill>
        </a:ln>
      </dgm:spPr>
      <dgm:t>
        <a:bodyPr/>
        <a:lstStyle/>
        <a:p>
          <a:pPr algn="ctr"/>
          <a:r>
            <a:rPr lang="en-US" sz="2800" dirty="0">
              <a:solidFill>
                <a:schemeClr val="accent1">
                  <a:lumMod val="75000"/>
                </a:schemeClr>
              </a:solidFill>
            </a:rPr>
            <a:t>Ease of use</a:t>
          </a:r>
          <a:endParaRPr lang="en-US" sz="1800" dirty="0">
            <a:solidFill>
              <a:schemeClr val="accent1">
                <a:lumMod val="75000"/>
              </a:schemeClr>
            </a:solidFill>
          </a:endParaRPr>
        </a:p>
      </dgm:t>
    </dgm:pt>
    <dgm:pt modelId="{46C36BE8-3836-44AF-A7B5-8CAA26423692}" type="parTrans" cxnId="{6299781E-46F2-4E7F-83E7-E7C1A21E5186}">
      <dgm:prSet/>
      <dgm:spPr/>
      <dgm:t>
        <a:bodyPr/>
        <a:lstStyle/>
        <a:p>
          <a:endParaRPr lang="en-US"/>
        </a:p>
      </dgm:t>
    </dgm:pt>
    <dgm:pt modelId="{FAD2CB5A-1046-441E-AC56-77602055E69E}" type="sibTrans" cxnId="{6299781E-46F2-4E7F-83E7-E7C1A21E5186}">
      <dgm:prSet/>
      <dgm:spPr/>
      <dgm:t>
        <a:bodyPr/>
        <a:lstStyle/>
        <a:p>
          <a:endParaRPr lang="en-US"/>
        </a:p>
      </dgm:t>
    </dgm:pt>
    <dgm:pt modelId="{981B1486-3FAB-4E7A-BD69-58D6BC19A053}">
      <dgm:prSet phldrT="[Text]"/>
      <dgm:spPr>
        <a:blipFill rotWithShape="0">
          <a:blip xmlns:r="http://schemas.openxmlformats.org/officeDocument/2006/relationships" r:embed="rId2">
            <a:alphaModFix amt="74000"/>
            <a:duotone>
              <a:schemeClr val="accent5">
                <a:hueOff val="-6758543"/>
                <a:satOff val="-17419"/>
                <a:lumOff val="-11765"/>
                <a:alphaOff val="0"/>
                <a:shade val="20000"/>
                <a:satMod val="200000"/>
              </a:schemeClr>
              <a:schemeClr val="accent5">
                <a:hueOff val="-6758543"/>
                <a:satOff val="-17419"/>
                <a:lumOff val="-11765"/>
                <a:alphaOff val="0"/>
                <a:tint val="12000"/>
                <a:satMod val="190000"/>
              </a:schemeClr>
            </a:duotone>
          </a:blip>
          <a:stretch>
            <a:fillRect/>
          </a:stretch>
        </a:blipFill>
        <a:ln w="38100">
          <a:solidFill>
            <a:schemeClr val="accent6">
              <a:lumMod val="60000"/>
              <a:lumOff val="40000"/>
            </a:schemeClr>
          </a:solidFill>
        </a:ln>
      </dgm:spPr>
      <dgm:t>
        <a:bodyPr/>
        <a:lstStyle/>
        <a:p>
          <a:r>
            <a:rPr lang="en-US" dirty="0"/>
            <a:t> </a:t>
          </a:r>
        </a:p>
      </dgm:t>
    </dgm:pt>
    <dgm:pt modelId="{BB2D1552-AD73-4FD9-8841-A7F9C53CA3C4}" type="parTrans" cxnId="{42B99D23-DDA0-4423-8970-F7876FEBEF9D}">
      <dgm:prSet/>
      <dgm:spPr/>
      <dgm:t>
        <a:bodyPr/>
        <a:lstStyle/>
        <a:p>
          <a:endParaRPr lang="en-US"/>
        </a:p>
      </dgm:t>
    </dgm:pt>
    <dgm:pt modelId="{FAB66FEC-B95C-4D4B-B67B-BC7518AF7E58}" type="sibTrans" cxnId="{42B99D23-DDA0-4423-8970-F7876FEBEF9D}">
      <dgm:prSet/>
      <dgm:spPr/>
      <dgm:t>
        <a:bodyPr/>
        <a:lstStyle/>
        <a:p>
          <a:endParaRPr lang="en-US"/>
        </a:p>
      </dgm:t>
    </dgm:pt>
    <dgm:pt modelId="{7F24288A-2E32-4B3B-B1C3-E150AC0FC069}">
      <dgm:prSet phldrT="[Text]"/>
      <dgm:spPr>
        <a:ln>
          <a:solidFill>
            <a:schemeClr val="accent6">
              <a:lumMod val="75000"/>
              <a:alpha val="90000"/>
            </a:schemeClr>
          </a:solidFill>
        </a:ln>
      </dgm:spPr>
      <dgm:t>
        <a:bodyPr/>
        <a:lstStyle/>
        <a:p>
          <a:r>
            <a:rPr lang="en-US" dirty="0">
              <a:solidFill>
                <a:schemeClr val="accent6">
                  <a:lumMod val="75000"/>
                </a:schemeClr>
              </a:solidFill>
            </a:rPr>
            <a:t>Multifunctionality</a:t>
          </a:r>
        </a:p>
      </dgm:t>
    </dgm:pt>
    <dgm:pt modelId="{B4D51D88-738B-4DA3-8430-243843D38711}" type="parTrans" cxnId="{100CDDC1-5777-4D22-9B5E-3F2E3D915A1E}">
      <dgm:prSet/>
      <dgm:spPr/>
      <dgm:t>
        <a:bodyPr/>
        <a:lstStyle/>
        <a:p>
          <a:endParaRPr lang="en-US"/>
        </a:p>
      </dgm:t>
    </dgm:pt>
    <dgm:pt modelId="{2CC4A72B-B7A7-4D61-9696-AE892E8699AE}" type="sibTrans" cxnId="{100CDDC1-5777-4D22-9B5E-3F2E3D915A1E}">
      <dgm:prSet/>
      <dgm:spPr/>
      <dgm:t>
        <a:bodyPr/>
        <a:lstStyle/>
        <a:p>
          <a:endParaRPr lang="en-US"/>
        </a:p>
      </dgm:t>
    </dgm:pt>
    <dgm:pt modelId="{3CE835BE-A0B8-4B33-B918-9FD20BCADD9A}" type="pres">
      <dgm:prSet presAssocID="{3A7BF047-D53D-4D3E-B6F4-4FA044A45AB3}" presName="list" presStyleCnt="0">
        <dgm:presLayoutVars>
          <dgm:dir/>
          <dgm:animLvl val="lvl"/>
        </dgm:presLayoutVars>
      </dgm:prSet>
      <dgm:spPr/>
    </dgm:pt>
    <dgm:pt modelId="{FA86D313-8AFA-41DF-AC65-5E71AB38B97D}" type="pres">
      <dgm:prSet presAssocID="{A3A6D573-3760-4096-AB30-FB67368E5D37}" presName="posSpace" presStyleCnt="0"/>
      <dgm:spPr/>
    </dgm:pt>
    <dgm:pt modelId="{54FEEA3D-D010-470D-BB6A-304F32D3F336}" type="pres">
      <dgm:prSet presAssocID="{A3A6D573-3760-4096-AB30-FB67368E5D37}" presName="vertFlow" presStyleCnt="0"/>
      <dgm:spPr/>
    </dgm:pt>
    <dgm:pt modelId="{FB792781-923F-4B35-85C4-0057229E68ED}" type="pres">
      <dgm:prSet presAssocID="{A3A6D573-3760-4096-AB30-FB67368E5D37}" presName="topSpace" presStyleCnt="0"/>
      <dgm:spPr/>
    </dgm:pt>
    <dgm:pt modelId="{2108E8E8-C162-45EC-A55E-3334C5B71DCE}" type="pres">
      <dgm:prSet presAssocID="{A3A6D573-3760-4096-AB30-FB67368E5D37}" presName="firstComp" presStyleCnt="0"/>
      <dgm:spPr/>
    </dgm:pt>
    <dgm:pt modelId="{840616D3-A140-4A03-B589-C34DA6595BE0}" type="pres">
      <dgm:prSet presAssocID="{A3A6D573-3760-4096-AB30-FB67368E5D37}" presName="firstChild" presStyleLbl="bgAccFollowNode1" presStyleIdx="0" presStyleCnt="2" custScaleY="45418"/>
      <dgm:spPr/>
    </dgm:pt>
    <dgm:pt modelId="{5B1E2D37-B05A-4D3B-AA3A-4D233EE51B7E}" type="pres">
      <dgm:prSet presAssocID="{A3A6D573-3760-4096-AB30-FB67368E5D37}" presName="firstChildTx" presStyleLbl="bgAccFollowNode1" presStyleIdx="0" presStyleCnt="2">
        <dgm:presLayoutVars>
          <dgm:bulletEnabled val="1"/>
        </dgm:presLayoutVars>
      </dgm:prSet>
      <dgm:spPr/>
    </dgm:pt>
    <dgm:pt modelId="{004E0228-9558-4FA0-9D08-E739A0B2FE94}" type="pres">
      <dgm:prSet presAssocID="{A3A6D573-3760-4096-AB30-FB67368E5D37}" presName="negSpace" presStyleCnt="0"/>
      <dgm:spPr/>
    </dgm:pt>
    <dgm:pt modelId="{26933831-DB24-45F1-A4A7-705321B057CB}" type="pres">
      <dgm:prSet presAssocID="{A3A6D573-3760-4096-AB30-FB67368E5D37}" presName="circle" presStyleLbl="node1" presStyleIdx="0" presStyleCnt="2"/>
      <dgm:spPr/>
    </dgm:pt>
    <dgm:pt modelId="{7B6181ED-A4AD-4EE6-9B7E-B677BB464859}" type="pres">
      <dgm:prSet presAssocID="{A5CBC1D5-BBC8-40CE-AAA9-E1B3FFA36D5D}" presName="transSpace" presStyleCnt="0"/>
      <dgm:spPr/>
    </dgm:pt>
    <dgm:pt modelId="{0516FFD6-1408-44C5-895A-157F46B2BD45}" type="pres">
      <dgm:prSet presAssocID="{981B1486-3FAB-4E7A-BD69-58D6BC19A053}" presName="posSpace" presStyleCnt="0"/>
      <dgm:spPr/>
    </dgm:pt>
    <dgm:pt modelId="{68052C97-CEA4-44DA-8D56-2803FE4DDCE7}" type="pres">
      <dgm:prSet presAssocID="{981B1486-3FAB-4E7A-BD69-58D6BC19A053}" presName="vertFlow" presStyleCnt="0"/>
      <dgm:spPr/>
    </dgm:pt>
    <dgm:pt modelId="{90569FC4-5ACC-459A-9AB2-2F577F4A997E}" type="pres">
      <dgm:prSet presAssocID="{981B1486-3FAB-4E7A-BD69-58D6BC19A053}" presName="topSpace" presStyleCnt="0"/>
      <dgm:spPr/>
    </dgm:pt>
    <dgm:pt modelId="{07ACDC64-3976-4E36-911C-2EA453DBD2D6}" type="pres">
      <dgm:prSet presAssocID="{981B1486-3FAB-4E7A-BD69-58D6BC19A053}" presName="firstComp" presStyleCnt="0"/>
      <dgm:spPr/>
    </dgm:pt>
    <dgm:pt modelId="{C71F1910-F733-48C4-AE03-A37D47AB1BB7}" type="pres">
      <dgm:prSet presAssocID="{981B1486-3FAB-4E7A-BD69-58D6BC19A053}" presName="firstChild" presStyleLbl="bgAccFollowNode1" presStyleIdx="1" presStyleCnt="2" custScaleY="45418"/>
      <dgm:spPr/>
    </dgm:pt>
    <dgm:pt modelId="{1977766B-CF0A-417B-A094-089F0350C8EB}" type="pres">
      <dgm:prSet presAssocID="{981B1486-3FAB-4E7A-BD69-58D6BC19A053}" presName="firstChildTx" presStyleLbl="bgAccFollowNode1" presStyleIdx="1" presStyleCnt="2">
        <dgm:presLayoutVars>
          <dgm:bulletEnabled val="1"/>
        </dgm:presLayoutVars>
      </dgm:prSet>
      <dgm:spPr/>
    </dgm:pt>
    <dgm:pt modelId="{786E7CB2-BA35-4561-9CF6-3EF08DB63503}" type="pres">
      <dgm:prSet presAssocID="{981B1486-3FAB-4E7A-BD69-58D6BC19A053}" presName="negSpace" presStyleCnt="0"/>
      <dgm:spPr/>
    </dgm:pt>
    <dgm:pt modelId="{719A4C8F-A9D1-4A8A-AA2D-06A0BFE5A04C}" type="pres">
      <dgm:prSet presAssocID="{981B1486-3FAB-4E7A-BD69-58D6BC19A053}" presName="circle" presStyleLbl="node1" presStyleIdx="1" presStyleCnt="2"/>
      <dgm:spPr/>
    </dgm:pt>
  </dgm:ptLst>
  <dgm:cxnLst>
    <dgm:cxn modelId="{6299781E-46F2-4E7F-83E7-E7C1A21E5186}" srcId="{A3A6D573-3760-4096-AB30-FB67368E5D37}" destId="{D77DFB0A-1B07-44D8-A3C8-189A43A1C5E0}" srcOrd="0" destOrd="0" parTransId="{46C36BE8-3836-44AF-A7B5-8CAA26423692}" sibTransId="{FAD2CB5A-1046-441E-AC56-77602055E69E}"/>
    <dgm:cxn modelId="{42B99D23-DDA0-4423-8970-F7876FEBEF9D}" srcId="{3A7BF047-D53D-4D3E-B6F4-4FA044A45AB3}" destId="{981B1486-3FAB-4E7A-BD69-58D6BC19A053}" srcOrd="1" destOrd="0" parTransId="{BB2D1552-AD73-4FD9-8841-A7F9C53CA3C4}" sibTransId="{FAB66FEC-B95C-4D4B-B67B-BC7518AF7E58}"/>
    <dgm:cxn modelId="{E6C1A33F-A703-43EB-B87E-40D7FD6C2247}" type="presOf" srcId="{D77DFB0A-1B07-44D8-A3C8-189A43A1C5E0}" destId="{5B1E2D37-B05A-4D3B-AA3A-4D233EE51B7E}" srcOrd="1" destOrd="0" presId="urn:microsoft.com/office/officeart/2005/8/layout/hList9"/>
    <dgm:cxn modelId="{07581251-B365-428D-820F-72D695D8E600}" type="presOf" srcId="{A3A6D573-3760-4096-AB30-FB67368E5D37}" destId="{26933831-DB24-45F1-A4A7-705321B057CB}" srcOrd="0" destOrd="0" presId="urn:microsoft.com/office/officeart/2005/8/layout/hList9"/>
    <dgm:cxn modelId="{BE27B476-ECA1-40BC-8FB2-6B89FFBA5AF3}" type="presOf" srcId="{981B1486-3FAB-4E7A-BD69-58D6BC19A053}" destId="{719A4C8F-A9D1-4A8A-AA2D-06A0BFE5A04C}" srcOrd="0" destOrd="0" presId="urn:microsoft.com/office/officeart/2005/8/layout/hList9"/>
    <dgm:cxn modelId="{9922A05A-9E7C-4B67-A317-7B11F8E7E73F}" type="presOf" srcId="{7F24288A-2E32-4B3B-B1C3-E150AC0FC069}" destId="{C71F1910-F733-48C4-AE03-A37D47AB1BB7}" srcOrd="0" destOrd="0" presId="urn:microsoft.com/office/officeart/2005/8/layout/hList9"/>
    <dgm:cxn modelId="{965F4181-E9EB-42DF-AA91-165104D6A0E4}" srcId="{3A7BF047-D53D-4D3E-B6F4-4FA044A45AB3}" destId="{A3A6D573-3760-4096-AB30-FB67368E5D37}" srcOrd="0" destOrd="0" parTransId="{CDD2AB65-C9C7-4FFE-AFBB-490BA4B214A0}" sibTransId="{A5CBC1D5-BBC8-40CE-AAA9-E1B3FFA36D5D}"/>
    <dgm:cxn modelId="{3EB3DA8E-504E-4CD2-A271-88D8502A255C}" type="presOf" srcId="{D77DFB0A-1B07-44D8-A3C8-189A43A1C5E0}" destId="{840616D3-A140-4A03-B589-C34DA6595BE0}" srcOrd="0" destOrd="0" presId="urn:microsoft.com/office/officeart/2005/8/layout/hList9"/>
    <dgm:cxn modelId="{2E82DDA7-D0AC-4935-8ECF-42EC83E0D2F3}" type="presOf" srcId="{7F24288A-2E32-4B3B-B1C3-E150AC0FC069}" destId="{1977766B-CF0A-417B-A094-089F0350C8EB}" srcOrd="1" destOrd="0" presId="urn:microsoft.com/office/officeart/2005/8/layout/hList9"/>
    <dgm:cxn modelId="{100CDDC1-5777-4D22-9B5E-3F2E3D915A1E}" srcId="{981B1486-3FAB-4E7A-BD69-58D6BC19A053}" destId="{7F24288A-2E32-4B3B-B1C3-E150AC0FC069}" srcOrd="0" destOrd="0" parTransId="{B4D51D88-738B-4DA3-8430-243843D38711}" sibTransId="{2CC4A72B-B7A7-4D61-9696-AE892E8699AE}"/>
    <dgm:cxn modelId="{8431D2F9-CD1D-473C-B68A-327A21B857EF}" type="presOf" srcId="{3A7BF047-D53D-4D3E-B6F4-4FA044A45AB3}" destId="{3CE835BE-A0B8-4B33-B918-9FD20BCADD9A}" srcOrd="0" destOrd="0" presId="urn:microsoft.com/office/officeart/2005/8/layout/hList9"/>
    <dgm:cxn modelId="{798AFB64-F3C0-46A4-AB3C-B05C93E69999}" type="presParOf" srcId="{3CE835BE-A0B8-4B33-B918-9FD20BCADD9A}" destId="{FA86D313-8AFA-41DF-AC65-5E71AB38B97D}" srcOrd="0" destOrd="0" presId="urn:microsoft.com/office/officeart/2005/8/layout/hList9"/>
    <dgm:cxn modelId="{F0066434-433A-4426-868A-8E0F5193FC8C}" type="presParOf" srcId="{3CE835BE-A0B8-4B33-B918-9FD20BCADD9A}" destId="{54FEEA3D-D010-470D-BB6A-304F32D3F336}" srcOrd="1" destOrd="0" presId="urn:microsoft.com/office/officeart/2005/8/layout/hList9"/>
    <dgm:cxn modelId="{66EC557E-D3F8-4896-86F9-9F2659681849}" type="presParOf" srcId="{54FEEA3D-D010-470D-BB6A-304F32D3F336}" destId="{FB792781-923F-4B35-85C4-0057229E68ED}" srcOrd="0" destOrd="0" presId="urn:microsoft.com/office/officeart/2005/8/layout/hList9"/>
    <dgm:cxn modelId="{414E5126-1CD2-497A-896A-ED2C4875574E}" type="presParOf" srcId="{54FEEA3D-D010-470D-BB6A-304F32D3F336}" destId="{2108E8E8-C162-45EC-A55E-3334C5B71DCE}" srcOrd="1" destOrd="0" presId="urn:microsoft.com/office/officeart/2005/8/layout/hList9"/>
    <dgm:cxn modelId="{6B556E44-44CD-45D7-8EBF-523C3F3D995A}" type="presParOf" srcId="{2108E8E8-C162-45EC-A55E-3334C5B71DCE}" destId="{840616D3-A140-4A03-B589-C34DA6595BE0}" srcOrd="0" destOrd="0" presId="urn:microsoft.com/office/officeart/2005/8/layout/hList9"/>
    <dgm:cxn modelId="{3B822B96-A818-4944-8317-2E130DD8E615}" type="presParOf" srcId="{2108E8E8-C162-45EC-A55E-3334C5B71DCE}" destId="{5B1E2D37-B05A-4D3B-AA3A-4D233EE51B7E}" srcOrd="1" destOrd="0" presId="urn:microsoft.com/office/officeart/2005/8/layout/hList9"/>
    <dgm:cxn modelId="{00DC549A-C3D1-4EB8-9A9F-DB8634E1C74E}" type="presParOf" srcId="{3CE835BE-A0B8-4B33-B918-9FD20BCADD9A}" destId="{004E0228-9558-4FA0-9D08-E739A0B2FE94}" srcOrd="2" destOrd="0" presId="urn:microsoft.com/office/officeart/2005/8/layout/hList9"/>
    <dgm:cxn modelId="{572E0C25-E30E-45C1-83EC-FA3308D26551}" type="presParOf" srcId="{3CE835BE-A0B8-4B33-B918-9FD20BCADD9A}" destId="{26933831-DB24-45F1-A4A7-705321B057CB}" srcOrd="3" destOrd="0" presId="urn:microsoft.com/office/officeart/2005/8/layout/hList9"/>
    <dgm:cxn modelId="{0E6C5714-424D-43C8-BDF0-5865BFAC1662}" type="presParOf" srcId="{3CE835BE-A0B8-4B33-B918-9FD20BCADD9A}" destId="{7B6181ED-A4AD-4EE6-9B7E-B677BB464859}" srcOrd="4" destOrd="0" presId="urn:microsoft.com/office/officeart/2005/8/layout/hList9"/>
    <dgm:cxn modelId="{E3E0AB50-1B40-4487-B464-B6450D70D5F4}" type="presParOf" srcId="{3CE835BE-A0B8-4B33-B918-9FD20BCADD9A}" destId="{0516FFD6-1408-44C5-895A-157F46B2BD45}" srcOrd="5" destOrd="0" presId="urn:microsoft.com/office/officeart/2005/8/layout/hList9"/>
    <dgm:cxn modelId="{4F71706E-3C14-4302-AC7C-062847EAD819}" type="presParOf" srcId="{3CE835BE-A0B8-4B33-B918-9FD20BCADD9A}" destId="{68052C97-CEA4-44DA-8D56-2803FE4DDCE7}" srcOrd="6" destOrd="0" presId="urn:microsoft.com/office/officeart/2005/8/layout/hList9"/>
    <dgm:cxn modelId="{97E698CB-25BD-46F8-A702-C149E98BE9CB}" type="presParOf" srcId="{68052C97-CEA4-44DA-8D56-2803FE4DDCE7}" destId="{90569FC4-5ACC-459A-9AB2-2F577F4A997E}" srcOrd="0" destOrd="0" presId="urn:microsoft.com/office/officeart/2005/8/layout/hList9"/>
    <dgm:cxn modelId="{05E296E5-5340-4C55-855D-9AE52B12418B}" type="presParOf" srcId="{68052C97-CEA4-44DA-8D56-2803FE4DDCE7}" destId="{07ACDC64-3976-4E36-911C-2EA453DBD2D6}" srcOrd="1" destOrd="0" presId="urn:microsoft.com/office/officeart/2005/8/layout/hList9"/>
    <dgm:cxn modelId="{643BAA89-908E-4492-B445-BFC90FAC5CB6}" type="presParOf" srcId="{07ACDC64-3976-4E36-911C-2EA453DBD2D6}" destId="{C71F1910-F733-48C4-AE03-A37D47AB1BB7}" srcOrd="0" destOrd="0" presId="urn:microsoft.com/office/officeart/2005/8/layout/hList9"/>
    <dgm:cxn modelId="{FE4EA84B-A8B7-4E1F-9153-90C139DFFFFF}" type="presParOf" srcId="{07ACDC64-3976-4E36-911C-2EA453DBD2D6}" destId="{1977766B-CF0A-417B-A094-089F0350C8EB}" srcOrd="1" destOrd="0" presId="urn:microsoft.com/office/officeart/2005/8/layout/hList9"/>
    <dgm:cxn modelId="{D46ACC29-81E4-4634-912F-92E806D16321}" type="presParOf" srcId="{3CE835BE-A0B8-4B33-B918-9FD20BCADD9A}" destId="{786E7CB2-BA35-4561-9CF6-3EF08DB63503}" srcOrd="7" destOrd="0" presId="urn:microsoft.com/office/officeart/2005/8/layout/hList9"/>
    <dgm:cxn modelId="{68B78ED8-9DE8-42D0-87EA-630DD9855AC9}" type="presParOf" srcId="{3CE835BE-A0B8-4B33-B918-9FD20BCADD9A}" destId="{719A4C8F-A9D1-4A8A-AA2D-06A0BFE5A04C}"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3A7BF047-D53D-4D3E-B6F4-4FA044A45AB3}" type="doc">
      <dgm:prSet loTypeId="urn:microsoft.com/office/officeart/2005/8/layout/hList9" loCatId="list" qsTypeId="urn:microsoft.com/office/officeart/2005/8/quickstyle/simple1" qsCatId="simple" csTypeId="urn:microsoft.com/office/officeart/2005/8/colors/colorful1" csCatId="colorful" phldr="1"/>
      <dgm:spPr/>
      <dgm:t>
        <a:bodyPr/>
        <a:lstStyle/>
        <a:p>
          <a:endParaRPr lang="en-US"/>
        </a:p>
      </dgm:t>
    </dgm:pt>
    <dgm:pt modelId="{A3A6D573-3760-4096-AB30-FB67368E5D37}">
      <dgm:prSet phldrT="[Text]"/>
      <dgm:spPr>
        <a:blipFill rotWithShape="0">
          <a:blip xmlns:r="http://schemas.openxmlformats.org/officeDocument/2006/relationships" r:embed="rId1">
            <a:alphaModFix amt="74000"/>
            <a:duotone>
              <a:schemeClr val="accent2">
                <a:hueOff val="0"/>
                <a:satOff val="0"/>
                <a:lumOff val="0"/>
                <a:alphaOff val="0"/>
                <a:shade val="20000"/>
                <a:satMod val="200000"/>
              </a:schemeClr>
              <a:schemeClr val="accent2">
                <a:hueOff val="0"/>
                <a:satOff val="0"/>
                <a:lumOff val="0"/>
                <a:alphaOff val="0"/>
                <a:tint val="12000"/>
                <a:satMod val="190000"/>
              </a:schemeClr>
            </a:duotone>
          </a:blip>
          <a:stretch>
            <a:fillRect/>
          </a:stretch>
        </a:blipFill>
        <a:ln w="38100">
          <a:solidFill>
            <a:schemeClr val="accent2">
              <a:lumMod val="60000"/>
              <a:lumOff val="40000"/>
            </a:schemeClr>
          </a:solidFill>
        </a:ln>
      </dgm:spPr>
      <dgm:t>
        <a:bodyPr/>
        <a:lstStyle/>
        <a:p>
          <a:r>
            <a:rPr lang="en-US" dirty="0"/>
            <a:t> </a:t>
          </a:r>
        </a:p>
      </dgm:t>
    </dgm:pt>
    <dgm:pt modelId="{CDD2AB65-C9C7-4FFE-AFBB-490BA4B214A0}" type="parTrans" cxnId="{965F4181-E9EB-42DF-AA91-165104D6A0E4}">
      <dgm:prSet/>
      <dgm:spPr/>
      <dgm:t>
        <a:bodyPr/>
        <a:lstStyle/>
        <a:p>
          <a:endParaRPr lang="en-US"/>
        </a:p>
      </dgm:t>
    </dgm:pt>
    <dgm:pt modelId="{A5CBC1D5-BBC8-40CE-AAA9-E1B3FFA36D5D}" type="sibTrans" cxnId="{965F4181-E9EB-42DF-AA91-165104D6A0E4}">
      <dgm:prSet/>
      <dgm:spPr/>
      <dgm:t>
        <a:bodyPr/>
        <a:lstStyle/>
        <a:p>
          <a:endParaRPr lang="en-US"/>
        </a:p>
      </dgm:t>
    </dgm:pt>
    <dgm:pt modelId="{D77DFB0A-1B07-44D8-A3C8-189A43A1C5E0}">
      <dgm:prSet phldrT="[Text]"/>
      <dgm:spPr>
        <a:ln>
          <a:solidFill>
            <a:schemeClr val="accent2">
              <a:lumMod val="75000"/>
              <a:alpha val="90000"/>
            </a:schemeClr>
          </a:solidFill>
        </a:ln>
      </dgm:spPr>
      <dgm:t>
        <a:bodyPr/>
        <a:lstStyle/>
        <a:p>
          <a:r>
            <a:rPr lang="en-US" dirty="0">
              <a:solidFill>
                <a:schemeClr val="accent2">
                  <a:lumMod val="75000"/>
                </a:schemeClr>
              </a:solidFill>
            </a:rPr>
            <a:t>Scalability</a:t>
          </a:r>
        </a:p>
      </dgm:t>
    </dgm:pt>
    <dgm:pt modelId="{46C36BE8-3836-44AF-A7B5-8CAA26423692}" type="parTrans" cxnId="{6299781E-46F2-4E7F-83E7-E7C1A21E5186}">
      <dgm:prSet/>
      <dgm:spPr/>
      <dgm:t>
        <a:bodyPr/>
        <a:lstStyle/>
        <a:p>
          <a:endParaRPr lang="en-US"/>
        </a:p>
      </dgm:t>
    </dgm:pt>
    <dgm:pt modelId="{FAD2CB5A-1046-441E-AC56-77602055E69E}" type="sibTrans" cxnId="{6299781E-46F2-4E7F-83E7-E7C1A21E5186}">
      <dgm:prSet/>
      <dgm:spPr/>
      <dgm:t>
        <a:bodyPr/>
        <a:lstStyle/>
        <a:p>
          <a:endParaRPr lang="en-US"/>
        </a:p>
      </dgm:t>
    </dgm:pt>
    <dgm:pt modelId="{981B1486-3FAB-4E7A-BD69-58D6BC19A053}">
      <dgm:prSet phldrT="[Text]"/>
      <dgm:spPr>
        <a:blipFill dpi="0" rotWithShape="0">
          <a:blip xmlns:r="http://schemas.openxmlformats.org/officeDocument/2006/relationships" r:embed="rId2">
            <a:alphaModFix amt="79000"/>
            <a:duotone>
              <a:schemeClr val="accent3">
                <a:hueOff val="0"/>
                <a:satOff val="0"/>
                <a:lumOff val="0"/>
                <a:alphaOff val="0"/>
                <a:shade val="20000"/>
                <a:satMod val="200000"/>
              </a:schemeClr>
              <a:schemeClr val="accent3">
                <a:hueOff val="0"/>
                <a:satOff val="0"/>
                <a:lumOff val="0"/>
                <a:alphaOff val="0"/>
                <a:tint val="12000"/>
                <a:satMod val="190000"/>
              </a:schemeClr>
            </a:duotone>
          </a:blip>
          <a:srcRect/>
          <a:stretch>
            <a:fillRect/>
          </a:stretch>
        </a:blipFill>
        <a:ln w="38100">
          <a:solidFill>
            <a:schemeClr val="bg1">
              <a:lumMod val="75000"/>
            </a:schemeClr>
          </a:solidFill>
        </a:ln>
      </dgm:spPr>
      <dgm:t>
        <a:bodyPr/>
        <a:lstStyle/>
        <a:p>
          <a:r>
            <a:rPr lang="en-US" dirty="0"/>
            <a:t> </a:t>
          </a:r>
        </a:p>
      </dgm:t>
    </dgm:pt>
    <dgm:pt modelId="{BB2D1552-AD73-4FD9-8841-A7F9C53CA3C4}" type="parTrans" cxnId="{42B99D23-DDA0-4423-8970-F7876FEBEF9D}">
      <dgm:prSet/>
      <dgm:spPr/>
      <dgm:t>
        <a:bodyPr/>
        <a:lstStyle/>
        <a:p>
          <a:endParaRPr lang="en-US"/>
        </a:p>
      </dgm:t>
    </dgm:pt>
    <dgm:pt modelId="{FAB66FEC-B95C-4D4B-B67B-BC7518AF7E58}" type="sibTrans" cxnId="{42B99D23-DDA0-4423-8970-F7876FEBEF9D}">
      <dgm:prSet/>
      <dgm:spPr/>
      <dgm:t>
        <a:bodyPr/>
        <a:lstStyle/>
        <a:p>
          <a:endParaRPr lang="en-US"/>
        </a:p>
      </dgm:t>
    </dgm:pt>
    <dgm:pt modelId="{7F24288A-2E32-4B3B-B1C3-E150AC0FC069}">
      <dgm:prSet phldrT="[Text]"/>
      <dgm:spPr>
        <a:ln>
          <a:solidFill>
            <a:schemeClr val="bg2">
              <a:lumMod val="25000"/>
            </a:schemeClr>
          </a:solidFill>
        </a:ln>
      </dgm:spPr>
      <dgm:t>
        <a:bodyPr/>
        <a:lstStyle/>
        <a:p>
          <a:r>
            <a:rPr lang="en-US" dirty="0">
              <a:solidFill>
                <a:schemeClr val="bg2">
                  <a:lumMod val="25000"/>
                </a:schemeClr>
              </a:solidFill>
            </a:rPr>
            <a:t>Integration</a:t>
          </a:r>
        </a:p>
      </dgm:t>
    </dgm:pt>
    <dgm:pt modelId="{B4D51D88-738B-4DA3-8430-243843D38711}" type="parTrans" cxnId="{100CDDC1-5777-4D22-9B5E-3F2E3D915A1E}">
      <dgm:prSet/>
      <dgm:spPr/>
      <dgm:t>
        <a:bodyPr/>
        <a:lstStyle/>
        <a:p>
          <a:endParaRPr lang="en-US"/>
        </a:p>
      </dgm:t>
    </dgm:pt>
    <dgm:pt modelId="{2CC4A72B-B7A7-4D61-9696-AE892E8699AE}" type="sibTrans" cxnId="{100CDDC1-5777-4D22-9B5E-3F2E3D915A1E}">
      <dgm:prSet/>
      <dgm:spPr/>
      <dgm:t>
        <a:bodyPr/>
        <a:lstStyle/>
        <a:p>
          <a:endParaRPr lang="en-US"/>
        </a:p>
      </dgm:t>
    </dgm:pt>
    <dgm:pt modelId="{3CE835BE-A0B8-4B33-B918-9FD20BCADD9A}" type="pres">
      <dgm:prSet presAssocID="{3A7BF047-D53D-4D3E-B6F4-4FA044A45AB3}" presName="list" presStyleCnt="0">
        <dgm:presLayoutVars>
          <dgm:dir/>
          <dgm:animLvl val="lvl"/>
        </dgm:presLayoutVars>
      </dgm:prSet>
      <dgm:spPr/>
    </dgm:pt>
    <dgm:pt modelId="{FA86D313-8AFA-41DF-AC65-5E71AB38B97D}" type="pres">
      <dgm:prSet presAssocID="{A3A6D573-3760-4096-AB30-FB67368E5D37}" presName="posSpace" presStyleCnt="0"/>
      <dgm:spPr/>
    </dgm:pt>
    <dgm:pt modelId="{54FEEA3D-D010-470D-BB6A-304F32D3F336}" type="pres">
      <dgm:prSet presAssocID="{A3A6D573-3760-4096-AB30-FB67368E5D37}" presName="vertFlow" presStyleCnt="0"/>
      <dgm:spPr/>
    </dgm:pt>
    <dgm:pt modelId="{FB792781-923F-4B35-85C4-0057229E68ED}" type="pres">
      <dgm:prSet presAssocID="{A3A6D573-3760-4096-AB30-FB67368E5D37}" presName="topSpace" presStyleCnt="0"/>
      <dgm:spPr/>
    </dgm:pt>
    <dgm:pt modelId="{2108E8E8-C162-45EC-A55E-3334C5B71DCE}" type="pres">
      <dgm:prSet presAssocID="{A3A6D573-3760-4096-AB30-FB67368E5D37}" presName="firstComp" presStyleCnt="0"/>
      <dgm:spPr/>
    </dgm:pt>
    <dgm:pt modelId="{840616D3-A140-4A03-B589-C34DA6595BE0}" type="pres">
      <dgm:prSet presAssocID="{A3A6D573-3760-4096-AB30-FB67368E5D37}" presName="firstChild" presStyleLbl="bgAccFollowNode1" presStyleIdx="0" presStyleCnt="2" custScaleY="49202"/>
      <dgm:spPr/>
    </dgm:pt>
    <dgm:pt modelId="{5B1E2D37-B05A-4D3B-AA3A-4D233EE51B7E}" type="pres">
      <dgm:prSet presAssocID="{A3A6D573-3760-4096-AB30-FB67368E5D37}" presName="firstChildTx" presStyleLbl="bgAccFollowNode1" presStyleIdx="0" presStyleCnt="2">
        <dgm:presLayoutVars>
          <dgm:bulletEnabled val="1"/>
        </dgm:presLayoutVars>
      </dgm:prSet>
      <dgm:spPr/>
    </dgm:pt>
    <dgm:pt modelId="{004E0228-9558-4FA0-9D08-E739A0B2FE94}" type="pres">
      <dgm:prSet presAssocID="{A3A6D573-3760-4096-AB30-FB67368E5D37}" presName="negSpace" presStyleCnt="0"/>
      <dgm:spPr/>
    </dgm:pt>
    <dgm:pt modelId="{26933831-DB24-45F1-A4A7-705321B057CB}" type="pres">
      <dgm:prSet presAssocID="{A3A6D573-3760-4096-AB30-FB67368E5D37}" presName="circle" presStyleLbl="node1" presStyleIdx="0" presStyleCnt="2"/>
      <dgm:spPr/>
    </dgm:pt>
    <dgm:pt modelId="{7B6181ED-A4AD-4EE6-9B7E-B677BB464859}" type="pres">
      <dgm:prSet presAssocID="{A5CBC1D5-BBC8-40CE-AAA9-E1B3FFA36D5D}" presName="transSpace" presStyleCnt="0"/>
      <dgm:spPr/>
    </dgm:pt>
    <dgm:pt modelId="{0516FFD6-1408-44C5-895A-157F46B2BD45}" type="pres">
      <dgm:prSet presAssocID="{981B1486-3FAB-4E7A-BD69-58D6BC19A053}" presName="posSpace" presStyleCnt="0"/>
      <dgm:spPr/>
    </dgm:pt>
    <dgm:pt modelId="{68052C97-CEA4-44DA-8D56-2803FE4DDCE7}" type="pres">
      <dgm:prSet presAssocID="{981B1486-3FAB-4E7A-BD69-58D6BC19A053}" presName="vertFlow" presStyleCnt="0"/>
      <dgm:spPr/>
    </dgm:pt>
    <dgm:pt modelId="{90569FC4-5ACC-459A-9AB2-2F577F4A997E}" type="pres">
      <dgm:prSet presAssocID="{981B1486-3FAB-4E7A-BD69-58D6BC19A053}" presName="topSpace" presStyleCnt="0"/>
      <dgm:spPr/>
    </dgm:pt>
    <dgm:pt modelId="{07ACDC64-3976-4E36-911C-2EA453DBD2D6}" type="pres">
      <dgm:prSet presAssocID="{981B1486-3FAB-4E7A-BD69-58D6BC19A053}" presName="firstComp" presStyleCnt="0"/>
      <dgm:spPr/>
    </dgm:pt>
    <dgm:pt modelId="{C71F1910-F733-48C4-AE03-A37D47AB1BB7}" type="pres">
      <dgm:prSet presAssocID="{981B1486-3FAB-4E7A-BD69-58D6BC19A053}" presName="firstChild" presStyleLbl="bgAccFollowNode1" presStyleIdx="1" presStyleCnt="2" custScaleY="49202"/>
      <dgm:spPr/>
    </dgm:pt>
    <dgm:pt modelId="{1977766B-CF0A-417B-A094-089F0350C8EB}" type="pres">
      <dgm:prSet presAssocID="{981B1486-3FAB-4E7A-BD69-58D6BC19A053}" presName="firstChildTx" presStyleLbl="bgAccFollowNode1" presStyleIdx="1" presStyleCnt="2">
        <dgm:presLayoutVars>
          <dgm:bulletEnabled val="1"/>
        </dgm:presLayoutVars>
      </dgm:prSet>
      <dgm:spPr/>
    </dgm:pt>
    <dgm:pt modelId="{786E7CB2-BA35-4561-9CF6-3EF08DB63503}" type="pres">
      <dgm:prSet presAssocID="{981B1486-3FAB-4E7A-BD69-58D6BC19A053}" presName="negSpace" presStyleCnt="0"/>
      <dgm:spPr/>
    </dgm:pt>
    <dgm:pt modelId="{719A4C8F-A9D1-4A8A-AA2D-06A0BFE5A04C}" type="pres">
      <dgm:prSet presAssocID="{981B1486-3FAB-4E7A-BD69-58D6BC19A053}" presName="circle" presStyleLbl="node1" presStyleIdx="1" presStyleCnt="2"/>
      <dgm:spPr/>
    </dgm:pt>
  </dgm:ptLst>
  <dgm:cxnLst>
    <dgm:cxn modelId="{6299781E-46F2-4E7F-83E7-E7C1A21E5186}" srcId="{A3A6D573-3760-4096-AB30-FB67368E5D37}" destId="{D77DFB0A-1B07-44D8-A3C8-189A43A1C5E0}" srcOrd="0" destOrd="0" parTransId="{46C36BE8-3836-44AF-A7B5-8CAA26423692}" sibTransId="{FAD2CB5A-1046-441E-AC56-77602055E69E}"/>
    <dgm:cxn modelId="{42B99D23-DDA0-4423-8970-F7876FEBEF9D}" srcId="{3A7BF047-D53D-4D3E-B6F4-4FA044A45AB3}" destId="{981B1486-3FAB-4E7A-BD69-58D6BC19A053}" srcOrd="1" destOrd="0" parTransId="{BB2D1552-AD73-4FD9-8841-A7F9C53CA3C4}" sibTransId="{FAB66FEC-B95C-4D4B-B67B-BC7518AF7E58}"/>
    <dgm:cxn modelId="{E6C1A33F-A703-43EB-B87E-40D7FD6C2247}" type="presOf" srcId="{D77DFB0A-1B07-44D8-A3C8-189A43A1C5E0}" destId="{5B1E2D37-B05A-4D3B-AA3A-4D233EE51B7E}" srcOrd="1" destOrd="0" presId="urn:microsoft.com/office/officeart/2005/8/layout/hList9"/>
    <dgm:cxn modelId="{07581251-B365-428D-820F-72D695D8E600}" type="presOf" srcId="{A3A6D573-3760-4096-AB30-FB67368E5D37}" destId="{26933831-DB24-45F1-A4A7-705321B057CB}" srcOrd="0" destOrd="0" presId="urn:microsoft.com/office/officeart/2005/8/layout/hList9"/>
    <dgm:cxn modelId="{BE27B476-ECA1-40BC-8FB2-6B89FFBA5AF3}" type="presOf" srcId="{981B1486-3FAB-4E7A-BD69-58D6BC19A053}" destId="{719A4C8F-A9D1-4A8A-AA2D-06A0BFE5A04C}" srcOrd="0" destOrd="0" presId="urn:microsoft.com/office/officeart/2005/8/layout/hList9"/>
    <dgm:cxn modelId="{9922A05A-9E7C-4B67-A317-7B11F8E7E73F}" type="presOf" srcId="{7F24288A-2E32-4B3B-B1C3-E150AC0FC069}" destId="{C71F1910-F733-48C4-AE03-A37D47AB1BB7}" srcOrd="0" destOrd="0" presId="urn:microsoft.com/office/officeart/2005/8/layout/hList9"/>
    <dgm:cxn modelId="{965F4181-E9EB-42DF-AA91-165104D6A0E4}" srcId="{3A7BF047-D53D-4D3E-B6F4-4FA044A45AB3}" destId="{A3A6D573-3760-4096-AB30-FB67368E5D37}" srcOrd="0" destOrd="0" parTransId="{CDD2AB65-C9C7-4FFE-AFBB-490BA4B214A0}" sibTransId="{A5CBC1D5-BBC8-40CE-AAA9-E1B3FFA36D5D}"/>
    <dgm:cxn modelId="{3EB3DA8E-504E-4CD2-A271-88D8502A255C}" type="presOf" srcId="{D77DFB0A-1B07-44D8-A3C8-189A43A1C5E0}" destId="{840616D3-A140-4A03-B589-C34DA6595BE0}" srcOrd="0" destOrd="0" presId="urn:microsoft.com/office/officeart/2005/8/layout/hList9"/>
    <dgm:cxn modelId="{2E82DDA7-D0AC-4935-8ECF-42EC83E0D2F3}" type="presOf" srcId="{7F24288A-2E32-4B3B-B1C3-E150AC0FC069}" destId="{1977766B-CF0A-417B-A094-089F0350C8EB}" srcOrd="1" destOrd="0" presId="urn:microsoft.com/office/officeart/2005/8/layout/hList9"/>
    <dgm:cxn modelId="{100CDDC1-5777-4D22-9B5E-3F2E3D915A1E}" srcId="{981B1486-3FAB-4E7A-BD69-58D6BC19A053}" destId="{7F24288A-2E32-4B3B-B1C3-E150AC0FC069}" srcOrd="0" destOrd="0" parTransId="{B4D51D88-738B-4DA3-8430-243843D38711}" sibTransId="{2CC4A72B-B7A7-4D61-9696-AE892E8699AE}"/>
    <dgm:cxn modelId="{8431D2F9-CD1D-473C-B68A-327A21B857EF}" type="presOf" srcId="{3A7BF047-D53D-4D3E-B6F4-4FA044A45AB3}" destId="{3CE835BE-A0B8-4B33-B918-9FD20BCADD9A}" srcOrd="0" destOrd="0" presId="urn:microsoft.com/office/officeart/2005/8/layout/hList9"/>
    <dgm:cxn modelId="{798AFB64-F3C0-46A4-AB3C-B05C93E69999}" type="presParOf" srcId="{3CE835BE-A0B8-4B33-B918-9FD20BCADD9A}" destId="{FA86D313-8AFA-41DF-AC65-5E71AB38B97D}" srcOrd="0" destOrd="0" presId="urn:microsoft.com/office/officeart/2005/8/layout/hList9"/>
    <dgm:cxn modelId="{F0066434-433A-4426-868A-8E0F5193FC8C}" type="presParOf" srcId="{3CE835BE-A0B8-4B33-B918-9FD20BCADD9A}" destId="{54FEEA3D-D010-470D-BB6A-304F32D3F336}" srcOrd="1" destOrd="0" presId="urn:microsoft.com/office/officeart/2005/8/layout/hList9"/>
    <dgm:cxn modelId="{66EC557E-D3F8-4896-86F9-9F2659681849}" type="presParOf" srcId="{54FEEA3D-D010-470D-BB6A-304F32D3F336}" destId="{FB792781-923F-4B35-85C4-0057229E68ED}" srcOrd="0" destOrd="0" presId="urn:microsoft.com/office/officeart/2005/8/layout/hList9"/>
    <dgm:cxn modelId="{414E5126-1CD2-497A-896A-ED2C4875574E}" type="presParOf" srcId="{54FEEA3D-D010-470D-BB6A-304F32D3F336}" destId="{2108E8E8-C162-45EC-A55E-3334C5B71DCE}" srcOrd="1" destOrd="0" presId="urn:microsoft.com/office/officeart/2005/8/layout/hList9"/>
    <dgm:cxn modelId="{6B556E44-44CD-45D7-8EBF-523C3F3D995A}" type="presParOf" srcId="{2108E8E8-C162-45EC-A55E-3334C5B71DCE}" destId="{840616D3-A140-4A03-B589-C34DA6595BE0}" srcOrd="0" destOrd="0" presId="urn:microsoft.com/office/officeart/2005/8/layout/hList9"/>
    <dgm:cxn modelId="{3B822B96-A818-4944-8317-2E130DD8E615}" type="presParOf" srcId="{2108E8E8-C162-45EC-A55E-3334C5B71DCE}" destId="{5B1E2D37-B05A-4D3B-AA3A-4D233EE51B7E}" srcOrd="1" destOrd="0" presId="urn:microsoft.com/office/officeart/2005/8/layout/hList9"/>
    <dgm:cxn modelId="{00DC549A-C3D1-4EB8-9A9F-DB8634E1C74E}" type="presParOf" srcId="{3CE835BE-A0B8-4B33-B918-9FD20BCADD9A}" destId="{004E0228-9558-4FA0-9D08-E739A0B2FE94}" srcOrd="2" destOrd="0" presId="urn:microsoft.com/office/officeart/2005/8/layout/hList9"/>
    <dgm:cxn modelId="{572E0C25-E30E-45C1-83EC-FA3308D26551}" type="presParOf" srcId="{3CE835BE-A0B8-4B33-B918-9FD20BCADD9A}" destId="{26933831-DB24-45F1-A4A7-705321B057CB}" srcOrd="3" destOrd="0" presId="urn:microsoft.com/office/officeart/2005/8/layout/hList9"/>
    <dgm:cxn modelId="{0E6C5714-424D-43C8-BDF0-5865BFAC1662}" type="presParOf" srcId="{3CE835BE-A0B8-4B33-B918-9FD20BCADD9A}" destId="{7B6181ED-A4AD-4EE6-9B7E-B677BB464859}" srcOrd="4" destOrd="0" presId="urn:microsoft.com/office/officeart/2005/8/layout/hList9"/>
    <dgm:cxn modelId="{E3E0AB50-1B40-4487-B464-B6450D70D5F4}" type="presParOf" srcId="{3CE835BE-A0B8-4B33-B918-9FD20BCADD9A}" destId="{0516FFD6-1408-44C5-895A-157F46B2BD45}" srcOrd="5" destOrd="0" presId="urn:microsoft.com/office/officeart/2005/8/layout/hList9"/>
    <dgm:cxn modelId="{4F71706E-3C14-4302-AC7C-062847EAD819}" type="presParOf" srcId="{3CE835BE-A0B8-4B33-B918-9FD20BCADD9A}" destId="{68052C97-CEA4-44DA-8D56-2803FE4DDCE7}" srcOrd="6" destOrd="0" presId="urn:microsoft.com/office/officeart/2005/8/layout/hList9"/>
    <dgm:cxn modelId="{97E698CB-25BD-46F8-A702-C149E98BE9CB}" type="presParOf" srcId="{68052C97-CEA4-44DA-8D56-2803FE4DDCE7}" destId="{90569FC4-5ACC-459A-9AB2-2F577F4A997E}" srcOrd="0" destOrd="0" presId="urn:microsoft.com/office/officeart/2005/8/layout/hList9"/>
    <dgm:cxn modelId="{05E296E5-5340-4C55-855D-9AE52B12418B}" type="presParOf" srcId="{68052C97-CEA4-44DA-8D56-2803FE4DDCE7}" destId="{07ACDC64-3976-4E36-911C-2EA453DBD2D6}" srcOrd="1" destOrd="0" presId="urn:microsoft.com/office/officeart/2005/8/layout/hList9"/>
    <dgm:cxn modelId="{643BAA89-908E-4492-B445-BFC90FAC5CB6}" type="presParOf" srcId="{07ACDC64-3976-4E36-911C-2EA453DBD2D6}" destId="{C71F1910-F733-48C4-AE03-A37D47AB1BB7}" srcOrd="0" destOrd="0" presId="urn:microsoft.com/office/officeart/2005/8/layout/hList9"/>
    <dgm:cxn modelId="{FE4EA84B-A8B7-4E1F-9153-90C139DFFFFF}" type="presParOf" srcId="{07ACDC64-3976-4E36-911C-2EA453DBD2D6}" destId="{1977766B-CF0A-417B-A094-089F0350C8EB}" srcOrd="1" destOrd="0" presId="urn:microsoft.com/office/officeart/2005/8/layout/hList9"/>
    <dgm:cxn modelId="{D46ACC29-81E4-4634-912F-92E806D16321}" type="presParOf" srcId="{3CE835BE-A0B8-4B33-B918-9FD20BCADD9A}" destId="{786E7CB2-BA35-4561-9CF6-3EF08DB63503}" srcOrd="7" destOrd="0" presId="urn:microsoft.com/office/officeart/2005/8/layout/hList9"/>
    <dgm:cxn modelId="{68B78ED8-9DE8-42D0-87EA-630DD9855AC9}" type="presParOf" srcId="{3CE835BE-A0B8-4B33-B918-9FD20BCADD9A}" destId="{719A4C8F-A9D1-4A8A-AA2D-06A0BFE5A04C}" srcOrd="8" destOrd="0" presId="urn:microsoft.com/office/officeart/2005/8/layout/hList9"/>
  </dgm:cxnLst>
  <dgm:bg/>
  <dgm:whole/>
  <dgm:extLst>
    <a:ext uri="http://schemas.microsoft.com/office/drawing/2008/diagram">
      <dsp:dataModelExt xmlns:dsp="http://schemas.microsoft.com/office/drawing/2008/diagram" relId="rId11"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616D3-A140-4A03-B589-C34DA6595BE0}">
      <dsp:nvSpPr>
        <dsp:cNvPr id="0" name=""/>
        <dsp:cNvSpPr/>
      </dsp:nvSpPr>
      <dsp:spPr>
        <a:xfrm>
          <a:off x="1192419" y="1296745"/>
          <a:ext cx="2233168" cy="676511"/>
        </a:xfrm>
        <a:prstGeom prst="rect">
          <a:avLst/>
        </a:prstGeom>
        <a:solidFill>
          <a:schemeClr val="accent5">
            <a:tint val="40000"/>
            <a:alpha val="90000"/>
            <a:hueOff val="0"/>
            <a:satOff val="0"/>
            <a:lumOff val="0"/>
            <a:alphaOff val="0"/>
          </a:schemeClr>
        </a:solidFill>
        <a:ln w="12700" cap="flat" cmpd="sng" algn="ctr">
          <a:solidFill>
            <a:schemeClr val="accent1">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accent1">
                  <a:lumMod val="75000"/>
                </a:schemeClr>
              </a:solidFill>
            </a:rPr>
            <a:t>Ease of use</a:t>
          </a:r>
          <a:endParaRPr lang="en-US" sz="1800" kern="1200" dirty="0">
            <a:solidFill>
              <a:schemeClr val="accent1">
                <a:lumMod val="75000"/>
              </a:schemeClr>
            </a:solidFill>
          </a:endParaRPr>
        </a:p>
      </dsp:txBody>
      <dsp:txXfrm>
        <a:off x="1549726" y="1296745"/>
        <a:ext cx="1875861" cy="676511"/>
      </dsp:txXfrm>
    </dsp:sp>
    <dsp:sp modelId="{26933831-DB24-45F1-A4A7-705321B057CB}">
      <dsp:nvSpPr>
        <dsp:cNvPr id="0" name=""/>
        <dsp:cNvSpPr/>
      </dsp:nvSpPr>
      <dsp:spPr>
        <a:xfrm>
          <a:off x="1396" y="701233"/>
          <a:ext cx="1488779" cy="1488779"/>
        </a:xfrm>
        <a:prstGeom prst="ellipse">
          <a:avLst/>
        </a:prstGeom>
        <a:blipFill rotWithShape="0">
          <a:blip xmlns:r="http://schemas.openxmlformats.org/officeDocument/2006/relationships" r:embed="rId1">
            <a:alphaModFix amt="74000"/>
            <a:duotone>
              <a:schemeClr val="accent5">
                <a:hueOff val="0"/>
                <a:satOff val="0"/>
                <a:lumOff val="0"/>
                <a:alphaOff val="0"/>
                <a:shade val="20000"/>
                <a:satMod val="200000"/>
              </a:schemeClr>
              <a:schemeClr val="accent5">
                <a:hueOff val="0"/>
                <a:satOff val="0"/>
                <a:lumOff val="0"/>
                <a:alphaOff val="0"/>
                <a:tint val="12000"/>
                <a:satMod val="190000"/>
              </a:schemeClr>
            </a:duotone>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solidFill>
                <a:schemeClr val="tx1">
                  <a:lumMod val="85000"/>
                  <a:lumOff val="15000"/>
                </a:schemeClr>
              </a:solidFill>
            </a:rPr>
            <a:t> </a:t>
          </a:r>
        </a:p>
      </dsp:txBody>
      <dsp:txXfrm>
        <a:off x="219423" y="919260"/>
        <a:ext cx="1052725" cy="1052725"/>
      </dsp:txXfrm>
    </dsp:sp>
    <dsp:sp modelId="{C71F1910-F733-48C4-AE03-A37D47AB1BB7}">
      <dsp:nvSpPr>
        <dsp:cNvPr id="0" name=""/>
        <dsp:cNvSpPr/>
      </dsp:nvSpPr>
      <dsp:spPr>
        <a:xfrm>
          <a:off x="4914367" y="1296745"/>
          <a:ext cx="2233168" cy="676511"/>
        </a:xfrm>
        <a:prstGeom prst="rect">
          <a:avLst/>
        </a:prstGeom>
        <a:solidFill>
          <a:schemeClr val="accent5">
            <a:tint val="40000"/>
            <a:alpha val="90000"/>
            <a:hueOff val="-6739762"/>
            <a:satOff val="-22832"/>
            <a:lumOff val="-2928"/>
            <a:alphaOff val="0"/>
          </a:schemeClr>
        </a:solidFill>
        <a:ln w="12700" cap="flat" cmpd="sng" algn="ctr">
          <a:solidFill>
            <a:schemeClr val="accent6">
              <a:lumMod val="75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6">
                  <a:lumMod val="75000"/>
                </a:schemeClr>
              </a:solidFill>
            </a:rPr>
            <a:t>Multifunctionality</a:t>
          </a:r>
        </a:p>
      </dsp:txBody>
      <dsp:txXfrm>
        <a:off x="5271674" y="1296745"/>
        <a:ext cx="1875861" cy="676511"/>
      </dsp:txXfrm>
    </dsp:sp>
    <dsp:sp modelId="{719A4C8F-A9D1-4A8A-AA2D-06A0BFE5A04C}">
      <dsp:nvSpPr>
        <dsp:cNvPr id="0" name=""/>
        <dsp:cNvSpPr/>
      </dsp:nvSpPr>
      <dsp:spPr>
        <a:xfrm>
          <a:off x="3723343" y="701233"/>
          <a:ext cx="1488779" cy="1488779"/>
        </a:xfrm>
        <a:prstGeom prst="ellipse">
          <a:avLst/>
        </a:prstGeom>
        <a:blipFill rotWithShape="0">
          <a:blip xmlns:r="http://schemas.openxmlformats.org/officeDocument/2006/relationships" r:embed="rId2">
            <a:alphaModFix amt="74000"/>
            <a:duotone>
              <a:schemeClr val="accent5">
                <a:hueOff val="-6758543"/>
                <a:satOff val="-17419"/>
                <a:lumOff val="-11765"/>
                <a:alphaOff val="0"/>
                <a:shade val="20000"/>
                <a:satMod val="200000"/>
              </a:schemeClr>
              <a:schemeClr val="accent5">
                <a:hueOff val="-6758543"/>
                <a:satOff val="-17419"/>
                <a:lumOff val="-11765"/>
                <a:alphaOff val="0"/>
                <a:tint val="12000"/>
                <a:satMod val="190000"/>
              </a:schemeClr>
            </a:duotone>
          </a:blip>
          <a:stretch>
            <a:fillRect/>
          </a:stretch>
        </a:blipFill>
        <a:ln w="38100" cap="flat" cmpd="sng" algn="ctr">
          <a:solidFill>
            <a:schemeClr val="accent6">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t> </a:t>
          </a:r>
        </a:p>
      </dsp:txBody>
      <dsp:txXfrm>
        <a:off x="3941370" y="919260"/>
        <a:ext cx="1052725" cy="10527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616D3-A140-4A03-B589-C34DA6595BE0}">
      <dsp:nvSpPr>
        <dsp:cNvPr id="0" name=""/>
        <dsp:cNvSpPr/>
      </dsp:nvSpPr>
      <dsp:spPr>
        <a:xfrm>
          <a:off x="1179777" y="1347671"/>
          <a:ext cx="2209492" cy="725105"/>
        </a:xfrm>
        <a:prstGeom prst="rect">
          <a:avLst/>
        </a:prstGeom>
        <a:solidFill>
          <a:schemeClr val="accent2">
            <a:tint val="40000"/>
            <a:alpha val="90000"/>
            <a:hueOff val="0"/>
            <a:satOff val="0"/>
            <a:lumOff val="0"/>
            <a:alphaOff val="0"/>
          </a:schemeClr>
        </a:solidFill>
        <a:ln w="12700" cap="flat" cmpd="sng" algn="ctr">
          <a:solidFill>
            <a:schemeClr val="accent2">
              <a:lumMod val="75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7800" rIns="177800" bIns="17780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accent2">
                  <a:lumMod val="75000"/>
                </a:schemeClr>
              </a:solidFill>
            </a:rPr>
            <a:t>Scalability</a:t>
          </a:r>
        </a:p>
      </dsp:txBody>
      <dsp:txXfrm>
        <a:off x="1533296" y="1347671"/>
        <a:ext cx="1855973" cy="725105"/>
      </dsp:txXfrm>
    </dsp:sp>
    <dsp:sp modelId="{26933831-DB24-45F1-A4A7-705321B057CB}">
      <dsp:nvSpPr>
        <dsp:cNvPr id="0" name=""/>
        <dsp:cNvSpPr/>
      </dsp:nvSpPr>
      <dsp:spPr>
        <a:xfrm>
          <a:off x="1381" y="758473"/>
          <a:ext cx="1472995" cy="1472995"/>
        </a:xfrm>
        <a:prstGeom prst="ellipse">
          <a:avLst/>
        </a:prstGeom>
        <a:blipFill rotWithShape="0">
          <a:blip xmlns:r="http://schemas.openxmlformats.org/officeDocument/2006/relationships" r:embed="rId1">
            <a:alphaModFix amt="74000"/>
            <a:duotone>
              <a:schemeClr val="accent2">
                <a:hueOff val="0"/>
                <a:satOff val="0"/>
                <a:lumOff val="0"/>
                <a:alphaOff val="0"/>
                <a:shade val="20000"/>
                <a:satMod val="200000"/>
              </a:schemeClr>
              <a:schemeClr val="accent2">
                <a:hueOff val="0"/>
                <a:satOff val="0"/>
                <a:lumOff val="0"/>
                <a:alphaOff val="0"/>
                <a:tint val="12000"/>
                <a:satMod val="190000"/>
              </a:schemeClr>
            </a:duotone>
          </a:blip>
          <a:stretch>
            <a:fillRect/>
          </a:stretch>
        </a:blipFill>
        <a:ln w="38100" cap="flat" cmpd="sng" algn="ctr">
          <a:solidFill>
            <a:schemeClr val="accent2">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t> </a:t>
          </a:r>
        </a:p>
      </dsp:txBody>
      <dsp:txXfrm>
        <a:off x="217096" y="974188"/>
        <a:ext cx="1041565" cy="1041565"/>
      </dsp:txXfrm>
    </dsp:sp>
    <dsp:sp modelId="{C71F1910-F733-48C4-AE03-A37D47AB1BB7}">
      <dsp:nvSpPr>
        <dsp:cNvPr id="0" name=""/>
        <dsp:cNvSpPr/>
      </dsp:nvSpPr>
      <dsp:spPr>
        <a:xfrm>
          <a:off x="4862265" y="1347671"/>
          <a:ext cx="2209492" cy="725105"/>
        </a:xfrm>
        <a:prstGeom prst="rect">
          <a:avLst/>
        </a:prstGeom>
        <a:solidFill>
          <a:schemeClr val="accent3">
            <a:tint val="40000"/>
            <a:alpha val="90000"/>
            <a:hueOff val="0"/>
            <a:satOff val="0"/>
            <a:lumOff val="0"/>
            <a:alphaOff val="0"/>
          </a:schemeClr>
        </a:solidFill>
        <a:ln w="12700" cap="flat" cmpd="sng" algn="ctr">
          <a:solidFill>
            <a:schemeClr val="bg2">
              <a:lumMod val="2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7800" rIns="177800" bIns="17780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2">
                  <a:lumMod val="25000"/>
                </a:schemeClr>
              </a:solidFill>
            </a:rPr>
            <a:t>Integration</a:t>
          </a:r>
        </a:p>
      </dsp:txBody>
      <dsp:txXfrm>
        <a:off x="5215783" y="1347671"/>
        <a:ext cx="1855973" cy="725105"/>
      </dsp:txXfrm>
    </dsp:sp>
    <dsp:sp modelId="{719A4C8F-A9D1-4A8A-AA2D-06A0BFE5A04C}">
      <dsp:nvSpPr>
        <dsp:cNvPr id="0" name=""/>
        <dsp:cNvSpPr/>
      </dsp:nvSpPr>
      <dsp:spPr>
        <a:xfrm>
          <a:off x="3683869" y="758473"/>
          <a:ext cx="1472995" cy="1472995"/>
        </a:xfrm>
        <a:prstGeom prst="ellipse">
          <a:avLst/>
        </a:prstGeom>
        <a:blipFill dpi="0" rotWithShape="0">
          <a:blip xmlns:r="http://schemas.openxmlformats.org/officeDocument/2006/relationships" r:embed="rId2">
            <a:alphaModFix amt="79000"/>
            <a:duotone>
              <a:schemeClr val="accent3">
                <a:hueOff val="0"/>
                <a:satOff val="0"/>
                <a:lumOff val="0"/>
                <a:alphaOff val="0"/>
                <a:shade val="20000"/>
                <a:satMod val="200000"/>
              </a:schemeClr>
              <a:schemeClr val="accent3">
                <a:hueOff val="0"/>
                <a:satOff val="0"/>
                <a:lumOff val="0"/>
                <a:alphaOff val="0"/>
                <a:tint val="12000"/>
                <a:satMod val="190000"/>
              </a:schemeClr>
            </a:duotone>
          </a:blip>
          <a:srcRect/>
          <a:stretch>
            <a:fillRect/>
          </a:stretch>
        </a:blipFill>
        <a:ln w="38100" cap="flat" cmpd="sng" algn="ctr">
          <a:solidFill>
            <a:schemeClr val="bg1">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t> </a:t>
          </a:r>
        </a:p>
      </dsp:txBody>
      <dsp:txXfrm>
        <a:off x="3899584" y="974188"/>
        <a:ext cx="1041565" cy="1041565"/>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11616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80026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88215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813840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598645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37156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6073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42299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947699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6565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123279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19201386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bin"/><Relationship Id="rId2" Type="http://schemas.openxmlformats.org/officeDocument/2006/relationships/image" Target="../media/image7.bin"/><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bin"/><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4C0F014-0EEA-44FF-A5A8-B7ABDB0049A6}"/>
              </a:ext>
            </a:extLst>
          </p:cNvPr>
          <p:cNvSpPr>
            <a:spLocks noGrp="1"/>
          </p:cNvSpPr>
          <p:nvPr>
            <p:ph type="ctrTitle"/>
          </p:nvPr>
        </p:nvSpPr>
        <p:spPr/>
        <p:txBody>
          <a:bodyPr>
            <a:normAutofit fontScale="90000"/>
          </a:bodyPr>
          <a:lstStyle/>
          <a:p>
            <a:r>
              <a:rPr lang="en-US" dirty="0"/>
              <a:t>INTRODUCTION TO INFORMATION TECHNOLOGY II</a:t>
            </a:r>
            <a:endParaRPr lang="id-ID" dirty="0"/>
          </a:p>
        </p:txBody>
      </p:sp>
      <p:sp>
        <p:nvSpPr>
          <p:cNvPr id="3" name="Subjudul 2">
            <a:extLst>
              <a:ext uri="{FF2B5EF4-FFF2-40B4-BE49-F238E27FC236}">
                <a16:creationId xmlns:a16="http://schemas.microsoft.com/office/drawing/2014/main" id="{094C4699-3E08-4232-A562-22C8662FDC07}"/>
              </a:ext>
            </a:extLst>
          </p:cNvPr>
          <p:cNvSpPr>
            <a:spLocks noGrp="1"/>
          </p:cNvSpPr>
          <p:nvPr>
            <p:ph type="subTitle" idx="1"/>
          </p:nvPr>
        </p:nvSpPr>
        <p:spPr/>
        <p:txBody>
          <a:bodyPr>
            <a:normAutofit/>
          </a:bodyPr>
          <a:lstStyle/>
          <a:p>
            <a:r>
              <a:rPr lang="en-US" sz="3200" b="1" dirty="0">
                <a:effectLst/>
                <a:ea typeface="Calibri" panose="020F0502020204030204" pitchFamily="34" charset="0"/>
              </a:rPr>
              <a:t>Week 3</a:t>
            </a:r>
          </a:p>
          <a:p>
            <a:r>
              <a:rPr lang="en-US" sz="3200" b="1" dirty="0">
                <a:effectLst/>
                <a:ea typeface="Calibri" panose="020F0502020204030204" pitchFamily="34" charset="0"/>
              </a:rPr>
              <a:t>Cloud Application for Work Collaboration</a:t>
            </a:r>
            <a:endParaRPr lang="id-ID" sz="3200" b="1" dirty="0"/>
          </a:p>
        </p:txBody>
      </p:sp>
      <p:sp>
        <p:nvSpPr>
          <p:cNvPr id="4" name="Subjudul 2">
            <a:extLst>
              <a:ext uri="{FF2B5EF4-FFF2-40B4-BE49-F238E27FC236}">
                <a16:creationId xmlns:a16="http://schemas.microsoft.com/office/drawing/2014/main" id="{4DB5B564-25DD-4832-8D66-36478D4A3478}"/>
              </a:ext>
            </a:extLst>
          </p:cNvPr>
          <p:cNvSpPr txBox="1">
            <a:spLocks/>
          </p:cNvSpPr>
          <p:nvPr/>
        </p:nvSpPr>
        <p:spPr>
          <a:xfrm>
            <a:off x="1541929" y="551124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mn-cs"/>
              </a:rPr>
              <a:t>Riovan Styx Roring, S.T., </a:t>
            </a:r>
            <a:r>
              <a:rPr kumimoji="0" lang="en-US" sz="18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mn-cs"/>
              </a:rPr>
              <a:t>M.Kom</a:t>
            </a:r>
            <a:endParaRPr kumimoji="0" lang="id-ID"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Gambar 5">
            <a:extLst>
              <a:ext uri="{FF2B5EF4-FFF2-40B4-BE49-F238E27FC236}">
                <a16:creationId xmlns:a16="http://schemas.microsoft.com/office/drawing/2014/main" id="{B896DB8F-2ED9-4ADF-A0C0-5323D1173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7734" y="195968"/>
            <a:ext cx="3596531" cy="2341928"/>
          </a:xfrm>
          <a:prstGeom prst="rect">
            <a:avLst/>
          </a:prstGeom>
        </p:spPr>
      </p:pic>
    </p:spTree>
    <p:extLst>
      <p:ext uri="{BB962C8B-B14F-4D97-AF65-F5344CB8AC3E}">
        <p14:creationId xmlns:p14="http://schemas.microsoft.com/office/powerpoint/2010/main" val="3050362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4000"/>
            <a:lum/>
          </a:blip>
          <a:srcRect/>
          <a:stretch>
            <a:fillRect t="-4000" b="-4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81477" y="108921"/>
            <a:ext cx="6946851" cy="921594"/>
          </a:xfrm>
        </p:spPr>
        <p:txBody>
          <a:bodyPr>
            <a:normAutofit/>
          </a:bodyPr>
          <a:lstStyle/>
          <a:p>
            <a:r>
              <a:rPr lang="en-US" b="1" dirty="0">
                <a:solidFill>
                  <a:srgbClr val="C00000"/>
                </a:solidFill>
                <a:latin typeface="Adobe Gothic Std B" panose="020B0800000000000000" pitchFamily="34" charset="-128"/>
                <a:ea typeface="Adobe Gothic Std B" panose="020B0800000000000000" pitchFamily="34" charset="-128"/>
              </a:rPr>
              <a:t>Workplace</a:t>
            </a:r>
            <a:r>
              <a:rPr lang="en-US" b="1" dirty="0">
                <a:latin typeface="Adobe Gothic Std B" panose="020B0800000000000000" pitchFamily="34" charset="-128"/>
                <a:ea typeface="Adobe Gothic Std B" panose="020B0800000000000000" pitchFamily="34" charset="-128"/>
              </a:rPr>
              <a:t> Environment</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81478" y="853912"/>
            <a:ext cx="5404922" cy="3006888"/>
          </a:xfrm>
        </p:spPr>
        <p:txBody>
          <a:bodyPr>
            <a:normAutofit fontScale="92500"/>
          </a:bodyPr>
          <a:lstStyle/>
          <a:p>
            <a:pPr marL="0" indent="0" algn="just">
              <a:buNone/>
            </a:pPr>
            <a:r>
              <a:rPr lang="en-US" b="1" dirty="0">
                <a:ln w="3175">
                  <a:noFill/>
                </a:ln>
              </a:rPr>
              <a:t>The workplace environment consist of physical location and also the surroundings of that workplace. Workplace environment can also be defined as a forms of employees’ involvement with their job as well, such as the connection between co-workers and their boss, etc.</a:t>
            </a:r>
          </a:p>
        </p:txBody>
      </p:sp>
      <p:sp>
        <p:nvSpPr>
          <p:cNvPr id="4" name="Kotak Teks 3">
            <a:extLst>
              <a:ext uri="{FF2B5EF4-FFF2-40B4-BE49-F238E27FC236}">
                <a16:creationId xmlns:a16="http://schemas.microsoft.com/office/drawing/2014/main" id="{9CF3906E-F72B-4013-B34F-4286804F6F43}"/>
              </a:ext>
            </a:extLst>
          </p:cNvPr>
          <p:cNvSpPr txBox="1"/>
          <p:nvPr/>
        </p:nvSpPr>
        <p:spPr>
          <a:xfrm>
            <a:off x="205385" y="6140403"/>
            <a:ext cx="6538315" cy="369332"/>
          </a:xfrm>
          <a:prstGeom prst="rect">
            <a:avLst/>
          </a:prstGeom>
          <a:noFill/>
        </p:spPr>
        <p:txBody>
          <a:bodyPr wrap="square">
            <a:spAutoFit/>
          </a:bodyPr>
          <a:lstStyle/>
          <a:p>
            <a:r>
              <a:rPr lang="en-US" sz="1800" b="0" i="0" dirty="0">
                <a:effectLst/>
                <a:latin typeface="Arial" panose="020B0604020202020204" pitchFamily="34" charset="0"/>
              </a:rPr>
              <a:t>Image Source: Microsoft PowerPoint Template</a:t>
            </a:r>
          </a:p>
        </p:txBody>
      </p:sp>
    </p:spTree>
    <p:extLst>
      <p:ext uri="{BB962C8B-B14F-4D97-AF65-F5344CB8AC3E}">
        <p14:creationId xmlns:p14="http://schemas.microsoft.com/office/powerpoint/2010/main" val="1394248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3" y="268577"/>
            <a:ext cx="8555181" cy="1325563"/>
          </a:xfrm>
        </p:spPr>
        <p:txBody>
          <a:bodyPr/>
          <a:lstStyle/>
          <a:p>
            <a:r>
              <a:rPr lang="en-US" dirty="0">
                <a:latin typeface="Adobe Gothic Std B" panose="020B0800000000000000" pitchFamily="34" charset="-128"/>
                <a:ea typeface="Adobe Gothic Std B" panose="020B0800000000000000" pitchFamily="34" charset="-128"/>
              </a:rPr>
              <a:t>The evolution of </a:t>
            </a:r>
            <a:r>
              <a:rPr lang="en-US" dirty="0">
                <a:solidFill>
                  <a:srgbClr val="C00000"/>
                </a:solidFill>
                <a:latin typeface="Adobe Gothic Std B" panose="020B0800000000000000" pitchFamily="34" charset="-128"/>
                <a:ea typeface="Adobe Gothic Std B" panose="020B0800000000000000" pitchFamily="34" charset="-128"/>
              </a:rPr>
              <a:t>workplace</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4" y="1594140"/>
            <a:ext cx="5683829" cy="3518187"/>
          </a:xfrm>
        </p:spPr>
        <p:txBody>
          <a:bodyPr/>
          <a:lstStyle/>
          <a:p>
            <a:pPr marL="0" indent="0" algn="just">
              <a:buNone/>
            </a:pPr>
            <a:r>
              <a:rPr lang="en-US" dirty="0"/>
              <a:t>Though out times, the workplace environment have change, from the introduction of new technology and tools, to the size of the working environment themselves. All of those changes happen to cater for the employees’ needs and their working habits.</a:t>
            </a:r>
          </a:p>
        </p:txBody>
      </p:sp>
      <p:pic>
        <p:nvPicPr>
          <p:cNvPr id="5" name="Picture 4">
            <a:extLst>
              <a:ext uri="{FF2B5EF4-FFF2-40B4-BE49-F238E27FC236}">
                <a16:creationId xmlns:a16="http://schemas.microsoft.com/office/drawing/2014/main" id="{05CB906C-AEDC-4FD7-9E15-3F5C610FF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3784" y="1307270"/>
            <a:ext cx="5541226" cy="3919969"/>
          </a:xfrm>
          <a:prstGeom prst="rect">
            <a:avLst/>
          </a:prstGeom>
        </p:spPr>
      </p:pic>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http://slideshare.net</a:t>
            </a:r>
          </a:p>
        </p:txBody>
      </p:sp>
    </p:spTree>
    <p:extLst>
      <p:ext uri="{BB962C8B-B14F-4D97-AF65-F5344CB8AC3E}">
        <p14:creationId xmlns:p14="http://schemas.microsoft.com/office/powerpoint/2010/main" val="4175697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9BC7C596-D436-4B6E-9874-02DF911F997F}"/>
              </a:ext>
            </a:extLst>
          </p:cNvPr>
          <p:cNvSpPr>
            <a:spLocks noGrp="1"/>
          </p:cNvSpPr>
          <p:nvPr>
            <p:ph type="title"/>
          </p:nvPr>
        </p:nvSpPr>
        <p:spPr>
          <a:xfrm>
            <a:off x="594360" y="637125"/>
            <a:ext cx="3802276" cy="5256371"/>
          </a:xfrm>
        </p:spPr>
        <p:txBody>
          <a:bodyPr>
            <a:normAutofit/>
          </a:bodyPr>
          <a:lstStyle/>
          <a:p>
            <a:pPr algn="ctr"/>
            <a:r>
              <a:rPr lang="en-US" sz="4800" dirty="0">
                <a:solidFill>
                  <a:srgbClr val="C00000"/>
                </a:solidFill>
                <a:latin typeface="Adobe Gothic Std B" panose="020B0800000000000000" pitchFamily="34" charset="-128"/>
                <a:ea typeface="Adobe Gothic Std B" panose="020B0800000000000000" pitchFamily="34" charset="-128"/>
              </a:rPr>
              <a:t>Workplace </a:t>
            </a:r>
            <a:r>
              <a:rPr lang="en-US" sz="4800" dirty="0">
                <a:solidFill>
                  <a:schemeClr val="bg1"/>
                </a:solidFill>
                <a:latin typeface="Adobe Gothic Std B" panose="020B0800000000000000" pitchFamily="34" charset="-128"/>
                <a:ea typeface="Adobe Gothic Std B" panose="020B0800000000000000" pitchFamily="34" charset="-128"/>
              </a:rPr>
              <a:t>in the 70s-90s</a:t>
            </a:r>
            <a:endParaRPr lang="id-ID" sz="4800" dirty="0">
              <a:solidFill>
                <a:schemeClr val="bg1"/>
              </a:solidFill>
            </a:endParaRPr>
          </a:p>
        </p:txBody>
      </p:sp>
      <p:sp>
        <p:nvSpPr>
          <p:cNvPr id="4" name="Content Placeholder 3">
            <a:extLst>
              <a:ext uri="{FF2B5EF4-FFF2-40B4-BE49-F238E27FC236}">
                <a16:creationId xmlns:a16="http://schemas.microsoft.com/office/drawing/2014/main" id="{58D54370-0237-4EF0-A3A3-EFDCBD22D7BB}"/>
              </a:ext>
            </a:extLst>
          </p:cNvPr>
          <p:cNvSpPr>
            <a:spLocks noGrp="1"/>
          </p:cNvSpPr>
          <p:nvPr>
            <p:ph idx="1"/>
          </p:nvPr>
        </p:nvSpPr>
        <p:spPr>
          <a:xfrm>
            <a:off x="4929687" y="505283"/>
            <a:ext cx="6667953" cy="5175097"/>
          </a:xfrm>
        </p:spPr>
        <p:txBody>
          <a:bodyPr>
            <a:normAutofit/>
          </a:bodyPr>
          <a:lstStyle/>
          <a:p>
            <a:pPr marL="0" indent="0" algn="just">
              <a:buNone/>
            </a:pPr>
            <a:r>
              <a:rPr lang="en-US" dirty="0"/>
              <a:t>Offices used to be made up of cubicles. Employees usually work on their own and they need to focus all the times, a stark contrast to the modern workplace environment where collaboration is paramount and also required.</a:t>
            </a:r>
          </a:p>
          <a:p>
            <a:pPr marL="0" indent="0" algn="just">
              <a:buNone/>
            </a:pPr>
            <a:r>
              <a:rPr lang="en-US" dirty="0"/>
              <a:t>Workplaces those days were a lot less tech orientated, with the most modern thing that they have is fax and printing machine with most business communication happen over landlines and in person and documents were all hard copies.</a:t>
            </a:r>
          </a:p>
          <a:p>
            <a:pPr marL="0" indent="0">
              <a:buNone/>
            </a:pPr>
            <a:endParaRPr lang="en-US" dirty="0"/>
          </a:p>
        </p:txBody>
      </p:sp>
    </p:spTree>
    <p:extLst>
      <p:ext uri="{BB962C8B-B14F-4D97-AF65-F5344CB8AC3E}">
        <p14:creationId xmlns:p14="http://schemas.microsoft.com/office/powerpoint/2010/main" val="1319775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3" y="268577"/>
            <a:ext cx="8555181" cy="1325563"/>
          </a:xfrm>
        </p:spPr>
        <p:txBody>
          <a:bodyPr/>
          <a:lstStyle/>
          <a:p>
            <a:r>
              <a:rPr lang="en-US" sz="4400" dirty="0">
                <a:solidFill>
                  <a:srgbClr val="C00000"/>
                </a:solidFill>
                <a:latin typeface="Adobe Gothic Std B" panose="020B0800000000000000" pitchFamily="34" charset="-128"/>
                <a:ea typeface="Adobe Gothic Std B" panose="020B0800000000000000" pitchFamily="34" charset="-128"/>
              </a:rPr>
              <a:t>Workplace </a:t>
            </a:r>
            <a:r>
              <a:rPr lang="en-US" sz="4400" dirty="0">
                <a:latin typeface="Adobe Gothic Std B" panose="020B0800000000000000" pitchFamily="34" charset="-128"/>
                <a:ea typeface="Adobe Gothic Std B" panose="020B0800000000000000" pitchFamily="34" charset="-128"/>
              </a:rPr>
              <a:t>in the 2000s</a:t>
            </a:r>
            <a:endParaRPr lang="en-US" dirty="0">
              <a:solidFill>
                <a:srgbClr val="C0000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4" y="1594140"/>
            <a:ext cx="5683829" cy="3518187"/>
          </a:xfrm>
        </p:spPr>
        <p:txBody>
          <a:bodyPr/>
          <a:lstStyle/>
          <a:p>
            <a:pPr marL="0" indent="0" algn="just">
              <a:buNone/>
            </a:pPr>
            <a:r>
              <a:rPr lang="en-US" dirty="0"/>
              <a:t>There is more focus on feeling comfortable in the workplace, with things like comfy seating and this is the era where the tech trends are rising, from the web 2.0 to video conference meeting where employees can collaborate on their work.</a:t>
            </a:r>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http://condecosoftware.com</a:t>
            </a:r>
          </a:p>
        </p:txBody>
      </p:sp>
    </p:spTree>
    <p:extLst>
      <p:ext uri="{BB962C8B-B14F-4D97-AF65-F5344CB8AC3E}">
        <p14:creationId xmlns:p14="http://schemas.microsoft.com/office/powerpoint/2010/main" val="286533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118532" y="6426666"/>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http://openpng.net</a:t>
            </a:r>
          </a:p>
        </p:txBody>
      </p:sp>
      <p:pic>
        <p:nvPicPr>
          <p:cNvPr id="10" name="Picture 9">
            <a:extLst>
              <a:ext uri="{FF2B5EF4-FFF2-40B4-BE49-F238E27FC236}">
                <a16:creationId xmlns:a16="http://schemas.microsoft.com/office/drawing/2014/main" id="{2B516552-6B93-4008-AFB7-7E1BD908DEF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8000"/>
                    </a14:imgEffect>
                    <a14:imgEffect>
                      <a14:colorTemperature colorTemp="8468"/>
                    </a14:imgEffect>
                    <a14:imgEffect>
                      <a14:brightnessContrast bright="-7000"/>
                    </a14:imgEffect>
                  </a14:imgLayer>
                </a14:imgProps>
              </a:ext>
              <a:ext uri="{28A0092B-C50C-407E-A947-70E740481C1C}">
                <a14:useLocalDpi xmlns:a14="http://schemas.microsoft.com/office/drawing/2010/main" val="0"/>
              </a:ext>
            </a:extLst>
          </a:blip>
          <a:stretch>
            <a:fillRect/>
          </a:stretch>
        </p:blipFill>
        <p:spPr>
          <a:xfrm>
            <a:off x="118532" y="188843"/>
            <a:ext cx="6867433" cy="5192137"/>
          </a:xfrm>
          <a:prstGeom prst="rect">
            <a:avLst/>
          </a:prstGeom>
          <a:effectLst>
            <a:glow rad="127000">
              <a:schemeClr val="accent1">
                <a:alpha val="0"/>
              </a:schemeClr>
            </a:glow>
          </a:effectLst>
        </p:spPr>
      </p:pic>
      <p:sp>
        <p:nvSpPr>
          <p:cNvPr id="8" name="Title 1">
            <a:extLst>
              <a:ext uri="{FF2B5EF4-FFF2-40B4-BE49-F238E27FC236}">
                <a16:creationId xmlns:a16="http://schemas.microsoft.com/office/drawing/2014/main" id="{79971B76-DB70-4EED-921D-D56D5BB76C44}"/>
              </a:ext>
            </a:extLst>
          </p:cNvPr>
          <p:cNvSpPr>
            <a:spLocks noGrp="1"/>
          </p:cNvSpPr>
          <p:nvPr>
            <p:ph type="title"/>
          </p:nvPr>
        </p:nvSpPr>
        <p:spPr>
          <a:xfrm>
            <a:off x="5550786" y="56647"/>
            <a:ext cx="6273942" cy="944839"/>
          </a:xfrm>
        </p:spPr>
        <p:txBody>
          <a:bodyPr/>
          <a:lstStyle/>
          <a:p>
            <a:r>
              <a:rPr lang="en-US" sz="4400" dirty="0">
                <a:solidFill>
                  <a:srgbClr val="C00000"/>
                </a:solidFill>
                <a:latin typeface="Adobe Gothic Std B" panose="020B0800000000000000" pitchFamily="34" charset="-128"/>
                <a:ea typeface="Adobe Gothic Std B" panose="020B0800000000000000" pitchFamily="34" charset="-128"/>
              </a:rPr>
              <a:t>Workplace </a:t>
            </a:r>
            <a:r>
              <a:rPr lang="en-US" sz="4400" dirty="0">
                <a:latin typeface="Adobe Gothic Std B" panose="020B0800000000000000" pitchFamily="34" charset="-128"/>
                <a:ea typeface="Adobe Gothic Std B" panose="020B0800000000000000" pitchFamily="34" charset="-128"/>
              </a:rPr>
              <a:t>in the 2010s</a:t>
            </a:r>
            <a:endParaRPr lang="en-US" dirty="0">
              <a:solidFill>
                <a:srgbClr val="C00000"/>
              </a:solidFill>
              <a:latin typeface="Adobe Gothic Std B" panose="020B0800000000000000" pitchFamily="34" charset="-128"/>
              <a:ea typeface="Adobe Gothic Std B" panose="020B0800000000000000" pitchFamily="34" charset="-128"/>
            </a:endParaRPr>
          </a:p>
        </p:txBody>
      </p:sp>
      <p:sp>
        <p:nvSpPr>
          <p:cNvPr id="11" name="Rectangle 10">
            <a:extLst>
              <a:ext uri="{FF2B5EF4-FFF2-40B4-BE49-F238E27FC236}">
                <a16:creationId xmlns:a16="http://schemas.microsoft.com/office/drawing/2014/main" id="{0A6773EF-CBA0-4AC7-B1B6-5FD6389DD686}"/>
              </a:ext>
            </a:extLst>
          </p:cNvPr>
          <p:cNvSpPr/>
          <p:nvPr/>
        </p:nvSpPr>
        <p:spPr>
          <a:xfrm>
            <a:off x="6985964" y="922821"/>
            <a:ext cx="4404385" cy="4154984"/>
          </a:xfrm>
          <a:prstGeom prst="rect">
            <a:avLst/>
          </a:prstGeom>
          <a:noFill/>
          <a:ln>
            <a:noFill/>
          </a:ln>
        </p:spPr>
        <p:txBody>
          <a:bodyPr wrap="square" lIns="91440" tIns="45720" rIns="91440" bIns="45720">
            <a:spAutoFit/>
          </a:bodyPr>
          <a:lstStyle/>
          <a:p>
            <a:pPr algn="just"/>
            <a:r>
              <a:rPr lang="en-US" sz="2400" b="1" dirty="0">
                <a:ln w="3175">
                  <a:solidFill>
                    <a:schemeClr val="bg1"/>
                  </a:solidFill>
                  <a:prstDash val="solid"/>
                </a:ln>
              </a:rPr>
              <a:t>The 2010s saw a huge shift in how the design of the office did not only change how people worked but their relationship with the workplace environment. The workplace become highly designed with bright and vibrant offices, a place that employees want to spend time and make a deeper bond with their co-worker.</a:t>
            </a:r>
          </a:p>
        </p:txBody>
      </p:sp>
    </p:spTree>
    <p:extLst>
      <p:ext uri="{BB962C8B-B14F-4D97-AF65-F5344CB8AC3E}">
        <p14:creationId xmlns:p14="http://schemas.microsoft.com/office/powerpoint/2010/main" val="1003157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4" y="1594140"/>
            <a:ext cx="5683829" cy="3518187"/>
          </a:xfrm>
        </p:spPr>
        <p:txBody>
          <a:bodyPr/>
          <a:lstStyle/>
          <a:p>
            <a:pPr marL="0" indent="0" algn="just">
              <a:buNone/>
            </a:pPr>
            <a:r>
              <a:rPr lang="en-US" dirty="0"/>
              <a:t>The COVID-19 pandemic has changed the way we will work forever. With offices closed, employees working remotely from home, and meetings taking place over video calls employees have had to adjust to a ‘new normal’.</a:t>
            </a:r>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http://workit.net</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574964" y="399052"/>
            <a:ext cx="6273942" cy="944839"/>
          </a:xfrm>
        </p:spPr>
        <p:txBody>
          <a:bodyPr/>
          <a:lstStyle/>
          <a:p>
            <a:r>
              <a:rPr lang="en-US" sz="4400" dirty="0">
                <a:solidFill>
                  <a:srgbClr val="C00000"/>
                </a:solidFill>
                <a:latin typeface="Adobe Gothic Std B" panose="020B0800000000000000" pitchFamily="34" charset="-128"/>
                <a:ea typeface="Adobe Gothic Std B" panose="020B0800000000000000" pitchFamily="34" charset="-128"/>
              </a:rPr>
              <a:t>Workplace </a:t>
            </a:r>
            <a:r>
              <a:rPr lang="en-US" sz="4400" dirty="0">
                <a:latin typeface="Adobe Gothic Std B" panose="020B0800000000000000" pitchFamily="34" charset="-128"/>
                <a:ea typeface="Adobe Gothic Std B" panose="020B0800000000000000" pitchFamily="34" charset="-128"/>
              </a:rPr>
              <a:t>in the 2020s</a:t>
            </a:r>
            <a:endParaRPr lang="en-US" dirty="0">
              <a:solidFill>
                <a:srgbClr val="C00000"/>
              </a:solidFill>
              <a:latin typeface="Adobe Gothic Std B" panose="020B0800000000000000" pitchFamily="34" charset="-128"/>
              <a:ea typeface="Adobe Gothic Std B" panose="020B0800000000000000" pitchFamily="34" charset="-128"/>
            </a:endParaRPr>
          </a:p>
        </p:txBody>
      </p:sp>
      <p:pic>
        <p:nvPicPr>
          <p:cNvPr id="10" name="Picture 9">
            <a:extLst>
              <a:ext uri="{FF2B5EF4-FFF2-40B4-BE49-F238E27FC236}">
                <a16:creationId xmlns:a16="http://schemas.microsoft.com/office/drawing/2014/main" id="{E4D8830A-B2A7-4F78-8A65-2C3AB87AC5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350" y="631680"/>
            <a:ext cx="4877378" cy="5594639"/>
          </a:xfrm>
          <a:prstGeom prst="rect">
            <a:avLst/>
          </a:prstGeom>
        </p:spPr>
      </p:pic>
    </p:spTree>
    <p:extLst>
      <p:ext uri="{BB962C8B-B14F-4D97-AF65-F5344CB8AC3E}">
        <p14:creationId xmlns:p14="http://schemas.microsoft.com/office/powerpoint/2010/main" val="2553234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3" y="1669906"/>
            <a:ext cx="7349837" cy="3518187"/>
          </a:xfrm>
        </p:spPr>
        <p:txBody>
          <a:bodyPr>
            <a:normAutofit lnSpcReduction="10000"/>
          </a:bodyPr>
          <a:lstStyle/>
          <a:p>
            <a:pPr marL="0" indent="0" algn="just">
              <a:buNone/>
            </a:pPr>
            <a:r>
              <a:rPr lang="en-US" b="0" dirty="0">
                <a:effectLst/>
              </a:rPr>
              <a:t>Collaboration is crucial for </a:t>
            </a:r>
            <a:r>
              <a:rPr lang="en-US" b="0" i="1" dirty="0">
                <a:effectLst/>
              </a:rPr>
              <a:t>every</a:t>
            </a:r>
            <a:r>
              <a:rPr lang="en-US" b="0" dirty="0">
                <a:effectLst/>
              </a:rPr>
              <a:t> part of a small business, without communication between teams and departments, it’s impossible to get anywhere. </a:t>
            </a:r>
          </a:p>
          <a:p>
            <a:pPr marL="0" indent="0" algn="just">
              <a:buNone/>
            </a:pPr>
            <a:r>
              <a:rPr lang="en-US" dirty="0"/>
              <a:t>W</a:t>
            </a:r>
            <a:r>
              <a:rPr lang="en-US" b="0" dirty="0">
                <a:effectLst/>
              </a:rPr>
              <a:t>ith teams more spaced out than ever, collaborating even with a small team can be difficult without the right tools.</a:t>
            </a:r>
          </a:p>
          <a:p>
            <a:pPr marL="0" indent="0" algn="just">
              <a:buNone/>
            </a:pPr>
            <a:r>
              <a:rPr lang="en-US" b="0" dirty="0">
                <a:effectLst/>
              </a:rPr>
              <a:t>This is where a cloud collaboration tool comes into play. </a:t>
            </a:r>
            <a:endParaRPr lang="en-US" dirty="0"/>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574963" y="399052"/>
            <a:ext cx="7252855" cy="944839"/>
          </a:xfrm>
        </p:spPr>
        <p:txBody>
          <a:bodyPr>
            <a:normAutofit fontScale="90000"/>
          </a:bodyPr>
          <a:lstStyle/>
          <a:p>
            <a:pPr algn="just"/>
            <a:r>
              <a:rPr lang="en-US" dirty="0">
                <a:solidFill>
                  <a:srgbClr val="00B0F0"/>
                </a:solidFill>
                <a:latin typeface="Adobe Gothic Std B" panose="020B0800000000000000" pitchFamily="34" charset="-128"/>
                <a:ea typeface="Adobe Gothic Std B" panose="020B0800000000000000" pitchFamily="34" charset="-128"/>
              </a:rPr>
              <a:t>Cloud</a:t>
            </a:r>
            <a:r>
              <a:rPr lang="en-US" dirty="0">
                <a:latin typeface="Adobe Gothic Std B" panose="020B0800000000000000" pitchFamily="34" charset="-128"/>
                <a:ea typeface="Adobe Gothic Std B" panose="020B0800000000000000" pitchFamily="34" charset="-128"/>
              </a:rPr>
              <a:t> Application for </a:t>
            </a:r>
            <a:r>
              <a:rPr lang="en-US" dirty="0">
                <a:solidFill>
                  <a:srgbClr val="FF0000"/>
                </a:solidFill>
                <a:latin typeface="Adobe Gothic Std B" panose="020B0800000000000000" pitchFamily="34" charset="-128"/>
                <a:ea typeface="Adobe Gothic Std B" panose="020B0800000000000000" pitchFamily="34" charset="-128"/>
              </a:rPr>
              <a:t>work</a:t>
            </a:r>
            <a:r>
              <a:rPr lang="en-US" dirty="0">
                <a:latin typeface="Adobe Gothic Std B" panose="020B0800000000000000" pitchFamily="34" charset="-128"/>
                <a:ea typeface="Adobe Gothic Std B" panose="020B0800000000000000" pitchFamily="34" charset="-128"/>
              </a:rPr>
              <a:t> collaboration</a:t>
            </a:r>
          </a:p>
        </p:txBody>
      </p:sp>
      <p:pic>
        <p:nvPicPr>
          <p:cNvPr id="4" name="Picture 3">
            <a:extLst>
              <a:ext uri="{FF2B5EF4-FFF2-40B4-BE49-F238E27FC236}">
                <a16:creationId xmlns:a16="http://schemas.microsoft.com/office/drawing/2014/main" id="{16061FCC-DD72-4335-90EC-79EE8513DA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7469" y="125828"/>
            <a:ext cx="1827903" cy="1544078"/>
          </a:xfrm>
          <a:prstGeom prst="rect">
            <a:avLst/>
          </a:prstGeom>
        </p:spPr>
      </p:pic>
      <p:pic>
        <p:nvPicPr>
          <p:cNvPr id="7" name="Picture 6">
            <a:extLst>
              <a:ext uri="{FF2B5EF4-FFF2-40B4-BE49-F238E27FC236}">
                <a16:creationId xmlns:a16="http://schemas.microsoft.com/office/drawing/2014/main" id="{8428B466-C78F-4151-8224-66E89D1EF2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9329" y="1436705"/>
            <a:ext cx="1544078" cy="1544078"/>
          </a:xfrm>
          <a:prstGeom prst="rect">
            <a:avLst/>
          </a:prstGeom>
        </p:spPr>
      </p:pic>
      <p:pic>
        <p:nvPicPr>
          <p:cNvPr id="11" name="Picture 10">
            <a:extLst>
              <a:ext uri="{FF2B5EF4-FFF2-40B4-BE49-F238E27FC236}">
                <a16:creationId xmlns:a16="http://schemas.microsoft.com/office/drawing/2014/main" id="{7E394E5C-45B9-40B3-80D1-D4F24497FC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63574" y="2208744"/>
            <a:ext cx="1544078" cy="1544078"/>
          </a:xfrm>
          <a:prstGeom prst="rect">
            <a:avLst/>
          </a:prstGeom>
        </p:spPr>
      </p:pic>
      <p:pic>
        <p:nvPicPr>
          <p:cNvPr id="13" name="Picture 12">
            <a:extLst>
              <a:ext uri="{FF2B5EF4-FFF2-40B4-BE49-F238E27FC236}">
                <a16:creationId xmlns:a16="http://schemas.microsoft.com/office/drawing/2014/main" id="{C0882F62-57CB-400D-B91A-AF9861979E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07652" y="3248223"/>
            <a:ext cx="1544078" cy="1544078"/>
          </a:xfrm>
          <a:prstGeom prst="rect">
            <a:avLst/>
          </a:prstGeom>
        </p:spPr>
      </p:pic>
    </p:spTree>
    <p:extLst>
      <p:ext uri="{BB962C8B-B14F-4D97-AF65-F5344CB8AC3E}">
        <p14:creationId xmlns:p14="http://schemas.microsoft.com/office/powerpoint/2010/main" val="1560351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90790" y="1525527"/>
            <a:ext cx="7534010" cy="4969939"/>
          </a:xfrm>
        </p:spPr>
        <p:txBody>
          <a:bodyPr>
            <a:normAutofit/>
          </a:bodyPr>
          <a:lstStyle/>
          <a:p>
            <a:pPr marL="0" indent="0" algn="just">
              <a:buNone/>
            </a:pPr>
            <a:r>
              <a:rPr lang="en-US" b="0" dirty="0">
                <a:effectLst/>
              </a:rPr>
              <a:t>With most cloud collaboration tools, one of the biggest advantages is the transparency amongst the tasks and how projects will be done on time.</a:t>
            </a:r>
            <a:endParaRPr lang="en-US" dirty="0"/>
          </a:p>
          <a:p>
            <a:pPr marL="0" indent="0" algn="just">
              <a:buNone/>
            </a:pPr>
            <a:r>
              <a:rPr lang="en-US" b="0" dirty="0">
                <a:effectLst/>
              </a:rPr>
              <a:t>These apps function in a workplace that’s been healthy from the start, only amplifying the things that have worked for the team. That said, some teams may have problems that should be addressed, and introducing a software solution may or may not solve these issues.</a:t>
            </a:r>
            <a:endParaRPr lang="en-US" dirty="0"/>
          </a:p>
        </p:txBody>
      </p:sp>
      <p:sp>
        <p:nvSpPr>
          <p:cNvPr id="6" name="Kotak Teks 14">
            <a:extLst>
              <a:ext uri="{FF2B5EF4-FFF2-40B4-BE49-F238E27FC236}">
                <a16:creationId xmlns:a16="http://schemas.microsoft.com/office/drawing/2014/main" id="{32718F1B-AA8F-4A64-B159-4566BE3F1B8F}"/>
              </a:ext>
            </a:extLst>
          </p:cNvPr>
          <p:cNvSpPr txBox="1"/>
          <p:nvPr/>
        </p:nvSpPr>
        <p:spPr>
          <a:xfrm>
            <a:off x="8405639" y="6488668"/>
            <a:ext cx="378636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390790" y="362534"/>
            <a:ext cx="6248711" cy="944839"/>
          </a:xfrm>
        </p:spPr>
        <p:txBody>
          <a:bodyPr>
            <a:normAutofit fontScale="90000"/>
          </a:bodyPr>
          <a:lstStyle/>
          <a:p>
            <a:pPr algn="just"/>
            <a:r>
              <a:rPr lang="en-US" dirty="0">
                <a:latin typeface="Adobe Gothic Std B" panose="020B0800000000000000" pitchFamily="34" charset="-128"/>
                <a:ea typeface="Adobe Gothic Std B" panose="020B0800000000000000" pitchFamily="34" charset="-128"/>
              </a:rPr>
              <a:t>How</a:t>
            </a:r>
            <a:r>
              <a:rPr lang="en-US" dirty="0">
                <a:solidFill>
                  <a:srgbClr val="00B0F0"/>
                </a:solidFill>
                <a:latin typeface="Adobe Gothic Std B" panose="020B0800000000000000" pitchFamily="34" charset="-128"/>
                <a:ea typeface="Adobe Gothic Std B" panose="020B0800000000000000" pitchFamily="34" charset="-128"/>
              </a:rPr>
              <a:t> Cloud</a:t>
            </a:r>
            <a:r>
              <a:rPr lang="en-US" dirty="0">
                <a:latin typeface="Adobe Gothic Std B" panose="020B0800000000000000" pitchFamily="34" charset="-128"/>
                <a:ea typeface="Adobe Gothic Std B" panose="020B0800000000000000" pitchFamily="34" charset="-128"/>
              </a:rPr>
              <a:t> collaboration tool can improve </a:t>
            </a:r>
            <a:r>
              <a:rPr lang="en-US" dirty="0">
                <a:solidFill>
                  <a:srgbClr val="FF0000"/>
                </a:solidFill>
                <a:latin typeface="Adobe Gothic Std B" panose="020B0800000000000000" pitchFamily="34" charset="-128"/>
                <a:ea typeface="Adobe Gothic Std B" panose="020B0800000000000000" pitchFamily="34" charset="-128"/>
              </a:rPr>
              <a:t>works</a:t>
            </a:r>
            <a:endParaRPr lang="en-US" dirty="0">
              <a:latin typeface="Adobe Gothic Std B" panose="020B0800000000000000" pitchFamily="34" charset="-128"/>
              <a:ea typeface="Adobe Gothic Std B" panose="020B0800000000000000" pitchFamily="34" charset="-128"/>
            </a:endParaRPr>
          </a:p>
        </p:txBody>
      </p:sp>
      <p:pic>
        <p:nvPicPr>
          <p:cNvPr id="10" name="Picture 9">
            <a:extLst>
              <a:ext uri="{FF2B5EF4-FFF2-40B4-BE49-F238E27FC236}">
                <a16:creationId xmlns:a16="http://schemas.microsoft.com/office/drawing/2014/main" id="{B0FCA161-5102-4348-9E08-631102814B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1132" y="0"/>
            <a:ext cx="4080868" cy="6858000"/>
          </a:xfrm>
          <a:prstGeom prst="rect">
            <a:avLst/>
          </a:prstGeom>
        </p:spPr>
      </p:pic>
    </p:spTree>
    <p:extLst>
      <p:ext uri="{BB962C8B-B14F-4D97-AF65-F5344CB8AC3E}">
        <p14:creationId xmlns:p14="http://schemas.microsoft.com/office/powerpoint/2010/main" val="2721686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3000" b="-3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3" y="1343891"/>
            <a:ext cx="7045037" cy="3518187"/>
          </a:xfrm>
        </p:spPr>
        <p:txBody>
          <a:bodyPr>
            <a:normAutofit/>
          </a:bodyPr>
          <a:lstStyle/>
          <a:p>
            <a:pPr marL="0" indent="0" algn="just">
              <a:buNone/>
            </a:pPr>
            <a:r>
              <a:rPr lang="en-US" b="0" dirty="0">
                <a:effectLst/>
              </a:rPr>
              <a:t>The purpose of cloud collaboration is not just to be able to communicate with each other, it is also a mean to help teams work together, sharing files and making changes to their tasks in real time, no matter where they are and at any given time.</a:t>
            </a:r>
          </a:p>
          <a:p>
            <a:pPr marL="0" indent="0" algn="just">
              <a:buNone/>
            </a:pPr>
            <a:r>
              <a:rPr lang="en-US" dirty="0"/>
              <a:t>It is achieved by using multiple platforms, and a plethora of apps and software.</a:t>
            </a:r>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i="1" dirty="0" err="1">
                <a:solidFill>
                  <a:prstClr val="black"/>
                </a:solidFill>
                <a:latin typeface="Arial" panose="020B0604020202020204" pitchFamily="34" charset="0"/>
              </a:rPr>
              <a:t>elematic</a:t>
            </a: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574963" y="399052"/>
            <a:ext cx="8887691" cy="944839"/>
          </a:xfrm>
        </p:spPr>
        <p:txBody>
          <a:bodyPr>
            <a:normAutofit fontScale="90000"/>
          </a:bodyPr>
          <a:lstStyle/>
          <a:p>
            <a:r>
              <a:rPr lang="en-US" dirty="0">
                <a:solidFill>
                  <a:srgbClr val="00B0F0"/>
                </a:solidFill>
                <a:latin typeface="Adobe Gothic Std B" panose="020B0800000000000000" pitchFamily="34" charset="-128"/>
                <a:ea typeface="Adobe Gothic Std B" panose="020B0800000000000000" pitchFamily="34" charset="-128"/>
              </a:rPr>
              <a:t>Cloud-based </a:t>
            </a:r>
            <a:r>
              <a:rPr lang="en-US" dirty="0">
                <a:latin typeface="Adobe Gothic Std B" panose="020B0800000000000000" pitchFamily="34" charset="-128"/>
                <a:ea typeface="Adobe Gothic Std B" panose="020B0800000000000000" pitchFamily="34" charset="-128"/>
              </a:rPr>
              <a:t>collaboration method</a:t>
            </a:r>
          </a:p>
        </p:txBody>
      </p:sp>
    </p:spTree>
    <p:extLst>
      <p:ext uri="{BB962C8B-B14F-4D97-AF65-F5344CB8AC3E}">
        <p14:creationId xmlns:p14="http://schemas.microsoft.com/office/powerpoint/2010/main" val="2009806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l="-1000" r="-1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3" y="1343891"/>
            <a:ext cx="8714180" cy="4665023"/>
          </a:xfrm>
        </p:spPr>
        <p:txBody>
          <a:bodyPr>
            <a:normAutofit/>
          </a:bodyPr>
          <a:lstStyle/>
          <a:p>
            <a:pPr marL="0" indent="0" algn="just">
              <a:buNone/>
            </a:pPr>
            <a:r>
              <a:rPr lang="en-US" dirty="0"/>
              <a:t>This is one of the most used form of work collaboration between employees in teams, it all comes from the idea that meeting face to face is not really that necessary in work flow, but since communicating with just audio can sometimes be not enough, this can be the middle ground.</a:t>
            </a:r>
          </a:p>
          <a:p>
            <a:pPr marL="0" indent="0" algn="just">
              <a:buNone/>
            </a:pPr>
            <a:r>
              <a:rPr lang="en-US" b="0" dirty="0">
                <a:effectLst/>
              </a:rPr>
              <a:t>With the pandemic in </a:t>
            </a:r>
            <a:r>
              <a:rPr lang="en-US" dirty="0"/>
              <a:t>this last few years make the work culture in general change drastically. More and more company have their employees work from home, and this make the proliferation of video conferencing more apparent. </a:t>
            </a:r>
            <a:endParaRPr lang="en-US" b="0" dirty="0">
              <a:effectLst/>
            </a:endParaRPr>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http:/completebusinessgroup.com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574963" y="399052"/>
            <a:ext cx="8887691" cy="944839"/>
          </a:xfrm>
        </p:spPr>
        <p:txBody>
          <a:bodyPr>
            <a:normAutofit/>
          </a:bodyPr>
          <a:lstStyle/>
          <a:p>
            <a:r>
              <a:rPr lang="en-US" dirty="0">
                <a:latin typeface="Adobe Gothic Std B" panose="020B0800000000000000" pitchFamily="34" charset="-128"/>
                <a:ea typeface="Adobe Gothic Std B" panose="020B0800000000000000" pitchFamily="34" charset="-128"/>
              </a:rPr>
              <a:t>Video Conferencing</a:t>
            </a:r>
          </a:p>
        </p:txBody>
      </p:sp>
    </p:spTree>
    <p:extLst>
      <p:ext uri="{BB962C8B-B14F-4D97-AF65-F5344CB8AC3E}">
        <p14:creationId xmlns:p14="http://schemas.microsoft.com/office/powerpoint/2010/main" val="1951783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6000" b="-6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http://pimgbin.com</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3" y="1343891"/>
            <a:ext cx="8714180" cy="4665023"/>
          </a:xfrm>
        </p:spPr>
        <p:txBody>
          <a:bodyPr>
            <a:normAutofit/>
          </a:bodyPr>
          <a:lstStyle/>
          <a:p>
            <a:pPr marL="0" indent="0" algn="just">
              <a:buNone/>
            </a:pPr>
            <a:r>
              <a:rPr lang="en-US" dirty="0"/>
              <a:t>Having a space where employees can have a conversation where they can exchange ideas is a must these days, not only that but also having the ideas bounce in real time.</a:t>
            </a:r>
          </a:p>
          <a:p>
            <a:pPr marL="0" indent="0" algn="just">
              <a:buNone/>
            </a:pPr>
            <a:r>
              <a:rPr lang="en-US" b="0" dirty="0">
                <a:effectLst/>
              </a:rPr>
              <a:t>For example a scenario where a group of employees can edit a spreadsheet, and those changes can be seen by the others, and the other employees can give their input in real time.</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574963" y="399052"/>
            <a:ext cx="8887691" cy="944839"/>
          </a:xfrm>
        </p:spPr>
        <p:txBody>
          <a:bodyPr>
            <a:normAutofit/>
          </a:bodyPr>
          <a:lstStyle/>
          <a:p>
            <a:r>
              <a:rPr lang="en-US" dirty="0">
                <a:latin typeface="Adobe Gothic Std B" panose="020B0800000000000000" pitchFamily="34" charset="-128"/>
                <a:ea typeface="Adobe Gothic Std B" panose="020B0800000000000000" pitchFamily="34" charset="-128"/>
              </a:rPr>
              <a:t>Team messaging</a:t>
            </a:r>
          </a:p>
        </p:txBody>
      </p:sp>
    </p:spTree>
    <p:extLst>
      <p:ext uri="{BB962C8B-B14F-4D97-AF65-F5344CB8AC3E}">
        <p14:creationId xmlns:p14="http://schemas.microsoft.com/office/powerpoint/2010/main" val="349839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6000"/>
            <a:lum/>
          </a:blip>
          <a:srcRect/>
          <a:stretch>
            <a:fillRect l="23000" t="1000" r="23000" b="1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3" y="1343891"/>
            <a:ext cx="5651666" cy="4665023"/>
          </a:xfrm>
        </p:spPr>
        <p:txBody>
          <a:bodyPr>
            <a:normAutofit/>
          </a:bodyPr>
          <a:lstStyle/>
          <a:p>
            <a:pPr marL="0" indent="0" algn="just">
              <a:buNone/>
            </a:pPr>
            <a:r>
              <a:rPr lang="en-US" b="0" dirty="0">
                <a:effectLst/>
              </a:rPr>
              <a:t>When team members are all working from the same digital file, cloud-based storage and editing tools make sure everyone is looking at the most up-to-date version</a:t>
            </a:r>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574963" y="399052"/>
            <a:ext cx="8887691" cy="944839"/>
          </a:xfrm>
        </p:spPr>
        <p:txBody>
          <a:bodyPr>
            <a:normAutofit/>
          </a:bodyPr>
          <a:lstStyle/>
          <a:p>
            <a:r>
              <a:rPr lang="en-US" dirty="0">
                <a:latin typeface="Adobe Gothic Std B" panose="020B0800000000000000" pitchFamily="34" charset="-128"/>
                <a:ea typeface="Adobe Gothic Std B" panose="020B0800000000000000" pitchFamily="34" charset="-128"/>
              </a:rPr>
              <a:t>File sharing and editing</a:t>
            </a:r>
          </a:p>
        </p:txBody>
      </p:sp>
    </p:spTree>
    <p:extLst>
      <p:ext uri="{BB962C8B-B14F-4D97-AF65-F5344CB8AC3E}">
        <p14:creationId xmlns:p14="http://schemas.microsoft.com/office/powerpoint/2010/main" val="2758561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t="-6000" b="-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76687" y="1343891"/>
            <a:ext cx="6154058" cy="4665023"/>
          </a:xfrm>
        </p:spPr>
        <p:txBody>
          <a:bodyPr>
            <a:normAutofit/>
          </a:bodyPr>
          <a:lstStyle/>
          <a:p>
            <a:pPr marL="0" indent="0" algn="just">
              <a:buNone/>
            </a:pPr>
            <a:r>
              <a:rPr lang="en-US" dirty="0"/>
              <a:t>Sharing what happen or what their doing on the screen let some people to show or even educate people more easily.</a:t>
            </a:r>
          </a:p>
          <a:p>
            <a:pPr marL="0" indent="0" algn="just">
              <a:buNone/>
            </a:pPr>
            <a:r>
              <a:rPr lang="en-US" b="0" dirty="0">
                <a:effectLst/>
              </a:rPr>
              <a:t>This also means that people in the group would have things on the </a:t>
            </a:r>
            <a:r>
              <a:rPr lang="en-US" dirty="0"/>
              <a:t>same page. </a:t>
            </a:r>
          </a:p>
          <a:p>
            <a:pPr marL="0" indent="0" algn="just">
              <a:buNone/>
            </a:pPr>
            <a:r>
              <a:rPr lang="en-US" b="0" dirty="0">
                <a:effectLst/>
              </a:rPr>
              <a:t>Althoug</a:t>
            </a:r>
            <a:r>
              <a:rPr lang="en-US" dirty="0"/>
              <a:t>h some users need to be aware of what might be showing on their screen so a more careful approach of sharing is very much advised. </a:t>
            </a:r>
            <a:endParaRPr lang="en-US" b="0" dirty="0">
              <a:effectLst/>
            </a:endParaRPr>
          </a:p>
        </p:txBody>
      </p:sp>
      <p:sp>
        <p:nvSpPr>
          <p:cNvPr id="6" name="Kotak Teks 14">
            <a:extLst>
              <a:ext uri="{FF2B5EF4-FFF2-40B4-BE49-F238E27FC236}">
                <a16:creationId xmlns:a16="http://schemas.microsoft.com/office/drawing/2014/main" id="{32718F1B-AA8F-4A64-B159-4566BE3F1B8F}"/>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7634515" y="399052"/>
            <a:ext cx="4107543" cy="944839"/>
          </a:xfrm>
        </p:spPr>
        <p:txBody>
          <a:bodyPr>
            <a:normAutofit/>
          </a:bodyPr>
          <a:lstStyle/>
          <a:p>
            <a:r>
              <a:rPr lang="en-US" dirty="0">
                <a:latin typeface="Adobe Gothic Std B" panose="020B0800000000000000" pitchFamily="34" charset="-128"/>
                <a:ea typeface="Adobe Gothic Std B" panose="020B0800000000000000" pitchFamily="34" charset="-128"/>
              </a:rPr>
              <a:t>Screen sharing</a:t>
            </a:r>
          </a:p>
        </p:txBody>
      </p:sp>
    </p:spTree>
    <p:extLst>
      <p:ext uri="{BB962C8B-B14F-4D97-AF65-F5344CB8AC3E}">
        <p14:creationId xmlns:p14="http://schemas.microsoft.com/office/powerpoint/2010/main" val="2766429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FFA7A1AE-CDFF-4730-8949-44E44625E530}"/>
              </a:ext>
            </a:extLst>
          </p:cNvPr>
          <p:cNvSpPr>
            <a:spLocks noGrp="1"/>
          </p:cNvSpPr>
          <p:nvPr>
            <p:ph type="title"/>
          </p:nvPr>
        </p:nvSpPr>
        <p:spPr>
          <a:xfrm>
            <a:off x="0" y="2354000"/>
            <a:ext cx="4059050" cy="1881116"/>
          </a:xfrm>
        </p:spPr>
        <p:txBody>
          <a:bodyPr vert="horz" lIns="91440" tIns="45720" rIns="91440" bIns="45720" rtlCol="0" anchor="t">
            <a:normAutofit fontScale="90000"/>
          </a:bodyPr>
          <a:lstStyle/>
          <a:p>
            <a:pPr algn="ctr"/>
            <a:r>
              <a:rPr lang="en-US" sz="5000" dirty="0">
                <a:ln w="3175">
                  <a:solidFill>
                    <a:schemeClr val="bg1"/>
                  </a:solidFill>
                  <a:prstDash val="sysDot"/>
                </a:ln>
                <a:solidFill>
                  <a:schemeClr val="bg1"/>
                </a:solidFill>
                <a:latin typeface="Adobe Gothic Std B" panose="020B0800000000000000" pitchFamily="34" charset="-128"/>
                <a:ea typeface="Adobe Gothic Std B" panose="020B0800000000000000" pitchFamily="34" charset="-128"/>
              </a:rPr>
              <a:t>Good Cloud collaboration characteristic</a:t>
            </a:r>
            <a:endParaRPr lang="en-US" sz="5000" kern="1200" dirty="0">
              <a:ln w="3175">
                <a:solidFill>
                  <a:schemeClr val="bg1"/>
                </a:solidFill>
                <a:prstDash val="sysDot"/>
              </a:ln>
              <a:solidFill>
                <a:schemeClr val="bg1"/>
              </a:solidFill>
              <a:latin typeface="+mj-lt"/>
              <a:ea typeface="+mj-ea"/>
              <a:cs typeface="+mj-cs"/>
            </a:endParaRP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7" name="Diagram 6">
            <a:extLst>
              <a:ext uri="{FF2B5EF4-FFF2-40B4-BE49-F238E27FC236}">
                <a16:creationId xmlns:a16="http://schemas.microsoft.com/office/drawing/2014/main" id="{B06A2B8F-778A-4A61-8182-4ABC8D73F335}"/>
              </a:ext>
            </a:extLst>
          </p:cNvPr>
          <p:cNvGraphicFramePr/>
          <p:nvPr>
            <p:extLst>
              <p:ext uri="{D42A27DB-BD31-4B8C-83A1-F6EECF244321}">
                <p14:modId xmlns:p14="http://schemas.microsoft.com/office/powerpoint/2010/main" val="80405647"/>
              </p:ext>
            </p:extLst>
          </p:nvPr>
        </p:nvGraphicFramePr>
        <p:xfrm>
          <a:off x="4555405" y="272367"/>
          <a:ext cx="7148932" cy="28912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a:extLst>
              <a:ext uri="{FF2B5EF4-FFF2-40B4-BE49-F238E27FC236}">
                <a16:creationId xmlns:a16="http://schemas.microsoft.com/office/drawing/2014/main" id="{14F09F42-5549-4A8A-A77D-BDD98FC6EBEF}"/>
              </a:ext>
            </a:extLst>
          </p:cNvPr>
          <p:cNvGraphicFramePr/>
          <p:nvPr>
            <p:extLst>
              <p:ext uri="{D42A27DB-BD31-4B8C-83A1-F6EECF244321}">
                <p14:modId xmlns:p14="http://schemas.microsoft.com/office/powerpoint/2010/main" val="3845296663"/>
              </p:ext>
            </p:extLst>
          </p:nvPr>
        </p:nvGraphicFramePr>
        <p:xfrm>
          <a:off x="4631189" y="2917969"/>
          <a:ext cx="7073139" cy="298994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Kotak Teks 14">
            <a:extLst>
              <a:ext uri="{FF2B5EF4-FFF2-40B4-BE49-F238E27FC236}">
                <a16:creationId xmlns:a16="http://schemas.microsoft.com/office/drawing/2014/main" id="{861172CC-58F1-4F7A-A40D-912DCEF8B32B}"/>
              </a:ext>
            </a:extLst>
          </p:cNvPr>
          <p:cNvSpPr txBox="1"/>
          <p:nvPr/>
        </p:nvSpPr>
        <p:spPr>
          <a:xfrm>
            <a:off x="117821" y="6404450"/>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Tree>
    <p:extLst>
      <p:ext uri="{BB962C8B-B14F-4D97-AF65-F5344CB8AC3E}">
        <p14:creationId xmlns:p14="http://schemas.microsoft.com/office/powerpoint/2010/main" val="3680211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3" name="Group 22">
            <a:extLst>
              <a:ext uri="{FF2B5EF4-FFF2-40B4-BE49-F238E27FC236}">
                <a16:creationId xmlns:a16="http://schemas.microsoft.com/office/drawing/2014/main" id="{D5F2A61A-96CB-441A-8F4E-F5B066B60276}"/>
              </a:ext>
            </a:extLst>
          </p:cNvPr>
          <p:cNvGrpSpPr/>
          <p:nvPr/>
        </p:nvGrpSpPr>
        <p:grpSpPr>
          <a:xfrm>
            <a:off x="1525946" y="1042042"/>
            <a:ext cx="3488188" cy="846360"/>
            <a:chOff x="1192418" y="998617"/>
            <a:chExt cx="2233169" cy="1489523"/>
          </a:xfrm>
        </p:grpSpPr>
        <p:sp>
          <p:nvSpPr>
            <p:cNvPr id="27" name="Rectangle 26">
              <a:extLst>
                <a:ext uri="{FF2B5EF4-FFF2-40B4-BE49-F238E27FC236}">
                  <a16:creationId xmlns:a16="http://schemas.microsoft.com/office/drawing/2014/main" id="{FBD5EC88-2F73-4B39-B679-6CB2AF4B5907}"/>
                </a:ext>
              </a:extLst>
            </p:cNvPr>
            <p:cNvSpPr/>
            <p:nvPr/>
          </p:nvSpPr>
          <p:spPr>
            <a:xfrm>
              <a:off x="1192419" y="998617"/>
              <a:ext cx="2233168" cy="1489523"/>
            </a:xfrm>
            <a:prstGeom prst="rect">
              <a:avLst/>
            </a:pr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8" name="TextBox 27">
              <a:extLst>
                <a:ext uri="{FF2B5EF4-FFF2-40B4-BE49-F238E27FC236}">
                  <a16:creationId xmlns:a16="http://schemas.microsoft.com/office/drawing/2014/main" id="{38A1E5D1-43B9-4647-AFC4-60BD2A2EC73E}"/>
                </a:ext>
              </a:extLst>
            </p:cNvPr>
            <p:cNvSpPr txBox="1"/>
            <p:nvPr/>
          </p:nvSpPr>
          <p:spPr>
            <a:xfrm>
              <a:off x="1192418" y="998617"/>
              <a:ext cx="2233169" cy="1489523"/>
            </a:xfrm>
            <a:prstGeom prst="rect">
              <a:avLst/>
            </a:prstGeom>
            <a:ln>
              <a:solidFill>
                <a:schemeClr val="accent1">
                  <a:lumMod val="75000"/>
                </a:schemeClr>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199136" rIns="199136" bIns="199136" numCol="1" spcCol="1270" anchor="ctr" anchorCtr="0">
              <a:noAutofit/>
            </a:bodyPr>
            <a:lstStyle/>
            <a:p>
              <a:pPr marL="0" lvl="0" indent="0" algn="ctr" defTabSz="1244600">
                <a:lnSpc>
                  <a:spcPct val="90000"/>
                </a:lnSpc>
                <a:spcBef>
                  <a:spcPct val="0"/>
                </a:spcBef>
                <a:spcAft>
                  <a:spcPct val="35000"/>
                </a:spcAft>
                <a:buNone/>
              </a:pPr>
              <a:r>
                <a:rPr lang="en-US" sz="4400" b="1" kern="1200" dirty="0">
                  <a:solidFill>
                    <a:schemeClr val="accent1">
                      <a:lumMod val="75000"/>
                    </a:schemeClr>
                  </a:solidFill>
                </a:rPr>
                <a:t>Ease of use</a:t>
              </a:r>
            </a:p>
          </p:txBody>
        </p:sp>
      </p:grpSp>
      <p:grpSp>
        <p:nvGrpSpPr>
          <p:cNvPr id="24" name="Group 23">
            <a:extLst>
              <a:ext uri="{FF2B5EF4-FFF2-40B4-BE49-F238E27FC236}">
                <a16:creationId xmlns:a16="http://schemas.microsoft.com/office/drawing/2014/main" id="{8ACE7D32-5C5C-4E59-9A9C-824A466BDB6B}"/>
              </a:ext>
            </a:extLst>
          </p:cNvPr>
          <p:cNvGrpSpPr/>
          <p:nvPr/>
        </p:nvGrpSpPr>
        <p:grpSpPr>
          <a:xfrm>
            <a:off x="334924" y="446529"/>
            <a:ext cx="1488779" cy="1488779"/>
            <a:chOff x="1396" y="403105"/>
            <a:chExt cx="1488779" cy="1488779"/>
          </a:xfrm>
        </p:grpSpPr>
        <p:sp>
          <p:nvSpPr>
            <p:cNvPr id="25" name="Oval 24">
              <a:extLst>
                <a:ext uri="{FF2B5EF4-FFF2-40B4-BE49-F238E27FC236}">
                  <a16:creationId xmlns:a16="http://schemas.microsoft.com/office/drawing/2014/main" id="{6058321D-2A2F-4FE9-8E56-939E06008679}"/>
                </a:ext>
              </a:extLst>
            </p:cNvPr>
            <p:cNvSpPr/>
            <p:nvPr/>
          </p:nvSpPr>
          <p:spPr>
            <a:xfrm>
              <a:off x="1396" y="403105"/>
              <a:ext cx="1488779" cy="1488779"/>
            </a:xfrm>
            <a:prstGeom prst="ellipse">
              <a:avLst/>
            </a:prstGeom>
            <a:blipFill rotWithShape="0">
              <a:blip r:embed="rId2">
                <a:alphaModFix amt="74000"/>
                <a:duotone>
                  <a:schemeClr val="accent5">
                    <a:hueOff val="0"/>
                    <a:satOff val="0"/>
                    <a:lumOff val="0"/>
                    <a:alphaOff val="0"/>
                    <a:shade val="20000"/>
                    <a:satMod val="200000"/>
                  </a:schemeClr>
                  <a:schemeClr val="accent5">
                    <a:hueOff val="0"/>
                    <a:satOff val="0"/>
                    <a:lumOff val="0"/>
                    <a:alphaOff val="0"/>
                    <a:tint val="12000"/>
                    <a:satMod val="190000"/>
                  </a:schemeClr>
                </a:duotone>
              </a:blip>
              <a:stretch>
                <a:fillRect/>
              </a:stretch>
            </a:blip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sp>
        <p:sp>
          <p:nvSpPr>
            <p:cNvPr id="26" name="Oval 6">
              <a:extLst>
                <a:ext uri="{FF2B5EF4-FFF2-40B4-BE49-F238E27FC236}">
                  <a16:creationId xmlns:a16="http://schemas.microsoft.com/office/drawing/2014/main" id="{A1F8F15E-8A70-4574-B543-2884377BE0C2}"/>
                </a:ext>
              </a:extLst>
            </p:cNvPr>
            <p:cNvSpPr txBox="1"/>
            <p:nvPr/>
          </p:nvSpPr>
          <p:spPr>
            <a:xfrm>
              <a:off x="219423" y="621132"/>
              <a:ext cx="1052725" cy="105272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solidFill>
                    <a:schemeClr val="tx1">
                      <a:lumMod val="85000"/>
                      <a:lumOff val="15000"/>
                    </a:schemeClr>
                  </a:solidFill>
                </a:rPr>
                <a:t> </a:t>
              </a:r>
            </a:p>
          </p:txBody>
        </p:sp>
      </p:grpSp>
      <p:sp>
        <p:nvSpPr>
          <p:cNvPr id="47" name="Kotak Teks 14">
            <a:extLst>
              <a:ext uri="{FF2B5EF4-FFF2-40B4-BE49-F238E27FC236}">
                <a16:creationId xmlns:a16="http://schemas.microsoft.com/office/drawing/2014/main" id="{649A4586-C65A-4A77-AB6D-5AB9500C5FB1}"/>
              </a:ext>
            </a:extLst>
          </p:cNvPr>
          <p:cNvSpPr txBox="1"/>
          <p:nvPr/>
        </p:nvSpPr>
        <p:spPr>
          <a:xfrm>
            <a:off x="65994" y="6488668"/>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48" name="Content Placeholder 2">
            <a:extLst>
              <a:ext uri="{FF2B5EF4-FFF2-40B4-BE49-F238E27FC236}">
                <a16:creationId xmlns:a16="http://schemas.microsoft.com/office/drawing/2014/main" id="{4892F95E-ACB5-430B-8442-05F0E4330D41}"/>
              </a:ext>
            </a:extLst>
          </p:cNvPr>
          <p:cNvSpPr txBox="1">
            <a:spLocks/>
          </p:cNvSpPr>
          <p:nvPr/>
        </p:nvSpPr>
        <p:spPr>
          <a:xfrm>
            <a:off x="327348" y="2153336"/>
            <a:ext cx="9106937"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When the scale of a team of employees is small, everyone needs to be as productive as much as possible. </a:t>
            </a:r>
            <a:r>
              <a:rPr lang="en-US" dirty="0"/>
              <a:t>They</a:t>
            </a:r>
            <a:r>
              <a:rPr lang="en-US" b="0" dirty="0">
                <a:effectLst/>
              </a:rPr>
              <a:t> can not afford to spend days or even hours training and educating themselves about new tools. </a:t>
            </a:r>
            <a:endParaRPr lang="en-US" dirty="0"/>
          </a:p>
          <a:p>
            <a:pPr marL="0" indent="0" algn="just">
              <a:buNone/>
            </a:pPr>
            <a:r>
              <a:rPr lang="en-US" b="0" dirty="0">
                <a:effectLst/>
              </a:rPr>
              <a:t>That’s why ease of use is one of the most important things to consider when choosing a cloud collaboration solution for a business and when deciding on a tool, look for something that is intuitive and designed with the end user in mind.</a:t>
            </a:r>
            <a:endParaRPr lang="en-US" dirty="0"/>
          </a:p>
        </p:txBody>
      </p:sp>
    </p:spTree>
    <p:extLst>
      <p:ext uri="{BB962C8B-B14F-4D97-AF65-F5344CB8AC3E}">
        <p14:creationId xmlns:p14="http://schemas.microsoft.com/office/powerpoint/2010/main" val="2350824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5" name="Group 34">
            <a:extLst>
              <a:ext uri="{FF2B5EF4-FFF2-40B4-BE49-F238E27FC236}">
                <a16:creationId xmlns:a16="http://schemas.microsoft.com/office/drawing/2014/main" id="{55F16057-49F7-46AC-BBBB-D5F2B7F349C9}"/>
              </a:ext>
            </a:extLst>
          </p:cNvPr>
          <p:cNvGrpSpPr/>
          <p:nvPr/>
        </p:nvGrpSpPr>
        <p:grpSpPr>
          <a:xfrm>
            <a:off x="1555311" y="1026730"/>
            <a:ext cx="3481443" cy="893030"/>
            <a:chOff x="1179777" y="1347670"/>
            <a:chExt cx="2209492" cy="725106"/>
          </a:xfrm>
        </p:grpSpPr>
        <p:sp>
          <p:nvSpPr>
            <p:cNvPr id="39" name="Rectangle 38">
              <a:extLst>
                <a:ext uri="{FF2B5EF4-FFF2-40B4-BE49-F238E27FC236}">
                  <a16:creationId xmlns:a16="http://schemas.microsoft.com/office/drawing/2014/main" id="{FBE93EE4-ABDB-4976-A865-AD2A00FBE616}"/>
                </a:ext>
              </a:extLst>
            </p:cNvPr>
            <p:cNvSpPr/>
            <p:nvPr/>
          </p:nvSpPr>
          <p:spPr>
            <a:xfrm>
              <a:off x="1179777" y="1347671"/>
              <a:ext cx="2209492" cy="725105"/>
            </a:xfrm>
            <a:prstGeom prst="rect">
              <a:avLst/>
            </a:prstGeom>
            <a:ln>
              <a:solidFill>
                <a:schemeClr val="accent2">
                  <a:lumMod val="75000"/>
                  <a:alpha val="90000"/>
                </a:schemeClr>
              </a:solidFill>
            </a:ln>
          </p:spPr>
          <p:style>
            <a:lnRef idx="2">
              <a:scrgbClr r="0" g="0" b="0"/>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sp>
        <p:sp>
          <p:nvSpPr>
            <p:cNvPr id="40" name="TextBox 39">
              <a:extLst>
                <a:ext uri="{FF2B5EF4-FFF2-40B4-BE49-F238E27FC236}">
                  <a16:creationId xmlns:a16="http://schemas.microsoft.com/office/drawing/2014/main" id="{F4D163EF-5FC4-44EA-A2B2-4114CD89B5A2}"/>
                </a:ext>
              </a:extLst>
            </p:cNvPr>
            <p:cNvSpPr txBox="1"/>
            <p:nvPr/>
          </p:nvSpPr>
          <p:spPr>
            <a:xfrm>
              <a:off x="1533296" y="1347670"/>
              <a:ext cx="1855973" cy="72510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177800" rIns="177800" bIns="177800" numCol="1" spcCol="1270" anchor="ctr" anchorCtr="0">
              <a:noAutofit/>
            </a:bodyPr>
            <a:lstStyle/>
            <a:p>
              <a:pPr marL="0" marR="0" lvl="0" indent="0" algn="ctr" defTabSz="1111250" rtl="0" eaLnBrk="1" fontAlgn="auto" latinLnBrk="0" hangingPunct="1">
                <a:lnSpc>
                  <a:spcPct val="90000"/>
                </a:lnSpc>
                <a:spcBef>
                  <a:spcPct val="0"/>
                </a:spcBef>
                <a:spcAft>
                  <a:spcPct val="35000"/>
                </a:spcAft>
                <a:buClrTx/>
                <a:buSzTx/>
                <a:buFontTx/>
                <a:buNone/>
                <a:tabLst/>
                <a:defRPr/>
              </a:pPr>
              <a:r>
                <a:rPr kumimoji="0" lang="en-US" sz="4400" b="1" i="0" u="none" strike="noStrike" kern="1200" cap="none" spc="0" normalizeH="0" baseline="0" noProof="0" dirty="0">
                  <a:ln>
                    <a:noFill/>
                  </a:ln>
                  <a:solidFill>
                    <a:srgbClr val="ED7D31">
                      <a:lumMod val="75000"/>
                    </a:srgbClr>
                  </a:solidFill>
                  <a:effectLst/>
                  <a:uLnTx/>
                  <a:uFillTx/>
                  <a:latin typeface="Calibri" panose="020F0502020204030204"/>
                  <a:ea typeface="+mn-ea"/>
                  <a:cs typeface="+mn-cs"/>
                </a:rPr>
                <a:t>Scalability</a:t>
              </a:r>
            </a:p>
          </p:txBody>
        </p:sp>
      </p:grpSp>
      <p:grpSp>
        <p:nvGrpSpPr>
          <p:cNvPr id="36" name="Group 35">
            <a:extLst>
              <a:ext uri="{FF2B5EF4-FFF2-40B4-BE49-F238E27FC236}">
                <a16:creationId xmlns:a16="http://schemas.microsoft.com/office/drawing/2014/main" id="{5B5DE804-EC1C-4FBA-B94B-DF607CC6992E}"/>
              </a:ext>
            </a:extLst>
          </p:cNvPr>
          <p:cNvGrpSpPr/>
          <p:nvPr/>
        </p:nvGrpSpPr>
        <p:grpSpPr>
          <a:xfrm>
            <a:off x="378090" y="465967"/>
            <a:ext cx="1472995" cy="1472995"/>
            <a:chOff x="1381" y="758473"/>
            <a:chExt cx="1472995" cy="1472995"/>
          </a:xfrm>
        </p:grpSpPr>
        <p:sp>
          <p:nvSpPr>
            <p:cNvPr id="37" name="Oval 36">
              <a:extLst>
                <a:ext uri="{FF2B5EF4-FFF2-40B4-BE49-F238E27FC236}">
                  <a16:creationId xmlns:a16="http://schemas.microsoft.com/office/drawing/2014/main" id="{2F409B11-6CB6-4C7B-9DBA-17768B188F28}"/>
                </a:ext>
              </a:extLst>
            </p:cNvPr>
            <p:cNvSpPr/>
            <p:nvPr/>
          </p:nvSpPr>
          <p:spPr>
            <a:xfrm>
              <a:off x="1381" y="758473"/>
              <a:ext cx="1472995" cy="1472995"/>
            </a:xfrm>
            <a:prstGeom prst="ellipse">
              <a:avLst/>
            </a:prstGeom>
            <a:blipFill rotWithShape="0">
              <a:blip r:embed="rId2">
                <a:alphaModFix amt="74000"/>
                <a:duotone>
                  <a:schemeClr val="accent2">
                    <a:hueOff val="0"/>
                    <a:satOff val="0"/>
                    <a:lumOff val="0"/>
                    <a:alphaOff val="0"/>
                    <a:shade val="20000"/>
                    <a:satMod val="200000"/>
                  </a:schemeClr>
                  <a:schemeClr val="accent2">
                    <a:hueOff val="0"/>
                    <a:satOff val="0"/>
                    <a:lumOff val="0"/>
                    <a:alphaOff val="0"/>
                    <a:tint val="12000"/>
                    <a:satMod val="190000"/>
                  </a:schemeClr>
                </a:duotone>
              </a:blip>
              <a:stretch>
                <a:fillRect/>
              </a:stretch>
            </a:blipFill>
            <a:ln w="38100">
              <a:solidFill>
                <a:schemeClr val="accent2">
                  <a:lumMod val="60000"/>
                  <a:lumOff val="40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38" name="Oval 6">
              <a:extLst>
                <a:ext uri="{FF2B5EF4-FFF2-40B4-BE49-F238E27FC236}">
                  <a16:creationId xmlns:a16="http://schemas.microsoft.com/office/drawing/2014/main" id="{2E53A211-23C0-4E2D-85F7-66406104BCE0}"/>
                </a:ext>
              </a:extLst>
            </p:cNvPr>
            <p:cNvSpPr txBox="1"/>
            <p:nvPr/>
          </p:nvSpPr>
          <p:spPr>
            <a:xfrm>
              <a:off x="217096" y="974188"/>
              <a:ext cx="1041565" cy="10415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marR="0" lvl="0" indent="0" algn="ctr" defTabSz="2889250" rtl="0" eaLnBrk="1" fontAlgn="auto" latinLnBrk="0" hangingPunct="1">
                <a:lnSpc>
                  <a:spcPct val="90000"/>
                </a:lnSpc>
                <a:spcBef>
                  <a:spcPct val="0"/>
                </a:spcBef>
                <a:spcAft>
                  <a:spcPct val="35000"/>
                </a:spcAft>
                <a:buClrTx/>
                <a:buSzTx/>
                <a:buFontTx/>
                <a:buNone/>
                <a:tabLst/>
                <a:defRPr/>
              </a:pPr>
              <a:r>
                <a:rPr kumimoji="0" lang="en-US" sz="6500" b="0"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grpSp>
      <p:sp>
        <p:nvSpPr>
          <p:cNvPr id="47" name="Kotak Teks 14">
            <a:extLst>
              <a:ext uri="{FF2B5EF4-FFF2-40B4-BE49-F238E27FC236}">
                <a16:creationId xmlns:a16="http://schemas.microsoft.com/office/drawing/2014/main" id="{1A201A3C-7511-4730-98B5-C1E78D784F89}"/>
              </a:ext>
            </a:extLst>
          </p:cNvPr>
          <p:cNvSpPr txBox="1"/>
          <p:nvPr/>
        </p:nvSpPr>
        <p:spPr>
          <a:xfrm>
            <a:off x="327348" y="6500513"/>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48" name="Content Placeholder 2">
            <a:extLst>
              <a:ext uri="{FF2B5EF4-FFF2-40B4-BE49-F238E27FC236}">
                <a16:creationId xmlns:a16="http://schemas.microsoft.com/office/drawing/2014/main" id="{3C660A83-4379-4409-823A-C85D8EC47A4B}"/>
              </a:ext>
            </a:extLst>
          </p:cNvPr>
          <p:cNvSpPr txBox="1">
            <a:spLocks/>
          </p:cNvSpPr>
          <p:nvPr/>
        </p:nvSpPr>
        <p:spPr>
          <a:xfrm>
            <a:off x="327348" y="2153336"/>
            <a:ext cx="9106937"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As employees grow and along with their team, they want a collaboration tool that can grow along with them. While it might make sense to choose something basic and cost-effective early on, if it won’t work for a larger or more complex team, you’ll just end up needing to invest in something new.</a:t>
            </a:r>
          </a:p>
          <a:p>
            <a:pPr marL="0" indent="0" algn="just">
              <a:buNone/>
            </a:pPr>
            <a:r>
              <a:rPr lang="en-US" dirty="0"/>
              <a:t>Although it might not happen in the foreseeable future, but being prepared means less hassle and more time and resource could be used for something better.</a:t>
            </a:r>
          </a:p>
        </p:txBody>
      </p:sp>
    </p:spTree>
    <p:extLst>
      <p:ext uri="{BB962C8B-B14F-4D97-AF65-F5344CB8AC3E}">
        <p14:creationId xmlns:p14="http://schemas.microsoft.com/office/powerpoint/2010/main" val="2847463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9" name="Group 28">
            <a:extLst>
              <a:ext uri="{FF2B5EF4-FFF2-40B4-BE49-F238E27FC236}">
                <a16:creationId xmlns:a16="http://schemas.microsoft.com/office/drawing/2014/main" id="{02796A81-BDE3-4D45-9C72-586F93113EFE}"/>
              </a:ext>
            </a:extLst>
          </p:cNvPr>
          <p:cNvGrpSpPr/>
          <p:nvPr/>
        </p:nvGrpSpPr>
        <p:grpSpPr>
          <a:xfrm>
            <a:off x="1497376" y="1026730"/>
            <a:ext cx="3488188" cy="893266"/>
            <a:chOff x="4914367" y="1296745"/>
            <a:chExt cx="2233168" cy="676511"/>
          </a:xfrm>
        </p:grpSpPr>
        <p:sp>
          <p:nvSpPr>
            <p:cNvPr id="33" name="Rectangle 32">
              <a:extLst>
                <a:ext uri="{FF2B5EF4-FFF2-40B4-BE49-F238E27FC236}">
                  <a16:creationId xmlns:a16="http://schemas.microsoft.com/office/drawing/2014/main" id="{72E55872-849D-4E13-B53D-8B20E11038B1}"/>
                </a:ext>
              </a:extLst>
            </p:cNvPr>
            <p:cNvSpPr/>
            <p:nvPr/>
          </p:nvSpPr>
          <p:spPr>
            <a:xfrm>
              <a:off x="4914367" y="1296745"/>
              <a:ext cx="2233168" cy="676511"/>
            </a:xfrm>
            <a:prstGeom prst="rect">
              <a:avLst/>
            </a:prstGeom>
            <a:ln>
              <a:solidFill>
                <a:schemeClr val="accent6">
                  <a:lumMod val="75000"/>
                  <a:alpha val="90000"/>
                </a:schemeClr>
              </a:solidFill>
            </a:ln>
          </p:spPr>
          <p:style>
            <a:lnRef idx="2">
              <a:scrgbClr r="0" g="0" b="0"/>
            </a:lnRef>
            <a:fillRef idx="1">
              <a:schemeClr val="accent5">
                <a:tint val="40000"/>
                <a:alpha val="90000"/>
                <a:hueOff val="-6739762"/>
                <a:satOff val="-22832"/>
                <a:lumOff val="-2928"/>
                <a:alphaOff val="0"/>
              </a:schemeClr>
            </a:fillRef>
            <a:effectRef idx="0">
              <a:schemeClr val="accent5">
                <a:tint val="40000"/>
                <a:alpha val="90000"/>
                <a:hueOff val="-6739762"/>
                <a:satOff val="-22832"/>
                <a:lumOff val="-2928"/>
                <a:alphaOff val="0"/>
              </a:schemeClr>
            </a:effectRef>
            <a:fontRef idx="minor">
              <a:schemeClr val="dk1">
                <a:hueOff val="0"/>
                <a:satOff val="0"/>
                <a:lumOff val="0"/>
                <a:alphaOff val="0"/>
              </a:schemeClr>
            </a:fontRef>
          </p:style>
        </p:sp>
        <p:sp>
          <p:nvSpPr>
            <p:cNvPr id="34" name="TextBox 33">
              <a:extLst>
                <a:ext uri="{FF2B5EF4-FFF2-40B4-BE49-F238E27FC236}">
                  <a16:creationId xmlns:a16="http://schemas.microsoft.com/office/drawing/2014/main" id="{CFAD5A29-6B0B-4B8E-89B4-17BC5D761C02}"/>
                </a:ext>
              </a:extLst>
            </p:cNvPr>
            <p:cNvSpPr txBox="1"/>
            <p:nvPr/>
          </p:nvSpPr>
          <p:spPr>
            <a:xfrm>
              <a:off x="5117395" y="1296745"/>
              <a:ext cx="2030140" cy="676511"/>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128016" rIns="128016" bIns="128016" numCol="1" spcCol="1270" anchor="ctr"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3100" b="1" i="0" u="none" strike="noStrike" kern="1200" cap="none" spc="0" normalizeH="0" baseline="0" noProof="0" dirty="0">
                  <a:ln>
                    <a:noFill/>
                  </a:ln>
                  <a:solidFill>
                    <a:srgbClr val="70AD47">
                      <a:lumMod val="75000"/>
                    </a:srgbClr>
                  </a:solidFill>
                  <a:effectLst/>
                  <a:uLnTx/>
                  <a:uFillTx/>
                  <a:latin typeface="Calibri" panose="020F0502020204030204"/>
                  <a:ea typeface="+mn-ea"/>
                  <a:cs typeface="+mn-cs"/>
                </a:rPr>
                <a:t>Multifunctionality</a:t>
              </a:r>
            </a:p>
          </p:txBody>
        </p:sp>
      </p:grpSp>
      <p:grpSp>
        <p:nvGrpSpPr>
          <p:cNvPr id="30" name="Group 29">
            <a:extLst>
              <a:ext uri="{FF2B5EF4-FFF2-40B4-BE49-F238E27FC236}">
                <a16:creationId xmlns:a16="http://schemas.microsoft.com/office/drawing/2014/main" id="{1A6A4920-F9D5-4C62-B532-C29FDE0F44CF}"/>
              </a:ext>
            </a:extLst>
          </p:cNvPr>
          <p:cNvGrpSpPr/>
          <p:nvPr/>
        </p:nvGrpSpPr>
        <p:grpSpPr>
          <a:xfrm>
            <a:off x="325725" y="488487"/>
            <a:ext cx="1488779" cy="1488779"/>
            <a:chOff x="3723343" y="701233"/>
            <a:chExt cx="1488779" cy="1488779"/>
          </a:xfrm>
        </p:grpSpPr>
        <p:sp>
          <p:nvSpPr>
            <p:cNvPr id="31" name="Oval 30">
              <a:extLst>
                <a:ext uri="{FF2B5EF4-FFF2-40B4-BE49-F238E27FC236}">
                  <a16:creationId xmlns:a16="http://schemas.microsoft.com/office/drawing/2014/main" id="{9534E2C1-879F-4DD0-A55E-4ACB08A62FE8}"/>
                </a:ext>
              </a:extLst>
            </p:cNvPr>
            <p:cNvSpPr/>
            <p:nvPr/>
          </p:nvSpPr>
          <p:spPr>
            <a:xfrm>
              <a:off x="3723343" y="701233"/>
              <a:ext cx="1488779" cy="1488779"/>
            </a:xfrm>
            <a:prstGeom prst="ellipse">
              <a:avLst/>
            </a:prstGeom>
            <a:blipFill rotWithShape="0">
              <a:blip r:embed="rId2">
                <a:alphaModFix amt="74000"/>
                <a:duotone>
                  <a:schemeClr val="accent5">
                    <a:hueOff val="-6758543"/>
                    <a:satOff val="-17419"/>
                    <a:lumOff val="-11765"/>
                    <a:alphaOff val="0"/>
                    <a:shade val="20000"/>
                    <a:satMod val="200000"/>
                  </a:schemeClr>
                  <a:schemeClr val="accent5">
                    <a:hueOff val="-6758543"/>
                    <a:satOff val="-17419"/>
                    <a:lumOff val="-11765"/>
                    <a:alphaOff val="0"/>
                    <a:tint val="12000"/>
                    <a:satMod val="190000"/>
                  </a:schemeClr>
                </a:duotone>
              </a:blip>
              <a:stretch>
                <a:fillRect/>
              </a:stretch>
            </a:blipFill>
            <a:ln w="38100">
              <a:solidFill>
                <a:schemeClr val="accent6">
                  <a:lumMod val="60000"/>
                  <a:lumOff val="40000"/>
                </a:schemeClr>
              </a:solidFill>
            </a:ln>
          </p:spPr>
          <p:style>
            <a:lnRef idx="2">
              <a:scrgbClr r="0" g="0" b="0"/>
            </a:lnRef>
            <a:fillRef idx="1">
              <a:scrgbClr r="0" g="0" b="0"/>
            </a:fillRef>
            <a:effectRef idx="0">
              <a:schemeClr val="accent5">
                <a:hueOff val="-6758543"/>
                <a:satOff val="-17419"/>
                <a:lumOff val="-11765"/>
                <a:alphaOff val="0"/>
              </a:schemeClr>
            </a:effectRef>
            <a:fontRef idx="minor">
              <a:schemeClr val="lt1"/>
            </a:fontRef>
          </p:style>
        </p:sp>
        <p:sp>
          <p:nvSpPr>
            <p:cNvPr id="32" name="Oval 6">
              <a:extLst>
                <a:ext uri="{FF2B5EF4-FFF2-40B4-BE49-F238E27FC236}">
                  <a16:creationId xmlns:a16="http://schemas.microsoft.com/office/drawing/2014/main" id="{6B7647E2-9DDC-46B7-B3D6-B632D73CC674}"/>
                </a:ext>
              </a:extLst>
            </p:cNvPr>
            <p:cNvSpPr txBox="1"/>
            <p:nvPr/>
          </p:nvSpPr>
          <p:spPr>
            <a:xfrm>
              <a:off x="3941370" y="919260"/>
              <a:ext cx="1052725" cy="1052725"/>
            </a:xfrm>
            <a:prstGeom prst="rect">
              <a:avLst/>
            </a:prstGeom>
            <a:ln w="381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marR="0" lvl="0" indent="0" algn="ctr" defTabSz="2889250" rtl="0" eaLnBrk="1" fontAlgn="auto" latinLnBrk="0" hangingPunct="1">
                <a:lnSpc>
                  <a:spcPct val="90000"/>
                </a:lnSpc>
                <a:spcBef>
                  <a:spcPct val="0"/>
                </a:spcBef>
                <a:spcAft>
                  <a:spcPct val="35000"/>
                </a:spcAft>
                <a:buClrTx/>
                <a:buSzTx/>
                <a:buFontTx/>
                <a:buNone/>
                <a:tabLst/>
                <a:defRPr/>
              </a:pPr>
              <a:r>
                <a:rPr kumimoji="0" lang="en-US" sz="6500" b="0"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grpSp>
      <p:sp>
        <p:nvSpPr>
          <p:cNvPr id="47" name="Kotak Teks 14">
            <a:extLst>
              <a:ext uri="{FF2B5EF4-FFF2-40B4-BE49-F238E27FC236}">
                <a16:creationId xmlns:a16="http://schemas.microsoft.com/office/drawing/2014/main" id="{F546B8DF-ADD2-4BED-BF85-0FE9F8B5DD15}"/>
              </a:ext>
            </a:extLst>
          </p:cNvPr>
          <p:cNvSpPr txBox="1"/>
          <p:nvPr/>
        </p:nvSpPr>
        <p:spPr>
          <a:xfrm>
            <a:off x="325725" y="6434412"/>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48" name="Content Placeholder 2">
            <a:extLst>
              <a:ext uri="{FF2B5EF4-FFF2-40B4-BE49-F238E27FC236}">
                <a16:creationId xmlns:a16="http://schemas.microsoft.com/office/drawing/2014/main" id="{6B1629E2-9F8A-4DCA-B74E-D4EBE359BC09}"/>
              </a:ext>
            </a:extLst>
          </p:cNvPr>
          <p:cNvSpPr txBox="1">
            <a:spLocks/>
          </p:cNvSpPr>
          <p:nvPr/>
        </p:nvSpPr>
        <p:spPr>
          <a:xfrm>
            <a:off x="327348" y="2153336"/>
            <a:ext cx="9106937" cy="376849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A cloud collaboration solution is more than just a way to communicate with people within the team, because the features offered by each tool will vary, to find the right one for one’s business, they need to know what additional functions are most important for their team. </a:t>
            </a:r>
          </a:p>
          <a:p>
            <a:pPr marL="0" indent="0" algn="just">
              <a:buNone/>
            </a:pPr>
            <a:r>
              <a:rPr lang="en-US" b="0" dirty="0">
                <a:effectLst/>
              </a:rPr>
              <a:t>The biggest benefit of using a multi-functional tool that puts everything in one place is that it </a:t>
            </a:r>
            <a:r>
              <a:rPr lang="en-US" b="0" i="1" dirty="0">
                <a:effectLst/>
              </a:rPr>
              <a:t>minimizes human error</a:t>
            </a:r>
            <a:r>
              <a:rPr lang="en-US" b="0" dirty="0">
                <a:effectLst/>
              </a:rPr>
              <a:t>. Files are stored right where your team communicates, and tasks can be assigned within your messaging thread. Team members only need to stay up to date on one app, saving them time and ultimately making them more productive. </a:t>
            </a:r>
            <a:endParaRPr lang="en-US" dirty="0"/>
          </a:p>
        </p:txBody>
      </p:sp>
    </p:spTree>
    <p:extLst>
      <p:ext uri="{BB962C8B-B14F-4D97-AF65-F5344CB8AC3E}">
        <p14:creationId xmlns:p14="http://schemas.microsoft.com/office/powerpoint/2010/main" val="26646129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41" name="Group 40">
            <a:extLst>
              <a:ext uri="{FF2B5EF4-FFF2-40B4-BE49-F238E27FC236}">
                <a16:creationId xmlns:a16="http://schemas.microsoft.com/office/drawing/2014/main" id="{3DD2CF7A-4F72-4A38-A7D4-E8ACED093CA9}"/>
              </a:ext>
            </a:extLst>
          </p:cNvPr>
          <p:cNvGrpSpPr/>
          <p:nvPr/>
        </p:nvGrpSpPr>
        <p:grpSpPr>
          <a:xfrm>
            <a:off x="1513320" y="1021684"/>
            <a:ext cx="3464484" cy="893029"/>
            <a:chOff x="4862265" y="1347671"/>
            <a:chExt cx="2209492" cy="725105"/>
          </a:xfrm>
        </p:grpSpPr>
        <p:sp>
          <p:nvSpPr>
            <p:cNvPr id="45" name="Rectangle 44">
              <a:extLst>
                <a:ext uri="{FF2B5EF4-FFF2-40B4-BE49-F238E27FC236}">
                  <a16:creationId xmlns:a16="http://schemas.microsoft.com/office/drawing/2014/main" id="{9814F17A-5A9E-4AC1-8127-A033D4DEF362}"/>
                </a:ext>
              </a:extLst>
            </p:cNvPr>
            <p:cNvSpPr/>
            <p:nvPr/>
          </p:nvSpPr>
          <p:spPr>
            <a:xfrm>
              <a:off x="4862265" y="1347671"/>
              <a:ext cx="2209492" cy="725105"/>
            </a:xfrm>
            <a:prstGeom prst="rect">
              <a:avLst/>
            </a:prstGeom>
            <a:ln>
              <a:solidFill>
                <a:schemeClr val="bg2">
                  <a:lumMod val="25000"/>
                </a:schemeClr>
              </a:solidFill>
            </a:ln>
          </p:spPr>
          <p:style>
            <a:lnRef idx="2">
              <a:scrgbClr r="0" g="0" b="0"/>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sp>
        <p:sp>
          <p:nvSpPr>
            <p:cNvPr id="46" name="TextBox 45">
              <a:extLst>
                <a:ext uri="{FF2B5EF4-FFF2-40B4-BE49-F238E27FC236}">
                  <a16:creationId xmlns:a16="http://schemas.microsoft.com/office/drawing/2014/main" id="{890BE208-EE30-4F05-A97B-EDFBDD6CFBA2}"/>
                </a:ext>
              </a:extLst>
            </p:cNvPr>
            <p:cNvSpPr txBox="1"/>
            <p:nvPr/>
          </p:nvSpPr>
          <p:spPr>
            <a:xfrm>
              <a:off x="5215783" y="1347671"/>
              <a:ext cx="1855973" cy="72510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177800" rIns="177800" bIns="177800" numCol="1" spcCol="1270" anchor="ctr" anchorCtr="0">
              <a:noAutofit/>
            </a:bodyPr>
            <a:lstStyle/>
            <a:p>
              <a:pPr marL="0" marR="0" lvl="0" indent="0" algn="ctr" defTabSz="1111250" rtl="0" eaLnBrk="1" fontAlgn="auto" latinLnBrk="0" hangingPunct="1">
                <a:lnSpc>
                  <a:spcPct val="90000"/>
                </a:lnSpc>
                <a:spcBef>
                  <a:spcPct val="0"/>
                </a:spcBef>
                <a:spcAft>
                  <a:spcPct val="35000"/>
                </a:spcAft>
                <a:buClrTx/>
                <a:buSzTx/>
                <a:buFontTx/>
                <a:buNone/>
                <a:tabLst/>
                <a:defRPr/>
              </a:pPr>
              <a:r>
                <a:rPr kumimoji="0" lang="en-US" sz="4400" b="1" i="0" u="none" strike="noStrike" kern="1200" cap="none" spc="0" normalizeH="0" baseline="0" noProof="0" dirty="0">
                  <a:ln>
                    <a:noFill/>
                  </a:ln>
                  <a:solidFill>
                    <a:srgbClr val="E7E6E6">
                      <a:lumMod val="25000"/>
                    </a:srgbClr>
                  </a:solidFill>
                  <a:effectLst/>
                  <a:uLnTx/>
                  <a:uFillTx/>
                  <a:latin typeface="Calibri" panose="020F0502020204030204"/>
                  <a:ea typeface="+mn-ea"/>
                  <a:cs typeface="+mn-cs"/>
                </a:rPr>
                <a:t>Integration</a:t>
              </a:r>
            </a:p>
          </p:txBody>
        </p:sp>
      </p:grpSp>
      <p:grpSp>
        <p:nvGrpSpPr>
          <p:cNvPr id="42" name="Group 41">
            <a:extLst>
              <a:ext uri="{FF2B5EF4-FFF2-40B4-BE49-F238E27FC236}">
                <a16:creationId xmlns:a16="http://schemas.microsoft.com/office/drawing/2014/main" id="{42B5E6C7-C453-48D2-AF0D-04CB9B09A1CD}"/>
              </a:ext>
            </a:extLst>
          </p:cNvPr>
          <p:cNvGrpSpPr/>
          <p:nvPr/>
        </p:nvGrpSpPr>
        <p:grpSpPr>
          <a:xfrm>
            <a:off x="334924" y="432486"/>
            <a:ext cx="1472995" cy="1472995"/>
            <a:chOff x="3683869" y="758473"/>
            <a:chExt cx="1472995" cy="1472995"/>
          </a:xfrm>
        </p:grpSpPr>
        <p:sp>
          <p:nvSpPr>
            <p:cNvPr id="43" name="Oval 42">
              <a:extLst>
                <a:ext uri="{FF2B5EF4-FFF2-40B4-BE49-F238E27FC236}">
                  <a16:creationId xmlns:a16="http://schemas.microsoft.com/office/drawing/2014/main" id="{ED128C06-BCA1-4534-B2A1-130F4D6423D8}"/>
                </a:ext>
              </a:extLst>
            </p:cNvPr>
            <p:cNvSpPr/>
            <p:nvPr/>
          </p:nvSpPr>
          <p:spPr>
            <a:xfrm>
              <a:off x="3683869" y="758473"/>
              <a:ext cx="1472995" cy="1472995"/>
            </a:xfrm>
            <a:prstGeom prst="ellipse">
              <a:avLst/>
            </a:prstGeom>
            <a:blipFill dpi="0" rotWithShape="0">
              <a:blip r:embed="rId2">
                <a:alphaModFix amt="79000"/>
                <a:duotone>
                  <a:schemeClr val="accent3">
                    <a:hueOff val="0"/>
                    <a:satOff val="0"/>
                    <a:lumOff val="0"/>
                    <a:alphaOff val="0"/>
                    <a:shade val="20000"/>
                    <a:satMod val="200000"/>
                  </a:schemeClr>
                  <a:schemeClr val="accent3">
                    <a:hueOff val="0"/>
                    <a:satOff val="0"/>
                    <a:lumOff val="0"/>
                    <a:alphaOff val="0"/>
                    <a:tint val="12000"/>
                    <a:satMod val="190000"/>
                  </a:schemeClr>
                </a:duotone>
              </a:blip>
              <a:srcRect/>
              <a:stretch>
                <a:fillRect/>
              </a:stretch>
            </a:blipFill>
            <a:ln w="38100">
              <a:solidFill>
                <a:schemeClr val="bg1">
                  <a:lumMod val="75000"/>
                </a:schemeClr>
              </a:solidFill>
            </a:ln>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44" name="Oval 6">
              <a:extLst>
                <a:ext uri="{FF2B5EF4-FFF2-40B4-BE49-F238E27FC236}">
                  <a16:creationId xmlns:a16="http://schemas.microsoft.com/office/drawing/2014/main" id="{6E402636-19D5-4384-B71D-385FC8EFF544}"/>
                </a:ext>
              </a:extLst>
            </p:cNvPr>
            <p:cNvSpPr txBox="1"/>
            <p:nvPr/>
          </p:nvSpPr>
          <p:spPr>
            <a:xfrm>
              <a:off x="3899584" y="974188"/>
              <a:ext cx="1041565" cy="10415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marR="0" lvl="0" indent="0" algn="ctr" defTabSz="2889250" rtl="0" eaLnBrk="1" fontAlgn="auto" latinLnBrk="0" hangingPunct="1">
                <a:lnSpc>
                  <a:spcPct val="90000"/>
                </a:lnSpc>
                <a:spcBef>
                  <a:spcPct val="0"/>
                </a:spcBef>
                <a:spcAft>
                  <a:spcPct val="35000"/>
                </a:spcAft>
                <a:buClrTx/>
                <a:buSzTx/>
                <a:buFontTx/>
                <a:buNone/>
                <a:tabLst/>
                <a:defRPr/>
              </a:pPr>
              <a:r>
                <a:rPr kumimoji="0" lang="en-US" sz="6500" b="0"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grpSp>
      <p:sp>
        <p:nvSpPr>
          <p:cNvPr id="47" name="Kotak Teks 14">
            <a:extLst>
              <a:ext uri="{FF2B5EF4-FFF2-40B4-BE49-F238E27FC236}">
                <a16:creationId xmlns:a16="http://schemas.microsoft.com/office/drawing/2014/main" id="{6439B70C-76D0-43CA-81B7-6FBCAE7A1F88}"/>
              </a:ext>
            </a:extLst>
          </p:cNvPr>
          <p:cNvSpPr txBox="1"/>
          <p:nvPr/>
        </p:nvSpPr>
        <p:spPr>
          <a:xfrm>
            <a:off x="327348" y="6401760"/>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49" name="Content Placeholder 2">
            <a:extLst>
              <a:ext uri="{FF2B5EF4-FFF2-40B4-BE49-F238E27FC236}">
                <a16:creationId xmlns:a16="http://schemas.microsoft.com/office/drawing/2014/main" id="{3CE6ACF2-AB19-4F70-9419-18D538792DEC}"/>
              </a:ext>
            </a:extLst>
          </p:cNvPr>
          <p:cNvSpPr txBox="1">
            <a:spLocks/>
          </p:cNvSpPr>
          <p:nvPr/>
        </p:nvSpPr>
        <p:spPr>
          <a:xfrm>
            <a:off x="327348" y="2153336"/>
            <a:ext cx="9106937"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While a cloud collaboration tool, especially one with a lot of features can do a lot, it can not do everything on its own. This is where integrations will become important. </a:t>
            </a:r>
            <a:r>
              <a:rPr lang="en-US" dirty="0"/>
              <a:t>Users want their collaboration tool to connect with other apps so that the task that they do can be open by other tool as well.</a:t>
            </a:r>
          </a:p>
          <a:p>
            <a:pPr marL="0" indent="0" algn="just">
              <a:buNone/>
            </a:pPr>
            <a:r>
              <a:rPr lang="en-US" dirty="0"/>
              <a:t>Users are required to choose the tools that they might want to use in the future, to prevent the case of having to overhaul the entire system just because their collaboration tool can not connect to the apps that the team usually use.</a:t>
            </a:r>
          </a:p>
        </p:txBody>
      </p:sp>
    </p:spTree>
    <p:extLst>
      <p:ext uri="{BB962C8B-B14F-4D97-AF65-F5344CB8AC3E}">
        <p14:creationId xmlns:p14="http://schemas.microsoft.com/office/powerpoint/2010/main" val="2726112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13000" b="-13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112295" y="6488668"/>
            <a:ext cx="435810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http://nsimplecore.com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914400" y="2359504"/>
            <a:ext cx="10820400" cy="2138992"/>
          </a:xfrm>
        </p:spPr>
        <p:txBody>
          <a:bodyPr>
            <a:normAutofit/>
          </a:bodyPr>
          <a:lstStyle/>
          <a:p>
            <a:pPr algn="ctr"/>
            <a:r>
              <a:rPr lang="en-US" sz="5400" b="1" dirty="0">
                <a:ln>
                  <a:solidFill>
                    <a:schemeClr val="bg1"/>
                  </a:solidFill>
                </a:ln>
                <a:latin typeface="Adobe Gothic Std B" panose="020B0800000000000000" pitchFamily="34" charset="-128"/>
                <a:ea typeface="Adobe Gothic Std B" panose="020B0800000000000000" pitchFamily="34" charset="-128"/>
              </a:rPr>
              <a:t>Challenges in implementing </a:t>
            </a:r>
            <a:br>
              <a:rPr lang="en-US" sz="5400" b="1" dirty="0">
                <a:ln>
                  <a:solidFill>
                    <a:schemeClr val="bg1"/>
                  </a:solidFill>
                </a:ln>
                <a:latin typeface="Adobe Gothic Std B" panose="020B0800000000000000" pitchFamily="34" charset="-128"/>
                <a:ea typeface="Adobe Gothic Std B" panose="020B0800000000000000" pitchFamily="34" charset="-128"/>
              </a:rPr>
            </a:br>
            <a:r>
              <a:rPr lang="en-US" sz="5400" b="1" dirty="0">
                <a:ln>
                  <a:solidFill>
                    <a:schemeClr val="bg1"/>
                  </a:solidFill>
                </a:ln>
                <a:solidFill>
                  <a:srgbClr val="00B0F0"/>
                </a:solidFill>
                <a:latin typeface="Adobe Gothic Std B" panose="020B0800000000000000" pitchFamily="34" charset="-128"/>
                <a:ea typeface="Adobe Gothic Std B" panose="020B0800000000000000" pitchFamily="34" charset="-128"/>
              </a:rPr>
              <a:t>Cloud</a:t>
            </a:r>
            <a:r>
              <a:rPr lang="en-US" sz="5400" b="1" dirty="0">
                <a:ln>
                  <a:solidFill>
                    <a:schemeClr val="bg1"/>
                  </a:solidFill>
                </a:ln>
                <a:latin typeface="Adobe Gothic Std B" panose="020B0800000000000000" pitchFamily="34" charset="-128"/>
                <a:ea typeface="Adobe Gothic Std B" panose="020B0800000000000000" pitchFamily="34" charset="-128"/>
              </a:rPr>
              <a:t> Collaboration Tools</a:t>
            </a:r>
          </a:p>
        </p:txBody>
      </p:sp>
    </p:spTree>
    <p:extLst>
      <p:ext uri="{BB962C8B-B14F-4D97-AF65-F5344CB8AC3E}">
        <p14:creationId xmlns:p14="http://schemas.microsoft.com/office/powerpoint/2010/main" val="5880042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itle 1">
            <a:extLst>
              <a:ext uri="{FF2B5EF4-FFF2-40B4-BE49-F238E27FC236}">
                <a16:creationId xmlns:a16="http://schemas.microsoft.com/office/drawing/2014/main" id="{C0C146C5-ABE0-4389-B50B-4733B276DD7E}"/>
              </a:ext>
            </a:extLst>
          </p:cNvPr>
          <p:cNvSpPr>
            <a:spLocks noGrp="1"/>
          </p:cNvSpPr>
          <p:nvPr>
            <p:ph type="title"/>
          </p:nvPr>
        </p:nvSpPr>
        <p:spPr>
          <a:xfrm>
            <a:off x="2802756" y="382995"/>
            <a:ext cx="6586488" cy="944839"/>
          </a:xfrm>
        </p:spPr>
        <p:txBody>
          <a:bodyPr>
            <a:normAutofit/>
          </a:bodyPr>
          <a:lstStyle/>
          <a:p>
            <a:pPr algn="ctr"/>
            <a:r>
              <a:rPr lang="en-US" dirty="0">
                <a:latin typeface="Adobe Gothic Std B" panose="020B0800000000000000" pitchFamily="34" charset="-128"/>
                <a:ea typeface="Adobe Gothic Std B" panose="020B0800000000000000" pitchFamily="34" charset="-128"/>
              </a:rPr>
              <a:t>Too many application</a:t>
            </a:r>
          </a:p>
        </p:txBody>
      </p:sp>
      <p:sp>
        <p:nvSpPr>
          <p:cNvPr id="11" name="Content Placeholder 2">
            <a:extLst>
              <a:ext uri="{FF2B5EF4-FFF2-40B4-BE49-F238E27FC236}">
                <a16:creationId xmlns:a16="http://schemas.microsoft.com/office/drawing/2014/main" id="{62CF6FAF-F0BB-4957-B658-71CA0A257584}"/>
              </a:ext>
            </a:extLst>
          </p:cNvPr>
          <p:cNvSpPr txBox="1">
            <a:spLocks/>
          </p:cNvSpPr>
          <p:nvPr/>
        </p:nvSpPr>
        <p:spPr>
          <a:xfrm>
            <a:off x="880792" y="1929764"/>
            <a:ext cx="10427368" cy="354059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Companies on average use at least 16 SaaS apps to manage all their internal operations. With the majority of the workforce going remote in 2020 because of the ongoing pandemic, this number has only increased. Introducing another app for cloud collaboration will not only overwhelm employees but also create issues within teams.</a:t>
            </a:r>
          </a:p>
          <a:p>
            <a:pPr marL="0" indent="0" algn="just">
              <a:buNone/>
            </a:pPr>
            <a:r>
              <a:rPr lang="en-US" dirty="0"/>
              <a:t>They will have to clearly decide the purpose of the tool, especially if they are already using other applications with overlapping functionalities. Integrating it with the existing system and ensuring the data doesn’t get siloed will be another challenge.</a:t>
            </a:r>
          </a:p>
        </p:txBody>
      </p:sp>
    </p:spTree>
    <p:extLst>
      <p:ext uri="{BB962C8B-B14F-4D97-AF65-F5344CB8AC3E}">
        <p14:creationId xmlns:p14="http://schemas.microsoft.com/office/powerpoint/2010/main" val="1785201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itle 1">
            <a:extLst>
              <a:ext uri="{FF2B5EF4-FFF2-40B4-BE49-F238E27FC236}">
                <a16:creationId xmlns:a16="http://schemas.microsoft.com/office/drawing/2014/main" id="{C0C146C5-ABE0-4389-B50B-4733B276DD7E}"/>
              </a:ext>
            </a:extLst>
          </p:cNvPr>
          <p:cNvSpPr>
            <a:spLocks noGrp="1"/>
          </p:cNvSpPr>
          <p:nvPr>
            <p:ph type="title"/>
          </p:nvPr>
        </p:nvSpPr>
        <p:spPr>
          <a:xfrm>
            <a:off x="1969348" y="442742"/>
            <a:ext cx="8250255" cy="1276090"/>
          </a:xfrm>
        </p:spPr>
        <p:txBody>
          <a:bodyPr>
            <a:normAutofit fontScale="90000"/>
          </a:bodyPr>
          <a:lstStyle/>
          <a:p>
            <a:pPr algn="ctr"/>
            <a:r>
              <a:rPr lang="en-US" b="1" dirty="0"/>
              <a:t>Absence of an organization-wide collaboration strategy</a:t>
            </a:r>
          </a:p>
        </p:txBody>
      </p:sp>
      <p:sp>
        <p:nvSpPr>
          <p:cNvPr id="11" name="Content Placeholder 2">
            <a:extLst>
              <a:ext uri="{FF2B5EF4-FFF2-40B4-BE49-F238E27FC236}">
                <a16:creationId xmlns:a16="http://schemas.microsoft.com/office/drawing/2014/main" id="{62CF6FAF-F0BB-4957-B658-71CA0A257584}"/>
              </a:ext>
            </a:extLst>
          </p:cNvPr>
          <p:cNvSpPr txBox="1">
            <a:spLocks/>
          </p:cNvSpPr>
          <p:nvPr/>
        </p:nvSpPr>
        <p:spPr>
          <a:xfrm>
            <a:off x="880792" y="1929764"/>
            <a:ext cx="10427368" cy="35405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No matter how great of a cloud collaboration tool people use within their company, it won’t do any good if collaboration is not a part </a:t>
            </a:r>
            <a:r>
              <a:rPr lang="en-US"/>
              <a:t>of their </a:t>
            </a:r>
            <a:r>
              <a:rPr lang="en-US" dirty="0"/>
              <a:t>core company values. Organizations should develop a collaboration strategy that encourages employees to collaborate and communicate with each other. It should also include the right practices to ask colleges for inputs, offer constructive feedback, and reach a common consensus.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55478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t="-9000" b="-9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103426" y="6488668"/>
            <a:ext cx="368565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i="1" dirty="0" err="1">
                <a:solidFill>
                  <a:prstClr val="black"/>
                </a:solidFill>
                <a:latin typeface="Arial" panose="020B0604020202020204" pitchFamily="34" charset="0"/>
              </a:rPr>
              <a:t>nojitter</a:t>
            </a: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a:t>
            </a:r>
          </a:p>
        </p:txBody>
      </p:sp>
      <p:sp>
        <p:nvSpPr>
          <p:cNvPr id="8" name="Title 1">
            <a:extLst>
              <a:ext uri="{FF2B5EF4-FFF2-40B4-BE49-F238E27FC236}">
                <a16:creationId xmlns:a16="http://schemas.microsoft.com/office/drawing/2014/main" id="{078189AF-E7BC-487A-85E0-94B951CC9B94}"/>
              </a:ext>
            </a:extLst>
          </p:cNvPr>
          <p:cNvSpPr>
            <a:spLocks noGrp="1"/>
          </p:cNvSpPr>
          <p:nvPr>
            <p:ph type="title"/>
          </p:nvPr>
        </p:nvSpPr>
        <p:spPr>
          <a:xfrm>
            <a:off x="2805953" y="2953566"/>
            <a:ext cx="6589059" cy="1270091"/>
          </a:xfrm>
        </p:spPr>
        <p:txBody>
          <a:bodyPr>
            <a:normAutofit fontScale="90000"/>
          </a:bodyPr>
          <a:lstStyle/>
          <a:p>
            <a:pPr algn="ctr"/>
            <a:r>
              <a:rPr lang="en-US" sz="5400" b="1" dirty="0">
                <a:solidFill>
                  <a:srgbClr val="00B0F0"/>
                </a:solidFill>
                <a:latin typeface="Adobe Gothic Std B" panose="020B0800000000000000" pitchFamily="34" charset="-128"/>
                <a:ea typeface="Adobe Gothic Std B" panose="020B0800000000000000" pitchFamily="34" charset="-128"/>
              </a:rPr>
              <a:t>Cloud</a:t>
            </a:r>
            <a:r>
              <a:rPr lang="en-US" sz="5400" b="1" dirty="0">
                <a:latin typeface="Adobe Gothic Std B" panose="020B0800000000000000" pitchFamily="34" charset="-128"/>
                <a:ea typeface="Adobe Gothic Std B" panose="020B0800000000000000" pitchFamily="34" charset="-128"/>
              </a:rPr>
              <a:t> </a:t>
            </a:r>
            <a:br>
              <a:rPr lang="en-US" sz="5400" b="1" dirty="0">
                <a:latin typeface="Adobe Gothic Std B" panose="020B0800000000000000" pitchFamily="34" charset="-128"/>
                <a:ea typeface="Adobe Gothic Std B" panose="020B0800000000000000" pitchFamily="34" charset="-128"/>
              </a:rPr>
            </a:br>
            <a:r>
              <a:rPr lang="en-US" sz="5400" b="1" dirty="0">
                <a:latin typeface="Adobe Gothic Std B" panose="020B0800000000000000" pitchFamily="34" charset="-128"/>
                <a:ea typeface="Adobe Gothic Std B" panose="020B0800000000000000" pitchFamily="34" charset="-128"/>
              </a:rPr>
              <a:t>Collaboration Tools</a:t>
            </a:r>
          </a:p>
        </p:txBody>
      </p:sp>
    </p:spTree>
    <p:extLst>
      <p:ext uri="{BB962C8B-B14F-4D97-AF65-F5344CB8AC3E}">
        <p14:creationId xmlns:p14="http://schemas.microsoft.com/office/powerpoint/2010/main" val="2935833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2000"/>
            <a:lum/>
          </a:blip>
          <a:srcRect/>
          <a:stretch>
            <a:fillRect t="-9000" b="-9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0" y="6488668"/>
            <a:ext cx="442762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http://teams.microsoft.com</a:t>
            </a:r>
          </a:p>
        </p:txBody>
      </p:sp>
      <p:pic>
        <p:nvPicPr>
          <p:cNvPr id="4" name="Picture 3">
            <a:extLst>
              <a:ext uri="{FF2B5EF4-FFF2-40B4-BE49-F238E27FC236}">
                <a16:creationId xmlns:a16="http://schemas.microsoft.com/office/drawing/2014/main" id="{A66ED018-2F64-40E8-A2D0-FA82A5B2EA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686" y="-812801"/>
            <a:ext cx="5728305" cy="3222172"/>
          </a:xfrm>
          <a:prstGeom prst="rect">
            <a:avLst/>
          </a:prstGeom>
        </p:spPr>
      </p:pic>
      <p:sp>
        <p:nvSpPr>
          <p:cNvPr id="7" name="Content Placeholder 2">
            <a:extLst>
              <a:ext uri="{FF2B5EF4-FFF2-40B4-BE49-F238E27FC236}">
                <a16:creationId xmlns:a16="http://schemas.microsoft.com/office/drawing/2014/main" id="{DE1A2062-C975-457E-AC7F-310BD2A65E80}"/>
              </a:ext>
            </a:extLst>
          </p:cNvPr>
          <p:cNvSpPr txBox="1">
            <a:spLocks/>
          </p:cNvSpPr>
          <p:nvPr/>
        </p:nvSpPr>
        <p:spPr>
          <a:xfrm>
            <a:off x="320843" y="1544753"/>
            <a:ext cx="10427368" cy="354059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Microsoft Teams isn’t actually one cloud collaboration tool but rather a collection of apps and tools that can make working with teams easy and productive. With 365, you can use the Office products you love, use OneDrive to edit, share, and collaborate on documents, and stay in contact with employees and team members. </a:t>
            </a:r>
            <a:endParaRPr lang="en-US" dirty="0"/>
          </a:p>
          <a:p>
            <a:pPr marL="0" indent="0" algn="just">
              <a:buNone/>
            </a:pPr>
            <a:r>
              <a:rPr lang="en-US" b="0" dirty="0">
                <a:effectLst/>
              </a:rPr>
              <a:t>Although Microsoft’s suite of tools is designed to work together, the collection of apps means your team needs to be well versed in a variety of apps. They also work best when using the full range of Microsoft tools, so integrating with other apps can be a no-go. </a:t>
            </a:r>
            <a:endParaRPr lang="en-US" dirty="0"/>
          </a:p>
        </p:txBody>
      </p:sp>
    </p:spTree>
    <p:extLst>
      <p:ext uri="{BB962C8B-B14F-4D97-AF65-F5344CB8AC3E}">
        <p14:creationId xmlns:p14="http://schemas.microsoft.com/office/powerpoint/2010/main" val="3657947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l="-2000" r="-2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197223" y="6488668"/>
            <a:ext cx="416560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http://workspace.com</a:t>
            </a:r>
          </a:p>
        </p:txBody>
      </p:sp>
      <p:pic>
        <p:nvPicPr>
          <p:cNvPr id="3" name="Picture 2">
            <a:extLst>
              <a:ext uri="{FF2B5EF4-FFF2-40B4-BE49-F238E27FC236}">
                <a16:creationId xmlns:a16="http://schemas.microsoft.com/office/drawing/2014/main" id="{9A235595-6029-4BD6-89AD-8AAEED05C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321845"/>
            <a:ext cx="5053263" cy="647449"/>
          </a:xfrm>
          <a:prstGeom prst="rect">
            <a:avLst/>
          </a:prstGeom>
        </p:spPr>
      </p:pic>
      <p:sp>
        <p:nvSpPr>
          <p:cNvPr id="7" name="Content Placeholder 2">
            <a:extLst>
              <a:ext uri="{FF2B5EF4-FFF2-40B4-BE49-F238E27FC236}">
                <a16:creationId xmlns:a16="http://schemas.microsoft.com/office/drawing/2014/main" id="{7391F6BB-1D57-4204-B047-C3B3FBFADA8F}"/>
              </a:ext>
            </a:extLst>
          </p:cNvPr>
          <p:cNvSpPr txBox="1">
            <a:spLocks/>
          </p:cNvSpPr>
          <p:nvPr/>
        </p:nvSpPr>
        <p:spPr>
          <a:xfrm>
            <a:off x="304800" y="1126641"/>
            <a:ext cx="10443411"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Google Workspace is Google’s new productivity toolkit. It brings all users favorite G Suite tools -- Calendar, Gmail, Drive, Docs, Slides, Meet, Keep, Forms, Sites, Currents and Sheets, even closer together under a neat, tidy, and colorful umbrella. </a:t>
            </a:r>
          </a:p>
          <a:p>
            <a:pPr marL="0" indent="0" algn="just">
              <a:buNone/>
            </a:pPr>
            <a:r>
              <a:rPr lang="en-US" dirty="0"/>
              <a:t>Google has taken a look at their existing tool to see how they can create some kind of digital office for its users. Google Workspace has been developed to encourage effective collaboration, bringing teams closer together when they’re not together.</a:t>
            </a:r>
          </a:p>
        </p:txBody>
      </p:sp>
    </p:spTree>
    <p:extLst>
      <p:ext uri="{BB962C8B-B14F-4D97-AF65-F5344CB8AC3E}">
        <p14:creationId xmlns:p14="http://schemas.microsoft.com/office/powerpoint/2010/main" val="4256685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2000"/>
            <a:lum/>
          </a:blip>
          <a:srcRect/>
          <a:stretch>
            <a:fillRect t="-5000" b="-5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304800" y="6345322"/>
            <a:ext cx="423817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http://ringcentral.com</a:t>
            </a:r>
          </a:p>
        </p:txBody>
      </p:sp>
      <p:pic>
        <p:nvPicPr>
          <p:cNvPr id="5" name="Picture 4">
            <a:extLst>
              <a:ext uri="{FF2B5EF4-FFF2-40B4-BE49-F238E27FC236}">
                <a16:creationId xmlns:a16="http://schemas.microsoft.com/office/drawing/2014/main" id="{80A81DA5-DB0F-4CDE-BDBC-23E5523074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257" y="261229"/>
            <a:ext cx="4238171" cy="638268"/>
          </a:xfrm>
          <a:prstGeom prst="rect">
            <a:avLst/>
          </a:prstGeom>
        </p:spPr>
      </p:pic>
      <p:sp>
        <p:nvSpPr>
          <p:cNvPr id="9" name="Content Placeholder 2">
            <a:extLst>
              <a:ext uri="{FF2B5EF4-FFF2-40B4-BE49-F238E27FC236}">
                <a16:creationId xmlns:a16="http://schemas.microsoft.com/office/drawing/2014/main" id="{4E8A1185-2DD0-4E4C-A431-00DD7F08E641}"/>
              </a:ext>
            </a:extLst>
          </p:cNvPr>
          <p:cNvSpPr txBox="1">
            <a:spLocks/>
          </p:cNvSpPr>
          <p:nvPr/>
        </p:nvSpPr>
        <p:spPr>
          <a:xfrm>
            <a:off x="304800" y="1126641"/>
            <a:ext cx="10363200" cy="376849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The RingCentral app is a phone, team messaging, video, and task management tool that allows teams to share files, create and manage tasks, and work together on the go. Although it looks like a chat-based tool, user can easily make a phone call, switch to video calls, drop links to files and documents, and integrate it with popular apps like Google Drive, and Microsoft Teams. </a:t>
            </a:r>
          </a:p>
          <a:p>
            <a:pPr marL="0" indent="0" algn="just">
              <a:buNone/>
            </a:pPr>
            <a:r>
              <a:rPr lang="en-US" b="0" dirty="0">
                <a:effectLst/>
              </a:rPr>
              <a:t>RingCentral’s messaging feature is free, and lets users add unlimited team members. It also has built-in to-dos and tasks so they can coordinate with </a:t>
            </a:r>
            <a:r>
              <a:rPr lang="en-US" b="0" dirty="0" err="1">
                <a:effectLst/>
              </a:rPr>
              <a:t>thier</a:t>
            </a:r>
            <a:r>
              <a:rPr lang="en-US" b="0" dirty="0">
                <a:effectLst/>
              </a:rPr>
              <a:t> team and get things done without a second project management system</a:t>
            </a:r>
            <a:endParaRPr lang="en-US" dirty="0"/>
          </a:p>
        </p:txBody>
      </p:sp>
    </p:spTree>
    <p:extLst>
      <p:ext uri="{BB962C8B-B14F-4D97-AF65-F5344CB8AC3E}">
        <p14:creationId xmlns:p14="http://schemas.microsoft.com/office/powerpoint/2010/main" val="3065503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5000" b="-5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304800" y="6443283"/>
            <a:ext cx="368565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http://slack.com</a:t>
            </a:r>
          </a:p>
        </p:txBody>
      </p:sp>
      <p:pic>
        <p:nvPicPr>
          <p:cNvPr id="3" name="Picture 2">
            <a:extLst>
              <a:ext uri="{FF2B5EF4-FFF2-40B4-BE49-F238E27FC236}">
                <a16:creationId xmlns:a16="http://schemas.microsoft.com/office/drawing/2014/main" id="{1F6779AD-7590-4F62-9690-738E162960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828" y="230051"/>
            <a:ext cx="2873258" cy="727892"/>
          </a:xfrm>
          <a:prstGeom prst="rect">
            <a:avLst/>
          </a:prstGeom>
        </p:spPr>
      </p:pic>
      <p:sp>
        <p:nvSpPr>
          <p:cNvPr id="7" name="Content Placeholder 2">
            <a:extLst>
              <a:ext uri="{FF2B5EF4-FFF2-40B4-BE49-F238E27FC236}">
                <a16:creationId xmlns:a16="http://schemas.microsoft.com/office/drawing/2014/main" id="{F06B0433-7F06-4230-9C85-871E3F649B04}"/>
              </a:ext>
            </a:extLst>
          </p:cNvPr>
          <p:cNvSpPr txBox="1">
            <a:spLocks/>
          </p:cNvSpPr>
          <p:nvPr/>
        </p:nvSpPr>
        <p:spPr>
          <a:xfrm>
            <a:off x="304800" y="1126641"/>
            <a:ext cx="9106937" cy="376849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Slack is another popular cloud collaboration tool that looks and functions similar to the RingCentral app. Like the RingCentral app, Slack’s primary communication method is team messaging, with video calling and file sharing tacked on. Slack also has a long list of apps it integrates with. </a:t>
            </a:r>
            <a:endParaRPr lang="en-US" dirty="0"/>
          </a:p>
          <a:p>
            <a:pPr marL="0" indent="0" algn="just">
              <a:buNone/>
            </a:pPr>
            <a:r>
              <a:rPr lang="en-US" b="0" dirty="0">
                <a:effectLst/>
              </a:rPr>
              <a:t>Slack does have a free offering, but it doesn’t come without some limitations. The number of available messages is limited to just 10,000 (meaning you can’t scroll back to look at past chats), and you’re limited on the number of integrations you can have with the free plan. </a:t>
            </a:r>
            <a:endParaRPr lang="en-US" dirty="0"/>
          </a:p>
        </p:txBody>
      </p:sp>
    </p:spTree>
    <p:extLst>
      <p:ext uri="{BB962C8B-B14F-4D97-AF65-F5344CB8AC3E}">
        <p14:creationId xmlns:p14="http://schemas.microsoft.com/office/powerpoint/2010/main" val="27630452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2000"/>
            <a:lum/>
          </a:blip>
          <a:srcRect/>
          <a:stretch>
            <a:fillRect t="-8000" b="-8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304800" y="6470134"/>
            <a:ext cx="368565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kumimoji="0" lang="en-US" sz="1800" b="0" i="1"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nojitter</a:t>
            </a: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a:t>
            </a:r>
          </a:p>
        </p:txBody>
      </p:sp>
      <p:pic>
        <p:nvPicPr>
          <p:cNvPr id="3" name="Picture 2">
            <a:extLst>
              <a:ext uri="{FF2B5EF4-FFF2-40B4-BE49-F238E27FC236}">
                <a16:creationId xmlns:a16="http://schemas.microsoft.com/office/drawing/2014/main" id="{ADD88976-DBDC-4BD4-B440-ED48D3E43F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436" y="203200"/>
            <a:ext cx="2895735" cy="856343"/>
          </a:xfrm>
          <a:prstGeom prst="rect">
            <a:avLst/>
          </a:prstGeom>
        </p:spPr>
      </p:pic>
      <p:sp>
        <p:nvSpPr>
          <p:cNvPr id="7" name="Content Placeholder 2">
            <a:extLst>
              <a:ext uri="{FF2B5EF4-FFF2-40B4-BE49-F238E27FC236}">
                <a16:creationId xmlns:a16="http://schemas.microsoft.com/office/drawing/2014/main" id="{92F785B5-E175-4BE5-B081-171E4AE9098C}"/>
              </a:ext>
            </a:extLst>
          </p:cNvPr>
          <p:cNvSpPr txBox="1">
            <a:spLocks/>
          </p:cNvSpPr>
          <p:nvPr/>
        </p:nvSpPr>
        <p:spPr>
          <a:xfrm>
            <a:off x="304800" y="1126641"/>
            <a:ext cx="9106937"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Wrike is first and foremost a project management tool. While team communication is important, Wrike prioritizes organization and information management to make collaboration easy. </a:t>
            </a:r>
            <a:endParaRPr lang="en-US" dirty="0"/>
          </a:p>
          <a:p>
            <a:pPr marL="0" indent="0" algn="just">
              <a:buNone/>
            </a:pPr>
            <a:r>
              <a:rPr lang="en-US" b="0" dirty="0">
                <a:effectLst/>
              </a:rPr>
              <a:t>Wrike shares project data in real time, which is great for small businesses with a lot of different moving pieces. While it does integrate with communications platforms, the only in-app communication is text-based, which might not be enough for some teams. </a:t>
            </a:r>
            <a:endParaRPr lang="en-US" dirty="0"/>
          </a:p>
        </p:txBody>
      </p:sp>
    </p:spTree>
    <p:extLst>
      <p:ext uri="{BB962C8B-B14F-4D97-AF65-F5344CB8AC3E}">
        <p14:creationId xmlns:p14="http://schemas.microsoft.com/office/powerpoint/2010/main" val="22171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t="-1000" b="-1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282307" y="6475005"/>
            <a:ext cx="378636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i="1" dirty="0" err="1">
                <a:solidFill>
                  <a:prstClr val="black"/>
                </a:solidFill>
                <a:latin typeface="Arial" panose="020B0604020202020204" pitchFamily="34" charset="0"/>
              </a:rPr>
              <a:t>qualityze</a:t>
            </a: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a:t>
            </a:r>
          </a:p>
        </p:txBody>
      </p:sp>
      <p:sp>
        <p:nvSpPr>
          <p:cNvPr id="11" name="Title 1">
            <a:extLst>
              <a:ext uri="{FF2B5EF4-FFF2-40B4-BE49-F238E27FC236}">
                <a16:creationId xmlns:a16="http://schemas.microsoft.com/office/drawing/2014/main" id="{2C28E2D0-A29D-4AED-ACFD-01A2052D91F8}"/>
              </a:ext>
            </a:extLst>
          </p:cNvPr>
          <p:cNvSpPr>
            <a:spLocks noGrp="1"/>
          </p:cNvSpPr>
          <p:nvPr>
            <p:ph type="title"/>
          </p:nvPr>
        </p:nvSpPr>
        <p:spPr>
          <a:xfrm>
            <a:off x="2802756" y="382995"/>
            <a:ext cx="6586488" cy="944839"/>
          </a:xfrm>
        </p:spPr>
        <p:txBody>
          <a:bodyPr>
            <a:normAutofit fontScale="90000"/>
          </a:bodyPr>
          <a:lstStyle/>
          <a:p>
            <a:pPr algn="ctr"/>
            <a:r>
              <a:rPr lang="en-US" dirty="0">
                <a:latin typeface="Adobe Gothic Std B" panose="020B0800000000000000" pitchFamily="34" charset="-128"/>
                <a:ea typeface="Adobe Gothic Std B" panose="020B0800000000000000" pitchFamily="34" charset="-128"/>
              </a:rPr>
              <a:t>Which </a:t>
            </a:r>
            <a:r>
              <a:rPr lang="en-US" dirty="0">
                <a:solidFill>
                  <a:srgbClr val="00B0F0"/>
                </a:solidFill>
                <a:latin typeface="Adobe Gothic Std B" panose="020B0800000000000000" pitchFamily="34" charset="-128"/>
                <a:ea typeface="Adobe Gothic Std B" panose="020B0800000000000000" pitchFamily="34" charset="-128"/>
              </a:rPr>
              <a:t>Cloud</a:t>
            </a:r>
            <a:r>
              <a:rPr lang="en-US" dirty="0">
                <a:latin typeface="Adobe Gothic Std B" panose="020B0800000000000000" pitchFamily="34" charset="-128"/>
                <a:ea typeface="Adobe Gothic Std B" panose="020B0800000000000000" pitchFamily="34" charset="-128"/>
              </a:rPr>
              <a:t> collaboration tools should you choose?</a:t>
            </a:r>
          </a:p>
        </p:txBody>
      </p:sp>
      <p:sp>
        <p:nvSpPr>
          <p:cNvPr id="12" name="Content Placeholder 2">
            <a:extLst>
              <a:ext uri="{FF2B5EF4-FFF2-40B4-BE49-F238E27FC236}">
                <a16:creationId xmlns:a16="http://schemas.microsoft.com/office/drawing/2014/main" id="{75DF2574-4AC2-491E-8C70-5C044CBB2819}"/>
              </a:ext>
            </a:extLst>
          </p:cNvPr>
          <p:cNvSpPr txBox="1">
            <a:spLocks/>
          </p:cNvSpPr>
          <p:nvPr/>
        </p:nvSpPr>
        <p:spPr>
          <a:xfrm>
            <a:off x="282307" y="1736241"/>
            <a:ext cx="9230661"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0" dirty="0">
                <a:effectLst/>
              </a:rPr>
              <a:t>If you’re looking for a cloud collaboration solution for your small business team, take some free trials for a test drive! Get a feel for what works for you (and what doesn’t) and make a decision that feels comfortable to your team. </a:t>
            </a:r>
            <a:endParaRPr lang="en-US" dirty="0"/>
          </a:p>
        </p:txBody>
      </p:sp>
    </p:spTree>
    <p:extLst>
      <p:ext uri="{BB962C8B-B14F-4D97-AF65-F5344CB8AC3E}">
        <p14:creationId xmlns:p14="http://schemas.microsoft.com/office/powerpoint/2010/main" val="20936899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extLst>
              <a:ext uri="{BEBA8EAE-BF5A-486C-A8C5-ECC9F3942E4B}">
                <a14:imgProps xmlns:a14="http://schemas.microsoft.com/office/drawing/2010/main">
                  <a14:imgLayer r:embed="rId3">
                    <a14:imgEffect>
                      <a14:sharpenSoften amount="-50000"/>
                    </a14:imgEffect>
                    <a14:imgEffect>
                      <a14:colorTemperature colorTemp="6683"/>
                    </a14:imgEffect>
                    <a14:imgEffect>
                      <a14:saturation sat="157000"/>
                    </a14:imgEffect>
                    <a14:imgEffect>
                      <a14:brightnessContrast bright="-5000"/>
                    </a14:imgEffect>
                  </a14:imgLayer>
                </a14:imgProps>
              </a:ext>
            </a:extLst>
          </a:blip>
          <a:srcRect/>
          <a:stretch>
            <a:fillRect t="-6000" b="-6000"/>
          </a:stretch>
        </a:blipFill>
        <a:effectLst/>
      </p:bgPr>
    </p:bg>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32718F1B-AA8F-4A64-B159-4566BE3F1B8F}"/>
              </a:ext>
            </a:extLst>
          </p:cNvPr>
          <p:cNvSpPr txBox="1"/>
          <p:nvPr/>
        </p:nvSpPr>
        <p:spPr>
          <a:xfrm>
            <a:off x="282307" y="6450598"/>
            <a:ext cx="378636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kumimoji="0" lang="en-US" sz="1800" b="0" i="1"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qualityze</a:t>
            </a: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a:t>
            </a:r>
          </a:p>
        </p:txBody>
      </p:sp>
      <p:sp>
        <p:nvSpPr>
          <p:cNvPr id="11" name="Title 1">
            <a:extLst>
              <a:ext uri="{FF2B5EF4-FFF2-40B4-BE49-F238E27FC236}">
                <a16:creationId xmlns:a16="http://schemas.microsoft.com/office/drawing/2014/main" id="{2C28E2D0-A29D-4AED-ACFD-01A2052D91F8}"/>
              </a:ext>
            </a:extLst>
          </p:cNvPr>
          <p:cNvSpPr>
            <a:spLocks noGrp="1"/>
          </p:cNvSpPr>
          <p:nvPr>
            <p:ph type="title"/>
          </p:nvPr>
        </p:nvSpPr>
        <p:spPr>
          <a:xfrm>
            <a:off x="2802756" y="382995"/>
            <a:ext cx="6586488" cy="944839"/>
          </a:xfrm>
        </p:spPr>
        <p:txBody>
          <a:bodyPr>
            <a:normAutofit fontScale="90000"/>
          </a:bodyPr>
          <a:lstStyle/>
          <a:p>
            <a:pPr algn="ctr"/>
            <a:r>
              <a:rPr lang="en-US" dirty="0">
                <a:solidFill>
                  <a:srgbClr val="00B0F0"/>
                </a:solidFill>
                <a:latin typeface="Adobe Gothic Std B" panose="020B0800000000000000" pitchFamily="34" charset="-128"/>
                <a:ea typeface="Adobe Gothic Std B" panose="020B0800000000000000" pitchFamily="34" charset="-128"/>
              </a:rPr>
              <a:t>Cloud</a:t>
            </a:r>
            <a:r>
              <a:rPr lang="en-US" dirty="0">
                <a:latin typeface="Adobe Gothic Std B" panose="020B0800000000000000" pitchFamily="34" charset="-128"/>
                <a:ea typeface="Adobe Gothic Std B" panose="020B0800000000000000" pitchFamily="34" charset="-128"/>
              </a:rPr>
              <a:t> collaboration tools are future-proof</a:t>
            </a:r>
          </a:p>
        </p:txBody>
      </p:sp>
      <p:sp>
        <p:nvSpPr>
          <p:cNvPr id="12" name="Content Placeholder 2">
            <a:extLst>
              <a:ext uri="{FF2B5EF4-FFF2-40B4-BE49-F238E27FC236}">
                <a16:creationId xmlns:a16="http://schemas.microsoft.com/office/drawing/2014/main" id="{75DF2574-4AC2-491E-8C70-5C044CBB2819}"/>
              </a:ext>
            </a:extLst>
          </p:cNvPr>
          <p:cNvSpPr txBox="1">
            <a:spLocks/>
          </p:cNvSpPr>
          <p:nvPr/>
        </p:nvSpPr>
        <p:spPr>
          <a:xfrm>
            <a:off x="282307" y="1736241"/>
            <a:ext cx="9230661" cy="3768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0" dirty="0">
                <a:effectLst/>
              </a:rPr>
              <a:t>The way the digital world is evolving, there’s no other way but forward. Cloud collaboration tools, being fully digital and online, are sure to move along with this progress.</a:t>
            </a:r>
            <a:endParaRPr lang="en-US" dirty="0"/>
          </a:p>
          <a:p>
            <a:pPr marL="0" indent="0" algn="just">
              <a:buNone/>
            </a:pPr>
            <a:r>
              <a:rPr lang="en-US" b="0" dirty="0">
                <a:effectLst/>
              </a:rPr>
              <a:t>These tools have been proven to be relevant especially after the pandemic hit in 2020. Whether your teams are in-house or remote, digital collaboration tools are a necessity to maintain communication, collaboration, and productivity.</a:t>
            </a:r>
            <a:endParaRPr lang="en-US" dirty="0"/>
          </a:p>
        </p:txBody>
      </p:sp>
    </p:spTree>
    <p:extLst>
      <p:ext uri="{BB962C8B-B14F-4D97-AF65-F5344CB8AC3E}">
        <p14:creationId xmlns:p14="http://schemas.microsoft.com/office/powerpoint/2010/main" val="270968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4BC6B366-5288-416D-B302-D9D0DEC065CF}"/>
              </a:ext>
            </a:extLst>
          </p:cNvPr>
          <p:cNvSpPr>
            <a:spLocks noGrp="1"/>
          </p:cNvSpPr>
          <p:nvPr>
            <p:ph type="title"/>
          </p:nvPr>
        </p:nvSpPr>
        <p:spPr>
          <a:xfrm>
            <a:off x="838200" y="365125"/>
            <a:ext cx="10515600" cy="1325563"/>
          </a:xfrm>
        </p:spPr>
        <p:txBody>
          <a:bodyPr>
            <a:normAutofit/>
          </a:bodyPr>
          <a:lstStyle/>
          <a:p>
            <a:r>
              <a:rPr lang="en-US" sz="5400" dirty="0"/>
              <a:t>References</a:t>
            </a:r>
            <a:endParaRPr lang="id-ID"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372137D0-CCF7-43EC-A711-7975C1E0ED68}"/>
              </a:ext>
            </a:extLst>
          </p:cNvPr>
          <p:cNvSpPr>
            <a:spLocks noGrp="1"/>
          </p:cNvSpPr>
          <p:nvPr>
            <p:ph idx="1"/>
          </p:nvPr>
        </p:nvSpPr>
        <p:spPr>
          <a:xfrm>
            <a:off x="838200" y="1929384"/>
            <a:ext cx="10515600" cy="4251960"/>
          </a:xfrm>
        </p:spPr>
        <p:txBody>
          <a:bodyPr>
            <a:normAutofit/>
          </a:bodyPr>
          <a:lstStyle/>
          <a:p>
            <a:r>
              <a:rPr lang="en-US" sz="2200" dirty="0">
                <a:latin typeface="Arial" panose="020B0604020202020204" pitchFamily="34" charset="0"/>
                <a:cs typeface="Arial" panose="020B0604020202020204" pitchFamily="34" charset="0"/>
              </a:rPr>
              <a:t>Miller M., Cloud Computing: Web-Based Applications That Change the Way You Work and Collaborate Online, Que Publishing 2009</a:t>
            </a:r>
          </a:p>
          <a:p>
            <a:endParaRPr lang="id-ID" sz="2200" dirty="0"/>
          </a:p>
        </p:txBody>
      </p:sp>
    </p:spTree>
    <p:extLst>
      <p:ext uri="{BB962C8B-B14F-4D97-AF65-F5344CB8AC3E}">
        <p14:creationId xmlns:p14="http://schemas.microsoft.com/office/powerpoint/2010/main" val="3986575961"/>
      </p:ext>
    </p:extLst>
  </p:cSld>
  <p:clrMapOvr>
    <a:masterClrMapping/>
  </p:clrMapOvr>
</p:sld>
</file>

<file path=ppt/theme/theme1.xml><?xml version="1.0" encoding="utf-8"?>
<a:theme xmlns:a="http://schemas.openxmlformats.org/drawingml/2006/main" name="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TotalTime>
  <Words>2303</Words>
  <Application>Microsoft Office PowerPoint</Application>
  <PresentationFormat>Layar Lebar</PresentationFormat>
  <Paragraphs>114</Paragraphs>
  <Slides>31</Slides>
  <Notes>0</Notes>
  <HiddenSlides>0</HiddenSlides>
  <MMClips>0</MMClips>
  <ScaleCrop>false</ScaleCrop>
  <HeadingPairs>
    <vt:vector size="6" baseType="variant">
      <vt:variant>
        <vt:lpstr>Font Dipakai</vt:lpstr>
      </vt:variant>
      <vt:variant>
        <vt:i4>5</vt:i4>
      </vt:variant>
      <vt:variant>
        <vt:lpstr>Tema</vt:lpstr>
      </vt:variant>
      <vt:variant>
        <vt:i4>1</vt:i4>
      </vt:variant>
      <vt:variant>
        <vt:lpstr>Judul Slide</vt:lpstr>
      </vt:variant>
      <vt:variant>
        <vt:i4>31</vt:i4>
      </vt:variant>
    </vt:vector>
  </HeadingPairs>
  <TitlesOfParts>
    <vt:vector size="37" baseType="lpstr">
      <vt:lpstr>Adobe Gothic Std B</vt:lpstr>
      <vt:lpstr>Arial</vt:lpstr>
      <vt:lpstr>Calibri</vt:lpstr>
      <vt:lpstr>Calibri Light</vt:lpstr>
      <vt:lpstr>Times New Roman</vt:lpstr>
      <vt:lpstr>Tema Office</vt:lpstr>
      <vt:lpstr>INTRODUCTION TO INFORMATION TECHNOLOGY II</vt:lpstr>
      <vt:lpstr>Workplace Environment</vt:lpstr>
      <vt:lpstr>The evolution of workplace</vt:lpstr>
      <vt:lpstr>Workplace in the 70s-90s</vt:lpstr>
      <vt:lpstr>Workplace in the 2000s</vt:lpstr>
      <vt:lpstr>Workplace in the 2010s</vt:lpstr>
      <vt:lpstr>Workplace in the 2020s</vt:lpstr>
      <vt:lpstr>Cloud Application for work collaboration</vt:lpstr>
      <vt:lpstr>How Cloud collaboration tool can improve works</vt:lpstr>
      <vt:lpstr>Cloud-based collaboration method</vt:lpstr>
      <vt:lpstr>Video Conferencing</vt:lpstr>
      <vt:lpstr>Team messaging</vt:lpstr>
      <vt:lpstr>File sharing and editing</vt:lpstr>
      <vt:lpstr>Screen sharing</vt:lpstr>
      <vt:lpstr>Good Cloud collaboration characteristic</vt:lpstr>
      <vt:lpstr>Presentasi PowerPoint</vt:lpstr>
      <vt:lpstr>Presentasi PowerPoint</vt:lpstr>
      <vt:lpstr>Presentasi PowerPoint</vt:lpstr>
      <vt:lpstr>Presentasi PowerPoint</vt:lpstr>
      <vt:lpstr>Challenges in implementing  Cloud Collaboration Tools</vt:lpstr>
      <vt:lpstr>Too many application</vt:lpstr>
      <vt:lpstr>Absence of an organization-wide collaboration strategy</vt:lpstr>
      <vt:lpstr>Cloud  Collaboration Tools</vt:lpstr>
      <vt:lpstr>Presentasi PowerPoint</vt:lpstr>
      <vt:lpstr>Presentasi PowerPoint</vt:lpstr>
      <vt:lpstr>Presentasi PowerPoint</vt:lpstr>
      <vt:lpstr>Presentasi PowerPoint</vt:lpstr>
      <vt:lpstr>Presentasi PowerPoint</vt:lpstr>
      <vt:lpstr>Which Cloud collaboration tools should you choose?</vt:lpstr>
      <vt:lpstr>Cloud collaboration tools are future-proof</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3indra6@gmail.com</dc:creator>
  <cp:lastModifiedBy>Riovan Roring</cp:lastModifiedBy>
  <cp:revision>10</cp:revision>
  <dcterms:created xsi:type="dcterms:W3CDTF">2022-03-22T21:07:30Z</dcterms:created>
  <dcterms:modified xsi:type="dcterms:W3CDTF">2022-04-13T02:37:16Z</dcterms:modified>
</cp:coreProperties>
</file>