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331" r:id="rId3"/>
    <p:sldId id="332" r:id="rId4"/>
    <p:sldId id="366" r:id="rId5"/>
    <p:sldId id="367" r:id="rId6"/>
    <p:sldId id="350" r:id="rId7"/>
    <p:sldId id="368" r:id="rId8"/>
    <p:sldId id="369" r:id="rId9"/>
    <p:sldId id="370" r:id="rId10"/>
    <p:sldId id="371" r:id="rId11"/>
    <p:sldId id="372" r:id="rId12"/>
    <p:sldId id="391" r:id="rId13"/>
    <p:sldId id="373" r:id="rId14"/>
    <p:sldId id="374" r:id="rId15"/>
    <p:sldId id="375" r:id="rId16"/>
    <p:sldId id="376" r:id="rId17"/>
    <p:sldId id="377" r:id="rId18"/>
    <p:sldId id="392" r:id="rId19"/>
    <p:sldId id="378" r:id="rId20"/>
    <p:sldId id="379" r:id="rId21"/>
    <p:sldId id="380" r:id="rId22"/>
    <p:sldId id="381" r:id="rId23"/>
    <p:sldId id="382" r:id="rId24"/>
    <p:sldId id="383" r:id="rId25"/>
    <p:sldId id="384" r:id="rId26"/>
    <p:sldId id="385" r:id="rId27"/>
    <p:sldId id="393" r:id="rId28"/>
    <p:sldId id="386" r:id="rId29"/>
    <p:sldId id="387" r:id="rId30"/>
    <p:sldId id="388" r:id="rId31"/>
    <p:sldId id="389" r:id="rId32"/>
    <p:sldId id="390" r:id="rId33"/>
    <p:sldId id="319" r:id="rId34"/>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68091" autoAdjust="0"/>
  </p:normalViewPr>
  <p:slideViewPr>
    <p:cSldViewPr snapToGrid="0">
      <p:cViewPr varScale="1">
        <p:scale>
          <a:sx n="40" d="100"/>
          <a:sy n="40" d="100"/>
        </p:scale>
        <p:origin x="1612" y="32"/>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99011"/>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1"/>
            <a:ext cx="2971800" cy="499011"/>
          </a:xfrm>
          <a:prstGeom prst="rect">
            <a:avLst/>
          </a:prstGeom>
        </p:spPr>
        <p:txBody>
          <a:bodyPr vert="horz" lIns="91440" tIns="45720" rIns="91440" bIns="45720" rtlCol="0"/>
          <a:lstStyle>
            <a:lvl1pPr algn="r">
              <a:defRPr sz="1200"/>
            </a:lvl1pPr>
          </a:lstStyle>
          <a:p>
            <a:fld id="{EBB6EE9C-4A39-4758-B733-A92E2CEE7DC9}" type="datetimeFigureOut">
              <a:rPr lang="en-ID" smtClean="0"/>
              <a:t>10/03/2022</a:t>
            </a:fld>
            <a:endParaRPr lang="en-ID"/>
          </a:p>
        </p:txBody>
      </p:sp>
      <p:sp>
        <p:nvSpPr>
          <p:cNvPr id="4" name="Slide Image Placeholder 3"/>
          <p:cNvSpPr>
            <a:spLocks noGrp="1" noRot="1" noChangeAspect="1"/>
          </p:cNvSpPr>
          <p:nvPr>
            <p:ph type="sldImg" idx="2"/>
          </p:nvPr>
        </p:nvSpPr>
        <p:spPr>
          <a:xfrm>
            <a:off x="446088" y="1244600"/>
            <a:ext cx="5965825" cy="3355975"/>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9446678"/>
            <a:ext cx="2971800" cy="499010"/>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9446678"/>
            <a:ext cx="2971800" cy="499010"/>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14732449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2674207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21293865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8041462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22216989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20885922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36313341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2592206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28953671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557104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20588858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40330879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17175700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36678145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4584935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1893192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827194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40479513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32010865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9948895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8955786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24859001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35444000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38282690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11177611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20907698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4296238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30374265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32</a:t>
            </a:fld>
            <a:endParaRPr lang="en-ID"/>
          </a:p>
        </p:txBody>
      </p:sp>
    </p:spTree>
    <p:extLst>
      <p:ext uri="{BB962C8B-B14F-4D97-AF65-F5344CB8AC3E}">
        <p14:creationId xmlns:p14="http://schemas.microsoft.com/office/powerpoint/2010/main" val="3635127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10/03/2022</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10/03/2022</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10/03/2022</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10/03/2022</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10/03/2022</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10/03/2022</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10/03/2022</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10/03/2022</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10/03/2022</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10/03/2022</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10/03/2022</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10/03/2022</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FOR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ACADEMIC COMMUNICATION</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1 – Chapter 1</a:t>
            </a:r>
          </a:p>
          <a:p>
            <a:r>
              <a:rPr lang="en-US" sz="3600" b="1" dirty="0"/>
              <a:t>Course Introduction,</a:t>
            </a:r>
          </a:p>
          <a:p>
            <a:r>
              <a:rPr lang="en-US" sz="3600" b="1" dirty="0"/>
              <a:t>A Guide to Key Terms and Concepts</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n-US" dirty="0"/>
              <a:t>For advanced learners of English</a:t>
            </a:r>
          </a:p>
          <a:p>
            <a:r>
              <a:rPr lang="en-US" dirty="0"/>
              <a:t>For those who want to construct their own strategies and how to tackle possible challenges in speaking in various academic settings</a:t>
            </a:r>
          </a:p>
          <a:p>
            <a:r>
              <a:rPr lang="en-US" dirty="0"/>
              <a:t>For those who want to enrich their expression and vocabulary mastery to take a part in spoken academic English situations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1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199" y="2505075"/>
            <a:ext cx="5555343" cy="3684588"/>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363538" indent="-339725">
              <a:buFont typeface="+mj-lt"/>
              <a:buAutoNum type="arabicPeriod"/>
            </a:pPr>
            <a:r>
              <a:rPr lang="en-US" sz="1600" dirty="0"/>
              <a:t>Course Introduction</a:t>
            </a:r>
          </a:p>
          <a:p>
            <a:pPr marL="960438" indent="-400050">
              <a:buFont typeface="+mj-lt"/>
              <a:buAutoNum type="romanLcPeriod"/>
            </a:pPr>
            <a:r>
              <a:rPr lang="en-US" sz="1600" dirty="0"/>
              <a:t>Why this course?</a:t>
            </a:r>
          </a:p>
          <a:p>
            <a:pPr marL="960438" indent="-400050">
              <a:buFont typeface="+mj-lt"/>
              <a:buAutoNum type="romanLcPeriod"/>
            </a:pPr>
            <a:r>
              <a:rPr lang="en-US" sz="1600" dirty="0"/>
              <a:t>The structure of the course</a:t>
            </a:r>
          </a:p>
          <a:p>
            <a:pPr marL="960438" indent="-400050">
              <a:buFont typeface="+mj-lt"/>
              <a:buAutoNum type="romanLcPeriod"/>
            </a:pPr>
            <a:r>
              <a:rPr lang="en-US" sz="1600" dirty="0"/>
              <a:t>A brief note to learners</a:t>
            </a:r>
          </a:p>
          <a:p>
            <a:pPr marL="363538" indent="-339725">
              <a:buFont typeface="+mj-lt"/>
              <a:buAutoNum type="arabicPeriod" startAt="2"/>
            </a:pPr>
            <a:r>
              <a:rPr lang="en-US" sz="1600" dirty="0"/>
              <a:t>Getting Started: A Guide to Key Terms and Concepts</a:t>
            </a:r>
          </a:p>
          <a:p>
            <a:pPr marL="936625" indent="-400050">
              <a:buFont typeface="+mj-lt"/>
              <a:buAutoNum type="romanLcPeriod"/>
            </a:pPr>
            <a:r>
              <a:rPr lang="en-US" sz="1600" dirty="0"/>
              <a:t>Unit Introduction</a:t>
            </a:r>
          </a:p>
          <a:p>
            <a:pPr marL="936625" indent="-400050">
              <a:buFont typeface="+mj-lt"/>
              <a:buAutoNum type="romanLcPeriod"/>
            </a:pPr>
            <a:r>
              <a:rPr lang="en-US" sz="1600" dirty="0"/>
              <a:t>Key Terms and Concepts: High/low contexts; Individualism and Collectivism; Masculinity and </a:t>
            </a:r>
            <a:r>
              <a:rPr lang="en-US" sz="1600" dirty="0" err="1"/>
              <a:t>Feminity</a:t>
            </a:r>
            <a:r>
              <a:rPr lang="en-US" sz="1600" dirty="0"/>
              <a:t>; Tolerance for ambiguity/uncertainty avoidance; Silence; Affective Factors</a:t>
            </a:r>
          </a:p>
          <a:p>
            <a:pPr marL="936625" indent="-400050">
              <a:buFont typeface="+mj-lt"/>
              <a:buAutoNum type="romanLcPeriod"/>
            </a:pPr>
            <a:r>
              <a:rPr lang="en-US" sz="1600" dirty="0"/>
              <a:t>Final Note</a:t>
            </a:r>
          </a:p>
          <a:p>
            <a:pPr marL="427038" indent="-427038">
              <a:buFont typeface="+mj-lt"/>
              <a:buAutoNum type="arabicPeriod" startAt="3"/>
            </a:pPr>
            <a:r>
              <a:rPr lang="en-US" sz="1600" dirty="0"/>
              <a:t>Facing Challenges and Exploring Hidden Assumptions</a:t>
            </a:r>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Course Introduction – </a:t>
            </a:r>
            <a:r>
              <a:rPr lang="en-US" sz="4000" b="1" dirty="0">
                <a:solidFill>
                  <a:srgbClr val="C00000"/>
                </a:solidFill>
                <a:latin typeface="Cambria" panose="02040503050406030204" pitchFamily="18" charset="0"/>
                <a:ea typeface="Cambria" panose="02040503050406030204" pitchFamily="18" charset="0"/>
              </a:rPr>
              <a:t>Why This Course?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825625"/>
            <a:ext cx="5089188" cy="4351338"/>
          </a:xfrm>
        </p:spPr>
        <p:txBody>
          <a:bodyPr/>
          <a:lstStyle/>
          <a:p>
            <a:r>
              <a:rPr lang="en-US" dirty="0"/>
              <a:t>Speaking is deemed crucial for functioning in the target language environment.</a:t>
            </a:r>
          </a:p>
          <a:p>
            <a:r>
              <a:rPr lang="en-US" dirty="0"/>
              <a:t>Speaking in English is also deemed more difficult than writing.</a:t>
            </a:r>
          </a:p>
          <a:p>
            <a:r>
              <a:rPr lang="en-US" dirty="0"/>
              <a:t>Even many learners with high TOEFL scores feel that they lack academic speaking skills. </a:t>
            </a:r>
          </a:p>
        </p:txBody>
      </p:sp>
      <p:sp>
        <p:nvSpPr>
          <p:cNvPr id="4" name="Content Placeholder 7">
            <a:extLst>
              <a:ext uri="{FF2B5EF4-FFF2-40B4-BE49-F238E27FC236}">
                <a16:creationId xmlns:a16="http://schemas.microsoft.com/office/drawing/2014/main" id="{50FDC45D-C4B5-4E89-90CD-647968E3EAF3}"/>
              </a:ext>
            </a:extLst>
          </p:cNvPr>
          <p:cNvSpPr txBox="1">
            <a:spLocks/>
          </p:cNvSpPr>
          <p:nvPr/>
        </p:nvSpPr>
        <p:spPr>
          <a:xfrm>
            <a:off x="6264613" y="1690688"/>
            <a:ext cx="5389123"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Unfortunately, a lot of students have an urgent need to participate in academic conversations at advanced level.</a:t>
            </a:r>
          </a:p>
          <a:p>
            <a:r>
              <a:rPr lang="en-US" dirty="0"/>
              <a:t>The importance of conversation in academic setting and the potential for miscommunication caused by cultural differences in conversation preferences are the main reasons behind this course.</a:t>
            </a:r>
          </a:p>
        </p:txBody>
      </p: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500"/>
                                        <p:tgtEl>
                                          <p:spTgt spid="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Effect transition="in" filter="fade">
                                      <p:cBhvr>
                                        <p:cTn id="2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 Course Introduction – </a:t>
            </a:r>
            <a:r>
              <a:rPr lang="en-US" sz="4000" b="1" dirty="0">
                <a:solidFill>
                  <a:srgbClr val="C00000"/>
                </a:solidFill>
                <a:latin typeface="Cambria" panose="02040503050406030204" pitchFamily="18" charset="0"/>
                <a:ea typeface="Cambria" panose="02040503050406030204" pitchFamily="18" charset="0"/>
              </a:rPr>
              <a:t>The Structure of The Course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825625"/>
            <a:ext cx="10115144" cy="4351338"/>
          </a:xfrm>
        </p:spPr>
        <p:txBody>
          <a:bodyPr>
            <a:normAutofit lnSpcReduction="10000"/>
          </a:bodyPr>
          <a:lstStyle/>
          <a:p>
            <a:r>
              <a:rPr lang="en-US" dirty="0"/>
              <a:t>This course is intended to fill the needs of students who are becoming </a:t>
            </a:r>
            <a:r>
              <a:rPr lang="en-US" dirty="0">
                <a:solidFill>
                  <a:schemeClr val="accent1">
                    <a:lumMod val="50000"/>
                  </a:schemeClr>
                </a:solidFill>
              </a:rPr>
              <a:t>increasingly involved in their academic communities</a:t>
            </a:r>
            <a:r>
              <a:rPr lang="en-US" dirty="0"/>
              <a:t>. </a:t>
            </a:r>
          </a:p>
          <a:p>
            <a:endParaRPr lang="en-US" dirty="0"/>
          </a:p>
          <a:p>
            <a:r>
              <a:rPr lang="en-US" dirty="0"/>
              <a:t>Some students participate in academic dialogues in various settings, sometimes, as </a:t>
            </a:r>
            <a:r>
              <a:rPr lang="en-US" dirty="0">
                <a:solidFill>
                  <a:schemeClr val="accent1">
                    <a:lumMod val="50000"/>
                  </a:schemeClr>
                </a:solidFill>
              </a:rPr>
              <a:t>participants</a:t>
            </a:r>
            <a:r>
              <a:rPr lang="en-US" dirty="0"/>
              <a:t>, and other times as </a:t>
            </a:r>
            <a:r>
              <a:rPr lang="en-US" dirty="0">
                <a:solidFill>
                  <a:schemeClr val="accent1">
                    <a:lumMod val="50000"/>
                  </a:schemeClr>
                </a:solidFill>
              </a:rPr>
              <a:t>leaders</a:t>
            </a:r>
            <a:r>
              <a:rPr lang="en-US" dirty="0"/>
              <a:t>.</a:t>
            </a:r>
          </a:p>
          <a:p>
            <a:endParaRPr lang="en-US" dirty="0"/>
          </a:p>
          <a:p>
            <a:r>
              <a:rPr lang="en-US" dirty="0"/>
              <a:t>This course covers various topics and academic settings:  </a:t>
            </a:r>
            <a:r>
              <a:rPr lang="en-US" sz="2000" dirty="0">
                <a:solidFill>
                  <a:schemeClr val="accent1">
                    <a:lumMod val="50000"/>
                  </a:schemeClr>
                </a:solidFill>
              </a:rPr>
              <a:t>(1) Getting Started: A Guide to Key Terms and Concepts, (2) Engaging in Interpersonal Communication, (3) Participating in Small Group Settings I, (4) Participating in Small Group Settings II, (5) Giving Departmental Presentations, (6) Teaching in the Classroom, and (7) Stepping Out: Conference Presentations, Research Talks, Teaching Demonstrations, and Interviews.</a:t>
            </a:r>
          </a:p>
        </p:txBody>
      </p:sp>
    </p:spTree>
    <p:extLst>
      <p:ext uri="{BB962C8B-B14F-4D97-AF65-F5344CB8AC3E}">
        <p14:creationId xmlns:p14="http://schemas.microsoft.com/office/powerpoint/2010/main" val="1671672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1.3. Course Introduction – </a:t>
            </a:r>
            <a:r>
              <a:rPr lang="en-US" sz="4000" b="1" dirty="0">
                <a:solidFill>
                  <a:srgbClr val="C00000"/>
                </a:solidFill>
                <a:latin typeface="Cambria" panose="02040503050406030204" pitchFamily="18" charset="0"/>
                <a:ea typeface="Cambria" panose="02040503050406030204" pitchFamily="18" charset="0"/>
              </a:rPr>
              <a:t>A Brief Note to Learners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599" cy="4351338"/>
          </a:xfrm>
        </p:spPr>
        <p:txBody>
          <a:bodyPr>
            <a:normAutofit fontScale="92500" lnSpcReduction="20000"/>
          </a:bodyPr>
          <a:lstStyle/>
          <a:p>
            <a:r>
              <a:rPr lang="en-US" dirty="0"/>
              <a:t>This course it to help learners to be more confident in conversational English for academic purposes.</a:t>
            </a:r>
          </a:p>
          <a:p>
            <a:endParaRPr lang="en-US" dirty="0"/>
          </a:p>
          <a:p>
            <a:r>
              <a:rPr lang="en-US" dirty="0">
                <a:solidFill>
                  <a:schemeClr val="accent1">
                    <a:lumMod val="50000"/>
                  </a:schemeClr>
                </a:solidFill>
              </a:rPr>
              <a:t>In addition to that, this course intends to help learners to be conscious of any assumptions that they and their speaking partners from other countries not share, and to expand the repertoire of communicative strategies to improve spoken English.</a:t>
            </a:r>
          </a:p>
          <a:p>
            <a:endParaRPr lang="en-US" dirty="0">
              <a:solidFill>
                <a:schemeClr val="accent1">
                  <a:lumMod val="50000"/>
                </a:schemeClr>
              </a:solidFill>
            </a:endParaRPr>
          </a:p>
          <a:p>
            <a:r>
              <a:rPr lang="en-US" dirty="0"/>
              <a:t>If you are using this book for self-study, I encourage you to discuss the questions contained in each unit with your peers and to apply the mechanics and strategies you have learned in your daily encounters in various academic settings.</a:t>
            </a:r>
          </a:p>
        </p:txBody>
      </p:sp>
    </p:spTree>
    <p:extLst>
      <p:ext uri="{BB962C8B-B14F-4D97-AF65-F5344CB8AC3E}">
        <p14:creationId xmlns:p14="http://schemas.microsoft.com/office/powerpoint/2010/main" val="626820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Unit Introduction</a:t>
            </a:r>
            <a:r>
              <a:rPr lang="en-US" sz="4000" b="1" dirty="0">
                <a:latin typeface="Cambria" panose="02040503050406030204" pitchFamily="18" charset="0"/>
                <a:ea typeface="Cambria" panose="02040503050406030204" pitchFamily="18" charset="0"/>
              </a:rPr>
              <a:t> </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834512"/>
            <a:ext cx="11099800" cy="4154984"/>
          </a:xfrm>
          <a:prstGeom prst="rect">
            <a:avLst/>
          </a:prstGeom>
          <a:noFill/>
        </p:spPr>
        <p:txBody>
          <a:bodyPr wrap="square" rtlCol="0">
            <a:spAutoFit/>
          </a:bodyPr>
          <a:lstStyle/>
          <a:p>
            <a:pPr marL="285750" indent="-285750">
              <a:buFont typeface="Arial" panose="020B0604020202020204" pitchFamily="34" charset="0"/>
              <a:buChar char="•"/>
            </a:pPr>
            <a:r>
              <a:rPr lang="en-US" sz="2400" dirty="0"/>
              <a:t>This first lecture introduces the key terms that you will need to understand as you embark on the activities presented in this book.</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The purpose is </a:t>
            </a:r>
            <a:r>
              <a:rPr lang="en-US" sz="2400" dirty="0">
                <a:solidFill>
                  <a:schemeClr val="accent1">
                    <a:lumMod val="50000"/>
                  </a:schemeClr>
                </a:solidFill>
              </a:rPr>
              <a:t>not to comprehensively review commonly used terms and concepts </a:t>
            </a:r>
            <a:r>
              <a:rPr lang="en-US" sz="2400" dirty="0"/>
              <a:t>in such fields as Applied Linguistics, Second Language Pedagogy, and Anthropology, but to </a:t>
            </a:r>
            <a:r>
              <a:rPr lang="en-US" sz="2400" dirty="0">
                <a:solidFill>
                  <a:schemeClr val="accent1">
                    <a:lumMod val="50000"/>
                  </a:schemeClr>
                </a:solidFill>
              </a:rPr>
              <a:t>increase your familiarity with the concepts so that you can self-diagnose your speaking choices and challenges in academic settings</a:t>
            </a:r>
            <a:r>
              <a:rPr lang="en-US" sz="2400" dirty="0"/>
              <a:t>.</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Culturally shaped preferences can cause many types of miscommunication, and thus throughout the course, you will be asked to </a:t>
            </a:r>
            <a:r>
              <a:rPr lang="en-US" sz="2400" dirty="0">
                <a:solidFill>
                  <a:schemeClr val="accent1">
                    <a:lumMod val="50000"/>
                  </a:schemeClr>
                </a:solidFill>
              </a:rPr>
              <a:t>return to the preferences introduced in this unit to explore the challenges</a:t>
            </a:r>
            <a:r>
              <a:rPr lang="en-US" sz="2400" dirty="0"/>
              <a:t> that might arise in a range of academic situations. </a:t>
            </a:r>
          </a:p>
        </p:txBody>
      </p:sp>
    </p:spTree>
    <p:extLst>
      <p:ext uri="{BB962C8B-B14F-4D97-AF65-F5344CB8AC3E}">
        <p14:creationId xmlns:p14="http://schemas.microsoft.com/office/powerpoint/2010/main" val="921731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Unit Introduction</a:t>
            </a:r>
            <a:r>
              <a:rPr lang="en-US" sz="4000" b="1" dirty="0">
                <a:latin typeface="Cambria" panose="02040503050406030204" pitchFamily="18" charset="0"/>
                <a:ea typeface="Cambria" panose="02040503050406030204" pitchFamily="18" charset="0"/>
              </a:rPr>
              <a:t> </a:t>
            </a:r>
            <a:r>
              <a:rPr lang="en-US" sz="4000" b="1" dirty="0">
                <a:solidFill>
                  <a:srgbClr val="C00000"/>
                </a:solidFill>
                <a:latin typeface="Cambria" panose="02040503050406030204" pitchFamily="18" charset="0"/>
                <a:ea typeface="Cambria" panose="02040503050406030204" pitchFamily="18" charset="0"/>
              </a:rPr>
              <a:t>(cont.)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834512"/>
            <a:ext cx="10354733" cy="2677656"/>
          </a:xfrm>
          <a:prstGeom prst="rect">
            <a:avLst/>
          </a:prstGeom>
          <a:noFill/>
        </p:spPr>
        <p:txBody>
          <a:bodyPr wrap="square" rtlCol="0">
            <a:spAutoFit/>
          </a:bodyPr>
          <a:lstStyle/>
          <a:p>
            <a:pPr marL="285750" indent="-285750">
              <a:buFont typeface="Arial" panose="020B0604020202020204" pitchFamily="34" charset="0"/>
              <a:buChar char="•"/>
            </a:pPr>
            <a:r>
              <a:rPr lang="en-US" sz="2400" dirty="0"/>
              <a:t>Through self-analysis, you will need to evaluate what you need to consider and then prepare yourself to practice and monitor your speaking when experimenting with the application activities suggested and when engaging in daily speaking encounters.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The aim is to </a:t>
            </a:r>
            <a:r>
              <a:rPr lang="en-US" sz="2400" dirty="0">
                <a:solidFill>
                  <a:schemeClr val="accent1">
                    <a:lumMod val="50000"/>
                  </a:schemeClr>
                </a:solidFill>
              </a:rPr>
              <a:t>promote transferability</a:t>
            </a:r>
            <a:r>
              <a:rPr lang="en-US" sz="2400" dirty="0"/>
              <a:t> through a recursive cycle of learning that involves both </a:t>
            </a:r>
            <a:r>
              <a:rPr lang="en-US" sz="2400" dirty="0">
                <a:solidFill>
                  <a:schemeClr val="accent1">
                    <a:lumMod val="50000"/>
                  </a:schemeClr>
                </a:solidFill>
              </a:rPr>
              <a:t>socially interactive and self-reflective activities</a:t>
            </a:r>
            <a:r>
              <a:rPr lang="en-US" sz="2400" dirty="0"/>
              <a:t>.</a:t>
            </a:r>
          </a:p>
        </p:txBody>
      </p:sp>
    </p:spTree>
    <p:extLst>
      <p:ext uri="{BB962C8B-B14F-4D97-AF65-F5344CB8AC3E}">
        <p14:creationId xmlns:p14="http://schemas.microsoft.com/office/powerpoint/2010/main" val="1372757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Key Terms and Concepts</a:t>
            </a:r>
          </a:p>
        </p:txBody>
      </p:sp>
      <p:sp>
        <p:nvSpPr>
          <p:cNvPr id="6" name="TextBox 5">
            <a:extLst>
              <a:ext uri="{FF2B5EF4-FFF2-40B4-BE49-F238E27FC236}">
                <a16:creationId xmlns:a16="http://schemas.microsoft.com/office/drawing/2014/main" id="{C877ADA5-FBD6-45B6-9CC3-3D4CC6BD5AE3}"/>
              </a:ext>
            </a:extLst>
          </p:cNvPr>
          <p:cNvSpPr txBox="1"/>
          <p:nvPr/>
        </p:nvSpPr>
        <p:spPr>
          <a:xfrm>
            <a:off x="999067" y="1690688"/>
            <a:ext cx="10515600" cy="4832092"/>
          </a:xfrm>
          <a:prstGeom prst="rect">
            <a:avLst/>
          </a:prstGeom>
          <a:noFill/>
        </p:spPr>
        <p:txBody>
          <a:bodyPr wrap="square" rtlCol="0">
            <a:spAutoFit/>
          </a:bodyPr>
          <a:lstStyle/>
          <a:p>
            <a:pPr marL="285750" indent="-285750">
              <a:buFont typeface="Arial" panose="020B0604020202020204" pitchFamily="34" charset="0"/>
              <a:buChar char="•"/>
            </a:pPr>
            <a:r>
              <a:rPr lang="en-US" sz="2200" dirty="0"/>
              <a:t>Cultural values vary considerably. A culture is a shared system of beliefs, symbols values, expectations, attitudes, and norms for behavior.</a:t>
            </a:r>
          </a:p>
          <a:p>
            <a:pPr marL="285750" indent="-285750">
              <a:buFont typeface="Arial" panose="020B0604020202020204" pitchFamily="34" charset="0"/>
              <a:buChar char="•"/>
            </a:pPr>
            <a:r>
              <a:rPr lang="en-US" sz="2200" dirty="0"/>
              <a:t>Members of a culture may share similar assumptions about how people should think, behave, and communicate.</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err="1"/>
              <a:t>Ulijn</a:t>
            </a:r>
            <a:r>
              <a:rPr lang="en-US" sz="2200" dirty="0"/>
              <a:t> &amp; Campbell, 1999; </a:t>
            </a:r>
            <a:r>
              <a:rPr lang="en-US" sz="2200" dirty="0" err="1"/>
              <a:t>Ulijn</a:t>
            </a:r>
            <a:r>
              <a:rPr lang="en-US" sz="2200" dirty="0"/>
              <a:t> &amp; Kumar, 1999 </a:t>
            </a:r>
            <a:r>
              <a:rPr lang="en-US" sz="2200" dirty="0">
                <a:sym typeface="Wingdings" panose="05000000000000000000" pitchFamily="2" charset="2"/>
              </a:rPr>
              <a:t> presents an </a:t>
            </a:r>
            <a:r>
              <a:rPr lang="en-US" sz="2200" b="1" dirty="0">
                <a:solidFill>
                  <a:schemeClr val="accent1">
                    <a:lumMod val="50000"/>
                  </a:schemeClr>
                </a:solidFill>
                <a:sym typeface="Wingdings" panose="05000000000000000000" pitchFamily="2" charset="2"/>
              </a:rPr>
              <a:t>iceberg metaphor </a:t>
            </a:r>
            <a:r>
              <a:rPr lang="en-US" sz="2200" dirty="0">
                <a:sym typeface="Wingdings" panose="05000000000000000000" pitchFamily="2" charset="2"/>
              </a:rPr>
              <a:t>to explain the complexity of any culture. </a:t>
            </a:r>
          </a:p>
          <a:p>
            <a:pPr marL="285750" indent="-285750">
              <a:buFont typeface="Arial" panose="020B0604020202020204" pitchFamily="34" charset="0"/>
              <a:buChar char="•"/>
            </a:pPr>
            <a:r>
              <a:rPr lang="en-US" sz="2200" b="1" dirty="0">
                <a:solidFill>
                  <a:schemeClr val="accent6">
                    <a:lumMod val="75000"/>
                  </a:schemeClr>
                </a:solidFill>
                <a:sym typeface="Wingdings" panose="05000000000000000000" pitchFamily="2" charset="2"/>
              </a:rPr>
              <a:t>Explicit and visible layer of it </a:t>
            </a:r>
            <a:r>
              <a:rPr lang="en-US" sz="2200" dirty="0">
                <a:sym typeface="Wingdings" panose="05000000000000000000" pitchFamily="2" charset="2"/>
              </a:rPr>
              <a:t> represents facts</a:t>
            </a:r>
          </a:p>
          <a:p>
            <a:pPr marL="285750" indent="-285750">
              <a:buFont typeface="Arial" panose="020B0604020202020204" pitchFamily="34" charset="0"/>
              <a:buChar char="•"/>
            </a:pPr>
            <a:r>
              <a:rPr lang="en-US" sz="2200" b="1" dirty="0">
                <a:solidFill>
                  <a:schemeClr val="accent2">
                    <a:lumMod val="75000"/>
                  </a:schemeClr>
                </a:solidFill>
                <a:sym typeface="Wingdings" panose="05000000000000000000" pitchFamily="2" charset="2"/>
              </a:rPr>
              <a:t>Implicit and invisible layer of it </a:t>
            </a:r>
            <a:r>
              <a:rPr lang="en-US" sz="2200" dirty="0">
                <a:sym typeface="Wingdings" panose="05000000000000000000" pitchFamily="2" charset="2"/>
              </a:rPr>
              <a:t> represents unconscious rules or hidden assumptions.</a:t>
            </a:r>
          </a:p>
          <a:p>
            <a:pPr marL="285750" indent="-285750">
              <a:buFont typeface="Arial" panose="020B0604020202020204" pitchFamily="34" charset="0"/>
              <a:buChar char="•"/>
            </a:pPr>
            <a:endParaRPr lang="en-US" sz="2200" dirty="0">
              <a:sym typeface="Wingdings" panose="05000000000000000000" pitchFamily="2" charset="2"/>
            </a:endParaRPr>
          </a:p>
          <a:p>
            <a:pPr marL="285750" indent="-285750">
              <a:buFont typeface="Arial" panose="020B0604020202020204" pitchFamily="34" charset="0"/>
              <a:buChar char="•"/>
            </a:pPr>
            <a:r>
              <a:rPr lang="en-US" sz="2200" dirty="0"/>
              <a:t>When speaking with someone from another culture, </a:t>
            </a:r>
            <a:r>
              <a:rPr lang="en-US" sz="2200" b="1" dirty="0">
                <a:solidFill>
                  <a:schemeClr val="accent6">
                    <a:lumMod val="50000"/>
                  </a:schemeClr>
                </a:solidFill>
              </a:rPr>
              <a:t>you might encode messages based on your own assumptions</a:t>
            </a:r>
            <a:r>
              <a:rPr lang="en-US" sz="2200" dirty="0">
                <a:solidFill>
                  <a:schemeClr val="accent6">
                    <a:lumMod val="50000"/>
                  </a:schemeClr>
                </a:solidFill>
              </a:rPr>
              <a:t>, which reside in the </a:t>
            </a:r>
            <a:r>
              <a:rPr lang="en-US" sz="2200" b="1" dirty="0">
                <a:solidFill>
                  <a:schemeClr val="accent6">
                    <a:lumMod val="50000"/>
                  </a:schemeClr>
                </a:solidFill>
              </a:rPr>
              <a:t>implicit layer </a:t>
            </a:r>
            <a:r>
              <a:rPr lang="en-US" sz="2200" dirty="0"/>
              <a:t>of your own culture, whereas </a:t>
            </a:r>
            <a:r>
              <a:rPr lang="en-US" sz="2200" b="1" dirty="0">
                <a:solidFill>
                  <a:schemeClr val="accent2">
                    <a:lumMod val="75000"/>
                  </a:schemeClr>
                </a:solidFill>
              </a:rPr>
              <a:t>your listener may decode your messages according to assumptions that reside in the implicit layer of his/her culture</a:t>
            </a:r>
            <a:r>
              <a:rPr lang="en-US" sz="2200" dirty="0">
                <a:solidFill>
                  <a:schemeClr val="accent2">
                    <a:lumMod val="75000"/>
                  </a:schemeClr>
                </a:solidFill>
              </a:rPr>
              <a:t>.</a:t>
            </a:r>
          </a:p>
        </p:txBody>
      </p:sp>
    </p:spTree>
    <p:extLst>
      <p:ext uri="{BB962C8B-B14F-4D97-AF65-F5344CB8AC3E}">
        <p14:creationId xmlns:p14="http://schemas.microsoft.com/office/powerpoint/2010/main" val="3151226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500"/>
                                        <p:tgtEl>
                                          <p:spTgt spid="6">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7" end="7"/>
                                            </p:txEl>
                                          </p:spTgt>
                                        </p:tgtEl>
                                        <p:attrNameLst>
                                          <p:attrName>style.visibility</p:attrName>
                                        </p:attrNameLst>
                                      </p:cBhvr>
                                      <p:to>
                                        <p:strVal val="visible"/>
                                      </p:to>
                                    </p:set>
                                    <p:animEffect transition="in" filter="fade">
                                      <p:cBhvr>
                                        <p:cTn id="32"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2.2.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Key Terms and Concepts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999067" y="1690688"/>
            <a:ext cx="10515600" cy="4154984"/>
          </a:xfrm>
          <a:prstGeom prst="rect">
            <a:avLst/>
          </a:prstGeom>
          <a:noFill/>
        </p:spPr>
        <p:txBody>
          <a:bodyPr wrap="square" rtlCol="0">
            <a:spAutoFit/>
          </a:bodyPr>
          <a:lstStyle/>
          <a:p>
            <a:pPr marL="285750" indent="-285750">
              <a:buFont typeface="Arial" panose="020B0604020202020204" pitchFamily="34" charset="0"/>
              <a:buChar char="•"/>
            </a:pPr>
            <a:r>
              <a:rPr lang="en-US" sz="2200" dirty="0"/>
              <a:t>If you are international students who come from educational environment that differ from the place where you are studying, you may encounter </a:t>
            </a:r>
            <a:r>
              <a:rPr lang="en-US" sz="2200" b="1" dirty="0">
                <a:solidFill>
                  <a:schemeClr val="accent1">
                    <a:lumMod val="50000"/>
                  </a:schemeClr>
                </a:solidFill>
              </a:rPr>
              <a:t>differences in academic traditions</a:t>
            </a:r>
            <a:r>
              <a:rPr lang="en-US" sz="2200" dirty="0"/>
              <a:t>, for example many students have very different expectations about </a:t>
            </a:r>
            <a:r>
              <a:rPr lang="en-US" sz="2200" dirty="0">
                <a:solidFill>
                  <a:schemeClr val="accent1">
                    <a:lumMod val="50000"/>
                  </a:schemeClr>
                </a:solidFill>
              </a:rPr>
              <a:t>how learners are supposed to behave, and also about how teachers should behave.</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solidFill>
                  <a:schemeClr val="accent1">
                    <a:lumMod val="50000"/>
                  </a:schemeClr>
                </a:solidFill>
              </a:rPr>
              <a:t>Where two sets of expectations intersect, linguistic and paralinguistic cues can have vastly different meanings; </a:t>
            </a:r>
            <a:r>
              <a:rPr lang="en-US" sz="2200" dirty="0"/>
              <a:t>these differences may create </a:t>
            </a:r>
            <a:r>
              <a:rPr lang="en-US" sz="2200" b="1" dirty="0">
                <a:solidFill>
                  <a:schemeClr val="accent1">
                    <a:lumMod val="50000"/>
                  </a:schemeClr>
                </a:solidFill>
              </a:rPr>
              <a:t>varied responses </a:t>
            </a:r>
            <a:r>
              <a:rPr lang="en-US" sz="2200" dirty="0"/>
              <a:t>when people use them in cross-cultural contexts, and </a:t>
            </a:r>
            <a:r>
              <a:rPr lang="en-US" sz="2200" b="1" dirty="0">
                <a:solidFill>
                  <a:schemeClr val="accent1">
                    <a:lumMod val="50000"/>
                  </a:schemeClr>
                </a:solidFill>
              </a:rPr>
              <a:t>opportunities for misunderstandings and miscommunications </a:t>
            </a:r>
            <a:r>
              <a:rPr lang="en-US" sz="2200" dirty="0"/>
              <a:t>may arise.</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The following factors will help you better understand the range of predictable, particular academic situations covered in this course.</a:t>
            </a:r>
          </a:p>
        </p:txBody>
      </p:sp>
    </p:spTree>
    <p:extLst>
      <p:ext uri="{BB962C8B-B14F-4D97-AF65-F5344CB8AC3E}">
        <p14:creationId xmlns:p14="http://schemas.microsoft.com/office/powerpoint/2010/main" val="806251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2.2.1.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High / Low Contexts</a:t>
            </a:r>
          </a:p>
        </p:txBody>
      </p:sp>
      <p:sp>
        <p:nvSpPr>
          <p:cNvPr id="6" name="TextBox 5">
            <a:extLst>
              <a:ext uri="{FF2B5EF4-FFF2-40B4-BE49-F238E27FC236}">
                <a16:creationId xmlns:a16="http://schemas.microsoft.com/office/drawing/2014/main" id="{C877ADA5-FBD6-45B6-9CC3-3D4CC6BD5AE3}"/>
              </a:ext>
            </a:extLst>
          </p:cNvPr>
          <p:cNvSpPr txBox="1"/>
          <p:nvPr/>
        </p:nvSpPr>
        <p:spPr>
          <a:xfrm>
            <a:off x="982133" y="1995488"/>
            <a:ext cx="10515600" cy="3416320"/>
          </a:xfrm>
          <a:prstGeom prst="rect">
            <a:avLst/>
          </a:prstGeom>
          <a:noFill/>
        </p:spPr>
        <p:txBody>
          <a:bodyPr wrap="square" rtlCol="0">
            <a:spAutoFit/>
          </a:bodyPr>
          <a:lstStyle/>
          <a:p>
            <a:pPr marL="285750" indent="-285750">
              <a:buFont typeface="Arial" panose="020B0604020202020204" pitchFamily="34" charset="0"/>
              <a:buChar char="•"/>
            </a:pPr>
            <a:r>
              <a:rPr lang="en-US" sz="2400" dirty="0"/>
              <a:t>What is intercultural communication?</a:t>
            </a:r>
          </a:p>
          <a:p>
            <a:pPr marL="285750" indent="-285750">
              <a:buFont typeface="Arial" panose="020B0604020202020204" pitchFamily="34" charset="0"/>
              <a:buChar char="•"/>
            </a:pPr>
            <a:r>
              <a:rPr lang="en-US" sz="2400" dirty="0"/>
              <a:t>It is communication that occurs in encounters between people from different cultural backgrounds (</a:t>
            </a:r>
            <a:r>
              <a:rPr lang="it-IT" sz="2400" dirty="0"/>
              <a:t>Scollon &amp; Scollon, 2001; Spencer-Oatey, 2000).</a:t>
            </a:r>
          </a:p>
          <a:p>
            <a:pPr marL="285750" indent="-285750">
              <a:buFont typeface="Arial" panose="020B0604020202020204" pitchFamily="34" charset="0"/>
              <a:buChar char="•"/>
            </a:pPr>
            <a:endParaRPr lang="it-IT" sz="2400" dirty="0"/>
          </a:p>
          <a:p>
            <a:pPr marL="285750" indent="-285750">
              <a:buFont typeface="Arial" panose="020B0604020202020204" pitchFamily="34" charset="0"/>
              <a:buChar char="•"/>
            </a:pPr>
            <a:r>
              <a:rPr lang="it-IT" sz="2400" dirty="0"/>
              <a:t>How can we understand intercultural communication?</a:t>
            </a:r>
          </a:p>
          <a:p>
            <a:pPr marL="285750" indent="-285750">
              <a:buFont typeface="Arial" panose="020B0604020202020204" pitchFamily="34" charset="0"/>
              <a:buChar char="•"/>
            </a:pPr>
            <a:r>
              <a:rPr lang="it-IT" sz="2400" dirty="0"/>
              <a:t>It is by </a:t>
            </a:r>
            <a:r>
              <a:rPr lang="it-IT" sz="2400" b="1" dirty="0">
                <a:solidFill>
                  <a:schemeClr val="accent1">
                    <a:lumMod val="50000"/>
                  </a:schemeClr>
                </a:solidFill>
              </a:rPr>
              <a:t>considering </a:t>
            </a:r>
            <a:r>
              <a:rPr lang="en-US" sz="2400" b="1" dirty="0">
                <a:solidFill>
                  <a:schemeClr val="accent1">
                    <a:lumMod val="50000"/>
                  </a:schemeClr>
                </a:solidFill>
              </a:rPr>
              <a:t>the cultural preferences for certain communication patterns </a:t>
            </a:r>
            <a:r>
              <a:rPr lang="en-US" sz="2400" dirty="0"/>
              <a:t>that various researchers have examined in their efforts to link cultural norms to communication and linguistic patterns. </a:t>
            </a:r>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63135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2.2.1.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High / Low Contexts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2110413"/>
            <a:ext cx="10284502" cy="4154984"/>
          </a:xfrm>
          <a:prstGeom prst="rect">
            <a:avLst/>
          </a:prstGeom>
          <a:noFill/>
        </p:spPr>
        <p:txBody>
          <a:bodyPr wrap="square" rtlCol="0">
            <a:spAutoFit/>
          </a:bodyPr>
          <a:lstStyle/>
          <a:p>
            <a:pPr marL="285750" indent="-285750">
              <a:buFont typeface="Arial" panose="020B0604020202020204" pitchFamily="34" charset="0"/>
              <a:buChar char="•"/>
            </a:pPr>
            <a:r>
              <a:rPr lang="en-US" sz="2400" dirty="0"/>
              <a:t>Edward T. Hall (1976) distinguishes between </a:t>
            </a:r>
            <a:r>
              <a:rPr lang="en-US" sz="2400" b="1" dirty="0">
                <a:solidFill>
                  <a:schemeClr val="accent6">
                    <a:lumMod val="50000"/>
                  </a:schemeClr>
                </a:solidFill>
              </a:rPr>
              <a:t>low-context</a:t>
            </a:r>
            <a:r>
              <a:rPr lang="en-US" sz="2400" dirty="0"/>
              <a:t> and </a:t>
            </a:r>
            <a:r>
              <a:rPr lang="en-US" sz="2400" b="1" dirty="0">
                <a:solidFill>
                  <a:schemeClr val="accent2">
                    <a:lumMod val="75000"/>
                  </a:schemeClr>
                </a:solidFill>
              </a:rPr>
              <a:t>high-context </a:t>
            </a:r>
            <a:r>
              <a:rPr lang="en-US" sz="2400" dirty="0"/>
              <a:t>cultures to describe cultural differences in communication patterns.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But what is context?</a:t>
            </a:r>
          </a:p>
          <a:p>
            <a:pPr marL="285750" indent="-285750">
              <a:buFont typeface="Arial" panose="020B0604020202020204" pitchFamily="34" charset="0"/>
              <a:buChar char="•"/>
            </a:pPr>
            <a:r>
              <a:rPr lang="en-US" sz="2400" dirty="0"/>
              <a:t>It is related to whether what is being communicated is inherent in the setting</a:t>
            </a:r>
          </a:p>
          <a:p>
            <a:pPr marL="285750" indent="-285750">
              <a:buFont typeface="Arial" panose="020B0604020202020204" pitchFamily="34" charset="0"/>
              <a:buChar char="•"/>
            </a:pPr>
            <a:r>
              <a:rPr lang="en-US" sz="2400" b="1" dirty="0">
                <a:solidFill>
                  <a:schemeClr val="accent2">
                    <a:lumMod val="75000"/>
                  </a:schemeClr>
                </a:solidFill>
              </a:rPr>
              <a:t>High context </a:t>
            </a:r>
            <a:r>
              <a:rPr lang="en-US" sz="2400" dirty="0">
                <a:sym typeface="Wingdings" panose="05000000000000000000" pitchFamily="2" charset="2"/>
              </a:rPr>
              <a:t> what is being communicated is already understood by the speakers involved.</a:t>
            </a:r>
          </a:p>
          <a:p>
            <a:pPr marL="285750" indent="-285750">
              <a:buFont typeface="Arial" panose="020B0604020202020204" pitchFamily="34" charset="0"/>
              <a:buChar char="•"/>
            </a:pPr>
            <a:r>
              <a:rPr lang="en-US" sz="2400" b="1" dirty="0">
                <a:solidFill>
                  <a:schemeClr val="accent6">
                    <a:lumMod val="50000"/>
                  </a:schemeClr>
                </a:solidFill>
                <a:sym typeface="Wingdings" panose="05000000000000000000" pitchFamily="2" charset="2"/>
              </a:rPr>
              <a:t>Low context </a:t>
            </a:r>
            <a:r>
              <a:rPr lang="en-US" sz="2400" dirty="0">
                <a:sym typeface="Wingdings" panose="05000000000000000000" pitchFamily="2" charset="2"/>
              </a:rPr>
              <a:t> what is being communicated require the speakers to communicate most of the information overtly through the spoken exchange of messages. </a:t>
            </a: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973935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2.2.1.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High / Low Contexts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2305284"/>
            <a:ext cx="10134600" cy="1938992"/>
          </a:xfrm>
          <a:prstGeom prst="rect">
            <a:avLst/>
          </a:prstGeom>
          <a:noFill/>
        </p:spPr>
        <p:txBody>
          <a:bodyPr wrap="square" rtlCol="0">
            <a:spAutoFit/>
          </a:bodyPr>
          <a:lstStyle/>
          <a:p>
            <a:pPr marL="285750" indent="-285750">
              <a:buFont typeface="Arial" panose="020B0604020202020204" pitchFamily="34" charset="0"/>
              <a:buChar char="•"/>
            </a:pPr>
            <a:r>
              <a:rPr lang="en-US" sz="2400" dirty="0">
                <a:sym typeface="Wingdings" panose="05000000000000000000" pitchFamily="2" charset="2"/>
              </a:rPr>
              <a:t>What do you think can differentiate individuals from high-context culture and low-context culture?</a:t>
            </a:r>
          </a:p>
          <a:p>
            <a:pPr marL="285750" indent="-285750">
              <a:buFont typeface="Arial" panose="020B0604020202020204" pitchFamily="34" charset="0"/>
              <a:buChar char="•"/>
            </a:pPr>
            <a:endParaRPr lang="en-US" sz="2400" dirty="0">
              <a:sym typeface="Wingdings" panose="05000000000000000000" pitchFamily="2" charset="2"/>
            </a:endParaRPr>
          </a:p>
          <a:p>
            <a:pPr marL="285750" indent="-285750">
              <a:buFont typeface="Arial" panose="020B0604020202020204" pitchFamily="34" charset="0"/>
              <a:buChar char="•"/>
            </a:pPr>
            <a:r>
              <a:rPr lang="en-US" sz="2400" dirty="0">
                <a:sym typeface="Wingdings" panose="05000000000000000000" pitchFamily="2" charset="2"/>
              </a:rPr>
              <a:t>Can you mention some examples of citizens from </a:t>
            </a:r>
            <a:r>
              <a:rPr lang="en-US" sz="2400" b="1" dirty="0">
                <a:solidFill>
                  <a:schemeClr val="accent2">
                    <a:lumMod val="75000"/>
                  </a:schemeClr>
                </a:solidFill>
                <a:sym typeface="Wingdings" panose="05000000000000000000" pitchFamily="2" charset="2"/>
              </a:rPr>
              <a:t>countries with high-context culture</a:t>
            </a:r>
            <a:r>
              <a:rPr lang="en-US" sz="2400" dirty="0">
                <a:sym typeface="Wingdings" panose="05000000000000000000" pitchFamily="2" charset="2"/>
              </a:rPr>
              <a:t> and the ones from </a:t>
            </a:r>
            <a:r>
              <a:rPr lang="en-US" sz="2400" b="1" dirty="0">
                <a:solidFill>
                  <a:schemeClr val="accent6">
                    <a:lumMod val="50000"/>
                  </a:schemeClr>
                </a:solidFill>
                <a:sym typeface="Wingdings" panose="05000000000000000000" pitchFamily="2" charset="2"/>
              </a:rPr>
              <a:t>countries with low-context culture</a:t>
            </a:r>
            <a:r>
              <a:rPr lang="en-US" sz="2400" dirty="0">
                <a:sym typeface="Wingdings" panose="05000000000000000000" pitchFamily="2" charset="2"/>
              </a:rPr>
              <a:t>?</a:t>
            </a:r>
            <a:endParaRPr lang="en-US" sz="2400" dirty="0"/>
          </a:p>
        </p:txBody>
      </p:sp>
    </p:spTree>
    <p:extLst>
      <p:ext uri="{BB962C8B-B14F-4D97-AF65-F5344CB8AC3E}">
        <p14:creationId xmlns:p14="http://schemas.microsoft.com/office/powerpoint/2010/main" val="418614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2.2.1.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High / Low Contexts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840588"/>
            <a:ext cx="5257800" cy="4616648"/>
          </a:xfrm>
          <a:prstGeom prst="rect">
            <a:avLst/>
          </a:prstGeom>
          <a:noFill/>
          <a:ln>
            <a:solidFill>
              <a:schemeClr val="tx1"/>
            </a:solidFill>
          </a:ln>
        </p:spPr>
        <p:txBody>
          <a:bodyPr wrap="square" rtlCol="0">
            <a:spAutoFit/>
          </a:bodyPr>
          <a:lstStyle/>
          <a:p>
            <a:r>
              <a:rPr lang="en-US" sz="2100" dirty="0"/>
              <a:t>According to Hall (1976):</a:t>
            </a:r>
          </a:p>
          <a:p>
            <a:pPr marL="285750" indent="-285750">
              <a:buFont typeface="Arial" panose="020B0604020202020204" pitchFamily="34" charset="0"/>
              <a:buChar char="•"/>
            </a:pPr>
            <a:r>
              <a:rPr lang="en-US" sz="2100" dirty="0">
                <a:solidFill>
                  <a:schemeClr val="accent6">
                    <a:lumMod val="50000"/>
                  </a:schemeClr>
                </a:solidFill>
              </a:rPr>
              <a:t>Individuals from low-context cultures are like those from North America, German-speaking countries, and Scandinavian Countries.</a:t>
            </a:r>
          </a:p>
          <a:p>
            <a:pPr marL="285750" indent="-285750">
              <a:buFont typeface="Arial" panose="020B0604020202020204" pitchFamily="34" charset="0"/>
              <a:buChar char="•"/>
            </a:pPr>
            <a:r>
              <a:rPr lang="en-US" sz="2100" dirty="0">
                <a:solidFill>
                  <a:schemeClr val="accent6">
                    <a:lumMod val="50000"/>
                  </a:schemeClr>
                </a:solidFill>
              </a:rPr>
              <a:t>They tend to verbally explicit and do not rely on store of shared assumptions and implicit information that are present in the context of an event.</a:t>
            </a:r>
          </a:p>
          <a:p>
            <a:pPr marL="285750" indent="-285750">
              <a:buFont typeface="Arial" panose="020B0604020202020204" pitchFamily="34" charset="0"/>
              <a:buChar char="•"/>
            </a:pPr>
            <a:r>
              <a:rPr lang="en-US" sz="2100" dirty="0">
                <a:solidFill>
                  <a:schemeClr val="accent6">
                    <a:lumMod val="50000"/>
                  </a:schemeClr>
                </a:solidFill>
              </a:rPr>
              <a:t>These individuals may prefer to use a direct and linear discourse in communication and to provide contextual information, such as facts, figures, statistics, and other pieces of background information, to their listeners. </a:t>
            </a:r>
          </a:p>
        </p:txBody>
      </p:sp>
      <p:sp>
        <p:nvSpPr>
          <p:cNvPr id="4" name="TextBox 3">
            <a:extLst>
              <a:ext uri="{FF2B5EF4-FFF2-40B4-BE49-F238E27FC236}">
                <a16:creationId xmlns:a16="http://schemas.microsoft.com/office/drawing/2014/main" id="{6E1DA17E-9EA9-4527-9C18-BE8B55E173DA}"/>
              </a:ext>
            </a:extLst>
          </p:cNvPr>
          <p:cNvSpPr txBox="1"/>
          <p:nvPr/>
        </p:nvSpPr>
        <p:spPr>
          <a:xfrm>
            <a:off x="6324600" y="1864615"/>
            <a:ext cx="5613400" cy="4293483"/>
          </a:xfrm>
          <a:prstGeom prst="rect">
            <a:avLst/>
          </a:prstGeom>
          <a:noFill/>
          <a:ln>
            <a:solidFill>
              <a:schemeClr val="tx1"/>
            </a:solidFill>
          </a:ln>
        </p:spPr>
        <p:txBody>
          <a:bodyPr wrap="square" rtlCol="0">
            <a:spAutoFit/>
          </a:bodyPr>
          <a:lstStyle/>
          <a:p>
            <a:r>
              <a:rPr lang="en-US" sz="2100" dirty="0"/>
              <a:t>According to Hall (1976):</a:t>
            </a:r>
          </a:p>
          <a:p>
            <a:pPr marL="285750" indent="-285750">
              <a:buFont typeface="Arial" panose="020B0604020202020204" pitchFamily="34" charset="0"/>
              <a:buChar char="•"/>
            </a:pPr>
            <a:r>
              <a:rPr lang="en-US" sz="2100" dirty="0">
                <a:solidFill>
                  <a:schemeClr val="accent2">
                    <a:lumMod val="50000"/>
                  </a:schemeClr>
                </a:solidFill>
              </a:rPr>
              <a:t>Individuals from high-context cultures are like those from Japan, China, Arab, and Latin American countries.</a:t>
            </a:r>
          </a:p>
          <a:p>
            <a:pPr marL="285750" indent="-285750">
              <a:buFont typeface="Arial" panose="020B0604020202020204" pitchFamily="34" charset="0"/>
              <a:buChar char="•"/>
            </a:pPr>
            <a:r>
              <a:rPr lang="en-US" sz="2100" dirty="0">
                <a:solidFill>
                  <a:schemeClr val="accent2">
                    <a:lumMod val="50000"/>
                  </a:schemeClr>
                </a:solidFill>
              </a:rPr>
              <a:t>Most information is either contained in the physical context of an event or internalized in the interlocutors.</a:t>
            </a:r>
          </a:p>
          <a:p>
            <a:pPr marL="285750" indent="-285750">
              <a:buFont typeface="Arial" panose="020B0604020202020204" pitchFamily="34" charset="0"/>
              <a:buChar char="•"/>
            </a:pPr>
            <a:r>
              <a:rPr lang="en-US" sz="2100" dirty="0">
                <a:solidFill>
                  <a:schemeClr val="accent2">
                    <a:lumMod val="50000"/>
                  </a:schemeClr>
                </a:solidFill>
              </a:rPr>
              <a:t>When communicating, individuals rely more on shared knowledge and assumptions.</a:t>
            </a:r>
          </a:p>
          <a:p>
            <a:pPr marL="285750" indent="-285750">
              <a:buFont typeface="Arial" panose="020B0604020202020204" pitchFamily="34" charset="0"/>
              <a:buChar char="•"/>
            </a:pPr>
            <a:r>
              <a:rPr lang="en-US" sz="2100" dirty="0">
                <a:solidFill>
                  <a:schemeClr val="accent2">
                    <a:lumMod val="50000"/>
                  </a:schemeClr>
                </a:solidFill>
              </a:rPr>
              <a:t>High-context cultural speakers tend to be more verbally implicit; they often rely more on nonverbal cues and use more indirect, subtle, and circular communication patterns. </a:t>
            </a:r>
          </a:p>
        </p:txBody>
      </p:sp>
    </p:spTree>
    <p:extLst>
      <p:ext uri="{BB962C8B-B14F-4D97-AF65-F5344CB8AC3E}">
        <p14:creationId xmlns:p14="http://schemas.microsoft.com/office/powerpoint/2010/main" val="4026346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fade">
                                      <p:cBhvr>
                                        <p:cTn id="27" dur="500"/>
                                        <p:tgtEl>
                                          <p:spTgt spid="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1" end="1"/>
                                            </p:txEl>
                                          </p:spTgt>
                                        </p:tgtEl>
                                        <p:attrNameLst>
                                          <p:attrName>style.visibility</p:attrName>
                                        </p:attrNameLst>
                                      </p:cBhvr>
                                      <p:to>
                                        <p:strVal val="visible"/>
                                      </p:to>
                                    </p:set>
                                    <p:animEffect transition="in" filter="fade">
                                      <p:cBhvr>
                                        <p:cTn id="32" dur="500"/>
                                        <p:tgtEl>
                                          <p:spTgt spid="4">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Effect transition="in" filter="fade">
                                      <p:cBhvr>
                                        <p:cTn id="37" dur="500"/>
                                        <p:tgtEl>
                                          <p:spTgt spid="4">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3" end="3"/>
                                            </p:txEl>
                                          </p:spTgt>
                                        </p:tgtEl>
                                        <p:attrNameLst>
                                          <p:attrName>style.visibility</p:attrName>
                                        </p:attrNameLst>
                                      </p:cBhvr>
                                      <p:to>
                                        <p:strVal val="visible"/>
                                      </p:to>
                                    </p:set>
                                    <p:animEffect transition="in" filter="fade">
                                      <p:cBhvr>
                                        <p:cTn id="42" dur="500"/>
                                        <p:tgtEl>
                                          <p:spTgt spid="4">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
                                            <p:txEl>
                                              <p:pRg st="4" end="4"/>
                                            </p:txEl>
                                          </p:spTgt>
                                        </p:tgtEl>
                                        <p:attrNameLst>
                                          <p:attrName>style.visibility</p:attrName>
                                        </p:attrNameLst>
                                      </p:cBhvr>
                                      <p:to>
                                        <p:strVal val="visible"/>
                                      </p:to>
                                    </p:set>
                                    <p:animEffect transition="in" filter="fade">
                                      <p:cBhvr>
                                        <p:cTn id="4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2.2.2.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Individualism and Collectivism</a:t>
            </a:r>
          </a:p>
        </p:txBody>
      </p:sp>
      <p:sp>
        <p:nvSpPr>
          <p:cNvPr id="6" name="TextBox 5">
            <a:extLst>
              <a:ext uri="{FF2B5EF4-FFF2-40B4-BE49-F238E27FC236}">
                <a16:creationId xmlns:a16="http://schemas.microsoft.com/office/drawing/2014/main" id="{C877ADA5-FBD6-45B6-9CC3-3D4CC6BD5AE3}"/>
              </a:ext>
            </a:extLst>
          </p:cNvPr>
          <p:cNvSpPr txBox="1"/>
          <p:nvPr/>
        </p:nvSpPr>
        <p:spPr>
          <a:xfrm>
            <a:off x="982133" y="1843088"/>
            <a:ext cx="10515600" cy="830997"/>
          </a:xfrm>
          <a:prstGeom prst="rect">
            <a:avLst/>
          </a:prstGeom>
          <a:noFill/>
        </p:spPr>
        <p:txBody>
          <a:bodyPr wrap="square" rtlCol="0">
            <a:spAutoFit/>
          </a:bodyPr>
          <a:lstStyle/>
          <a:p>
            <a:pPr marL="285750" indent="-285750">
              <a:buFont typeface="Arial" panose="020B0604020202020204" pitchFamily="34" charset="0"/>
              <a:buChar char="•"/>
            </a:pPr>
            <a:r>
              <a:rPr lang="en-US" sz="2400" dirty="0"/>
              <a:t>This dimensions relates to “the relationship between the individual and the collectivity that prevails in a given society” (Hofstede, 2001, p. 209). </a:t>
            </a:r>
          </a:p>
        </p:txBody>
      </p:sp>
      <p:sp>
        <p:nvSpPr>
          <p:cNvPr id="4" name="TextBox 3">
            <a:extLst>
              <a:ext uri="{FF2B5EF4-FFF2-40B4-BE49-F238E27FC236}">
                <a16:creationId xmlns:a16="http://schemas.microsoft.com/office/drawing/2014/main" id="{195F36F9-6024-46C5-BA83-D9C524A06BDA}"/>
              </a:ext>
            </a:extLst>
          </p:cNvPr>
          <p:cNvSpPr txBox="1"/>
          <p:nvPr/>
        </p:nvSpPr>
        <p:spPr>
          <a:xfrm>
            <a:off x="1329266" y="2825101"/>
            <a:ext cx="4766734" cy="2800767"/>
          </a:xfrm>
          <a:prstGeom prst="rect">
            <a:avLst/>
          </a:prstGeom>
          <a:noFill/>
        </p:spPr>
        <p:txBody>
          <a:bodyPr wrap="square" rtlCol="0">
            <a:spAutoFit/>
          </a:bodyPr>
          <a:lstStyle/>
          <a:p>
            <a:pPr algn="ctr"/>
            <a:r>
              <a:rPr lang="en-US" sz="2200" b="1" dirty="0">
                <a:solidFill>
                  <a:schemeClr val="accent6">
                    <a:lumMod val="50000"/>
                  </a:schemeClr>
                </a:solidFill>
              </a:rPr>
              <a:t>COLLECTIVIST CULTURES</a:t>
            </a:r>
          </a:p>
          <a:p>
            <a:pPr marL="285750" indent="-285750">
              <a:buFont typeface="Arial" panose="020B0604020202020204" pitchFamily="34" charset="0"/>
              <a:buChar char="•"/>
            </a:pPr>
            <a:r>
              <a:rPr lang="en-US" sz="2200" dirty="0">
                <a:sym typeface="Wingdings" panose="05000000000000000000" pitchFamily="2" charset="2"/>
              </a:rPr>
              <a:t>People are interdependent within their in-groups (family, tribe, nation, etc.),</a:t>
            </a:r>
          </a:p>
          <a:p>
            <a:pPr marL="285750" indent="-285750">
              <a:buFont typeface="Arial" panose="020B0604020202020204" pitchFamily="34" charset="0"/>
              <a:buChar char="•"/>
            </a:pPr>
            <a:r>
              <a:rPr lang="en-US" sz="2200" dirty="0">
                <a:sym typeface="Wingdings" panose="05000000000000000000" pitchFamily="2" charset="2"/>
              </a:rPr>
              <a:t>People give priority to the goals of their in-groups,</a:t>
            </a:r>
          </a:p>
          <a:p>
            <a:pPr marL="285750" indent="-285750">
              <a:buFont typeface="Arial" panose="020B0604020202020204" pitchFamily="34" charset="0"/>
              <a:buChar char="•"/>
            </a:pPr>
            <a:r>
              <a:rPr lang="en-US" sz="2200" dirty="0">
                <a:sym typeface="Wingdings" panose="05000000000000000000" pitchFamily="2" charset="2"/>
              </a:rPr>
              <a:t>People shape their behavior primarily on the basis of in-group norms.</a:t>
            </a:r>
            <a:endParaRPr lang="en-US" sz="2200" dirty="0"/>
          </a:p>
        </p:txBody>
      </p:sp>
      <p:sp>
        <p:nvSpPr>
          <p:cNvPr id="5" name="TextBox 4">
            <a:extLst>
              <a:ext uri="{FF2B5EF4-FFF2-40B4-BE49-F238E27FC236}">
                <a16:creationId xmlns:a16="http://schemas.microsoft.com/office/drawing/2014/main" id="{BC2B9476-1641-4B34-86EB-8F52E73DA55F}"/>
              </a:ext>
            </a:extLst>
          </p:cNvPr>
          <p:cNvSpPr txBox="1"/>
          <p:nvPr/>
        </p:nvSpPr>
        <p:spPr>
          <a:xfrm>
            <a:off x="6426200" y="2806786"/>
            <a:ext cx="4766734" cy="3139321"/>
          </a:xfrm>
          <a:prstGeom prst="rect">
            <a:avLst/>
          </a:prstGeom>
          <a:noFill/>
        </p:spPr>
        <p:txBody>
          <a:bodyPr wrap="square" rtlCol="0">
            <a:spAutoFit/>
          </a:bodyPr>
          <a:lstStyle/>
          <a:p>
            <a:pPr algn="ctr"/>
            <a:r>
              <a:rPr lang="en-US" sz="2200" b="1" dirty="0">
                <a:solidFill>
                  <a:schemeClr val="accent2">
                    <a:lumMod val="75000"/>
                  </a:schemeClr>
                </a:solidFill>
              </a:rPr>
              <a:t>INDIVIDUALIST CULTURES</a:t>
            </a:r>
          </a:p>
          <a:p>
            <a:pPr marL="285750" indent="-285750">
              <a:buFont typeface="Arial" panose="020B0604020202020204" pitchFamily="34" charset="0"/>
              <a:buChar char="•"/>
            </a:pPr>
            <a:r>
              <a:rPr lang="en-US" sz="2200" dirty="0">
                <a:sym typeface="Wingdings" panose="05000000000000000000" pitchFamily="2" charset="2"/>
              </a:rPr>
              <a:t>People tend to see themselves as autonomous and independent from their in-groups,</a:t>
            </a:r>
          </a:p>
          <a:p>
            <a:pPr marL="285750" indent="-285750">
              <a:buFont typeface="Arial" panose="020B0604020202020204" pitchFamily="34" charset="0"/>
              <a:buChar char="•"/>
            </a:pPr>
            <a:r>
              <a:rPr lang="en-US" sz="2200" dirty="0">
                <a:sym typeface="Wingdings" panose="05000000000000000000" pitchFamily="2" charset="2"/>
              </a:rPr>
              <a:t>They give priority to their personal goals over their in-group’s goals,</a:t>
            </a:r>
          </a:p>
          <a:p>
            <a:pPr marL="285750" indent="-285750">
              <a:buFont typeface="Arial" panose="020B0604020202020204" pitchFamily="34" charset="0"/>
              <a:buChar char="•"/>
            </a:pPr>
            <a:r>
              <a:rPr lang="en-US" sz="2200" dirty="0">
                <a:sym typeface="Wingdings" panose="05000000000000000000" pitchFamily="2" charset="2"/>
              </a:rPr>
              <a:t>They behave primarily on the basis of their own attitudes rather than on the norms of their in-groups</a:t>
            </a:r>
            <a:endParaRPr lang="en-US" sz="2200" dirty="0"/>
          </a:p>
        </p:txBody>
      </p:sp>
      <p:sp>
        <p:nvSpPr>
          <p:cNvPr id="8" name="TextBox 7">
            <a:extLst>
              <a:ext uri="{FF2B5EF4-FFF2-40B4-BE49-F238E27FC236}">
                <a16:creationId xmlns:a16="http://schemas.microsoft.com/office/drawing/2014/main" id="{68D3A053-FD85-45EE-91BC-50A77BA38DE9}"/>
              </a:ext>
            </a:extLst>
          </p:cNvPr>
          <p:cNvSpPr txBox="1"/>
          <p:nvPr/>
        </p:nvSpPr>
        <p:spPr>
          <a:xfrm>
            <a:off x="982133" y="6030772"/>
            <a:ext cx="10515600" cy="461665"/>
          </a:xfrm>
          <a:prstGeom prst="rect">
            <a:avLst/>
          </a:prstGeom>
          <a:noFill/>
        </p:spPr>
        <p:txBody>
          <a:bodyPr wrap="square" rtlCol="0">
            <a:spAutoFit/>
          </a:bodyPr>
          <a:lstStyle/>
          <a:p>
            <a:pPr marL="285750" indent="-285750">
              <a:buFont typeface="Arial" panose="020B0604020202020204" pitchFamily="34" charset="0"/>
              <a:buChar char="•"/>
            </a:pPr>
            <a:r>
              <a:rPr lang="en-US" sz="2400" dirty="0"/>
              <a:t>Which one is your culture? Why so?</a:t>
            </a:r>
          </a:p>
        </p:txBody>
      </p:sp>
    </p:spTree>
    <p:extLst>
      <p:ext uri="{BB962C8B-B14F-4D97-AF65-F5344CB8AC3E}">
        <p14:creationId xmlns:p14="http://schemas.microsoft.com/office/powerpoint/2010/main" val="1624154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Effect transition="in" filter="fade">
                                      <p:cBhvr>
                                        <p:cTn id="37" dur="500"/>
                                        <p:tgtEl>
                                          <p:spTgt spid="5">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2" end="2"/>
                                            </p:txEl>
                                          </p:spTgt>
                                        </p:tgtEl>
                                        <p:attrNameLst>
                                          <p:attrName>style.visibility</p:attrName>
                                        </p:attrNameLst>
                                      </p:cBhvr>
                                      <p:to>
                                        <p:strVal val="visible"/>
                                      </p:to>
                                    </p:set>
                                    <p:animEffect transition="in" filter="fade">
                                      <p:cBhvr>
                                        <p:cTn id="42" dur="500"/>
                                        <p:tgtEl>
                                          <p:spTgt spid="5">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3" end="3"/>
                                            </p:txEl>
                                          </p:spTgt>
                                        </p:tgtEl>
                                        <p:attrNameLst>
                                          <p:attrName>style.visibility</p:attrName>
                                        </p:attrNameLst>
                                      </p:cBhvr>
                                      <p:to>
                                        <p:strVal val="visible"/>
                                      </p:to>
                                    </p:set>
                                    <p:animEffect transition="in" filter="fade">
                                      <p:cBhvr>
                                        <p:cTn id="47" dur="500"/>
                                        <p:tgtEl>
                                          <p:spTgt spid="5">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8">
                                            <p:txEl>
                                              <p:pRg st="0" end="0"/>
                                            </p:txEl>
                                          </p:spTgt>
                                        </p:tgtEl>
                                        <p:attrNameLst>
                                          <p:attrName>style.visibility</p:attrName>
                                        </p:attrNameLst>
                                      </p:cBhvr>
                                      <p:to>
                                        <p:strVal val="visible"/>
                                      </p:to>
                                    </p:set>
                                    <p:animEffect transition="in" filter="fade">
                                      <p:cBhvr>
                                        <p:cTn id="5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2.2.2.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Individualism and Collectivism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982133" y="1843088"/>
            <a:ext cx="10515600" cy="830997"/>
          </a:xfrm>
          <a:prstGeom prst="rect">
            <a:avLst/>
          </a:prstGeom>
          <a:noFill/>
        </p:spPr>
        <p:txBody>
          <a:bodyPr wrap="square" rtlCol="0">
            <a:spAutoFit/>
          </a:bodyPr>
          <a:lstStyle/>
          <a:p>
            <a:pPr marL="285750" indent="-285750">
              <a:buFont typeface="Arial" panose="020B0604020202020204" pitchFamily="34" charset="0"/>
              <a:buChar char="•"/>
            </a:pPr>
            <a:r>
              <a:rPr lang="en-US" sz="2400" dirty="0"/>
              <a:t>The differences between the two cultural orientations may include these characteristics:</a:t>
            </a:r>
          </a:p>
        </p:txBody>
      </p:sp>
      <p:sp>
        <p:nvSpPr>
          <p:cNvPr id="9" name="TextBox 8">
            <a:extLst>
              <a:ext uri="{FF2B5EF4-FFF2-40B4-BE49-F238E27FC236}">
                <a16:creationId xmlns:a16="http://schemas.microsoft.com/office/drawing/2014/main" id="{BC7EA59E-19B3-4D95-BED2-31A21666080D}"/>
              </a:ext>
            </a:extLst>
          </p:cNvPr>
          <p:cNvSpPr txBox="1"/>
          <p:nvPr/>
        </p:nvSpPr>
        <p:spPr>
          <a:xfrm>
            <a:off x="1346199" y="2844800"/>
            <a:ext cx="4766734" cy="1785104"/>
          </a:xfrm>
          <a:prstGeom prst="rect">
            <a:avLst/>
          </a:prstGeom>
          <a:noFill/>
        </p:spPr>
        <p:txBody>
          <a:bodyPr wrap="square" rtlCol="0">
            <a:spAutoFit/>
          </a:bodyPr>
          <a:lstStyle/>
          <a:p>
            <a:pPr algn="ctr"/>
            <a:r>
              <a:rPr lang="en-US" sz="2200" b="1" dirty="0">
                <a:solidFill>
                  <a:schemeClr val="accent6">
                    <a:lumMod val="50000"/>
                  </a:schemeClr>
                </a:solidFill>
              </a:rPr>
              <a:t>COLLECTIVIST CULTURES</a:t>
            </a:r>
          </a:p>
          <a:p>
            <a:pPr marL="285750" indent="-285750" algn="ctr">
              <a:buFont typeface="Arial" panose="020B0604020202020204" pitchFamily="34" charset="0"/>
              <a:buChar char="•"/>
            </a:pPr>
            <a:r>
              <a:rPr lang="en-US" sz="2200" dirty="0">
                <a:sym typeface="Wingdings" panose="05000000000000000000" pitchFamily="2" charset="2"/>
              </a:rPr>
              <a:t>“We” consciousness</a:t>
            </a:r>
          </a:p>
          <a:p>
            <a:pPr marL="285750" indent="-285750" algn="ctr">
              <a:buFont typeface="Arial" panose="020B0604020202020204" pitchFamily="34" charset="0"/>
              <a:buChar char="•"/>
            </a:pPr>
            <a:r>
              <a:rPr lang="en-US" sz="2200" dirty="0">
                <a:sym typeface="Wingdings" panose="05000000000000000000" pitchFamily="2" charset="2"/>
              </a:rPr>
              <a:t>Collective identity</a:t>
            </a:r>
          </a:p>
          <a:p>
            <a:pPr marL="285750" indent="-285750" algn="ctr">
              <a:buFont typeface="Arial" panose="020B0604020202020204" pitchFamily="34" charset="0"/>
              <a:buChar char="•"/>
            </a:pPr>
            <a:r>
              <a:rPr lang="en-US" sz="2200" dirty="0">
                <a:sym typeface="Wingdings" panose="05000000000000000000" pitchFamily="2" charset="2"/>
              </a:rPr>
              <a:t>Group harmony</a:t>
            </a:r>
          </a:p>
          <a:p>
            <a:pPr marL="285750" indent="-285750" algn="ctr">
              <a:buFont typeface="Arial" panose="020B0604020202020204" pitchFamily="34" charset="0"/>
              <a:buChar char="•"/>
            </a:pPr>
            <a:r>
              <a:rPr lang="en-US" sz="2200" dirty="0">
                <a:sym typeface="Wingdings" panose="05000000000000000000" pitchFamily="2" charset="2"/>
              </a:rPr>
              <a:t>Group decisions</a:t>
            </a:r>
            <a:endParaRPr lang="en-US" sz="2200" dirty="0"/>
          </a:p>
        </p:txBody>
      </p:sp>
      <p:sp>
        <p:nvSpPr>
          <p:cNvPr id="10" name="TextBox 9">
            <a:extLst>
              <a:ext uri="{FF2B5EF4-FFF2-40B4-BE49-F238E27FC236}">
                <a16:creationId xmlns:a16="http://schemas.microsoft.com/office/drawing/2014/main" id="{BFBDBD85-277C-42FE-841B-4455F40FBB92}"/>
              </a:ext>
            </a:extLst>
          </p:cNvPr>
          <p:cNvSpPr txBox="1"/>
          <p:nvPr/>
        </p:nvSpPr>
        <p:spPr>
          <a:xfrm>
            <a:off x="6443133" y="2826485"/>
            <a:ext cx="4766734" cy="1785104"/>
          </a:xfrm>
          <a:prstGeom prst="rect">
            <a:avLst/>
          </a:prstGeom>
          <a:noFill/>
        </p:spPr>
        <p:txBody>
          <a:bodyPr wrap="square" rtlCol="0">
            <a:spAutoFit/>
          </a:bodyPr>
          <a:lstStyle/>
          <a:p>
            <a:pPr algn="ctr"/>
            <a:r>
              <a:rPr lang="en-US" sz="2200" b="1" dirty="0">
                <a:solidFill>
                  <a:schemeClr val="accent2">
                    <a:lumMod val="75000"/>
                  </a:schemeClr>
                </a:solidFill>
              </a:rPr>
              <a:t>INDIVIDUALIST CULTURES</a:t>
            </a:r>
          </a:p>
          <a:p>
            <a:pPr marL="285750" indent="-285750" algn="ctr">
              <a:buFont typeface="Arial" panose="020B0604020202020204" pitchFamily="34" charset="0"/>
              <a:buChar char="•"/>
            </a:pPr>
            <a:r>
              <a:rPr lang="en-US" sz="2200" dirty="0">
                <a:sym typeface="Wingdings" panose="05000000000000000000" pitchFamily="2" charset="2"/>
              </a:rPr>
              <a:t>“I” consciousness</a:t>
            </a:r>
          </a:p>
          <a:p>
            <a:pPr marL="285750" indent="-285750" algn="ctr">
              <a:buFont typeface="Arial" panose="020B0604020202020204" pitchFamily="34" charset="0"/>
              <a:buChar char="•"/>
            </a:pPr>
            <a:r>
              <a:rPr lang="en-US" sz="2200" dirty="0">
                <a:sym typeface="Wingdings" panose="05000000000000000000" pitchFamily="2" charset="2"/>
              </a:rPr>
              <a:t>Autonomy</a:t>
            </a:r>
          </a:p>
          <a:p>
            <a:pPr marL="285750" indent="-285750" algn="ctr">
              <a:buFont typeface="Arial" panose="020B0604020202020204" pitchFamily="34" charset="0"/>
              <a:buChar char="•"/>
            </a:pPr>
            <a:r>
              <a:rPr lang="en-US" sz="2200" dirty="0">
                <a:sym typeface="Wingdings" panose="05000000000000000000" pitchFamily="2" charset="2"/>
              </a:rPr>
              <a:t>Independence</a:t>
            </a:r>
          </a:p>
          <a:p>
            <a:pPr marL="285750" indent="-285750" algn="ctr">
              <a:buFont typeface="Arial" panose="020B0604020202020204" pitchFamily="34" charset="0"/>
              <a:buChar char="•"/>
            </a:pPr>
            <a:r>
              <a:rPr lang="en-US" sz="2200" dirty="0">
                <a:sym typeface="Wingdings" panose="05000000000000000000" pitchFamily="2" charset="2"/>
              </a:rPr>
              <a:t>Individual initiative</a:t>
            </a:r>
            <a:endParaRPr lang="en-US" sz="2200" dirty="0"/>
          </a:p>
        </p:txBody>
      </p:sp>
      <p:sp>
        <p:nvSpPr>
          <p:cNvPr id="11" name="TextBox 10">
            <a:extLst>
              <a:ext uri="{FF2B5EF4-FFF2-40B4-BE49-F238E27FC236}">
                <a16:creationId xmlns:a16="http://schemas.microsoft.com/office/drawing/2014/main" id="{D423B4D8-D485-4936-88D5-219262235910}"/>
              </a:ext>
            </a:extLst>
          </p:cNvPr>
          <p:cNvSpPr txBox="1"/>
          <p:nvPr/>
        </p:nvSpPr>
        <p:spPr>
          <a:xfrm>
            <a:off x="838200" y="4800619"/>
            <a:ext cx="10515600" cy="1569660"/>
          </a:xfrm>
          <a:prstGeom prst="rect">
            <a:avLst/>
          </a:prstGeom>
          <a:noFill/>
        </p:spPr>
        <p:txBody>
          <a:bodyPr wrap="square" rtlCol="0">
            <a:spAutoFit/>
          </a:bodyPr>
          <a:lstStyle/>
          <a:p>
            <a:pPr marL="285750" indent="-285750">
              <a:buFont typeface="Arial" panose="020B0604020202020204" pitchFamily="34" charset="0"/>
              <a:buChar char="•"/>
            </a:pPr>
            <a:r>
              <a:rPr lang="en-US" sz="2400" dirty="0"/>
              <a:t>Key differences between individualist and collectivist societies that may manifest in school settings include the following</a:t>
            </a:r>
            <a:r>
              <a:rPr lang="en-US" sz="2400" dirty="0">
                <a:solidFill>
                  <a:schemeClr val="accent2">
                    <a:lumMod val="75000"/>
                  </a:schemeClr>
                </a:solidFill>
              </a:rPr>
              <a:t>: In cultures with an individualist orientation, identity is based on the individual person, </a:t>
            </a:r>
            <a:r>
              <a:rPr lang="en-US" sz="2400" dirty="0"/>
              <a:t>whereas for </a:t>
            </a:r>
            <a:r>
              <a:rPr lang="en-US" sz="2400" dirty="0">
                <a:solidFill>
                  <a:schemeClr val="accent6">
                    <a:lumMod val="50000"/>
                  </a:schemeClr>
                </a:solidFill>
              </a:rPr>
              <a:t>the collectivist, it is group identity. </a:t>
            </a:r>
          </a:p>
        </p:txBody>
      </p:sp>
    </p:spTree>
    <p:extLst>
      <p:ext uri="{BB962C8B-B14F-4D97-AF65-F5344CB8AC3E}">
        <p14:creationId xmlns:p14="http://schemas.microsoft.com/office/powerpoint/2010/main" val="1194685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fade">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fade">
                                      <p:cBhvr>
                                        <p:cTn id="37" dur="500"/>
                                        <p:tgtEl>
                                          <p:spTgt spid="10">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
                                            <p:txEl>
                                              <p:pRg st="1" end="1"/>
                                            </p:txEl>
                                          </p:spTgt>
                                        </p:tgtEl>
                                        <p:attrNameLst>
                                          <p:attrName>style.visibility</p:attrName>
                                        </p:attrNameLst>
                                      </p:cBhvr>
                                      <p:to>
                                        <p:strVal val="visible"/>
                                      </p:to>
                                    </p:set>
                                    <p:animEffect transition="in" filter="fade">
                                      <p:cBhvr>
                                        <p:cTn id="42" dur="500"/>
                                        <p:tgtEl>
                                          <p:spTgt spid="10">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
                                            <p:txEl>
                                              <p:pRg st="2" end="2"/>
                                            </p:txEl>
                                          </p:spTgt>
                                        </p:tgtEl>
                                        <p:attrNameLst>
                                          <p:attrName>style.visibility</p:attrName>
                                        </p:attrNameLst>
                                      </p:cBhvr>
                                      <p:to>
                                        <p:strVal val="visible"/>
                                      </p:to>
                                    </p:set>
                                    <p:animEffect transition="in" filter="fade">
                                      <p:cBhvr>
                                        <p:cTn id="47" dur="500"/>
                                        <p:tgtEl>
                                          <p:spTgt spid="10">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0">
                                            <p:txEl>
                                              <p:pRg st="3" end="3"/>
                                            </p:txEl>
                                          </p:spTgt>
                                        </p:tgtEl>
                                        <p:attrNameLst>
                                          <p:attrName>style.visibility</p:attrName>
                                        </p:attrNameLst>
                                      </p:cBhvr>
                                      <p:to>
                                        <p:strVal val="visible"/>
                                      </p:to>
                                    </p:set>
                                    <p:animEffect transition="in" filter="fade">
                                      <p:cBhvr>
                                        <p:cTn id="52" dur="500"/>
                                        <p:tgtEl>
                                          <p:spTgt spid="10">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0">
                                            <p:txEl>
                                              <p:pRg st="4" end="4"/>
                                            </p:txEl>
                                          </p:spTgt>
                                        </p:tgtEl>
                                        <p:attrNameLst>
                                          <p:attrName>style.visibility</p:attrName>
                                        </p:attrNameLst>
                                      </p:cBhvr>
                                      <p:to>
                                        <p:strVal val="visible"/>
                                      </p:to>
                                    </p:set>
                                    <p:animEffect transition="in" filter="fade">
                                      <p:cBhvr>
                                        <p:cTn id="57" dur="500"/>
                                        <p:tgtEl>
                                          <p:spTgt spid="10">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1">
                                            <p:txEl>
                                              <p:pRg st="0" end="0"/>
                                            </p:txEl>
                                          </p:spTgt>
                                        </p:tgtEl>
                                        <p:attrNameLst>
                                          <p:attrName>style.visibility</p:attrName>
                                        </p:attrNameLst>
                                      </p:cBhvr>
                                      <p:to>
                                        <p:strVal val="visible"/>
                                      </p:to>
                                    </p:set>
                                    <p:animEffect transition="in" filter="fade">
                                      <p:cBhvr>
                                        <p:cTn id="6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2.2.2.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Individualism and Collectivism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982133" y="1843088"/>
            <a:ext cx="10515600" cy="461665"/>
          </a:xfrm>
          <a:prstGeom prst="rect">
            <a:avLst/>
          </a:prstGeom>
          <a:noFill/>
        </p:spPr>
        <p:txBody>
          <a:bodyPr wrap="square" rtlCol="0">
            <a:spAutoFit/>
          </a:bodyPr>
          <a:lstStyle/>
          <a:p>
            <a:pPr marL="285750" indent="-285750" algn="ctr">
              <a:buFont typeface="Arial" panose="020B0604020202020204" pitchFamily="34" charset="0"/>
              <a:buChar char="•"/>
            </a:pPr>
            <a:r>
              <a:rPr lang="en-US" sz="2400" dirty="0"/>
              <a:t>In people’s approaches to task completion:</a:t>
            </a:r>
          </a:p>
        </p:txBody>
      </p:sp>
      <p:sp>
        <p:nvSpPr>
          <p:cNvPr id="9" name="TextBox 8">
            <a:extLst>
              <a:ext uri="{FF2B5EF4-FFF2-40B4-BE49-F238E27FC236}">
                <a16:creationId xmlns:a16="http://schemas.microsoft.com/office/drawing/2014/main" id="{BC7EA59E-19B3-4D95-BED2-31A21666080D}"/>
              </a:ext>
            </a:extLst>
          </p:cNvPr>
          <p:cNvSpPr txBox="1"/>
          <p:nvPr/>
        </p:nvSpPr>
        <p:spPr>
          <a:xfrm>
            <a:off x="1109133" y="2768144"/>
            <a:ext cx="4766734" cy="1785104"/>
          </a:xfrm>
          <a:prstGeom prst="rect">
            <a:avLst/>
          </a:prstGeom>
          <a:noFill/>
        </p:spPr>
        <p:txBody>
          <a:bodyPr wrap="square" rtlCol="0">
            <a:spAutoFit/>
          </a:bodyPr>
          <a:lstStyle/>
          <a:p>
            <a:pPr algn="ctr"/>
            <a:r>
              <a:rPr lang="en-US" sz="2200" b="1" dirty="0">
                <a:solidFill>
                  <a:schemeClr val="accent6">
                    <a:lumMod val="50000"/>
                  </a:schemeClr>
                </a:solidFill>
              </a:rPr>
              <a:t>COLLECTIVIST CULTURES</a:t>
            </a:r>
          </a:p>
          <a:p>
            <a:pPr marL="285750" indent="-285750" algn="ctr">
              <a:buFont typeface="Arial" panose="020B0604020202020204" pitchFamily="34" charset="0"/>
              <a:buChar char="•"/>
            </a:pPr>
            <a:r>
              <a:rPr lang="en-US" sz="2200" dirty="0">
                <a:sym typeface="Wingdings" panose="05000000000000000000" pitchFamily="2" charset="2"/>
              </a:rPr>
              <a:t>for those of the collectivist orientation, relationship building tends to precede task completion </a:t>
            </a:r>
          </a:p>
          <a:p>
            <a:pPr marL="285750" indent="-285750" algn="ctr">
              <a:buFont typeface="Arial" panose="020B0604020202020204" pitchFamily="34" charset="0"/>
              <a:buChar char="•"/>
            </a:pPr>
            <a:endParaRPr lang="en-US" sz="2200" dirty="0"/>
          </a:p>
        </p:txBody>
      </p:sp>
      <p:sp>
        <p:nvSpPr>
          <p:cNvPr id="10" name="TextBox 9">
            <a:extLst>
              <a:ext uri="{FF2B5EF4-FFF2-40B4-BE49-F238E27FC236}">
                <a16:creationId xmlns:a16="http://schemas.microsoft.com/office/drawing/2014/main" id="{BFBDBD85-277C-42FE-841B-4455F40FBB92}"/>
              </a:ext>
            </a:extLst>
          </p:cNvPr>
          <p:cNvSpPr txBox="1"/>
          <p:nvPr/>
        </p:nvSpPr>
        <p:spPr>
          <a:xfrm>
            <a:off x="6155266" y="2768144"/>
            <a:ext cx="4766734" cy="3139321"/>
          </a:xfrm>
          <a:prstGeom prst="rect">
            <a:avLst/>
          </a:prstGeom>
          <a:noFill/>
        </p:spPr>
        <p:txBody>
          <a:bodyPr wrap="square" rtlCol="0">
            <a:spAutoFit/>
          </a:bodyPr>
          <a:lstStyle/>
          <a:p>
            <a:pPr algn="ctr"/>
            <a:r>
              <a:rPr lang="en-US" sz="2200" b="1" dirty="0">
                <a:solidFill>
                  <a:schemeClr val="accent2">
                    <a:lumMod val="75000"/>
                  </a:schemeClr>
                </a:solidFill>
              </a:rPr>
              <a:t>INDIVIDUALIST CULTURES</a:t>
            </a:r>
          </a:p>
          <a:p>
            <a:pPr marL="342900" indent="-342900" algn="ctr">
              <a:buFont typeface="Arial" panose="020B0604020202020204" pitchFamily="34" charset="0"/>
              <a:buChar char="•"/>
            </a:pPr>
            <a:r>
              <a:rPr lang="en-US" sz="2200" dirty="0"/>
              <a:t> for the individualist, the importance of accomplishing the task tends to take precedence over relationship building in group work situations</a:t>
            </a:r>
          </a:p>
          <a:p>
            <a:pPr marL="342900" indent="-342900" algn="ctr">
              <a:buFont typeface="Arial" panose="020B0604020202020204" pitchFamily="34" charset="0"/>
              <a:buChar char="•"/>
            </a:pPr>
            <a:endParaRPr lang="en-US" sz="2200" dirty="0"/>
          </a:p>
          <a:p>
            <a:pPr marL="342900" indent="-342900" algn="ctr">
              <a:buFont typeface="Arial" panose="020B0604020202020204" pitchFamily="34" charset="0"/>
              <a:buChar char="•"/>
            </a:pPr>
            <a:r>
              <a:rPr lang="en-US" sz="2200" dirty="0"/>
              <a:t> in individualist cultures, generally, people should strive to maintain harmony and avoid conflict.</a:t>
            </a:r>
          </a:p>
        </p:txBody>
      </p:sp>
    </p:spTree>
    <p:extLst>
      <p:ext uri="{BB962C8B-B14F-4D97-AF65-F5344CB8AC3E}">
        <p14:creationId xmlns:p14="http://schemas.microsoft.com/office/powerpoint/2010/main" val="536820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fade">
                                      <p:cBhvr>
                                        <p:cTn id="22" dur="500"/>
                                        <p:tgtEl>
                                          <p:spTgt spid="1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1" end="1"/>
                                            </p:txEl>
                                          </p:spTgt>
                                        </p:tgtEl>
                                        <p:attrNameLst>
                                          <p:attrName>style.visibility</p:attrName>
                                        </p:attrNameLst>
                                      </p:cBhvr>
                                      <p:to>
                                        <p:strVal val="visible"/>
                                      </p:to>
                                    </p:set>
                                    <p:animEffect transition="in" filter="fade">
                                      <p:cBhvr>
                                        <p:cTn id="27" dur="500"/>
                                        <p:tgtEl>
                                          <p:spTgt spid="10">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3" end="3"/>
                                            </p:txEl>
                                          </p:spTgt>
                                        </p:tgtEl>
                                        <p:attrNameLst>
                                          <p:attrName>style.visibility</p:attrName>
                                        </p:attrNameLst>
                                      </p:cBhvr>
                                      <p:to>
                                        <p:strVal val="visible"/>
                                      </p:to>
                                    </p:set>
                                    <p:animEffect transition="in" filter="fade">
                                      <p:cBhvr>
                                        <p:cTn id="32"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2.2.2.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Individualism and Collectivism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982133" y="1843088"/>
            <a:ext cx="10515600" cy="461665"/>
          </a:xfrm>
          <a:prstGeom prst="rect">
            <a:avLst/>
          </a:prstGeom>
          <a:noFill/>
        </p:spPr>
        <p:txBody>
          <a:bodyPr wrap="square" rtlCol="0">
            <a:spAutoFit/>
          </a:bodyPr>
          <a:lstStyle/>
          <a:p>
            <a:pPr marL="285750" indent="-285750" algn="ctr">
              <a:buFont typeface="Arial" panose="020B0604020202020204" pitchFamily="34" charset="0"/>
              <a:buChar char="•"/>
            </a:pPr>
            <a:r>
              <a:rPr lang="en-US" sz="2400" dirty="0"/>
              <a:t>When participating in class discussions: </a:t>
            </a:r>
          </a:p>
        </p:txBody>
      </p:sp>
      <p:sp>
        <p:nvSpPr>
          <p:cNvPr id="9" name="TextBox 8">
            <a:extLst>
              <a:ext uri="{FF2B5EF4-FFF2-40B4-BE49-F238E27FC236}">
                <a16:creationId xmlns:a16="http://schemas.microsoft.com/office/drawing/2014/main" id="{BC7EA59E-19B3-4D95-BED2-31A21666080D}"/>
              </a:ext>
            </a:extLst>
          </p:cNvPr>
          <p:cNvSpPr txBox="1"/>
          <p:nvPr/>
        </p:nvSpPr>
        <p:spPr>
          <a:xfrm>
            <a:off x="838200" y="2679507"/>
            <a:ext cx="5537198" cy="2677656"/>
          </a:xfrm>
          <a:prstGeom prst="rect">
            <a:avLst/>
          </a:prstGeom>
          <a:noFill/>
        </p:spPr>
        <p:txBody>
          <a:bodyPr wrap="square" rtlCol="0">
            <a:spAutoFit/>
          </a:bodyPr>
          <a:lstStyle/>
          <a:p>
            <a:pPr algn="ctr"/>
            <a:r>
              <a:rPr lang="en-US" sz="2400" b="1" dirty="0">
                <a:solidFill>
                  <a:schemeClr val="accent6">
                    <a:lumMod val="50000"/>
                  </a:schemeClr>
                </a:solidFill>
              </a:rPr>
              <a:t>COLLECTIVIST CULTURES</a:t>
            </a:r>
          </a:p>
          <a:p>
            <a:pPr marL="285750" indent="-285750" algn="ctr">
              <a:buFont typeface="Arial" panose="020B0604020202020204" pitchFamily="34" charset="0"/>
              <a:buChar char="•"/>
            </a:pPr>
            <a:r>
              <a:rPr lang="en-US" sz="2400" dirty="0">
                <a:sym typeface="Wingdings" panose="05000000000000000000" pitchFamily="2" charset="2"/>
              </a:rPr>
              <a:t>Students with a collectivist orientation tend to be more reluctant to speak up in class or in large groups.</a:t>
            </a:r>
          </a:p>
          <a:p>
            <a:pPr marL="285750" indent="-285750" algn="ctr">
              <a:buFont typeface="Arial" panose="020B0604020202020204" pitchFamily="34" charset="0"/>
              <a:buChar char="•"/>
            </a:pPr>
            <a:endParaRPr lang="en-US" sz="2400" dirty="0"/>
          </a:p>
          <a:p>
            <a:pPr marL="285750" indent="-285750" algn="ctr">
              <a:buFont typeface="Arial" panose="020B0604020202020204" pitchFamily="34" charset="0"/>
              <a:buChar char="•"/>
            </a:pPr>
            <a:r>
              <a:rPr lang="en-US" sz="2400" dirty="0"/>
              <a:t>Individual initiatives are discouraged in collectivist societies.</a:t>
            </a:r>
          </a:p>
        </p:txBody>
      </p:sp>
      <p:sp>
        <p:nvSpPr>
          <p:cNvPr id="10" name="TextBox 9">
            <a:extLst>
              <a:ext uri="{FF2B5EF4-FFF2-40B4-BE49-F238E27FC236}">
                <a16:creationId xmlns:a16="http://schemas.microsoft.com/office/drawing/2014/main" id="{BFBDBD85-277C-42FE-841B-4455F40FBB92}"/>
              </a:ext>
            </a:extLst>
          </p:cNvPr>
          <p:cNvSpPr txBox="1"/>
          <p:nvPr/>
        </p:nvSpPr>
        <p:spPr>
          <a:xfrm>
            <a:off x="6625652" y="2679507"/>
            <a:ext cx="5075276" cy="3046988"/>
          </a:xfrm>
          <a:prstGeom prst="rect">
            <a:avLst/>
          </a:prstGeom>
          <a:noFill/>
        </p:spPr>
        <p:txBody>
          <a:bodyPr wrap="square" rtlCol="0">
            <a:spAutoFit/>
          </a:bodyPr>
          <a:lstStyle/>
          <a:p>
            <a:pPr algn="ctr"/>
            <a:r>
              <a:rPr lang="en-US" sz="2400" b="1" dirty="0">
                <a:solidFill>
                  <a:schemeClr val="accent2">
                    <a:lumMod val="75000"/>
                  </a:schemeClr>
                </a:solidFill>
              </a:rPr>
              <a:t>INDIVIDUALIST CULTURES</a:t>
            </a:r>
          </a:p>
          <a:p>
            <a:pPr marL="342900" indent="-342900" algn="ctr">
              <a:buFont typeface="Arial" panose="020B0604020202020204" pitchFamily="34" charset="0"/>
              <a:buChar char="•"/>
            </a:pPr>
            <a:r>
              <a:rPr lang="en-US" sz="2400" dirty="0"/>
              <a:t> In individualist cultures, speaking one's mind or expressing one's opinion is valued. </a:t>
            </a:r>
          </a:p>
          <a:p>
            <a:pPr marL="342900" indent="-342900" algn="ctr">
              <a:buFont typeface="Arial" panose="020B0604020202020204" pitchFamily="34" charset="0"/>
              <a:buChar char="•"/>
            </a:pPr>
            <a:endParaRPr lang="en-US" sz="2400" dirty="0"/>
          </a:p>
          <a:p>
            <a:pPr marL="342900" indent="-342900" algn="ctr">
              <a:buFont typeface="Arial" panose="020B0604020202020204" pitchFamily="34" charset="0"/>
              <a:buChar char="•"/>
            </a:pPr>
            <a:r>
              <a:rPr lang="en-US" sz="2400" dirty="0"/>
              <a:t>Such initiatives are often encouraged and viewed favorably in individualist societies</a:t>
            </a:r>
          </a:p>
        </p:txBody>
      </p:sp>
    </p:spTree>
    <p:extLst>
      <p:ext uri="{BB962C8B-B14F-4D97-AF65-F5344CB8AC3E}">
        <p14:creationId xmlns:p14="http://schemas.microsoft.com/office/powerpoint/2010/main" val="70413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fade">
                                      <p:cBhvr>
                                        <p:cTn id="27" dur="500"/>
                                        <p:tgtEl>
                                          <p:spTgt spid="1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1" end="1"/>
                                            </p:txEl>
                                          </p:spTgt>
                                        </p:tgtEl>
                                        <p:attrNameLst>
                                          <p:attrName>style.visibility</p:attrName>
                                        </p:attrNameLst>
                                      </p:cBhvr>
                                      <p:to>
                                        <p:strVal val="visible"/>
                                      </p:to>
                                    </p:set>
                                    <p:animEffect transition="in" filter="fade">
                                      <p:cBhvr>
                                        <p:cTn id="32" dur="500"/>
                                        <p:tgtEl>
                                          <p:spTgt spid="10">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3" end="3"/>
                                            </p:txEl>
                                          </p:spTgt>
                                        </p:tgtEl>
                                        <p:attrNameLst>
                                          <p:attrName>style.visibility</p:attrName>
                                        </p:attrNameLst>
                                      </p:cBhvr>
                                      <p:to>
                                        <p:strVal val="visible"/>
                                      </p:to>
                                    </p:set>
                                    <p:animEffect transition="in" filter="fade">
                                      <p:cBhvr>
                                        <p:cTn id="37"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2.2.2.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Individualism and Collectivism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982133" y="1843088"/>
            <a:ext cx="10515600" cy="461665"/>
          </a:xfrm>
          <a:prstGeom prst="rect">
            <a:avLst/>
          </a:prstGeom>
          <a:noFill/>
        </p:spPr>
        <p:txBody>
          <a:bodyPr wrap="square" rtlCol="0">
            <a:spAutoFit/>
          </a:bodyPr>
          <a:lstStyle/>
          <a:p>
            <a:pPr marL="285750" indent="-285750" algn="ctr">
              <a:buFont typeface="Arial" panose="020B0604020202020204" pitchFamily="34" charset="0"/>
              <a:buChar char="•"/>
            </a:pPr>
            <a:r>
              <a:rPr lang="en-US" sz="2400" dirty="0"/>
              <a:t>When participating in class discussions: </a:t>
            </a:r>
          </a:p>
        </p:txBody>
      </p:sp>
      <p:sp>
        <p:nvSpPr>
          <p:cNvPr id="9" name="TextBox 8">
            <a:extLst>
              <a:ext uri="{FF2B5EF4-FFF2-40B4-BE49-F238E27FC236}">
                <a16:creationId xmlns:a16="http://schemas.microsoft.com/office/drawing/2014/main" id="{BC7EA59E-19B3-4D95-BED2-31A21666080D}"/>
              </a:ext>
            </a:extLst>
          </p:cNvPr>
          <p:cNvSpPr txBox="1"/>
          <p:nvPr/>
        </p:nvSpPr>
        <p:spPr>
          <a:xfrm>
            <a:off x="838200" y="2619547"/>
            <a:ext cx="5537198" cy="2308324"/>
          </a:xfrm>
          <a:prstGeom prst="rect">
            <a:avLst/>
          </a:prstGeom>
          <a:noFill/>
        </p:spPr>
        <p:txBody>
          <a:bodyPr wrap="square" rtlCol="0">
            <a:spAutoFit/>
          </a:bodyPr>
          <a:lstStyle/>
          <a:p>
            <a:pPr algn="ctr"/>
            <a:r>
              <a:rPr lang="en-US" sz="2400" b="1" dirty="0">
                <a:solidFill>
                  <a:schemeClr val="accent6">
                    <a:lumMod val="50000"/>
                  </a:schemeClr>
                </a:solidFill>
              </a:rPr>
              <a:t>COLLECTIVIST CULTURES</a:t>
            </a:r>
          </a:p>
          <a:p>
            <a:pPr marL="285750" indent="-285750" algn="ctr">
              <a:buFont typeface="Arial" panose="020B0604020202020204" pitchFamily="34" charset="0"/>
              <a:buChar char="•"/>
            </a:pPr>
            <a:r>
              <a:rPr lang="en-US" sz="2400" dirty="0"/>
              <a:t>In Central and South America, Taiwan, South Korea, Vietnam, Thailand, and China) tend to frown on behaviors that reflect individualism and instead stress the value of collective behaviors</a:t>
            </a:r>
          </a:p>
        </p:txBody>
      </p:sp>
      <p:sp>
        <p:nvSpPr>
          <p:cNvPr id="10" name="TextBox 9">
            <a:extLst>
              <a:ext uri="{FF2B5EF4-FFF2-40B4-BE49-F238E27FC236}">
                <a16:creationId xmlns:a16="http://schemas.microsoft.com/office/drawing/2014/main" id="{BFBDBD85-277C-42FE-841B-4455F40FBB92}"/>
              </a:ext>
            </a:extLst>
          </p:cNvPr>
          <p:cNvSpPr txBox="1"/>
          <p:nvPr/>
        </p:nvSpPr>
        <p:spPr>
          <a:xfrm>
            <a:off x="6375397" y="2619547"/>
            <a:ext cx="5325531" cy="1938992"/>
          </a:xfrm>
          <a:prstGeom prst="rect">
            <a:avLst/>
          </a:prstGeom>
          <a:noFill/>
        </p:spPr>
        <p:txBody>
          <a:bodyPr wrap="square" rtlCol="0">
            <a:spAutoFit/>
          </a:bodyPr>
          <a:lstStyle/>
          <a:p>
            <a:pPr algn="ctr"/>
            <a:r>
              <a:rPr lang="en-US" sz="2400" b="1" dirty="0">
                <a:solidFill>
                  <a:schemeClr val="accent2">
                    <a:lumMod val="75000"/>
                  </a:schemeClr>
                </a:solidFill>
              </a:rPr>
              <a:t>INDIVIDUALIST CULTURES</a:t>
            </a:r>
          </a:p>
          <a:p>
            <a:pPr marL="342900" indent="-342900" algn="ctr">
              <a:buFont typeface="Arial" panose="020B0604020202020204" pitchFamily="34" charset="0"/>
              <a:buChar char="•"/>
            </a:pPr>
            <a:r>
              <a:rPr lang="en-US" sz="2400" dirty="0"/>
              <a:t>Some cultures (e.g., in North America, Australia, Great Britain, Netherlands, and New Zealand) tend to accept, encourage, or reward individualism</a:t>
            </a:r>
          </a:p>
        </p:txBody>
      </p:sp>
    </p:spTree>
    <p:extLst>
      <p:ext uri="{BB962C8B-B14F-4D97-AF65-F5344CB8AC3E}">
        <p14:creationId xmlns:p14="http://schemas.microsoft.com/office/powerpoint/2010/main" val="38620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fade">
                                      <p:cBhvr>
                                        <p:cTn id="22" dur="500"/>
                                        <p:tgtEl>
                                          <p:spTgt spid="1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1" end="1"/>
                                            </p:txEl>
                                          </p:spTgt>
                                        </p:tgtEl>
                                        <p:attrNameLst>
                                          <p:attrName>style.visibility</p:attrName>
                                        </p:attrNameLst>
                                      </p:cBhvr>
                                      <p:to>
                                        <p:strVal val="visible"/>
                                      </p:to>
                                    </p:set>
                                    <p:animEffect transition="in" filter="fade">
                                      <p:cBhvr>
                                        <p:cTn id="27"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2.2.3.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Masculinity and </a:t>
            </a:r>
            <a:r>
              <a:rPr lang="en-US" sz="4000" b="1" dirty="0" err="1">
                <a:solidFill>
                  <a:srgbClr val="C00000"/>
                </a:solidFill>
                <a:latin typeface="Cambria" panose="02040503050406030204" pitchFamily="18" charset="0"/>
                <a:ea typeface="Cambria" panose="02040503050406030204" pitchFamily="18" charset="0"/>
              </a:rPr>
              <a:t>Feminity</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TextBox 5">
            <a:extLst>
              <a:ext uri="{FF2B5EF4-FFF2-40B4-BE49-F238E27FC236}">
                <a16:creationId xmlns:a16="http://schemas.microsoft.com/office/drawing/2014/main" id="{C877ADA5-FBD6-45B6-9CC3-3D4CC6BD5AE3}"/>
              </a:ext>
            </a:extLst>
          </p:cNvPr>
          <p:cNvSpPr txBox="1"/>
          <p:nvPr/>
        </p:nvSpPr>
        <p:spPr>
          <a:xfrm>
            <a:off x="982133" y="1843088"/>
            <a:ext cx="10515600" cy="830997"/>
          </a:xfrm>
          <a:prstGeom prst="rect">
            <a:avLst/>
          </a:prstGeom>
          <a:noFill/>
        </p:spPr>
        <p:txBody>
          <a:bodyPr wrap="square" rtlCol="0">
            <a:spAutoFit/>
          </a:bodyPr>
          <a:lstStyle/>
          <a:p>
            <a:pPr marL="285750" indent="-285750">
              <a:buFont typeface="Arial" panose="020B0604020202020204" pitchFamily="34" charset="0"/>
              <a:buChar char="•"/>
            </a:pPr>
            <a:r>
              <a:rPr lang="en-US" sz="2400" dirty="0"/>
              <a:t>This dimensions deals with what implications the biological differences between the sexes should have for their respective social roles. (Hofstede, 2001, p. 279). </a:t>
            </a:r>
          </a:p>
        </p:txBody>
      </p:sp>
      <p:sp>
        <p:nvSpPr>
          <p:cNvPr id="4" name="TextBox 3">
            <a:extLst>
              <a:ext uri="{FF2B5EF4-FFF2-40B4-BE49-F238E27FC236}">
                <a16:creationId xmlns:a16="http://schemas.microsoft.com/office/drawing/2014/main" id="{195F36F9-6024-46C5-BA83-D9C524A06BDA}"/>
              </a:ext>
            </a:extLst>
          </p:cNvPr>
          <p:cNvSpPr txBox="1"/>
          <p:nvPr/>
        </p:nvSpPr>
        <p:spPr>
          <a:xfrm>
            <a:off x="1329266" y="2825101"/>
            <a:ext cx="4766734" cy="2800767"/>
          </a:xfrm>
          <a:prstGeom prst="rect">
            <a:avLst/>
          </a:prstGeom>
          <a:noFill/>
        </p:spPr>
        <p:txBody>
          <a:bodyPr wrap="square" rtlCol="0">
            <a:spAutoFit/>
          </a:bodyPr>
          <a:lstStyle/>
          <a:p>
            <a:pPr algn="ctr"/>
            <a:r>
              <a:rPr lang="en-US" sz="2200" b="1" dirty="0">
                <a:solidFill>
                  <a:schemeClr val="accent6">
                    <a:lumMod val="50000"/>
                  </a:schemeClr>
                </a:solidFill>
              </a:rPr>
              <a:t>MASCULINE CULTURE</a:t>
            </a:r>
          </a:p>
          <a:p>
            <a:pPr marL="285750" indent="-285750">
              <a:buFont typeface="Arial" panose="020B0604020202020204" pitchFamily="34" charset="0"/>
              <a:buChar char="•"/>
            </a:pPr>
            <a:r>
              <a:rPr lang="en-US" sz="2200" dirty="0">
                <a:sym typeface="Wingdings" panose="05000000000000000000" pitchFamily="2" charset="2"/>
              </a:rPr>
              <a:t>He labels those who strive for maximal distinction between what women and men are expected to do as "masculine' cultures </a:t>
            </a:r>
          </a:p>
          <a:p>
            <a:pPr marL="285750" indent="-285750">
              <a:buFont typeface="Arial" panose="020B0604020202020204" pitchFamily="34" charset="0"/>
              <a:buChar char="•"/>
            </a:pPr>
            <a:endParaRPr lang="en-US" sz="2200" dirty="0">
              <a:sym typeface="Wingdings" panose="05000000000000000000" pitchFamily="2" charset="2"/>
            </a:endParaRPr>
          </a:p>
          <a:p>
            <a:pPr marL="285750" indent="-285750">
              <a:buFont typeface="Arial" panose="020B0604020202020204" pitchFamily="34" charset="0"/>
              <a:buChar char="•"/>
            </a:pPr>
            <a:r>
              <a:rPr lang="en-US" sz="2200" dirty="0">
                <a:sym typeface="Wingdings" panose="05000000000000000000" pitchFamily="2" charset="2"/>
              </a:rPr>
              <a:t>Examples of country: Japan, Austria, Venezuela, and Mexico.</a:t>
            </a:r>
            <a:endParaRPr lang="en-US" sz="2200" dirty="0"/>
          </a:p>
        </p:txBody>
      </p:sp>
      <p:sp>
        <p:nvSpPr>
          <p:cNvPr id="5" name="TextBox 4">
            <a:extLst>
              <a:ext uri="{FF2B5EF4-FFF2-40B4-BE49-F238E27FC236}">
                <a16:creationId xmlns:a16="http://schemas.microsoft.com/office/drawing/2014/main" id="{BC2B9476-1641-4B34-86EB-8F52E73DA55F}"/>
              </a:ext>
            </a:extLst>
          </p:cNvPr>
          <p:cNvSpPr txBox="1"/>
          <p:nvPr/>
        </p:nvSpPr>
        <p:spPr>
          <a:xfrm>
            <a:off x="6426200" y="2806786"/>
            <a:ext cx="4766734" cy="2800767"/>
          </a:xfrm>
          <a:prstGeom prst="rect">
            <a:avLst/>
          </a:prstGeom>
          <a:noFill/>
        </p:spPr>
        <p:txBody>
          <a:bodyPr wrap="square" rtlCol="0">
            <a:spAutoFit/>
          </a:bodyPr>
          <a:lstStyle/>
          <a:p>
            <a:pPr algn="ctr"/>
            <a:r>
              <a:rPr lang="en-US" sz="2200" b="1" dirty="0">
                <a:solidFill>
                  <a:schemeClr val="accent2">
                    <a:lumMod val="75000"/>
                  </a:schemeClr>
                </a:solidFill>
              </a:rPr>
              <a:t>FEMININE CULTURE</a:t>
            </a:r>
          </a:p>
          <a:p>
            <a:pPr marL="285750" indent="-285750">
              <a:buFont typeface="Arial" panose="020B0604020202020204" pitchFamily="34" charset="0"/>
              <a:buChar char="•"/>
            </a:pPr>
            <a:r>
              <a:rPr lang="en-US" sz="2200" dirty="0">
                <a:sym typeface="Wingdings" panose="05000000000000000000" pitchFamily="2" charset="2"/>
              </a:rPr>
              <a:t>Those labelled as "feminine" cultures  permit more overlapping social roles for the two genders.</a:t>
            </a:r>
          </a:p>
          <a:p>
            <a:pPr marL="285750" indent="-285750">
              <a:buFont typeface="Arial" panose="020B0604020202020204" pitchFamily="34" charset="0"/>
              <a:buChar char="•"/>
            </a:pPr>
            <a:endParaRPr lang="en-US" sz="2200" dirty="0">
              <a:sym typeface="Wingdings" panose="05000000000000000000" pitchFamily="2" charset="2"/>
            </a:endParaRPr>
          </a:p>
          <a:p>
            <a:pPr marL="285750" indent="-285750">
              <a:buFont typeface="Arial" panose="020B0604020202020204" pitchFamily="34" charset="0"/>
              <a:buChar char="•"/>
            </a:pPr>
            <a:r>
              <a:rPr lang="en-US" sz="2200" dirty="0"/>
              <a:t>Examples of country: Sweden, Norway, the Netherlands, and Denmark.</a:t>
            </a:r>
          </a:p>
        </p:txBody>
      </p:sp>
      <p:sp>
        <p:nvSpPr>
          <p:cNvPr id="8" name="TextBox 7">
            <a:extLst>
              <a:ext uri="{FF2B5EF4-FFF2-40B4-BE49-F238E27FC236}">
                <a16:creationId xmlns:a16="http://schemas.microsoft.com/office/drawing/2014/main" id="{68D3A053-FD85-45EE-91BC-50A77BA38DE9}"/>
              </a:ext>
            </a:extLst>
          </p:cNvPr>
          <p:cNvSpPr txBox="1"/>
          <p:nvPr/>
        </p:nvSpPr>
        <p:spPr>
          <a:xfrm>
            <a:off x="982133" y="6030772"/>
            <a:ext cx="10515600" cy="461665"/>
          </a:xfrm>
          <a:prstGeom prst="rect">
            <a:avLst/>
          </a:prstGeom>
          <a:noFill/>
        </p:spPr>
        <p:txBody>
          <a:bodyPr wrap="square" rtlCol="0">
            <a:spAutoFit/>
          </a:bodyPr>
          <a:lstStyle/>
          <a:p>
            <a:pPr marL="285750" indent="-285750">
              <a:buFont typeface="Arial" panose="020B0604020202020204" pitchFamily="34" charset="0"/>
              <a:buChar char="•"/>
            </a:pPr>
            <a:r>
              <a:rPr lang="en-US" sz="2400" dirty="0"/>
              <a:t>Which one is your culture? Why so?</a:t>
            </a:r>
          </a:p>
        </p:txBody>
      </p:sp>
    </p:spTree>
    <p:extLst>
      <p:ext uri="{BB962C8B-B14F-4D97-AF65-F5344CB8AC3E}">
        <p14:creationId xmlns:p14="http://schemas.microsoft.com/office/powerpoint/2010/main" val="1234046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Effect transition="in" filter="fade">
                                      <p:cBhvr>
                                        <p:cTn id="27" dur="500"/>
                                        <p:tgtEl>
                                          <p:spTgt spid="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500"/>
                                        <p:tgtEl>
                                          <p:spTgt spid="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3" end="3"/>
                                            </p:txEl>
                                          </p:spTgt>
                                        </p:tgtEl>
                                        <p:attrNameLst>
                                          <p:attrName>style.visibility</p:attrName>
                                        </p:attrNameLst>
                                      </p:cBhvr>
                                      <p:to>
                                        <p:strVal val="visible"/>
                                      </p:to>
                                    </p:set>
                                    <p:animEffect transition="in" filter="fade">
                                      <p:cBhvr>
                                        <p:cTn id="37" dur="500"/>
                                        <p:tgtEl>
                                          <p:spTgt spid="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0" end="0"/>
                                            </p:txEl>
                                          </p:spTgt>
                                        </p:tgtEl>
                                        <p:attrNameLst>
                                          <p:attrName>style.visibility</p:attrName>
                                        </p:attrNameLst>
                                      </p:cBhvr>
                                      <p:to>
                                        <p:strVal val="visible"/>
                                      </p:to>
                                    </p:set>
                                    <p:animEffect transition="in" filter="fade">
                                      <p:cBhvr>
                                        <p:cTn id="4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2.2.3.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Masculinity and </a:t>
            </a:r>
            <a:r>
              <a:rPr lang="en-US" sz="4000" b="1" dirty="0" err="1">
                <a:solidFill>
                  <a:srgbClr val="C00000"/>
                </a:solidFill>
                <a:latin typeface="Cambria" panose="02040503050406030204" pitchFamily="18" charset="0"/>
                <a:ea typeface="Cambria" panose="02040503050406030204" pitchFamily="18" charset="0"/>
              </a:rPr>
              <a:t>Feminity</a:t>
            </a:r>
            <a:r>
              <a:rPr lang="en-US" sz="4000" b="1" dirty="0">
                <a:solidFill>
                  <a:srgbClr val="C00000"/>
                </a:solidFill>
                <a:latin typeface="Cambria" panose="02040503050406030204" pitchFamily="18" charset="0"/>
                <a:ea typeface="Cambria" panose="02040503050406030204" pitchFamily="18" charset="0"/>
              </a:rPr>
              <a:t>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982133" y="1843088"/>
            <a:ext cx="10515600" cy="461665"/>
          </a:xfrm>
          <a:prstGeom prst="rect">
            <a:avLst/>
          </a:prstGeom>
          <a:noFill/>
        </p:spPr>
        <p:txBody>
          <a:bodyPr wrap="square" rtlCol="0">
            <a:spAutoFit/>
          </a:bodyPr>
          <a:lstStyle/>
          <a:p>
            <a:pPr marL="285750" indent="-285750">
              <a:buFont typeface="Arial" panose="020B0604020202020204" pitchFamily="34" charset="0"/>
              <a:buChar char="•"/>
            </a:pPr>
            <a:r>
              <a:rPr lang="en-US" sz="2400" dirty="0"/>
              <a:t>The differences between these two may include these characteristics:</a:t>
            </a:r>
          </a:p>
        </p:txBody>
      </p:sp>
      <p:sp>
        <p:nvSpPr>
          <p:cNvPr id="9" name="TextBox 8">
            <a:extLst>
              <a:ext uri="{FF2B5EF4-FFF2-40B4-BE49-F238E27FC236}">
                <a16:creationId xmlns:a16="http://schemas.microsoft.com/office/drawing/2014/main" id="{BC7EA59E-19B3-4D95-BED2-31A21666080D}"/>
              </a:ext>
            </a:extLst>
          </p:cNvPr>
          <p:cNvSpPr txBox="1"/>
          <p:nvPr/>
        </p:nvSpPr>
        <p:spPr>
          <a:xfrm>
            <a:off x="1295400" y="2475468"/>
            <a:ext cx="4766734" cy="3139321"/>
          </a:xfrm>
          <a:prstGeom prst="rect">
            <a:avLst/>
          </a:prstGeom>
          <a:noFill/>
        </p:spPr>
        <p:txBody>
          <a:bodyPr wrap="square" rtlCol="0">
            <a:spAutoFit/>
          </a:bodyPr>
          <a:lstStyle/>
          <a:p>
            <a:pPr algn="ctr"/>
            <a:r>
              <a:rPr lang="en-US" sz="2200" b="1" dirty="0">
                <a:solidFill>
                  <a:schemeClr val="accent6">
                    <a:lumMod val="50000"/>
                  </a:schemeClr>
                </a:solidFill>
              </a:rPr>
              <a:t>MASCULINE CULTURE</a:t>
            </a:r>
          </a:p>
          <a:p>
            <a:pPr marL="285750" indent="-285750" algn="ctr">
              <a:buFont typeface="Arial" panose="020B0604020202020204" pitchFamily="34" charset="0"/>
              <a:buChar char="•"/>
            </a:pPr>
            <a:r>
              <a:rPr lang="en-US" sz="2200" dirty="0">
                <a:sym typeface="Wingdings" panose="05000000000000000000" pitchFamily="2" charset="2"/>
              </a:rPr>
              <a:t>Members of highly masculine cultures  tend to believe that men should be assertive and that women should be nurturing. </a:t>
            </a:r>
          </a:p>
          <a:p>
            <a:pPr marL="285750" indent="-285750" algn="ctr">
              <a:buFont typeface="Arial" panose="020B0604020202020204" pitchFamily="34" charset="0"/>
              <a:buChar char="•"/>
            </a:pPr>
            <a:endParaRPr lang="en-US" sz="2200" dirty="0">
              <a:sym typeface="Wingdings" panose="05000000000000000000" pitchFamily="2" charset="2"/>
            </a:endParaRPr>
          </a:p>
          <a:p>
            <a:pPr marL="285750" indent="-285750" algn="ctr">
              <a:buFont typeface="Arial" panose="020B0604020202020204" pitchFamily="34" charset="0"/>
              <a:buChar char="•"/>
            </a:pPr>
            <a:r>
              <a:rPr lang="en-US" sz="2200" dirty="0"/>
              <a:t>Gender roles are clearly differentiated, and gender inequality is accepted as the norm. </a:t>
            </a:r>
          </a:p>
        </p:txBody>
      </p:sp>
      <p:sp>
        <p:nvSpPr>
          <p:cNvPr id="10" name="TextBox 9">
            <a:extLst>
              <a:ext uri="{FF2B5EF4-FFF2-40B4-BE49-F238E27FC236}">
                <a16:creationId xmlns:a16="http://schemas.microsoft.com/office/drawing/2014/main" id="{BFBDBD85-277C-42FE-841B-4455F40FBB92}"/>
              </a:ext>
            </a:extLst>
          </p:cNvPr>
          <p:cNvSpPr txBox="1"/>
          <p:nvPr/>
        </p:nvSpPr>
        <p:spPr>
          <a:xfrm>
            <a:off x="6392334" y="2457153"/>
            <a:ext cx="4766734" cy="1446550"/>
          </a:xfrm>
          <a:prstGeom prst="rect">
            <a:avLst/>
          </a:prstGeom>
          <a:noFill/>
        </p:spPr>
        <p:txBody>
          <a:bodyPr wrap="square" rtlCol="0">
            <a:spAutoFit/>
          </a:bodyPr>
          <a:lstStyle/>
          <a:p>
            <a:pPr algn="ctr"/>
            <a:r>
              <a:rPr lang="en-US" sz="2200" b="1" dirty="0">
                <a:solidFill>
                  <a:schemeClr val="accent2">
                    <a:lumMod val="75000"/>
                  </a:schemeClr>
                </a:solidFill>
              </a:rPr>
              <a:t>FEMININE CULTURE</a:t>
            </a:r>
          </a:p>
          <a:p>
            <a:pPr marL="285750" indent="-285750" algn="ctr">
              <a:buFont typeface="Arial" panose="020B0604020202020204" pitchFamily="34" charset="0"/>
              <a:buChar char="•"/>
            </a:pPr>
            <a:r>
              <a:rPr lang="en-US" sz="2200" dirty="0">
                <a:sym typeface="Wingdings" panose="05000000000000000000" pitchFamily="2" charset="2"/>
              </a:rPr>
              <a:t>Gender roles are less rigid and equality between the genders is the norm.</a:t>
            </a:r>
            <a:endParaRPr lang="en-US" sz="2200" dirty="0"/>
          </a:p>
        </p:txBody>
      </p:sp>
    </p:spTree>
    <p:extLst>
      <p:ext uri="{BB962C8B-B14F-4D97-AF65-F5344CB8AC3E}">
        <p14:creationId xmlns:p14="http://schemas.microsoft.com/office/powerpoint/2010/main" val="1865547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fade">
                                      <p:cBhvr>
                                        <p:cTn id="27" dur="500"/>
                                        <p:tgtEl>
                                          <p:spTgt spid="1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1" end="1"/>
                                            </p:txEl>
                                          </p:spTgt>
                                        </p:tgtEl>
                                        <p:attrNameLst>
                                          <p:attrName>style.visibility</p:attrName>
                                        </p:attrNameLst>
                                      </p:cBhvr>
                                      <p:to>
                                        <p:strVal val="visible"/>
                                      </p:to>
                                    </p:set>
                                    <p:animEffect transition="in" filter="fade">
                                      <p:cBhvr>
                                        <p:cTn id="32"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2.2.3.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Masculinity and </a:t>
            </a:r>
            <a:r>
              <a:rPr lang="en-US" sz="4000" b="1" dirty="0" err="1">
                <a:solidFill>
                  <a:srgbClr val="C00000"/>
                </a:solidFill>
                <a:latin typeface="Cambria" panose="02040503050406030204" pitchFamily="18" charset="0"/>
                <a:ea typeface="Cambria" panose="02040503050406030204" pitchFamily="18" charset="0"/>
              </a:rPr>
              <a:t>Feminity</a:t>
            </a:r>
            <a:r>
              <a:rPr lang="en-US" sz="4000" b="1" dirty="0">
                <a:solidFill>
                  <a:srgbClr val="C00000"/>
                </a:solidFill>
                <a:latin typeface="Cambria" panose="02040503050406030204" pitchFamily="18" charset="0"/>
                <a:ea typeface="Cambria" panose="02040503050406030204" pitchFamily="18" charset="0"/>
              </a:rPr>
              <a:t> (cont.)</a:t>
            </a:r>
          </a:p>
        </p:txBody>
      </p:sp>
      <p:sp>
        <p:nvSpPr>
          <p:cNvPr id="11" name="TextBox 10">
            <a:extLst>
              <a:ext uri="{FF2B5EF4-FFF2-40B4-BE49-F238E27FC236}">
                <a16:creationId xmlns:a16="http://schemas.microsoft.com/office/drawing/2014/main" id="{D423B4D8-D485-4936-88D5-219262235910}"/>
              </a:ext>
            </a:extLst>
          </p:cNvPr>
          <p:cNvSpPr txBox="1"/>
          <p:nvPr/>
        </p:nvSpPr>
        <p:spPr>
          <a:xfrm>
            <a:off x="711200" y="1901673"/>
            <a:ext cx="10515600" cy="4524315"/>
          </a:xfrm>
          <a:prstGeom prst="rect">
            <a:avLst/>
          </a:prstGeom>
          <a:noFill/>
        </p:spPr>
        <p:txBody>
          <a:bodyPr wrap="square" rtlCol="0">
            <a:spAutoFit/>
          </a:bodyPr>
          <a:lstStyle/>
          <a:p>
            <a:pPr marL="285750" indent="-285750">
              <a:buFont typeface="Arial" panose="020B0604020202020204" pitchFamily="34" charset="0"/>
              <a:buChar char="•"/>
            </a:pPr>
            <a:r>
              <a:rPr lang="en-US" sz="2400" dirty="0"/>
              <a:t>Gender differences and values have been extensively examined and discussed by Deborah Tannen (1996).</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Her work has shown that each gender has its own way of thinking, feeling, speaking, and behaving. Men and women can be very different in their patterns of communication.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It is important </a:t>
            </a:r>
            <a:r>
              <a:rPr lang="en-US" sz="2400" b="1" dirty="0"/>
              <a:t>not to use </a:t>
            </a:r>
            <a:r>
              <a:rPr lang="en-US" sz="2400" dirty="0"/>
              <a:t>this information to stereotype gender differences. </a:t>
            </a:r>
          </a:p>
          <a:p>
            <a:pPr marL="285750" indent="-285750">
              <a:buFont typeface="Arial" panose="020B0604020202020204" pitchFamily="34" charset="0"/>
              <a:buChar char="•"/>
            </a:pPr>
            <a:r>
              <a:rPr lang="en-US" sz="2400" dirty="0"/>
              <a:t>Instead, use the information to increase your awareness of whether or how gender differences may be a factor in styles of both verbal and non-verbal communication in order to avoid miscommunication and to work together more effectively.</a:t>
            </a:r>
          </a:p>
        </p:txBody>
      </p:sp>
    </p:spTree>
    <p:extLst>
      <p:ext uri="{BB962C8B-B14F-4D97-AF65-F5344CB8AC3E}">
        <p14:creationId xmlns:p14="http://schemas.microsoft.com/office/powerpoint/2010/main" val="182871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fade">
                                      <p:cBhvr>
                                        <p:cTn id="12" dur="500"/>
                                        <p:tgtEl>
                                          <p:spTgt spid="1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4" end="4"/>
                                            </p:txEl>
                                          </p:spTgt>
                                        </p:tgtEl>
                                        <p:attrNameLst>
                                          <p:attrName>style.visibility</p:attrName>
                                        </p:attrNameLst>
                                      </p:cBhvr>
                                      <p:to>
                                        <p:strVal val="visible"/>
                                      </p:to>
                                    </p:set>
                                    <p:animEffect transition="in" filter="fade">
                                      <p:cBhvr>
                                        <p:cTn id="17" dur="500"/>
                                        <p:tgtEl>
                                          <p:spTgt spid="1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5" end="5"/>
                                            </p:txEl>
                                          </p:spTgt>
                                        </p:tgtEl>
                                        <p:attrNameLst>
                                          <p:attrName>style.visibility</p:attrName>
                                        </p:attrNameLst>
                                      </p:cBhvr>
                                      <p:to>
                                        <p:strVal val="visible"/>
                                      </p:to>
                                    </p:set>
                                    <p:animEffect transition="in" filter="fade">
                                      <p:cBhvr>
                                        <p:cTn id="22"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2.2.4.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Tolerance for Ambiguity/Uncertainty Avoidance</a:t>
            </a:r>
          </a:p>
        </p:txBody>
      </p:sp>
      <p:sp>
        <p:nvSpPr>
          <p:cNvPr id="6" name="TextBox 5">
            <a:extLst>
              <a:ext uri="{FF2B5EF4-FFF2-40B4-BE49-F238E27FC236}">
                <a16:creationId xmlns:a16="http://schemas.microsoft.com/office/drawing/2014/main" id="{C877ADA5-FBD6-45B6-9CC3-3D4CC6BD5AE3}"/>
              </a:ext>
            </a:extLst>
          </p:cNvPr>
          <p:cNvSpPr txBox="1"/>
          <p:nvPr/>
        </p:nvSpPr>
        <p:spPr>
          <a:xfrm>
            <a:off x="982133" y="1843088"/>
            <a:ext cx="10515600" cy="2031325"/>
          </a:xfrm>
          <a:prstGeom prst="rect">
            <a:avLst/>
          </a:prstGeom>
          <a:noFill/>
        </p:spPr>
        <p:txBody>
          <a:bodyPr wrap="square" rtlCol="0">
            <a:spAutoFit/>
          </a:bodyPr>
          <a:lstStyle/>
          <a:p>
            <a:pPr marL="285750" indent="-285750">
              <a:buFont typeface="Arial" panose="020B0604020202020204" pitchFamily="34" charset="0"/>
              <a:buChar char="•"/>
            </a:pPr>
            <a:r>
              <a:rPr lang="en-US" sz="2100" dirty="0"/>
              <a:t>Uncertainty avoidance as a cultural characteristic deals with how people from different cultures handle unexpected, potentially confusing situations.</a:t>
            </a:r>
          </a:p>
          <a:p>
            <a:pPr marL="285750" indent="-285750">
              <a:buFont typeface="Arial" panose="020B0604020202020204" pitchFamily="34" charset="0"/>
              <a:buChar char="•"/>
            </a:pPr>
            <a:endParaRPr lang="en-US" sz="2100" dirty="0"/>
          </a:p>
          <a:p>
            <a:pPr marL="285750" indent="-285750">
              <a:buFont typeface="Arial" panose="020B0604020202020204" pitchFamily="34" charset="0"/>
              <a:buChar char="•"/>
            </a:pPr>
            <a:r>
              <a:rPr lang="en-US" sz="2100" dirty="0"/>
              <a:t>Cultures differ in the extent to which people prefer and can tolerate ambiguity, and therefore individuals tend to select different mediational means for coping with situations that they perceive as unstructured, unclear, or unpredictable. </a:t>
            </a:r>
          </a:p>
        </p:txBody>
      </p:sp>
      <p:sp>
        <p:nvSpPr>
          <p:cNvPr id="4" name="TextBox 3">
            <a:extLst>
              <a:ext uri="{FF2B5EF4-FFF2-40B4-BE49-F238E27FC236}">
                <a16:creationId xmlns:a16="http://schemas.microsoft.com/office/drawing/2014/main" id="{195F36F9-6024-46C5-BA83-D9C524A06BDA}"/>
              </a:ext>
            </a:extLst>
          </p:cNvPr>
          <p:cNvSpPr txBox="1"/>
          <p:nvPr/>
        </p:nvSpPr>
        <p:spPr>
          <a:xfrm>
            <a:off x="1329266" y="4057233"/>
            <a:ext cx="4766734" cy="2462213"/>
          </a:xfrm>
          <a:prstGeom prst="rect">
            <a:avLst/>
          </a:prstGeom>
          <a:noFill/>
        </p:spPr>
        <p:txBody>
          <a:bodyPr wrap="square" rtlCol="0">
            <a:spAutoFit/>
          </a:bodyPr>
          <a:lstStyle/>
          <a:p>
            <a:pPr algn="ctr"/>
            <a:r>
              <a:rPr lang="en-US" sz="2200" b="1" dirty="0">
                <a:solidFill>
                  <a:schemeClr val="accent6">
                    <a:lumMod val="50000"/>
                  </a:schemeClr>
                </a:solidFill>
              </a:rPr>
              <a:t>LOW UNCERTAINTY AVOIDANCE</a:t>
            </a:r>
          </a:p>
          <a:p>
            <a:pPr marL="285750" indent="-285750">
              <a:buFont typeface="Arial" panose="020B0604020202020204" pitchFamily="34" charset="0"/>
              <a:buChar char="•"/>
            </a:pPr>
            <a:r>
              <a:rPr lang="en-US" sz="2200" dirty="0">
                <a:sym typeface="Wingdings" panose="05000000000000000000" pitchFamily="2" charset="2"/>
              </a:rPr>
              <a:t>Such as those of Denmark, Jamaica, Ireland, the United States, and Canada</a:t>
            </a:r>
          </a:p>
          <a:p>
            <a:pPr marL="285750" indent="-285750">
              <a:buFont typeface="Arial" panose="020B0604020202020204" pitchFamily="34" charset="0"/>
              <a:buChar char="•"/>
            </a:pPr>
            <a:r>
              <a:rPr lang="en-US" sz="2200" dirty="0"/>
              <a:t>These cultures therefore have a high tolerance for uncertainty and ambiguity. </a:t>
            </a:r>
          </a:p>
        </p:txBody>
      </p:sp>
      <p:sp>
        <p:nvSpPr>
          <p:cNvPr id="5" name="TextBox 4">
            <a:extLst>
              <a:ext uri="{FF2B5EF4-FFF2-40B4-BE49-F238E27FC236}">
                <a16:creationId xmlns:a16="http://schemas.microsoft.com/office/drawing/2014/main" id="{BC2B9476-1641-4B34-86EB-8F52E73DA55F}"/>
              </a:ext>
            </a:extLst>
          </p:cNvPr>
          <p:cNvSpPr txBox="1"/>
          <p:nvPr/>
        </p:nvSpPr>
        <p:spPr>
          <a:xfrm>
            <a:off x="6426200" y="4038918"/>
            <a:ext cx="4766734" cy="2462213"/>
          </a:xfrm>
          <a:prstGeom prst="rect">
            <a:avLst/>
          </a:prstGeom>
          <a:noFill/>
        </p:spPr>
        <p:txBody>
          <a:bodyPr wrap="square" rtlCol="0">
            <a:spAutoFit/>
          </a:bodyPr>
          <a:lstStyle/>
          <a:p>
            <a:pPr algn="ctr"/>
            <a:r>
              <a:rPr lang="en-US" sz="2200" b="1" dirty="0">
                <a:solidFill>
                  <a:schemeClr val="accent2">
                    <a:lumMod val="75000"/>
                  </a:schemeClr>
                </a:solidFill>
              </a:rPr>
              <a:t>HIGH UNCERTAINTY AVOIDANCE</a:t>
            </a:r>
          </a:p>
          <a:p>
            <a:pPr marL="285750" indent="-285750">
              <a:buFont typeface="Arial" panose="020B0604020202020204" pitchFamily="34" charset="0"/>
              <a:buChar char="•"/>
            </a:pPr>
            <a:r>
              <a:rPr lang="en-US" sz="2200" dirty="0">
                <a:sym typeface="Wingdings" panose="05000000000000000000" pitchFamily="2" charset="2"/>
              </a:rPr>
              <a:t>Such as the cultures of Greece, Guatemala, Portugal, and Uruguay</a:t>
            </a:r>
          </a:p>
          <a:p>
            <a:pPr marL="285750" indent="-285750">
              <a:buFont typeface="Arial" panose="020B0604020202020204" pitchFamily="34" charset="0"/>
              <a:buChar char="•"/>
            </a:pPr>
            <a:r>
              <a:rPr lang="en-US" sz="2200" dirty="0"/>
              <a:t>These cultures therefore prefer to ensure certainty through demanding rules and regulations that constrain human behaviors.</a:t>
            </a:r>
          </a:p>
        </p:txBody>
      </p:sp>
    </p:spTree>
    <p:extLst>
      <p:ext uri="{BB962C8B-B14F-4D97-AF65-F5344CB8AC3E}">
        <p14:creationId xmlns:p14="http://schemas.microsoft.com/office/powerpoint/2010/main" val="2756963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fade">
                                      <p:cBhvr>
                                        <p:cTn id="22" dur="500"/>
                                        <p:tgtEl>
                                          <p:spTgt spid="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Effect transition="in" filter="fade">
                                      <p:cBhvr>
                                        <p:cTn id="37" dur="500"/>
                                        <p:tgtEl>
                                          <p:spTgt spid="5">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2" end="2"/>
                                            </p:txEl>
                                          </p:spTgt>
                                        </p:tgtEl>
                                        <p:attrNameLst>
                                          <p:attrName>style.visibility</p:attrName>
                                        </p:attrNameLst>
                                      </p:cBhvr>
                                      <p:to>
                                        <p:strVal val="visible"/>
                                      </p:to>
                                    </p:set>
                                    <p:animEffect transition="in" filter="fade">
                                      <p:cBhvr>
                                        <p:cTn id="4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2.2.4.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Tolerance for Ambiguity/Uncertainty Avoidance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961622"/>
            <a:ext cx="10515600" cy="4154984"/>
          </a:xfrm>
          <a:prstGeom prst="rect">
            <a:avLst/>
          </a:prstGeom>
          <a:noFill/>
        </p:spPr>
        <p:txBody>
          <a:bodyPr wrap="square" rtlCol="0">
            <a:spAutoFit/>
          </a:bodyPr>
          <a:lstStyle/>
          <a:p>
            <a:pPr marL="285750" indent="-285750">
              <a:buFont typeface="Arial" panose="020B0604020202020204" pitchFamily="34" charset="0"/>
              <a:buChar char="•"/>
            </a:pPr>
            <a:r>
              <a:rPr lang="en-US" sz="2400" dirty="0"/>
              <a:t>Differences in the preferred level of uncertainty avoidance can lead to problems in communication.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For example, a student with high uncertainty avoidance, who feels most comfortable with clear structures, rules, and parameters and less comfortable with ambiguity and unpredictability, tends to prefer explicit instructions and knowing the "correct" answers.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Such a student therefore might become frustrated by a direction to "choose your own topic" or by the autonomous learning approach preferred by a professor who exhibits a low uncertainty avoidance style of communicating.</a:t>
            </a:r>
          </a:p>
        </p:txBody>
      </p:sp>
    </p:spTree>
    <p:extLst>
      <p:ext uri="{BB962C8B-B14F-4D97-AF65-F5344CB8AC3E}">
        <p14:creationId xmlns:p14="http://schemas.microsoft.com/office/powerpoint/2010/main" val="1477220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2.2.5.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Silence</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961622"/>
            <a:ext cx="10515600" cy="4524315"/>
          </a:xfrm>
          <a:prstGeom prst="rect">
            <a:avLst/>
          </a:prstGeom>
          <a:noFill/>
        </p:spPr>
        <p:txBody>
          <a:bodyPr wrap="square" rtlCol="0">
            <a:spAutoFit/>
          </a:bodyPr>
          <a:lstStyle/>
          <a:p>
            <a:pPr marL="285750" indent="-285750">
              <a:buFont typeface="Arial" panose="020B0604020202020204" pitchFamily="34" charset="0"/>
              <a:buChar char="•"/>
            </a:pPr>
            <a:r>
              <a:rPr lang="en-US" sz="2400" dirty="0"/>
              <a:t>The role of silence in communication has received growing attention in recent years.</a:t>
            </a:r>
          </a:p>
          <a:p>
            <a:pPr marL="285750" indent="-285750">
              <a:buFont typeface="Arial" panose="020B0604020202020204" pitchFamily="34" charset="0"/>
              <a:buChar char="•"/>
            </a:pPr>
            <a:r>
              <a:rPr lang="en-US" sz="2400" dirty="0"/>
              <a:t>Researchers recognize that silence is not simply an absence of speech, but instead has </a:t>
            </a:r>
            <a:r>
              <a:rPr lang="en-US" sz="2400" b="1" dirty="0">
                <a:solidFill>
                  <a:schemeClr val="accent1">
                    <a:lumMod val="50000"/>
                  </a:schemeClr>
                </a:solidFill>
              </a:rPr>
              <a:t>forms</a:t>
            </a:r>
            <a:r>
              <a:rPr lang="en-US" sz="2400" dirty="0"/>
              <a:t> (e.g., </a:t>
            </a:r>
            <a:r>
              <a:rPr lang="en-US" sz="2400" b="1" dirty="0">
                <a:solidFill>
                  <a:schemeClr val="accent1">
                    <a:lumMod val="50000"/>
                  </a:schemeClr>
                </a:solidFill>
              </a:rPr>
              <a:t>some individuals remain silent while others engage in discussion</a:t>
            </a:r>
            <a:r>
              <a:rPr lang="en-US" sz="2400" dirty="0"/>
              <a:t>).</a:t>
            </a:r>
          </a:p>
          <a:p>
            <a:pPr marL="285750" indent="-285750">
              <a:buFont typeface="Arial" panose="020B0604020202020204" pitchFamily="34" charset="0"/>
              <a:buChar char="•"/>
            </a:pPr>
            <a:r>
              <a:rPr lang="en-US" sz="2400" dirty="0"/>
              <a:t>It also has </a:t>
            </a:r>
            <a:r>
              <a:rPr lang="en-US" sz="2400" b="1" dirty="0">
                <a:solidFill>
                  <a:srgbClr val="7030A0"/>
                </a:solidFill>
              </a:rPr>
              <a:t>functions</a:t>
            </a:r>
            <a:r>
              <a:rPr lang="en-US" sz="2400" dirty="0"/>
              <a:t> (i.e., </a:t>
            </a:r>
            <a:r>
              <a:rPr lang="en-US" sz="2400" b="1" dirty="0">
                <a:solidFill>
                  <a:srgbClr val="7030A0"/>
                </a:solidFill>
              </a:rPr>
              <a:t>cognitive for processing language, discursive for marking discourse boundaries, social for politeness strategies, for example, and affective for managing emotions)</a:t>
            </a:r>
            <a:r>
              <a:rPr lang="en-US" sz="2400" dirty="0"/>
              <a:t>.</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Both constitute an </a:t>
            </a:r>
            <a:r>
              <a:rPr lang="en-US" sz="2400" b="1" dirty="0"/>
              <a:t>important part of communication</a:t>
            </a:r>
            <a:r>
              <a:rPr lang="en-US" sz="2400" dirty="0"/>
              <a:t>, and the perceived amount of silence can be a source of stereotyping (see </a:t>
            </a:r>
            <a:r>
              <a:rPr lang="en-US" sz="2400" dirty="0" err="1"/>
              <a:t>Nakane</a:t>
            </a:r>
            <a:r>
              <a:rPr lang="en-US" sz="2400" dirty="0"/>
              <a:t>, 2005, 2007). </a:t>
            </a:r>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049211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2.2.5.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Silence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961622"/>
            <a:ext cx="10515600" cy="4524315"/>
          </a:xfrm>
          <a:prstGeom prst="rect">
            <a:avLst/>
          </a:prstGeom>
          <a:noFill/>
        </p:spPr>
        <p:txBody>
          <a:bodyPr wrap="square" rtlCol="0">
            <a:spAutoFit/>
          </a:bodyPr>
          <a:lstStyle/>
          <a:p>
            <a:pPr marL="285750" indent="-285750">
              <a:buFont typeface="Arial" panose="020B0604020202020204" pitchFamily="34" charset="0"/>
              <a:buChar char="•"/>
            </a:pPr>
            <a:r>
              <a:rPr lang="en-US" sz="2400" dirty="0"/>
              <a:t>Many have argued that culture-specific uses of silence convey information about cultural norms and attitudes about talking vs. silence (e.g., Kim, 2002; Saville-</a:t>
            </a:r>
            <a:r>
              <a:rPr lang="en-US" sz="2400" dirty="0" err="1"/>
              <a:t>Troike</a:t>
            </a:r>
            <a:r>
              <a:rPr lang="en-US" sz="2400" dirty="0"/>
              <a:t>, 1985).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Silence may involve inter-turn (between interlocutors) and intraturn (within the same speaker) pauses, non-participation in conversation, or lack of speech in interactive situations, and the value of silence in communication varies greatly from one culture to the next.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Stereotyping and misunderstanding may occur when the characteristic use of silence by members of one speech community is interpreted according to the norms and rules accepted by members of another speech community.</a:t>
            </a:r>
          </a:p>
        </p:txBody>
      </p:sp>
    </p:spTree>
    <p:extLst>
      <p:ext uri="{BB962C8B-B14F-4D97-AF65-F5344CB8AC3E}">
        <p14:creationId xmlns:p14="http://schemas.microsoft.com/office/powerpoint/2010/main" val="1003002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2.2.5.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Silence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2141504"/>
            <a:ext cx="10029669" cy="3416320"/>
          </a:xfrm>
          <a:prstGeom prst="rect">
            <a:avLst/>
          </a:prstGeom>
          <a:noFill/>
        </p:spPr>
        <p:txBody>
          <a:bodyPr wrap="square" rtlCol="0">
            <a:spAutoFit/>
          </a:bodyPr>
          <a:lstStyle/>
          <a:p>
            <a:pPr marL="285750" indent="-285750">
              <a:buFont typeface="Arial" panose="020B0604020202020204" pitchFamily="34" charset="0"/>
              <a:buChar char="•"/>
            </a:pPr>
            <a:r>
              <a:rPr lang="en-US" sz="2400" dirty="0"/>
              <a:t>In terms of attitudes toward silence, researchers (Giles et al., 1991; </a:t>
            </a:r>
            <a:r>
              <a:rPr lang="en-US" sz="2400" dirty="0" err="1"/>
              <a:t>Scollon</a:t>
            </a:r>
            <a:r>
              <a:rPr lang="en-US" sz="2400" dirty="0"/>
              <a:t> &amp; </a:t>
            </a:r>
            <a:r>
              <a:rPr lang="en-US" sz="2400" dirty="0" err="1"/>
              <a:t>Scollon</a:t>
            </a:r>
            <a:r>
              <a:rPr lang="en-US" sz="2400" dirty="0"/>
              <a:t>, 1995) suggest that:</a:t>
            </a:r>
          </a:p>
          <a:p>
            <a:pPr marL="285750" indent="-285750">
              <a:buFont typeface="Arial" panose="020B0604020202020204" pitchFamily="34" charset="0"/>
              <a:buChar char="•"/>
            </a:pPr>
            <a:r>
              <a:rPr lang="en-US" sz="2400" b="1" dirty="0">
                <a:solidFill>
                  <a:schemeClr val="accent6">
                    <a:lumMod val="50000"/>
                  </a:schemeClr>
                </a:solidFill>
              </a:rPr>
              <a:t>Western culture</a:t>
            </a:r>
            <a:r>
              <a:rPr lang="en-US" sz="2400" dirty="0"/>
              <a:t> </a:t>
            </a:r>
            <a:r>
              <a:rPr lang="en-US" sz="2400" dirty="0">
                <a:sym typeface="Wingdings" panose="05000000000000000000" pitchFamily="2" charset="2"/>
              </a:rPr>
              <a:t>  prefer talk to silence</a:t>
            </a:r>
          </a:p>
          <a:p>
            <a:pPr marL="285750" indent="-285750">
              <a:buFont typeface="Arial" panose="020B0604020202020204" pitchFamily="34" charset="0"/>
              <a:buChar char="•"/>
            </a:pPr>
            <a:r>
              <a:rPr lang="en-US" sz="2400" b="1" dirty="0">
                <a:solidFill>
                  <a:schemeClr val="accent2">
                    <a:lumMod val="50000"/>
                  </a:schemeClr>
                </a:solidFill>
                <a:sym typeface="Wingdings" panose="05000000000000000000" pitchFamily="2" charset="2"/>
              </a:rPr>
              <a:t>Eastern Culture </a:t>
            </a:r>
            <a:r>
              <a:rPr lang="en-US" sz="2400" dirty="0">
                <a:sym typeface="Wingdings" panose="05000000000000000000" pitchFamily="2" charset="2"/>
              </a:rPr>
              <a:t> more positive values may be attached to silence </a:t>
            </a:r>
          </a:p>
          <a:p>
            <a:pPr marL="285750" indent="-285750">
              <a:buFont typeface="Arial" panose="020B0604020202020204" pitchFamily="34" charset="0"/>
              <a:buChar char="•"/>
            </a:pPr>
            <a:endParaRPr lang="en-US" sz="2400" dirty="0">
              <a:sym typeface="Wingdings" panose="05000000000000000000" pitchFamily="2" charset="2"/>
            </a:endParaRPr>
          </a:p>
          <a:p>
            <a:pPr marL="285750" indent="-285750">
              <a:buFont typeface="Arial" panose="020B0604020202020204" pitchFamily="34" charset="0"/>
              <a:buChar char="•"/>
            </a:pPr>
            <a:endParaRPr lang="en-US" sz="2400" dirty="0">
              <a:sym typeface="Wingdings" panose="05000000000000000000" pitchFamily="2" charset="2"/>
            </a:endParaRPr>
          </a:p>
          <a:p>
            <a:pPr marL="285750" indent="-285750">
              <a:buFont typeface="Arial" panose="020B0604020202020204" pitchFamily="34" charset="0"/>
              <a:buChar char="•"/>
            </a:pPr>
            <a:r>
              <a:rPr lang="en-US" sz="2400" b="1" dirty="0">
                <a:solidFill>
                  <a:srgbClr val="002060"/>
                </a:solidFill>
              </a:rPr>
              <a:t>Silence in class or in an academic seminar</a:t>
            </a:r>
            <a:r>
              <a:rPr lang="en-US" sz="2400" dirty="0"/>
              <a:t> may be misinterpreted as </a:t>
            </a:r>
            <a:r>
              <a:rPr lang="en-US" sz="2400" b="1" dirty="0">
                <a:solidFill>
                  <a:srgbClr val="002060"/>
                </a:solidFill>
              </a:rPr>
              <a:t>lack of interest, an unwillingness to communicate, shyness, or a lack of oral proficiency or communication skills. </a:t>
            </a:r>
          </a:p>
        </p:txBody>
      </p:sp>
    </p:spTree>
    <p:extLst>
      <p:ext uri="{BB962C8B-B14F-4D97-AF65-F5344CB8AC3E}">
        <p14:creationId xmlns:p14="http://schemas.microsoft.com/office/powerpoint/2010/main" val="194616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2.2.5.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Silence (cont.)</a:t>
            </a:r>
          </a:p>
        </p:txBody>
      </p:sp>
      <p:sp>
        <p:nvSpPr>
          <p:cNvPr id="4" name="TextBox 3">
            <a:extLst>
              <a:ext uri="{FF2B5EF4-FFF2-40B4-BE49-F238E27FC236}">
                <a16:creationId xmlns:a16="http://schemas.microsoft.com/office/drawing/2014/main" id="{C575438B-C20B-49E7-AD0D-EA24DF967245}"/>
              </a:ext>
            </a:extLst>
          </p:cNvPr>
          <p:cNvSpPr txBox="1"/>
          <p:nvPr/>
        </p:nvSpPr>
        <p:spPr>
          <a:xfrm>
            <a:off x="838201" y="1975912"/>
            <a:ext cx="10269510" cy="2677656"/>
          </a:xfrm>
          <a:prstGeom prst="rect">
            <a:avLst/>
          </a:prstGeom>
          <a:noFill/>
        </p:spPr>
        <p:txBody>
          <a:bodyPr wrap="square" rtlCol="0">
            <a:spAutoFit/>
          </a:bodyPr>
          <a:lstStyle/>
          <a:p>
            <a:pPr marL="285750" indent="-285750">
              <a:buFont typeface="Arial" panose="020B0604020202020204" pitchFamily="34" charset="0"/>
              <a:buChar char="•"/>
            </a:pPr>
            <a:r>
              <a:rPr lang="en-US" sz="2400" dirty="0"/>
              <a:t>One must be cautious, however, about stereotypes surrounding silence and talk and about the comparisons often made between "Western" and "non-Western" cultures.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It is important to be aware of possible situational, contextual, individual, intranational, or intraregional variations, rather than over simplistically attributing silence to a particular ethnic or national background.</a:t>
            </a:r>
          </a:p>
        </p:txBody>
      </p:sp>
    </p:spTree>
    <p:extLst>
      <p:ext uri="{BB962C8B-B14F-4D97-AF65-F5344CB8AC3E}">
        <p14:creationId xmlns:p14="http://schemas.microsoft.com/office/powerpoint/2010/main" val="2018150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2.2.5.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Affective Factors</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1" y="1961622"/>
            <a:ext cx="4444999" cy="3170099"/>
          </a:xfrm>
          <a:prstGeom prst="rect">
            <a:avLst/>
          </a:prstGeom>
          <a:noFill/>
        </p:spPr>
        <p:txBody>
          <a:bodyPr wrap="square" rtlCol="0">
            <a:spAutoFit/>
          </a:bodyPr>
          <a:lstStyle/>
          <a:p>
            <a:pPr marL="285750" indent="-285750">
              <a:buFont typeface="Arial" panose="020B0604020202020204" pitchFamily="34" charset="0"/>
              <a:buChar char="•"/>
            </a:pPr>
            <a:r>
              <a:rPr lang="en-US" sz="2000" dirty="0"/>
              <a:t>In addition to cultural differences, there is one more factor that plays a role in communication. It is affective factor.</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This is a factor that one must not neglect.</a:t>
            </a:r>
          </a:p>
          <a:p>
            <a:pPr marL="285750" indent="-285750">
              <a:buFont typeface="Arial" panose="020B0604020202020204" pitchFamily="34" charset="0"/>
              <a:buChar char="•"/>
            </a:pPr>
            <a:r>
              <a:rPr lang="en-US" sz="2000" dirty="0"/>
              <a:t>This factor includes </a:t>
            </a:r>
            <a:r>
              <a:rPr lang="en-US" sz="2000" b="1" dirty="0">
                <a:solidFill>
                  <a:srgbClr val="7030A0"/>
                </a:solidFill>
              </a:rPr>
              <a:t>willingness to communicate</a:t>
            </a:r>
            <a:r>
              <a:rPr lang="en-US" sz="2000" dirty="0"/>
              <a:t>, </a:t>
            </a:r>
            <a:r>
              <a:rPr lang="en-US" sz="2000" b="1" dirty="0">
                <a:solidFill>
                  <a:schemeClr val="accent5">
                    <a:lumMod val="75000"/>
                  </a:schemeClr>
                </a:solidFill>
              </a:rPr>
              <a:t>inhibition</a:t>
            </a:r>
            <a:r>
              <a:rPr lang="en-US" sz="2000" dirty="0"/>
              <a:t>, </a:t>
            </a:r>
            <a:r>
              <a:rPr lang="en-US" sz="2000" b="1" dirty="0">
                <a:solidFill>
                  <a:schemeClr val="accent4">
                    <a:lumMod val="50000"/>
                  </a:schemeClr>
                </a:solidFill>
              </a:rPr>
              <a:t>impulsivity</a:t>
            </a:r>
            <a:r>
              <a:rPr lang="en-US" sz="2000" dirty="0"/>
              <a:t>, and </a:t>
            </a:r>
            <a:r>
              <a:rPr lang="en-US" sz="2000" b="1" dirty="0">
                <a:solidFill>
                  <a:srgbClr val="00B050"/>
                </a:solidFill>
              </a:rPr>
              <a:t>extroversion</a:t>
            </a:r>
            <a:r>
              <a:rPr lang="en-US" sz="2000" dirty="0"/>
              <a:t>.</a:t>
            </a:r>
          </a:p>
        </p:txBody>
      </p:sp>
      <p:sp>
        <p:nvSpPr>
          <p:cNvPr id="4" name="TextBox 3">
            <a:extLst>
              <a:ext uri="{FF2B5EF4-FFF2-40B4-BE49-F238E27FC236}">
                <a16:creationId xmlns:a16="http://schemas.microsoft.com/office/drawing/2014/main" id="{687A7D97-AFC7-40CA-B0C4-D41F25E1D3F0}"/>
              </a:ext>
            </a:extLst>
          </p:cNvPr>
          <p:cNvSpPr txBox="1"/>
          <p:nvPr/>
        </p:nvSpPr>
        <p:spPr>
          <a:xfrm>
            <a:off x="5604934" y="1961622"/>
            <a:ext cx="6096000" cy="4401205"/>
          </a:xfrm>
          <a:prstGeom prst="rect">
            <a:avLst/>
          </a:prstGeom>
          <a:noFill/>
        </p:spPr>
        <p:txBody>
          <a:bodyPr wrap="square" rtlCol="0">
            <a:spAutoFit/>
          </a:bodyPr>
          <a:lstStyle/>
          <a:p>
            <a:pPr marL="285750" indent="-285750">
              <a:buFont typeface="Arial" panose="020B0604020202020204" pitchFamily="34" charset="0"/>
              <a:buChar char="•"/>
            </a:pPr>
            <a:r>
              <a:rPr lang="en-US" sz="2000" b="1" dirty="0">
                <a:solidFill>
                  <a:srgbClr val="7030A0"/>
                </a:solidFill>
              </a:rPr>
              <a:t>Willingness to communicate </a:t>
            </a:r>
            <a:r>
              <a:rPr lang="en-US" sz="2000" dirty="0"/>
              <a:t>may be defined as "an underlying continuum representing the predisposition toward or away from communicating, given the choice" (</a:t>
            </a:r>
            <a:r>
              <a:rPr lang="en-US" sz="2000" dirty="0" err="1"/>
              <a:t>MacIntyre</a:t>
            </a:r>
            <a:r>
              <a:rPr lang="en-US" sz="2000" dirty="0"/>
              <a:t> et al., 2001, p. 538).</a:t>
            </a:r>
          </a:p>
          <a:p>
            <a:pPr marL="285750" indent="-285750">
              <a:buFont typeface="Arial" panose="020B0604020202020204" pitchFamily="34" charset="0"/>
              <a:buChar char="•"/>
            </a:pPr>
            <a:r>
              <a:rPr lang="en-US" sz="2000" dirty="0"/>
              <a:t>Such a predisposition may be target-language related or may have its roots in one's first-language communication patterns.</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Furthermore, having a high level of communicative ability does not necessarily correspond to a high willingness to communicate (</a:t>
            </a:r>
            <a:r>
              <a:rPr lang="en-US" sz="2000" dirty="0" err="1"/>
              <a:t>MacIntyre</a:t>
            </a:r>
            <a:r>
              <a:rPr lang="en-US" sz="2000" dirty="0"/>
              <a:t> et al., 1998). </a:t>
            </a:r>
          </a:p>
          <a:p>
            <a:pPr marL="285750" indent="-285750">
              <a:buFont typeface="Arial" panose="020B0604020202020204" pitchFamily="34" charset="0"/>
              <a:buChar char="•"/>
            </a:pPr>
            <a:r>
              <a:rPr lang="en-US" sz="2000" dirty="0"/>
              <a:t>Rather, one's willingness to communicate may be related to various factors, such as group climate, self-confidence, personalities, and motivation.</a:t>
            </a:r>
          </a:p>
        </p:txBody>
      </p:sp>
    </p:spTree>
    <p:extLst>
      <p:ext uri="{BB962C8B-B14F-4D97-AF65-F5344CB8AC3E}">
        <p14:creationId xmlns:p14="http://schemas.microsoft.com/office/powerpoint/2010/main" val="2736585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500"/>
                                        <p:tgtEl>
                                          <p:spTgt spid="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Effect transition="in" filter="fade">
                                      <p:cBhvr>
                                        <p:cTn id="27" dur="500"/>
                                        <p:tgtEl>
                                          <p:spTgt spid="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3" end="3"/>
                                            </p:txEl>
                                          </p:spTgt>
                                        </p:tgtEl>
                                        <p:attrNameLst>
                                          <p:attrName>style.visibility</p:attrName>
                                        </p:attrNameLst>
                                      </p:cBhvr>
                                      <p:to>
                                        <p:strVal val="visible"/>
                                      </p:to>
                                    </p:set>
                                    <p:animEffect transition="in" filter="fade">
                                      <p:cBhvr>
                                        <p:cTn id="32" dur="500"/>
                                        <p:tgtEl>
                                          <p:spTgt spid="4">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Effect transition="in" filter="fade">
                                      <p:cBhvr>
                                        <p:cTn id="3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2.2.5.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Affective Factors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1" y="1961622"/>
            <a:ext cx="4919132" cy="3477875"/>
          </a:xfrm>
          <a:prstGeom prst="rect">
            <a:avLst/>
          </a:prstGeom>
          <a:noFill/>
        </p:spPr>
        <p:txBody>
          <a:bodyPr wrap="square" rtlCol="0">
            <a:spAutoFit/>
          </a:bodyPr>
          <a:lstStyle/>
          <a:p>
            <a:pPr marL="285750" indent="-285750">
              <a:buFont typeface="Arial" panose="020B0604020202020204" pitchFamily="34" charset="0"/>
              <a:buChar char="•"/>
            </a:pPr>
            <a:r>
              <a:rPr lang="en-US" sz="2000" dirty="0"/>
              <a:t>Learning an additional language involves making mistakes and errors, but some may perceive mistakes and errors as threats to the ego.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Apprehension or fear of showing self-doubt leads to the construction of mechanisms for protective self-defense and can </a:t>
            </a:r>
            <a:r>
              <a:rPr lang="en-US" sz="2000" b="1" dirty="0">
                <a:solidFill>
                  <a:schemeClr val="accent5">
                    <a:lumMod val="75000"/>
                  </a:schemeClr>
                </a:solidFill>
              </a:rPr>
              <a:t>inhibit</a:t>
            </a:r>
            <a:r>
              <a:rPr lang="en-US" sz="2000" dirty="0"/>
              <a:t> one's willingness to participate or to take risks in speaking publicly.</a:t>
            </a:r>
          </a:p>
        </p:txBody>
      </p:sp>
      <p:sp>
        <p:nvSpPr>
          <p:cNvPr id="4" name="TextBox 3">
            <a:extLst>
              <a:ext uri="{FF2B5EF4-FFF2-40B4-BE49-F238E27FC236}">
                <a16:creationId xmlns:a16="http://schemas.microsoft.com/office/drawing/2014/main" id="{687A7D97-AFC7-40CA-B0C4-D41F25E1D3F0}"/>
              </a:ext>
            </a:extLst>
          </p:cNvPr>
          <p:cNvSpPr txBox="1"/>
          <p:nvPr/>
        </p:nvSpPr>
        <p:spPr>
          <a:xfrm>
            <a:off x="6265334" y="1961622"/>
            <a:ext cx="5435600" cy="2862322"/>
          </a:xfrm>
          <a:prstGeom prst="rect">
            <a:avLst/>
          </a:prstGeom>
          <a:noFill/>
        </p:spPr>
        <p:txBody>
          <a:bodyPr wrap="square" rtlCol="0">
            <a:spAutoFit/>
          </a:bodyPr>
          <a:lstStyle/>
          <a:p>
            <a:pPr marL="285750" indent="-285750">
              <a:buFont typeface="Arial" panose="020B0604020202020204" pitchFamily="34" charset="0"/>
              <a:buChar char="•"/>
            </a:pPr>
            <a:r>
              <a:rPr lang="en-US" sz="2000" dirty="0"/>
              <a:t>This inhibition leads to the factor of being  </a:t>
            </a:r>
            <a:r>
              <a:rPr lang="en-US" sz="2000" b="1" dirty="0">
                <a:solidFill>
                  <a:schemeClr val="accent4">
                    <a:lumMod val="50000"/>
                  </a:schemeClr>
                </a:solidFill>
              </a:rPr>
              <a:t>impulsive/intuitive </a:t>
            </a:r>
            <a:r>
              <a:rPr lang="en-US" sz="2000" dirty="0"/>
              <a:t>versus reflective/systematic.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Individuals with an </a:t>
            </a:r>
            <a:r>
              <a:rPr lang="en-US" sz="2000" b="1" dirty="0">
                <a:solidFill>
                  <a:schemeClr val="accent4">
                    <a:lumMod val="50000"/>
                  </a:schemeClr>
                </a:solidFill>
              </a:rPr>
              <a:t>impulsive/intuitive style </a:t>
            </a:r>
            <a:r>
              <a:rPr lang="en-US" sz="2000" dirty="0"/>
              <a:t>tend to be more willing to venture a guess, whereas reflective/systematic individuals tend to weigh all considerations about an issue before venturing an answer.</a:t>
            </a:r>
          </a:p>
        </p:txBody>
      </p:sp>
    </p:spTree>
    <p:extLst>
      <p:ext uri="{BB962C8B-B14F-4D97-AF65-F5344CB8AC3E}">
        <p14:creationId xmlns:p14="http://schemas.microsoft.com/office/powerpoint/2010/main" val="3829942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2.2.5. Getting Started: A Guide to Key Terms and Concepts – </a:t>
            </a:r>
            <a:r>
              <a:rPr lang="en-US" sz="4000" b="1" dirty="0">
                <a:solidFill>
                  <a:srgbClr val="C00000"/>
                </a:solidFill>
                <a:latin typeface="Cambria" panose="02040503050406030204" pitchFamily="18" charset="0"/>
                <a:ea typeface="Cambria" panose="02040503050406030204" pitchFamily="18" charset="0"/>
              </a:rPr>
              <a:t>Affective Factors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1" y="1961622"/>
            <a:ext cx="4919132" cy="3170099"/>
          </a:xfrm>
          <a:prstGeom prst="rect">
            <a:avLst/>
          </a:prstGeom>
          <a:noFill/>
        </p:spPr>
        <p:txBody>
          <a:bodyPr wrap="square" rtlCol="0">
            <a:spAutoFit/>
          </a:bodyPr>
          <a:lstStyle/>
          <a:p>
            <a:pPr marL="285750" indent="-285750">
              <a:buFont typeface="Arial" panose="020B0604020202020204" pitchFamily="34" charset="0"/>
              <a:buChar char="•"/>
            </a:pPr>
            <a:r>
              <a:rPr lang="en-US" sz="2000" b="1" dirty="0">
                <a:solidFill>
                  <a:srgbClr val="00B050"/>
                </a:solidFill>
              </a:rPr>
              <a:t>Extroversion</a:t>
            </a:r>
            <a:r>
              <a:rPr lang="en-US" sz="2000" dirty="0"/>
              <a:t> is another potentially important factor in communication.</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An "</a:t>
            </a:r>
            <a:r>
              <a:rPr lang="en-US" sz="2000" b="1" dirty="0">
                <a:solidFill>
                  <a:srgbClr val="00B050"/>
                </a:solidFill>
              </a:rPr>
              <a:t>extrovert</a:t>
            </a:r>
            <a:r>
              <a:rPr lang="en-US" sz="2000" dirty="0"/>
              <a:t>" needs to receive ego enhancement from others, as opposed to deriving that affirmation within oneself, as in introversion.</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This factor is relevant in face-to-face interactions. </a:t>
            </a:r>
          </a:p>
        </p:txBody>
      </p:sp>
      <p:sp>
        <p:nvSpPr>
          <p:cNvPr id="4" name="TextBox 3">
            <a:extLst>
              <a:ext uri="{FF2B5EF4-FFF2-40B4-BE49-F238E27FC236}">
                <a16:creationId xmlns:a16="http://schemas.microsoft.com/office/drawing/2014/main" id="{687A7D97-AFC7-40CA-B0C4-D41F25E1D3F0}"/>
              </a:ext>
            </a:extLst>
          </p:cNvPr>
          <p:cNvSpPr txBox="1"/>
          <p:nvPr/>
        </p:nvSpPr>
        <p:spPr>
          <a:xfrm>
            <a:off x="6096000" y="1915455"/>
            <a:ext cx="5435600" cy="1631216"/>
          </a:xfrm>
          <a:prstGeom prst="rect">
            <a:avLst/>
          </a:prstGeom>
          <a:noFill/>
        </p:spPr>
        <p:txBody>
          <a:bodyPr wrap="square" rtlCol="0">
            <a:spAutoFit/>
          </a:bodyPr>
          <a:lstStyle/>
          <a:p>
            <a:pPr marL="285750" indent="-285750">
              <a:buFont typeface="Arial" panose="020B0604020202020204" pitchFamily="34" charset="0"/>
              <a:buChar char="•"/>
            </a:pPr>
            <a:r>
              <a:rPr lang="en-US" sz="2000" dirty="0"/>
              <a:t>In speaking situations across various academic contexts, one needs to be sensitive to an individual's attitudes about speaking out in a public setting and to cultural norms, as well as to individual preferences.</a:t>
            </a:r>
          </a:p>
        </p:txBody>
      </p:sp>
    </p:spTree>
    <p:extLst>
      <p:ext uri="{BB962C8B-B14F-4D97-AF65-F5344CB8AC3E}">
        <p14:creationId xmlns:p14="http://schemas.microsoft.com/office/powerpoint/2010/main" val="2749015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2.3. A Final Note</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TextBox 5">
            <a:extLst>
              <a:ext uri="{FF2B5EF4-FFF2-40B4-BE49-F238E27FC236}">
                <a16:creationId xmlns:a16="http://schemas.microsoft.com/office/drawing/2014/main" id="{C877ADA5-FBD6-45B6-9CC3-3D4CC6BD5AE3}"/>
              </a:ext>
            </a:extLst>
          </p:cNvPr>
          <p:cNvSpPr txBox="1"/>
          <p:nvPr/>
        </p:nvSpPr>
        <p:spPr>
          <a:xfrm>
            <a:off x="999067" y="1690688"/>
            <a:ext cx="10515600" cy="4832092"/>
          </a:xfrm>
          <a:prstGeom prst="rect">
            <a:avLst/>
          </a:prstGeom>
          <a:noFill/>
        </p:spPr>
        <p:txBody>
          <a:bodyPr wrap="square" rtlCol="0">
            <a:spAutoFit/>
          </a:bodyPr>
          <a:lstStyle/>
          <a:p>
            <a:pPr marL="285750" indent="-285750">
              <a:buFont typeface="Arial" panose="020B0604020202020204" pitchFamily="34" charset="0"/>
              <a:buChar char="•"/>
            </a:pPr>
            <a:r>
              <a:rPr lang="en-US" sz="2200" dirty="0"/>
              <a:t>The cultural dimensions and individual factors covered in this unit are by no means comprehensive, and one should not overlook the complexity, situatedness, and interrelatedness of those factors or dimensions in communication.</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What to do? </a:t>
            </a:r>
            <a:r>
              <a:rPr lang="en-US" sz="2200" dirty="0">
                <a:sym typeface="Wingdings" panose="05000000000000000000" pitchFamily="2" charset="2"/>
              </a:rPr>
              <a:t> </a:t>
            </a:r>
            <a:r>
              <a:rPr lang="en-US" sz="2200" b="1" dirty="0">
                <a:solidFill>
                  <a:srgbClr val="002060"/>
                </a:solidFill>
                <a:sym typeface="Wingdings" panose="05000000000000000000" pitchFamily="2" charset="2"/>
              </a:rPr>
              <a:t>enhance awareness, understand and achieve mastery through further reading</a:t>
            </a:r>
          </a:p>
          <a:p>
            <a:pPr marL="285750" indent="-285750">
              <a:buFont typeface="Arial" panose="020B0604020202020204" pitchFamily="34" charset="0"/>
              <a:buChar char="•"/>
            </a:pPr>
            <a:endParaRPr lang="en-US" sz="2200" dirty="0">
              <a:sym typeface="Wingdings" panose="05000000000000000000" pitchFamily="2" charset="2"/>
            </a:endParaRPr>
          </a:p>
          <a:p>
            <a:pPr marL="285750" indent="-285750">
              <a:buFont typeface="Arial" panose="020B0604020202020204" pitchFamily="34" charset="0"/>
              <a:buChar char="•"/>
            </a:pPr>
            <a:r>
              <a:rPr lang="en-US" sz="2200" dirty="0">
                <a:sym typeface="Wingdings" panose="05000000000000000000" pitchFamily="2" charset="2"/>
              </a:rPr>
              <a:t>Also, </a:t>
            </a:r>
            <a:r>
              <a:rPr lang="en-US" sz="2200" b="1" dirty="0">
                <a:solidFill>
                  <a:srgbClr val="002060"/>
                </a:solidFill>
                <a:sym typeface="Wingdings" panose="05000000000000000000" pitchFamily="2" charset="2"/>
              </a:rPr>
              <a:t>learn from generalizations </a:t>
            </a:r>
            <a:r>
              <a:rPr lang="en-US" sz="2200" dirty="0">
                <a:sym typeface="Wingdings" panose="05000000000000000000" pitchFamily="2" charset="2"/>
              </a:rPr>
              <a:t>about other cultures &amp; </a:t>
            </a:r>
            <a:r>
              <a:rPr lang="en-US" sz="2200" b="1" dirty="0">
                <a:solidFill>
                  <a:srgbClr val="002060"/>
                </a:solidFill>
                <a:sym typeface="Wingdings" panose="05000000000000000000" pitchFamily="2" charset="2"/>
              </a:rPr>
              <a:t>do not use them to stereotype or oversimplify </a:t>
            </a:r>
            <a:r>
              <a:rPr lang="en-US" sz="2200" dirty="0">
                <a:sym typeface="Wingdings" panose="05000000000000000000" pitchFamily="2" charset="2"/>
              </a:rPr>
              <a:t>your ideas about another person or culture.</a:t>
            </a:r>
          </a:p>
          <a:p>
            <a:pPr marL="285750" indent="-285750">
              <a:buFont typeface="Arial" panose="020B0604020202020204" pitchFamily="34" charset="0"/>
              <a:buChar char="•"/>
            </a:pPr>
            <a:endParaRPr lang="en-US" sz="2200" dirty="0">
              <a:sym typeface="Wingdings" panose="05000000000000000000" pitchFamily="2" charset="2"/>
            </a:endParaRPr>
          </a:p>
          <a:p>
            <a:pPr marL="285750" indent="-285750">
              <a:buFont typeface="Arial" panose="020B0604020202020204" pitchFamily="34" charset="0"/>
              <a:buChar char="•"/>
            </a:pPr>
            <a:r>
              <a:rPr lang="en-US" sz="2200" dirty="0">
                <a:sym typeface="Wingdings" panose="05000000000000000000" pitchFamily="2" charset="2"/>
              </a:rPr>
              <a:t>Instead, use the generalizations to help you understand and appreciate the diverse qualities of the people you meet. </a:t>
            </a:r>
          </a:p>
          <a:p>
            <a:pPr marL="285750" indent="-285750">
              <a:buFont typeface="Arial" panose="020B0604020202020204" pitchFamily="34" charset="0"/>
              <a:buChar char="•"/>
            </a:pPr>
            <a:r>
              <a:rPr lang="en-US" sz="2200" dirty="0">
                <a:sym typeface="Wingdings" panose="05000000000000000000" pitchFamily="2" charset="2"/>
              </a:rPr>
              <a:t>Remember that cultural norms may not apply to the behaviors of any particular individual. </a:t>
            </a:r>
            <a:endParaRPr lang="en-US" sz="2200" dirty="0"/>
          </a:p>
        </p:txBody>
      </p:sp>
    </p:spTree>
    <p:extLst>
      <p:ext uri="{BB962C8B-B14F-4D97-AF65-F5344CB8AC3E}">
        <p14:creationId xmlns:p14="http://schemas.microsoft.com/office/powerpoint/2010/main" val="2049658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500"/>
                                        <p:tgtEl>
                                          <p:spTgt spid="6">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animEffect transition="in" filter="fade">
                                      <p:cBhvr>
                                        <p:cTn id="27"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 Facing Challenges and Exploring Hidden Assumptions</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337799" cy="4351338"/>
          </a:xfrm>
        </p:spPr>
        <p:txBody>
          <a:bodyPr/>
          <a:lstStyle/>
          <a:p>
            <a:r>
              <a:rPr lang="en-US" sz="2400" dirty="0"/>
              <a:t>Diagnostic questions: </a:t>
            </a:r>
            <a:r>
              <a:rPr lang="en-US" sz="2400" i="1" dirty="0"/>
              <a:t>Explore these questions on your own if you are using this book for self-study. In a classroom, share your thoughts about these questions with a speaking partner and be prepared to share your discussion with the class.</a:t>
            </a:r>
          </a:p>
          <a:p>
            <a:endParaRPr lang="en-US" i="1" dirty="0"/>
          </a:p>
          <a:p>
            <a:pPr marL="514350" indent="-514350">
              <a:buFont typeface="+mj-lt"/>
              <a:buAutoNum type="arabicPeriod"/>
            </a:pPr>
            <a:r>
              <a:rPr lang="en-US" dirty="0"/>
              <a:t>How do you identify yourself in terms of your communication preferences, as presented in this unit?</a:t>
            </a:r>
          </a:p>
          <a:p>
            <a:pPr marL="514350" indent="-514350">
              <a:buFont typeface="+mj-lt"/>
              <a:buAutoNum type="arabicPeriod"/>
            </a:pPr>
            <a:r>
              <a:rPr lang="en-US" dirty="0"/>
              <a:t>How do you think that these factors might influence your own actions as a student, research assistant, and/or teaching assistant, as well as your expectations of your instructors or supervising professors?</a:t>
            </a:r>
          </a:p>
        </p:txBody>
      </p:sp>
    </p:spTree>
    <p:extLst>
      <p:ext uri="{BB962C8B-B14F-4D97-AF65-F5344CB8AC3E}">
        <p14:creationId xmlns:p14="http://schemas.microsoft.com/office/powerpoint/2010/main" val="3231251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5181600" y="1698625"/>
            <a:ext cx="6489700" cy="4351338"/>
          </a:xfrm>
        </p:spPr>
        <p:txBody>
          <a:bodyPr>
            <a:normAutofit fontScale="85000" lnSpcReduction="20000"/>
          </a:bodyPr>
          <a:lstStyle/>
          <a:p>
            <a:pPr marL="0" indent="-457200">
              <a:lnSpc>
                <a:spcPct val="110000"/>
              </a:lnSpc>
              <a:buNone/>
            </a:pPr>
            <a:r>
              <a:rPr lang="en-US" sz="2100" b="1" dirty="0">
                <a:sym typeface="Wingdings" panose="05000000000000000000" pitchFamily="2" charset="2"/>
              </a:rPr>
              <a:t>ADDITIONAL REFERENCE OF LECTURE 1:</a:t>
            </a:r>
            <a:endParaRPr lang="en-US" sz="1200" b="1" dirty="0">
              <a:sym typeface="Wingdings" panose="05000000000000000000" pitchFamily="2" charset="2"/>
            </a:endParaRPr>
          </a:p>
          <a:p>
            <a:pPr marL="0" indent="-457200">
              <a:lnSpc>
                <a:spcPct val="110000"/>
              </a:lnSpc>
              <a:buNone/>
            </a:pPr>
            <a:r>
              <a:rPr lang="en-US" sz="1200" dirty="0">
                <a:sym typeface="Wingdings" panose="05000000000000000000" pitchFamily="2" charset="2"/>
              </a:rPr>
              <a:t>Hall, E. T. (1976). Beyond culture. New York: Doubleday.</a:t>
            </a:r>
          </a:p>
          <a:p>
            <a:pPr marL="0" indent="-457200">
              <a:lnSpc>
                <a:spcPct val="110000"/>
              </a:lnSpc>
              <a:buNone/>
            </a:pPr>
            <a:r>
              <a:rPr lang="en-US" sz="1200" dirty="0">
                <a:sym typeface="Wingdings" panose="05000000000000000000" pitchFamily="2" charset="2"/>
              </a:rPr>
              <a:t>Hofstede, G. (2001). Culture's consequences: comparing values, behaviors, institutions, and organizations across Nations (2nded.). Thousand Oaks, CA: Sage.</a:t>
            </a:r>
          </a:p>
          <a:p>
            <a:pPr marL="0" indent="-457200">
              <a:lnSpc>
                <a:spcPct val="110000"/>
              </a:lnSpc>
              <a:buNone/>
            </a:pPr>
            <a:r>
              <a:rPr lang="en-US" sz="1200" dirty="0">
                <a:sym typeface="Wingdings" panose="05000000000000000000" pitchFamily="2" charset="2"/>
              </a:rPr>
              <a:t>Kim, M-S. (2002). Non- Western perspectives on human communication: Implications for theory and practice. Thousand Oaks, CA: Sage.</a:t>
            </a:r>
          </a:p>
          <a:p>
            <a:pPr marL="0" indent="-457200">
              <a:lnSpc>
                <a:spcPct val="110000"/>
              </a:lnSpc>
              <a:buNone/>
            </a:pPr>
            <a:r>
              <a:rPr lang="en-US" sz="1200" dirty="0" err="1">
                <a:sym typeface="Wingdings" panose="05000000000000000000" pitchFamily="2" charset="2"/>
              </a:rPr>
              <a:t>MacIntyre</a:t>
            </a:r>
            <a:r>
              <a:rPr lang="en-US" sz="1200" dirty="0">
                <a:sym typeface="Wingdings" panose="05000000000000000000" pitchFamily="2" charset="2"/>
              </a:rPr>
              <a:t>, P., </a:t>
            </a:r>
            <a:r>
              <a:rPr lang="en-US" sz="1200" dirty="0" err="1">
                <a:sym typeface="Wingdings" panose="05000000000000000000" pitchFamily="2" charset="2"/>
              </a:rPr>
              <a:t>Dornyei</a:t>
            </a:r>
            <a:r>
              <a:rPr lang="en-US" sz="1200" dirty="0">
                <a:sym typeface="Wingdings" panose="05000000000000000000" pitchFamily="2" charset="2"/>
              </a:rPr>
              <a:t>, Z., Clement, R., &amp; Noels, K. (1998). Conceptualizing willingness to communicate in a L2: A situational model of L2 confidence and affiliation. Modern Language Journal, 82, 545-562.</a:t>
            </a:r>
          </a:p>
          <a:p>
            <a:pPr marL="0" indent="-457200">
              <a:lnSpc>
                <a:spcPct val="110000"/>
              </a:lnSpc>
              <a:buNone/>
            </a:pPr>
            <a:r>
              <a:rPr lang="en-US" sz="1200" dirty="0" err="1">
                <a:sym typeface="Wingdings" panose="05000000000000000000" pitchFamily="2" charset="2"/>
              </a:rPr>
              <a:t>MacIntyre</a:t>
            </a:r>
            <a:r>
              <a:rPr lang="en-US" sz="1200" dirty="0">
                <a:sym typeface="Wingdings" panose="05000000000000000000" pitchFamily="2" charset="2"/>
              </a:rPr>
              <a:t>, P., Baker, S., Clement, R., &amp; Conrod, S. (2001). Willingness to communicate, social support, and </a:t>
            </a:r>
            <a:r>
              <a:rPr lang="en-US" sz="1200" dirty="0" err="1">
                <a:sym typeface="Wingdings" panose="05000000000000000000" pitchFamily="2" charset="2"/>
              </a:rPr>
              <a:t>languagelearning</a:t>
            </a:r>
            <a:r>
              <a:rPr lang="en-US" sz="1200" dirty="0">
                <a:sym typeface="Wingdings" panose="05000000000000000000" pitchFamily="2" charset="2"/>
              </a:rPr>
              <a:t> orientations of immersion students. Studies in Second Language Acquisition, 23, 369-388.</a:t>
            </a:r>
          </a:p>
          <a:p>
            <a:pPr marL="0" indent="-457200">
              <a:lnSpc>
                <a:spcPct val="110000"/>
              </a:lnSpc>
              <a:buNone/>
            </a:pPr>
            <a:r>
              <a:rPr lang="en-US" sz="1200" dirty="0" err="1">
                <a:sym typeface="Wingdings" panose="05000000000000000000" pitchFamily="2" charset="2"/>
              </a:rPr>
              <a:t>Nakane</a:t>
            </a:r>
            <a:r>
              <a:rPr lang="en-US" sz="1200" dirty="0">
                <a:sym typeface="Wingdings" panose="05000000000000000000" pitchFamily="2" charset="2"/>
              </a:rPr>
              <a:t>, I. (2005). Negotiating silence and speech in the classroom. </a:t>
            </a:r>
            <a:r>
              <a:rPr lang="en-US" sz="1200" dirty="0" err="1">
                <a:sym typeface="Wingdings" panose="05000000000000000000" pitchFamily="2" charset="2"/>
              </a:rPr>
              <a:t>Multilingua</a:t>
            </a:r>
            <a:r>
              <a:rPr lang="en-US" sz="1200" dirty="0">
                <a:sym typeface="Wingdings" panose="05000000000000000000" pitchFamily="2" charset="2"/>
              </a:rPr>
              <a:t>, 24, 75-100.</a:t>
            </a:r>
          </a:p>
          <a:p>
            <a:pPr marL="0" indent="-457200">
              <a:lnSpc>
                <a:spcPct val="110000"/>
              </a:lnSpc>
              <a:buNone/>
            </a:pPr>
            <a:r>
              <a:rPr lang="en-US" sz="1200" dirty="0" err="1">
                <a:sym typeface="Wingdings" panose="05000000000000000000" pitchFamily="2" charset="2"/>
              </a:rPr>
              <a:t>Nakane</a:t>
            </a:r>
            <a:r>
              <a:rPr lang="en-US" sz="1200" dirty="0">
                <a:sym typeface="Wingdings" panose="05000000000000000000" pitchFamily="2" charset="2"/>
              </a:rPr>
              <a:t>, I. (2007). Silence in intercultural communication: Perceptions and performance. Amsterdam: John Benjamins.</a:t>
            </a:r>
          </a:p>
          <a:p>
            <a:pPr marL="0" indent="-457200">
              <a:lnSpc>
                <a:spcPct val="110000"/>
              </a:lnSpc>
              <a:buNone/>
            </a:pPr>
            <a:r>
              <a:rPr lang="en-US" sz="1200" dirty="0">
                <a:sym typeface="Wingdings" panose="05000000000000000000" pitchFamily="2" charset="2"/>
              </a:rPr>
              <a:t>Saville-</a:t>
            </a:r>
            <a:r>
              <a:rPr lang="en-US" sz="1200" dirty="0" err="1">
                <a:sym typeface="Wingdings" panose="05000000000000000000" pitchFamily="2" charset="2"/>
              </a:rPr>
              <a:t>Troike</a:t>
            </a:r>
            <a:r>
              <a:rPr lang="en-US" sz="1200" dirty="0">
                <a:sym typeface="Wingdings" panose="05000000000000000000" pitchFamily="2" charset="2"/>
              </a:rPr>
              <a:t>, M. (1985). The place of silence in an integrated theory of communication. In D. Tannen &amp; M. </a:t>
            </a:r>
            <a:r>
              <a:rPr lang="en-US" sz="1200" dirty="0" err="1">
                <a:sym typeface="Wingdings" panose="05000000000000000000" pitchFamily="2" charset="2"/>
              </a:rPr>
              <a:t>SavilleTroike</a:t>
            </a:r>
            <a:r>
              <a:rPr lang="en-US" sz="1200" dirty="0">
                <a:sym typeface="Wingdings" panose="05000000000000000000" pitchFamily="2" charset="2"/>
              </a:rPr>
              <a:t> (Eds.),Perspectives on silence (pp. 139-162). Norwood, NJ: </a:t>
            </a:r>
            <a:r>
              <a:rPr lang="en-US" sz="1200" dirty="0" err="1">
                <a:sym typeface="Wingdings" panose="05000000000000000000" pitchFamily="2" charset="2"/>
              </a:rPr>
              <a:t>Ablex</a:t>
            </a:r>
            <a:r>
              <a:rPr lang="en-US" sz="1200" dirty="0">
                <a:sym typeface="Wingdings" panose="05000000000000000000" pitchFamily="2" charset="2"/>
              </a:rPr>
              <a:t>.</a:t>
            </a:r>
          </a:p>
          <a:p>
            <a:pPr marL="0" indent="-457200">
              <a:lnSpc>
                <a:spcPct val="110000"/>
              </a:lnSpc>
              <a:buNone/>
            </a:pPr>
            <a:r>
              <a:rPr lang="en-US" sz="1200" dirty="0" err="1">
                <a:sym typeface="Wingdings" panose="05000000000000000000" pitchFamily="2" charset="2"/>
              </a:rPr>
              <a:t>Scollon</a:t>
            </a:r>
            <a:r>
              <a:rPr lang="en-US" sz="1200" dirty="0">
                <a:sym typeface="Wingdings" panose="05000000000000000000" pitchFamily="2" charset="2"/>
              </a:rPr>
              <a:t>, R., &amp; </a:t>
            </a:r>
            <a:r>
              <a:rPr lang="en-US" sz="1200" dirty="0" err="1">
                <a:sym typeface="Wingdings" panose="05000000000000000000" pitchFamily="2" charset="2"/>
              </a:rPr>
              <a:t>Scollon</a:t>
            </a:r>
            <a:r>
              <a:rPr lang="en-US" sz="1200" dirty="0">
                <a:sym typeface="Wingdings" panose="05000000000000000000" pitchFamily="2" charset="2"/>
              </a:rPr>
              <a:t>, S. W. (2001). Intercultural communication: A discourse approach (2nd ed.). Boston: Blackwell.</a:t>
            </a:r>
          </a:p>
          <a:p>
            <a:pPr marL="0" indent="-457200">
              <a:lnSpc>
                <a:spcPct val="110000"/>
              </a:lnSpc>
              <a:buNone/>
            </a:pPr>
            <a:r>
              <a:rPr lang="en-US" sz="1200" dirty="0">
                <a:sym typeface="Wingdings" panose="05000000000000000000" pitchFamily="2" charset="2"/>
              </a:rPr>
              <a:t>Spencer-</a:t>
            </a:r>
            <a:r>
              <a:rPr lang="en-US" sz="1200" dirty="0" err="1">
                <a:sym typeface="Wingdings" panose="05000000000000000000" pitchFamily="2" charset="2"/>
              </a:rPr>
              <a:t>Oatey</a:t>
            </a:r>
            <a:r>
              <a:rPr lang="en-US" sz="1200" dirty="0">
                <a:sym typeface="Wingdings" panose="05000000000000000000" pitchFamily="2" charset="2"/>
              </a:rPr>
              <a:t>, H. (Ed.). (200012008). Culturally speaking: Managing rapport through talk across cultures. London: Continuum</a:t>
            </a:r>
          </a:p>
          <a:p>
            <a:pPr marL="0" indent="-457200">
              <a:lnSpc>
                <a:spcPct val="110000"/>
              </a:lnSpc>
              <a:buNone/>
            </a:pPr>
            <a:r>
              <a:rPr lang="en-US" sz="1200" dirty="0" err="1">
                <a:sym typeface="Wingdings" panose="05000000000000000000" pitchFamily="2" charset="2"/>
              </a:rPr>
              <a:t>Tamen</a:t>
            </a:r>
            <a:r>
              <a:rPr lang="en-US" sz="1200" dirty="0">
                <a:sym typeface="Wingdings" panose="05000000000000000000" pitchFamily="2" charset="2"/>
              </a:rPr>
              <a:t>, D. (1996). Researching gender-related patterns in classroom discourse. TESOL Quarterly30(2):341-344. Retrieved from h t </a:t>
            </a:r>
            <a:r>
              <a:rPr lang="en-US" sz="1200" dirty="0" err="1">
                <a:sym typeface="Wingdings" panose="05000000000000000000" pitchFamily="2" charset="2"/>
              </a:rPr>
              <a:t>t</a:t>
            </a:r>
            <a:r>
              <a:rPr lang="en-US" sz="1200" dirty="0">
                <a:sym typeface="Wingdings" panose="05000000000000000000" pitchFamily="2" charset="2"/>
              </a:rPr>
              <a:t> p s : / / w </a:t>
            </a:r>
            <a:r>
              <a:rPr lang="en-US" sz="1200" dirty="0" err="1">
                <a:sym typeface="Wingdings" panose="05000000000000000000" pitchFamily="2" charset="2"/>
              </a:rPr>
              <a:t>w</a:t>
            </a:r>
            <a:r>
              <a:rPr lang="en-US" sz="1200" dirty="0">
                <a:sym typeface="Wingdings" panose="05000000000000000000" pitchFamily="2" charset="2"/>
              </a:rPr>
              <a:t> </a:t>
            </a:r>
            <a:r>
              <a:rPr lang="en-US" sz="1200" dirty="0" err="1">
                <a:sym typeface="Wingdings" panose="05000000000000000000" pitchFamily="2" charset="2"/>
              </a:rPr>
              <a:t>w</a:t>
            </a:r>
            <a:r>
              <a:rPr lang="en-US" sz="1200" dirty="0">
                <a:sym typeface="Wingdings" panose="05000000000000000000" pitchFamily="2" charset="2"/>
              </a:rPr>
              <a:t> 9 . g e o r g e t o w n . e d u / f a c u l t y / t a ~classrom~discourse.pdf</a:t>
            </a:r>
          </a:p>
        </p:txBody>
      </p:sp>
      <p:sp>
        <p:nvSpPr>
          <p:cNvPr id="4" name="Content Placeholder 2">
            <a:extLst>
              <a:ext uri="{FF2B5EF4-FFF2-40B4-BE49-F238E27FC236}">
                <a16:creationId xmlns:a16="http://schemas.microsoft.com/office/drawing/2014/main" id="{19303BB2-4562-410A-B6A8-3713A06CABC8}"/>
              </a:ext>
            </a:extLst>
          </p:cNvPr>
          <p:cNvSpPr txBox="1">
            <a:spLocks/>
          </p:cNvSpPr>
          <p:nvPr/>
        </p:nvSpPr>
        <p:spPr>
          <a:xfrm>
            <a:off x="364156" y="1676284"/>
            <a:ext cx="4550744"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10000"/>
              </a:lnSpc>
              <a:buFont typeface="Arial" panose="020B0604020202020204" pitchFamily="34" charset="0"/>
              <a:buNone/>
            </a:pPr>
            <a:r>
              <a:rPr lang="en-US" sz="1600" b="1" dirty="0">
                <a:sym typeface="Wingdings" panose="05000000000000000000" pitchFamily="2" charset="2"/>
              </a:rPr>
              <a:t>MAIN REFERENCE OF LECTURE 1:</a:t>
            </a:r>
          </a:p>
          <a:p>
            <a:pPr marL="0" indent="-457200">
              <a:lnSpc>
                <a:spcPct val="110000"/>
              </a:lnSpc>
              <a:buFont typeface="Arial" panose="020B0604020202020204" pitchFamily="34" charset="0"/>
              <a:buNone/>
            </a:pPr>
            <a:r>
              <a:rPr lang="en-US" sz="1600" dirty="0">
                <a:sym typeface="Wingdings" panose="05000000000000000000" pitchFamily="2" charset="2"/>
              </a:rPr>
              <a:t>Huang, L. S. (2010). Academic communication skills: Conversation strategies for international graduate students. New York: University Press of America. Page viii – 8.</a:t>
            </a:r>
          </a:p>
        </p:txBody>
      </p:sp>
    </p:spTree>
    <p:extLst>
      <p:ext uri="{BB962C8B-B14F-4D97-AF65-F5344CB8AC3E}">
        <p14:creationId xmlns:p14="http://schemas.microsoft.com/office/powerpoint/2010/main" val="11675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2091</TotalTime>
  <Words>3969</Words>
  <Application>Microsoft Office PowerPoint</Application>
  <PresentationFormat>Widescreen</PresentationFormat>
  <Paragraphs>289</Paragraphs>
  <Slides>33</Slides>
  <Notes>32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Cambria</vt:lpstr>
      <vt:lpstr>Office Theme</vt:lpstr>
      <vt:lpstr>ENGLISH FOR  ACADEMIC COMMUNICATION</vt:lpstr>
      <vt:lpstr>INTRODUCTION</vt:lpstr>
      <vt:lpstr>1.1. Course Introduction – Why This Course?</vt:lpstr>
      <vt:lpstr>1.2. Course Introduction – The Structure of The Course</vt:lpstr>
      <vt:lpstr>1.3. Course Introduction – A Brief Note to Learners</vt:lpstr>
      <vt:lpstr>2.1. Getting Started: A Guide to Key Terms and Concepts – Unit Introduction </vt:lpstr>
      <vt:lpstr>2.1. Getting Started: A Guide to Key Terms and Concepts – Unit Introduction (cont.)</vt:lpstr>
      <vt:lpstr>2.2. Getting Started: A Guide to Key Terms and Concepts – Key Terms and Concepts</vt:lpstr>
      <vt:lpstr>2.2. Getting Started: A Guide to Key Terms and Concepts – Key Terms and Concepts (cont.)</vt:lpstr>
      <vt:lpstr>2.2.1. Getting Started: A Guide to Key Terms and Concepts – High / Low Contexts</vt:lpstr>
      <vt:lpstr>2.2.1. Getting Started: A Guide to Key Terms and Concepts – High / Low Contexts (cont.)</vt:lpstr>
      <vt:lpstr>2.2.1. Getting Started: A Guide to Key Terms and Concepts – High / Low Contexts (cont.)</vt:lpstr>
      <vt:lpstr>2.2.1. Getting Started: A Guide to Key Terms and Concepts – High / Low Contexts (cont.)</vt:lpstr>
      <vt:lpstr>2.2.2. Getting Started: A Guide to Key Terms and Concepts – Individualism and Collectivism</vt:lpstr>
      <vt:lpstr>2.2.2. Getting Started: A Guide to Key Terms and Concepts – Individualism and Collectivism (cont.)</vt:lpstr>
      <vt:lpstr>2.2.2. Getting Started: A Guide to Key Terms and Concepts – Individualism and Collectivism (cont.)</vt:lpstr>
      <vt:lpstr>2.2.2. Getting Started: A Guide to Key Terms and Concepts – Individualism and Collectivism (cont.)</vt:lpstr>
      <vt:lpstr>2.2.2. Getting Started: A Guide to Key Terms and Concepts – Individualism and Collectivism (cont.)</vt:lpstr>
      <vt:lpstr>2.2.3. Getting Started: A Guide to Key Terms and Concepts – Masculinity and Feminity</vt:lpstr>
      <vt:lpstr>2.2.3. Getting Started: A Guide to Key Terms and Concepts – Masculinity and Feminity (cont.)</vt:lpstr>
      <vt:lpstr>2.2.3. Getting Started: A Guide to Key Terms and Concepts – Masculinity and Feminity (cont.)</vt:lpstr>
      <vt:lpstr>2.2.4. Getting Started: A Guide to Key Terms and Concepts – Tolerance for Ambiguity/Uncertainty Avoidance</vt:lpstr>
      <vt:lpstr>2.2.4. Getting Started: A Guide to Key Terms and Concepts – Tolerance for Ambiguity/Uncertainty Avoidance (cont.)</vt:lpstr>
      <vt:lpstr>2.2.5. Getting Started: A Guide to Key Terms and Concepts – Silence</vt:lpstr>
      <vt:lpstr>2.2.5. Getting Started: A Guide to Key Terms and Concepts – Silence (cont.)</vt:lpstr>
      <vt:lpstr>2.2.5. Getting Started: A Guide to Key Terms and Concepts – Silence (cont.)</vt:lpstr>
      <vt:lpstr>2.2.5. Getting Started: A Guide to Key Terms and Concepts – Silence (cont.)</vt:lpstr>
      <vt:lpstr>2.2.5. Getting Started: A Guide to Key Terms and Concepts – Affective Factors</vt:lpstr>
      <vt:lpstr>2.2.5. Getting Started: A Guide to Key Terms and Concepts – Affective Factors (cont.)</vt:lpstr>
      <vt:lpstr>2.2.5. Getting Started: A Guide to Key Terms and Concepts – Affective Factors (cont.)</vt:lpstr>
      <vt:lpstr>2.3. A Final Note</vt:lpstr>
      <vt:lpstr>3. Facing Challenges and Exploring Hidden Assumptions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111</cp:revision>
  <cp:lastPrinted>2022-03-10T12:29:50Z</cp:lastPrinted>
  <dcterms:created xsi:type="dcterms:W3CDTF">2021-04-01T06:29:54Z</dcterms:created>
  <dcterms:modified xsi:type="dcterms:W3CDTF">2022-03-10T15:39:08Z</dcterms:modified>
</cp:coreProperties>
</file>