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56" r:id="rId2"/>
    <p:sldId id="331" r:id="rId3"/>
    <p:sldId id="332" r:id="rId4"/>
    <p:sldId id="394" r:id="rId5"/>
    <p:sldId id="395" r:id="rId6"/>
    <p:sldId id="396" r:id="rId7"/>
    <p:sldId id="397" r:id="rId8"/>
    <p:sldId id="398" r:id="rId9"/>
    <p:sldId id="399" r:id="rId10"/>
    <p:sldId id="400" r:id="rId11"/>
    <p:sldId id="401" r:id="rId12"/>
    <p:sldId id="402" r:id="rId13"/>
    <p:sldId id="403" r:id="rId14"/>
    <p:sldId id="404" r:id="rId15"/>
    <p:sldId id="405" r:id="rId16"/>
    <p:sldId id="406" r:id="rId17"/>
    <p:sldId id="407" r:id="rId18"/>
    <p:sldId id="408" r:id="rId19"/>
    <p:sldId id="409" r:id="rId20"/>
    <p:sldId id="410" r:id="rId21"/>
    <p:sldId id="411" r:id="rId22"/>
    <p:sldId id="412" r:id="rId23"/>
    <p:sldId id="413" r:id="rId24"/>
    <p:sldId id="414" r:id="rId25"/>
    <p:sldId id="415" r:id="rId26"/>
    <p:sldId id="416" r:id="rId27"/>
    <p:sldId id="417" r:id="rId28"/>
    <p:sldId id="418" r:id="rId29"/>
    <p:sldId id="420" r:id="rId30"/>
    <p:sldId id="421" r:id="rId31"/>
    <p:sldId id="422" r:id="rId32"/>
    <p:sldId id="319" r:id="rId33"/>
  </p:sldIdLst>
  <p:sldSz cx="12192000" cy="6858000"/>
  <p:notesSz cx="7099300" cy="93853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78940" autoAdjust="0"/>
  </p:normalViewPr>
  <p:slideViewPr>
    <p:cSldViewPr snapToGrid="0">
      <p:cViewPr varScale="1">
        <p:scale>
          <a:sx n="47" d="100"/>
          <a:sy n="47" d="100"/>
        </p:scale>
        <p:origin x="1348" y="32"/>
      </p:cViewPr>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2"/>
            <a:ext cx="3076363" cy="470894"/>
          </a:xfrm>
          <a:prstGeom prst="rect">
            <a:avLst/>
          </a:prstGeom>
        </p:spPr>
        <p:txBody>
          <a:bodyPr vert="horz" lIns="91440" tIns="45720" rIns="91440" bIns="45720" rtlCol="0"/>
          <a:lstStyle>
            <a:lvl1pPr algn="l">
              <a:defRPr sz="1200"/>
            </a:lvl1pPr>
          </a:lstStyle>
          <a:p>
            <a:endParaRPr lang="en-ID"/>
          </a:p>
        </p:txBody>
      </p:sp>
      <p:sp>
        <p:nvSpPr>
          <p:cNvPr id="3" name="Date Placeholder 2"/>
          <p:cNvSpPr>
            <a:spLocks noGrp="1"/>
          </p:cNvSpPr>
          <p:nvPr>
            <p:ph type="dt" idx="1"/>
          </p:nvPr>
        </p:nvSpPr>
        <p:spPr>
          <a:xfrm>
            <a:off x="4021294" y="2"/>
            <a:ext cx="3076363" cy="470894"/>
          </a:xfrm>
          <a:prstGeom prst="rect">
            <a:avLst/>
          </a:prstGeom>
        </p:spPr>
        <p:txBody>
          <a:bodyPr vert="horz" lIns="91440" tIns="45720" rIns="91440" bIns="45720" rtlCol="0"/>
          <a:lstStyle>
            <a:lvl1pPr algn="r">
              <a:defRPr sz="1200"/>
            </a:lvl1pPr>
          </a:lstStyle>
          <a:p>
            <a:fld id="{EBB6EE9C-4A39-4758-B733-A92E2CEE7DC9}" type="datetimeFigureOut">
              <a:rPr lang="en-ID" smtClean="0"/>
              <a:t>14/03/2022</a:t>
            </a:fld>
            <a:endParaRPr lang="en-ID"/>
          </a:p>
        </p:txBody>
      </p:sp>
      <p:sp>
        <p:nvSpPr>
          <p:cNvPr id="4" name="Slide Image Placeholder 3"/>
          <p:cNvSpPr>
            <a:spLocks noGrp="1" noRot="1" noChangeAspect="1"/>
          </p:cNvSpPr>
          <p:nvPr>
            <p:ph type="sldImg" idx="2"/>
          </p:nvPr>
        </p:nvSpPr>
        <p:spPr>
          <a:xfrm>
            <a:off x="735013" y="1174750"/>
            <a:ext cx="5629275" cy="3167063"/>
          </a:xfrm>
          <a:prstGeom prst="rect">
            <a:avLst/>
          </a:prstGeom>
          <a:noFill/>
          <a:ln w="12700">
            <a:solidFill>
              <a:prstClr val="black"/>
            </a:solidFill>
          </a:ln>
        </p:spPr>
        <p:txBody>
          <a:bodyPr vert="horz" lIns="91440" tIns="45720" rIns="91440" bIns="45720" rtlCol="0" anchor="ctr"/>
          <a:lstStyle/>
          <a:p>
            <a:endParaRPr lang="en-ID"/>
          </a:p>
        </p:txBody>
      </p:sp>
      <p:sp>
        <p:nvSpPr>
          <p:cNvPr id="5" name="Notes Placeholder 4"/>
          <p:cNvSpPr>
            <a:spLocks noGrp="1"/>
          </p:cNvSpPr>
          <p:nvPr>
            <p:ph type="body" sz="quarter" idx="3"/>
          </p:nvPr>
        </p:nvSpPr>
        <p:spPr>
          <a:xfrm>
            <a:off x="709930" y="4516676"/>
            <a:ext cx="5679440" cy="369546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6" name="Footer Placeholder 5"/>
          <p:cNvSpPr>
            <a:spLocks noGrp="1"/>
          </p:cNvSpPr>
          <p:nvPr>
            <p:ph type="ftr" sz="quarter" idx="4"/>
          </p:nvPr>
        </p:nvSpPr>
        <p:spPr>
          <a:xfrm>
            <a:off x="0" y="8914407"/>
            <a:ext cx="3076363" cy="470893"/>
          </a:xfrm>
          <a:prstGeom prst="rect">
            <a:avLst/>
          </a:prstGeom>
        </p:spPr>
        <p:txBody>
          <a:bodyPr vert="horz" lIns="91440" tIns="45720" rIns="91440" bIns="45720" rtlCol="0" anchor="b"/>
          <a:lstStyle>
            <a:lvl1pPr algn="l">
              <a:defRPr sz="1200"/>
            </a:lvl1pPr>
          </a:lstStyle>
          <a:p>
            <a:endParaRPr lang="en-ID"/>
          </a:p>
        </p:txBody>
      </p:sp>
      <p:sp>
        <p:nvSpPr>
          <p:cNvPr id="7" name="Slide Number Placeholder 6"/>
          <p:cNvSpPr>
            <a:spLocks noGrp="1"/>
          </p:cNvSpPr>
          <p:nvPr>
            <p:ph type="sldNum" sz="quarter" idx="5"/>
          </p:nvPr>
        </p:nvSpPr>
        <p:spPr>
          <a:xfrm>
            <a:off x="4021294" y="8914407"/>
            <a:ext cx="3076363" cy="470893"/>
          </a:xfrm>
          <a:prstGeom prst="rect">
            <a:avLst/>
          </a:prstGeom>
        </p:spPr>
        <p:txBody>
          <a:bodyPr vert="horz" lIns="91440" tIns="45720" rIns="91440" bIns="45720" rtlCol="0" anchor="b"/>
          <a:lstStyle>
            <a:lvl1pPr algn="r">
              <a:defRPr sz="1200"/>
            </a:lvl1pPr>
          </a:lstStyle>
          <a:p>
            <a:fld id="{65549558-F8F7-4743-B8D0-DEDF44A1E2C1}" type="slidenum">
              <a:rPr lang="en-ID" smtClean="0"/>
              <a:t>‹#›</a:t>
            </a:fld>
            <a:endParaRPr lang="en-ID"/>
          </a:p>
        </p:txBody>
      </p:sp>
    </p:spTree>
    <p:extLst>
      <p:ext uri="{BB962C8B-B14F-4D97-AF65-F5344CB8AC3E}">
        <p14:creationId xmlns:p14="http://schemas.microsoft.com/office/powerpoint/2010/main" val="4010057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ID" dirty="0"/>
          </a:p>
        </p:txBody>
      </p:sp>
      <p:sp>
        <p:nvSpPr>
          <p:cNvPr id="4" name="Slide Number Placeholder 3"/>
          <p:cNvSpPr>
            <a:spLocks noGrp="1"/>
          </p:cNvSpPr>
          <p:nvPr>
            <p:ph type="sldNum" sz="quarter" idx="5"/>
          </p:nvPr>
        </p:nvSpPr>
        <p:spPr/>
        <p:txBody>
          <a:bodyPr/>
          <a:lstStyle/>
          <a:p>
            <a:fld id="{DAF26446-53FC-4029-9966-233373F07BFE}" type="slidenum">
              <a:rPr lang="en-ID" smtClean="0"/>
              <a:t>1</a:t>
            </a:fld>
            <a:endParaRPr lang="en-ID"/>
          </a:p>
        </p:txBody>
      </p:sp>
    </p:spTree>
    <p:extLst>
      <p:ext uri="{BB962C8B-B14F-4D97-AF65-F5344CB8AC3E}">
        <p14:creationId xmlns:p14="http://schemas.microsoft.com/office/powerpoint/2010/main" val="39464342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a:t>
            </a:fld>
            <a:endParaRPr lang="en-ID"/>
          </a:p>
        </p:txBody>
      </p:sp>
    </p:spTree>
    <p:extLst>
      <p:ext uri="{BB962C8B-B14F-4D97-AF65-F5344CB8AC3E}">
        <p14:creationId xmlns:p14="http://schemas.microsoft.com/office/powerpoint/2010/main" val="19244598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a:t>
            </a:fld>
            <a:endParaRPr lang="en-ID"/>
          </a:p>
        </p:txBody>
      </p:sp>
    </p:spTree>
    <p:extLst>
      <p:ext uri="{BB962C8B-B14F-4D97-AF65-F5344CB8AC3E}">
        <p14:creationId xmlns:p14="http://schemas.microsoft.com/office/powerpoint/2010/main" val="5063724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4</a:t>
            </a:fld>
            <a:endParaRPr lang="en-ID"/>
          </a:p>
        </p:txBody>
      </p:sp>
    </p:spTree>
    <p:extLst>
      <p:ext uri="{BB962C8B-B14F-4D97-AF65-F5344CB8AC3E}">
        <p14:creationId xmlns:p14="http://schemas.microsoft.com/office/powerpoint/2010/main" val="3180643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5</a:t>
            </a:fld>
            <a:endParaRPr lang="en-ID"/>
          </a:p>
        </p:txBody>
      </p:sp>
    </p:spTree>
    <p:extLst>
      <p:ext uri="{BB962C8B-B14F-4D97-AF65-F5344CB8AC3E}">
        <p14:creationId xmlns:p14="http://schemas.microsoft.com/office/powerpoint/2010/main" val="6963427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6</a:t>
            </a:fld>
            <a:endParaRPr lang="en-ID"/>
          </a:p>
        </p:txBody>
      </p:sp>
    </p:spTree>
    <p:extLst>
      <p:ext uri="{BB962C8B-B14F-4D97-AF65-F5344CB8AC3E}">
        <p14:creationId xmlns:p14="http://schemas.microsoft.com/office/powerpoint/2010/main" val="22607026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7</a:t>
            </a:fld>
            <a:endParaRPr lang="en-ID"/>
          </a:p>
        </p:txBody>
      </p:sp>
    </p:spTree>
    <p:extLst>
      <p:ext uri="{BB962C8B-B14F-4D97-AF65-F5344CB8AC3E}">
        <p14:creationId xmlns:p14="http://schemas.microsoft.com/office/powerpoint/2010/main" val="4270495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8</a:t>
            </a:fld>
            <a:endParaRPr lang="en-ID"/>
          </a:p>
        </p:txBody>
      </p:sp>
    </p:spTree>
    <p:extLst>
      <p:ext uri="{BB962C8B-B14F-4D97-AF65-F5344CB8AC3E}">
        <p14:creationId xmlns:p14="http://schemas.microsoft.com/office/powerpoint/2010/main" val="3976224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9</a:t>
            </a:fld>
            <a:endParaRPr lang="en-ID"/>
          </a:p>
        </p:txBody>
      </p:sp>
    </p:spTree>
    <p:extLst>
      <p:ext uri="{BB962C8B-B14F-4D97-AF65-F5344CB8AC3E}">
        <p14:creationId xmlns:p14="http://schemas.microsoft.com/office/powerpoint/2010/main" val="19153756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10</a:t>
            </a:fld>
            <a:endParaRPr lang="en-ID"/>
          </a:p>
        </p:txBody>
      </p:sp>
    </p:spTree>
    <p:extLst>
      <p:ext uri="{BB962C8B-B14F-4D97-AF65-F5344CB8AC3E}">
        <p14:creationId xmlns:p14="http://schemas.microsoft.com/office/powerpoint/2010/main" val="35194268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11</a:t>
            </a:fld>
            <a:endParaRPr lang="en-ID"/>
          </a:p>
        </p:txBody>
      </p:sp>
    </p:spTree>
    <p:extLst>
      <p:ext uri="{BB962C8B-B14F-4D97-AF65-F5344CB8AC3E}">
        <p14:creationId xmlns:p14="http://schemas.microsoft.com/office/powerpoint/2010/main" val="6535374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12</a:t>
            </a:fld>
            <a:endParaRPr lang="en-ID"/>
          </a:p>
        </p:txBody>
      </p:sp>
    </p:spTree>
    <p:extLst>
      <p:ext uri="{BB962C8B-B14F-4D97-AF65-F5344CB8AC3E}">
        <p14:creationId xmlns:p14="http://schemas.microsoft.com/office/powerpoint/2010/main" val="33650938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13</a:t>
            </a:fld>
            <a:endParaRPr lang="en-ID"/>
          </a:p>
        </p:txBody>
      </p:sp>
    </p:spTree>
    <p:extLst>
      <p:ext uri="{BB962C8B-B14F-4D97-AF65-F5344CB8AC3E}">
        <p14:creationId xmlns:p14="http://schemas.microsoft.com/office/powerpoint/2010/main" val="7207114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14</a:t>
            </a:fld>
            <a:endParaRPr lang="en-ID"/>
          </a:p>
        </p:txBody>
      </p:sp>
    </p:spTree>
    <p:extLst>
      <p:ext uri="{BB962C8B-B14F-4D97-AF65-F5344CB8AC3E}">
        <p14:creationId xmlns:p14="http://schemas.microsoft.com/office/powerpoint/2010/main" val="35228026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15</a:t>
            </a:fld>
            <a:endParaRPr lang="en-ID"/>
          </a:p>
        </p:txBody>
      </p:sp>
    </p:spTree>
    <p:extLst>
      <p:ext uri="{BB962C8B-B14F-4D97-AF65-F5344CB8AC3E}">
        <p14:creationId xmlns:p14="http://schemas.microsoft.com/office/powerpoint/2010/main" val="9863007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16</a:t>
            </a:fld>
            <a:endParaRPr lang="en-ID"/>
          </a:p>
        </p:txBody>
      </p:sp>
    </p:spTree>
    <p:extLst>
      <p:ext uri="{BB962C8B-B14F-4D97-AF65-F5344CB8AC3E}">
        <p14:creationId xmlns:p14="http://schemas.microsoft.com/office/powerpoint/2010/main" val="39305577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17</a:t>
            </a:fld>
            <a:endParaRPr lang="en-ID"/>
          </a:p>
        </p:txBody>
      </p:sp>
    </p:spTree>
    <p:extLst>
      <p:ext uri="{BB962C8B-B14F-4D97-AF65-F5344CB8AC3E}">
        <p14:creationId xmlns:p14="http://schemas.microsoft.com/office/powerpoint/2010/main" val="381619833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18</a:t>
            </a:fld>
            <a:endParaRPr lang="en-ID"/>
          </a:p>
        </p:txBody>
      </p:sp>
    </p:spTree>
    <p:extLst>
      <p:ext uri="{BB962C8B-B14F-4D97-AF65-F5344CB8AC3E}">
        <p14:creationId xmlns:p14="http://schemas.microsoft.com/office/powerpoint/2010/main" val="33451716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19</a:t>
            </a:fld>
            <a:endParaRPr lang="en-ID"/>
          </a:p>
        </p:txBody>
      </p:sp>
    </p:spTree>
    <p:extLst>
      <p:ext uri="{BB962C8B-B14F-4D97-AF65-F5344CB8AC3E}">
        <p14:creationId xmlns:p14="http://schemas.microsoft.com/office/powerpoint/2010/main" val="177701936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20</a:t>
            </a:fld>
            <a:endParaRPr lang="en-ID"/>
          </a:p>
        </p:txBody>
      </p:sp>
    </p:spTree>
    <p:extLst>
      <p:ext uri="{BB962C8B-B14F-4D97-AF65-F5344CB8AC3E}">
        <p14:creationId xmlns:p14="http://schemas.microsoft.com/office/powerpoint/2010/main" val="222543427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21</a:t>
            </a:fld>
            <a:endParaRPr lang="en-ID"/>
          </a:p>
        </p:txBody>
      </p:sp>
    </p:spTree>
    <p:extLst>
      <p:ext uri="{BB962C8B-B14F-4D97-AF65-F5344CB8AC3E}">
        <p14:creationId xmlns:p14="http://schemas.microsoft.com/office/powerpoint/2010/main" val="18715716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22</a:t>
            </a:fld>
            <a:endParaRPr lang="en-ID"/>
          </a:p>
        </p:txBody>
      </p:sp>
    </p:spTree>
    <p:extLst>
      <p:ext uri="{BB962C8B-B14F-4D97-AF65-F5344CB8AC3E}">
        <p14:creationId xmlns:p14="http://schemas.microsoft.com/office/powerpoint/2010/main" val="21677686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23</a:t>
            </a:fld>
            <a:endParaRPr lang="en-ID"/>
          </a:p>
        </p:txBody>
      </p:sp>
    </p:spTree>
    <p:extLst>
      <p:ext uri="{BB962C8B-B14F-4D97-AF65-F5344CB8AC3E}">
        <p14:creationId xmlns:p14="http://schemas.microsoft.com/office/powerpoint/2010/main" val="38803848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24</a:t>
            </a:fld>
            <a:endParaRPr lang="en-ID"/>
          </a:p>
        </p:txBody>
      </p:sp>
    </p:spTree>
    <p:extLst>
      <p:ext uri="{BB962C8B-B14F-4D97-AF65-F5344CB8AC3E}">
        <p14:creationId xmlns:p14="http://schemas.microsoft.com/office/powerpoint/2010/main" val="92685726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25</a:t>
            </a:fld>
            <a:endParaRPr lang="en-ID"/>
          </a:p>
        </p:txBody>
      </p:sp>
    </p:spTree>
    <p:extLst>
      <p:ext uri="{BB962C8B-B14F-4D97-AF65-F5344CB8AC3E}">
        <p14:creationId xmlns:p14="http://schemas.microsoft.com/office/powerpoint/2010/main" val="267657647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26</a:t>
            </a:fld>
            <a:endParaRPr lang="en-ID"/>
          </a:p>
        </p:txBody>
      </p:sp>
    </p:spTree>
    <p:extLst>
      <p:ext uri="{BB962C8B-B14F-4D97-AF65-F5344CB8AC3E}">
        <p14:creationId xmlns:p14="http://schemas.microsoft.com/office/powerpoint/2010/main" val="358310050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27</a:t>
            </a:fld>
            <a:endParaRPr lang="en-ID"/>
          </a:p>
        </p:txBody>
      </p:sp>
    </p:spTree>
    <p:extLst>
      <p:ext uri="{BB962C8B-B14F-4D97-AF65-F5344CB8AC3E}">
        <p14:creationId xmlns:p14="http://schemas.microsoft.com/office/powerpoint/2010/main" val="358316692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28</a:t>
            </a:fld>
            <a:endParaRPr lang="en-ID"/>
          </a:p>
        </p:txBody>
      </p:sp>
    </p:spTree>
    <p:extLst>
      <p:ext uri="{BB962C8B-B14F-4D97-AF65-F5344CB8AC3E}">
        <p14:creationId xmlns:p14="http://schemas.microsoft.com/office/powerpoint/2010/main" val="79475263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29</a:t>
            </a:fld>
            <a:endParaRPr lang="en-ID"/>
          </a:p>
        </p:txBody>
      </p:sp>
    </p:spTree>
    <p:extLst>
      <p:ext uri="{BB962C8B-B14F-4D97-AF65-F5344CB8AC3E}">
        <p14:creationId xmlns:p14="http://schemas.microsoft.com/office/powerpoint/2010/main" val="25234493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30</a:t>
            </a:fld>
            <a:endParaRPr lang="en-ID"/>
          </a:p>
        </p:txBody>
      </p:sp>
    </p:spTree>
    <p:extLst>
      <p:ext uri="{BB962C8B-B14F-4D97-AF65-F5344CB8AC3E}">
        <p14:creationId xmlns:p14="http://schemas.microsoft.com/office/powerpoint/2010/main" val="111025388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31</a:t>
            </a:fld>
            <a:endParaRPr lang="en-ID"/>
          </a:p>
        </p:txBody>
      </p:sp>
    </p:spTree>
    <p:extLst>
      <p:ext uri="{BB962C8B-B14F-4D97-AF65-F5344CB8AC3E}">
        <p14:creationId xmlns:p14="http://schemas.microsoft.com/office/powerpoint/2010/main" val="294619439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32</a:t>
            </a:fld>
            <a:endParaRPr lang="en-ID"/>
          </a:p>
        </p:txBody>
      </p:sp>
    </p:spTree>
    <p:extLst>
      <p:ext uri="{BB962C8B-B14F-4D97-AF65-F5344CB8AC3E}">
        <p14:creationId xmlns:p14="http://schemas.microsoft.com/office/powerpoint/2010/main" val="25713675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7A9188-A618-4192-98C1-8443FE1FE7E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D"/>
          </a:p>
        </p:txBody>
      </p:sp>
      <p:sp>
        <p:nvSpPr>
          <p:cNvPr id="3" name="Subtitle 2">
            <a:extLst>
              <a:ext uri="{FF2B5EF4-FFF2-40B4-BE49-F238E27FC236}">
                <a16:creationId xmlns:a16="http://schemas.microsoft.com/office/drawing/2014/main" id="{869C0349-5AF0-41DA-9F4B-E0E329737DE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D"/>
          </a:p>
        </p:txBody>
      </p:sp>
      <p:sp>
        <p:nvSpPr>
          <p:cNvPr id="4" name="Date Placeholder 3">
            <a:extLst>
              <a:ext uri="{FF2B5EF4-FFF2-40B4-BE49-F238E27FC236}">
                <a16:creationId xmlns:a16="http://schemas.microsoft.com/office/drawing/2014/main" id="{031CD7C2-C4DB-45D1-984D-0DEEB0D80DB2}"/>
              </a:ext>
            </a:extLst>
          </p:cNvPr>
          <p:cNvSpPr>
            <a:spLocks noGrp="1"/>
          </p:cNvSpPr>
          <p:nvPr>
            <p:ph type="dt" sz="half" idx="10"/>
          </p:nvPr>
        </p:nvSpPr>
        <p:spPr/>
        <p:txBody>
          <a:bodyPr/>
          <a:lstStyle/>
          <a:p>
            <a:fld id="{17A56DBC-1EAE-4C86-A555-8E7829E3254D}" type="datetimeFigureOut">
              <a:rPr lang="en-ID" smtClean="0"/>
              <a:t>14/03/2022</a:t>
            </a:fld>
            <a:endParaRPr lang="en-ID"/>
          </a:p>
        </p:txBody>
      </p:sp>
      <p:sp>
        <p:nvSpPr>
          <p:cNvPr id="5" name="Footer Placeholder 4">
            <a:extLst>
              <a:ext uri="{FF2B5EF4-FFF2-40B4-BE49-F238E27FC236}">
                <a16:creationId xmlns:a16="http://schemas.microsoft.com/office/drawing/2014/main" id="{1198C756-6A99-4F1C-8475-70A2DFB98018}"/>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17CB0C10-4417-4746-A843-D65250B18B2C}"/>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653337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E86DF-2C9E-43D3-9F3F-E5FE85A0A26F}"/>
              </a:ext>
            </a:extLst>
          </p:cNvPr>
          <p:cNvSpPr>
            <a:spLocks noGrp="1"/>
          </p:cNvSpPr>
          <p:nvPr>
            <p:ph type="title"/>
          </p:nvPr>
        </p:nvSpPr>
        <p:spPr/>
        <p:txBody>
          <a:bodyPr/>
          <a:lstStyle/>
          <a:p>
            <a:r>
              <a:rPr lang="en-US"/>
              <a:t>Click to edit Master title style</a:t>
            </a:r>
            <a:endParaRPr lang="en-ID"/>
          </a:p>
        </p:txBody>
      </p:sp>
      <p:sp>
        <p:nvSpPr>
          <p:cNvPr id="3" name="Content Placeholder 2">
            <a:extLst>
              <a:ext uri="{FF2B5EF4-FFF2-40B4-BE49-F238E27FC236}">
                <a16:creationId xmlns:a16="http://schemas.microsoft.com/office/drawing/2014/main" id="{0A682F33-8479-410C-9C91-4377D46AA81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E5028F3B-E1B5-4C28-84B3-7321002998AA}"/>
              </a:ext>
            </a:extLst>
          </p:cNvPr>
          <p:cNvSpPr>
            <a:spLocks noGrp="1"/>
          </p:cNvSpPr>
          <p:nvPr>
            <p:ph type="dt" sz="half" idx="10"/>
          </p:nvPr>
        </p:nvSpPr>
        <p:spPr/>
        <p:txBody>
          <a:bodyPr/>
          <a:lstStyle/>
          <a:p>
            <a:fld id="{17A56DBC-1EAE-4C86-A555-8E7829E3254D}" type="datetimeFigureOut">
              <a:rPr lang="en-ID" smtClean="0"/>
              <a:t>14/03/2022</a:t>
            </a:fld>
            <a:endParaRPr lang="en-ID"/>
          </a:p>
        </p:txBody>
      </p:sp>
      <p:sp>
        <p:nvSpPr>
          <p:cNvPr id="5" name="Footer Placeholder 4">
            <a:extLst>
              <a:ext uri="{FF2B5EF4-FFF2-40B4-BE49-F238E27FC236}">
                <a16:creationId xmlns:a16="http://schemas.microsoft.com/office/drawing/2014/main" id="{D338D01E-204E-46EF-9335-23813B864912}"/>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01FD1D93-EEE7-4699-B984-67398A06A454}"/>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31060685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8DE3B5-30EB-4A76-82C8-313DF433BD1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D"/>
          </a:p>
        </p:txBody>
      </p:sp>
      <p:sp>
        <p:nvSpPr>
          <p:cNvPr id="3" name="Text Placeholder 2">
            <a:extLst>
              <a:ext uri="{FF2B5EF4-FFF2-40B4-BE49-F238E27FC236}">
                <a16:creationId xmlns:a16="http://schemas.microsoft.com/office/drawing/2014/main" id="{8AB05135-74DC-4D89-A9CB-50945E868D9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66906BF-1A60-4866-B259-433FE7E52309}"/>
              </a:ext>
            </a:extLst>
          </p:cNvPr>
          <p:cNvSpPr>
            <a:spLocks noGrp="1"/>
          </p:cNvSpPr>
          <p:nvPr>
            <p:ph type="dt" sz="half" idx="10"/>
          </p:nvPr>
        </p:nvSpPr>
        <p:spPr/>
        <p:txBody>
          <a:bodyPr/>
          <a:lstStyle/>
          <a:p>
            <a:fld id="{17A56DBC-1EAE-4C86-A555-8E7829E3254D}" type="datetimeFigureOut">
              <a:rPr lang="en-ID" smtClean="0"/>
              <a:t>14/03/2022</a:t>
            </a:fld>
            <a:endParaRPr lang="en-ID"/>
          </a:p>
        </p:txBody>
      </p:sp>
      <p:sp>
        <p:nvSpPr>
          <p:cNvPr id="5" name="Footer Placeholder 4">
            <a:extLst>
              <a:ext uri="{FF2B5EF4-FFF2-40B4-BE49-F238E27FC236}">
                <a16:creationId xmlns:a16="http://schemas.microsoft.com/office/drawing/2014/main" id="{9F465EDC-F589-44F6-B5FC-6671A34BF6F5}"/>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3E9FB52D-7A39-482E-AD45-4103201CE1D5}"/>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7837270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E547AB-7824-4A28-8DA0-A5101E2EC463}"/>
              </a:ext>
            </a:extLst>
          </p:cNvPr>
          <p:cNvSpPr>
            <a:spLocks noGrp="1"/>
          </p:cNvSpPr>
          <p:nvPr>
            <p:ph type="title"/>
          </p:nvPr>
        </p:nvSpPr>
        <p:spPr/>
        <p:txBody>
          <a:bodyPr/>
          <a:lstStyle/>
          <a:p>
            <a:r>
              <a:rPr lang="en-US"/>
              <a:t>Click to edit Master title style</a:t>
            </a:r>
            <a:endParaRPr lang="en-ID"/>
          </a:p>
        </p:txBody>
      </p:sp>
      <p:sp>
        <p:nvSpPr>
          <p:cNvPr id="3" name="Content Placeholder 2">
            <a:extLst>
              <a:ext uri="{FF2B5EF4-FFF2-40B4-BE49-F238E27FC236}">
                <a16:creationId xmlns:a16="http://schemas.microsoft.com/office/drawing/2014/main" id="{B5CC0F82-C6A8-4E53-AA30-365A8B2B7DD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Content Placeholder 3">
            <a:extLst>
              <a:ext uri="{FF2B5EF4-FFF2-40B4-BE49-F238E27FC236}">
                <a16:creationId xmlns:a16="http://schemas.microsoft.com/office/drawing/2014/main" id="{D3AFE4FB-D4A2-4740-93B3-F397FC9014C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5" name="Date Placeholder 4">
            <a:extLst>
              <a:ext uri="{FF2B5EF4-FFF2-40B4-BE49-F238E27FC236}">
                <a16:creationId xmlns:a16="http://schemas.microsoft.com/office/drawing/2014/main" id="{A9F0B033-2038-4193-BA0F-6C2B032A2309}"/>
              </a:ext>
            </a:extLst>
          </p:cNvPr>
          <p:cNvSpPr>
            <a:spLocks noGrp="1"/>
          </p:cNvSpPr>
          <p:nvPr>
            <p:ph type="dt" sz="half" idx="10"/>
          </p:nvPr>
        </p:nvSpPr>
        <p:spPr/>
        <p:txBody>
          <a:bodyPr/>
          <a:lstStyle/>
          <a:p>
            <a:fld id="{17A56DBC-1EAE-4C86-A555-8E7829E3254D}" type="datetimeFigureOut">
              <a:rPr lang="en-ID" smtClean="0"/>
              <a:t>14/03/2022</a:t>
            </a:fld>
            <a:endParaRPr lang="en-ID"/>
          </a:p>
        </p:txBody>
      </p:sp>
      <p:sp>
        <p:nvSpPr>
          <p:cNvPr id="6" name="Footer Placeholder 5">
            <a:extLst>
              <a:ext uri="{FF2B5EF4-FFF2-40B4-BE49-F238E27FC236}">
                <a16:creationId xmlns:a16="http://schemas.microsoft.com/office/drawing/2014/main" id="{8580148B-A9AF-4ED1-9A68-2B82FBA25A7F}"/>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D84704A4-3244-4EB1-997B-11F84849927A}"/>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6524172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767F1-4B5E-44EF-8414-292058F177D8}"/>
              </a:ext>
            </a:extLst>
          </p:cNvPr>
          <p:cNvSpPr>
            <a:spLocks noGrp="1"/>
          </p:cNvSpPr>
          <p:nvPr>
            <p:ph type="title"/>
          </p:nvPr>
        </p:nvSpPr>
        <p:spPr>
          <a:xfrm>
            <a:off x="839788" y="365125"/>
            <a:ext cx="10515600" cy="1325563"/>
          </a:xfrm>
        </p:spPr>
        <p:txBody>
          <a:bodyPr/>
          <a:lstStyle/>
          <a:p>
            <a:r>
              <a:rPr lang="en-US"/>
              <a:t>Click to edit Master title style</a:t>
            </a:r>
            <a:endParaRPr lang="en-ID"/>
          </a:p>
        </p:txBody>
      </p:sp>
      <p:sp>
        <p:nvSpPr>
          <p:cNvPr id="3" name="Text Placeholder 2">
            <a:extLst>
              <a:ext uri="{FF2B5EF4-FFF2-40B4-BE49-F238E27FC236}">
                <a16:creationId xmlns:a16="http://schemas.microsoft.com/office/drawing/2014/main" id="{DFBC655D-81C7-431A-830A-761047C9E76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F121710-F208-4678-B107-B1E643FC746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5" name="Text Placeholder 4">
            <a:extLst>
              <a:ext uri="{FF2B5EF4-FFF2-40B4-BE49-F238E27FC236}">
                <a16:creationId xmlns:a16="http://schemas.microsoft.com/office/drawing/2014/main" id="{F6149E99-6E4A-4676-8940-508378DC2E6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40F8586-2848-467A-8FDE-092DFEF5BB7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7" name="Date Placeholder 6">
            <a:extLst>
              <a:ext uri="{FF2B5EF4-FFF2-40B4-BE49-F238E27FC236}">
                <a16:creationId xmlns:a16="http://schemas.microsoft.com/office/drawing/2014/main" id="{1AE33E3F-C279-410D-8966-297C21710F5C}"/>
              </a:ext>
            </a:extLst>
          </p:cNvPr>
          <p:cNvSpPr>
            <a:spLocks noGrp="1"/>
          </p:cNvSpPr>
          <p:nvPr>
            <p:ph type="dt" sz="half" idx="10"/>
          </p:nvPr>
        </p:nvSpPr>
        <p:spPr/>
        <p:txBody>
          <a:bodyPr/>
          <a:lstStyle/>
          <a:p>
            <a:fld id="{17A56DBC-1EAE-4C86-A555-8E7829E3254D}" type="datetimeFigureOut">
              <a:rPr lang="en-ID" smtClean="0"/>
              <a:t>14/03/2022</a:t>
            </a:fld>
            <a:endParaRPr lang="en-ID"/>
          </a:p>
        </p:txBody>
      </p:sp>
      <p:sp>
        <p:nvSpPr>
          <p:cNvPr id="8" name="Footer Placeholder 7">
            <a:extLst>
              <a:ext uri="{FF2B5EF4-FFF2-40B4-BE49-F238E27FC236}">
                <a16:creationId xmlns:a16="http://schemas.microsoft.com/office/drawing/2014/main" id="{A01B8349-AD9D-4ED1-BC2B-11EAC5BA99B3}"/>
              </a:ext>
            </a:extLst>
          </p:cNvPr>
          <p:cNvSpPr>
            <a:spLocks noGrp="1"/>
          </p:cNvSpPr>
          <p:nvPr>
            <p:ph type="ftr" sz="quarter" idx="11"/>
          </p:nvPr>
        </p:nvSpPr>
        <p:spPr/>
        <p:txBody>
          <a:bodyPr/>
          <a:lstStyle/>
          <a:p>
            <a:endParaRPr lang="en-ID"/>
          </a:p>
        </p:txBody>
      </p:sp>
      <p:sp>
        <p:nvSpPr>
          <p:cNvPr id="9" name="Slide Number Placeholder 8">
            <a:extLst>
              <a:ext uri="{FF2B5EF4-FFF2-40B4-BE49-F238E27FC236}">
                <a16:creationId xmlns:a16="http://schemas.microsoft.com/office/drawing/2014/main" id="{2B0A0CBF-1929-4CA9-B8B6-81B963069C02}"/>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6217862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A6DF15-2EC6-4A54-A1AB-95E73D19219A}"/>
              </a:ext>
            </a:extLst>
          </p:cNvPr>
          <p:cNvSpPr>
            <a:spLocks noGrp="1"/>
          </p:cNvSpPr>
          <p:nvPr>
            <p:ph type="title"/>
          </p:nvPr>
        </p:nvSpPr>
        <p:spPr/>
        <p:txBody>
          <a:bodyPr/>
          <a:lstStyle/>
          <a:p>
            <a:r>
              <a:rPr lang="en-US"/>
              <a:t>Click to edit Master title style</a:t>
            </a:r>
            <a:endParaRPr lang="en-ID"/>
          </a:p>
        </p:txBody>
      </p:sp>
      <p:sp>
        <p:nvSpPr>
          <p:cNvPr id="3" name="Date Placeholder 2">
            <a:extLst>
              <a:ext uri="{FF2B5EF4-FFF2-40B4-BE49-F238E27FC236}">
                <a16:creationId xmlns:a16="http://schemas.microsoft.com/office/drawing/2014/main" id="{C2E69542-A2BF-4FE5-814C-5F862511667A}"/>
              </a:ext>
            </a:extLst>
          </p:cNvPr>
          <p:cNvSpPr>
            <a:spLocks noGrp="1"/>
          </p:cNvSpPr>
          <p:nvPr>
            <p:ph type="dt" sz="half" idx="10"/>
          </p:nvPr>
        </p:nvSpPr>
        <p:spPr/>
        <p:txBody>
          <a:bodyPr/>
          <a:lstStyle/>
          <a:p>
            <a:fld id="{17A56DBC-1EAE-4C86-A555-8E7829E3254D}" type="datetimeFigureOut">
              <a:rPr lang="en-ID" smtClean="0"/>
              <a:t>14/03/2022</a:t>
            </a:fld>
            <a:endParaRPr lang="en-ID"/>
          </a:p>
        </p:txBody>
      </p:sp>
      <p:sp>
        <p:nvSpPr>
          <p:cNvPr id="4" name="Footer Placeholder 3">
            <a:extLst>
              <a:ext uri="{FF2B5EF4-FFF2-40B4-BE49-F238E27FC236}">
                <a16:creationId xmlns:a16="http://schemas.microsoft.com/office/drawing/2014/main" id="{32178A2F-95CA-4497-8635-5FDEBD9DCA04}"/>
              </a:ext>
            </a:extLst>
          </p:cNvPr>
          <p:cNvSpPr>
            <a:spLocks noGrp="1"/>
          </p:cNvSpPr>
          <p:nvPr>
            <p:ph type="ftr" sz="quarter" idx="11"/>
          </p:nvPr>
        </p:nvSpPr>
        <p:spPr/>
        <p:txBody>
          <a:bodyPr/>
          <a:lstStyle/>
          <a:p>
            <a:endParaRPr lang="en-ID"/>
          </a:p>
        </p:txBody>
      </p:sp>
      <p:sp>
        <p:nvSpPr>
          <p:cNvPr id="5" name="Slide Number Placeholder 4">
            <a:extLst>
              <a:ext uri="{FF2B5EF4-FFF2-40B4-BE49-F238E27FC236}">
                <a16:creationId xmlns:a16="http://schemas.microsoft.com/office/drawing/2014/main" id="{51B75987-CB6E-4D68-893B-B5D19A797034}"/>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9535094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C84A1BD-DF20-45E4-BC27-8BBA9FA24431}"/>
              </a:ext>
            </a:extLst>
          </p:cNvPr>
          <p:cNvSpPr>
            <a:spLocks noGrp="1"/>
          </p:cNvSpPr>
          <p:nvPr>
            <p:ph type="dt" sz="half" idx="10"/>
          </p:nvPr>
        </p:nvSpPr>
        <p:spPr/>
        <p:txBody>
          <a:bodyPr/>
          <a:lstStyle/>
          <a:p>
            <a:fld id="{17A56DBC-1EAE-4C86-A555-8E7829E3254D}" type="datetimeFigureOut">
              <a:rPr lang="en-ID" smtClean="0"/>
              <a:t>14/03/2022</a:t>
            </a:fld>
            <a:endParaRPr lang="en-ID"/>
          </a:p>
        </p:txBody>
      </p:sp>
      <p:sp>
        <p:nvSpPr>
          <p:cNvPr id="3" name="Footer Placeholder 2">
            <a:extLst>
              <a:ext uri="{FF2B5EF4-FFF2-40B4-BE49-F238E27FC236}">
                <a16:creationId xmlns:a16="http://schemas.microsoft.com/office/drawing/2014/main" id="{B977765F-4845-4BE0-9F91-9BC39A575CEE}"/>
              </a:ext>
            </a:extLst>
          </p:cNvPr>
          <p:cNvSpPr>
            <a:spLocks noGrp="1"/>
          </p:cNvSpPr>
          <p:nvPr>
            <p:ph type="ftr" sz="quarter" idx="11"/>
          </p:nvPr>
        </p:nvSpPr>
        <p:spPr/>
        <p:txBody>
          <a:bodyPr/>
          <a:lstStyle/>
          <a:p>
            <a:endParaRPr lang="en-ID"/>
          </a:p>
        </p:txBody>
      </p:sp>
      <p:sp>
        <p:nvSpPr>
          <p:cNvPr id="4" name="Slide Number Placeholder 3">
            <a:extLst>
              <a:ext uri="{FF2B5EF4-FFF2-40B4-BE49-F238E27FC236}">
                <a16:creationId xmlns:a16="http://schemas.microsoft.com/office/drawing/2014/main" id="{B906D4CD-6E8D-4C06-AA8C-F58BE452D34D}"/>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8124804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24547-F492-4DCA-BC2C-506BFC78BAD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D"/>
          </a:p>
        </p:txBody>
      </p:sp>
      <p:sp>
        <p:nvSpPr>
          <p:cNvPr id="3" name="Content Placeholder 2">
            <a:extLst>
              <a:ext uri="{FF2B5EF4-FFF2-40B4-BE49-F238E27FC236}">
                <a16:creationId xmlns:a16="http://schemas.microsoft.com/office/drawing/2014/main" id="{B7639A36-E330-4E8E-95B4-ADC69CE5D05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Text Placeholder 3">
            <a:extLst>
              <a:ext uri="{FF2B5EF4-FFF2-40B4-BE49-F238E27FC236}">
                <a16:creationId xmlns:a16="http://schemas.microsoft.com/office/drawing/2014/main" id="{F6A49932-C54E-4570-B374-0F096D56DD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A82D88D-F479-4E19-B7BE-3C97F197613C}"/>
              </a:ext>
            </a:extLst>
          </p:cNvPr>
          <p:cNvSpPr>
            <a:spLocks noGrp="1"/>
          </p:cNvSpPr>
          <p:nvPr>
            <p:ph type="dt" sz="half" idx="10"/>
          </p:nvPr>
        </p:nvSpPr>
        <p:spPr/>
        <p:txBody>
          <a:bodyPr/>
          <a:lstStyle/>
          <a:p>
            <a:fld id="{17A56DBC-1EAE-4C86-A555-8E7829E3254D}" type="datetimeFigureOut">
              <a:rPr lang="en-ID" smtClean="0"/>
              <a:t>14/03/2022</a:t>
            </a:fld>
            <a:endParaRPr lang="en-ID"/>
          </a:p>
        </p:txBody>
      </p:sp>
      <p:sp>
        <p:nvSpPr>
          <p:cNvPr id="6" name="Footer Placeholder 5">
            <a:extLst>
              <a:ext uri="{FF2B5EF4-FFF2-40B4-BE49-F238E27FC236}">
                <a16:creationId xmlns:a16="http://schemas.microsoft.com/office/drawing/2014/main" id="{B332DDEE-FD74-431A-93CA-F5E669676354}"/>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BD6BB4A9-43B6-4DB1-A560-54590CD50086}"/>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1341589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5DEE6-B484-426C-B0C9-D7474FAAA7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D"/>
          </a:p>
        </p:txBody>
      </p:sp>
      <p:sp>
        <p:nvSpPr>
          <p:cNvPr id="3" name="Picture Placeholder 2">
            <a:extLst>
              <a:ext uri="{FF2B5EF4-FFF2-40B4-BE49-F238E27FC236}">
                <a16:creationId xmlns:a16="http://schemas.microsoft.com/office/drawing/2014/main" id="{8838D3A5-968A-4F48-8F60-89A047C9F96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D"/>
          </a:p>
        </p:txBody>
      </p:sp>
      <p:sp>
        <p:nvSpPr>
          <p:cNvPr id="4" name="Text Placeholder 3">
            <a:extLst>
              <a:ext uri="{FF2B5EF4-FFF2-40B4-BE49-F238E27FC236}">
                <a16:creationId xmlns:a16="http://schemas.microsoft.com/office/drawing/2014/main" id="{30544F35-9AC5-41EF-8010-3055D8FE67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4E80F1-B598-49BD-A152-5EB255C11154}"/>
              </a:ext>
            </a:extLst>
          </p:cNvPr>
          <p:cNvSpPr>
            <a:spLocks noGrp="1"/>
          </p:cNvSpPr>
          <p:nvPr>
            <p:ph type="dt" sz="half" idx="10"/>
          </p:nvPr>
        </p:nvSpPr>
        <p:spPr/>
        <p:txBody>
          <a:bodyPr/>
          <a:lstStyle/>
          <a:p>
            <a:fld id="{17A56DBC-1EAE-4C86-A555-8E7829E3254D}" type="datetimeFigureOut">
              <a:rPr lang="en-ID" smtClean="0"/>
              <a:t>14/03/2022</a:t>
            </a:fld>
            <a:endParaRPr lang="en-ID"/>
          </a:p>
        </p:txBody>
      </p:sp>
      <p:sp>
        <p:nvSpPr>
          <p:cNvPr id="6" name="Footer Placeholder 5">
            <a:extLst>
              <a:ext uri="{FF2B5EF4-FFF2-40B4-BE49-F238E27FC236}">
                <a16:creationId xmlns:a16="http://schemas.microsoft.com/office/drawing/2014/main" id="{B260A3BB-DA4E-47AE-B0B7-307E25F01078}"/>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DA171647-1ED9-4504-9EA7-77098D21A3BC}"/>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0477031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B3EBD6-68C7-48B1-A70B-D6084160CA5F}"/>
              </a:ext>
            </a:extLst>
          </p:cNvPr>
          <p:cNvSpPr>
            <a:spLocks noGrp="1"/>
          </p:cNvSpPr>
          <p:nvPr>
            <p:ph type="title"/>
          </p:nvPr>
        </p:nvSpPr>
        <p:spPr/>
        <p:txBody>
          <a:bodyPr/>
          <a:lstStyle/>
          <a:p>
            <a:r>
              <a:rPr lang="en-US"/>
              <a:t>Click to edit Master title style</a:t>
            </a:r>
            <a:endParaRPr lang="en-ID"/>
          </a:p>
        </p:txBody>
      </p:sp>
      <p:sp>
        <p:nvSpPr>
          <p:cNvPr id="3" name="Vertical Text Placeholder 2">
            <a:extLst>
              <a:ext uri="{FF2B5EF4-FFF2-40B4-BE49-F238E27FC236}">
                <a16:creationId xmlns:a16="http://schemas.microsoft.com/office/drawing/2014/main" id="{0BEA2B44-953F-4A7A-A111-C33ECD6CE94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3F3F2BA8-B43F-488E-9CCE-DB3C4F600024}"/>
              </a:ext>
            </a:extLst>
          </p:cNvPr>
          <p:cNvSpPr>
            <a:spLocks noGrp="1"/>
          </p:cNvSpPr>
          <p:nvPr>
            <p:ph type="dt" sz="half" idx="10"/>
          </p:nvPr>
        </p:nvSpPr>
        <p:spPr/>
        <p:txBody>
          <a:bodyPr/>
          <a:lstStyle/>
          <a:p>
            <a:fld id="{17A56DBC-1EAE-4C86-A555-8E7829E3254D}" type="datetimeFigureOut">
              <a:rPr lang="en-ID" smtClean="0"/>
              <a:t>14/03/2022</a:t>
            </a:fld>
            <a:endParaRPr lang="en-ID"/>
          </a:p>
        </p:txBody>
      </p:sp>
      <p:sp>
        <p:nvSpPr>
          <p:cNvPr id="5" name="Footer Placeholder 4">
            <a:extLst>
              <a:ext uri="{FF2B5EF4-FFF2-40B4-BE49-F238E27FC236}">
                <a16:creationId xmlns:a16="http://schemas.microsoft.com/office/drawing/2014/main" id="{73842B53-36F9-413D-92D3-FF3668902FE3}"/>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114550E2-0F1A-4BDC-AD01-920600682AE7}"/>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281861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6113DF7-1FE7-490A-B1DD-F9372B398EB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D"/>
          </a:p>
        </p:txBody>
      </p:sp>
      <p:sp>
        <p:nvSpPr>
          <p:cNvPr id="3" name="Vertical Text Placeholder 2">
            <a:extLst>
              <a:ext uri="{FF2B5EF4-FFF2-40B4-BE49-F238E27FC236}">
                <a16:creationId xmlns:a16="http://schemas.microsoft.com/office/drawing/2014/main" id="{50682772-6CC8-4DB7-A620-79F014132E2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A94E2B3F-8782-419B-9526-AD511A605364}"/>
              </a:ext>
            </a:extLst>
          </p:cNvPr>
          <p:cNvSpPr>
            <a:spLocks noGrp="1"/>
          </p:cNvSpPr>
          <p:nvPr>
            <p:ph type="dt" sz="half" idx="10"/>
          </p:nvPr>
        </p:nvSpPr>
        <p:spPr/>
        <p:txBody>
          <a:bodyPr/>
          <a:lstStyle/>
          <a:p>
            <a:fld id="{17A56DBC-1EAE-4C86-A555-8E7829E3254D}" type="datetimeFigureOut">
              <a:rPr lang="en-ID" smtClean="0"/>
              <a:t>14/03/2022</a:t>
            </a:fld>
            <a:endParaRPr lang="en-ID"/>
          </a:p>
        </p:txBody>
      </p:sp>
      <p:sp>
        <p:nvSpPr>
          <p:cNvPr id="5" name="Footer Placeholder 4">
            <a:extLst>
              <a:ext uri="{FF2B5EF4-FFF2-40B4-BE49-F238E27FC236}">
                <a16:creationId xmlns:a16="http://schemas.microsoft.com/office/drawing/2014/main" id="{D34DD827-4EBF-4A5B-91BF-8CB27FE82CE6}"/>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6C7FAF15-A5F1-4F3B-A243-DFBE28639628}"/>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867895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0419DDA-008E-4411-98D1-2CF8744E513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D"/>
          </a:p>
        </p:txBody>
      </p:sp>
      <p:sp>
        <p:nvSpPr>
          <p:cNvPr id="3" name="Text Placeholder 2">
            <a:extLst>
              <a:ext uri="{FF2B5EF4-FFF2-40B4-BE49-F238E27FC236}">
                <a16:creationId xmlns:a16="http://schemas.microsoft.com/office/drawing/2014/main" id="{11EC2BE6-C529-4197-9A22-CADE49EE6C4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F7F6E540-DE45-45C2-B9F8-96C97A5B06A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A56DBC-1EAE-4C86-A555-8E7829E3254D}" type="datetimeFigureOut">
              <a:rPr lang="en-ID" smtClean="0"/>
              <a:t>14/03/2022</a:t>
            </a:fld>
            <a:endParaRPr lang="en-ID"/>
          </a:p>
        </p:txBody>
      </p:sp>
      <p:sp>
        <p:nvSpPr>
          <p:cNvPr id="5" name="Footer Placeholder 4">
            <a:extLst>
              <a:ext uri="{FF2B5EF4-FFF2-40B4-BE49-F238E27FC236}">
                <a16:creationId xmlns:a16="http://schemas.microsoft.com/office/drawing/2014/main" id="{23084940-3401-423D-9067-C75CDF5E897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D"/>
          </a:p>
        </p:txBody>
      </p:sp>
      <p:sp>
        <p:nvSpPr>
          <p:cNvPr id="6" name="Slide Number Placeholder 5">
            <a:extLst>
              <a:ext uri="{FF2B5EF4-FFF2-40B4-BE49-F238E27FC236}">
                <a16:creationId xmlns:a16="http://schemas.microsoft.com/office/drawing/2014/main" id="{F5AF3174-B1E1-4A16-B8E1-4C880CB237D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66E1896-98B2-4AFF-9257-F0025697436E}" type="slidenum">
              <a:rPr lang="en-ID" smtClean="0"/>
              <a:t>‹#›</a:t>
            </a:fld>
            <a:endParaRPr lang="en-ID"/>
          </a:p>
        </p:txBody>
      </p:sp>
    </p:spTree>
    <p:extLst>
      <p:ext uri="{BB962C8B-B14F-4D97-AF65-F5344CB8AC3E}">
        <p14:creationId xmlns:p14="http://schemas.microsoft.com/office/powerpoint/2010/main" val="13910242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3F884-C272-450B-B9EC-F96E4E683B1C}"/>
              </a:ext>
            </a:extLst>
          </p:cNvPr>
          <p:cNvSpPr>
            <a:spLocks noGrp="1"/>
          </p:cNvSpPr>
          <p:nvPr>
            <p:ph type="ctrTitle"/>
          </p:nvPr>
        </p:nvSpPr>
        <p:spPr>
          <a:xfrm>
            <a:off x="1524000" y="1122364"/>
            <a:ext cx="9144000" cy="1299104"/>
          </a:xfrm>
        </p:spPr>
        <p:txBody>
          <a:bodyPr>
            <a:normAutofit fontScale="90000"/>
          </a:bodyPr>
          <a:lstStyle/>
          <a:p>
            <a:r>
              <a:rPr lang="en-US" sz="5400" dirty="0">
                <a:latin typeface="Cambria" panose="02040503050406030204" pitchFamily="18" charset="0"/>
                <a:ea typeface="Cambria" panose="02040503050406030204" pitchFamily="18" charset="0"/>
              </a:rPr>
              <a:t>ENGLISH FOR </a:t>
            </a:r>
            <a:br>
              <a:rPr lang="en-US" sz="5400" dirty="0">
                <a:latin typeface="Cambria" panose="02040503050406030204" pitchFamily="18" charset="0"/>
                <a:ea typeface="Cambria" panose="02040503050406030204" pitchFamily="18" charset="0"/>
              </a:rPr>
            </a:br>
            <a:r>
              <a:rPr lang="en-US" sz="5400" dirty="0">
                <a:latin typeface="Cambria" panose="02040503050406030204" pitchFamily="18" charset="0"/>
                <a:ea typeface="Cambria" panose="02040503050406030204" pitchFamily="18" charset="0"/>
              </a:rPr>
              <a:t>ACADEMIC COMMUNICATION</a:t>
            </a:r>
            <a:endParaRPr lang="en-ID" sz="5400" dirty="0">
              <a:latin typeface="Cambria" panose="02040503050406030204" pitchFamily="18" charset="0"/>
              <a:ea typeface="Cambria" panose="02040503050406030204" pitchFamily="18" charset="0"/>
            </a:endParaRPr>
          </a:p>
        </p:txBody>
      </p:sp>
      <p:sp>
        <p:nvSpPr>
          <p:cNvPr id="3" name="Subtitle 2">
            <a:extLst>
              <a:ext uri="{FF2B5EF4-FFF2-40B4-BE49-F238E27FC236}">
                <a16:creationId xmlns:a16="http://schemas.microsoft.com/office/drawing/2014/main" id="{4B99AF5A-13FC-4681-8B5F-AF52810C9DC3}"/>
              </a:ext>
            </a:extLst>
          </p:cNvPr>
          <p:cNvSpPr>
            <a:spLocks noGrp="1"/>
          </p:cNvSpPr>
          <p:nvPr>
            <p:ph type="subTitle" idx="1"/>
          </p:nvPr>
        </p:nvSpPr>
        <p:spPr>
          <a:xfrm>
            <a:off x="1524000" y="2844800"/>
            <a:ext cx="9144000" cy="3014133"/>
          </a:xfrm>
        </p:spPr>
        <p:txBody>
          <a:bodyPr>
            <a:normAutofit/>
          </a:bodyPr>
          <a:lstStyle/>
          <a:p>
            <a:r>
              <a:rPr lang="en-US" sz="3600" b="1" dirty="0"/>
              <a:t>Week 2 – Chapter 2</a:t>
            </a:r>
          </a:p>
          <a:p>
            <a:r>
              <a:rPr lang="en-US" sz="3600" b="1" dirty="0"/>
              <a:t>Engaging in Interpersonal Communication</a:t>
            </a:r>
          </a:p>
          <a:p>
            <a:endParaRPr lang="en-US" sz="3600" b="1" dirty="0"/>
          </a:p>
          <a:p>
            <a:r>
              <a:rPr lang="en-ID" sz="3200" dirty="0">
                <a:latin typeface="Cambria" panose="02040503050406030204" pitchFamily="18" charset="0"/>
                <a:ea typeface="Cambria" panose="02040503050406030204" pitchFamily="18" charset="0"/>
              </a:rPr>
              <a:t>Lecturer: Maria Dewi Rosari, </a:t>
            </a:r>
            <a:r>
              <a:rPr lang="en-ID" sz="3200" dirty="0" err="1">
                <a:latin typeface="Cambria" panose="02040503050406030204" pitchFamily="18" charset="0"/>
                <a:ea typeface="Cambria" panose="02040503050406030204" pitchFamily="18" charset="0"/>
              </a:rPr>
              <a:t>M.Pd</a:t>
            </a:r>
            <a:r>
              <a:rPr lang="en-ID" sz="3200" dirty="0">
                <a:latin typeface="Cambria" panose="02040503050406030204" pitchFamily="18" charset="0"/>
                <a:ea typeface="Cambria" panose="02040503050406030204" pitchFamily="18" charset="0"/>
              </a:rPr>
              <a:t>.</a:t>
            </a:r>
          </a:p>
        </p:txBody>
      </p:sp>
    </p:spTree>
    <p:extLst>
      <p:ext uri="{BB962C8B-B14F-4D97-AF65-F5344CB8AC3E}">
        <p14:creationId xmlns:p14="http://schemas.microsoft.com/office/powerpoint/2010/main" val="30031354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E80D6-D7DB-4F26-BA6F-D42906091CA4}"/>
              </a:ext>
            </a:extLst>
          </p:cNvPr>
          <p:cNvSpPr>
            <a:spLocks noGrp="1"/>
          </p:cNvSpPr>
          <p:nvPr>
            <p:ph type="title"/>
          </p:nvPr>
        </p:nvSpPr>
        <p:spPr/>
        <p:txBody>
          <a:bodyPr/>
          <a:lstStyle/>
          <a:p>
            <a:pPr algn="ctr"/>
            <a:r>
              <a:rPr lang="en-US" b="1" dirty="0">
                <a:latin typeface="Cambria" panose="02040503050406030204" pitchFamily="18" charset="0"/>
                <a:ea typeface="Cambria" panose="02040503050406030204" pitchFamily="18" charset="0"/>
              </a:rPr>
              <a:t>INTRODUCTION</a:t>
            </a:r>
          </a:p>
        </p:txBody>
      </p:sp>
      <p:sp>
        <p:nvSpPr>
          <p:cNvPr id="5" name="Text Placeholder 4">
            <a:extLst>
              <a:ext uri="{FF2B5EF4-FFF2-40B4-BE49-F238E27FC236}">
                <a16:creationId xmlns:a16="http://schemas.microsoft.com/office/drawing/2014/main" id="{115DD49F-3DF6-4506-B7CA-785412A19506}"/>
              </a:ext>
            </a:extLst>
          </p:cNvPr>
          <p:cNvSpPr>
            <a:spLocks noGrp="1"/>
          </p:cNvSpPr>
          <p:nvPr>
            <p:ph type="body" idx="1"/>
          </p:nvPr>
        </p:nvSpPr>
        <p:spPr/>
        <p:txBody>
          <a:bodyPr/>
          <a:lstStyle/>
          <a:p>
            <a:pPr algn="ctr"/>
            <a:r>
              <a:rPr lang="en-US" dirty="0"/>
              <a:t>AIM OF THE COURSE</a:t>
            </a:r>
          </a:p>
        </p:txBody>
      </p:sp>
      <p:sp>
        <p:nvSpPr>
          <p:cNvPr id="6" name="Content Placeholder 5">
            <a:extLst>
              <a:ext uri="{FF2B5EF4-FFF2-40B4-BE49-F238E27FC236}">
                <a16:creationId xmlns:a16="http://schemas.microsoft.com/office/drawing/2014/main" id="{45B3577D-346A-46BF-97B8-20B9B84DAFF7}"/>
              </a:ext>
            </a:extLst>
          </p:cNvPr>
          <p:cNvSpPr>
            <a:spLocks noGrp="1"/>
          </p:cNvSpPr>
          <p:nvPr>
            <p:ph sz="half" idx="2"/>
          </p:nvPr>
        </p:nvSpPr>
        <p:spPr/>
        <p:style>
          <a:lnRef idx="2">
            <a:schemeClr val="dk1"/>
          </a:lnRef>
          <a:fillRef idx="1">
            <a:schemeClr val="lt1"/>
          </a:fillRef>
          <a:effectRef idx="0">
            <a:schemeClr val="dk1"/>
          </a:effectRef>
          <a:fontRef idx="minor">
            <a:schemeClr val="dk1"/>
          </a:fontRef>
        </p:style>
        <p:txBody>
          <a:bodyPr>
            <a:normAutofit fontScale="92500" lnSpcReduction="10000"/>
          </a:bodyPr>
          <a:lstStyle/>
          <a:p>
            <a:r>
              <a:rPr lang="en-US" dirty="0"/>
              <a:t>For advanced learners of English</a:t>
            </a:r>
          </a:p>
          <a:p>
            <a:r>
              <a:rPr lang="en-US" dirty="0"/>
              <a:t>For those who want to construct their own strategies and how to tackle possible challenges in speaking in various academic settings</a:t>
            </a:r>
          </a:p>
          <a:p>
            <a:r>
              <a:rPr lang="en-US" dirty="0"/>
              <a:t>For those who want to enrich their expression and vocabulary mastery to take a part in spoken academic English situations</a:t>
            </a:r>
          </a:p>
          <a:p>
            <a:pPr marL="514350" indent="-514350">
              <a:buFont typeface="+mj-lt"/>
              <a:buAutoNum type="arabicPeriod"/>
            </a:pPr>
            <a:endParaRPr lang="en-US" dirty="0"/>
          </a:p>
          <a:p>
            <a:pPr marL="0" indent="0">
              <a:buNone/>
            </a:pPr>
            <a:endParaRPr lang="en-US" dirty="0"/>
          </a:p>
        </p:txBody>
      </p:sp>
      <p:sp>
        <p:nvSpPr>
          <p:cNvPr id="7" name="Text Placeholder 6">
            <a:extLst>
              <a:ext uri="{FF2B5EF4-FFF2-40B4-BE49-F238E27FC236}">
                <a16:creationId xmlns:a16="http://schemas.microsoft.com/office/drawing/2014/main" id="{5E39B2E1-2968-4B84-95AC-E9D7AB48AAA2}"/>
              </a:ext>
            </a:extLst>
          </p:cNvPr>
          <p:cNvSpPr>
            <a:spLocks noGrp="1"/>
          </p:cNvSpPr>
          <p:nvPr>
            <p:ph type="body" sz="quarter" idx="3"/>
          </p:nvPr>
        </p:nvSpPr>
        <p:spPr/>
        <p:txBody>
          <a:bodyPr/>
          <a:lstStyle/>
          <a:p>
            <a:pPr algn="ctr"/>
            <a:r>
              <a:rPr lang="en-US" dirty="0"/>
              <a:t>WEEK 2 – LEARNING OBJECTIVES</a:t>
            </a:r>
          </a:p>
        </p:txBody>
      </p:sp>
      <p:sp>
        <p:nvSpPr>
          <p:cNvPr id="8" name="Content Placeholder 7">
            <a:extLst>
              <a:ext uri="{FF2B5EF4-FFF2-40B4-BE49-F238E27FC236}">
                <a16:creationId xmlns:a16="http://schemas.microsoft.com/office/drawing/2014/main" id="{A585DE35-953B-4C8B-B51A-E770F35C1712}"/>
              </a:ext>
            </a:extLst>
          </p:cNvPr>
          <p:cNvSpPr>
            <a:spLocks noGrp="1"/>
          </p:cNvSpPr>
          <p:nvPr>
            <p:ph sz="quarter" idx="4"/>
          </p:nvPr>
        </p:nvSpPr>
        <p:spPr>
          <a:xfrm>
            <a:off x="6172199" y="2505075"/>
            <a:ext cx="5555343" cy="3684588"/>
          </a:xfrm>
        </p:spPr>
        <p:style>
          <a:lnRef idx="2">
            <a:schemeClr val="dk1"/>
          </a:lnRef>
          <a:fillRef idx="1">
            <a:schemeClr val="lt1"/>
          </a:fillRef>
          <a:effectRef idx="0">
            <a:schemeClr val="dk1"/>
          </a:effectRef>
          <a:fontRef idx="minor">
            <a:schemeClr val="dk1"/>
          </a:fontRef>
        </p:style>
        <p:txBody>
          <a:bodyPr>
            <a:normAutofit fontScale="92500" lnSpcReduction="10000"/>
          </a:bodyPr>
          <a:lstStyle/>
          <a:p>
            <a:pPr marL="363538" indent="-339725">
              <a:buFont typeface="+mj-lt"/>
              <a:buAutoNum type="arabicPeriod"/>
            </a:pPr>
            <a:r>
              <a:rPr lang="en-US" sz="1800" dirty="0"/>
              <a:t>Unit Introduction</a:t>
            </a:r>
          </a:p>
          <a:p>
            <a:pPr marL="363538" indent="-339725">
              <a:buFont typeface="+mj-lt"/>
              <a:buAutoNum type="arabicPeriod" startAt="2"/>
            </a:pPr>
            <a:r>
              <a:rPr lang="en-US" sz="1800" dirty="0"/>
              <a:t>Facing Challenges and Exploring Hidden Assumptions</a:t>
            </a:r>
          </a:p>
          <a:p>
            <a:pPr marL="363538" indent="-339725">
              <a:buFont typeface="+mj-lt"/>
              <a:buAutoNum type="arabicPeriod" startAt="2"/>
            </a:pPr>
            <a:r>
              <a:rPr lang="en-US" sz="1800" dirty="0"/>
              <a:t>Mastering the Mechanics of Language</a:t>
            </a:r>
            <a:br>
              <a:rPr lang="en-US" sz="1800" dirty="0"/>
            </a:br>
            <a:r>
              <a:rPr lang="en-US" sz="1800" dirty="0"/>
              <a:t>3.1. Entering and Maintaining Conversations</a:t>
            </a:r>
            <a:br>
              <a:rPr lang="en-US" sz="1800" dirty="0"/>
            </a:br>
            <a:r>
              <a:rPr lang="en-US" sz="1800" dirty="0"/>
              <a:t>3.2. Exiting Conversations</a:t>
            </a:r>
          </a:p>
          <a:p>
            <a:pPr marL="363538" indent="-339725">
              <a:buFont typeface="+mj-lt"/>
              <a:buAutoNum type="arabicPeriod" startAt="2"/>
            </a:pPr>
            <a:r>
              <a:rPr lang="en-US" sz="1800" dirty="0"/>
              <a:t>Application Activities</a:t>
            </a:r>
          </a:p>
          <a:p>
            <a:pPr marL="363538" indent="-339725">
              <a:buFont typeface="+mj-lt"/>
              <a:buAutoNum type="arabicPeriod" startAt="2"/>
            </a:pPr>
            <a:r>
              <a:rPr lang="en-US" sz="1800" dirty="0"/>
              <a:t>Strategies for Success</a:t>
            </a:r>
            <a:br>
              <a:rPr lang="en-US" sz="1800" dirty="0"/>
            </a:br>
            <a:r>
              <a:rPr lang="en-US" sz="1800" dirty="0"/>
              <a:t>5.1. A Few Points on Making New Acquittances</a:t>
            </a:r>
            <a:br>
              <a:rPr lang="en-US" sz="1800" dirty="0"/>
            </a:br>
            <a:r>
              <a:rPr lang="en-US" sz="1800" dirty="0"/>
              <a:t>5.2. Strategies for Maintaining Conversations</a:t>
            </a:r>
            <a:br>
              <a:rPr lang="en-US" sz="1800" dirty="0"/>
            </a:br>
            <a:r>
              <a:rPr lang="en-US" sz="1800" dirty="0"/>
              <a:t>5.3. Practicing Active Listening Skills</a:t>
            </a:r>
          </a:p>
        </p:txBody>
      </p:sp>
    </p:spTree>
    <p:extLst>
      <p:ext uri="{BB962C8B-B14F-4D97-AF65-F5344CB8AC3E}">
        <p14:creationId xmlns:p14="http://schemas.microsoft.com/office/powerpoint/2010/main" val="15034439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 Unit Introduction</a:t>
            </a:r>
            <a:endParaRPr lang="en-US" sz="40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1" y="1825625"/>
            <a:ext cx="5426412" cy="4351338"/>
          </a:xfrm>
        </p:spPr>
        <p:txBody>
          <a:bodyPr>
            <a:normAutofit fontScale="92500" lnSpcReduction="10000"/>
          </a:bodyPr>
          <a:lstStyle/>
          <a:p>
            <a:r>
              <a:rPr lang="en-US" dirty="0"/>
              <a:t>The content of this lecture 2: </a:t>
            </a:r>
            <a:r>
              <a:rPr lang="en-US" b="1" dirty="0">
                <a:solidFill>
                  <a:srgbClr val="002060"/>
                </a:solidFill>
              </a:rPr>
              <a:t>identified challenges + specific strategies </a:t>
            </a:r>
            <a:r>
              <a:rPr lang="en-US" dirty="0"/>
              <a:t>in larger and more complex conversational groups.</a:t>
            </a:r>
          </a:p>
          <a:p>
            <a:endParaRPr lang="en-US" sz="1000" dirty="0"/>
          </a:p>
          <a:p>
            <a:r>
              <a:rPr lang="en-US" dirty="0"/>
              <a:t>The focus: interpersonal communication </a:t>
            </a:r>
            <a:r>
              <a:rPr lang="en-US" dirty="0">
                <a:sym typeface="Wingdings" panose="05000000000000000000" pitchFamily="2" charset="2"/>
              </a:rPr>
              <a:t> enter, maintain, and exit conversations with ease and confidence.</a:t>
            </a:r>
          </a:p>
          <a:p>
            <a:endParaRPr lang="en-US" sz="1300" dirty="0">
              <a:sym typeface="Wingdings" panose="05000000000000000000" pitchFamily="2" charset="2"/>
            </a:endParaRPr>
          </a:p>
          <a:p>
            <a:r>
              <a:rPr lang="en-US" dirty="0"/>
              <a:t>What kind of issues of entering, maintaining, and exiting conversations have you experienced?</a:t>
            </a:r>
          </a:p>
        </p:txBody>
      </p:sp>
      <p:sp>
        <p:nvSpPr>
          <p:cNvPr id="4" name="Content Placeholder 7">
            <a:extLst>
              <a:ext uri="{FF2B5EF4-FFF2-40B4-BE49-F238E27FC236}">
                <a16:creationId xmlns:a16="http://schemas.microsoft.com/office/drawing/2014/main" id="{50FDC45D-C4B5-4E89-90CD-647968E3EAF3}"/>
              </a:ext>
            </a:extLst>
          </p:cNvPr>
          <p:cNvSpPr txBox="1">
            <a:spLocks/>
          </p:cNvSpPr>
          <p:nvPr/>
        </p:nvSpPr>
        <p:spPr>
          <a:xfrm>
            <a:off x="6264613" y="1960562"/>
            <a:ext cx="5389123" cy="4351338"/>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a:t>The diagnostic section </a:t>
            </a:r>
            <a:r>
              <a:rPr lang="en-US" dirty="0"/>
              <a:t>includes questions that will help you explore potential communication challenges during initial interpersonal encounters.</a:t>
            </a:r>
          </a:p>
          <a:p>
            <a:endParaRPr lang="en-US" dirty="0"/>
          </a:p>
          <a:p>
            <a:r>
              <a:rPr lang="en-US" b="1" dirty="0"/>
              <a:t>The mechanics of language </a:t>
            </a:r>
            <a:r>
              <a:rPr lang="en-US" dirty="0"/>
              <a:t>needed to master interpersonal communication, such as face-to-face meetings, and small talks, are introduced before the application activities designed to help you put the mechanics into practice. </a:t>
            </a:r>
          </a:p>
        </p:txBody>
      </p:sp>
    </p:spTree>
    <p:extLst>
      <p:ext uri="{BB962C8B-B14F-4D97-AF65-F5344CB8AC3E}">
        <p14:creationId xmlns:p14="http://schemas.microsoft.com/office/powerpoint/2010/main" val="2272436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0" end="0"/>
                                            </p:txEl>
                                          </p:spTgt>
                                        </p:tgtEl>
                                        <p:attrNameLst>
                                          <p:attrName>style.visibility</p:attrName>
                                        </p:attrNameLst>
                                      </p:cBhvr>
                                      <p:to>
                                        <p:strVal val="visible"/>
                                      </p:to>
                                    </p:set>
                                    <p:animEffect transition="in" filter="fade">
                                      <p:cBhvr>
                                        <p:cTn id="22" dur="500"/>
                                        <p:tgtEl>
                                          <p:spTgt spid="4">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2" end="2"/>
                                            </p:txEl>
                                          </p:spTgt>
                                        </p:tgtEl>
                                        <p:attrNameLst>
                                          <p:attrName>style.visibility</p:attrName>
                                        </p:attrNameLst>
                                      </p:cBhvr>
                                      <p:to>
                                        <p:strVal val="visible"/>
                                      </p:to>
                                    </p:set>
                                    <p:animEffect transition="in" filter="fade">
                                      <p:cBhvr>
                                        <p:cTn id="2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 Facing Challenges and Exploring Hidden Assumptions</a:t>
            </a:r>
            <a:endParaRPr lang="en-US" sz="40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25625"/>
            <a:ext cx="10388599" cy="4351338"/>
          </a:xfrm>
        </p:spPr>
        <p:txBody>
          <a:bodyPr>
            <a:normAutofit fontScale="70000" lnSpcReduction="20000"/>
          </a:bodyPr>
          <a:lstStyle/>
          <a:p>
            <a:pPr marL="0" indent="0">
              <a:buNone/>
            </a:pPr>
            <a:r>
              <a:rPr lang="en-US" b="1" i="1" dirty="0"/>
              <a:t>Diagnostic questions</a:t>
            </a:r>
            <a:r>
              <a:rPr lang="en-US" dirty="0"/>
              <a:t>: Explore these questions on your own if you are using this book for self-study. In a classroom, share your thoughts about these questions with a speaking partner and be prepared to share your discussion with the class.</a:t>
            </a:r>
          </a:p>
          <a:p>
            <a:pPr marL="0" indent="0">
              <a:buNone/>
            </a:pPr>
            <a:endParaRPr lang="en-US" dirty="0"/>
          </a:p>
          <a:p>
            <a:pPr marL="514350" indent="-514350">
              <a:buFont typeface="+mj-lt"/>
              <a:buAutoNum type="arabicPeriod"/>
            </a:pPr>
            <a:r>
              <a:rPr lang="en-US" dirty="0"/>
              <a:t>How would you address your professor (Dr., Professor, or by his/her first name)? How do you decide which form to use? What cultural factors might influence your choices or preferences in how you address others?</a:t>
            </a:r>
          </a:p>
          <a:p>
            <a:pPr marL="514350" indent="-514350">
              <a:buFont typeface="+mj-lt"/>
              <a:buAutoNum type="arabicPeriod"/>
            </a:pPr>
            <a:r>
              <a:rPr lang="en-US" dirty="0"/>
              <a:t>If you were sitting down and someone introduced you to a friend of his/hers, under what circumstances would you stand up?</a:t>
            </a:r>
          </a:p>
          <a:p>
            <a:pPr marL="514350" indent="-514350">
              <a:buFont typeface="+mj-lt"/>
              <a:buAutoNum type="arabicPeriod"/>
            </a:pPr>
            <a:r>
              <a:rPr lang="en-US" dirty="0"/>
              <a:t>What gestures or expressions are used in your country when one meets someone new?</a:t>
            </a:r>
          </a:p>
          <a:p>
            <a:pPr marL="514350" indent="-514350">
              <a:buFont typeface="+mj-lt"/>
              <a:buAutoNum type="arabicPeriod"/>
            </a:pPr>
            <a:r>
              <a:rPr lang="en-US" dirty="0"/>
              <a:t>What is small talk? Is small talk really small?</a:t>
            </a:r>
          </a:p>
          <a:p>
            <a:pPr marL="514350" indent="-514350">
              <a:buFont typeface="+mj-lt"/>
              <a:buAutoNum type="arabicPeriod"/>
            </a:pPr>
            <a:r>
              <a:rPr lang="en-US" dirty="0"/>
              <a:t>When you talk to a person you have never met before, how do you know what topics are appropriate for you to discuss? In your culture, what kinds of things would you talk about to get acquainted with someone? Are there any topics that you would consider inappropriate to discuss with a new acquaintance? Are there any questions that you would not ask?</a:t>
            </a:r>
          </a:p>
        </p:txBody>
      </p:sp>
    </p:spTree>
    <p:extLst>
      <p:ext uri="{BB962C8B-B14F-4D97-AF65-F5344CB8AC3E}">
        <p14:creationId xmlns:p14="http://schemas.microsoft.com/office/powerpoint/2010/main" val="1619418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Effect transition="in" filter="fade">
                                      <p:cBhvr>
                                        <p:cTn id="27" dur="500"/>
                                        <p:tgtEl>
                                          <p:spTgt spid="8">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6" end="6"/>
                                            </p:txEl>
                                          </p:spTgt>
                                        </p:tgtEl>
                                        <p:attrNameLst>
                                          <p:attrName>style.visibility</p:attrName>
                                        </p:attrNameLst>
                                      </p:cBhvr>
                                      <p:to>
                                        <p:strVal val="visible"/>
                                      </p:to>
                                    </p:set>
                                    <p:animEffect transition="in" filter="fade">
                                      <p:cBhvr>
                                        <p:cTn id="32" dur="5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 Mastering the Mechanics of Language</a:t>
            </a:r>
            <a:endParaRPr lang="en-US" sz="40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901700" y="1690688"/>
            <a:ext cx="10388599" cy="4351338"/>
          </a:xfrm>
        </p:spPr>
        <p:txBody>
          <a:bodyPr>
            <a:normAutofit/>
          </a:bodyPr>
          <a:lstStyle/>
          <a:p>
            <a:r>
              <a:rPr lang="en-US" sz="2400" dirty="0"/>
              <a:t>This section first covers mechanics and strategies for speaking on various situations, which even advanced learners can find challenging because of the lack of paralinguistic cues in such conversations. </a:t>
            </a:r>
          </a:p>
          <a:p>
            <a:r>
              <a:rPr lang="en-US" sz="2400" dirty="0"/>
              <a:t>The speaking situations covered in this section are:</a:t>
            </a:r>
          </a:p>
          <a:p>
            <a:pPr marL="812800">
              <a:buFont typeface="Wingdings" panose="05000000000000000000" pitchFamily="2" charset="2"/>
              <a:buChar char="Ø"/>
            </a:pPr>
            <a:r>
              <a:rPr lang="en-US" sz="2400" dirty="0"/>
              <a:t>Entering Conversations</a:t>
            </a:r>
          </a:p>
          <a:p>
            <a:pPr marL="812800">
              <a:buFont typeface="Wingdings" panose="05000000000000000000" pitchFamily="2" charset="2"/>
              <a:buChar char="Ø"/>
            </a:pPr>
            <a:r>
              <a:rPr lang="en-US" sz="2400" dirty="0"/>
              <a:t>Maintaining Conversations</a:t>
            </a:r>
          </a:p>
          <a:p>
            <a:pPr marL="812800">
              <a:buFont typeface="Wingdings" panose="05000000000000000000" pitchFamily="2" charset="2"/>
              <a:buChar char="Ø"/>
            </a:pPr>
            <a:r>
              <a:rPr lang="en-US" sz="2400" dirty="0"/>
              <a:t>Exiting Conversations</a:t>
            </a:r>
          </a:p>
        </p:txBody>
      </p:sp>
    </p:spTree>
    <p:extLst>
      <p:ext uri="{BB962C8B-B14F-4D97-AF65-F5344CB8AC3E}">
        <p14:creationId xmlns:p14="http://schemas.microsoft.com/office/powerpoint/2010/main" val="2847440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fade">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fade">
                                      <p:cBhvr>
                                        <p:cTn id="27"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3.1. Mastering the Mechanics of Language – </a:t>
            </a:r>
            <a:r>
              <a:rPr lang="en-US" sz="4000" b="1" dirty="0">
                <a:solidFill>
                  <a:srgbClr val="C00000"/>
                </a:solidFill>
                <a:latin typeface="Cambria" panose="02040503050406030204" pitchFamily="18" charset="0"/>
                <a:ea typeface="Cambria" panose="02040503050406030204" pitchFamily="18" charset="0"/>
              </a:rPr>
              <a:t>Entering and Maintaining Conversations</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901700" y="1860018"/>
            <a:ext cx="4923367" cy="4351338"/>
          </a:xfrm>
        </p:spPr>
        <p:txBody>
          <a:bodyPr>
            <a:normAutofit fontScale="92500"/>
          </a:bodyPr>
          <a:lstStyle/>
          <a:p>
            <a:r>
              <a:rPr lang="en-US" sz="2400" dirty="0"/>
              <a:t>What is small talk? Is it really small?</a:t>
            </a:r>
          </a:p>
          <a:p>
            <a:r>
              <a:rPr lang="en-US" sz="2400" dirty="0"/>
              <a:t>Do you agree that small talk can bring us big advantage?</a:t>
            </a:r>
          </a:p>
          <a:p>
            <a:endParaRPr lang="en-US" sz="2400" dirty="0"/>
          </a:p>
          <a:p>
            <a:r>
              <a:rPr lang="en-US" sz="2400" dirty="0"/>
              <a:t>Small talk may not be so small after all. </a:t>
            </a:r>
          </a:p>
          <a:p>
            <a:r>
              <a:rPr lang="en-US" sz="2400" dirty="0"/>
              <a:t>If you feel some trepidation about what to say or how to initiate a conversation, you are not alone! </a:t>
            </a:r>
          </a:p>
          <a:p>
            <a:r>
              <a:rPr lang="en-US" sz="2400" dirty="0"/>
              <a:t>Small talk is the social lubricant that facilitates connections and interactions with those whom you meet in the academic community. </a:t>
            </a:r>
          </a:p>
        </p:txBody>
      </p:sp>
      <p:sp>
        <p:nvSpPr>
          <p:cNvPr id="4" name="Content Placeholder 7">
            <a:extLst>
              <a:ext uri="{FF2B5EF4-FFF2-40B4-BE49-F238E27FC236}">
                <a16:creationId xmlns:a16="http://schemas.microsoft.com/office/drawing/2014/main" id="{1CEEA17B-C6E5-4D7F-B724-4ACB9478F857}"/>
              </a:ext>
            </a:extLst>
          </p:cNvPr>
          <p:cNvSpPr txBox="1">
            <a:spLocks/>
          </p:cNvSpPr>
          <p:nvPr/>
        </p:nvSpPr>
        <p:spPr>
          <a:xfrm>
            <a:off x="6096000" y="1860018"/>
            <a:ext cx="4923367" cy="4351338"/>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Consider the times when you happen to run into people on the street, in the hallway, at the cafeteria, at departmental social or academic gatherings, or at conferences. </a:t>
            </a:r>
          </a:p>
          <a:p>
            <a:r>
              <a:rPr lang="en-US" sz="2400" dirty="0"/>
              <a:t>Those encounters present opportunities for you to enhance your ability to engage in small talk, and most importantly, to build connections that can lead to professional conversations. </a:t>
            </a:r>
          </a:p>
          <a:p>
            <a:r>
              <a:rPr lang="en-US" sz="2400" dirty="0"/>
              <a:t>Use those opportunities to convey genuine interest, warmth, and care for others and their activities. This kind of interaction will in turn encourage them to speak to you in future encounters.</a:t>
            </a:r>
          </a:p>
        </p:txBody>
      </p:sp>
    </p:spTree>
    <p:extLst>
      <p:ext uri="{BB962C8B-B14F-4D97-AF65-F5344CB8AC3E}">
        <p14:creationId xmlns:p14="http://schemas.microsoft.com/office/powerpoint/2010/main" val="2475262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Effect transition="in" filter="fade">
                                      <p:cBhvr>
                                        <p:cTn id="27" dur="500"/>
                                        <p:tgtEl>
                                          <p:spTgt spid="8">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
                                            <p:txEl>
                                              <p:pRg st="0" end="0"/>
                                            </p:txEl>
                                          </p:spTgt>
                                        </p:tgtEl>
                                        <p:attrNameLst>
                                          <p:attrName>style.visibility</p:attrName>
                                        </p:attrNameLst>
                                      </p:cBhvr>
                                      <p:to>
                                        <p:strVal val="visible"/>
                                      </p:to>
                                    </p:set>
                                    <p:animEffect transition="in" filter="fade">
                                      <p:cBhvr>
                                        <p:cTn id="32" dur="500"/>
                                        <p:tgtEl>
                                          <p:spTgt spid="4">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
                                            <p:txEl>
                                              <p:pRg st="1" end="1"/>
                                            </p:txEl>
                                          </p:spTgt>
                                        </p:tgtEl>
                                        <p:attrNameLst>
                                          <p:attrName>style.visibility</p:attrName>
                                        </p:attrNameLst>
                                      </p:cBhvr>
                                      <p:to>
                                        <p:strVal val="visible"/>
                                      </p:to>
                                    </p:set>
                                    <p:animEffect transition="in" filter="fade">
                                      <p:cBhvr>
                                        <p:cTn id="37" dur="500"/>
                                        <p:tgtEl>
                                          <p:spTgt spid="4">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4">
                                            <p:txEl>
                                              <p:pRg st="2" end="2"/>
                                            </p:txEl>
                                          </p:spTgt>
                                        </p:tgtEl>
                                        <p:attrNameLst>
                                          <p:attrName>style.visibility</p:attrName>
                                        </p:attrNameLst>
                                      </p:cBhvr>
                                      <p:to>
                                        <p:strVal val="visible"/>
                                      </p:to>
                                    </p:set>
                                    <p:animEffect transition="in" filter="fade">
                                      <p:cBhvr>
                                        <p:cTn id="42"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fontScale="90000"/>
          </a:bodyPr>
          <a:lstStyle/>
          <a:p>
            <a:r>
              <a:rPr lang="en-US" sz="4000" b="1" dirty="0">
                <a:latin typeface="Cambria" panose="02040503050406030204" pitchFamily="18" charset="0"/>
                <a:ea typeface="Cambria" panose="02040503050406030204" pitchFamily="18" charset="0"/>
              </a:rPr>
              <a:t>3.1. Mastering the Mechanics of Language – </a:t>
            </a:r>
            <a:r>
              <a:rPr lang="en-US" sz="4000" b="1" dirty="0">
                <a:solidFill>
                  <a:srgbClr val="C00000"/>
                </a:solidFill>
                <a:latin typeface="Cambria" panose="02040503050406030204" pitchFamily="18" charset="0"/>
                <a:ea typeface="Cambria" panose="02040503050406030204" pitchFamily="18" charset="0"/>
              </a:rPr>
              <a:t>Entering and Maintaining Conversations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901700" y="1860018"/>
            <a:ext cx="10172700" cy="1568982"/>
          </a:xfrm>
        </p:spPr>
        <p:txBody>
          <a:bodyPr>
            <a:normAutofit/>
          </a:bodyPr>
          <a:lstStyle/>
          <a:p>
            <a:r>
              <a:rPr lang="en-US" sz="2400" dirty="0"/>
              <a:t>Here are two-step small talk strategies adapted from J. Freeman's (2004) handouts ("The Mechanics of Small Talk") that you can apply to get you started on taking the first important steps to engaging in small talk in academic settings:</a:t>
            </a:r>
          </a:p>
        </p:txBody>
      </p:sp>
      <p:sp>
        <p:nvSpPr>
          <p:cNvPr id="5" name="Content Placeholder 7">
            <a:extLst>
              <a:ext uri="{FF2B5EF4-FFF2-40B4-BE49-F238E27FC236}">
                <a16:creationId xmlns:a16="http://schemas.microsoft.com/office/drawing/2014/main" id="{15AAC328-0FC3-47AA-80F5-551E2595BAF2}"/>
              </a:ext>
            </a:extLst>
          </p:cNvPr>
          <p:cNvSpPr txBox="1">
            <a:spLocks/>
          </p:cNvSpPr>
          <p:nvPr/>
        </p:nvSpPr>
        <p:spPr>
          <a:xfrm>
            <a:off x="1255310" y="3429000"/>
            <a:ext cx="4561417" cy="2305583"/>
          </a:xfrm>
          <a:prstGeom prst="rect">
            <a:avLst/>
          </a:prstGeom>
          <a:ln>
            <a:solidFill>
              <a:schemeClr val="tx1"/>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t>STEP 1: WARM UP – GREETING AND RESPONSES</a:t>
            </a:r>
          </a:p>
        </p:txBody>
      </p:sp>
      <p:sp>
        <p:nvSpPr>
          <p:cNvPr id="6" name="Content Placeholder 7">
            <a:extLst>
              <a:ext uri="{FF2B5EF4-FFF2-40B4-BE49-F238E27FC236}">
                <a16:creationId xmlns:a16="http://schemas.microsoft.com/office/drawing/2014/main" id="{8FFDE0CE-0FD0-4134-BBA5-1CD946735186}"/>
              </a:ext>
            </a:extLst>
          </p:cNvPr>
          <p:cNvSpPr txBox="1">
            <a:spLocks/>
          </p:cNvSpPr>
          <p:nvPr/>
        </p:nvSpPr>
        <p:spPr>
          <a:xfrm>
            <a:off x="6400516" y="3429000"/>
            <a:ext cx="4561417" cy="2305583"/>
          </a:xfrm>
          <a:prstGeom prst="rect">
            <a:avLst/>
          </a:prstGeom>
          <a:ln>
            <a:solidFill>
              <a:schemeClr val="tx1"/>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t>STEP 2: TOPICS TO KEEP THE CONVERSATION GOING</a:t>
            </a:r>
          </a:p>
        </p:txBody>
      </p:sp>
    </p:spTree>
    <p:extLst>
      <p:ext uri="{BB962C8B-B14F-4D97-AF65-F5344CB8AC3E}">
        <p14:creationId xmlns:p14="http://schemas.microsoft.com/office/powerpoint/2010/main" val="3025897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1"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1" build="p"/>
      <p:bldP spid="5" grpId="0"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fontScale="90000"/>
          </a:bodyPr>
          <a:lstStyle/>
          <a:p>
            <a:r>
              <a:rPr lang="en-US" sz="4000" b="1" dirty="0">
                <a:latin typeface="Cambria" panose="02040503050406030204" pitchFamily="18" charset="0"/>
                <a:ea typeface="Cambria" panose="02040503050406030204" pitchFamily="18" charset="0"/>
              </a:rPr>
              <a:t>3.1. Mastering the Mechanics of Language – </a:t>
            </a:r>
            <a:r>
              <a:rPr lang="en-US" sz="4000" b="1" dirty="0">
                <a:solidFill>
                  <a:srgbClr val="C00000"/>
                </a:solidFill>
                <a:latin typeface="Cambria" panose="02040503050406030204" pitchFamily="18" charset="0"/>
                <a:ea typeface="Cambria" panose="02040503050406030204" pitchFamily="18" charset="0"/>
              </a:rPr>
              <a:t>Entering and Maintaining Conversations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697829"/>
            <a:ext cx="6413500" cy="425982"/>
          </a:xfrm>
        </p:spPr>
        <p:txBody>
          <a:bodyPr>
            <a:normAutofit/>
          </a:bodyPr>
          <a:lstStyle/>
          <a:p>
            <a:pPr marL="0" indent="0">
              <a:buNone/>
            </a:pPr>
            <a:r>
              <a:rPr lang="en-US" sz="2400" b="1" u="sng" dirty="0"/>
              <a:t>STEP 1: WARM UP – GREETING AND RESPONSES</a:t>
            </a:r>
          </a:p>
        </p:txBody>
      </p:sp>
      <p:sp>
        <p:nvSpPr>
          <p:cNvPr id="9" name="Content Placeholder 7">
            <a:extLst>
              <a:ext uri="{FF2B5EF4-FFF2-40B4-BE49-F238E27FC236}">
                <a16:creationId xmlns:a16="http://schemas.microsoft.com/office/drawing/2014/main" id="{F80509CF-7FBD-4A6D-B3C0-E71492CC5CB2}"/>
              </a:ext>
            </a:extLst>
          </p:cNvPr>
          <p:cNvSpPr txBox="1">
            <a:spLocks/>
          </p:cNvSpPr>
          <p:nvPr/>
        </p:nvSpPr>
        <p:spPr>
          <a:xfrm>
            <a:off x="838199" y="2393418"/>
            <a:ext cx="5257800" cy="2898248"/>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t>Useful greeting phrases:</a:t>
            </a:r>
          </a:p>
          <a:p>
            <a:pPr marL="0" indent="0" algn="ctr">
              <a:buFont typeface="Arial" panose="020B0604020202020204" pitchFamily="34" charset="0"/>
              <a:buNone/>
            </a:pPr>
            <a:r>
              <a:rPr lang="en-US" sz="2400" dirty="0"/>
              <a:t>How are you?</a:t>
            </a:r>
          </a:p>
          <a:p>
            <a:pPr marL="0" indent="0" algn="ctr">
              <a:buFont typeface="Arial" panose="020B0604020202020204" pitchFamily="34" charset="0"/>
              <a:buNone/>
            </a:pPr>
            <a:r>
              <a:rPr lang="en-US" sz="2400" dirty="0"/>
              <a:t>How have you been?</a:t>
            </a:r>
            <a:br>
              <a:rPr lang="en-US" sz="2400" dirty="0"/>
            </a:br>
            <a:r>
              <a:rPr lang="en-US" sz="2400" dirty="0"/>
              <a:t>It’s nice to see you again.</a:t>
            </a:r>
          </a:p>
          <a:p>
            <a:pPr marL="0" indent="0" algn="ctr">
              <a:buFont typeface="Arial" panose="020B0604020202020204" pitchFamily="34" charset="0"/>
              <a:buNone/>
            </a:pPr>
            <a:r>
              <a:rPr lang="en-US" sz="2400" dirty="0"/>
              <a:t>I haven’t seen you for a while.</a:t>
            </a:r>
          </a:p>
          <a:p>
            <a:pPr marL="0" indent="0" algn="ctr">
              <a:buFont typeface="Arial" panose="020B0604020202020204" pitchFamily="34" charset="0"/>
              <a:buNone/>
            </a:pPr>
            <a:r>
              <a:rPr lang="en-US" sz="2400" dirty="0"/>
              <a:t>How was your conference trip to Ottawa over reading break?</a:t>
            </a:r>
          </a:p>
          <a:p>
            <a:pPr marL="0" indent="0" algn="ctr">
              <a:buFont typeface="Arial" panose="020B0604020202020204" pitchFamily="34" charset="0"/>
              <a:buNone/>
            </a:pPr>
            <a:r>
              <a:rPr lang="en-US" sz="2400" dirty="0"/>
              <a:t>I see you are back from your trip. When did you get back?</a:t>
            </a:r>
          </a:p>
          <a:p>
            <a:pPr marL="0" indent="0" algn="ctr">
              <a:buFont typeface="Arial" panose="020B0604020202020204" pitchFamily="34" charset="0"/>
              <a:buNone/>
            </a:pPr>
            <a:r>
              <a:rPr lang="en-US" sz="2400" dirty="0"/>
              <a:t>How was your holiday?</a:t>
            </a:r>
          </a:p>
        </p:txBody>
      </p:sp>
      <p:sp>
        <p:nvSpPr>
          <p:cNvPr id="11" name="Content Placeholder 7">
            <a:extLst>
              <a:ext uri="{FF2B5EF4-FFF2-40B4-BE49-F238E27FC236}">
                <a16:creationId xmlns:a16="http://schemas.microsoft.com/office/drawing/2014/main" id="{C61256AE-CE44-4A46-93C7-C32B735CA7E0}"/>
              </a:ext>
            </a:extLst>
          </p:cNvPr>
          <p:cNvSpPr txBox="1">
            <a:spLocks/>
          </p:cNvSpPr>
          <p:nvPr/>
        </p:nvSpPr>
        <p:spPr>
          <a:xfrm>
            <a:off x="6341533" y="2323437"/>
            <a:ext cx="5257800" cy="3038210"/>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t>Useful responding phrases:</a:t>
            </a:r>
          </a:p>
          <a:p>
            <a:pPr marL="0" indent="0" algn="ctr">
              <a:buFont typeface="Arial" panose="020B0604020202020204" pitchFamily="34" charset="0"/>
              <a:buNone/>
            </a:pPr>
            <a:r>
              <a:rPr lang="en-US" sz="2400" dirty="0"/>
              <a:t>I’m well. How about you?</a:t>
            </a:r>
          </a:p>
          <a:p>
            <a:pPr marL="0" indent="0" algn="ctr">
              <a:buFont typeface="Arial" panose="020B0604020202020204" pitchFamily="34" charset="0"/>
              <a:buNone/>
            </a:pPr>
            <a:r>
              <a:rPr lang="en-US" sz="2400" dirty="0"/>
              <a:t>I’m doing well. Thanks.</a:t>
            </a:r>
          </a:p>
          <a:p>
            <a:pPr marL="0" indent="0" algn="ctr">
              <a:buFont typeface="Arial" panose="020B0604020202020204" pitchFamily="34" charset="0"/>
              <a:buNone/>
            </a:pPr>
            <a:r>
              <a:rPr lang="en-US" sz="2400" dirty="0"/>
              <a:t>Yes. How have you been?</a:t>
            </a:r>
          </a:p>
          <a:p>
            <a:pPr marL="0" indent="0" algn="ctr">
              <a:buFont typeface="Arial" panose="020B0604020202020204" pitchFamily="34" charset="0"/>
              <a:buNone/>
            </a:pPr>
            <a:r>
              <a:rPr lang="en-US" sz="2400" dirty="0"/>
              <a:t>Yes. I haven’t seen you for ages! What’s new?</a:t>
            </a:r>
          </a:p>
          <a:p>
            <a:pPr marL="0" indent="0" algn="ctr">
              <a:buFont typeface="Arial" panose="020B0604020202020204" pitchFamily="34" charset="0"/>
              <a:buNone/>
            </a:pPr>
            <a:endParaRPr lang="en-US" sz="2400" dirty="0"/>
          </a:p>
          <a:p>
            <a:pPr marL="0" indent="0" algn="ctr">
              <a:buFont typeface="Arial" panose="020B0604020202020204" pitchFamily="34" charset="0"/>
              <a:buNone/>
            </a:pPr>
            <a:r>
              <a:rPr lang="en-US" sz="2400" dirty="0"/>
              <a:t>Great! Were you away too?</a:t>
            </a:r>
          </a:p>
          <a:p>
            <a:pPr marL="0" indent="0" algn="ctr">
              <a:buFont typeface="Arial" panose="020B0604020202020204" pitchFamily="34" charset="0"/>
              <a:buNone/>
            </a:pPr>
            <a:r>
              <a:rPr lang="en-US" sz="2400" dirty="0"/>
              <a:t>Yesterday, and how are things with you?</a:t>
            </a:r>
          </a:p>
          <a:p>
            <a:pPr marL="0" indent="0" algn="ctr">
              <a:buFont typeface="Arial" panose="020B0604020202020204" pitchFamily="34" charset="0"/>
              <a:buNone/>
            </a:pPr>
            <a:r>
              <a:rPr lang="en-US" sz="2400" dirty="0"/>
              <a:t>Great! Did you have a nice holiday too?</a:t>
            </a:r>
          </a:p>
        </p:txBody>
      </p:sp>
      <p:sp>
        <p:nvSpPr>
          <p:cNvPr id="12" name="Content Placeholder 7">
            <a:extLst>
              <a:ext uri="{FF2B5EF4-FFF2-40B4-BE49-F238E27FC236}">
                <a16:creationId xmlns:a16="http://schemas.microsoft.com/office/drawing/2014/main" id="{61551AEA-51F6-43DB-B38A-5E025B714390}"/>
              </a:ext>
            </a:extLst>
          </p:cNvPr>
          <p:cNvSpPr txBox="1">
            <a:spLocks/>
          </p:cNvSpPr>
          <p:nvPr/>
        </p:nvSpPr>
        <p:spPr>
          <a:xfrm>
            <a:off x="1083733" y="5835119"/>
            <a:ext cx="10515599" cy="65775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600" dirty="0"/>
              <a:t>What other expressions do you or your speaking partners use? As you experiment with familiar or unfamiliar expressions used to initiate a conversation, listen carefully to how others respond to your greetings and add the responses to your list.</a:t>
            </a:r>
          </a:p>
        </p:txBody>
      </p:sp>
      <p:sp>
        <p:nvSpPr>
          <p:cNvPr id="2" name="Rectangle 1">
            <a:extLst>
              <a:ext uri="{FF2B5EF4-FFF2-40B4-BE49-F238E27FC236}">
                <a16:creationId xmlns:a16="http://schemas.microsoft.com/office/drawing/2014/main" id="{430F5AFD-394E-4DF9-BA61-DEDFDAA4FE2A}"/>
              </a:ext>
            </a:extLst>
          </p:cNvPr>
          <p:cNvSpPr/>
          <p:nvPr/>
        </p:nvSpPr>
        <p:spPr>
          <a:xfrm>
            <a:off x="838199" y="2323437"/>
            <a:ext cx="5257800" cy="3135667"/>
          </a:xfrm>
          <a:prstGeom prst="rect">
            <a:avLst/>
          </a:prstGeom>
          <a:noFill/>
        </p:spPr>
        <p:style>
          <a:lnRef idx="2">
            <a:schemeClr val="accent5"/>
          </a:lnRef>
          <a:fillRef idx="1">
            <a:schemeClr val="lt1"/>
          </a:fillRef>
          <a:effectRef idx="0">
            <a:schemeClr val="accent5"/>
          </a:effectRef>
          <a:fontRef idx="minor">
            <a:schemeClr val="dk1"/>
          </a:fontRef>
        </p:style>
        <p:txBody>
          <a:bodyPr rtlCol="0" anchor="ctr"/>
          <a:lstStyle/>
          <a:p>
            <a:pPr algn="ctr"/>
            <a:endParaRPr lang="en-US"/>
          </a:p>
        </p:txBody>
      </p:sp>
      <p:sp>
        <p:nvSpPr>
          <p:cNvPr id="13" name="Rectangle 12">
            <a:extLst>
              <a:ext uri="{FF2B5EF4-FFF2-40B4-BE49-F238E27FC236}">
                <a16:creationId xmlns:a16="http://schemas.microsoft.com/office/drawing/2014/main" id="{345897EE-A1F7-4FFC-BA7D-4B4E12E0F8C5}"/>
              </a:ext>
            </a:extLst>
          </p:cNvPr>
          <p:cNvSpPr/>
          <p:nvPr/>
        </p:nvSpPr>
        <p:spPr>
          <a:xfrm>
            <a:off x="6461077" y="2290802"/>
            <a:ext cx="5257800" cy="3135667"/>
          </a:xfrm>
          <a:prstGeom prst="rect">
            <a:avLst/>
          </a:prstGeom>
          <a:noFill/>
        </p:spPr>
        <p:style>
          <a:lnRef idx="2">
            <a:schemeClr val="accent4"/>
          </a:lnRef>
          <a:fillRef idx="1">
            <a:schemeClr val="lt1"/>
          </a:fillRef>
          <a:effectRef idx="0">
            <a:schemeClr val="accent4"/>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4243785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1" end="1"/>
                                            </p:txEl>
                                          </p:spTgt>
                                        </p:tgtEl>
                                        <p:attrNameLst>
                                          <p:attrName>style.visibility</p:attrName>
                                        </p:attrNameLst>
                                      </p:cBhvr>
                                      <p:to>
                                        <p:strVal val="visible"/>
                                      </p:to>
                                    </p:set>
                                    <p:animEffect transition="in" filter="fade">
                                      <p:cBhvr>
                                        <p:cTn id="17" dur="500"/>
                                        <p:tgtEl>
                                          <p:spTgt spid="9">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2" end="2"/>
                                            </p:txEl>
                                          </p:spTgt>
                                        </p:tgtEl>
                                        <p:attrNameLst>
                                          <p:attrName>style.visibility</p:attrName>
                                        </p:attrNameLst>
                                      </p:cBhvr>
                                      <p:to>
                                        <p:strVal val="visible"/>
                                      </p:to>
                                    </p:set>
                                    <p:animEffect transition="in" filter="fade">
                                      <p:cBhvr>
                                        <p:cTn id="22" dur="500"/>
                                        <p:tgtEl>
                                          <p:spTgt spid="9">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3" end="3"/>
                                            </p:txEl>
                                          </p:spTgt>
                                        </p:tgtEl>
                                        <p:attrNameLst>
                                          <p:attrName>style.visibility</p:attrName>
                                        </p:attrNameLst>
                                      </p:cBhvr>
                                      <p:to>
                                        <p:strVal val="visible"/>
                                      </p:to>
                                    </p:set>
                                    <p:animEffect transition="in" filter="fade">
                                      <p:cBhvr>
                                        <p:cTn id="27" dur="500"/>
                                        <p:tgtEl>
                                          <p:spTgt spid="9">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4" end="4"/>
                                            </p:txEl>
                                          </p:spTgt>
                                        </p:tgtEl>
                                        <p:attrNameLst>
                                          <p:attrName>style.visibility</p:attrName>
                                        </p:attrNameLst>
                                      </p:cBhvr>
                                      <p:to>
                                        <p:strVal val="visible"/>
                                      </p:to>
                                    </p:set>
                                    <p:animEffect transition="in" filter="fade">
                                      <p:cBhvr>
                                        <p:cTn id="32" dur="500"/>
                                        <p:tgtEl>
                                          <p:spTgt spid="9">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
                                            <p:txEl>
                                              <p:pRg st="5" end="5"/>
                                            </p:txEl>
                                          </p:spTgt>
                                        </p:tgtEl>
                                        <p:attrNameLst>
                                          <p:attrName>style.visibility</p:attrName>
                                        </p:attrNameLst>
                                      </p:cBhvr>
                                      <p:to>
                                        <p:strVal val="visible"/>
                                      </p:to>
                                    </p:set>
                                    <p:animEffect transition="in" filter="fade">
                                      <p:cBhvr>
                                        <p:cTn id="37" dur="500"/>
                                        <p:tgtEl>
                                          <p:spTgt spid="9">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9">
                                            <p:txEl>
                                              <p:pRg st="6" end="6"/>
                                            </p:txEl>
                                          </p:spTgt>
                                        </p:tgtEl>
                                        <p:attrNameLst>
                                          <p:attrName>style.visibility</p:attrName>
                                        </p:attrNameLst>
                                      </p:cBhvr>
                                      <p:to>
                                        <p:strVal val="visible"/>
                                      </p:to>
                                    </p:set>
                                    <p:animEffect transition="in" filter="fade">
                                      <p:cBhvr>
                                        <p:cTn id="42" dur="500"/>
                                        <p:tgtEl>
                                          <p:spTgt spid="9">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1">
                                            <p:txEl>
                                              <p:pRg st="0" end="0"/>
                                            </p:txEl>
                                          </p:spTgt>
                                        </p:tgtEl>
                                        <p:attrNameLst>
                                          <p:attrName>style.visibility</p:attrName>
                                        </p:attrNameLst>
                                      </p:cBhvr>
                                      <p:to>
                                        <p:strVal val="visible"/>
                                      </p:to>
                                    </p:set>
                                    <p:animEffect transition="in" filter="fade">
                                      <p:cBhvr>
                                        <p:cTn id="47" dur="500"/>
                                        <p:tgtEl>
                                          <p:spTgt spid="11">
                                            <p:txEl>
                                              <p:pRg st="0" end="0"/>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1">
                                            <p:txEl>
                                              <p:pRg st="1" end="1"/>
                                            </p:txEl>
                                          </p:spTgt>
                                        </p:tgtEl>
                                        <p:attrNameLst>
                                          <p:attrName>style.visibility</p:attrName>
                                        </p:attrNameLst>
                                      </p:cBhvr>
                                      <p:to>
                                        <p:strVal val="visible"/>
                                      </p:to>
                                    </p:set>
                                    <p:animEffect transition="in" filter="fade">
                                      <p:cBhvr>
                                        <p:cTn id="52" dur="500"/>
                                        <p:tgtEl>
                                          <p:spTgt spid="11">
                                            <p:txEl>
                                              <p:pRg st="1" end="1"/>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11">
                                            <p:txEl>
                                              <p:pRg st="2" end="2"/>
                                            </p:txEl>
                                          </p:spTgt>
                                        </p:tgtEl>
                                        <p:attrNameLst>
                                          <p:attrName>style.visibility</p:attrName>
                                        </p:attrNameLst>
                                      </p:cBhvr>
                                      <p:to>
                                        <p:strVal val="visible"/>
                                      </p:to>
                                    </p:set>
                                    <p:animEffect transition="in" filter="fade">
                                      <p:cBhvr>
                                        <p:cTn id="57" dur="500"/>
                                        <p:tgtEl>
                                          <p:spTgt spid="11">
                                            <p:txEl>
                                              <p:pRg st="2" end="2"/>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11">
                                            <p:txEl>
                                              <p:pRg st="3" end="3"/>
                                            </p:txEl>
                                          </p:spTgt>
                                        </p:tgtEl>
                                        <p:attrNameLst>
                                          <p:attrName>style.visibility</p:attrName>
                                        </p:attrNameLst>
                                      </p:cBhvr>
                                      <p:to>
                                        <p:strVal val="visible"/>
                                      </p:to>
                                    </p:set>
                                    <p:animEffect transition="in" filter="fade">
                                      <p:cBhvr>
                                        <p:cTn id="62" dur="500"/>
                                        <p:tgtEl>
                                          <p:spTgt spid="11">
                                            <p:txEl>
                                              <p:pRg st="3" end="3"/>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11">
                                            <p:txEl>
                                              <p:pRg st="4" end="4"/>
                                            </p:txEl>
                                          </p:spTgt>
                                        </p:tgtEl>
                                        <p:attrNameLst>
                                          <p:attrName>style.visibility</p:attrName>
                                        </p:attrNameLst>
                                      </p:cBhvr>
                                      <p:to>
                                        <p:strVal val="visible"/>
                                      </p:to>
                                    </p:set>
                                    <p:animEffect transition="in" filter="fade">
                                      <p:cBhvr>
                                        <p:cTn id="67" dur="500"/>
                                        <p:tgtEl>
                                          <p:spTgt spid="11">
                                            <p:txEl>
                                              <p:pRg st="4" end="4"/>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nodeType="clickEffect">
                                  <p:stCondLst>
                                    <p:cond delay="0"/>
                                  </p:stCondLst>
                                  <p:childTnLst>
                                    <p:set>
                                      <p:cBhvr>
                                        <p:cTn id="71" dur="1" fill="hold">
                                          <p:stCondLst>
                                            <p:cond delay="0"/>
                                          </p:stCondLst>
                                        </p:cTn>
                                        <p:tgtEl>
                                          <p:spTgt spid="11">
                                            <p:txEl>
                                              <p:pRg st="6" end="6"/>
                                            </p:txEl>
                                          </p:spTgt>
                                        </p:tgtEl>
                                        <p:attrNameLst>
                                          <p:attrName>style.visibility</p:attrName>
                                        </p:attrNameLst>
                                      </p:cBhvr>
                                      <p:to>
                                        <p:strVal val="visible"/>
                                      </p:to>
                                    </p:set>
                                    <p:animEffect transition="in" filter="fade">
                                      <p:cBhvr>
                                        <p:cTn id="72" dur="500"/>
                                        <p:tgtEl>
                                          <p:spTgt spid="11">
                                            <p:txEl>
                                              <p:pRg st="6" end="6"/>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nodeType="clickEffect">
                                  <p:stCondLst>
                                    <p:cond delay="0"/>
                                  </p:stCondLst>
                                  <p:childTnLst>
                                    <p:set>
                                      <p:cBhvr>
                                        <p:cTn id="76" dur="1" fill="hold">
                                          <p:stCondLst>
                                            <p:cond delay="0"/>
                                          </p:stCondLst>
                                        </p:cTn>
                                        <p:tgtEl>
                                          <p:spTgt spid="11">
                                            <p:txEl>
                                              <p:pRg st="7" end="7"/>
                                            </p:txEl>
                                          </p:spTgt>
                                        </p:tgtEl>
                                        <p:attrNameLst>
                                          <p:attrName>style.visibility</p:attrName>
                                        </p:attrNameLst>
                                      </p:cBhvr>
                                      <p:to>
                                        <p:strVal val="visible"/>
                                      </p:to>
                                    </p:set>
                                    <p:animEffect transition="in" filter="fade">
                                      <p:cBhvr>
                                        <p:cTn id="77" dur="500"/>
                                        <p:tgtEl>
                                          <p:spTgt spid="11">
                                            <p:txEl>
                                              <p:pRg st="7" end="7"/>
                                            </p:txEl>
                                          </p:spTgt>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nodeType="clickEffect">
                                  <p:stCondLst>
                                    <p:cond delay="0"/>
                                  </p:stCondLst>
                                  <p:childTnLst>
                                    <p:set>
                                      <p:cBhvr>
                                        <p:cTn id="81" dur="1" fill="hold">
                                          <p:stCondLst>
                                            <p:cond delay="0"/>
                                          </p:stCondLst>
                                        </p:cTn>
                                        <p:tgtEl>
                                          <p:spTgt spid="11">
                                            <p:txEl>
                                              <p:pRg st="8" end="8"/>
                                            </p:txEl>
                                          </p:spTgt>
                                        </p:tgtEl>
                                        <p:attrNameLst>
                                          <p:attrName>style.visibility</p:attrName>
                                        </p:attrNameLst>
                                      </p:cBhvr>
                                      <p:to>
                                        <p:strVal val="visible"/>
                                      </p:to>
                                    </p:set>
                                    <p:animEffect transition="in" filter="fade">
                                      <p:cBhvr>
                                        <p:cTn id="82" dur="500"/>
                                        <p:tgtEl>
                                          <p:spTgt spid="11">
                                            <p:txEl>
                                              <p:pRg st="8" end="8"/>
                                            </p:txEl>
                                          </p:spTgt>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nodeType="clickEffect">
                                  <p:stCondLst>
                                    <p:cond delay="0"/>
                                  </p:stCondLst>
                                  <p:childTnLst>
                                    <p:set>
                                      <p:cBhvr>
                                        <p:cTn id="86" dur="1" fill="hold">
                                          <p:stCondLst>
                                            <p:cond delay="0"/>
                                          </p:stCondLst>
                                        </p:cTn>
                                        <p:tgtEl>
                                          <p:spTgt spid="12">
                                            <p:txEl>
                                              <p:pRg st="0" end="0"/>
                                            </p:txEl>
                                          </p:spTgt>
                                        </p:tgtEl>
                                        <p:attrNameLst>
                                          <p:attrName>style.visibility</p:attrName>
                                        </p:attrNameLst>
                                      </p:cBhvr>
                                      <p:to>
                                        <p:strVal val="visible"/>
                                      </p:to>
                                    </p:set>
                                    <p:animEffect transition="in" filter="fade">
                                      <p:cBhvr>
                                        <p:cTn id="87"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fontScale="90000"/>
          </a:bodyPr>
          <a:lstStyle/>
          <a:p>
            <a:r>
              <a:rPr lang="en-US" sz="4000" b="1" dirty="0">
                <a:latin typeface="Cambria" panose="02040503050406030204" pitchFamily="18" charset="0"/>
                <a:ea typeface="Cambria" panose="02040503050406030204" pitchFamily="18" charset="0"/>
              </a:rPr>
              <a:t>3.1. Mastering the Mechanics of Language – </a:t>
            </a:r>
            <a:r>
              <a:rPr lang="en-US" sz="4000" b="1" dirty="0">
                <a:solidFill>
                  <a:srgbClr val="C00000"/>
                </a:solidFill>
                <a:latin typeface="Cambria" panose="02040503050406030204" pitchFamily="18" charset="0"/>
                <a:ea typeface="Cambria" panose="02040503050406030204" pitchFamily="18" charset="0"/>
              </a:rPr>
              <a:t>Entering and Maintaining Conversations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199" y="1697829"/>
            <a:ext cx="6886433" cy="425535"/>
          </a:xfrm>
        </p:spPr>
        <p:txBody>
          <a:bodyPr>
            <a:normAutofit/>
          </a:bodyPr>
          <a:lstStyle/>
          <a:p>
            <a:pPr marL="0" indent="0">
              <a:buNone/>
            </a:pPr>
            <a:r>
              <a:rPr lang="en-US" sz="2400" b="1" u="sng" dirty="0"/>
              <a:t>STEP 2: TOPICS TO KEEP THE CONVERSATION GOING</a:t>
            </a:r>
          </a:p>
        </p:txBody>
      </p:sp>
      <p:sp>
        <p:nvSpPr>
          <p:cNvPr id="12" name="Content Placeholder 7">
            <a:extLst>
              <a:ext uri="{FF2B5EF4-FFF2-40B4-BE49-F238E27FC236}">
                <a16:creationId xmlns:a16="http://schemas.microsoft.com/office/drawing/2014/main" id="{61551AEA-51F6-43DB-B38A-5E025B714390}"/>
              </a:ext>
            </a:extLst>
          </p:cNvPr>
          <p:cNvSpPr txBox="1">
            <a:spLocks/>
          </p:cNvSpPr>
          <p:nvPr/>
        </p:nvSpPr>
        <p:spPr>
          <a:xfrm>
            <a:off x="647006" y="2259404"/>
            <a:ext cx="10706794" cy="436152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1800" dirty="0"/>
              <a:t>Even highly proficient learners of English are quick to share stories about </a:t>
            </a:r>
            <a:r>
              <a:rPr lang="en-US" sz="1800" b="1" dirty="0">
                <a:solidFill>
                  <a:schemeClr val="accent5">
                    <a:lumMod val="50000"/>
                  </a:schemeClr>
                </a:solidFill>
              </a:rPr>
              <a:t>their awkward silent moments </a:t>
            </a:r>
            <a:r>
              <a:rPr lang="en-US" sz="1800" dirty="0"/>
              <a:t>when they did not know what to say after Step 1.</a:t>
            </a:r>
          </a:p>
          <a:p>
            <a:pPr algn="ctr"/>
            <a:r>
              <a:rPr lang="en-US" sz="1800" dirty="0"/>
              <a:t>Do you sometimes not know what to do after you have entered the conversation?</a:t>
            </a:r>
          </a:p>
          <a:p>
            <a:pPr algn="ctr"/>
            <a:r>
              <a:rPr lang="en-US" sz="1800" dirty="0"/>
              <a:t>If the time and occasion permit you to engage in a longer conversation, then </a:t>
            </a:r>
            <a:r>
              <a:rPr lang="en-US" sz="1800" b="1" dirty="0">
                <a:solidFill>
                  <a:schemeClr val="accent5">
                    <a:lumMod val="50000"/>
                  </a:schemeClr>
                </a:solidFill>
              </a:rPr>
              <a:t>seize the opportunity to get to know your interlocutor better.</a:t>
            </a:r>
          </a:p>
          <a:p>
            <a:pPr algn="ctr"/>
            <a:r>
              <a:rPr lang="en-US" sz="1800" b="1" dirty="0">
                <a:solidFill>
                  <a:schemeClr val="accent5">
                    <a:lumMod val="50000"/>
                  </a:schemeClr>
                </a:solidFill>
              </a:rPr>
              <a:t>Your interactions will form the basis for future conversations</a:t>
            </a:r>
            <a:r>
              <a:rPr lang="en-US" sz="1800" dirty="0"/>
              <a:t>. These social exchanges may make it easy to talk about other professional matters. </a:t>
            </a:r>
          </a:p>
          <a:p>
            <a:pPr algn="ctr"/>
            <a:endParaRPr lang="en-US" sz="1800" dirty="0"/>
          </a:p>
          <a:p>
            <a:pPr algn="ctr"/>
            <a:r>
              <a:rPr lang="en-US" sz="1800" dirty="0"/>
              <a:t>Try to think of </a:t>
            </a:r>
            <a:r>
              <a:rPr lang="en-US" sz="1800" b="1" dirty="0">
                <a:solidFill>
                  <a:schemeClr val="accent5">
                    <a:lumMod val="50000"/>
                  </a:schemeClr>
                </a:solidFill>
              </a:rPr>
              <a:t>common topics that you can use to keep the dialogue going</a:t>
            </a:r>
            <a:r>
              <a:rPr lang="en-US" sz="1800" dirty="0"/>
              <a:t>, topics such as responses to your greetings, the weather, courses, TA work, research work, current events in the news, a previous contact or the last conversation, or the location where you both are. </a:t>
            </a:r>
          </a:p>
          <a:p>
            <a:pPr algn="ctr"/>
            <a:endParaRPr lang="en-US" sz="1800" dirty="0"/>
          </a:p>
          <a:p>
            <a:pPr algn="ctr"/>
            <a:r>
              <a:rPr lang="en-US" sz="1800" dirty="0"/>
              <a:t>Here are some examples to get you started:</a:t>
            </a:r>
          </a:p>
        </p:txBody>
      </p:sp>
    </p:spTree>
    <p:extLst>
      <p:ext uri="{BB962C8B-B14F-4D97-AF65-F5344CB8AC3E}">
        <p14:creationId xmlns:p14="http://schemas.microsoft.com/office/powerpoint/2010/main" val="2852801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xEl>
                                              <p:pRg st="0" end="0"/>
                                            </p:txEl>
                                          </p:spTgt>
                                        </p:tgtEl>
                                        <p:attrNameLst>
                                          <p:attrName>style.visibility</p:attrName>
                                        </p:attrNameLst>
                                      </p:cBhvr>
                                      <p:to>
                                        <p:strVal val="visible"/>
                                      </p:to>
                                    </p:set>
                                    <p:animEffect transition="in" filter="fade">
                                      <p:cBhvr>
                                        <p:cTn id="12" dur="500"/>
                                        <p:tgtEl>
                                          <p:spTgt spid="1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xEl>
                                              <p:pRg st="1" end="1"/>
                                            </p:txEl>
                                          </p:spTgt>
                                        </p:tgtEl>
                                        <p:attrNameLst>
                                          <p:attrName>style.visibility</p:attrName>
                                        </p:attrNameLst>
                                      </p:cBhvr>
                                      <p:to>
                                        <p:strVal val="visible"/>
                                      </p:to>
                                    </p:set>
                                    <p:animEffect transition="in" filter="fade">
                                      <p:cBhvr>
                                        <p:cTn id="17" dur="500"/>
                                        <p:tgtEl>
                                          <p:spTgt spid="1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2">
                                            <p:txEl>
                                              <p:pRg st="2" end="2"/>
                                            </p:txEl>
                                          </p:spTgt>
                                        </p:tgtEl>
                                        <p:attrNameLst>
                                          <p:attrName>style.visibility</p:attrName>
                                        </p:attrNameLst>
                                      </p:cBhvr>
                                      <p:to>
                                        <p:strVal val="visible"/>
                                      </p:to>
                                    </p:set>
                                    <p:animEffect transition="in" filter="fade">
                                      <p:cBhvr>
                                        <p:cTn id="22" dur="500"/>
                                        <p:tgtEl>
                                          <p:spTgt spid="1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2">
                                            <p:txEl>
                                              <p:pRg st="3" end="3"/>
                                            </p:txEl>
                                          </p:spTgt>
                                        </p:tgtEl>
                                        <p:attrNameLst>
                                          <p:attrName>style.visibility</p:attrName>
                                        </p:attrNameLst>
                                      </p:cBhvr>
                                      <p:to>
                                        <p:strVal val="visible"/>
                                      </p:to>
                                    </p:set>
                                    <p:animEffect transition="in" filter="fade">
                                      <p:cBhvr>
                                        <p:cTn id="27" dur="500"/>
                                        <p:tgtEl>
                                          <p:spTgt spid="12">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2">
                                            <p:txEl>
                                              <p:pRg st="5" end="5"/>
                                            </p:txEl>
                                          </p:spTgt>
                                        </p:tgtEl>
                                        <p:attrNameLst>
                                          <p:attrName>style.visibility</p:attrName>
                                        </p:attrNameLst>
                                      </p:cBhvr>
                                      <p:to>
                                        <p:strVal val="visible"/>
                                      </p:to>
                                    </p:set>
                                    <p:animEffect transition="in" filter="fade">
                                      <p:cBhvr>
                                        <p:cTn id="32" dur="500"/>
                                        <p:tgtEl>
                                          <p:spTgt spid="12">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2">
                                            <p:txEl>
                                              <p:pRg st="7" end="7"/>
                                            </p:txEl>
                                          </p:spTgt>
                                        </p:tgtEl>
                                        <p:attrNameLst>
                                          <p:attrName>style.visibility</p:attrName>
                                        </p:attrNameLst>
                                      </p:cBhvr>
                                      <p:to>
                                        <p:strVal val="visible"/>
                                      </p:to>
                                    </p:set>
                                    <p:animEffect transition="in" filter="fade">
                                      <p:cBhvr>
                                        <p:cTn id="37" dur="500"/>
                                        <p:tgtEl>
                                          <p:spTgt spid="1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fontScale="90000"/>
          </a:bodyPr>
          <a:lstStyle/>
          <a:p>
            <a:r>
              <a:rPr lang="en-US" sz="4000" b="1" dirty="0">
                <a:latin typeface="Cambria" panose="02040503050406030204" pitchFamily="18" charset="0"/>
                <a:ea typeface="Cambria" panose="02040503050406030204" pitchFamily="18" charset="0"/>
              </a:rPr>
              <a:t>3.1. Mastering the Mechanics of Language – </a:t>
            </a:r>
            <a:r>
              <a:rPr lang="en-US" sz="4000" b="1" dirty="0">
                <a:solidFill>
                  <a:srgbClr val="C00000"/>
                </a:solidFill>
                <a:latin typeface="Cambria" panose="02040503050406030204" pitchFamily="18" charset="0"/>
                <a:ea typeface="Cambria" panose="02040503050406030204" pitchFamily="18" charset="0"/>
              </a:rPr>
              <a:t>Entering and Maintaining Conversations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193" y="1814249"/>
            <a:ext cx="6886433" cy="425535"/>
          </a:xfrm>
        </p:spPr>
        <p:txBody>
          <a:bodyPr>
            <a:normAutofit/>
          </a:bodyPr>
          <a:lstStyle/>
          <a:p>
            <a:pPr marL="0" indent="0">
              <a:buNone/>
            </a:pPr>
            <a:r>
              <a:rPr lang="en-US" sz="2400" b="1" dirty="0" err="1">
                <a:solidFill>
                  <a:srgbClr val="00B050"/>
                </a:solidFill>
              </a:rPr>
              <a:t>i</a:t>
            </a:r>
            <a:r>
              <a:rPr lang="en-US" sz="2400" b="1" dirty="0">
                <a:solidFill>
                  <a:srgbClr val="00B050"/>
                </a:solidFill>
              </a:rPr>
              <a:t>. Responses to your greetings</a:t>
            </a:r>
          </a:p>
        </p:txBody>
      </p:sp>
      <p:sp>
        <p:nvSpPr>
          <p:cNvPr id="9" name="Content Placeholder 7">
            <a:extLst>
              <a:ext uri="{FF2B5EF4-FFF2-40B4-BE49-F238E27FC236}">
                <a16:creationId xmlns:a16="http://schemas.microsoft.com/office/drawing/2014/main" id="{F80509CF-7FBD-4A6D-B3C0-E71492CC5CB2}"/>
              </a:ext>
            </a:extLst>
          </p:cNvPr>
          <p:cNvSpPr txBox="1">
            <a:spLocks/>
          </p:cNvSpPr>
          <p:nvPr/>
        </p:nvSpPr>
        <p:spPr>
          <a:xfrm>
            <a:off x="838192" y="2516979"/>
            <a:ext cx="5071535" cy="2898248"/>
          </a:xfrm>
          <a:prstGeom prst="rect">
            <a:avLst/>
          </a:prstGeom>
          <a:ln>
            <a:solidFill>
              <a:srgbClr val="00B05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t>Response:</a:t>
            </a:r>
          </a:p>
          <a:p>
            <a:pPr algn="ctr"/>
            <a:r>
              <a:rPr lang="en-US" sz="2400" dirty="0"/>
              <a:t>I am exhausted.</a:t>
            </a:r>
          </a:p>
          <a:p>
            <a:pPr algn="ctr"/>
            <a:r>
              <a:rPr lang="en-US" sz="2400" dirty="0"/>
              <a:t>Hectic! (In response to: How’s your morning so far?)</a:t>
            </a:r>
          </a:p>
          <a:p>
            <a:pPr algn="ctr"/>
            <a:r>
              <a:rPr lang="en-US" sz="2400" dirty="0"/>
              <a:t>Why is that?</a:t>
            </a:r>
          </a:p>
          <a:p>
            <a:pPr algn="ctr"/>
            <a:r>
              <a:rPr lang="en-US" sz="2400" dirty="0"/>
              <a:t>What’s a hectic morning like for you?</a:t>
            </a:r>
          </a:p>
        </p:txBody>
      </p:sp>
      <p:sp>
        <p:nvSpPr>
          <p:cNvPr id="12" name="Content Placeholder 7">
            <a:extLst>
              <a:ext uri="{FF2B5EF4-FFF2-40B4-BE49-F238E27FC236}">
                <a16:creationId xmlns:a16="http://schemas.microsoft.com/office/drawing/2014/main" id="{61551AEA-51F6-43DB-B38A-5E025B714390}"/>
              </a:ext>
            </a:extLst>
          </p:cNvPr>
          <p:cNvSpPr txBox="1">
            <a:spLocks/>
          </p:cNvSpPr>
          <p:nvPr/>
        </p:nvSpPr>
        <p:spPr>
          <a:xfrm>
            <a:off x="6282263" y="2516979"/>
            <a:ext cx="5071535" cy="2898248"/>
          </a:xfrm>
          <a:prstGeom prst="rect">
            <a:avLst/>
          </a:prstGeom>
          <a:ln>
            <a:solidFill>
              <a:schemeClr val="accent4">
                <a:lumMod val="75000"/>
              </a:schemeClr>
            </a:solidFill>
            <a:prstDash val="dash"/>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t>Try adding some of your own expressions:</a:t>
            </a:r>
          </a:p>
          <a:p>
            <a:pPr algn="ctr"/>
            <a:r>
              <a:rPr lang="en-US" sz="2400" b="1" dirty="0"/>
              <a:t>____________________________</a:t>
            </a:r>
          </a:p>
          <a:p>
            <a:pPr algn="ctr"/>
            <a:r>
              <a:rPr lang="en-US" sz="2400" b="1" dirty="0"/>
              <a:t>____________________________</a:t>
            </a:r>
          </a:p>
          <a:p>
            <a:pPr algn="ctr"/>
            <a:r>
              <a:rPr lang="en-US" sz="2400" b="1" dirty="0"/>
              <a:t>____________________________</a:t>
            </a:r>
          </a:p>
          <a:p>
            <a:pPr algn="ctr"/>
            <a:r>
              <a:rPr lang="en-US" sz="2400" b="1" dirty="0"/>
              <a:t>____________________________</a:t>
            </a:r>
          </a:p>
        </p:txBody>
      </p:sp>
    </p:spTree>
    <p:extLst>
      <p:ext uri="{BB962C8B-B14F-4D97-AF65-F5344CB8AC3E}">
        <p14:creationId xmlns:p14="http://schemas.microsoft.com/office/powerpoint/2010/main" val="4073478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1" end="1"/>
                                            </p:txEl>
                                          </p:spTgt>
                                        </p:tgtEl>
                                        <p:attrNameLst>
                                          <p:attrName>style.visibility</p:attrName>
                                        </p:attrNameLst>
                                      </p:cBhvr>
                                      <p:to>
                                        <p:strVal val="visible"/>
                                      </p:to>
                                    </p:set>
                                    <p:animEffect transition="in" filter="fade">
                                      <p:cBhvr>
                                        <p:cTn id="17" dur="500"/>
                                        <p:tgtEl>
                                          <p:spTgt spid="9">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2" end="2"/>
                                            </p:txEl>
                                          </p:spTgt>
                                        </p:tgtEl>
                                        <p:attrNameLst>
                                          <p:attrName>style.visibility</p:attrName>
                                        </p:attrNameLst>
                                      </p:cBhvr>
                                      <p:to>
                                        <p:strVal val="visible"/>
                                      </p:to>
                                    </p:set>
                                    <p:animEffect transition="in" filter="fade">
                                      <p:cBhvr>
                                        <p:cTn id="22" dur="500"/>
                                        <p:tgtEl>
                                          <p:spTgt spid="9">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3" end="3"/>
                                            </p:txEl>
                                          </p:spTgt>
                                        </p:tgtEl>
                                        <p:attrNameLst>
                                          <p:attrName>style.visibility</p:attrName>
                                        </p:attrNameLst>
                                      </p:cBhvr>
                                      <p:to>
                                        <p:strVal val="visible"/>
                                      </p:to>
                                    </p:set>
                                    <p:animEffect transition="in" filter="fade">
                                      <p:cBhvr>
                                        <p:cTn id="27" dur="500"/>
                                        <p:tgtEl>
                                          <p:spTgt spid="9">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4" end="4"/>
                                            </p:txEl>
                                          </p:spTgt>
                                        </p:tgtEl>
                                        <p:attrNameLst>
                                          <p:attrName>style.visibility</p:attrName>
                                        </p:attrNameLst>
                                      </p:cBhvr>
                                      <p:to>
                                        <p:strVal val="visible"/>
                                      </p:to>
                                    </p:set>
                                    <p:animEffect transition="in" filter="fade">
                                      <p:cBhvr>
                                        <p:cTn id="32" dur="500"/>
                                        <p:tgtEl>
                                          <p:spTgt spid="9">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2">
                                            <p:txEl>
                                              <p:pRg st="0" end="0"/>
                                            </p:txEl>
                                          </p:spTgt>
                                        </p:tgtEl>
                                        <p:attrNameLst>
                                          <p:attrName>style.visibility</p:attrName>
                                        </p:attrNameLst>
                                      </p:cBhvr>
                                      <p:to>
                                        <p:strVal val="visible"/>
                                      </p:to>
                                    </p:set>
                                    <p:animEffect transition="in" filter="fade">
                                      <p:cBhvr>
                                        <p:cTn id="37" dur="500"/>
                                        <p:tgtEl>
                                          <p:spTgt spid="12">
                                            <p:txEl>
                                              <p:pRg st="0" end="0"/>
                                            </p:txEl>
                                          </p:spTgt>
                                        </p:tgtEl>
                                      </p:cBhvr>
                                    </p:animEffect>
                                  </p:childTnLst>
                                </p:cTn>
                              </p:par>
                            </p:childTnLst>
                          </p:cTn>
                        </p:par>
                        <p:par>
                          <p:cTn id="38" fill="hold">
                            <p:stCondLst>
                              <p:cond delay="500"/>
                            </p:stCondLst>
                            <p:childTnLst>
                              <p:par>
                                <p:cTn id="39" presetID="10" presetClass="entr" presetSubtype="0" fill="hold" nodeType="afterEffect">
                                  <p:stCondLst>
                                    <p:cond delay="0"/>
                                  </p:stCondLst>
                                  <p:childTnLst>
                                    <p:set>
                                      <p:cBhvr>
                                        <p:cTn id="40" dur="1" fill="hold">
                                          <p:stCondLst>
                                            <p:cond delay="0"/>
                                          </p:stCondLst>
                                        </p:cTn>
                                        <p:tgtEl>
                                          <p:spTgt spid="12">
                                            <p:txEl>
                                              <p:pRg st="1" end="1"/>
                                            </p:txEl>
                                          </p:spTgt>
                                        </p:tgtEl>
                                        <p:attrNameLst>
                                          <p:attrName>style.visibility</p:attrName>
                                        </p:attrNameLst>
                                      </p:cBhvr>
                                      <p:to>
                                        <p:strVal val="visible"/>
                                      </p:to>
                                    </p:set>
                                    <p:animEffect transition="in" filter="fade">
                                      <p:cBhvr>
                                        <p:cTn id="41" dur="500"/>
                                        <p:tgtEl>
                                          <p:spTgt spid="12">
                                            <p:txEl>
                                              <p:pRg st="1" end="1"/>
                                            </p:txEl>
                                          </p:spTgt>
                                        </p:tgtEl>
                                      </p:cBhvr>
                                    </p:animEffect>
                                  </p:childTnLst>
                                </p:cTn>
                              </p:par>
                            </p:childTnLst>
                          </p:cTn>
                        </p:par>
                        <p:par>
                          <p:cTn id="42" fill="hold">
                            <p:stCondLst>
                              <p:cond delay="1000"/>
                            </p:stCondLst>
                            <p:childTnLst>
                              <p:par>
                                <p:cTn id="43" presetID="10" presetClass="entr" presetSubtype="0" fill="hold" nodeType="afterEffect">
                                  <p:stCondLst>
                                    <p:cond delay="0"/>
                                  </p:stCondLst>
                                  <p:childTnLst>
                                    <p:set>
                                      <p:cBhvr>
                                        <p:cTn id="44" dur="1" fill="hold">
                                          <p:stCondLst>
                                            <p:cond delay="0"/>
                                          </p:stCondLst>
                                        </p:cTn>
                                        <p:tgtEl>
                                          <p:spTgt spid="12">
                                            <p:txEl>
                                              <p:pRg st="2" end="2"/>
                                            </p:txEl>
                                          </p:spTgt>
                                        </p:tgtEl>
                                        <p:attrNameLst>
                                          <p:attrName>style.visibility</p:attrName>
                                        </p:attrNameLst>
                                      </p:cBhvr>
                                      <p:to>
                                        <p:strVal val="visible"/>
                                      </p:to>
                                    </p:set>
                                    <p:animEffect transition="in" filter="fade">
                                      <p:cBhvr>
                                        <p:cTn id="45" dur="500"/>
                                        <p:tgtEl>
                                          <p:spTgt spid="12">
                                            <p:txEl>
                                              <p:pRg st="2" end="2"/>
                                            </p:txEl>
                                          </p:spTgt>
                                        </p:tgtEl>
                                      </p:cBhvr>
                                    </p:animEffect>
                                  </p:childTnLst>
                                </p:cTn>
                              </p:par>
                            </p:childTnLst>
                          </p:cTn>
                        </p:par>
                        <p:par>
                          <p:cTn id="46" fill="hold">
                            <p:stCondLst>
                              <p:cond delay="1500"/>
                            </p:stCondLst>
                            <p:childTnLst>
                              <p:par>
                                <p:cTn id="47" presetID="10" presetClass="entr" presetSubtype="0" fill="hold" nodeType="afterEffect">
                                  <p:stCondLst>
                                    <p:cond delay="0"/>
                                  </p:stCondLst>
                                  <p:childTnLst>
                                    <p:set>
                                      <p:cBhvr>
                                        <p:cTn id="48" dur="1" fill="hold">
                                          <p:stCondLst>
                                            <p:cond delay="0"/>
                                          </p:stCondLst>
                                        </p:cTn>
                                        <p:tgtEl>
                                          <p:spTgt spid="12">
                                            <p:txEl>
                                              <p:pRg st="3" end="3"/>
                                            </p:txEl>
                                          </p:spTgt>
                                        </p:tgtEl>
                                        <p:attrNameLst>
                                          <p:attrName>style.visibility</p:attrName>
                                        </p:attrNameLst>
                                      </p:cBhvr>
                                      <p:to>
                                        <p:strVal val="visible"/>
                                      </p:to>
                                    </p:set>
                                    <p:animEffect transition="in" filter="fade">
                                      <p:cBhvr>
                                        <p:cTn id="49" dur="500"/>
                                        <p:tgtEl>
                                          <p:spTgt spid="12">
                                            <p:txEl>
                                              <p:pRg st="3" end="3"/>
                                            </p:txEl>
                                          </p:spTgt>
                                        </p:tgtEl>
                                      </p:cBhvr>
                                    </p:animEffect>
                                  </p:childTnLst>
                                </p:cTn>
                              </p:par>
                            </p:childTnLst>
                          </p:cTn>
                        </p:par>
                        <p:par>
                          <p:cTn id="50" fill="hold">
                            <p:stCondLst>
                              <p:cond delay="2000"/>
                            </p:stCondLst>
                            <p:childTnLst>
                              <p:par>
                                <p:cTn id="51" presetID="10" presetClass="entr" presetSubtype="0" fill="hold" nodeType="afterEffect">
                                  <p:stCondLst>
                                    <p:cond delay="0"/>
                                  </p:stCondLst>
                                  <p:childTnLst>
                                    <p:set>
                                      <p:cBhvr>
                                        <p:cTn id="52" dur="1" fill="hold">
                                          <p:stCondLst>
                                            <p:cond delay="0"/>
                                          </p:stCondLst>
                                        </p:cTn>
                                        <p:tgtEl>
                                          <p:spTgt spid="12">
                                            <p:txEl>
                                              <p:pRg st="4" end="4"/>
                                            </p:txEl>
                                          </p:spTgt>
                                        </p:tgtEl>
                                        <p:attrNameLst>
                                          <p:attrName>style.visibility</p:attrName>
                                        </p:attrNameLst>
                                      </p:cBhvr>
                                      <p:to>
                                        <p:strVal val="visible"/>
                                      </p:to>
                                    </p:set>
                                    <p:animEffect transition="in" filter="fade">
                                      <p:cBhvr>
                                        <p:cTn id="53" dur="500"/>
                                        <p:tgtEl>
                                          <p:spTgt spid="1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fontScale="90000"/>
          </a:bodyPr>
          <a:lstStyle/>
          <a:p>
            <a:r>
              <a:rPr lang="en-US" sz="4000" b="1" dirty="0">
                <a:latin typeface="Cambria" panose="02040503050406030204" pitchFamily="18" charset="0"/>
                <a:ea typeface="Cambria" panose="02040503050406030204" pitchFamily="18" charset="0"/>
              </a:rPr>
              <a:t>3.1. Mastering the Mechanics of Language – </a:t>
            </a:r>
            <a:r>
              <a:rPr lang="en-US" sz="4000" b="1" dirty="0">
                <a:solidFill>
                  <a:srgbClr val="C00000"/>
                </a:solidFill>
                <a:latin typeface="Cambria" panose="02040503050406030204" pitchFamily="18" charset="0"/>
                <a:ea typeface="Cambria" panose="02040503050406030204" pitchFamily="18" charset="0"/>
              </a:rPr>
              <a:t>Entering and Maintaining Conversations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193" y="1814249"/>
            <a:ext cx="6886433" cy="425535"/>
          </a:xfrm>
        </p:spPr>
        <p:txBody>
          <a:bodyPr>
            <a:normAutofit/>
          </a:bodyPr>
          <a:lstStyle/>
          <a:p>
            <a:pPr marL="0" indent="0">
              <a:buNone/>
            </a:pPr>
            <a:r>
              <a:rPr lang="en-US" sz="2400" b="1" dirty="0">
                <a:solidFill>
                  <a:srgbClr val="00B050"/>
                </a:solidFill>
              </a:rPr>
              <a:t>ii. Weather</a:t>
            </a:r>
          </a:p>
        </p:txBody>
      </p:sp>
      <p:sp>
        <p:nvSpPr>
          <p:cNvPr id="9" name="Content Placeholder 7">
            <a:extLst>
              <a:ext uri="{FF2B5EF4-FFF2-40B4-BE49-F238E27FC236}">
                <a16:creationId xmlns:a16="http://schemas.microsoft.com/office/drawing/2014/main" id="{F80509CF-7FBD-4A6D-B3C0-E71492CC5CB2}"/>
              </a:ext>
            </a:extLst>
          </p:cNvPr>
          <p:cNvSpPr txBox="1">
            <a:spLocks/>
          </p:cNvSpPr>
          <p:nvPr/>
        </p:nvSpPr>
        <p:spPr>
          <a:xfrm>
            <a:off x="838192" y="2516979"/>
            <a:ext cx="5071535" cy="2898248"/>
          </a:xfrm>
          <a:prstGeom prst="rect">
            <a:avLst/>
          </a:prstGeom>
          <a:ln>
            <a:solidFill>
              <a:srgbClr val="00B05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400" dirty="0"/>
              <a:t>What a gorgeous day!</a:t>
            </a:r>
          </a:p>
          <a:p>
            <a:pPr algn="ctr"/>
            <a:r>
              <a:rPr lang="en-US" sz="2400" dirty="0"/>
              <a:t>It’s a bit chilly today, isn’t it?</a:t>
            </a:r>
          </a:p>
          <a:p>
            <a:pPr algn="ctr"/>
            <a:r>
              <a:rPr lang="en-US" sz="2400" dirty="0"/>
              <a:t>The weather has really turned out nice today!</a:t>
            </a:r>
          </a:p>
          <a:p>
            <a:pPr algn="ctr"/>
            <a:r>
              <a:rPr lang="en-US" sz="2400" dirty="0"/>
              <a:t>Looks like we will have the same weather during the next few days!</a:t>
            </a:r>
          </a:p>
        </p:txBody>
      </p:sp>
      <p:sp>
        <p:nvSpPr>
          <p:cNvPr id="12" name="Content Placeholder 7">
            <a:extLst>
              <a:ext uri="{FF2B5EF4-FFF2-40B4-BE49-F238E27FC236}">
                <a16:creationId xmlns:a16="http://schemas.microsoft.com/office/drawing/2014/main" id="{61551AEA-51F6-43DB-B38A-5E025B714390}"/>
              </a:ext>
            </a:extLst>
          </p:cNvPr>
          <p:cNvSpPr txBox="1">
            <a:spLocks/>
          </p:cNvSpPr>
          <p:nvPr/>
        </p:nvSpPr>
        <p:spPr>
          <a:xfrm>
            <a:off x="6282263" y="2516979"/>
            <a:ext cx="5071535" cy="2898248"/>
          </a:xfrm>
          <a:prstGeom prst="rect">
            <a:avLst/>
          </a:prstGeom>
          <a:ln>
            <a:solidFill>
              <a:schemeClr val="accent4">
                <a:lumMod val="75000"/>
              </a:schemeClr>
            </a:solidFill>
            <a:prstDash val="dash"/>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t>Try adding some of your own expressions:</a:t>
            </a:r>
          </a:p>
          <a:p>
            <a:pPr algn="ctr"/>
            <a:r>
              <a:rPr lang="en-US" sz="2400" b="1" dirty="0"/>
              <a:t>____________________________</a:t>
            </a:r>
          </a:p>
          <a:p>
            <a:pPr algn="ctr"/>
            <a:r>
              <a:rPr lang="en-US" sz="2400" b="1" dirty="0"/>
              <a:t>____________________________</a:t>
            </a:r>
          </a:p>
          <a:p>
            <a:pPr algn="ctr"/>
            <a:r>
              <a:rPr lang="en-US" sz="2400" b="1" dirty="0"/>
              <a:t>____________________________</a:t>
            </a:r>
          </a:p>
          <a:p>
            <a:pPr algn="ctr"/>
            <a:r>
              <a:rPr lang="en-US" sz="2400" b="1" dirty="0"/>
              <a:t>____________________________</a:t>
            </a:r>
          </a:p>
        </p:txBody>
      </p:sp>
    </p:spTree>
    <p:extLst>
      <p:ext uri="{BB962C8B-B14F-4D97-AF65-F5344CB8AC3E}">
        <p14:creationId xmlns:p14="http://schemas.microsoft.com/office/powerpoint/2010/main" val="1954556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1" end="1"/>
                                            </p:txEl>
                                          </p:spTgt>
                                        </p:tgtEl>
                                        <p:attrNameLst>
                                          <p:attrName>style.visibility</p:attrName>
                                        </p:attrNameLst>
                                      </p:cBhvr>
                                      <p:to>
                                        <p:strVal val="visible"/>
                                      </p:to>
                                    </p:set>
                                    <p:animEffect transition="in" filter="fade">
                                      <p:cBhvr>
                                        <p:cTn id="17" dur="500"/>
                                        <p:tgtEl>
                                          <p:spTgt spid="9">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2" end="2"/>
                                            </p:txEl>
                                          </p:spTgt>
                                        </p:tgtEl>
                                        <p:attrNameLst>
                                          <p:attrName>style.visibility</p:attrName>
                                        </p:attrNameLst>
                                      </p:cBhvr>
                                      <p:to>
                                        <p:strVal val="visible"/>
                                      </p:to>
                                    </p:set>
                                    <p:animEffect transition="in" filter="fade">
                                      <p:cBhvr>
                                        <p:cTn id="22" dur="500"/>
                                        <p:tgtEl>
                                          <p:spTgt spid="9">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3" end="3"/>
                                            </p:txEl>
                                          </p:spTgt>
                                        </p:tgtEl>
                                        <p:attrNameLst>
                                          <p:attrName>style.visibility</p:attrName>
                                        </p:attrNameLst>
                                      </p:cBhvr>
                                      <p:to>
                                        <p:strVal val="visible"/>
                                      </p:to>
                                    </p:set>
                                    <p:animEffect transition="in" filter="fade">
                                      <p:cBhvr>
                                        <p:cTn id="27" dur="500"/>
                                        <p:tgtEl>
                                          <p:spTgt spid="9">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2">
                                            <p:txEl>
                                              <p:pRg st="0" end="0"/>
                                            </p:txEl>
                                          </p:spTgt>
                                        </p:tgtEl>
                                        <p:attrNameLst>
                                          <p:attrName>style.visibility</p:attrName>
                                        </p:attrNameLst>
                                      </p:cBhvr>
                                      <p:to>
                                        <p:strVal val="visible"/>
                                      </p:to>
                                    </p:set>
                                    <p:animEffect transition="in" filter="fade">
                                      <p:cBhvr>
                                        <p:cTn id="32" dur="500"/>
                                        <p:tgtEl>
                                          <p:spTgt spid="12">
                                            <p:txEl>
                                              <p:pRg st="0" end="0"/>
                                            </p:txEl>
                                          </p:spTgt>
                                        </p:tgtEl>
                                      </p:cBhvr>
                                    </p:animEffect>
                                  </p:childTnLst>
                                </p:cTn>
                              </p:par>
                            </p:childTnLst>
                          </p:cTn>
                        </p:par>
                        <p:par>
                          <p:cTn id="33" fill="hold">
                            <p:stCondLst>
                              <p:cond delay="500"/>
                            </p:stCondLst>
                            <p:childTnLst>
                              <p:par>
                                <p:cTn id="34" presetID="10" presetClass="entr" presetSubtype="0" fill="hold" nodeType="afterEffect">
                                  <p:stCondLst>
                                    <p:cond delay="0"/>
                                  </p:stCondLst>
                                  <p:childTnLst>
                                    <p:set>
                                      <p:cBhvr>
                                        <p:cTn id="35" dur="1" fill="hold">
                                          <p:stCondLst>
                                            <p:cond delay="0"/>
                                          </p:stCondLst>
                                        </p:cTn>
                                        <p:tgtEl>
                                          <p:spTgt spid="12">
                                            <p:txEl>
                                              <p:pRg st="1" end="1"/>
                                            </p:txEl>
                                          </p:spTgt>
                                        </p:tgtEl>
                                        <p:attrNameLst>
                                          <p:attrName>style.visibility</p:attrName>
                                        </p:attrNameLst>
                                      </p:cBhvr>
                                      <p:to>
                                        <p:strVal val="visible"/>
                                      </p:to>
                                    </p:set>
                                    <p:animEffect transition="in" filter="fade">
                                      <p:cBhvr>
                                        <p:cTn id="36" dur="500"/>
                                        <p:tgtEl>
                                          <p:spTgt spid="12">
                                            <p:txEl>
                                              <p:pRg st="1" end="1"/>
                                            </p:txEl>
                                          </p:spTgt>
                                        </p:tgtEl>
                                      </p:cBhvr>
                                    </p:animEffect>
                                  </p:childTnLst>
                                </p:cTn>
                              </p:par>
                            </p:childTnLst>
                          </p:cTn>
                        </p:par>
                        <p:par>
                          <p:cTn id="37" fill="hold">
                            <p:stCondLst>
                              <p:cond delay="1000"/>
                            </p:stCondLst>
                            <p:childTnLst>
                              <p:par>
                                <p:cTn id="38" presetID="10" presetClass="entr" presetSubtype="0" fill="hold" nodeType="afterEffect">
                                  <p:stCondLst>
                                    <p:cond delay="0"/>
                                  </p:stCondLst>
                                  <p:childTnLst>
                                    <p:set>
                                      <p:cBhvr>
                                        <p:cTn id="39" dur="1" fill="hold">
                                          <p:stCondLst>
                                            <p:cond delay="0"/>
                                          </p:stCondLst>
                                        </p:cTn>
                                        <p:tgtEl>
                                          <p:spTgt spid="12">
                                            <p:txEl>
                                              <p:pRg st="2" end="2"/>
                                            </p:txEl>
                                          </p:spTgt>
                                        </p:tgtEl>
                                        <p:attrNameLst>
                                          <p:attrName>style.visibility</p:attrName>
                                        </p:attrNameLst>
                                      </p:cBhvr>
                                      <p:to>
                                        <p:strVal val="visible"/>
                                      </p:to>
                                    </p:set>
                                    <p:animEffect transition="in" filter="fade">
                                      <p:cBhvr>
                                        <p:cTn id="40" dur="500"/>
                                        <p:tgtEl>
                                          <p:spTgt spid="12">
                                            <p:txEl>
                                              <p:pRg st="2" end="2"/>
                                            </p:txEl>
                                          </p:spTgt>
                                        </p:tgtEl>
                                      </p:cBhvr>
                                    </p:animEffect>
                                  </p:childTnLst>
                                </p:cTn>
                              </p:par>
                            </p:childTnLst>
                          </p:cTn>
                        </p:par>
                        <p:par>
                          <p:cTn id="41" fill="hold">
                            <p:stCondLst>
                              <p:cond delay="1500"/>
                            </p:stCondLst>
                            <p:childTnLst>
                              <p:par>
                                <p:cTn id="42" presetID="10" presetClass="entr" presetSubtype="0" fill="hold" nodeType="afterEffect">
                                  <p:stCondLst>
                                    <p:cond delay="0"/>
                                  </p:stCondLst>
                                  <p:childTnLst>
                                    <p:set>
                                      <p:cBhvr>
                                        <p:cTn id="43" dur="1" fill="hold">
                                          <p:stCondLst>
                                            <p:cond delay="0"/>
                                          </p:stCondLst>
                                        </p:cTn>
                                        <p:tgtEl>
                                          <p:spTgt spid="12">
                                            <p:txEl>
                                              <p:pRg st="3" end="3"/>
                                            </p:txEl>
                                          </p:spTgt>
                                        </p:tgtEl>
                                        <p:attrNameLst>
                                          <p:attrName>style.visibility</p:attrName>
                                        </p:attrNameLst>
                                      </p:cBhvr>
                                      <p:to>
                                        <p:strVal val="visible"/>
                                      </p:to>
                                    </p:set>
                                    <p:animEffect transition="in" filter="fade">
                                      <p:cBhvr>
                                        <p:cTn id="44" dur="500"/>
                                        <p:tgtEl>
                                          <p:spTgt spid="12">
                                            <p:txEl>
                                              <p:pRg st="3" end="3"/>
                                            </p:txEl>
                                          </p:spTgt>
                                        </p:tgtEl>
                                      </p:cBhvr>
                                    </p:animEffect>
                                  </p:childTnLst>
                                </p:cTn>
                              </p:par>
                            </p:childTnLst>
                          </p:cTn>
                        </p:par>
                        <p:par>
                          <p:cTn id="45" fill="hold">
                            <p:stCondLst>
                              <p:cond delay="2000"/>
                            </p:stCondLst>
                            <p:childTnLst>
                              <p:par>
                                <p:cTn id="46" presetID="10" presetClass="entr" presetSubtype="0" fill="hold" nodeType="afterEffect">
                                  <p:stCondLst>
                                    <p:cond delay="0"/>
                                  </p:stCondLst>
                                  <p:childTnLst>
                                    <p:set>
                                      <p:cBhvr>
                                        <p:cTn id="47" dur="1" fill="hold">
                                          <p:stCondLst>
                                            <p:cond delay="0"/>
                                          </p:stCondLst>
                                        </p:cTn>
                                        <p:tgtEl>
                                          <p:spTgt spid="12">
                                            <p:txEl>
                                              <p:pRg st="4" end="4"/>
                                            </p:txEl>
                                          </p:spTgt>
                                        </p:tgtEl>
                                        <p:attrNameLst>
                                          <p:attrName>style.visibility</p:attrName>
                                        </p:attrNameLst>
                                      </p:cBhvr>
                                      <p:to>
                                        <p:strVal val="visible"/>
                                      </p:to>
                                    </p:set>
                                    <p:animEffect transition="in" filter="fade">
                                      <p:cBhvr>
                                        <p:cTn id="48" dur="500"/>
                                        <p:tgtEl>
                                          <p:spTgt spid="1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fontScale="90000"/>
          </a:bodyPr>
          <a:lstStyle/>
          <a:p>
            <a:r>
              <a:rPr lang="en-US" sz="4000" b="1" dirty="0">
                <a:latin typeface="Cambria" panose="02040503050406030204" pitchFamily="18" charset="0"/>
                <a:ea typeface="Cambria" panose="02040503050406030204" pitchFamily="18" charset="0"/>
              </a:rPr>
              <a:t>3.1. Mastering the Mechanics of Language – </a:t>
            </a:r>
            <a:r>
              <a:rPr lang="en-US" sz="4000" b="1" dirty="0">
                <a:solidFill>
                  <a:srgbClr val="C00000"/>
                </a:solidFill>
                <a:latin typeface="Cambria" panose="02040503050406030204" pitchFamily="18" charset="0"/>
                <a:ea typeface="Cambria" panose="02040503050406030204" pitchFamily="18" charset="0"/>
              </a:rPr>
              <a:t>Entering and Maintaining Conversations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193" y="1814249"/>
            <a:ext cx="6886433" cy="425535"/>
          </a:xfrm>
        </p:spPr>
        <p:txBody>
          <a:bodyPr>
            <a:normAutofit/>
          </a:bodyPr>
          <a:lstStyle/>
          <a:p>
            <a:pPr marL="0" indent="0">
              <a:buNone/>
            </a:pPr>
            <a:r>
              <a:rPr lang="en-US" sz="2400" b="1" dirty="0">
                <a:solidFill>
                  <a:srgbClr val="00B050"/>
                </a:solidFill>
              </a:rPr>
              <a:t>iii. Course work</a:t>
            </a:r>
          </a:p>
        </p:txBody>
      </p:sp>
      <p:sp>
        <p:nvSpPr>
          <p:cNvPr id="9" name="Content Placeholder 7">
            <a:extLst>
              <a:ext uri="{FF2B5EF4-FFF2-40B4-BE49-F238E27FC236}">
                <a16:creationId xmlns:a16="http://schemas.microsoft.com/office/drawing/2014/main" id="{F80509CF-7FBD-4A6D-B3C0-E71492CC5CB2}"/>
              </a:ext>
            </a:extLst>
          </p:cNvPr>
          <p:cNvSpPr txBox="1">
            <a:spLocks/>
          </p:cNvSpPr>
          <p:nvPr/>
        </p:nvSpPr>
        <p:spPr>
          <a:xfrm>
            <a:off x="838192" y="2516978"/>
            <a:ext cx="5071535" cy="3579021"/>
          </a:xfrm>
          <a:prstGeom prst="rect">
            <a:avLst/>
          </a:prstGeom>
          <a:ln>
            <a:solidFill>
              <a:srgbClr val="00B050"/>
            </a:solidFill>
          </a:ln>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400" dirty="0"/>
              <a:t>What course are you taking this term?</a:t>
            </a:r>
          </a:p>
          <a:p>
            <a:pPr algn="ctr"/>
            <a:r>
              <a:rPr lang="en-US" sz="2400" dirty="0"/>
              <a:t>How many courses are you taking this term?</a:t>
            </a:r>
          </a:p>
          <a:p>
            <a:pPr algn="ctr"/>
            <a:r>
              <a:rPr lang="en-US" sz="2400" dirty="0"/>
              <a:t>Are you taking (e.g., course number) this term?</a:t>
            </a:r>
          </a:p>
          <a:p>
            <a:pPr algn="ctr"/>
            <a:r>
              <a:rPr lang="en-US" sz="2400" dirty="0"/>
              <a:t>Have you finished the reading for Wednesday’s class? Why did you think of the piece?</a:t>
            </a:r>
          </a:p>
          <a:p>
            <a:pPr algn="ctr"/>
            <a:r>
              <a:rPr lang="en-US" sz="2400" dirty="0"/>
              <a:t>How’s your class presentation coming along? What did you decide to focus on?</a:t>
            </a:r>
          </a:p>
        </p:txBody>
      </p:sp>
      <p:sp>
        <p:nvSpPr>
          <p:cNvPr id="12" name="Content Placeholder 7">
            <a:extLst>
              <a:ext uri="{FF2B5EF4-FFF2-40B4-BE49-F238E27FC236}">
                <a16:creationId xmlns:a16="http://schemas.microsoft.com/office/drawing/2014/main" id="{61551AEA-51F6-43DB-B38A-5E025B714390}"/>
              </a:ext>
            </a:extLst>
          </p:cNvPr>
          <p:cNvSpPr txBox="1">
            <a:spLocks/>
          </p:cNvSpPr>
          <p:nvPr/>
        </p:nvSpPr>
        <p:spPr>
          <a:xfrm>
            <a:off x="6282263" y="2516979"/>
            <a:ext cx="5071535" cy="2898248"/>
          </a:xfrm>
          <a:prstGeom prst="rect">
            <a:avLst/>
          </a:prstGeom>
          <a:ln>
            <a:solidFill>
              <a:schemeClr val="accent4">
                <a:lumMod val="75000"/>
              </a:schemeClr>
            </a:solidFill>
            <a:prstDash val="dash"/>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t>Try adding some of your own expressions:</a:t>
            </a:r>
          </a:p>
          <a:p>
            <a:pPr algn="ctr"/>
            <a:r>
              <a:rPr lang="en-US" sz="2400" b="1" dirty="0"/>
              <a:t>____________________________</a:t>
            </a:r>
          </a:p>
          <a:p>
            <a:pPr algn="ctr"/>
            <a:r>
              <a:rPr lang="en-US" sz="2400" b="1" dirty="0"/>
              <a:t>____________________________</a:t>
            </a:r>
          </a:p>
          <a:p>
            <a:pPr algn="ctr"/>
            <a:r>
              <a:rPr lang="en-US" sz="2400" b="1" dirty="0"/>
              <a:t>____________________________</a:t>
            </a:r>
          </a:p>
          <a:p>
            <a:pPr algn="ctr"/>
            <a:r>
              <a:rPr lang="en-US" sz="2400" b="1" dirty="0"/>
              <a:t>____________________________</a:t>
            </a:r>
          </a:p>
        </p:txBody>
      </p:sp>
    </p:spTree>
    <p:extLst>
      <p:ext uri="{BB962C8B-B14F-4D97-AF65-F5344CB8AC3E}">
        <p14:creationId xmlns:p14="http://schemas.microsoft.com/office/powerpoint/2010/main" val="3380113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1" end="1"/>
                                            </p:txEl>
                                          </p:spTgt>
                                        </p:tgtEl>
                                        <p:attrNameLst>
                                          <p:attrName>style.visibility</p:attrName>
                                        </p:attrNameLst>
                                      </p:cBhvr>
                                      <p:to>
                                        <p:strVal val="visible"/>
                                      </p:to>
                                    </p:set>
                                    <p:animEffect transition="in" filter="fade">
                                      <p:cBhvr>
                                        <p:cTn id="17" dur="500"/>
                                        <p:tgtEl>
                                          <p:spTgt spid="9">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2" end="2"/>
                                            </p:txEl>
                                          </p:spTgt>
                                        </p:tgtEl>
                                        <p:attrNameLst>
                                          <p:attrName>style.visibility</p:attrName>
                                        </p:attrNameLst>
                                      </p:cBhvr>
                                      <p:to>
                                        <p:strVal val="visible"/>
                                      </p:to>
                                    </p:set>
                                    <p:animEffect transition="in" filter="fade">
                                      <p:cBhvr>
                                        <p:cTn id="22" dur="500"/>
                                        <p:tgtEl>
                                          <p:spTgt spid="9">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3" end="3"/>
                                            </p:txEl>
                                          </p:spTgt>
                                        </p:tgtEl>
                                        <p:attrNameLst>
                                          <p:attrName>style.visibility</p:attrName>
                                        </p:attrNameLst>
                                      </p:cBhvr>
                                      <p:to>
                                        <p:strVal val="visible"/>
                                      </p:to>
                                    </p:set>
                                    <p:animEffect transition="in" filter="fade">
                                      <p:cBhvr>
                                        <p:cTn id="27" dur="500"/>
                                        <p:tgtEl>
                                          <p:spTgt spid="9">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4" end="4"/>
                                            </p:txEl>
                                          </p:spTgt>
                                        </p:tgtEl>
                                        <p:attrNameLst>
                                          <p:attrName>style.visibility</p:attrName>
                                        </p:attrNameLst>
                                      </p:cBhvr>
                                      <p:to>
                                        <p:strVal val="visible"/>
                                      </p:to>
                                    </p:set>
                                    <p:animEffect transition="in" filter="fade">
                                      <p:cBhvr>
                                        <p:cTn id="32" dur="500"/>
                                        <p:tgtEl>
                                          <p:spTgt spid="9">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2">
                                            <p:txEl>
                                              <p:pRg st="0" end="0"/>
                                            </p:txEl>
                                          </p:spTgt>
                                        </p:tgtEl>
                                        <p:attrNameLst>
                                          <p:attrName>style.visibility</p:attrName>
                                        </p:attrNameLst>
                                      </p:cBhvr>
                                      <p:to>
                                        <p:strVal val="visible"/>
                                      </p:to>
                                    </p:set>
                                    <p:animEffect transition="in" filter="fade">
                                      <p:cBhvr>
                                        <p:cTn id="37" dur="500"/>
                                        <p:tgtEl>
                                          <p:spTgt spid="12">
                                            <p:txEl>
                                              <p:pRg st="0" end="0"/>
                                            </p:txEl>
                                          </p:spTgt>
                                        </p:tgtEl>
                                      </p:cBhvr>
                                    </p:animEffect>
                                  </p:childTnLst>
                                </p:cTn>
                              </p:par>
                            </p:childTnLst>
                          </p:cTn>
                        </p:par>
                        <p:par>
                          <p:cTn id="38" fill="hold">
                            <p:stCondLst>
                              <p:cond delay="500"/>
                            </p:stCondLst>
                            <p:childTnLst>
                              <p:par>
                                <p:cTn id="39" presetID="10" presetClass="entr" presetSubtype="0" fill="hold" nodeType="afterEffect">
                                  <p:stCondLst>
                                    <p:cond delay="0"/>
                                  </p:stCondLst>
                                  <p:childTnLst>
                                    <p:set>
                                      <p:cBhvr>
                                        <p:cTn id="40" dur="1" fill="hold">
                                          <p:stCondLst>
                                            <p:cond delay="0"/>
                                          </p:stCondLst>
                                        </p:cTn>
                                        <p:tgtEl>
                                          <p:spTgt spid="12">
                                            <p:txEl>
                                              <p:pRg st="1" end="1"/>
                                            </p:txEl>
                                          </p:spTgt>
                                        </p:tgtEl>
                                        <p:attrNameLst>
                                          <p:attrName>style.visibility</p:attrName>
                                        </p:attrNameLst>
                                      </p:cBhvr>
                                      <p:to>
                                        <p:strVal val="visible"/>
                                      </p:to>
                                    </p:set>
                                    <p:animEffect transition="in" filter="fade">
                                      <p:cBhvr>
                                        <p:cTn id="41" dur="500"/>
                                        <p:tgtEl>
                                          <p:spTgt spid="12">
                                            <p:txEl>
                                              <p:pRg st="1" end="1"/>
                                            </p:txEl>
                                          </p:spTgt>
                                        </p:tgtEl>
                                      </p:cBhvr>
                                    </p:animEffect>
                                  </p:childTnLst>
                                </p:cTn>
                              </p:par>
                            </p:childTnLst>
                          </p:cTn>
                        </p:par>
                        <p:par>
                          <p:cTn id="42" fill="hold">
                            <p:stCondLst>
                              <p:cond delay="1000"/>
                            </p:stCondLst>
                            <p:childTnLst>
                              <p:par>
                                <p:cTn id="43" presetID="10" presetClass="entr" presetSubtype="0" fill="hold" nodeType="afterEffect">
                                  <p:stCondLst>
                                    <p:cond delay="0"/>
                                  </p:stCondLst>
                                  <p:childTnLst>
                                    <p:set>
                                      <p:cBhvr>
                                        <p:cTn id="44" dur="1" fill="hold">
                                          <p:stCondLst>
                                            <p:cond delay="0"/>
                                          </p:stCondLst>
                                        </p:cTn>
                                        <p:tgtEl>
                                          <p:spTgt spid="12">
                                            <p:txEl>
                                              <p:pRg st="2" end="2"/>
                                            </p:txEl>
                                          </p:spTgt>
                                        </p:tgtEl>
                                        <p:attrNameLst>
                                          <p:attrName>style.visibility</p:attrName>
                                        </p:attrNameLst>
                                      </p:cBhvr>
                                      <p:to>
                                        <p:strVal val="visible"/>
                                      </p:to>
                                    </p:set>
                                    <p:animEffect transition="in" filter="fade">
                                      <p:cBhvr>
                                        <p:cTn id="45" dur="500"/>
                                        <p:tgtEl>
                                          <p:spTgt spid="12">
                                            <p:txEl>
                                              <p:pRg st="2" end="2"/>
                                            </p:txEl>
                                          </p:spTgt>
                                        </p:tgtEl>
                                      </p:cBhvr>
                                    </p:animEffect>
                                  </p:childTnLst>
                                </p:cTn>
                              </p:par>
                            </p:childTnLst>
                          </p:cTn>
                        </p:par>
                        <p:par>
                          <p:cTn id="46" fill="hold">
                            <p:stCondLst>
                              <p:cond delay="1500"/>
                            </p:stCondLst>
                            <p:childTnLst>
                              <p:par>
                                <p:cTn id="47" presetID="10" presetClass="entr" presetSubtype="0" fill="hold" nodeType="afterEffect">
                                  <p:stCondLst>
                                    <p:cond delay="0"/>
                                  </p:stCondLst>
                                  <p:childTnLst>
                                    <p:set>
                                      <p:cBhvr>
                                        <p:cTn id="48" dur="1" fill="hold">
                                          <p:stCondLst>
                                            <p:cond delay="0"/>
                                          </p:stCondLst>
                                        </p:cTn>
                                        <p:tgtEl>
                                          <p:spTgt spid="12">
                                            <p:txEl>
                                              <p:pRg st="3" end="3"/>
                                            </p:txEl>
                                          </p:spTgt>
                                        </p:tgtEl>
                                        <p:attrNameLst>
                                          <p:attrName>style.visibility</p:attrName>
                                        </p:attrNameLst>
                                      </p:cBhvr>
                                      <p:to>
                                        <p:strVal val="visible"/>
                                      </p:to>
                                    </p:set>
                                    <p:animEffect transition="in" filter="fade">
                                      <p:cBhvr>
                                        <p:cTn id="49" dur="500"/>
                                        <p:tgtEl>
                                          <p:spTgt spid="12">
                                            <p:txEl>
                                              <p:pRg st="3" end="3"/>
                                            </p:txEl>
                                          </p:spTgt>
                                        </p:tgtEl>
                                      </p:cBhvr>
                                    </p:animEffect>
                                  </p:childTnLst>
                                </p:cTn>
                              </p:par>
                            </p:childTnLst>
                          </p:cTn>
                        </p:par>
                        <p:par>
                          <p:cTn id="50" fill="hold">
                            <p:stCondLst>
                              <p:cond delay="2000"/>
                            </p:stCondLst>
                            <p:childTnLst>
                              <p:par>
                                <p:cTn id="51" presetID="10" presetClass="entr" presetSubtype="0" fill="hold" nodeType="afterEffect">
                                  <p:stCondLst>
                                    <p:cond delay="0"/>
                                  </p:stCondLst>
                                  <p:childTnLst>
                                    <p:set>
                                      <p:cBhvr>
                                        <p:cTn id="52" dur="1" fill="hold">
                                          <p:stCondLst>
                                            <p:cond delay="0"/>
                                          </p:stCondLst>
                                        </p:cTn>
                                        <p:tgtEl>
                                          <p:spTgt spid="12">
                                            <p:txEl>
                                              <p:pRg st="4" end="4"/>
                                            </p:txEl>
                                          </p:spTgt>
                                        </p:tgtEl>
                                        <p:attrNameLst>
                                          <p:attrName>style.visibility</p:attrName>
                                        </p:attrNameLst>
                                      </p:cBhvr>
                                      <p:to>
                                        <p:strVal val="visible"/>
                                      </p:to>
                                    </p:set>
                                    <p:animEffect transition="in" filter="fade">
                                      <p:cBhvr>
                                        <p:cTn id="53" dur="500"/>
                                        <p:tgtEl>
                                          <p:spTgt spid="1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fontScale="90000"/>
          </a:bodyPr>
          <a:lstStyle/>
          <a:p>
            <a:r>
              <a:rPr lang="en-US" sz="4000" b="1" dirty="0">
                <a:latin typeface="Cambria" panose="02040503050406030204" pitchFamily="18" charset="0"/>
                <a:ea typeface="Cambria" panose="02040503050406030204" pitchFamily="18" charset="0"/>
              </a:rPr>
              <a:t>3.1. Mastering the Mechanics of Language – </a:t>
            </a:r>
            <a:r>
              <a:rPr lang="en-US" sz="4000" b="1" dirty="0">
                <a:solidFill>
                  <a:srgbClr val="C00000"/>
                </a:solidFill>
                <a:latin typeface="Cambria" panose="02040503050406030204" pitchFamily="18" charset="0"/>
                <a:ea typeface="Cambria" panose="02040503050406030204" pitchFamily="18" charset="0"/>
              </a:rPr>
              <a:t>Entering and Maintaining Conversations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193" y="1814249"/>
            <a:ext cx="6886433" cy="425535"/>
          </a:xfrm>
        </p:spPr>
        <p:txBody>
          <a:bodyPr>
            <a:normAutofit/>
          </a:bodyPr>
          <a:lstStyle/>
          <a:p>
            <a:pPr marL="0" indent="0">
              <a:buNone/>
            </a:pPr>
            <a:r>
              <a:rPr lang="en-US" sz="2400" b="1" dirty="0">
                <a:solidFill>
                  <a:srgbClr val="00B050"/>
                </a:solidFill>
              </a:rPr>
              <a:t>iv. TA work</a:t>
            </a:r>
          </a:p>
        </p:txBody>
      </p:sp>
      <p:sp>
        <p:nvSpPr>
          <p:cNvPr id="9" name="Content Placeholder 7">
            <a:extLst>
              <a:ext uri="{FF2B5EF4-FFF2-40B4-BE49-F238E27FC236}">
                <a16:creationId xmlns:a16="http://schemas.microsoft.com/office/drawing/2014/main" id="{F80509CF-7FBD-4A6D-B3C0-E71492CC5CB2}"/>
              </a:ext>
            </a:extLst>
          </p:cNvPr>
          <p:cNvSpPr txBox="1">
            <a:spLocks/>
          </p:cNvSpPr>
          <p:nvPr/>
        </p:nvSpPr>
        <p:spPr>
          <a:xfrm>
            <a:off x="838192" y="2516979"/>
            <a:ext cx="5071535" cy="2898248"/>
          </a:xfrm>
          <a:prstGeom prst="rect">
            <a:avLst/>
          </a:prstGeom>
          <a:ln>
            <a:solidFill>
              <a:srgbClr val="00B05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400" dirty="0"/>
              <a:t>What course are you </a:t>
            </a:r>
            <a:r>
              <a:rPr lang="en-US" sz="2400" dirty="0" err="1"/>
              <a:t>TAing</a:t>
            </a:r>
            <a:r>
              <a:rPr lang="en-US" sz="2400" dirty="0"/>
              <a:t> this term?</a:t>
            </a:r>
          </a:p>
          <a:p>
            <a:pPr algn="ctr"/>
            <a:r>
              <a:rPr lang="en-US" sz="2400" dirty="0"/>
              <a:t>Are you </a:t>
            </a:r>
            <a:r>
              <a:rPr lang="en-US" sz="2400" dirty="0" err="1"/>
              <a:t>TAing</a:t>
            </a:r>
            <a:r>
              <a:rPr lang="en-US" sz="2400" dirty="0"/>
              <a:t> multiple courses this term?</a:t>
            </a:r>
          </a:p>
        </p:txBody>
      </p:sp>
      <p:sp>
        <p:nvSpPr>
          <p:cNvPr id="12" name="Content Placeholder 7">
            <a:extLst>
              <a:ext uri="{FF2B5EF4-FFF2-40B4-BE49-F238E27FC236}">
                <a16:creationId xmlns:a16="http://schemas.microsoft.com/office/drawing/2014/main" id="{61551AEA-51F6-43DB-B38A-5E025B714390}"/>
              </a:ext>
            </a:extLst>
          </p:cNvPr>
          <p:cNvSpPr txBox="1">
            <a:spLocks/>
          </p:cNvSpPr>
          <p:nvPr/>
        </p:nvSpPr>
        <p:spPr>
          <a:xfrm>
            <a:off x="6282263" y="2516979"/>
            <a:ext cx="5071535" cy="2898248"/>
          </a:xfrm>
          <a:prstGeom prst="rect">
            <a:avLst/>
          </a:prstGeom>
          <a:ln>
            <a:solidFill>
              <a:schemeClr val="accent4">
                <a:lumMod val="75000"/>
              </a:schemeClr>
            </a:solidFill>
            <a:prstDash val="dash"/>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t>Try adding some of your own expressions:</a:t>
            </a:r>
          </a:p>
          <a:p>
            <a:pPr algn="ctr"/>
            <a:r>
              <a:rPr lang="en-US" sz="2400" b="1" dirty="0"/>
              <a:t>____________________________</a:t>
            </a:r>
          </a:p>
          <a:p>
            <a:pPr algn="ctr"/>
            <a:r>
              <a:rPr lang="en-US" sz="2400" b="1" dirty="0"/>
              <a:t>____________________________</a:t>
            </a:r>
          </a:p>
          <a:p>
            <a:pPr algn="ctr"/>
            <a:r>
              <a:rPr lang="en-US" sz="2400" b="1" dirty="0"/>
              <a:t>____________________________</a:t>
            </a:r>
          </a:p>
          <a:p>
            <a:pPr algn="ctr"/>
            <a:r>
              <a:rPr lang="en-US" sz="2400" b="1" dirty="0"/>
              <a:t>____________________________</a:t>
            </a:r>
          </a:p>
        </p:txBody>
      </p:sp>
    </p:spTree>
    <p:extLst>
      <p:ext uri="{BB962C8B-B14F-4D97-AF65-F5344CB8AC3E}">
        <p14:creationId xmlns:p14="http://schemas.microsoft.com/office/powerpoint/2010/main" val="1141863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1" end="1"/>
                                            </p:txEl>
                                          </p:spTgt>
                                        </p:tgtEl>
                                        <p:attrNameLst>
                                          <p:attrName>style.visibility</p:attrName>
                                        </p:attrNameLst>
                                      </p:cBhvr>
                                      <p:to>
                                        <p:strVal val="visible"/>
                                      </p:to>
                                    </p:set>
                                    <p:animEffect transition="in" filter="fade">
                                      <p:cBhvr>
                                        <p:cTn id="17" dur="500"/>
                                        <p:tgtEl>
                                          <p:spTgt spid="9">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2">
                                            <p:txEl>
                                              <p:pRg st="0" end="0"/>
                                            </p:txEl>
                                          </p:spTgt>
                                        </p:tgtEl>
                                        <p:attrNameLst>
                                          <p:attrName>style.visibility</p:attrName>
                                        </p:attrNameLst>
                                      </p:cBhvr>
                                      <p:to>
                                        <p:strVal val="visible"/>
                                      </p:to>
                                    </p:set>
                                    <p:animEffect transition="in" filter="fade">
                                      <p:cBhvr>
                                        <p:cTn id="22" dur="500"/>
                                        <p:tgtEl>
                                          <p:spTgt spid="12">
                                            <p:txEl>
                                              <p:pRg st="0" end="0"/>
                                            </p:txEl>
                                          </p:spTgt>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12">
                                            <p:txEl>
                                              <p:pRg st="1" end="1"/>
                                            </p:txEl>
                                          </p:spTgt>
                                        </p:tgtEl>
                                        <p:attrNameLst>
                                          <p:attrName>style.visibility</p:attrName>
                                        </p:attrNameLst>
                                      </p:cBhvr>
                                      <p:to>
                                        <p:strVal val="visible"/>
                                      </p:to>
                                    </p:set>
                                    <p:animEffect transition="in" filter="fade">
                                      <p:cBhvr>
                                        <p:cTn id="26" dur="500"/>
                                        <p:tgtEl>
                                          <p:spTgt spid="12">
                                            <p:txEl>
                                              <p:pRg st="1" end="1"/>
                                            </p:txEl>
                                          </p:spTgt>
                                        </p:tgtEl>
                                      </p:cBhvr>
                                    </p:animEffect>
                                  </p:childTnLst>
                                </p:cTn>
                              </p:par>
                            </p:childTnLst>
                          </p:cTn>
                        </p:par>
                        <p:par>
                          <p:cTn id="27" fill="hold">
                            <p:stCondLst>
                              <p:cond delay="1000"/>
                            </p:stCondLst>
                            <p:childTnLst>
                              <p:par>
                                <p:cTn id="28" presetID="10" presetClass="entr" presetSubtype="0" fill="hold" nodeType="afterEffect">
                                  <p:stCondLst>
                                    <p:cond delay="0"/>
                                  </p:stCondLst>
                                  <p:childTnLst>
                                    <p:set>
                                      <p:cBhvr>
                                        <p:cTn id="29" dur="1" fill="hold">
                                          <p:stCondLst>
                                            <p:cond delay="0"/>
                                          </p:stCondLst>
                                        </p:cTn>
                                        <p:tgtEl>
                                          <p:spTgt spid="12">
                                            <p:txEl>
                                              <p:pRg st="2" end="2"/>
                                            </p:txEl>
                                          </p:spTgt>
                                        </p:tgtEl>
                                        <p:attrNameLst>
                                          <p:attrName>style.visibility</p:attrName>
                                        </p:attrNameLst>
                                      </p:cBhvr>
                                      <p:to>
                                        <p:strVal val="visible"/>
                                      </p:to>
                                    </p:set>
                                    <p:animEffect transition="in" filter="fade">
                                      <p:cBhvr>
                                        <p:cTn id="30" dur="500"/>
                                        <p:tgtEl>
                                          <p:spTgt spid="12">
                                            <p:txEl>
                                              <p:pRg st="2" end="2"/>
                                            </p:txEl>
                                          </p:spTgt>
                                        </p:tgtEl>
                                      </p:cBhvr>
                                    </p:animEffect>
                                  </p:childTnLst>
                                </p:cTn>
                              </p:par>
                            </p:childTnLst>
                          </p:cTn>
                        </p:par>
                        <p:par>
                          <p:cTn id="31" fill="hold">
                            <p:stCondLst>
                              <p:cond delay="1500"/>
                            </p:stCondLst>
                            <p:childTnLst>
                              <p:par>
                                <p:cTn id="32" presetID="10" presetClass="entr" presetSubtype="0" fill="hold" nodeType="afterEffect">
                                  <p:stCondLst>
                                    <p:cond delay="0"/>
                                  </p:stCondLst>
                                  <p:childTnLst>
                                    <p:set>
                                      <p:cBhvr>
                                        <p:cTn id="33" dur="1" fill="hold">
                                          <p:stCondLst>
                                            <p:cond delay="0"/>
                                          </p:stCondLst>
                                        </p:cTn>
                                        <p:tgtEl>
                                          <p:spTgt spid="12">
                                            <p:txEl>
                                              <p:pRg st="3" end="3"/>
                                            </p:txEl>
                                          </p:spTgt>
                                        </p:tgtEl>
                                        <p:attrNameLst>
                                          <p:attrName>style.visibility</p:attrName>
                                        </p:attrNameLst>
                                      </p:cBhvr>
                                      <p:to>
                                        <p:strVal val="visible"/>
                                      </p:to>
                                    </p:set>
                                    <p:animEffect transition="in" filter="fade">
                                      <p:cBhvr>
                                        <p:cTn id="34" dur="500"/>
                                        <p:tgtEl>
                                          <p:spTgt spid="12">
                                            <p:txEl>
                                              <p:pRg st="3" end="3"/>
                                            </p:txEl>
                                          </p:spTgt>
                                        </p:tgtEl>
                                      </p:cBhvr>
                                    </p:animEffect>
                                  </p:childTnLst>
                                </p:cTn>
                              </p:par>
                            </p:childTnLst>
                          </p:cTn>
                        </p:par>
                        <p:par>
                          <p:cTn id="35" fill="hold">
                            <p:stCondLst>
                              <p:cond delay="2000"/>
                            </p:stCondLst>
                            <p:childTnLst>
                              <p:par>
                                <p:cTn id="36" presetID="10" presetClass="entr" presetSubtype="0" fill="hold" nodeType="afterEffect">
                                  <p:stCondLst>
                                    <p:cond delay="0"/>
                                  </p:stCondLst>
                                  <p:childTnLst>
                                    <p:set>
                                      <p:cBhvr>
                                        <p:cTn id="37" dur="1" fill="hold">
                                          <p:stCondLst>
                                            <p:cond delay="0"/>
                                          </p:stCondLst>
                                        </p:cTn>
                                        <p:tgtEl>
                                          <p:spTgt spid="12">
                                            <p:txEl>
                                              <p:pRg st="4" end="4"/>
                                            </p:txEl>
                                          </p:spTgt>
                                        </p:tgtEl>
                                        <p:attrNameLst>
                                          <p:attrName>style.visibility</p:attrName>
                                        </p:attrNameLst>
                                      </p:cBhvr>
                                      <p:to>
                                        <p:strVal val="visible"/>
                                      </p:to>
                                    </p:set>
                                    <p:animEffect transition="in" filter="fade">
                                      <p:cBhvr>
                                        <p:cTn id="38" dur="500"/>
                                        <p:tgtEl>
                                          <p:spTgt spid="1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fontScale="90000"/>
          </a:bodyPr>
          <a:lstStyle/>
          <a:p>
            <a:r>
              <a:rPr lang="en-US" sz="4000" b="1" dirty="0">
                <a:latin typeface="Cambria" panose="02040503050406030204" pitchFamily="18" charset="0"/>
                <a:ea typeface="Cambria" panose="02040503050406030204" pitchFamily="18" charset="0"/>
              </a:rPr>
              <a:t>3.1. Mastering the Mechanics of Language – </a:t>
            </a:r>
            <a:r>
              <a:rPr lang="en-US" sz="4000" b="1" dirty="0">
                <a:solidFill>
                  <a:srgbClr val="C00000"/>
                </a:solidFill>
                <a:latin typeface="Cambria" panose="02040503050406030204" pitchFamily="18" charset="0"/>
                <a:ea typeface="Cambria" panose="02040503050406030204" pitchFamily="18" charset="0"/>
              </a:rPr>
              <a:t>Entering and Maintaining Conversations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193" y="1814249"/>
            <a:ext cx="6886433" cy="425535"/>
          </a:xfrm>
        </p:spPr>
        <p:txBody>
          <a:bodyPr>
            <a:normAutofit/>
          </a:bodyPr>
          <a:lstStyle/>
          <a:p>
            <a:pPr marL="0" indent="0">
              <a:buNone/>
            </a:pPr>
            <a:r>
              <a:rPr lang="en-US" sz="2400" b="1" dirty="0">
                <a:solidFill>
                  <a:srgbClr val="00B050"/>
                </a:solidFill>
              </a:rPr>
              <a:t>v. Research</a:t>
            </a:r>
          </a:p>
        </p:txBody>
      </p:sp>
      <p:sp>
        <p:nvSpPr>
          <p:cNvPr id="9" name="Content Placeholder 7">
            <a:extLst>
              <a:ext uri="{FF2B5EF4-FFF2-40B4-BE49-F238E27FC236}">
                <a16:creationId xmlns:a16="http://schemas.microsoft.com/office/drawing/2014/main" id="{F80509CF-7FBD-4A6D-B3C0-E71492CC5CB2}"/>
              </a:ext>
            </a:extLst>
          </p:cNvPr>
          <p:cNvSpPr txBox="1">
            <a:spLocks/>
          </p:cNvSpPr>
          <p:nvPr/>
        </p:nvSpPr>
        <p:spPr>
          <a:xfrm>
            <a:off x="838203" y="2239784"/>
            <a:ext cx="5071535" cy="4341021"/>
          </a:xfrm>
          <a:prstGeom prst="rect">
            <a:avLst/>
          </a:prstGeom>
          <a:ln>
            <a:solidFill>
              <a:srgbClr val="00B050"/>
            </a:solid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400" dirty="0"/>
              <a:t>How is your research going?</a:t>
            </a:r>
          </a:p>
          <a:p>
            <a:pPr algn="ctr"/>
            <a:r>
              <a:rPr lang="en-US" sz="2400" dirty="0"/>
              <a:t>How’s your thesis/proposal coming along?</a:t>
            </a:r>
          </a:p>
          <a:p>
            <a:pPr algn="ctr"/>
            <a:r>
              <a:rPr lang="en-US" sz="2400" dirty="0"/>
              <a:t>Have you finished the data collection for your research?</a:t>
            </a:r>
          </a:p>
          <a:p>
            <a:pPr algn="ctr"/>
            <a:r>
              <a:rPr lang="en-US" sz="2400" dirty="0"/>
              <a:t>What area of research are you working on?</a:t>
            </a:r>
          </a:p>
          <a:p>
            <a:pPr algn="ctr"/>
            <a:r>
              <a:rPr lang="en-US" sz="2400" dirty="0"/>
              <a:t>How’s your data analysis coming along?</a:t>
            </a:r>
          </a:p>
          <a:p>
            <a:pPr algn="ctr"/>
            <a:r>
              <a:rPr lang="en-US" sz="2400" dirty="0"/>
              <a:t>Are you applying for a research grant this year?</a:t>
            </a:r>
          </a:p>
          <a:p>
            <a:pPr algn="ctr"/>
            <a:r>
              <a:rPr lang="en-US" sz="2400" dirty="0"/>
              <a:t>I hear that you collaborated with Dr. Kelly on her research project. What was the research project about?</a:t>
            </a:r>
          </a:p>
          <a:p>
            <a:pPr algn="ctr"/>
            <a:r>
              <a:rPr lang="en-US" sz="2400" dirty="0"/>
              <a:t>I hear that you used to work at the University of Toronto. How did you like working there?</a:t>
            </a:r>
          </a:p>
        </p:txBody>
      </p:sp>
      <p:sp>
        <p:nvSpPr>
          <p:cNvPr id="12" name="Content Placeholder 7">
            <a:extLst>
              <a:ext uri="{FF2B5EF4-FFF2-40B4-BE49-F238E27FC236}">
                <a16:creationId xmlns:a16="http://schemas.microsoft.com/office/drawing/2014/main" id="{61551AEA-51F6-43DB-B38A-5E025B714390}"/>
              </a:ext>
            </a:extLst>
          </p:cNvPr>
          <p:cNvSpPr txBox="1">
            <a:spLocks/>
          </p:cNvSpPr>
          <p:nvPr/>
        </p:nvSpPr>
        <p:spPr>
          <a:xfrm>
            <a:off x="6282264" y="2239784"/>
            <a:ext cx="5071535" cy="2898248"/>
          </a:xfrm>
          <a:prstGeom prst="rect">
            <a:avLst/>
          </a:prstGeom>
          <a:ln>
            <a:solidFill>
              <a:schemeClr val="accent4">
                <a:lumMod val="75000"/>
              </a:schemeClr>
            </a:solidFill>
            <a:prstDash val="dash"/>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t>Try adding some of your own expressions:</a:t>
            </a:r>
          </a:p>
          <a:p>
            <a:pPr algn="ctr"/>
            <a:r>
              <a:rPr lang="en-US" sz="2400" b="1" dirty="0"/>
              <a:t>____________________________</a:t>
            </a:r>
          </a:p>
          <a:p>
            <a:pPr algn="ctr"/>
            <a:r>
              <a:rPr lang="en-US" sz="2400" b="1" dirty="0"/>
              <a:t>____________________________</a:t>
            </a:r>
          </a:p>
          <a:p>
            <a:pPr algn="ctr"/>
            <a:r>
              <a:rPr lang="en-US" sz="2400" b="1" dirty="0"/>
              <a:t>____________________________</a:t>
            </a:r>
          </a:p>
          <a:p>
            <a:pPr algn="ctr"/>
            <a:r>
              <a:rPr lang="en-US" sz="2400" b="1" dirty="0"/>
              <a:t>____________________________</a:t>
            </a:r>
          </a:p>
        </p:txBody>
      </p:sp>
    </p:spTree>
    <p:extLst>
      <p:ext uri="{BB962C8B-B14F-4D97-AF65-F5344CB8AC3E}">
        <p14:creationId xmlns:p14="http://schemas.microsoft.com/office/powerpoint/2010/main" val="1857640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1" end="1"/>
                                            </p:txEl>
                                          </p:spTgt>
                                        </p:tgtEl>
                                        <p:attrNameLst>
                                          <p:attrName>style.visibility</p:attrName>
                                        </p:attrNameLst>
                                      </p:cBhvr>
                                      <p:to>
                                        <p:strVal val="visible"/>
                                      </p:to>
                                    </p:set>
                                    <p:animEffect transition="in" filter="fade">
                                      <p:cBhvr>
                                        <p:cTn id="17" dur="500"/>
                                        <p:tgtEl>
                                          <p:spTgt spid="9">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2" end="2"/>
                                            </p:txEl>
                                          </p:spTgt>
                                        </p:tgtEl>
                                        <p:attrNameLst>
                                          <p:attrName>style.visibility</p:attrName>
                                        </p:attrNameLst>
                                      </p:cBhvr>
                                      <p:to>
                                        <p:strVal val="visible"/>
                                      </p:to>
                                    </p:set>
                                    <p:animEffect transition="in" filter="fade">
                                      <p:cBhvr>
                                        <p:cTn id="22" dur="500"/>
                                        <p:tgtEl>
                                          <p:spTgt spid="9">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3" end="3"/>
                                            </p:txEl>
                                          </p:spTgt>
                                        </p:tgtEl>
                                        <p:attrNameLst>
                                          <p:attrName>style.visibility</p:attrName>
                                        </p:attrNameLst>
                                      </p:cBhvr>
                                      <p:to>
                                        <p:strVal val="visible"/>
                                      </p:to>
                                    </p:set>
                                    <p:animEffect transition="in" filter="fade">
                                      <p:cBhvr>
                                        <p:cTn id="27" dur="500"/>
                                        <p:tgtEl>
                                          <p:spTgt spid="9">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4" end="4"/>
                                            </p:txEl>
                                          </p:spTgt>
                                        </p:tgtEl>
                                        <p:attrNameLst>
                                          <p:attrName>style.visibility</p:attrName>
                                        </p:attrNameLst>
                                      </p:cBhvr>
                                      <p:to>
                                        <p:strVal val="visible"/>
                                      </p:to>
                                    </p:set>
                                    <p:animEffect transition="in" filter="fade">
                                      <p:cBhvr>
                                        <p:cTn id="32" dur="500"/>
                                        <p:tgtEl>
                                          <p:spTgt spid="9">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
                                            <p:txEl>
                                              <p:pRg st="5" end="5"/>
                                            </p:txEl>
                                          </p:spTgt>
                                        </p:tgtEl>
                                        <p:attrNameLst>
                                          <p:attrName>style.visibility</p:attrName>
                                        </p:attrNameLst>
                                      </p:cBhvr>
                                      <p:to>
                                        <p:strVal val="visible"/>
                                      </p:to>
                                    </p:set>
                                    <p:animEffect transition="in" filter="fade">
                                      <p:cBhvr>
                                        <p:cTn id="37" dur="500"/>
                                        <p:tgtEl>
                                          <p:spTgt spid="9">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9">
                                            <p:txEl>
                                              <p:pRg st="6" end="6"/>
                                            </p:txEl>
                                          </p:spTgt>
                                        </p:tgtEl>
                                        <p:attrNameLst>
                                          <p:attrName>style.visibility</p:attrName>
                                        </p:attrNameLst>
                                      </p:cBhvr>
                                      <p:to>
                                        <p:strVal val="visible"/>
                                      </p:to>
                                    </p:set>
                                    <p:animEffect transition="in" filter="fade">
                                      <p:cBhvr>
                                        <p:cTn id="42" dur="500"/>
                                        <p:tgtEl>
                                          <p:spTgt spid="9">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9">
                                            <p:txEl>
                                              <p:pRg st="7" end="7"/>
                                            </p:txEl>
                                          </p:spTgt>
                                        </p:tgtEl>
                                        <p:attrNameLst>
                                          <p:attrName>style.visibility</p:attrName>
                                        </p:attrNameLst>
                                      </p:cBhvr>
                                      <p:to>
                                        <p:strVal val="visible"/>
                                      </p:to>
                                    </p:set>
                                    <p:animEffect transition="in" filter="fade">
                                      <p:cBhvr>
                                        <p:cTn id="47" dur="500"/>
                                        <p:tgtEl>
                                          <p:spTgt spid="9">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2">
                                            <p:txEl>
                                              <p:pRg st="0" end="0"/>
                                            </p:txEl>
                                          </p:spTgt>
                                        </p:tgtEl>
                                        <p:attrNameLst>
                                          <p:attrName>style.visibility</p:attrName>
                                        </p:attrNameLst>
                                      </p:cBhvr>
                                      <p:to>
                                        <p:strVal val="visible"/>
                                      </p:to>
                                    </p:set>
                                    <p:animEffect transition="in" filter="fade">
                                      <p:cBhvr>
                                        <p:cTn id="52" dur="500"/>
                                        <p:tgtEl>
                                          <p:spTgt spid="12">
                                            <p:txEl>
                                              <p:pRg st="0" end="0"/>
                                            </p:txEl>
                                          </p:spTgt>
                                        </p:tgtEl>
                                      </p:cBhvr>
                                    </p:animEffect>
                                  </p:childTnLst>
                                </p:cTn>
                              </p:par>
                            </p:childTnLst>
                          </p:cTn>
                        </p:par>
                        <p:par>
                          <p:cTn id="53" fill="hold">
                            <p:stCondLst>
                              <p:cond delay="500"/>
                            </p:stCondLst>
                            <p:childTnLst>
                              <p:par>
                                <p:cTn id="54" presetID="10" presetClass="entr" presetSubtype="0" fill="hold" nodeType="afterEffect">
                                  <p:stCondLst>
                                    <p:cond delay="0"/>
                                  </p:stCondLst>
                                  <p:childTnLst>
                                    <p:set>
                                      <p:cBhvr>
                                        <p:cTn id="55" dur="1" fill="hold">
                                          <p:stCondLst>
                                            <p:cond delay="0"/>
                                          </p:stCondLst>
                                        </p:cTn>
                                        <p:tgtEl>
                                          <p:spTgt spid="12">
                                            <p:txEl>
                                              <p:pRg st="1" end="1"/>
                                            </p:txEl>
                                          </p:spTgt>
                                        </p:tgtEl>
                                        <p:attrNameLst>
                                          <p:attrName>style.visibility</p:attrName>
                                        </p:attrNameLst>
                                      </p:cBhvr>
                                      <p:to>
                                        <p:strVal val="visible"/>
                                      </p:to>
                                    </p:set>
                                    <p:animEffect transition="in" filter="fade">
                                      <p:cBhvr>
                                        <p:cTn id="56" dur="500"/>
                                        <p:tgtEl>
                                          <p:spTgt spid="12">
                                            <p:txEl>
                                              <p:pRg st="1" end="1"/>
                                            </p:txEl>
                                          </p:spTgt>
                                        </p:tgtEl>
                                      </p:cBhvr>
                                    </p:animEffect>
                                  </p:childTnLst>
                                </p:cTn>
                              </p:par>
                            </p:childTnLst>
                          </p:cTn>
                        </p:par>
                        <p:par>
                          <p:cTn id="57" fill="hold">
                            <p:stCondLst>
                              <p:cond delay="1000"/>
                            </p:stCondLst>
                            <p:childTnLst>
                              <p:par>
                                <p:cTn id="58" presetID="10" presetClass="entr" presetSubtype="0" fill="hold" nodeType="afterEffect">
                                  <p:stCondLst>
                                    <p:cond delay="0"/>
                                  </p:stCondLst>
                                  <p:childTnLst>
                                    <p:set>
                                      <p:cBhvr>
                                        <p:cTn id="59" dur="1" fill="hold">
                                          <p:stCondLst>
                                            <p:cond delay="0"/>
                                          </p:stCondLst>
                                        </p:cTn>
                                        <p:tgtEl>
                                          <p:spTgt spid="12">
                                            <p:txEl>
                                              <p:pRg st="2" end="2"/>
                                            </p:txEl>
                                          </p:spTgt>
                                        </p:tgtEl>
                                        <p:attrNameLst>
                                          <p:attrName>style.visibility</p:attrName>
                                        </p:attrNameLst>
                                      </p:cBhvr>
                                      <p:to>
                                        <p:strVal val="visible"/>
                                      </p:to>
                                    </p:set>
                                    <p:animEffect transition="in" filter="fade">
                                      <p:cBhvr>
                                        <p:cTn id="60" dur="500"/>
                                        <p:tgtEl>
                                          <p:spTgt spid="12">
                                            <p:txEl>
                                              <p:pRg st="2" end="2"/>
                                            </p:txEl>
                                          </p:spTgt>
                                        </p:tgtEl>
                                      </p:cBhvr>
                                    </p:animEffect>
                                  </p:childTnLst>
                                </p:cTn>
                              </p:par>
                            </p:childTnLst>
                          </p:cTn>
                        </p:par>
                        <p:par>
                          <p:cTn id="61" fill="hold">
                            <p:stCondLst>
                              <p:cond delay="1500"/>
                            </p:stCondLst>
                            <p:childTnLst>
                              <p:par>
                                <p:cTn id="62" presetID="10" presetClass="entr" presetSubtype="0" fill="hold" nodeType="afterEffect">
                                  <p:stCondLst>
                                    <p:cond delay="0"/>
                                  </p:stCondLst>
                                  <p:childTnLst>
                                    <p:set>
                                      <p:cBhvr>
                                        <p:cTn id="63" dur="1" fill="hold">
                                          <p:stCondLst>
                                            <p:cond delay="0"/>
                                          </p:stCondLst>
                                        </p:cTn>
                                        <p:tgtEl>
                                          <p:spTgt spid="12">
                                            <p:txEl>
                                              <p:pRg st="3" end="3"/>
                                            </p:txEl>
                                          </p:spTgt>
                                        </p:tgtEl>
                                        <p:attrNameLst>
                                          <p:attrName>style.visibility</p:attrName>
                                        </p:attrNameLst>
                                      </p:cBhvr>
                                      <p:to>
                                        <p:strVal val="visible"/>
                                      </p:to>
                                    </p:set>
                                    <p:animEffect transition="in" filter="fade">
                                      <p:cBhvr>
                                        <p:cTn id="64" dur="500"/>
                                        <p:tgtEl>
                                          <p:spTgt spid="12">
                                            <p:txEl>
                                              <p:pRg st="3" end="3"/>
                                            </p:txEl>
                                          </p:spTgt>
                                        </p:tgtEl>
                                      </p:cBhvr>
                                    </p:animEffect>
                                  </p:childTnLst>
                                </p:cTn>
                              </p:par>
                            </p:childTnLst>
                          </p:cTn>
                        </p:par>
                        <p:par>
                          <p:cTn id="65" fill="hold">
                            <p:stCondLst>
                              <p:cond delay="2000"/>
                            </p:stCondLst>
                            <p:childTnLst>
                              <p:par>
                                <p:cTn id="66" presetID="10" presetClass="entr" presetSubtype="0" fill="hold" nodeType="afterEffect">
                                  <p:stCondLst>
                                    <p:cond delay="0"/>
                                  </p:stCondLst>
                                  <p:childTnLst>
                                    <p:set>
                                      <p:cBhvr>
                                        <p:cTn id="67" dur="1" fill="hold">
                                          <p:stCondLst>
                                            <p:cond delay="0"/>
                                          </p:stCondLst>
                                        </p:cTn>
                                        <p:tgtEl>
                                          <p:spTgt spid="12">
                                            <p:txEl>
                                              <p:pRg st="4" end="4"/>
                                            </p:txEl>
                                          </p:spTgt>
                                        </p:tgtEl>
                                        <p:attrNameLst>
                                          <p:attrName>style.visibility</p:attrName>
                                        </p:attrNameLst>
                                      </p:cBhvr>
                                      <p:to>
                                        <p:strVal val="visible"/>
                                      </p:to>
                                    </p:set>
                                    <p:animEffect transition="in" filter="fade">
                                      <p:cBhvr>
                                        <p:cTn id="68" dur="500"/>
                                        <p:tgtEl>
                                          <p:spTgt spid="1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fontScale="90000"/>
          </a:bodyPr>
          <a:lstStyle/>
          <a:p>
            <a:r>
              <a:rPr lang="en-US" sz="4000" b="1" dirty="0">
                <a:latin typeface="Cambria" panose="02040503050406030204" pitchFamily="18" charset="0"/>
                <a:ea typeface="Cambria" panose="02040503050406030204" pitchFamily="18" charset="0"/>
              </a:rPr>
              <a:t>3.1. Mastering the Mechanics of Language – </a:t>
            </a:r>
            <a:r>
              <a:rPr lang="en-US" sz="4000" b="1" dirty="0">
                <a:solidFill>
                  <a:srgbClr val="C00000"/>
                </a:solidFill>
                <a:latin typeface="Cambria" panose="02040503050406030204" pitchFamily="18" charset="0"/>
                <a:ea typeface="Cambria" panose="02040503050406030204" pitchFamily="18" charset="0"/>
              </a:rPr>
              <a:t>Entering and Maintaining Conversations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193" y="1814249"/>
            <a:ext cx="6886433" cy="425535"/>
          </a:xfrm>
        </p:spPr>
        <p:txBody>
          <a:bodyPr>
            <a:normAutofit/>
          </a:bodyPr>
          <a:lstStyle/>
          <a:p>
            <a:pPr marL="0" indent="0">
              <a:buNone/>
            </a:pPr>
            <a:r>
              <a:rPr lang="en-US" sz="2400" b="1" dirty="0">
                <a:solidFill>
                  <a:srgbClr val="00B050"/>
                </a:solidFill>
              </a:rPr>
              <a:t>vi. News</a:t>
            </a:r>
          </a:p>
        </p:txBody>
      </p:sp>
      <p:sp>
        <p:nvSpPr>
          <p:cNvPr id="9" name="Content Placeholder 7">
            <a:extLst>
              <a:ext uri="{FF2B5EF4-FFF2-40B4-BE49-F238E27FC236}">
                <a16:creationId xmlns:a16="http://schemas.microsoft.com/office/drawing/2014/main" id="{F80509CF-7FBD-4A6D-B3C0-E71492CC5CB2}"/>
              </a:ext>
            </a:extLst>
          </p:cNvPr>
          <p:cNvSpPr txBox="1">
            <a:spLocks/>
          </p:cNvSpPr>
          <p:nvPr/>
        </p:nvSpPr>
        <p:spPr>
          <a:xfrm>
            <a:off x="838192" y="2516979"/>
            <a:ext cx="5071535" cy="2898248"/>
          </a:xfrm>
          <a:prstGeom prst="rect">
            <a:avLst/>
          </a:prstGeom>
          <a:ln>
            <a:solidFill>
              <a:srgbClr val="00B05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400" dirty="0"/>
              <a:t>Have you been following the news in Haiti?</a:t>
            </a:r>
          </a:p>
          <a:p>
            <a:pPr algn="ctr"/>
            <a:r>
              <a:rPr lang="en-US" sz="2400" dirty="0"/>
              <a:t>Have you heard the news about….?</a:t>
            </a:r>
          </a:p>
        </p:txBody>
      </p:sp>
      <p:sp>
        <p:nvSpPr>
          <p:cNvPr id="12" name="Content Placeholder 7">
            <a:extLst>
              <a:ext uri="{FF2B5EF4-FFF2-40B4-BE49-F238E27FC236}">
                <a16:creationId xmlns:a16="http://schemas.microsoft.com/office/drawing/2014/main" id="{61551AEA-51F6-43DB-B38A-5E025B714390}"/>
              </a:ext>
            </a:extLst>
          </p:cNvPr>
          <p:cNvSpPr txBox="1">
            <a:spLocks/>
          </p:cNvSpPr>
          <p:nvPr/>
        </p:nvSpPr>
        <p:spPr>
          <a:xfrm>
            <a:off x="6282263" y="2516979"/>
            <a:ext cx="5071535" cy="2898248"/>
          </a:xfrm>
          <a:prstGeom prst="rect">
            <a:avLst/>
          </a:prstGeom>
          <a:ln>
            <a:solidFill>
              <a:schemeClr val="accent4">
                <a:lumMod val="75000"/>
              </a:schemeClr>
            </a:solidFill>
            <a:prstDash val="dash"/>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t>Try adding some of your own expressions:</a:t>
            </a:r>
          </a:p>
          <a:p>
            <a:pPr algn="ctr"/>
            <a:r>
              <a:rPr lang="en-US" sz="2400" b="1" dirty="0"/>
              <a:t>____________________________</a:t>
            </a:r>
          </a:p>
          <a:p>
            <a:pPr algn="ctr"/>
            <a:r>
              <a:rPr lang="en-US" sz="2400" b="1" dirty="0"/>
              <a:t>____________________________</a:t>
            </a:r>
          </a:p>
          <a:p>
            <a:pPr algn="ctr"/>
            <a:r>
              <a:rPr lang="en-US" sz="2400" b="1" dirty="0"/>
              <a:t>____________________________</a:t>
            </a:r>
          </a:p>
          <a:p>
            <a:pPr algn="ctr"/>
            <a:r>
              <a:rPr lang="en-US" sz="2400" b="1" dirty="0"/>
              <a:t>____________________________</a:t>
            </a:r>
          </a:p>
        </p:txBody>
      </p:sp>
    </p:spTree>
    <p:extLst>
      <p:ext uri="{BB962C8B-B14F-4D97-AF65-F5344CB8AC3E}">
        <p14:creationId xmlns:p14="http://schemas.microsoft.com/office/powerpoint/2010/main" val="1575868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1" end="1"/>
                                            </p:txEl>
                                          </p:spTgt>
                                        </p:tgtEl>
                                        <p:attrNameLst>
                                          <p:attrName>style.visibility</p:attrName>
                                        </p:attrNameLst>
                                      </p:cBhvr>
                                      <p:to>
                                        <p:strVal val="visible"/>
                                      </p:to>
                                    </p:set>
                                    <p:animEffect transition="in" filter="fade">
                                      <p:cBhvr>
                                        <p:cTn id="17" dur="500"/>
                                        <p:tgtEl>
                                          <p:spTgt spid="9">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2">
                                            <p:txEl>
                                              <p:pRg st="0" end="0"/>
                                            </p:txEl>
                                          </p:spTgt>
                                        </p:tgtEl>
                                        <p:attrNameLst>
                                          <p:attrName>style.visibility</p:attrName>
                                        </p:attrNameLst>
                                      </p:cBhvr>
                                      <p:to>
                                        <p:strVal val="visible"/>
                                      </p:to>
                                    </p:set>
                                    <p:animEffect transition="in" filter="fade">
                                      <p:cBhvr>
                                        <p:cTn id="22" dur="500"/>
                                        <p:tgtEl>
                                          <p:spTgt spid="12">
                                            <p:txEl>
                                              <p:pRg st="0" end="0"/>
                                            </p:txEl>
                                          </p:spTgt>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12">
                                            <p:txEl>
                                              <p:pRg st="1" end="1"/>
                                            </p:txEl>
                                          </p:spTgt>
                                        </p:tgtEl>
                                        <p:attrNameLst>
                                          <p:attrName>style.visibility</p:attrName>
                                        </p:attrNameLst>
                                      </p:cBhvr>
                                      <p:to>
                                        <p:strVal val="visible"/>
                                      </p:to>
                                    </p:set>
                                    <p:animEffect transition="in" filter="fade">
                                      <p:cBhvr>
                                        <p:cTn id="26" dur="500"/>
                                        <p:tgtEl>
                                          <p:spTgt spid="12">
                                            <p:txEl>
                                              <p:pRg st="1" end="1"/>
                                            </p:txEl>
                                          </p:spTgt>
                                        </p:tgtEl>
                                      </p:cBhvr>
                                    </p:animEffect>
                                  </p:childTnLst>
                                </p:cTn>
                              </p:par>
                            </p:childTnLst>
                          </p:cTn>
                        </p:par>
                        <p:par>
                          <p:cTn id="27" fill="hold">
                            <p:stCondLst>
                              <p:cond delay="1000"/>
                            </p:stCondLst>
                            <p:childTnLst>
                              <p:par>
                                <p:cTn id="28" presetID="10" presetClass="entr" presetSubtype="0" fill="hold" nodeType="afterEffect">
                                  <p:stCondLst>
                                    <p:cond delay="0"/>
                                  </p:stCondLst>
                                  <p:childTnLst>
                                    <p:set>
                                      <p:cBhvr>
                                        <p:cTn id="29" dur="1" fill="hold">
                                          <p:stCondLst>
                                            <p:cond delay="0"/>
                                          </p:stCondLst>
                                        </p:cTn>
                                        <p:tgtEl>
                                          <p:spTgt spid="12">
                                            <p:txEl>
                                              <p:pRg st="2" end="2"/>
                                            </p:txEl>
                                          </p:spTgt>
                                        </p:tgtEl>
                                        <p:attrNameLst>
                                          <p:attrName>style.visibility</p:attrName>
                                        </p:attrNameLst>
                                      </p:cBhvr>
                                      <p:to>
                                        <p:strVal val="visible"/>
                                      </p:to>
                                    </p:set>
                                    <p:animEffect transition="in" filter="fade">
                                      <p:cBhvr>
                                        <p:cTn id="30" dur="500"/>
                                        <p:tgtEl>
                                          <p:spTgt spid="12">
                                            <p:txEl>
                                              <p:pRg st="2" end="2"/>
                                            </p:txEl>
                                          </p:spTgt>
                                        </p:tgtEl>
                                      </p:cBhvr>
                                    </p:animEffect>
                                  </p:childTnLst>
                                </p:cTn>
                              </p:par>
                            </p:childTnLst>
                          </p:cTn>
                        </p:par>
                        <p:par>
                          <p:cTn id="31" fill="hold">
                            <p:stCondLst>
                              <p:cond delay="1500"/>
                            </p:stCondLst>
                            <p:childTnLst>
                              <p:par>
                                <p:cTn id="32" presetID="10" presetClass="entr" presetSubtype="0" fill="hold" nodeType="afterEffect">
                                  <p:stCondLst>
                                    <p:cond delay="0"/>
                                  </p:stCondLst>
                                  <p:childTnLst>
                                    <p:set>
                                      <p:cBhvr>
                                        <p:cTn id="33" dur="1" fill="hold">
                                          <p:stCondLst>
                                            <p:cond delay="0"/>
                                          </p:stCondLst>
                                        </p:cTn>
                                        <p:tgtEl>
                                          <p:spTgt spid="12">
                                            <p:txEl>
                                              <p:pRg st="3" end="3"/>
                                            </p:txEl>
                                          </p:spTgt>
                                        </p:tgtEl>
                                        <p:attrNameLst>
                                          <p:attrName>style.visibility</p:attrName>
                                        </p:attrNameLst>
                                      </p:cBhvr>
                                      <p:to>
                                        <p:strVal val="visible"/>
                                      </p:to>
                                    </p:set>
                                    <p:animEffect transition="in" filter="fade">
                                      <p:cBhvr>
                                        <p:cTn id="34" dur="500"/>
                                        <p:tgtEl>
                                          <p:spTgt spid="12">
                                            <p:txEl>
                                              <p:pRg st="3" end="3"/>
                                            </p:txEl>
                                          </p:spTgt>
                                        </p:tgtEl>
                                      </p:cBhvr>
                                    </p:animEffect>
                                  </p:childTnLst>
                                </p:cTn>
                              </p:par>
                            </p:childTnLst>
                          </p:cTn>
                        </p:par>
                        <p:par>
                          <p:cTn id="35" fill="hold">
                            <p:stCondLst>
                              <p:cond delay="2000"/>
                            </p:stCondLst>
                            <p:childTnLst>
                              <p:par>
                                <p:cTn id="36" presetID="10" presetClass="entr" presetSubtype="0" fill="hold" nodeType="afterEffect">
                                  <p:stCondLst>
                                    <p:cond delay="0"/>
                                  </p:stCondLst>
                                  <p:childTnLst>
                                    <p:set>
                                      <p:cBhvr>
                                        <p:cTn id="37" dur="1" fill="hold">
                                          <p:stCondLst>
                                            <p:cond delay="0"/>
                                          </p:stCondLst>
                                        </p:cTn>
                                        <p:tgtEl>
                                          <p:spTgt spid="12">
                                            <p:txEl>
                                              <p:pRg st="4" end="4"/>
                                            </p:txEl>
                                          </p:spTgt>
                                        </p:tgtEl>
                                        <p:attrNameLst>
                                          <p:attrName>style.visibility</p:attrName>
                                        </p:attrNameLst>
                                      </p:cBhvr>
                                      <p:to>
                                        <p:strVal val="visible"/>
                                      </p:to>
                                    </p:set>
                                    <p:animEffect transition="in" filter="fade">
                                      <p:cBhvr>
                                        <p:cTn id="38" dur="500"/>
                                        <p:tgtEl>
                                          <p:spTgt spid="1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fontScale="90000"/>
          </a:bodyPr>
          <a:lstStyle/>
          <a:p>
            <a:r>
              <a:rPr lang="en-US" sz="4000" b="1" dirty="0">
                <a:latin typeface="Cambria" panose="02040503050406030204" pitchFamily="18" charset="0"/>
                <a:ea typeface="Cambria" panose="02040503050406030204" pitchFamily="18" charset="0"/>
              </a:rPr>
              <a:t>3.1. Mastering the Mechanics of Language – </a:t>
            </a:r>
            <a:r>
              <a:rPr lang="en-US" sz="4000" b="1" dirty="0">
                <a:solidFill>
                  <a:srgbClr val="C00000"/>
                </a:solidFill>
                <a:latin typeface="Cambria" panose="02040503050406030204" pitchFamily="18" charset="0"/>
                <a:ea typeface="Cambria" panose="02040503050406030204" pitchFamily="18" charset="0"/>
              </a:rPr>
              <a:t>Entering and Maintaining Conversations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193" y="1814249"/>
            <a:ext cx="6886433" cy="425535"/>
          </a:xfrm>
        </p:spPr>
        <p:txBody>
          <a:bodyPr>
            <a:normAutofit/>
          </a:bodyPr>
          <a:lstStyle/>
          <a:p>
            <a:pPr marL="0" indent="0">
              <a:buNone/>
            </a:pPr>
            <a:r>
              <a:rPr lang="en-US" sz="2400" b="1" dirty="0">
                <a:solidFill>
                  <a:srgbClr val="00B050"/>
                </a:solidFill>
              </a:rPr>
              <a:t>vii. Previous contact</a:t>
            </a:r>
          </a:p>
        </p:txBody>
      </p:sp>
      <p:sp>
        <p:nvSpPr>
          <p:cNvPr id="9" name="Content Placeholder 7">
            <a:extLst>
              <a:ext uri="{FF2B5EF4-FFF2-40B4-BE49-F238E27FC236}">
                <a16:creationId xmlns:a16="http://schemas.microsoft.com/office/drawing/2014/main" id="{F80509CF-7FBD-4A6D-B3C0-E71492CC5CB2}"/>
              </a:ext>
            </a:extLst>
          </p:cNvPr>
          <p:cNvSpPr txBox="1">
            <a:spLocks/>
          </p:cNvSpPr>
          <p:nvPr/>
        </p:nvSpPr>
        <p:spPr>
          <a:xfrm>
            <a:off x="838203" y="2239784"/>
            <a:ext cx="5071535" cy="4341021"/>
          </a:xfrm>
          <a:prstGeom prst="rect">
            <a:avLst/>
          </a:prstGeom>
          <a:ln>
            <a:solidFill>
              <a:srgbClr val="00B050"/>
            </a:solidFill>
          </a:ln>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400" dirty="0"/>
              <a:t>That was a great gathering we had at Leslie's, eh?</a:t>
            </a:r>
          </a:p>
          <a:p>
            <a:pPr algn="ctr"/>
            <a:r>
              <a:rPr lang="en-US" sz="2400" dirty="0"/>
              <a:t>I don't know if you remember me, but I'm Michael. We met at....</a:t>
            </a:r>
          </a:p>
          <a:p>
            <a:pPr algn="ctr"/>
            <a:r>
              <a:rPr lang="en-US" sz="2400" dirty="0"/>
              <a:t>How's Nicholas doing these days? I haven't seen him since our last gathering.</a:t>
            </a:r>
          </a:p>
          <a:p>
            <a:pPr algn="ctr"/>
            <a:r>
              <a:rPr lang="en-US" sz="2400" dirty="0"/>
              <a:t>The last time I saw you, you were about to head off to a conference in New York. How was it?</a:t>
            </a:r>
          </a:p>
          <a:p>
            <a:pPr algn="ctr"/>
            <a:r>
              <a:rPr lang="en-US" sz="2400" dirty="0"/>
              <a:t>If I remember correctly, you are planning to defend your thesis this month. How does that feel?</a:t>
            </a:r>
          </a:p>
          <a:p>
            <a:pPr algn="ctr"/>
            <a:r>
              <a:rPr lang="en-US" sz="2400" dirty="0"/>
              <a:t>Did you manage to submit that manuscript last week, as you hoped?</a:t>
            </a:r>
          </a:p>
        </p:txBody>
      </p:sp>
      <p:sp>
        <p:nvSpPr>
          <p:cNvPr id="12" name="Content Placeholder 7">
            <a:extLst>
              <a:ext uri="{FF2B5EF4-FFF2-40B4-BE49-F238E27FC236}">
                <a16:creationId xmlns:a16="http://schemas.microsoft.com/office/drawing/2014/main" id="{61551AEA-51F6-43DB-B38A-5E025B714390}"/>
              </a:ext>
            </a:extLst>
          </p:cNvPr>
          <p:cNvSpPr txBox="1">
            <a:spLocks/>
          </p:cNvSpPr>
          <p:nvPr/>
        </p:nvSpPr>
        <p:spPr>
          <a:xfrm>
            <a:off x="6282264" y="2239784"/>
            <a:ext cx="5071535" cy="2898248"/>
          </a:xfrm>
          <a:prstGeom prst="rect">
            <a:avLst/>
          </a:prstGeom>
          <a:ln>
            <a:solidFill>
              <a:schemeClr val="accent4">
                <a:lumMod val="75000"/>
              </a:schemeClr>
            </a:solidFill>
            <a:prstDash val="dash"/>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t>Try adding some of your own expressions:</a:t>
            </a:r>
          </a:p>
          <a:p>
            <a:pPr algn="ctr"/>
            <a:r>
              <a:rPr lang="en-US" sz="2400" b="1" dirty="0"/>
              <a:t>____________________________</a:t>
            </a:r>
          </a:p>
          <a:p>
            <a:pPr algn="ctr"/>
            <a:r>
              <a:rPr lang="en-US" sz="2400" b="1" dirty="0"/>
              <a:t>____________________________</a:t>
            </a:r>
          </a:p>
          <a:p>
            <a:pPr algn="ctr"/>
            <a:r>
              <a:rPr lang="en-US" sz="2400" b="1" dirty="0"/>
              <a:t>____________________________</a:t>
            </a:r>
          </a:p>
          <a:p>
            <a:pPr algn="ctr"/>
            <a:r>
              <a:rPr lang="en-US" sz="2400" b="1" dirty="0"/>
              <a:t>____________________________</a:t>
            </a:r>
          </a:p>
        </p:txBody>
      </p:sp>
    </p:spTree>
    <p:extLst>
      <p:ext uri="{BB962C8B-B14F-4D97-AF65-F5344CB8AC3E}">
        <p14:creationId xmlns:p14="http://schemas.microsoft.com/office/powerpoint/2010/main" val="3322147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1" end="1"/>
                                            </p:txEl>
                                          </p:spTgt>
                                        </p:tgtEl>
                                        <p:attrNameLst>
                                          <p:attrName>style.visibility</p:attrName>
                                        </p:attrNameLst>
                                      </p:cBhvr>
                                      <p:to>
                                        <p:strVal val="visible"/>
                                      </p:to>
                                    </p:set>
                                    <p:animEffect transition="in" filter="fade">
                                      <p:cBhvr>
                                        <p:cTn id="17" dur="500"/>
                                        <p:tgtEl>
                                          <p:spTgt spid="9">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2" end="2"/>
                                            </p:txEl>
                                          </p:spTgt>
                                        </p:tgtEl>
                                        <p:attrNameLst>
                                          <p:attrName>style.visibility</p:attrName>
                                        </p:attrNameLst>
                                      </p:cBhvr>
                                      <p:to>
                                        <p:strVal val="visible"/>
                                      </p:to>
                                    </p:set>
                                    <p:animEffect transition="in" filter="fade">
                                      <p:cBhvr>
                                        <p:cTn id="22" dur="500"/>
                                        <p:tgtEl>
                                          <p:spTgt spid="9">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3" end="3"/>
                                            </p:txEl>
                                          </p:spTgt>
                                        </p:tgtEl>
                                        <p:attrNameLst>
                                          <p:attrName>style.visibility</p:attrName>
                                        </p:attrNameLst>
                                      </p:cBhvr>
                                      <p:to>
                                        <p:strVal val="visible"/>
                                      </p:to>
                                    </p:set>
                                    <p:animEffect transition="in" filter="fade">
                                      <p:cBhvr>
                                        <p:cTn id="27" dur="500"/>
                                        <p:tgtEl>
                                          <p:spTgt spid="9">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4" end="4"/>
                                            </p:txEl>
                                          </p:spTgt>
                                        </p:tgtEl>
                                        <p:attrNameLst>
                                          <p:attrName>style.visibility</p:attrName>
                                        </p:attrNameLst>
                                      </p:cBhvr>
                                      <p:to>
                                        <p:strVal val="visible"/>
                                      </p:to>
                                    </p:set>
                                    <p:animEffect transition="in" filter="fade">
                                      <p:cBhvr>
                                        <p:cTn id="32" dur="500"/>
                                        <p:tgtEl>
                                          <p:spTgt spid="9">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
                                            <p:txEl>
                                              <p:pRg st="5" end="5"/>
                                            </p:txEl>
                                          </p:spTgt>
                                        </p:tgtEl>
                                        <p:attrNameLst>
                                          <p:attrName>style.visibility</p:attrName>
                                        </p:attrNameLst>
                                      </p:cBhvr>
                                      <p:to>
                                        <p:strVal val="visible"/>
                                      </p:to>
                                    </p:set>
                                    <p:animEffect transition="in" filter="fade">
                                      <p:cBhvr>
                                        <p:cTn id="37" dur="500"/>
                                        <p:tgtEl>
                                          <p:spTgt spid="9">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2">
                                            <p:txEl>
                                              <p:pRg st="0" end="0"/>
                                            </p:txEl>
                                          </p:spTgt>
                                        </p:tgtEl>
                                        <p:attrNameLst>
                                          <p:attrName>style.visibility</p:attrName>
                                        </p:attrNameLst>
                                      </p:cBhvr>
                                      <p:to>
                                        <p:strVal val="visible"/>
                                      </p:to>
                                    </p:set>
                                    <p:animEffect transition="in" filter="fade">
                                      <p:cBhvr>
                                        <p:cTn id="42" dur="500"/>
                                        <p:tgtEl>
                                          <p:spTgt spid="12">
                                            <p:txEl>
                                              <p:pRg st="0" end="0"/>
                                            </p:txEl>
                                          </p:spTgt>
                                        </p:tgtEl>
                                      </p:cBhvr>
                                    </p:animEffect>
                                  </p:childTnLst>
                                </p:cTn>
                              </p:par>
                            </p:childTnLst>
                          </p:cTn>
                        </p:par>
                        <p:par>
                          <p:cTn id="43" fill="hold">
                            <p:stCondLst>
                              <p:cond delay="500"/>
                            </p:stCondLst>
                            <p:childTnLst>
                              <p:par>
                                <p:cTn id="44" presetID="10" presetClass="entr" presetSubtype="0" fill="hold" nodeType="afterEffect">
                                  <p:stCondLst>
                                    <p:cond delay="0"/>
                                  </p:stCondLst>
                                  <p:childTnLst>
                                    <p:set>
                                      <p:cBhvr>
                                        <p:cTn id="45" dur="1" fill="hold">
                                          <p:stCondLst>
                                            <p:cond delay="0"/>
                                          </p:stCondLst>
                                        </p:cTn>
                                        <p:tgtEl>
                                          <p:spTgt spid="12">
                                            <p:txEl>
                                              <p:pRg st="1" end="1"/>
                                            </p:txEl>
                                          </p:spTgt>
                                        </p:tgtEl>
                                        <p:attrNameLst>
                                          <p:attrName>style.visibility</p:attrName>
                                        </p:attrNameLst>
                                      </p:cBhvr>
                                      <p:to>
                                        <p:strVal val="visible"/>
                                      </p:to>
                                    </p:set>
                                    <p:animEffect transition="in" filter="fade">
                                      <p:cBhvr>
                                        <p:cTn id="46" dur="500"/>
                                        <p:tgtEl>
                                          <p:spTgt spid="12">
                                            <p:txEl>
                                              <p:pRg st="1" end="1"/>
                                            </p:txEl>
                                          </p:spTgt>
                                        </p:tgtEl>
                                      </p:cBhvr>
                                    </p:animEffect>
                                  </p:childTnLst>
                                </p:cTn>
                              </p:par>
                            </p:childTnLst>
                          </p:cTn>
                        </p:par>
                        <p:par>
                          <p:cTn id="47" fill="hold">
                            <p:stCondLst>
                              <p:cond delay="1000"/>
                            </p:stCondLst>
                            <p:childTnLst>
                              <p:par>
                                <p:cTn id="48" presetID="10" presetClass="entr" presetSubtype="0" fill="hold" nodeType="afterEffect">
                                  <p:stCondLst>
                                    <p:cond delay="0"/>
                                  </p:stCondLst>
                                  <p:childTnLst>
                                    <p:set>
                                      <p:cBhvr>
                                        <p:cTn id="49" dur="1" fill="hold">
                                          <p:stCondLst>
                                            <p:cond delay="0"/>
                                          </p:stCondLst>
                                        </p:cTn>
                                        <p:tgtEl>
                                          <p:spTgt spid="12">
                                            <p:txEl>
                                              <p:pRg st="2" end="2"/>
                                            </p:txEl>
                                          </p:spTgt>
                                        </p:tgtEl>
                                        <p:attrNameLst>
                                          <p:attrName>style.visibility</p:attrName>
                                        </p:attrNameLst>
                                      </p:cBhvr>
                                      <p:to>
                                        <p:strVal val="visible"/>
                                      </p:to>
                                    </p:set>
                                    <p:animEffect transition="in" filter="fade">
                                      <p:cBhvr>
                                        <p:cTn id="50" dur="500"/>
                                        <p:tgtEl>
                                          <p:spTgt spid="12">
                                            <p:txEl>
                                              <p:pRg st="2" end="2"/>
                                            </p:txEl>
                                          </p:spTgt>
                                        </p:tgtEl>
                                      </p:cBhvr>
                                    </p:animEffect>
                                  </p:childTnLst>
                                </p:cTn>
                              </p:par>
                            </p:childTnLst>
                          </p:cTn>
                        </p:par>
                        <p:par>
                          <p:cTn id="51" fill="hold">
                            <p:stCondLst>
                              <p:cond delay="1500"/>
                            </p:stCondLst>
                            <p:childTnLst>
                              <p:par>
                                <p:cTn id="52" presetID="10" presetClass="entr" presetSubtype="0" fill="hold" nodeType="afterEffect">
                                  <p:stCondLst>
                                    <p:cond delay="0"/>
                                  </p:stCondLst>
                                  <p:childTnLst>
                                    <p:set>
                                      <p:cBhvr>
                                        <p:cTn id="53" dur="1" fill="hold">
                                          <p:stCondLst>
                                            <p:cond delay="0"/>
                                          </p:stCondLst>
                                        </p:cTn>
                                        <p:tgtEl>
                                          <p:spTgt spid="12">
                                            <p:txEl>
                                              <p:pRg st="3" end="3"/>
                                            </p:txEl>
                                          </p:spTgt>
                                        </p:tgtEl>
                                        <p:attrNameLst>
                                          <p:attrName>style.visibility</p:attrName>
                                        </p:attrNameLst>
                                      </p:cBhvr>
                                      <p:to>
                                        <p:strVal val="visible"/>
                                      </p:to>
                                    </p:set>
                                    <p:animEffect transition="in" filter="fade">
                                      <p:cBhvr>
                                        <p:cTn id="54" dur="500"/>
                                        <p:tgtEl>
                                          <p:spTgt spid="12">
                                            <p:txEl>
                                              <p:pRg st="3" end="3"/>
                                            </p:txEl>
                                          </p:spTgt>
                                        </p:tgtEl>
                                      </p:cBhvr>
                                    </p:animEffect>
                                  </p:childTnLst>
                                </p:cTn>
                              </p:par>
                            </p:childTnLst>
                          </p:cTn>
                        </p:par>
                        <p:par>
                          <p:cTn id="55" fill="hold">
                            <p:stCondLst>
                              <p:cond delay="2000"/>
                            </p:stCondLst>
                            <p:childTnLst>
                              <p:par>
                                <p:cTn id="56" presetID="10" presetClass="entr" presetSubtype="0" fill="hold" nodeType="afterEffect">
                                  <p:stCondLst>
                                    <p:cond delay="0"/>
                                  </p:stCondLst>
                                  <p:childTnLst>
                                    <p:set>
                                      <p:cBhvr>
                                        <p:cTn id="57" dur="1" fill="hold">
                                          <p:stCondLst>
                                            <p:cond delay="0"/>
                                          </p:stCondLst>
                                        </p:cTn>
                                        <p:tgtEl>
                                          <p:spTgt spid="12">
                                            <p:txEl>
                                              <p:pRg st="4" end="4"/>
                                            </p:txEl>
                                          </p:spTgt>
                                        </p:tgtEl>
                                        <p:attrNameLst>
                                          <p:attrName>style.visibility</p:attrName>
                                        </p:attrNameLst>
                                      </p:cBhvr>
                                      <p:to>
                                        <p:strVal val="visible"/>
                                      </p:to>
                                    </p:set>
                                    <p:animEffect transition="in" filter="fade">
                                      <p:cBhvr>
                                        <p:cTn id="58" dur="500"/>
                                        <p:tgtEl>
                                          <p:spTgt spid="1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fontScale="90000"/>
          </a:bodyPr>
          <a:lstStyle/>
          <a:p>
            <a:r>
              <a:rPr lang="en-US" sz="4000" b="1" dirty="0">
                <a:latin typeface="Cambria" panose="02040503050406030204" pitchFamily="18" charset="0"/>
                <a:ea typeface="Cambria" panose="02040503050406030204" pitchFamily="18" charset="0"/>
              </a:rPr>
              <a:t>3.1. Mastering the Mechanics of Language – </a:t>
            </a:r>
            <a:r>
              <a:rPr lang="en-US" sz="4000" b="1" dirty="0">
                <a:solidFill>
                  <a:srgbClr val="C00000"/>
                </a:solidFill>
                <a:latin typeface="Cambria" panose="02040503050406030204" pitchFamily="18" charset="0"/>
                <a:ea typeface="Cambria" panose="02040503050406030204" pitchFamily="18" charset="0"/>
              </a:rPr>
              <a:t>Entering and Maintaining Conversations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193" y="1814249"/>
            <a:ext cx="6886433" cy="425535"/>
          </a:xfrm>
        </p:spPr>
        <p:txBody>
          <a:bodyPr>
            <a:normAutofit/>
          </a:bodyPr>
          <a:lstStyle/>
          <a:p>
            <a:pPr marL="0" indent="0">
              <a:buNone/>
            </a:pPr>
            <a:r>
              <a:rPr lang="en-US" sz="2400" b="1" dirty="0">
                <a:solidFill>
                  <a:srgbClr val="00B050"/>
                </a:solidFill>
              </a:rPr>
              <a:t>viii. Location</a:t>
            </a:r>
          </a:p>
        </p:txBody>
      </p:sp>
      <p:sp>
        <p:nvSpPr>
          <p:cNvPr id="9" name="Content Placeholder 7">
            <a:extLst>
              <a:ext uri="{FF2B5EF4-FFF2-40B4-BE49-F238E27FC236}">
                <a16:creationId xmlns:a16="http://schemas.microsoft.com/office/drawing/2014/main" id="{F80509CF-7FBD-4A6D-B3C0-E71492CC5CB2}"/>
              </a:ext>
            </a:extLst>
          </p:cNvPr>
          <p:cNvSpPr txBox="1">
            <a:spLocks/>
          </p:cNvSpPr>
          <p:nvPr/>
        </p:nvSpPr>
        <p:spPr>
          <a:xfrm>
            <a:off x="838192" y="2516979"/>
            <a:ext cx="5071535" cy="2898248"/>
          </a:xfrm>
          <a:prstGeom prst="rect">
            <a:avLst/>
          </a:prstGeom>
          <a:ln>
            <a:solidFill>
              <a:srgbClr val="00B05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400" dirty="0"/>
              <a:t>Do you live around here?</a:t>
            </a:r>
          </a:p>
          <a:p>
            <a:pPr algn="ctr"/>
            <a:r>
              <a:rPr lang="en-US" sz="2400" dirty="0"/>
              <a:t>What brings you here today?</a:t>
            </a:r>
          </a:p>
          <a:p>
            <a:pPr algn="ctr"/>
            <a:r>
              <a:rPr lang="en-US" sz="2400" dirty="0"/>
              <a:t>Do you have a class in this building?</a:t>
            </a:r>
          </a:p>
          <a:p>
            <a:pPr algn="ctr"/>
            <a:r>
              <a:rPr lang="en-US" sz="2400" dirty="0"/>
              <a:t>I didn’t know that you are attending this conference too!</a:t>
            </a:r>
          </a:p>
        </p:txBody>
      </p:sp>
      <p:sp>
        <p:nvSpPr>
          <p:cNvPr id="12" name="Content Placeholder 7">
            <a:extLst>
              <a:ext uri="{FF2B5EF4-FFF2-40B4-BE49-F238E27FC236}">
                <a16:creationId xmlns:a16="http://schemas.microsoft.com/office/drawing/2014/main" id="{61551AEA-51F6-43DB-B38A-5E025B714390}"/>
              </a:ext>
            </a:extLst>
          </p:cNvPr>
          <p:cNvSpPr txBox="1">
            <a:spLocks/>
          </p:cNvSpPr>
          <p:nvPr/>
        </p:nvSpPr>
        <p:spPr>
          <a:xfrm>
            <a:off x="6282263" y="2516979"/>
            <a:ext cx="5071535" cy="2898248"/>
          </a:xfrm>
          <a:prstGeom prst="rect">
            <a:avLst/>
          </a:prstGeom>
          <a:ln>
            <a:solidFill>
              <a:schemeClr val="accent4">
                <a:lumMod val="75000"/>
              </a:schemeClr>
            </a:solidFill>
            <a:prstDash val="dash"/>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t>Try adding some of your own expressions:</a:t>
            </a:r>
          </a:p>
          <a:p>
            <a:pPr algn="ctr"/>
            <a:r>
              <a:rPr lang="en-US" sz="2400" b="1" dirty="0"/>
              <a:t>____________________________</a:t>
            </a:r>
          </a:p>
          <a:p>
            <a:pPr algn="ctr"/>
            <a:r>
              <a:rPr lang="en-US" sz="2400" b="1" dirty="0"/>
              <a:t>____________________________</a:t>
            </a:r>
          </a:p>
          <a:p>
            <a:pPr algn="ctr"/>
            <a:r>
              <a:rPr lang="en-US" sz="2400" b="1" dirty="0"/>
              <a:t>____________________________</a:t>
            </a:r>
          </a:p>
          <a:p>
            <a:pPr algn="ctr"/>
            <a:r>
              <a:rPr lang="en-US" sz="2400" b="1" dirty="0"/>
              <a:t>____________________________</a:t>
            </a:r>
          </a:p>
        </p:txBody>
      </p:sp>
    </p:spTree>
    <p:extLst>
      <p:ext uri="{BB962C8B-B14F-4D97-AF65-F5344CB8AC3E}">
        <p14:creationId xmlns:p14="http://schemas.microsoft.com/office/powerpoint/2010/main" val="1815291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1" end="1"/>
                                            </p:txEl>
                                          </p:spTgt>
                                        </p:tgtEl>
                                        <p:attrNameLst>
                                          <p:attrName>style.visibility</p:attrName>
                                        </p:attrNameLst>
                                      </p:cBhvr>
                                      <p:to>
                                        <p:strVal val="visible"/>
                                      </p:to>
                                    </p:set>
                                    <p:animEffect transition="in" filter="fade">
                                      <p:cBhvr>
                                        <p:cTn id="17" dur="500"/>
                                        <p:tgtEl>
                                          <p:spTgt spid="9">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2" end="2"/>
                                            </p:txEl>
                                          </p:spTgt>
                                        </p:tgtEl>
                                        <p:attrNameLst>
                                          <p:attrName>style.visibility</p:attrName>
                                        </p:attrNameLst>
                                      </p:cBhvr>
                                      <p:to>
                                        <p:strVal val="visible"/>
                                      </p:to>
                                    </p:set>
                                    <p:animEffect transition="in" filter="fade">
                                      <p:cBhvr>
                                        <p:cTn id="22" dur="500"/>
                                        <p:tgtEl>
                                          <p:spTgt spid="9">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3" end="3"/>
                                            </p:txEl>
                                          </p:spTgt>
                                        </p:tgtEl>
                                        <p:attrNameLst>
                                          <p:attrName>style.visibility</p:attrName>
                                        </p:attrNameLst>
                                      </p:cBhvr>
                                      <p:to>
                                        <p:strVal val="visible"/>
                                      </p:to>
                                    </p:set>
                                    <p:animEffect transition="in" filter="fade">
                                      <p:cBhvr>
                                        <p:cTn id="27" dur="500"/>
                                        <p:tgtEl>
                                          <p:spTgt spid="9">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2">
                                            <p:txEl>
                                              <p:pRg st="0" end="0"/>
                                            </p:txEl>
                                          </p:spTgt>
                                        </p:tgtEl>
                                        <p:attrNameLst>
                                          <p:attrName>style.visibility</p:attrName>
                                        </p:attrNameLst>
                                      </p:cBhvr>
                                      <p:to>
                                        <p:strVal val="visible"/>
                                      </p:to>
                                    </p:set>
                                    <p:animEffect transition="in" filter="fade">
                                      <p:cBhvr>
                                        <p:cTn id="32" dur="500"/>
                                        <p:tgtEl>
                                          <p:spTgt spid="12">
                                            <p:txEl>
                                              <p:pRg st="0" end="0"/>
                                            </p:txEl>
                                          </p:spTgt>
                                        </p:tgtEl>
                                      </p:cBhvr>
                                    </p:animEffect>
                                  </p:childTnLst>
                                </p:cTn>
                              </p:par>
                            </p:childTnLst>
                          </p:cTn>
                        </p:par>
                        <p:par>
                          <p:cTn id="33" fill="hold">
                            <p:stCondLst>
                              <p:cond delay="500"/>
                            </p:stCondLst>
                            <p:childTnLst>
                              <p:par>
                                <p:cTn id="34" presetID="10" presetClass="entr" presetSubtype="0" fill="hold" nodeType="afterEffect">
                                  <p:stCondLst>
                                    <p:cond delay="0"/>
                                  </p:stCondLst>
                                  <p:childTnLst>
                                    <p:set>
                                      <p:cBhvr>
                                        <p:cTn id="35" dur="1" fill="hold">
                                          <p:stCondLst>
                                            <p:cond delay="0"/>
                                          </p:stCondLst>
                                        </p:cTn>
                                        <p:tgtEl>
                                          <p:spTgt spid="12">
                                            <p:txEl>
                                              <p:pRg st="1" end="1"/>
                                            </p:txEl>
                                          </p:spTgt>
                                        </p:tgtEl>
                                        <p:attrNameLst>
                                          <p:attrName>style.visibility</p:attrName>
                                        </p:attrNameLst>
                                      </p:cBhvr>
                                      <p:to>
                                        <p:strVal val="visible"/>
                                      </p:to>
                                    </p:set>
                                    <p:animEffect transition="in" filter="fade">
                                      <p:cBhvr>
                                        <p:cTn id="36" dur="500"/>
                                        <p:tgtEl>
                                          <p:spTgt spid="12">
                                            <p:txEl>
                                              <p:pRg st="1" end="1"/>
                                            </p:txEl>
                                          </p:spTgt>
                                        </p:tgtEl>
                                      </p:cBhvr>
                                    </p:animEffect>
                                  </p:childTnLst>
                                </p:cTn>
                              </p:par>
                            </p:childTnLst>
                          </p:cTn>
                        </p:par>
                        <p:par>
                          <p:cTn id="37" fill="hold">
                            <p:stCondLst>
                              <p:cond delay="1000"/>
                            </p:stCondLst>
                            <p:childTnLst>
                              <p:par>
                                <p:cTn id="38" presetID="10" presetClass="entr" presetSubtype="0" fill="hold" nodeType="afterEffect">
                                  <p:stCondLst>
                                    <p:cond delay="0"/>
                                  </p:stCondLst>
                                  <p:childTnLst>
                                    <p:set>
                                      <p:cBhvr>
                                        <p:cTn id="39" dur="1" fill="hold">
                                          <p:stCondLst>
                                            <p:cond delay="0"/>
                                          </p:stCondLst>
                                        </p:cTn>
                                        <p:tgtEl>
                                          <p:spTgt spid="12">
                                            <p:txEl>
                                              <p:pRg st="2" end="2"/>
                                            </p:txEl>
                                          </p:spTgt>
                                        </p:tgtEl>
                                        <p:attrNameLst>
                                          <p:attrName>style.visibility</p:attrName>
                                        </p:attrNameLst>
                                      </p:cBhvr>
                                      <p:to>
                                        <p:strVal val="visible"/>
                                      </p:to>
                                    </p:set>
                                    <p:animEffect transition="in" filter="fade">
                                      <p:cBhvr>
                                        <p:cTn id="40" dur="500"/>
                                        <p:tgtEl>
                                          <p:spTgt spid="12">
                                            <p:txEl>
                                              <p:pRg st="2" end="2"/>
                                            </p:txEl>
                                          </p:spTgt>
                                        </p:tgtEl>
                                      </p:cBhvr>
                                    </p:animEffect>
                                  </p:childTnLst>
                                </p:cTn>
                              </p:par>
                            </p:childTnLst>
                          </p:cTn>
                        </p:par>
                        <p:par>
                          <p:cTn id="41" fill="hold">
                            <p:stCondLst>
                              <p:cond delay="1500"/>
                            </p:stCondLst>
                            <p:childTnLst>
                              <p:par>
                                <p:cTn id="42" presetID="10" presetClass="entr" presetSubtype="0" fill="hold" nodeType="afterEffect">
                                  <p:stCondLst>
                                    <p:cond delay="0"/>
                                  </p:stCondLst>
                                  <p:childTnLst>
                                    <p:set>
                                      <p:cBhvr>
                                        <p:cTn id="43" dur="1" fill="hold">
                                          <p:stCondLst>
                                            <p:cond delay="0"/>
                                          </p:stCondLst>
                                        </p:cTn>
                                        <p:tgtEl>
                                          <p:spTgt spid="12">
                                            <p:txEl>
                                              <p:pRg st="3" end="3"/>
                                            </p:txEl>
                                          </p:spTgt>
                                        </p:tgtEl>
                                        <p:attrNameLst>
                                          <p:attrName>style.visibility</p:attrName>
                                        </p:attrNameLst>
                                      </p:cBhvr>
                                      <p:to>
                                        <p:strVal val="visible"/>
                                      </p:to>
                                    </p:set>
                                    <p:animEffect transition="in" filter="fade">
                                      <p:cBhvr>
                                        <p:cTn id="44" dur="500"/>
                                        <p:tgtEl>
                                          <p:spTgt spid="12">
                                            <p:txEl>
                                              <p:pRg st="3" end="3"/>
                                            </p:txEl>
                                          </p:spTgt>
                                        </p:tgtEl>
                                      </p:cBhvr>
                                    </p:animEffect>
                                  </p:childTnLst>
                                </p:cTn>
                              </p:par>
                            </p:childTnLst>
                          </p:cTn>
                        </p:par>
                        <p:par>
                          <p:cTn id="45" fill="hold">
                            <p:stCondLst>
                              <p:cond delay="2000"/>
                            </p:stCondLst>
                            <p:childTnLst>
                              <p:par>
                                <p:cTn id="46" presetID="10" presetClass="entr" presetSubtype="0" fill="hold" nodeType="afterEffect">
                                  <p:stCondLst>
                                    <p:cond delay="0"/>
                                  </p:stCondLst>
                                  <p:childTnLst>
                                    <p:set>
                                      <p:cBhvr>
                                        <p:cTn id="47" dur="1" fill="hold">
                                          <p:stCondLst>
                                            <p:cond delay="0"/>
                                          </p:stCondLst>
                                        </p:cTn>
                                        <p:tgtEl>
                                          <p:spTgt spid="12">
                                            <p:txEl>
                                              <p:pRg st="4" end="4"/>
                                            </p:txEl>
                                          </p:spTgt>
                                        </p:tgtEl>
                                        <p:attrNameLst>
                                          <p:attrName>style.visibility</p:attrName>
                                        </p:attrNameLst>
                                      </p:cBhvr>
                                      <p:to>
                                        <p:strVal val="visible"/>
                                      </p:to>
                                    </p:set>
                                    <p:animEffect transition="in" filter="fade">
                                      <p:cBhvr>
                                        <p:cTn id="48" dur="500"/>
                                        <p:tgtEl>
                                          <p:spTgt spid="1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fontScale="90000"/>
          </a:bodyPr>
          <a:lstStyle/>
          <a:p>
            <a:r>
              <a:rPr lang="en-US" sz="4000" b="1" dirty="0">
                <a:latin typeface="Cambria" panose="02040503050406030204" pitchFamily="18" charset="0"/>
                <a:ea typeface="Cambria" panose="02040503050406030204" pitchFamily="18" charset="0"/>
              </a:rPr>
              <a:t>3.1. Mastering the Mechanics of Language – </a:t>
            </a:r>
            <a:r>
              <a:rPr lang="en-US" sz="4000" b="1" dirty="0">
                <a:solidFill>
                  <a:srgbClr val="C00000"/>
                </a:solidFill>
                <a:latin typeface="Cambria" panose="02040503050406030204" pitchFamily="18" charset="0"/>
                <a:ea typeface="Cambria" panose="02040503050406030204" pitchFamily="18" charset="0"/>
              </a:rPr>
              <a:t>Entering and Maintaining Conversations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193" y="1814249"/>
            <a:ext cx="6886433" cy="425535"/>
          </a:xfrm>
        </p:spPr>
        <p:txBody>
          <a:bodyPr>
            <a:normAutofit/>
          </a:bodyPr>
          <a:lstStyle/>
          <a:p>
            <a:pPr marL="0" indent="0">
              <a:buNone/>
            </a:pPr>
            <a:r>
              <a:rPr lang="en-US" sz="2400" b="1" dirty="0">
                <a:solidFill>
                  <a:srgbClr val="00B050"/>
                </a:solidFill>
              </a:rPr>
              <a:t>ix. Personal</a:t>
            </a:r>
          </a:p>
        </p:txBody>
      </p:sp>
      <p:sp>
        <p:nvSpPr>
          <p:cNvPr id="9" name="Content Placeholder 7">
            <a:extLst>
              <a:ext uri="{FF2B5EF4-FFF2-40B4-BE49-F238E27FC236}">
                <a16:creationId xmlns:a16="http://schemas.microsoft.com/office/drawing/2014/main" id="{F80509CF-7FBD-4A6D-B3C0-E71492CC5CB2}"/>
              </a:ext>
            </a:extLst>
          </p:cNvPr>
          <p:cNvSpPr txBox="1">
            <a:spLocks/>
          </p:cNvSpPr>
          <p:nvPr/>
        </p:nvSpPr>
        <p:spPr>
          <a:xfrm>
            <a:off x="838178" y="3169093"/>
            <a:ext cx="5071535" cy="2898248"/>
          </a:xfrm>
          <a:prstGeom prst="rect">
            <a:avLst/>
          </a:prstGeom>
          <a:ln>
            <a:solidFill>
              <a:srgbClr val="00B050"/>
            </a:solidFill>
          </a:ln>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400" dirty="0"/>
              <a:t>I was wondering if I could ask you…</a:t>
            </a:r>
          </a:p>
          <a:p>
            <a:pPr algn="ctr"/>
            <a:r>
              <a:rPr lang="en-US" sz="2400" dirty="0"/>
              <a:t>Could you please tell me…?</a:t>
            </a:r>
          </a:p>
          <a:p>
            <a:pPr algn="ctr"/>
            <a:r>
              <a:rPr lang="en-US" sz="2400" dirty="0"/>
              <a:t>I would be interested in knowing….</a:t>
            </a:r>
          </a:p>
          <a:p>
            <a:pPr algn="ctr"/>
            <a:r>
              <a:rPr lang="en-US" sz="2400" dirty="0"/>
              <a:t>Could I ask you…?</a:t>
            </a:r>
          </a:p>
          <a:p>
            <a:pPr algn="ctr"/>
            <a:r>
              <a:rPr lang="en-US" sz="2400" dirty="0"/>
              <a:t>Would you mind telling me…?</a:t>
            </a:r>
          </a:p>
          <a:p>
            <a:pPr algn="ctr"/>
            <a:r>
              <a:rPr lang="en-US" sz="2400" dirty="0"/>
              <a:t>May I ask you…?</a:t>
            </a:r>
          </a:p>
          <a:p>
            <a:pPr algn="ctr"/>
            <a:r>
              <a:rPr lang="en-US" sz="2400" dirty="0"/>
              <a:t>You don’t have to answer the question if you don’t feel comfortable answering.</a:t>
            </a:r>
          </a:p>
        </p:txBody>
      </p:sp>
      <p:sp>
        <p:nvSpPr>
          <p:cNvPr id="12" name="Content Placeholder 7">
            <a:extLst>
              <a:ext uri="{FF2B5EF4-FFF2-40B4-BE49-F238E27FC236}">
                <a16:creationId xmlns:a16="http://schemas.microsoft.com/office/drawing/2014/main" id="{61551AEA-51F6-43DB-B38A-5E025B714390}"/>
              </a:ext>
            </a:extLst>
          </p:cNvPr>
          <p:cNvSpPr txBox="1">
            <a:spLocks/>
          </p:cNvSpPr>
          <p:nvPr/>
        </p:nvSpPr>
        <p:spPr>
          <a:xfrm>
            <a:off x="6282257" y="3169093"/>
            <a:ext cx="5071535" cy="2898248"/>
          </a:xfrm>
          <a:prstGeom prst="rect">
            <a:avLst/>
          </a:prstGeom>
          <a:ln>
            <a:solidFill>
              <a:schemeClr val="accent4">
                <a:lumMod val="75000"/>
              </a:schemeClr>
            </a:solidFill>
            <a:prstDash val="dash"/>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t>Try adding some of your own expressions:</a:t>
            </a:r>
          </a:p>
          <a:p>
            <a:pPr algn="ctr"/>
            <a:r>
              <a:rPr lang="en-US" sz="2400" b="1" dirty="0"/>
              <a:t>____________________________</a:t>
            </a:r>
          </a:p>
          <a:p>
            <a:pPr algn="ctr"/>
            <a:r>
              <a:rPr lang="en-US" sz="2400" b="1" dirty="0"/>
              <a:t>____________________________</a:t>
            </a:r>
          </a:p>
          <a:p>
            <a:pPr algn="ctr"/>
            <a:r>
              <a:rPr lang="en-US" sz="2400" b="1" dirty="0"/>
              <a:t>____________________________</a:t>
            </a:r>
          </a:p>
          <a:p>
            <a:pPr algn="ctr"/>
            <a:r>
              <a:rPr lang="en-US" sz="2400" b="1" dirty="0"/>
              <a:t>____________________________</a:t>
            </a:r>
          </a:p>
        </p:txBody>
      </p:sp>
      <p:sp>
        <p:nvSpPr>
          <p:cNvPr id="6" name="Content Placeholder 7">
            <a:extLst>
              <a:ext uri="{FF2B5EF4-FFF2-40B4-BE49-F238E27FC236}">
                <a16:creationId xmlns:a16="http://schemas.microsoft.com/office/drawing/2014/main" id="{F9191CC3-547B-4C56-B65F-F09F384A6400}"/>
              </a:ext>
            </a:extLst>
          </p:cNvPr>
          <p:cNvSpPr txBox="1">
            <a:spLocks/>
          </p:cNvSpPr>
          <p:nvPr/>
        </p:nvSpPr>
        <p:spPr>
          <a:xfrm>
            <a:off x="838193" y="2239784"/>
            <a:ext cx="10515599" cy="104528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t>Here are some useful phrases for showing that you are aware of the potential intrusiveness of asking a question in interpersonal communication.</a:t>
            </a:r>
          </a:p>
        </p:txBody>
      </p:sp>
    </p:spTree>
    <p:extLst>
      <p:ext uri="{BB962C8B-B14F-4D97-AF65-F5344CB8AC3E}">
        <p14:creationId xmlns:p14="http://schemas.microsoft.com/office/powerpoint/2010/main" val="2090148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fade">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0" end="0"/>
                                            </p:txEl>
                                          </p:spTgt>
                                        </p:tgtEl>
                                        <p:attrNameLst>
                                          <p:attrName>style.visibility</p:attrName>
                                        </p:attrNameLst>
                                      </p:cBhvr>
                                      <p:to>
                                        <p:strVal val="visible"/>
                                      </p:to>
                                    </p:set>
                                    <p:animEffect transition="in" filter="fade">
                                      <p:cBhvr>
                                        <p:cTn id="17" dur="500"/>
                                        <p:tgtEl>
                                          <p:spTgt spid="9">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1" end="1"/>
                                            </p:txEl>
                                          </p:spTgt>
                                        </p:tgtEl>
                                        <p:attrNameLst>
                                          <p:attrName>style.visibility</p:attrName>
                                        </p:attrNameLst>
                                      </p:cBhvr>
                                      <p:to>
                                        <p:strVal val="visible"/>
                                      </p:to>
                                    </p:set>
                                    <p:animEffect transition="in" filter="fade">
                                      <p:cBhvr>
                                        <p:cTn id="22" dur="500"/>
                                        <p:tgtEl>
                                          <p:spTgt spid="9">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2" end="2"/>
                                            </p:txEl>
                                          </p:spTgt>
                                        </p:tgtEl>
                                        <p:attrNameLst>
                                          <p:attrName>style.visibility</p:attrName>
                                        </p:attrNameLst>
                                      </p:cBhvr>
                                      <p:to>
                                        <p:strVal val="visible"/>
                                      </p:to>
                                    </p:set>
                                    <p:animEffect transition="in" filter="fade">
                                      <p:cBhvr>
                                        <p:cTn id="27" dur="500"/>
                                        <p:tgtEl>
                                          <p:spTgt spid="9">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3" end="3"/>
                                            </p:txEl>
                                          </p:spTgt>
                                        </p:tgtEl>
                                        <p:attrNameLst>
                                          <p:attrName>style.visibility</p:attrName>
                                        </p:attrNameLst>
                                      </p:cBhvr>
                                      <p:to>
                                        <p:strVal val="visible"/>
                                      </p:to>
                                    </p:set>
                                    <p:animEffect transition="in" filter="fade">
                                      <p:cBhvr>
                                        <p:cTn id="32" dur="500"/>
                                        <p:tgtEl>
                                          <p:spTgt spid="9">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
                                            <p:txEl>
                                              <p:pRg st="4" end="4"/>
                                            </p:txEl>
                                          </p:spTgt>
                                        </p:tgtEl>
                                        <p:attrNameLst>
                                          <p:attrName>style.visibility</p:attrName>
                                        </p:attrNameLst>
                                      </p:cBhvr>
                                      <p:to>
                                        <p:strVal val="visible"/>
                                      </p:to>
                                    </p:set>
                                    <p:animEffect transition="in" filter="fade">
                                      <p:cBhvr>
                                        <p:cTn id="37" dur="500"/>
                                        <p:tgtEl>
                                          <p:spTgt spid="9">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9">
                                            <p:txEl>
                                              <p:pRg st="5" end="5"/>
                                            </p:txEl>
                                          </p:spTgt>
                                        </p:tgtEl>
                                        <p:attrNameLst>
                                          <p:attrName>style.visibility</p:attrName>
                                        </p:attrNameLst>
                                      </p:cBhvr>
                                      <p:to>
                                        <p:strVal val="visible"/>
                                      </p:to>
                                    </p:set>
                                    <p:animEffect transition="in" filter="fade">
                                      <p:cBhvr>
                                        <p:cTn id="42" dur="500"/>
                                        <p:tgtEl>
                                          <p:spTgt spid="9">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9">
                                            <p:txEl>
                                              <p:pRg st="6" end="6"/>
                                            </p:txEl>
                                          </p:spTgt>
                                        </p:tgtEl>
                                        <p:attrNameLst>
                                          <p:attrName>style.visibility</p:attrName>
                                        </p:attrNameLst>
                                      </p:cBhvr>
                                      <p:to>
                                        <p:strVal val="visible"/>
                                      </p:to>
                                    </p:set>
                                    <p:animEffect transition="in" filter="fade">
                                      <p:cBhvr>
                                        <p:cTn id="47" dur="500"/>
                                        <p:tgtEl>
                                          <p:spTgt spid="9">
                                            <p:txEl>
                                              <p:pRg st="6" end="6"/>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2">
                                            <p:txEl>
                                              <p:pRg st="0" end="0"/>
                                            </p:txEl>
                                          </p:spTgt>
                                        </p:tgtEl>
                                        <p:attrNameLst>
                                          <p:attrName>style.visibility</p:attrName>
                                        </p:attrNameLst>
                                      </p:cBhvr>
                                      <p:to>
                                        <p:strVal val="visible"/>
                                      </p:to>
                                    </p:set>
                                    <p:animEffect transition="in" filter="fade">
                                      <p:cBhvr>
                                        <p:cTn id="52" dur="500"/>
                                        <p:tgtEl>
                                          <p:spTgt spid="12">
                                            <p:txEl>
                                              <p:pRg st="0" end="0"/>
                                            </p:txEl>
                                          </p:spTgt>
                                        </p:tgtEl>
                                      </p:cBhvr>
                                    </p:animEffect>
                                  </p:childTnLst>
                                </p:cTn>
                              </p:par>
                            </p:childTnLst>
                          </p:cTn>
                        </p:par>
                        <p:par>
                          <p:cTn id="53" fill="hold">
                            <p:stCondLst>
                              <p:cond delay="500"/>
                            </p:stCondLst>
                            <p:childTnLst>
                              <p:par>
                                <p:cTn id="54" presetID="10" presetClass="entr" presetSubtype="0" fill="hold" nodeType="afterEffect">
                                  <p:stCondLst>
                                    <p:cond delay="0"/>
                                  </p:stCondLst>
                                  <p:childTnLst>
                                    <p:set>
                                      <p:cBhvr>
                                        <p:cTn id="55" dur="1" fill="hold">
                                          <p:stCondLst>
                                            <p:cond delay="0"/>
                                          </p:stCondLst>
                                        </p:cTn>
                                        <p:tgtEl>
                                          <p:spTgt spid="12">
                                            <p:txEl>
                                              <p:pRg st="1" end="1"/>
                                            </p:txEl>
                                          </p:spTgt>
                                        </p:tgtEl>
                                        <p:attrNameLst>
                                          <p:attrName>style.visibility</p:attrName>
                                        </p:attrNameLst>
                                      </p:cBhvr>
                                      <p:to>
                                        <p:strVal val="visible"/>
                                      </p:to>
                                    </p:set>
                                    <p:animEffect transition="in" filter="fade">
                                      <p:cBhvr>
                                        <p:cTn id="56" dur="500"/>
                                        <p:tgtEl>
                                          <p:spTgt spid="12">
                                            <p:txEl>
                                              <p:pRg st="1" end="1"/>
                                            </p:txEl>
                                          </p:spTgt>
                                        </p:tgtEl>
                                      </p:cBhvr>
                                    </p:animEffect>
                                  </p:childTnLst>
                                </p:cTn>
                              </p:par>
                            </p:childTnLst>
                          </p:cTn>
                        </p:par>
                        <p:par>
                          <p:cTn id="57" fill="hold">
                            <p:stCondLst>
                              <p:cond delay="1000"/>
                            </p:stCondLst>
                            <p:childTnLst>
                              <p:par>
                                <p:cTn id="58" presetID="10" presetClass="entr" presetSubtype="0" fill="hold" nodeType="afterEffect">
                                  <p:stCondLst>
                                    <p:cond delay="0"/>
                                  </p:stCondLst>
                                  <p:childTnLst>
                                    <p:set>
                                      <p:cBhvr>
                                        <p:cTn id="59" dur="1" fill="hold">
                                          <p:stCondLst>
                                            <p:cond delay="0"/>
                                          </p:stCondLst>
                                        </p:cTn>
                                        <p:tgtEl>
                                          <p:spTgt spid="12">
                                            <p:txEl>
                                              <p:pRg st="2" end="2"/>
                                            </p:txEl>
                                          </p:spTgt>
                                        </p:tgtEl>
                                        <p:attrNameLst>
                                          <p:attrName>style.visibility</p:attrName>
                                        </p:attrNameLst>
                                      </p:cBhvr>
                                      <p:to>
                                        <p:strVal val="visible"/>
                                      </p:to>
                                    </p:set>
                                    <p:animEffect transition="in" filter="fade">
                                      <p:cBhvr>
                                        <p:cTn id="60" dur="500"/>
                                        <p:tgtEl>
                                          <p:spTgt spid="12">
                                            <p:txEl>
                                              <p:pRg st="2" end="2"/>
                                            </p:txEl>
                                          </p:spTgt>
                                        </p:tgtEl>
                                      </p:cBhvr>
                                    </p:animEffect>
                                  </p:childTnLst>
                                </p:cTn>
                              </p:par>
                            </p:childTnLst>
                          </p:cTn>
                        </p:par>
                        <p:par>
                          <p:cTn id="61" fill="hold">
                            <p:stCondLst>
                              <p:cond delay="1500"/>
                            </p:stCondLst>
                            <p:childTnLst>
                              <p:par>
                                <p:cTn id="62" presetID="10" presetClass="entr" presetSubtype="0" fill="hold" nodeType="afterEffect">
                                  <p:stCondLst>
                                    <p:cond delay="0"/>
                                  </p:stCondLst>
                                  <p:childTnLst>
                                    <p:set>
                                      <p:cBhvr>
                                        <p:cTn id="63" dur="1" fill="hold">
                                          <p:stCondLst>
                                            <p:cond delay="0"/>
                                          </p:stCondLst>
                                        </p:cTn>
                                        <p:tgtEl>
                                          <p:spTgt spid="12">
                                            <p:txEl>
                                              <p:pRg st="3" end="3"/>
                                            </p:txEl>
                                          </p:spTgt>
                                        </p:tgtEl>
                                        <p:attrNameLst>
                                          <p:attrName>style.visibility</p:attrName>
                                        </p:attrNameLst>
                                      </p:cBhvr>
                                      <p:to>
                                        <p:strVal val="visible"/>
                                      </p:to>
                                    </p:set>
                                    <p:animEffect transition="in" filter="fade">
                                      <p:cBhvr>
                                        <p:cTn id="64" dur="500"/>
                                        <p:tgtEl>
                                          <p:spTgt spid="12">
                                            <p:txEl>
                                              <p:pRg st="3" end="3"/>
                                            </p:txEl>
                                          </p:spTgt>
                                        </p:tgtEl>
                                      </p:cBhvr>
                                    </p:animEffect>
                                  </p:childTnLst>
                                </p:cTn>
                              </p:par>
                            </p:childTnLst>
                          </p:cTn>
                        </p:par>
                        <p:par>
                          <p:cTn id="65" fill="hold">
                            <p:stCondLst>
                              <p:cond delay="2000"/>
                            </p:stCondLst>
                            <p:childTnLst>
                              <p:par>
                                <p:cTn id="66" presetID="10" presetClass="entr" presetSubtype="0" fill="hold" nodeType="afterEffect">
                                  <p:stCondLst>
                                    <p:cond delay="0"/>
                                  </p:stCondLst>
                                  <p:childTnLst>
                                    <p:set>
                                      <p:cBhvr>
                                        <p:cTn id="67" dur="1" fill="hold">
                                          <p:stCondLst>
                                            <p:cond delay="0"/>
                                          </p:stCondLst>
                                        </p:cTn>
                                        <p:tgtEl>
                                          <p:spTgt spid="12">
                                            <p:txEl>
                                              <p:pRg st="4" end="4"/>
                                            </p:txEl>
                                          </p:spTgt>
                                        </p:tgtEl>
                                        <p:attrNameLst>
                                          <p:attrName>style.visibility</p:attrName>
                                        </p:attrNameLst>
                                      </p:cBhvr>
                                      <p:to>
                                        <p:strVal val="visible"/>
                                      </p:to>
                                    </p:set>
                                    <p:animEffect transition="in" filter="fade">
                                      <p:cBhvr>
                                        <p:cTn id="68" dur="500"/>
                                        <p:tgtEl>
                                          <p:spTgt spid="1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fontScale="90000"/>
          </a:bodyPr>
          <a:lstStyle/>
          <a:p>
            <a:r>
              <a:rPr lang="en-US" sz="4000" b="1" dirty="0">
                <a:latin typeface="Cambria" panose="02040503050406030204" pitchFamily="18" charset="0"/>
                <a:ea typeface="Cambria" panose="02040503050406030204" pitchFamily="18" charset="0"/>
              </a:rPr>
              <a:t>3.1. Mastering the Mechanics of Language – </a:t>
            </a:r>
            <a:r>
              <a:rPr lang="en-US" sz="4000" b="1" dirty="0">
                <a:solidFill>
                  <a:srgbClr val="C00000"/>
                </a:solidFill>
                <a:latin typeface="Cambria" panose="02040503050406030204" pitchFamily="18" charset="0"/>
                <a:ea typeface="Cambria" panose="02040503050406030204" pitchFamily="18" charset="0"/>
              </a:rPr>
              <a:t>Entering and Maintaining Conversations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193" y="1712651"/>
            <a:ext cx="6886433" cy="425535"/>
          </a:xfrm>
        </p:spPr>
        <p:txBody>
          <a:bodyPr>
            <a:normAutofit/>
          </a:bodyPr>
          <a:lstStyle/>
          <a:p>
            <a:pPr marL="0" indent="0">
              <a:buNone/>
            </a:pPr>
            <a:r>
              <a:rPr lang="en-US" sz="2400" b="1" dirty="0">
                <a:solidFill>
                  <a:srgbClr val="00B050"/>
                </a:solidFill>
              </a:rPr>
              <a:t>x. Other</a:t>
            </a:r>
          </a:p>
        </p:txBody>
      </p:sp>
      <p:sp>
        <p:nvSpPr>
          <p:cNvPr id="9" name="Content Placeholder 7">
            <a:extLst>
              <a:ext uri="{FF2B5EF4-FFF2-40B4-BE49-F238E27FC236}">
                <a16:creationId xmlns:a16="http://schemas.microsoft.com/office/drawing/2014/main" id="{F80509CF-7FBD-4A6D-B3C0-E71492CC5CB2}"/>
              </a:ext>
            </a:extLst>
          </p:cNvPr>
          <p:cNvSpPr txBox="1">
            <a:spLocks/>
          </p:cNvSpPr>
          <p:nvPr/>
        </p:nvSpPr>
        <p:spPr>
          <a:xfrm>
            <a:off x="838186" y="2194015"/>
            <a:ext cx="5071535" cy="4325322"/>
          </a:xfrm>
          <a:prstGeom prst="rect">
            <a:avLst/>
          </a:prstGeom>
          <a:ln>
            <a:solidFill>
              <a:srgbClr val="00B050"/>
            </a:solidFill>
          </a:ln>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400" dirty="0"/>
              <a:t>Last week I saw the documentary </a:t>
            </a:r>
            <a:r>
              <a:rPr lang="en-US" sz="2400" i="1" dirty="0"/>
              <a:t>The Lost Tomb of Jesus. Have you seen it?</a:t>
            </a:r>
          </a:p>
          <a:p>
            <a:pPr algn="ctr"/>
            <a:r>
              <a:rPr lang="en-US" sz="2400" dirty="0"/>
              <a:t>On Friday, I went with some friends to see </a:t>
            </a:r>
            <a:r>
              <a:rPr lang="en-US" sz="2400" i="1" dirty="0"/>
              <a:t>Sherlock Homes</a:t>
            </a:r>
            <a:r>
              <a:rPr lang="en-US" sz="2400" dirty="0"/>
              <a:t>. Have you seen it?</a:t>
            </a:r>
          </a:p>
          <a:p>
            <a:pPr algn="ctr"/>
            <a:r>
              <a:rPr lang="en-US" sz="2400" dirty="0"/>
              <a:t>There was a really good article about language and thought in </a:t>
            </a:r>
            <a:r>
              <a:rPr lang="en-US" sz="2400" i="1" dirty="0"/>
              <a:t>The Globe and Mail </a:t>
            </a:r>
            <a:r>
              <a:rPr lang="en-US" sz="2400" dirty="0"/>
              <a:t>last week that might be of interest to you.</a:t>
            </a:r>
          </a:p>
          <a:p>
            <a:pPr algn="ctr"/>
            <a:r>
              <a:rPr lang="en-US" sz="2400" dirty="0"/>
              <a:t>I saw your name on the list for the steering committee meeting scheduled for next week. How long have you been serving on the committee?</a:t>
            </a:r>
          </a:p>
        </p:txBody>
      </p:sp>
      <p:sp>
        <p:nvSpPr>
          <p:cNvPr id="12" name="Content Placeholder 7">
            <a:extLst>
              <a:ext uri="{FF2B5EF4-FFF2-40B4-BE49-F238E27FC236}">
                <a16:creationId xmlns:a16="http://schemas.microsoft.com/office/drawing/2014/main" id="{61551AEA-51F6-43DB-B38A-5E025B714390}"/>
              </a:ext>
            </a:extLst>
          </p:cNvPr>
          <p:cNvSpPr txBox="1">
            <a:spLocks/>
          </p:cNvSpPr>
          <p:nvPr/>
        </p:nvSpPr>
        <p:spPr>
          <a:xfrm>
            <a:off x="6282265" y="2227881"/>
            <a:ext cx="5071535" cy="2898248"/>
          </a:xfrm>
          <a:prstGeom prst="rect">
            <a:avLst/>
          </a:prstGeom>
          <a:ln>
            <a:solidFill>
              <a:schemeClr val="accent4">
                <a:lumMod val="75000"/>
              </a:schemeClr>
            </a:solidFill>
            <a:prstDash val="dash"/>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t>Try adding some of your own expressions:</a:t>
            </a:r>
          </a:p>
          <a:p>
            <a:pPr algn="ctr"/>
            <a:r>
              <a:rPr lang="en-US" sz="2400" b="1" dirty="0"/>
              <a:t>____________________________</a:t>
            </a:r>
          </a:p>
          <a:p>
            <a:pPr algn="ctr"/>
            <a:r>
              <a:rPr lang="en-US" sz="2400" b="1" dirty="0"/>
              <a:t>____________________________</a:t>
            </a:r>
          </a:p>
          <a:p>
            <a:pPr algn="ctr"/>
            <a:r>
              <a:rPr lang="en-US" sz="2400" b="1" dirty="0"/>
              <a:t>____________________________</a:t>
            </a:r>
          </a:p>
          <a:p>
            <a:pPr algn="ctr"/>
            <a:r>
              <a:rPr lang="en-US" sz="2400" b="1" dirty="0"/>
              <a:t>____________________________</a:t>
            </a:r>
          </a:p>
        </p:txBody>
      </p:sp>
    </p:spTree>
    <p:extLst>
      <p:ext uri="{BB962C8B-B14F-4D97-AF65-F5344CB8AC3E}">
        <p14:creationId xmlns:p14="http://schemas.microsoft.com/office/powerpoint/2010/main" val="4168607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1" end="1"/>
                                            </p:txEl>
                                          </p:spTgt>
                                        </p:tgtEl>
                                        <p:attrNameLst>
                                          <p:attrName>style.visibility</p:attrName>
                                        </p:attrNameLst>
                                      </p:cBhvr>
                                      <p:to>
                                        <p:strVal val="visible"/>
                                      </p:to>
                                    </p:set>
                                    <p:animEffect transition="in" filter="fade">
                                      <p:cBhvr>
                                        <p:cTn id="17" dur="500"/>
                                        <p:tgtEl>
                                          <p:spTgt spid="9">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2" end="2"/>
                                            </p:txEl>
                                          </p:spTgt>
                                        </p:tgtEl>
                                        <p:attrNameLst>
                                          <p:attrName>style.visibility</p:attrName>
                                        </p:attrNameLst>
                                      </p:cBhvr>
                                      <p:to>
                                        <p:strVal val="visible"/>
                                      </p:to>
                                    </p:set>
                                    <p:animEffect transition="in" filter="fade">
                                      <p:cBhvr>
                                        <p:cTn id="22" dur="500"/>
                                        <p:tgtEl>
                                          <p:spTgt spid="9">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3" end="3"/>
                                            </p:txEl>
                                          </p:spTgt>
                                        </p:tgtEl>
                                        <p:attrNameLst>
                                          <p:attrName>style.visibility</p:attrName>
                                        </p:attrNameLst>
                                      </p:cBhvr>
                                      <p:to>
                                        <p:strVal val="visible"/>
                                      </p:to>
                                    </p:set>
                                    <p:animEffect transition="in" filter="fade">
                                      <p:cBhvr>
                                        <p:cTn id="27" dur="500"/>
                                        <p:tgtEl>
                                          <p:spTgt spid="9">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2">
                                            <p:txEl>
                                              <p:pRg st="0" end="0"/>
                                            </p:txEl>
                                          </p:spTgt>
                                        </p:tgtEl>
                                        <p:attrNameLst>
                                          <p:attrName>style.visibility</p:attrName>
                                        </p:attrNameLst>
                                      </p:cBhvr>
                                      <p:to>
                                        <p:strVal val="visible"/>
                                      </p:to>
                                    </p:set>
                                    <p:animEffect transition="in" filter="fade">
                                      <p:cBhvr>
                                        <p:cTn id="32" dur="500"/>
                                        <p:tgtEl>
                                          <p:spTgt spid="12">
                                            <p:txEl>
                                              <p:pRg st="0" end="0"/>
                                            </p:txEl>
                                          </p:spTgt>
                                        </p:tgtEl>
                                      </p:cBhvr>
                                    </p:animEffect>
                                  </p:childTnLst>
                                </p:cTn>
                              </p:par>
                            </p:childTnLst>
                          </p:cTn>
                        </p:par>
                        <p:par>
                          <p:cTn id="33" fill="hold">
                            <p:stCondLst>
                              <p:cond delay="500"/>
                            </p:stCondLst>
                            <p:childTnLst>
                              <p:par>
                                <p:cTn id="34" presetID="10" presetClass="entr" presetSubtype="0" fill="hold" nodeType="afterEffect">
                                  <p:stCondLst>
                                    <p:cond delay="0"/>
                                  </p:stCondLst>
                                  <p:childTnLst>
                                    <p:set>
                                      <p:cBhvr>
                                        <p:cTn id="35" dur="1" fill="hold">
                                          <p:stCondLst>
                                            <p:cond delay="0"/>
                                          </p:stCondLst>
                                        </p:cTn>
                                        <p:tgtEl>
                                          <p:spTgt spid="12">
                                            <p:txEl>
                                              <p:pRg st="1" end="1"/>
                                            </p:txEl>
                                          </p:spTgt>
                                        </p:tgtEl>
                                        <p:attrNameLst>
                                          <p:attrName>style.visibility</p:attrName>
                                        </p:attrNameLst>
                                      </p:cBhvr>
                                      <p:to>
                                        <p:strVal val="visible"/>
                                      </p:to>
                                    </p:set>
                                    <p:animEffect transition="in" filter="fade">
                                      <p:cBhvr>
                                        <p:cTn id="36" dur="500"/>
                                        <p:tgtEl>
                                          <p:spTgt spid="12">
                                            <p:txEl>
                                              <p:pRg st="1" end="1"/>
                                            </p:txEl>
                                          </p:spTgt>
                                        </p:tgtEl>
                                      </p:cBhvr>
                                    </p:animEffect>
                                  </p:childTnLst>
                                </p:cTn>
                              </p:par>
                            </p:childTnLst>
                          </p:cTn>
                        </p:par>
                        <p:par>
                          <p:cTn id="37" fill="hold">
                            <p:stCondLst>
                              <p:cond delay="1000"/>
                            </p:stCondLst>
                            <p:childTnLst>
                              <p:par>
                                <p:cTn id="38" presetID="10" presetClass="entr" presetSubtype="0" fill="hold" nodeType="afterEffect">
                                  <p:stCondLst>
                                    <p:cond delay="0"/>
                                  </p:stCondLst>
                                  <p:childTnLst>
                                    <p:set>
                                      <p:cBhvr>
                                        <p:cTn id="39" dur="1" fill="hold">
                                          <p:stCondLst>
                                            <p:cond delay="0"/>
                                          </p:stCondLst>
                                        </p:cTn>
                                        <p:tgtEl>
                                          <p:spTgt spid="12">
                                            <p:txEl>
                                              <p:pRg st="2" end="2"/>
                                            </p:txEl>
                                          </p:spTgt>
                                        </p:tgtEl>
                                        <p:attrNameLst>
                                          <p:attrName>style.visibility</p:attrName>
                                        </p:attrNameLst>
                                      </p:cBhvr>
                                      <p:to>
                                        <p:strVal val="visible"/>
                                      </p:to>
                                    </p:set>
                                    <p:animEffect transition="in" filter="fade">
                                      <p:cBhvr>
                                        <p:cTn id="40" dur="500"/>
                                        <p:tgtEl>
                                          <p:spTgt spid="12">
                                            <p:txEl>
                                              <p:pRg st="2" end="2"/>
                                            </p:txEl>
                                          </p:spTgt>
                                        </p:tgtEl>
                                      </p:cBhvr>
                                    </p:animEffect>
                                  </p:childTnLst>
                                </p:cTn>
                              </p:par>
                            </p:childTnLst>
                          </p:cTn>
                        </p:par>
                        <p:par>
                          <p:cTn id="41" fill="hold">
                            <p:stCondLst>
                              <p:cond delay="1500"/>
                            </p:stCondLst>
                            <p:childTnLst>
                              <p:par>
                                <p:cTn id="42" presetID="10" presetClass="entr" presetSubtype="0" fill="hold" nodeType="afterEffect">
                                  <p:stCondLst>
                                    <p:cond delay="0"/>
                                  </p:stCondLst>
                                  <p:childTnLst>
                                    <p:set>
                                      <p:cBhvr>
                                        <p:cTn id="43" dur="1" fill="hold">
                                          <p:stCondLst>
                                            <p:cond delay="0"/>
                                          </p:stCondLst>
                                        </p:cTn>
                                        <p:tgtEl>
                                          <p:spTgt spid="12">
                                            <p:txEl>
                                              <p:pRg st="3" end="3"/>
                                            </p:txEl>
                                          </p:spTgt>
                                        </p:tgtEl>
                                        <p:attrNameLst>
                                          <p:attrName>style.visibility</p:attrName>
                                        </p:attrNameLst>
                                      </p:cBhvr>
                                      <p:to>
                                        <p:strVal val="visible"/>
                                      </p:to>
                                    </p:set>
                                    <p:animEffect transition="in" filter="fade">
                                      <p:cBhvr>
                                        <p:cTn id="44" dur="500"/>
                                        <p:tgtEl>
                                          <p:spTgt spid="12">
                                            <p:txEl>
                                              <p:pRg st="3" end="3"/>
                                            </p:txEl>
                                          </p:spTgt>
                                        </p:tgtEl>
                                      </p:cBhvr>
                                    </p:animEffect>
                                  </p:childTnLst>
                                </p:cTn>
                              </p:par>
                            </p:childTnLst>
                          </p:cTn>
                        </p:par>
                        <p:par>
                          <p:cTn id="45" fill="hold">
                            <p:stCondLst>
                              <p:cond delay="2000"/>
                            </p:stCondLst>
                            <p:childTnLst>
                              <p:par>
                                <p:cTn id="46" presetID="10" presetClass="entr" presetSubtype="0" fill="hold" nodeType="afterEffect">
                                  <p:stCondLst>
                                    <p:cond delay="0"/>
                                  </p:stCondLst>
                                  <p:childTnLst>
                                    <p:set>
                                      <p:cBhvr>
                                        <p:cTn id="47" dur="1" fill="hold">
                                          <p:stCondLst>
                                            <p:cond delay="0"/>
                                          </p:stCondLst>
                                        </p:cTn>
                                        <p:tgtEl>
                                          <p:spTgt spid="12">
                                            <p:txEl>
                                              <p:pRg st="4" end="4"/>
                                            </p:txEl>
                                          </p:spTgt>
                                        </p:tgtEl>
                                        <p:attrNameLst>
                                          <p:attrName>style.visibility</p:attrName>
                                        </p:attrNameLst>
                                      </p:cBhvr>
                                      <p:to>
                                        <p:strVal val="visible"/>
                                      </p:to>
                                    </p:set>
                                    <p:animEffect transition="in" filter="fade">
                                      <p:cBhvr>
                                        <p:cTn id="48" dur="500"/>
                                        <p:tgtEl>
                                          <p:spTgt spid="1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3.2. Mastering the Mechanics of Language – </a:t>
            </a:r>
            <a:r>
              <a:rPr lang="en-US" sz="4000" b="1" dirty="0">
                <a:solidFill>
                  <a:srgbClr val="C00000"/>
                </a:solidFill>
                <a:latin typeface="Cambria" panose="02040503050406030204" pitchFamily="18" charset="0"/>
                <a:ea typeface="Cambria" panose="02040503050406030204" pitchFamily="18" charset="0"/>
              </a:rPr>
              <a:t>Exiting Conversations</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199" y="1697829"/>
            <a:ext cx="6886433" cy="425535"/>
          </a:xfrm>
        </p:spPr>
        <p:txBody>
          <a:bodyPr>
            <a:normAutofit/>
          </a:bodyPr>
          <a:lstStyle/>
          <a:p>
            <a:pPr marL="0" indent="0">
              <a:buNone/>
            </a:pPr>
            <a:r>
              <a:rPr lang="en-US" sz="2400" b="1" u="sng" dirty="0"/>
              <a:t>STEP 3: EXITING CONVERSATIONS</a:t>
            </a:r>
          </a:p>
        </p:txBody>
      </p:sp>
      <p:sp>
        <p:nvSpPr>
          <p:cNvPr id="12" name="Content Placeholder 7">
            <a:extLst>
              <a:ext uri="{FF2B5EF4-FFF2-40B4-BE49-F238E27FC236}">
                <a16:creationId xmlns:a16="http://schemas.microsoft.com/office/drawing/2014/main" id="{61551AEA-51F6-43DB-B38A-5E025B714390}"/>
              </a:ext>
            </a:extLst>
          </p:cNvPr>
          <p:cNvSpPr txBox="1">
            <a:spLocks/>
          </p:cNvSpPr>
          <p:nvPr/>
        </p:nvSpPr>
        <p:spPr>
          <a:xfrm>
            <a:off x="647006" y="2259404"/>
            <a:ext cx="10515600" cy="392126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400" dirty="0"/>
              <a:t>Have you ever run into a person and </a:t>
            </a:r>
            <a:r>
              <a:rPr lang="en-US" sz="2400" b="1" dirty="0">
                <a:solidFill>
                  <a:schemeClr val="accent5">
                    <a:lumMod val="50000"/>
                  </a:schemeClr>
                </a:solidFill>
              </a:rPr>
              <a:t>not known how to exit the brief conversation</a:t>
            </a:r>
            <a:r>
              <a:rPr lang="en-US" sz="2400" dirty="0"/>
              <a:t> because both of you might be on your way somewhere? </a:t>
            </a:r>
          </a:p>
          <a:p>
            <a:pPr algn="ctr"/>
            <a:r>
              <a:rPr lang="en-US" sz="2400" dirty="0"/>
              <a:t>Have you ever found yourself in the middle of a conversation and then realized that you must head somewhere and so </a:t>
            </a:r>
            <a:r>
              <a:rPr lang="en-US" sz="2400" b="1" dirty="0">
                <a:solidFill>
                  <a:schemeClr val="accent5">
                    <a:lumMod val="50000"/>
                  </a:schemeClr>
                </a:solidFill>
              </a:rPr>
              <a:t>need to end the conversation</a:t>
            </a:r>
            <a:r>
              <a:rPr lang="en-US" sz="2400" dirty="0"/>
              <a:t>? </a:t>
            </a:r>
          </a:p>
          <a:p>
            <a:pPr algn="ctr"/>
            <a:r>
              <a:rPr lang="en-US" sz="2400" dirty="0"/>
              <a:t>How do you </a:t>
            </a:r>
            <a:r>
              <a:rPr lang="en-US" sz="2400" b="1" dirty="0">
                <a:solidFill>
                  <a:schemeClr val="accent5">
                    <a:lumMod val="50000"/>
                  </a:schemeClr>
                </a:solidFill>
              </a:rPr>
              <a:t>exit a conversation politely</a:t>
            </a:r>
            <a:r>
              <a:rPr lang="en-US" sz="2400" dirty="0"/>
              <a:t>?</a:t>
            </a:r>
          </a:p>
          <a:p>
            <a:pPr algn="ctr"/>
            <a:endParaRPr lang="en-US" sz="2400" dirty="0"/>
          </a:p>
          <a:p>
            <a:pPr algn="ctr"/>
            <a:r>
              <a:rPr lang="en-US" sz="2400" dirty="0"/>
              <a:t>If you are in a hurry or can't talk for too long, then it is important that you let your interlocutor know; it's also important to respect the hints that others provide. </a:t>
            </a:r>
          </a:p>
          <a:p>
            <a:pPr algn="ctr"/>
            <a:r>
              <a:rPr lang="en-US" sz="2400" dirty="0"/>
              <a:t>Here is an easy strategy to exit a conversation, along with sample phrases that will make exiting a conversation no longer a challenge.</a:t>
            </a:r>
          </a:p>
        </p:txBody>
      </p:sp>
    </p:spTree>
    <p:extLst>
      <p:ext uri="{BB962C8B-B14F-4D97-AF65-F5344CB8AC3E}">
        <p14:creationId xmlns:p14="http://schemas.microsoft.com/office/powerpoint/2010/main" val="4150042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xEl>
                                              <p:pRg st="0" end="0"/>
                                            </p:txEl>
                                          </p:spTgt>
                                        </p:tgtEl>
                                        <p:attrNameLst>
                                          <p:attrName>style.visibility</p:attrName>
                                        </p:attrNameLst>
                                      </p:cBhvr>
                                      <p:to>
                                        <p:strVal val="visible"/>
                                      </p:to>
                                    </p:set>
                                    <p:animEffect transition="in" filter="fade">
                                      <p:cBhvr>
                                        <p:cTn id="12" dur="500"/>
                                        <p:tgtEl>
                                          <p:spTgt spid="1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xEl>
                                              <p:pRg st="1" end="1"/>
                                            </p:txEl>
                                          </p:spTgt>
                                        </p:tgtEl>
                                        <p:attrNameLst>
                                          <p:attrName>style.visibility</p:attrName>
                                        </p:attrNameLst>
                                      </p:cBhvr>
                                      <p:to>
                                        <p:strVal val="visible"/>
                                      </p:to>
                                    </p:set>
                                    <p:animEffect transition="in" filter="fade">
                                      <p:cBhvr>
                                        <p:cTn id="17" dur="500"/>
                                        <p:tgtEl>
                                          <p:spTgt spid="1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2">
                                            <p:txEl>
                                              <p:pRg st="2" end="2"/>
                                            </p:txEl>
                                          </p:spTgt>
                                        </p:tgtEl>
                                        <p:attrNameLst>
                                          <p:attrName>style.visibility</p:attrName>
                                        </p:attrNameLst>
                                      </p:cBhvr>
                                      <p:to>
                                        <p:strVal val="visible"/>
                                      </p:to>
                                    </p:set>
                                    <p:animEffect transition="in" filter="fade">
                                      <p:cBhvr>
                                        <p:cTn id="22" dur="500"/>
                                        <p:tgtEl>
                                          <p:spTgt spid="1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2">
                                            <p:txEl>
                                              <p:pRg st="4" end="4"/>
                                            </p:txEl>
                                          </p:spTgt>
                                        </p:tgtEl>
                                        <p:attrNameLst>
                                          <p:attrName>style.visibility</p:attrName>
                                        </p:attrNameLst>
                                      </p:cBhvr>
                                      <p:to>
                                        <p:strVal val="visible"/>
                                      </p:to>
                                    </p:set>
                                    <p:animEffect transition="in" filter="fade">
                                      <p:cBhvr>
                                        <p:cTn id="27" dur="500"/>
                                        <p:tgtEl>
                                          <p:spTgt spid="1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2">
                                            <p:txEl>
                                              <p:pRg st="5" end="5"/>
                                            </p:txEl>
                                          </p:spTgt>
                                        </p:tgtEl>
                                        <p:attrNameLst>
                                          <p:attrName>style.visibility</p:attrName>
                                        </p:attrNameLst>
                                      </p:cBhvr>
                                      <p:to>
                                        <p:strVal val="visible"/>
                                      </p:to>
                                    </p:set>
                                    <p:animEffect transition="in" filter="fade">
                                      <p:cBhvr>
                                        <p:cTn id="32" dur="500"/>
                                        <p:tgtEl>
                                          <p:spTgt spid="1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3.2. Mastering the Mechanics of Language – </a:t>
            </a:r>
            <a:r>
              <a:rPr lang="en-US" sz="4000" b="1" dirty="0">
                <a:solidFill>
                  <a:srgbClr val="C00000"/>
                </a:solidFill>
                <a:latin typeface="Cambria" panose="02040503050406030204" pitchFamily="18" charset="0"/>
                <a:ea typeface="Cambria" panose="02040503050406030204" pitchFamily="18" charset="0"/>
              </a:rPr>
              <a:t>Exiting Conversations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193" y="1814249"/>
            <a:ext cx="9118607" cy="420951"/>
          </a:xfrm>
        </p:spPr>
        <p:txBody>
          <a:bodyPr>
            <a:normAutofit/>
          </a:bodyPr>
          <a:lstStyle/>
          <a:p>
            <a:pPr marL="0" indent="0">
              <a:buNone/>
            </a:pPr>
            <a:r>
              <a:rPr lang="en-US" sz="2400" b="1" dirty="0">
                <a:solidFill>
                  <a:srgbClr val="00B050"/>
                </a:solidFill>
              </a:rPr>
              <a:t>Step 1: Say </a:t>
            </a:r>
            <a:r>
              <a:rPr lang="en-US" sz="2400" b="1" u="sng" dirty="0">
                <a:solidFill>
                  <a:srgbClr val="00B050"/>
                </a:solidFill>
              </a:rPr>
              <a:t>something positive</a:t>
            </a:r>
            <a:r>
              <a:rPr lang="en-US" sz="2400" u="sng" dirty="0">
                <a:solidFill>
                  <a:srgbClr val="00B050"/>
                </a:solidFill>
              </a:rPr>
              <a:t> </a:t>
            </a:r>
            <a:r>
              <a:rPr lang="en-US" sz="2400" b="1" u="sng" dirty="0">
                <a:solidFill>
                  <a:srgbClr val="00B050"/>
                </a:solidFill>
              </a:rPr>
              <a:t> </a:t>
            </a:r>
            <a:r>
              <a:rPr lang="en-US" sz="2400" b="1" dirty="0">
                <a:solidFill>
                  <a:srgbClr val="00B050"/>
                </a:solidFill>
              </a:rPr>
              <a:t>about the person of the conversation.</a:t>
            </a:r>
            <a:endParaRPr lang="en-US" sz="2400" b="1" u="sng" dirty="0">
              <a:solidFill>
                <a:srgbClr val="00B050"/>
              </a:solidFill>
            </a:endParaRPr>
          </a:p>
        </p:txBody>
      </p:sp>
      <p:sp>
        <p:nvSpPr>
          <p:cNvPr id="9" name="Content Placeholder 7">
            <a:extLst>
              <a:ext uri="{FF2B5EF4-FFF2-40B4-BE49-F238E27FC236}">
                <a16:creationId xmlns:a16="http://schemas.microsoft.com/office/drawing/2014/main" id="{F80509CF-7FBD-4A6D-B3C0-E71492CC5CB2}"/>
              </a:ext>
            </a:extLst>
          </p:cNvPr>
          <p:cNvSpPr txBox="1">
            <a:spLocks/>
          </p:cNvSpPr>
          <p:nvPr/>
        </p:nvSpPr>
        <p:spPr>
          <a:xfrm>
            <a:off x="838192" y="2516979"/>
            <a:ext cx="5071535" cy="2898248"/>
          </a:xfrm>
          <a:prstGeom prst="rect">
            <a:avLst/>
          </a:prstGeom>
          <a:ln>
            <a:solidFill>
              <a:srgbClr val="00B05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endParaRPr lang="en-US" sz="2400" dirty="0"/>
          </a:p>
          <a:p>
            <a:pPr algn="ctr"/>
            <a:endParaRPr lang="en-US" sz="1200" dirty="0"/>
          </a:p>
          <a:p>
            <a:pPr algn="ctr"/>
            <a:r>
              <a:rPr lang="en-US" sz="2400" dirty="0"/>
              <a:t>It was really nice talking to you about.. ..</a:t>
            </a:r>
          </a:p>
          <a:p>
            <a:pPr algn="ctr"/>
            <a:r>
              <a:rPr lang="en-US" sz="2400" dirty="0"/>
              <a:t>I'd love to continue this conversation..</a:t>
            </a:r>
          </a:p>
        </p:txBody>
      </p:sp>
      <p:sp>
        <p:nvSpPr>
          <p:cNvPr id="12" name="Content Placeholder 7">
            <a:extLst>
              <a:ext uri="{FF2B5EF4-FFF2-40B4-BE49-F238E27FC236}">
                <a16:creationId xmlns:a16="http://schemas.microsoft.com/office/drawing/2014/main" id="{61551AEA-51F6-43DB-B38A-5E025B714390}"/>
              </a:ext>
            </a:extLst>
          </p:cNvPr>
          <p:cNvSpPr txBox="1">
            <a:spLocks/>
          </p:cNvSpPr>
          <p:nvPr/>
        </p:nvSpPr>
        <p:spPr>
          <a:xfrm>
            <a:off x="6282263" y="2516979"/>
            <a:ext cx="5071535" cy="2898248"/>
          </a:xfrm>
          <a:prstGeom prst="rect">
            <a:avLst/>
          </a:prstGeom>
          <a:ln>
            <a:solidFill>
              <a:schemeClr val="accent4">
                <a:lumMod val="75000"/>
              </a:schemeClr>
            </a:solidFill>
            <a:prstDash val="dash"/>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t>Try adding some of your own expressions:</a:t>
            </a:r>
          </a:p>
          <a:p>
            <a:pPr algn="ctr"/>
            <a:r>
              <a:rPr lang="en-US" sz="2400" b="1" dirty="0"/>
              <a:t>____________________________</a:t>
            </a:r>
          </a:p>
          <a:p>
            <a:pPr algn="ctr"/>
            <a:r>
              <a:rPr lang="en-US" sz="2400" b="1" dirty="0"/>
              <a:t>____________________________</a:t>
            </a:r>
          </a:p>
          <a:p>
            <a:pPr algn="ctr"/>
            <a:r>
              <a:rPr lang="en-US" sz="2400" b="1" dirty="0"/>
              <a:t>____________________________</a:t>
            </a:r>
          </a:p>
          <a:p>
            <a:pPr algn="ctr"/>
            <a:r>
              <a:rPr lang="en-US" sz="2400" b="1" dirty="0"/>
              <a:t>____________________________</a:t>
            </a:r>
          </a:p>
        </p:txBody>
      </p:sp>
    </p:spTree>
    <p:extLst>
      <p:ext uri="{BB962C8B-B14F-4D97-AF65-F5344CB8AC3E}">
        <p14:creationId xmlns:p14="http://schemas.microsoft.com/office/powerpoint/2010/main" val="3343097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fade">
                                      <p:cBhvr>
                                        <p:cTn id="17" dur="5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2">
                                            <p:txEl>
                                              <p:pRg st="0" end="0"/>
                                            </p:txEl>
                                          </p:spTgt>
                                        </p:tgtEl>
                                        <p:attrNameLst>
                                          <p:attrName>style.visibility</p:attrName>
                                        </p:attrNameLst>
                                      </p:cBhvr>
                                      <p:to>
                                        <p:strVal val="visible"/>
                                      </p:to>
                                    </p:set>
                                    <p:animEffect transition="in" filter="fade">
                                      <p:cBhvr>
                                        <p:cTn id="22" dur="500"/>
                                        <p:tgtEl>
                                          <p:spTgt spid="12">
                                            <p:txEl>
                                              <p:pRg st="0" end="0"/>
                                            </p:txEl>
                                          </p:spTgt>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12">
                                            <p:txEl>
                                              <p:pRg st="1" end="1"/>
                                            </p:txEl>
                                          </p:spTgt>
                                        </p:tgtEl>
                                        <p:attrNameLst>
                                          <p:attrName>style.visibility</p:attrName>
                                        </p:attrNameLst>
                                      </p:cBhvr>
                                      <p:to>
                                        <p:strVal val="visible"/>
                                      </p:to>
                                    </p:set>
                                    <p:animEffect transition="in" filter="fade">
                                      <p:cBhvr>
                                        <p:cTn id="26" dur="500"/>
                                        <p:tgtEl>
                                          <p:spTgt spid="12">
                                            <p:txEl>
                                              <p:pRg st="1" end="1"/>
                                            </p:txEl>
                                          </p:spTgt>
                                        </p:tgtEl>
                                      </p:cBhvr>
                                    </p:animEffect>
                                  </p:childTnLst>
                                </p:cTn>
                              </p:par>
                            </p:childTnLst>
                          </p:cTn>
                        </p:par>
                        <p:par>
                          <p:cTn id="27" fill="hold">
                            <p:stCondLst>
                              <p:cond delay="1000"/>
                            </p:stCondLst>
                            <p:childTnLst>
                              <p:par>
                                <p:cTn id="28" presetID="10" presetClass="entr" presetSubtype="0" fill="hold" nodeType="afterEffect">
                                  <p:stCondLst>
                                    <p:cond delay="0"/>
                                  </p:stCondLst>
                                  <p:childTnLst>
                                    <p:set>
                                      <p:cBhvr>
                                        <p:cTn id="29" dur="1" fill="hold">
                                          <p:stCondLst>
                                            <p:cond delay="0"/>
                                          </p:stCondLst>
                                        </p:cTn>
                                        <p:tgtEl>
                                          <p:spTgt spid="12">
                                            <p:txEl>
                                              <p:pRg st="2" end="2"/>
                                            </p:txEl>
                                          </p:spTgt>
                                        </p:tgtEl>
                                        <p:attrNameLst>
                                          <p:attrName>style.visibility</p:attrName>
                                        </p:attrNameLst>
                                      </p:cBhvr>
                                      <p:to>
                                        <p:strVal val="visible"/>
                                      </p:to>
                                    </p:set>
                                    <p:animEffect transition="in" filter="fade">
                                      <p:cBhvr>
                                        <p:cTn id="30" dur="500"/>
                                        <p:tgtEl>
                                          <p:spTgt spid="12">
                                            <p:txEl>
                                              <p:pRg st="2" end="2"/>
                                            </p:txEl>
                                          </p:spTgt>
                                        </p:tgtEl>
                                      </p:cBhvr>
                                    </p:animEffect>
                                  </p:childTnLst>
                                </p:cTn>
                              </p:par>
                            </p:childTnLst>
                          </p:cTn>
                        </p:par>
                        <p:par>
                          <p:cTn id="31" fill="hold">
                            <p:stCondLst>
                              <p:cond delay="1500"/>
                            </p:stCondLst>
                            <p:childTnLst>
                              <p:par>
                                <p:cTn id="32" presetID="10" presetClass="entr" presetSubtype="0" fill="hold" nodeType="afterEffect">
                                  <p:stCondLst>
                                    <p:cond delay="0"/>
                                  </p:stCondLst>
                                  <p:childTnLst>
                                    <p:set>
                                      <p:cBhvr>
                                        <p:cTn id="33" dur="1" fill="hold">
                                          <p:stCondLst>
                                            <p:cond delay="0"/>
                                          </p:stCondLst>
                                        </p:cTn>
                                        <p:tgtEl>
                                          <p:spTgt spid="12">
                                            <p:txEl>
                                              <p:pRg st="3" end="3"/>
                                            </p:txEl>
                                          </p:spTgt>
                                        </p:tgtEl>
                                        <p:attrNameLst>
                                          <p:attrName>style.visibility</p:attrName>
                                        </p:attrNameLst>
                                      </p:cBhvr>
                                      <p:to>
                                        <p:strVal val="visible"/>
                                      </p:to>
                                    </p:set>
                                    <p:animEffect transition="in" filter="fade">
                                      <p:cBhvr>
                                        <p:cTn id="34" dur="500"/>
                                        <p:tgtEl>
                                          <p:spTgt spid="12">
                                            <p:txEl>
                                              <p:pRg st="3" end="3"/>
                                            </p:txEl>
                                          </p:spTgt>
                                        </p:tgtEl>
                                      </p:cBhvr>
                                    </p:animEffect>
                                  </p:childTnLst>
                                </p:cTn>
                              </p:par>
                            </p:childTnLst>
                          </p:cTn>
                        </p:par>
                        <p:par>
                          <p:cTn id="35" fill="hold">
                            <p:stCondLst>
                              <p:cond delay="2000"/>
                            </p:stCondLst>
                            <p:childTnLst>
                              <p:par>
                                <p:cTn id="36" presetID="10" presetClass="entr" presetSubtype="0" fill="hold" nodeType="afterEffect">
                                  <p:stCondLst>
                                    <p:cond delay="0"/>
                                  </p:stCondLst>
                                  <p:childTnLst>
                                    <p:set>
                                      <p:cBhvr>
                                        <p:cTn id="37" dur="1" fill="hold">
                                          <p:stCondLst>
                                            <p:cond delay="0"/>
                                          </p:stCondLst>
                                        </p:cTn>
                                        <p:tgtEl>
                                          <p:spTgt spid="12">
                                            <p:txEl>
                                              <p:pRg st="4" end="4"/>
                                            </p:txEl>
                                          </p:spTgt>
                                        </p:tgtEl>
                                        <p:attrNameLst>
                                          <p:attrName>style.visibility</p:attrName>
                                        </p:attrNameLst>
                                      </p:cBhvr>
                                      <p:to>
                                        <p:strVal val="visible"/>
                                      </p:to>
                                    </p:set>
                                    <p:animEffect transition="in" filter="fade">
                                      <p:cBhvr>
                                        <p:cTn id="38" dur="500"/>
                                        <p:tgtEl>
                                          <p:spTgt spid="1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3.2. Mastering the Mechanics of Language – </a:t>
            </a:r>
            <a:r>
              <a:rPr lang="en-US" sz="4000" b="1" dirty="0">
                <a:solidFill>
                  <a:srgbClr val="C00000"/>
                </a:solidFill>
                <a:latin typeface="Cambria" panose="02040503050406030204" pitchFamily="18" charset="0"/>
                <a:ea typeface="Cambria" panose="02040503050406030204" pitchFamily="18" charset="0"/>
              </a:rPr>
              <a:t>Exiting Conversations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193" y="1814249"/>
            <a:ext cx="9118607" cy="420951"/>
          </a:xfrm>
        </p:spPr>
        <p:txBody>
          <a:bodyPr>
            <a:normAutofit/>
          </a:bodyPr>
          <a:lstStyle/>
          <a:p>
            <a:pPr marL="0" indent="0">
              <a:buNone/>
            </a:pPr>
            <a:r>
              <a:rPr lang="en-US" sz="2400" b="1" dirty="0">
                <a:solidFill>
                  <a:srgbClr val="00B050"/>
                </a:solidFill>
              </a:rPr>
              <a:t>Step 2: Indicate </a:t>
            </a:r>
            <a:r>
              <a:rPr lang="en-US" sz="2400" b="1" u="sng" dirty="0">
                <a:solidFill>
                  <a:srgbClr val="00B050"/>
                </a:solidFill>
              </a:rPr>
              <a:t>what you need </a:t>
            </a:r>
            <a:r>
              <a:rPr lang="en-US" sz="2400" b="1" dirty="0">
                <a:solidFill>
                  <a:srgbClr val="00B050"/>
                </a:solidFill>
              </a:rPr>
              <a:t>to do or </a:t>
            </a:r>
            <a:r>
              <a:rPr lang="en-US" sz="2400" b="1" u="sng" dirty="0">
                <a:solidFill>
                  <a:srgbClr val="00B050"/>
                </a:solidFill>
              </a:rPr>
              <a:t>where you need to go</a:t>
            </a:r>
            <a:r>
              <a:rPr lang="en-US" sz="2400" b="1" dirty="0">
                <a:solidFill>
                  <a:srgbClr val="00B050"/>
                </a:solidFill>
              </a:rPr>
              <a:t>. </a:t>
            </a:r>
            <a:endParaRPr lang="en-US" sz="2400" b="1" u="sng" dirty="0">
              <a:solidFill>
                <a:srgbClr val="00B050"/>
              </a:solidFill>
            </a:endParaRPr>
          </a:p>
        </p:txBody>
      </p:sp>
      <p:sp>
        <p:nvSpPr>
          <p:cNvPr id="9" name="Content Placeholder 7">
            <a:extLst>
              <a:ext uri="{FF2B5EF4-FFF2-40B4-BE49-F238E27FC236}">
                <a16:creationId xmlns:a16="http://schemas.microsoft.com/office/drawing/2014/main" id="{F80509CF-7FBD-4A6D-B3C0-E71492CC5CB2}"/>
              </a:ext>
            </a:extLst>
          </p:cNvPr>
          <p:cNvSpPr txBox="1">
            <a:spLocks/>
          </p:cNvSpPr>
          <p:nvPr/>
        </p:nvSpPr>
        <p:spPr>
          <a:xfrm>
            <a:off x="838192" y="2516979"/>
            <a:ext cx="5071535" cy="3975896"/>
          </a:xfrm>
          <a:prstGeom prst="rect">
            <a:avLst/>
          </a:prstGeom>
          <a:ln>
            <a:solidFill>
              <a:srgbClr val="00B050"/>
            </a:solidFill>
          </a:ln>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400" dirty="0"/>
              <a:t>If you will excuse me, I need to…</a:t>
            </a:r>
          </a:p>
          <a:p>
            <a:pPr algn="ctr"/>
            <a:r>
              <a:rPr lang="en-US" sz="2400" dirty="0"/>
              <a:t>I am heading to a class right now…</a:t>
            </a:r>
          </a:p>
          <a:p>
            <a:pPr algn="ctr"/>
            <a:r>
              <a:rPr lang="en-US" sz="2400" dirty="0"/>
              <a:t>I have to get to a meeting by 3:00 p.m., but…</a:t>
            </a:r>
          </a:p>
          <a:p>
            <a:pPr algn="ctr"/>
            <a:r>
              <a:rPr lang="en-US" sz="2400" dirty="0"/>
              <a:t>Forgive me for being in a rush, but I am really later for an appointment.</a:t>
            </a:r>
          </a:p>
          <a:p>
            <a:pPr algn="ctr"/>
            <a:r>
              <a:rPr lang="en-US" sz="2400" dirty="0"/>
              <a:t>Some colleagues are expecting me, so I can’t talk right now.</a:t>
            </a:r>
          </a:p>
          <a:p>
            <a:pPr algn="ctr"/>
            <a:r>
              <a:rPr lang="en-US" sz="2400" dirty="0"/>
              <a:t>I’ve got to get a seminar by 2:00 p.m.</a:t>
            </a:r>
          </a:p>
          <a:p>
            <a:pPr algn="ctr"/>
            <a:r>
              <a:rPr lang="en-US" sz="2400" dirty="0"/>
              <a:t>I have a class at 1:00 p.m., so please excuse me for rushing.</a:t>
            </a:r>
          </a:p>
          <a:p>
            <a:pPr marL="0" indent="0" algn="ctr">
              <a:buNone/>
            </a:pPr>
            <a:endParaRPr lang="en-US" sz="2400" dirty="0"/>
          </a:p>
        </p:txBody>
      </p:sp>
      <p:sp>
        <p:nvSpPr>
          <p:cNvPr id="12" name="Content Placeholder 7">
            <a:extLst>
              <a:ext uri="{FF2B5EF4-FFF2-40B4-BE49-F238E27FC236}">
                <a16:creationId xmlns:a16="http://schemas.microsoft.com/office/drawing/2014/main" id="{61551AEA-51F6-43DB-B38A-5E025B714390}"/>
              </a:ext>
            </a:extLst>
          </p:cNvPr>
          <p:cNvSpPr txBox="1">
            <a:spLocks/>
          </p:cNvSpPr>
          <p:nvPr/>
        </p:nvSpPr>
        <p:spPr>
          <a:xfrm>
            <a:off x="6282263" y="2516979"/>
            <a:ext cx="5071535" cy="2898248"/>
          </a:xfrm>
          <a:prstGeom prst="rect">
            <a:avLst/>
          </a:prstGeom>
          <a:ln>
            <a:solidFill>
              <a:schemeClr val="accent4">
                <a:lumMod val="75000"/>
              </a:schemeClr>
            </a:solidFill>
            <a:prstDash val="dash"/>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t>Try adding some of your own expressions:</a:t>
            </a:r>
          </a:p>
          <a:p>
            <a:pPr algn="ctr"/>
            <a:r>
              <a:rPr lang="en-US" sz="2400" b="1" dirty="0"/>
              <a:t>____________________________</a:t>
            </a:r>
          </a:p>
          <a:p>
            <a:pPr algn="ctr"/>
            <a:r>
              <a:rPr lang="en-US" sz="2400" b="1" dirty="0"/>
              <a:t>____________________________</a:t>
            </a:r>
          </a:p>
          <a:p>
            <a:pPr algn="ctr"/>
            <a:r>
              <a:rPr lang="en-US" sz="2400" b="1" dirty="0"/>
              <a:t>____________________________</a:t>
            </a:r>
          </a:p>
          <a:p>
            <a:pPr algn="ctr"/>
            <a:r>
              <a:rPr lang="en-US" sz="2400" b="1" dirty="0"/>
              <a:t>____________________________</a:t>
            </a:r>
          </a:p>
        </p:txBody>
      </p:sp>
    </p:spTree>
    <p:extLst>
      <p:ext uri="{BB962C8B-B14F-4D97-AF65-F5344CB8AC3E}">
        <p14:creationId xmlns:p14="http://schemas.microsoft.com/office/powerpoint/2010/main" val="3629738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1" end="1"/>
                                            </p:txEl>
                                          </p:spTgt>
                                        </p:tgtEl>
                                        <p:attrNameLst>
                                          <p:attrName>style.visibility</p:attrName>
                                        </p:attrNameLst>
                                      </p:cBhvr>
                                      <p:to>
                                        <p:strVal val="visible"/>
                                      </p:to>
                                    </p:set>
                                    <p:animEffect transition="in" filter="fade">
                                      <p:cBhvr>
                                        <p:cTn id="17" dur="500"/>
                                        <p:tgtEl>
                                          <p:spTgt spid="9">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2" end="2"/>
                                            </p:txEl>
                                          </p:spTgt>
                                        </p:tgtEl>
                                        <p:attrNameLst>
                                          <p:attrName>style.visibility</p:attrName>
                                        </p:attrNameLst>
                                      </p:cBhvr>
                                      <p:to>
                                        <p:strVal val="visible"/>
                                      </p:to>
                                    </p:set>
                                    <p:animEffect transition="in" filter="fade">
                                      <p:cBhvr>
                                        <p:cTn id="22" dur="500"/>
                                        <p:tgtEl>
                                          <p:spTgt spid="9">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3" end="3"/>
                                            </p:txEl>
                                          </p:spTgt>
                                        </p:tgtEl>
                                        <p:attrNameLst>
                                          <p:attrName>style.visibility</p:attrName>
                                        </p:attrNameLst>
                                      </p:cBhvr>
                                      <p:to>
                                        <p:strVal val="visible"/>
                                      </p:to>
                                    </p:set>
                                    <p:animEffect transition="in" filter="fade">
                                      <p:cBhvr>
                                        <p:cTn id="27" dur="500"/>
                                        <p:tgtEl>
                                          <p:spTgt spid="9">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4" end="4"/>
                                            </p:txEl>
                                          </p:spTgt>
                                        </p:tgtEl>
                                        <p:attrNameLst>
                                          <p:attrName>style.visibility</p:attrName>
                                        </p:attrNameLst>
                                      </p:cBhvr>
                                      <p:to>
                                        <p:strVal val="visible"/>
                                      </p:to>
                                    </p:set>
                                    <p:animEffect transition="in" filter="fade">
                                      <p:cBhvr>
                                        <p:cTn id="32" dur="500"/>
                                        <p:tgtEl>
                                          <p:spTgt spid="9">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
                                            <p:txEl>
                                              <p:pRg st="5" end="5"/>
                                            </p:txEl>
                                          </p:spTgt>
                                        </p:tgtEl>
                                        <p:attrNameLst>
                                          <p:attrName>style.visibility</p:attrName>
                                        </p:attrNameLst>
                                      </p:cBhvr>
                                      <p:to>
                                        <p:strVal val="visible"/>
                                      </p:to>
                                    </p:set>
                                    <p:animEffect transition="in" filter="fade">
                                      <p:cBhvr>
                                        <p:cTn id="37" dur="500"/>
                                        <p:tgtEl>
                                          <p:spTgt spid="9">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9">
                                            <p:txEl>
                                              <p:pRg st="6" end="6"/>
                                            </p:txEl>
                                          </p:spTgt>
                                        </p:tgtEl>
                                        <p:attrNameLst>
                                          <p:attrName>style.visibility</p:attrName>
                                        </p:attrNameLst>
                                      </p:cBhvr>
                                      <p:to>
                                        <p:strVal val="visible"/>
                                      </p:to>
                                    </p:set>
                                    <p:animEffect transition="in" filter="fade">
                                      <p:cBhvr>
                                        <p:cTn id="42" dur="500"/>
                                        <p:tgtEl>
                                          <p:spTgt spid="9">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2">
                                            <p:txEl>
                                              <p:pRg st="0" end="0"/>
                                            </p:txEl>
                                          </p:spTgt>
                                        </p:tgtEl>
                                        <p:attrNameLst>
                                          <p:attrName>style.visibility</p:attrName>
                                        </p:attrNameLst>
                                      </p:cBhvr>
                                      <p:to>
                                        <p:strVal val="visible"/>
                                      </p:to>
                                    </p:set>
                                    <p:animEffect transition="in" filter="fade">
                                      <p:cBhvr>
                                        <p:cTn id="47" dur="500"/>
                                        <p:tgtEl>
                                          <p:spTgt spid="12">
                                            <p:txEl>
                                              <p:pRg st="0" end="0"/>
                                            </p:txEl>
                                          </p:spTgt>
                                        </p:tgtEl>
                                      </p:cBhvr>
                                    </p:animEffect>
                                  </p:childTnLst>
                                </p:cTn>
                              </p:par>
                            </p:childTnLst>
                          </p:cTn>
                        </p:par>
                        <p:par>
                          <p:cTn id="48" fill="hold">
                            <p:stCondLst>
                              <p:cond delay="500"/>
                            </p:stCondLst>
                            <p:childTnLst>
                              <p:par>
                                <p:cTn id="49" presetID="10" presetClass="entr" presetSubtype="0" fill="hold" nodeType="afterEffect">
                                  <p:stCondLst>
                                    <p:cond delay="0"/>
                                  </p:stCondLst>
                                  <p:childTnLst>
                                    <p:set>
                                      <p:cBhvr>
                                        <p:cTn id="50" dur="1" fill="hold">
                                          <p:stCondLst>
                                            <p:cond delay="0"/>
                                          </p:stCondLst>
                                        </p:cTn>
                                        <p:tgtEl>
                                          <p:spTgt spid="12">
                                            <p:txEl>
                                              <p:pRg st="1" end="1"/>
                                            </p:txEl>
                                          </p:spTgt>
                                        </p:tgtEl>
                                        <p:attrNameLst>
                                          <p:attrName>style.visibility</p:attrName>
                                        </p:attrNameLst>
                                      </p:cBhvr>
                                      <p:to>
                                        <p:strVal val="visible"/>
                                      </p:to>
                                    </p:set>
                                    <p:animEffect transition="in" filter="fade">
                                      <p:cBhvr>
                                        <p:cTn id="51" dur="500"/>
                                        <p:tgtEl>
                                          <p:spTgt spid="12">
                                            <p:txEl>
                                              <p:pRg st="1" end="1"/>
                                            </p:txEl>
                                          </p:spTgt>
                                        </p:tgtEl>
                                      </p:cBhvr>
                                    </p:animEffect>
                                  </p:childTnLst>
                                </p:cTn>
                              </p:par>
                            </p:childTnLst>
                          </p:cTn>
                        </p:par>
                        <p:par>
                          <p:cTn id="52" fill="hold">
                            <p:stCondLst>
                              <p:cond delay="1000"/>
                            </p:stCondLst>
                            <p:childTnLst>
                              <p:par>
                                <p:cTn id="53" presetID="10" presetClass="entr" presetSubtype="0" fill="hold" nodeType="afterEffect">
                                  <p:stCondLst>
                                    <p:cond delay="0"/>
                                  </p:stCondLst>
                                  <p:childTnLst>
                                    <p:set>
                                      <p:cBhvr>
                                        <p:cTn id="54" dur="1" fill="hold">
                                          <p:stCondLst>
                                            <p:cond delay="0"/>
                                          </p:stCondLst>
                                        </p:cTn>
                                        <p:tgtEl>
                                          <p:spTgt spid="12">
                                            <p:txEl>
                                              <p:pRg st="2" end="2"/>
                                            </p:txEl>
                                          </p:spTgt>
                                        </p:tgtEl>
                                        <p:attrNameLst>
                                          <p:attrName>style.visibility</p:attrName>
                                        </p:attrNameLst>
                                      </p:cBhvr>
                                      <p:to>
                                        <p:strVal val="visible"/>
                                      </p:to>
                                    </p:set>
                                    <p:animEffect transition="in" filter="fade">
                                      <p:cBhvr>
                                        <p:cTn id="55" dur="500"/>
                                        <p:tgtEl>
                                          <p:spTgt spid="12">
                                            <p:txEl>
                                              <p:pRg st="2" end="2"/>
                                            </p:txEl>
                                          </p:spTgt>
                                        </p:tgtEl>
                                      </p:cBhvr>
                                    </p:animEffect>
                                  </p:childTnLst>
                                </p:cTn>
                              </p:par>
                            </p:childTnLst>
                          </p:cTn>
                        </p:par>
                        <p:par>
                          <p:cTn id="56" fill="hold">
                            <p:stCondLst>
                              <p:cond delay="1500"/>
                            </p:stCondLst>
                            <p:childTnLst>
                              <p:par>
                                <p:cTn id="57" presetID="10" presetClass="entr" presetSubtype="0" fill="hold" nodeType="afterEffect">
                                  <p:stCondLst>
                                    <p:cond delay="0"/>
                                  </p:stCondLst>
                                  <p:childTnLst>
                                    <p:set>
                                      <p:cBhvr>
                                        <p:cTn id="58" dur="1" fill="hold">
                                          <p:stCondLst>
                                            <p:cond delay="0"/>
                                          </p:stCondLst>
                                        </p:cTn>
                                        <p:tgtEl>
                                          <p:spTgt spid="12">
                                            <p:txEl>
                                              <p:pRg st="3" end="3"/>
                                            </p:txEl>
                                          </p:spTgt>
                                        </p:tgtEl>
                                        <p:attrNameLst>
                                          <p:attrName>style.visibility</p:attrName>
                                        </p:attrNameLst>
                                      </p:cBhvr>
                                      <p:to>
                                        <p:strVal val="visible"/>
                                      </p:to>
                                    </p:set>
                                    <p:animEffect transition="in" filter="fade">
                                      <p:cBhvr>
                                        <p:cTn id="59" dur="500"/>
                                        <p:tgtEl>
                                          <p:spTgt spid="12">
                                            <p:txEl>
                                              <p:pRg st="3" end="3"/>
                                            </p:txEl>
                                          </p:spTgt>
                                        </p:tgtEl>
                                      </p:cBhvr>
                                    </p:animEffect>
                                  </p:childTnLst>
                                </p:cTn>
                              </p:par>
                            </p:childTnLst>
                          </p:cTn>
                        </p:par>
                        <p:par>
                          <p:cTn id="60" fill="hold">
                            <p:stCondLst>
                              <p:cond delay="2000"/>
                            </p:stCondLst>
                            <p:childTnLst>
                              <p:par>
                                <p:cTn id="61" presetID="10" presetClass="entr" presetSubtype="0" fill="hold" nodeType="afterEffect">
                                  <p:stCondLst>
                                    <p:cond delay="0"/>
                                  </p:stCondLst>
                                  <p:childTnLst>
                                    <p:set>
                                      <p:cBhvr>
                                        <p:cTn id="62" dur="1" fill="hold">
                                          <p:stCondLst>
                                            <p:cond delay="0"/>
                                          </p:stCondLst>
                                        </p:cTn>
                                        <p:tgtEl>
                                          <p:spTgt spid="12">
                                            <p:txEl>
                                              <p:pRg st="4" end="4"/>
                                            </p:txEl>
                                          </p:spTgt>
                                        </p:tgtEl>
                                        <p:attrNameLst>
                                          <p:attrName>style.visibility</p:attrName>
                                        </p:attrNameLst>
                                      </p:cBhvr>
                                      <p:to>
                                        <p:strVal val="visible"/>
                                      </p:to>
                                    </p:set>
                                    <p:animEffect transition="in" filter="fade">
                                      <p:cBhvr>
                                        <p:cTn id="63" dur="500"/>
                                        <p:tgtEl>
                                          <p:spTgt spid="1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3.2. Mastering the Mechanics of Language – </a:t>
            </a:r>
            <a:r>
              <a:rPr lang="en-US" sz="4000" b="1" dirty="0">
                <a:solidFill>
                  <a:srgbClr val="C00000"/>
                </a:solidFill>
                <a:latin typeface="Cambria" panose="02040503050406030204" pitchFamily="18" charset="0"/>
                <a:ea typeface="Cambria" panose="02040503050406030204" pitchFamily="18" charset="0"/>
              </a:rPr>
              <a:t>Exiting Conversations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193" y="1814249"/>
            <a:ext cx="9118607" cy="420951"/>
          </a:xfrm>
        </p:spPr>
        <p:txBody>
          <a:bodyPr>
            <a:normAutofit/>
          </a:bodyPr>
          <a:lstStyle/>
          <a:p>
            <a:pPr marL="0" indent="0">
              <a:buNone/>
            </a:pPr>
            <a:r>
              <a:rPr lang="en-US" sz="2400" b="1" dirty="0">
                <a:solidFill>
                  <a:srgbClr val="00B050"/>
                </a:solidFill>
              </a:rPr>
              <a:t>Step 3: Add </a:t>
            </a:r>
            <a:r>
              <a:rPr lang="en-US" sz="2400" b="1" u="sng" dirty="0">
                <a:solidFill>
                  <a:srgbClr val="00B050"/>
                </a:solidFill>
              </a:rPr>
              <a:t>one final positive comment </a:t>
            </a:r>
            <a:r>
              <a:rPr lang="en-US" sz="2400" b="1" dirty="0">
                <a:solidFill>
                  <a:srgbClr val="00B050"/>
                </a:solidFill>
              </a:rPr>
              <a:t>and </a:t>
            </a:r>
            <a:r>
              <a:rPr lang="en-US" sz="2400" b="1" u="sng" dirty="0">
                <a:solidFill>
                  <a:srgbClr val="00B050"/>
                </a:solidFill>
              </a:rPr>
              <a:t>leave</a:t>
            </a:r>
            <a:r>
              <a:rPr lang="en-US" sz="2400" b="1" dirty="0">
                <a:solidFill>
                  <a:srgbClr val="00B050"/>
                </a:solidFill>
              </a:rPr>
              <a:t>. </a:t>
            </a:r>
            <a:endParaRPr lang="en-US" sz="2400" b="1" u="sng" dirty="0">
              <a:solidFill>
                <a:srgbClr val="00B050"/>
              </a:solidFill>
            </a:endParaRPr>
          </a:p>
        </p:txBody>
      </p:sp>
      <p:sp>
        <p:nvSpPr>
          <p:cNvPr id="9" name="Content Placeholder 7">
            <a:extLst>
              <a:ext uri="{FF2B5EF4-FFF2-40B4-BE49-F238E27FC236}">
                <a16:creationId xmlns:a16="http://schemas.microsoft.com/office/drawing/2014/main" id="{F80509CF-7FBD-4A6D-B3C0-E71492CC5CB2}"/>
              </a:ext>
            </a:extLst>
          </p:cNvPr>
          <p:cNvSpPr txBox="1">
            <a:spLocks/>
          </p:cNvSpPr>
          <p:nvPr/>
        </p:nvSpPr>
        <p:spPr>
          <a:xfrm>
            <a:off x="838192" y="2516979"/>
            <a:ext cx="5071535" cy="2898248"/>
          </a:xfrm>
          <a:prstGeom prst="rect">
            <a:avLst/>
          </a:prstGeom>
          <a:ln>
            <a:solidFill>
              <a:srgbClr val="00B05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400" dirty="0"/>
              <a:t>It’s really nice to see you again.</a:t>
            </a:r>
          </a:p>
          <a:p>
            <a:pPr algn="ctr"/>
            <a:r>
              <a:rPr lang="en-US" sz="2400" dirty="0"/>
              <a:t>We should get together soon.</a:t>
            </a:r>
          </a:p>
          <a:p>
            <a:pPr algn="ctr"/>
            <a:r>
              <a:rPr lang="en-US" sz="2400" dirty="0"/>
              <a:t>We should get together to chat more about….</a:t>
            </a:r>
          </a:p>
          <a:p>
            <a:pPr algn="ctr"/>
            <a:r>
              <a:rPr lang="en-US" sz="2400" dirty="0"/>
              <a:t>We should meet for lunch soon.</a:t>
            </a:r>
          </a:p>
          <a:p>
            <a:pPr algn="ctr"/>
            <a:r>
              <a:rPr lang="en-US" sz="2400" dirty="0"/>
              <a:t>Let’s stay in touch/I will be in touch. </a:t>
            </a:r>
          </a:p>
        </p:txBody>
      </p:sp>
      <p:sp>
        <p:nvSpPr>
          <p:cNvPr id="12" name="Content Placeholder 7">
            <a:extLst>
              <a:ext uri="{FF2B5EF4-FFF2-40B4-BE49-F238E27FC236}">
                <a16:creationId xmlns:a16="http://schemas.microsoft.com/office/drawing/2014/main" id="{61551AEA-51F6-43DB-B38A-5E025B714390}"/>
              </a:ext>
            </a:extLst>
          </p:cNvPr>
          <p:cNvSpPr txBox="1">
            <a:spLocks/>
          </p:cNvSpPr>
          <p:nvPr/>
        </p:nvSpPr>
        <p:spPr>
          <a:xfrm>
            <a:off x="6282263" y="2516979"/>
            <a:ext cx="5071535" cy="2898248"/>
          </a:xfrm>
          <a:prstGeom prst="rect">
            <a:avLst/>
          </a:prstGeom>
          <a:ln>
            <a:solidFill>
              <a:schemeClr val="accent4">
                <a:lumMod val="75000"/>
              </a:schemeClr>
            </a:solidFill>
            <a:prstDash val="dash"/>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t>Try adding some of your own expressions:</a:t>
            </a:r>
          </a:p>
          <a:p>
            <a:pPr algn="ctr"/>
            <a:r>
              <a:rPr lang="en-US" sz="2400" b="1" dirty="0"/>
              <a:t>____________________________</a:t>
            </a:r>
          </a:p>
          <a:p>
            <a:pPr algn="ctr"/>
            <a:r>
              <a:rPr lang="en-US" sz="2400" b="1" dirty="0"/>
              <a:t>____________________________</a:t>
            </a:r>
          </a:p>
          <a:p>
            <a:pPr algn="ctr"/>
            <a:r>
              <a:rPr lang="en-US" sz="2400" b="1" dirty="0"/>
              <a:t>____________________________</a:t>
            </a:r>
          </a:p>
          <a:p>
            <a:pPr algn="ctr"/>
            <a:r>
              <a:rPr lang="en-US" sz="2400" b="1" dirty="0"/>
              <a:t>____________________________</a:t>
            </a:r>
          </a:p>
        </p:txBody>
      </p:sp>
    </p:spTree>
    <p:extLst>
      <p:ext uri="{BB962C8B-B14F-4D97-AF65-F5344CB8AC3E}">
        <p14:creationId xmlns:p14="http://schemas.microsoft.com/office/powerpoint/2010/main" val="2527958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1" end="1"/>
                                            </p:txEl>
                                          </p:spTgt>
                                        </p:tgtEl>
                                        <p:attrNameLst>
                                          <p:attrName>style.visibility</p:attrName>
                                        </p:attrNameLst>
                                      </p:cBhvr>
                                      <p:to>
                                        <p:strVal val="visible"/>
                                      </p:to>
                                    </p:set>
                                    <p:animEffect transition="in" filter="fade">
                                      <p:cBhvr>
                                        <p:cTn id="17" dur="500"/>
                                        <p:tgtEl>
                                          <p:spTgt spid="9">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2" end="2"/>
                                            </p:txEl>
                                          </p:spTgt>
                                        </p:tgtEl>
                                        <p:attrNameLst>
                                          <p:attrName>style.visibility</p:attrName>
                                        </p:attrNameLst>
                                      </p:cBhvr>
                                      <p:to>
                                        <p:strVal val="visible"/>
                                      </p:to>
                                    </p:set>
                                    <p:animEffect transition="in" filter="fade">
                                      <p:cBhvr>
                                        <p:cTn id="22" dur="500"/>
                                        <p:tgtEl>
                                          <p:spTgt spid="9">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3" end="3"/>
                                            </p:txEl>
                                          </p:spTgt>
                                        </p:tgtEl>
                                        <p:attrNameLst>
                                          <p:attrName>style.visibility</p:attrName>
                                        </p:attrNameLst>
                                      </p:cBhvr>
                                      <p:to>
                                        <p:strVal val="visible"/>
                                      </p:to>
                                    </p:set>
                                    <p:animEffect transition="in" filter="fade">
                                      <p:cBhvr>
                                        <p:cTn id="27" dur="500"/>
                                        <p:tgtEl>
                                          <p:spTgt spid="9">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4" end="4"/>
                                            </p:txEl>
                                          </p:spTgt>
                                        </p:tgtEl>
                                        <p:attrNameLst>
                                          <p:attrName>style.visibility</p:attrName>
                                        </p:attrNameLst>
                                      </p:cBhvr>
                                      <p:to>
                                        <p:strVal val="visible"/>
                                      </p:to>
                                    </p:set>
                                    <p:animEffect transition="in" filter="fade">
                                      <p:cBhvr>
                                        <p:cTn id="32" dur="500"/>
                                        <p:tgtEl>
                                          <p:spTgt spid="9">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2">
                                            <p:txEl>
                                              <p:pRg st="0" end="0"/>
                                            </p:txEl>
                                          </p:spTgt>
                                        </p:tgtEl>
                                        <p:attrNameLst>
                                          <p:attrName>style.visibility</p:attrName>
                                        </p:attrNameLst>
                                      </p:cBhvr>
                                      <p:to>
                                        <p:strVal val="visible"/>
                                      </p:to>
                                    </p:set>
                                    <p:animEffect transition="in" filter="fade">
                                      <p:cBhvr>
                                        <p:cTn id="37" dur="500"/>
                                        <p:tgtEl>
                                          <p:spTgt spid="12">
                                            <p:txEl>
                                              <p:pRg st="0" end="0"/>
                                            </p:txEl>
                                          </p:spTgt>
                                        </p:tgtEl>
                                      </p:cBhvr>
                                    </p:animEffect>
                                  </p:childTnLst>
                                </p:cTn>
                              </p:par>
                            </p:childTnLst>
                          </p:cTn>
                        </p:par>
                        <p:par>
                          <p:cTn id="38" fill="hold">
                            <p:stCondLst>
                              <p:cond delay="500"/>
                            </p:stCondLst>
                            <p:childTnLst>
                              <p:par>
                                <p:cTn id="39" presetID="10" presetClass="entr" presetSubtype="0" fill="hold" nodeType="afterEffect">
                                  <p:stCondLst>
                                    <p:cond delay="0"/>
                                  </p:stCondLst>
                                  <p:childTnLst>
                                    <p:set>
                                      <p:cBhvr>
                                        <p:cTn id="40" dur="1" fill="hold">
                                          <p:stCondLst>
                                            <p:cond delay="0"/>
                                          </p:stCondLst>
                                        </p:cTn>
                                        <p:tgtEl>
                                          <p:spTgt spid="12">
                                            <p:txEl>
                                              <p:pRg st="1" end="1"/>
                                            </p:txEl>
                                          </p:spTgt>
                                        </p:tgtEl>
                                        <p:attrNameLst>
                                          <p:attrName>style.visibility</p:attrName>
                                        </p:attrNameLst>
                                      </p:cBhvr>
                                      <p:to>
                                        <p:strVal val="visible"/>
                                      </p:to>
                                    </p:set>
                                    <p:animEffect transition="in" filter="fade">
                                      <p:cBhvr>
                                        <p:cTn id="41" dur="500"/>
                                        <p:tgtEl>
                                          <p:spTgt spid="12">
                                            <p:txEl>
                                              <p:pRg st="1" end="1"/>
                                            </p:txEl>
                                          </p:spTgt>
                                        </p:tgtEl>
                                      </p:cBhvr>
                                    </p:animEffect>
                                  </p:childTnLst>
                                </p:cTn>
                              </p:par>
                            </p:childTnLst>
                          </p:cTn>
                        </p:par>
                        <p:par>
                          <p:cTn id="42" fill="hold">
                            <p:stCondLst>
                              <p:cond delay="1000"/>
                            </p:stCondLst>
                            <p:childTnLst>
                              <p:par>
                                <p:cTn id="43" presetID="10" presetClass="entr" presetSubtype="0" fill="hold" nodeType="afterEffect">
                                  <p:stCondLst>
                                    <p:cond delay="0"/>
                                  </p:stCondLst>
                                  <p:childTnLst>
                                    <p:set>
                                      <p:cBhvr>
                                        <p:cTn id="44" dur="1" fill="hold">
                                          <p:stCondLst>
                                            <p:cond delay="0"/>
                                          </p:stCondLst>
                                        </p:cTn>
                                        <p:tgtEl>
                                          <p:spTgt spid="12">
                                            <p:txEl>
                                              <p:pRg st="2" end="2"/>
                                            </p:txEl>
                                          </p:spTgt>
                                        </p:tgtEl>
                                        <p:attrNameLst>
                                          <p:attrName>style.visibility</p:attrName>
                                        </p:attrNameLst>
                                      </p:cBhvr>
                                      <p:to>
                                        <p:strVal val="visible"/>
                                      </p:to>
                                    </p:set>
                                    <p:animEffect transition="in" filter="fade">
                                      <p:cBhvr>
                                        <p:cTn id="45" dur="500"/>
                                        <p:tgtEl>
                                          <p:spTgt spid="12">
                                            <p:txEl>
                                              <p:pRg st="2" end="2"/>
                                            </p:txEl>
                                          </p:spTgt>
                                        </p:tgtEl>
                                      </p:cBhvr>
                                    </p:animEffect>
                                  </p:childTnLst>
                                </p:cTn>
                              </p:par>
                            </p:childTnLst>
                          </p:cTn>
                        </p:par>
                        <p:par>
                          <p:cTn id="46" fill="hold">
                            <p:stCondLst>
                              <p:cond delay="1500"/>
                            </p:stCondLst>
                            <p:childTnLst>
                              <p:par>
                                <p:cTn id="47" presetID="10" presetClass="entr" presetSubtype="0" fill="hold" nodeType="afterEffect">
                                  <p:stCondLst>
                                    <p:cond delay="0"/>
                                  </p:stCondLst>
                                  <p:childTnLst>
                                    <p:set>
                                      <p:cBhvr>
                                        <p:cTn id="48" dur="1" fill="hold">
                                          <p:stCondLst>
                                            <p:cond delay="0"/>
                                          </p:stCondLst>
                                        </p:cTn>
                                        <p:tgtEl>
                                          <p:spTgt spid="12">
                                            <p:txEl>
                                              <p:pRg st="3" end="3"/>
                                            </p:txEl>
                                          </p:spTgt>
                                        </p:tgtEl>
                                        <p:attrNameLst>
                                          <p:attrName>style.visibility</p:attrName>
                                        </p:attrNameLst>
                                      </p:cBhvr>
                                      <p:to>
                                        <p:strVal val="visible"/>
                                      </p:to>
                                    </p:set>
                                    <p:animEffect transition="in" filter="fade">
                                      <p:cBhvr>
                                        <p:cTn id="49" dur="500"/>
                                        <p:tgtEl>
                                          <p:spTgt spid="12">
                                            <p:txEl>
                                              <p:pRg st="3" end="3"/>
                                            </p:txEl>
                                          </p:spTgt>
                                        </p:tgtEl>
                                      </p:cBhvr>
                                    </p:animEffect>
                                  </p:childTnLst>
                                </p:cTn>
                              </p:par>
                            </p:childTnLst>
                          </p:cTn>
                        </p:par>
                        <p:par>
                          <p:cTn id="50" fill="hold">
                            <p:stCondLst>
                              <p:cond delay="2000"/>
                            </p:stCondLst>
                            <p:childTnLst>
                              <p:par>
                                <p:cTn id="51" presetID="10" presetClass="entr" presetSubtype="0" fill="hold" nodeType="afterEffect">
                                  <p:stCondLst>
                                    <p:cond delay="0"/>
                                  </p:stCondLst>
                                  <p:childTnLst>
                                    <p:set>
                                      <p:cBhvr>
                                        <p:cTn id="52" dur="1" fill="hold">
                                          <p:stCondLst>
                                            <p:cond delay="0"/>
                                          </p:stCondLst>
                                        </p:cTn>
                                        <p:tgtEl>
                                          <p:spTgt spid="12">
                                            <p:txEl>
                                              <p:pRg st="4" end="4"/>
                                            </p:txEl>
                                          </p:spTgt>
                                        </p:tgtEl>
                                        <p:attrNameLst>
                                          <p:attrName>style.visibility</p:attrName>
                                        </p:attrNameLst>
                                      </p:cBhvr>
                                      <p:to>
                                        <p:strVal val="visible"/>
                                      </p:to>
                                    </p:set>
                                    <p:animEffect transition="in" filter="fade">
                                      <p:cBhvr>
                                        <p:cTn id="53" dur="500"/>
                                        <p:tgtEl>
                                          <p:spTgt spid="1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4. Application Activities</a:t>
            </a:r>
            <a:endParaRPr lang="en-US" sz="40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1" y="1825625"/>
            <a:ext cx="10253132" cy="714375"/>
          </a:xfrm>
        </p:spPr>
        <p:txBody>
          <a:bodyPr>
            <a:normAutofit lnSpcReduction="10000"/>
          </a:bodyPr>
          <a:lstStyle/>
          <a:p>
            <a:r>
              <a:rPr lang="en-US" sz="2400" dirty="0"/>
              <a:t>Here is an activity to immediately apply what you have learned in this unit and to monitor your own success along the way.</a:t>
            </a:r>
          </a:p>
        </p:txBody>
      </p:sp>
      <p:sp>
        <p:nvSpPr>
          <p:cNvPr id="6" name="Content Placeholder 7">
            <a:extLst>
              <a:ext uri="{FF2B5EF4-FFF2-40B4-BE49-F238E27FC236}">
                <a16:creationId xmlns:a16="http://schemas.microsoft.com/office/drawing/2014/main" id="{58183452-75A4-4935-B487-8E087ABEB1BB}"/>
              </a:ext>
            </a:extLst>
          </p:cNvPr>
          <p:cNvSpPr txBox="1">
            <a:spLocks/>
          </p:cNvSpPr>
          <p:nvPr/>
        </p:nvSpPr>
        <p:spPr>
          <a:xfrm>
            <a:off x="838201" y="2714625"/>
            <a:ext cx="5105399" cy="3778250"/>
          </a:xfrm>
          <a:prstGeom prst="rect">
            <a:avLst/>
          </a:prstGeom>
        </p:spPr>
        <p:txBody>
          <a:bodyPr vert="horz" lIns="91440" tIns="45720" rIns="91440" bIns="45720" rtlCol="0">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C00000"/>
                </a:solidFill>
              </a:rPr>
              <a:t>Name of Activity: Mini-experiment (For self-study or a take-home task)</a:t>
            </a:r>
          </a:p>
          <a:p>
            <a:pPr marL="0" indent="0">
              <a:buNone/>
            </a:pPr>
            <a:r>
              <a:rPr lang="en-US" sz="2400" dirty="0"/>
              <a:t>When I have asked how much time each day students spend speaking in English with people who are native or fluent speakers of English over my years of teaching, the average is no longer than 20 minutes! </a:t>
            </a:r>
          </a:p>
          <a:p>
            <a:pPr marL="0" indent="0">
              <a:buNone/>
            </a:pPr>
            <a:endParaRPr lang="en-US" sz="2400" dirty="0"/>
          </a:p>
          <a:p>
            <a:pPr marL="0" indent="0">
              <a:buNone/>
            </a:pPr>
            <a:r>
              <a:rPr lang="en-US" sz="2400" dirty="0"/>
              <a:t>Imagine that you can spend no longer than 20 minutes a day working on your doctoral degree or on any subject or skill that you feel passionately about mastering. How long would it take to achieve some success?</a:t>
            </a:r>
          </a:p>
        </p:txBody>
      </p:sp>
      <p:sp>
        <p:nvSpPr>
          <p:cNvPr id="9" name="Content Placeholder 7">
            <a:extLst>
              <a:ext uri="{FF2B5EF4-FFF2-40B4-BE49-F238E27FC236}">
                <a16:creationId xmlns:a16="http://schemas.microsoft.com/office/drawing/2014/main" id="{1D67BB70-2963-4595-8B42-36E5E7CAF73D}"/>
              </a:ext>
            </a:extLst>
          </p:cNvPr>
          <p:cNvSpPr txBox="1">
            <a:spLocks/>
          </p:cNvSpPr>
          <p:nvPr/>
        </p:nvSpPr>
        <p:spPr>
          <a:xfrm>
            <a:off x="6265335" y="2674937"/>
            <a:ext cx="5384798" cy="3778250"/>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t>Set a mini-goal of striking up one conversation every day for a week with at least three people whom you know or don’t know, using the expressions and strategies that you have learned in this unit. </a:t>
            </a:r>
          </a:p>
          <a:p>
            <a:pPr marL="0" indent="0">
              <a:buNone/>
            </a:pPr>
            <a:endParaRPr lang="en-US" sz="2400" dirty="0"/>
          </a:p>
          <a:p>
            <a:pPr marL="0" indent="0">
              <a:buNone/>
            </a:pPr>
            <a:r>
              <a:rPr lang="en-US" sz="2400" dirty="0"/>
              <a:t>This will enhance your comfort level and also promote your fluency and automaticity in engaging in interpersonal communication in academic settings. Don't feel discouraged if you happen to meet someone who doesn't seem to be interested in carrying on a conversation for whatever reason. </a:t>
            </a:r>
          </a:p>
          <a:p>
            <a:pPr marL="0" indent="0">
              <a:buNone/>
            </a:pPr>
            <a:endParaRPr lang="en-US" sz="2400" dirty="0"/>
          </a:p>
          <a:p>
            <a:pPr marL="0" indent="0">
              <a:buNone/>
            </a:pPr>
            <a:r>
              <a:rPr lang="en-US" sz="2400" dirty="0"/>
              <a:t>Don't take it personally. Use the exit lines and simply move on and keep practicing.</a:t>
            </a:r>
          </a:p>
        </p:txBody>
      </p:sp>
    </p:spTree>
    <p:extLst>
      <p:ext uri="{BB962C8B-B14F-4D97-AF65-F5344CB8AC3E}">
        <p14:creationId xmlns:p14="http://schemas.microsoft.com/office/powerpoint/2010/main" val="4209894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fade">
                                      <p:cBhvr>
                                        <p:cTn id="12" dur="5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fade">
                                      <p:cBhvr>
                                        <p:cTn id="17" dur="500"/>
                                        <p:tgtEl>
                                          <p:spTgt spid="6">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fade">
                                      <p:cBhvr>
                                        <p:cTn id="22" dur="5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0" end="0"/>
                                            </p:txEl>
                                          </p:spTgt>
                                        </p:tgtEl>
                                        <p:attrNameLst>
                                          <p:attrName>style.visibility</p:attrName>
                                        </p:attrNameLst>
                                      </p:cBhvr>
                                      <p:to>
                                        <p:strVal val="visible"/>
                                      </p:to>
                                    </p:set>
                                    <p:animEffect transition="in" filter="fade">
                                      <p:cBhvr>
                                        <p:cTn id="27" dur="500"/>
                                        <p:tgtEl>
                                          <p:spTgt spid="9">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2" end="2"/>
                                            </p:txEl>
                                          </p:spTgt>
                                        </p:tgtEl>
                                        <p:attrNameLst>
                                          <p:attrName>style.visibility</p:attrName>
                                        </p:attrNameLst>
                                      </p:cBhvr>
                                      <p:to>
                                        <p:strVal val="visible"/>
                                      </p:to>
                                    </p:set>
                                    <p:animEffect transition="in" filter="fade">
                                      <p:cBhvr>
                                        <p:cTn id="32" dur="500"/>
                                        <p:tgtEl>
                                          <p:spTgt spid="9">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
                                            <p:txEl>
                                              <p:pRg st="4" end="4"/>
                                            </p:txEl>
                                          </p:spTgt>
                                        </p:tgtEl>
                                        <p:attrNameLst>
                                          <p:attrName>style.visibility</p:attrName>
                                        </p:attrNameLst>
                                      </p:cBhvr>
                                      <p:to>
                                        <p:strVal val="visible"/>
                                      </p:to>
                                    </p:set>
                                    <p:animEffect transition="in" filter="fade">
                                      <p:cBhvr>
                                        <p:cTn id="37"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4. Application Activities (cont.)</a:t>
            </a:r>
            <a:endParaRPr lang="en-US" sz="40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1" y="1825625"/>
            <a:ext cx="4665132" cy="4219575"/>
          </a:xfrm>
        </p:spPr>
        <p:txBody>
          <a:bodyPr>
            <a:normAutofit/>
          </a:bodyPr>
          <a:lstStyle/>
          <a:p>
            <a:r>
              <a:rPr lang="en-US" sz="2400" dirty="0"/>
              <a:t>Try jotting down some of your thoughts and experiences from this experiment for personal reflection. If you are carrying out this activity as an outside-of-class task, be prepared to share your experience with your class in the following session.</a:t>
            </a:r>
          </a:p>
        </p:txBody>
      </p:sp>
      <p:sp>
        <p:nvSpPr>
          <p:cNvPr id="10" name="Content Placeholder 7">
            <a:extLst>
              <a:ext uri="{FF2B5EF4-FFF2-40B4-BE49-F238E27FC236}">
                <a16:creationId xmlns:a16="http://schemas.microsoft.com/office/drawing/2014/main" id="{BA2D886E-DF2D-4287-98A7-56169FCD1130}"/>
              </a:ext>
            </a:extLst>
          </p:cNvPr>
          <p:cNvSpPr txBox="1">
            <a:spLocks/>
          </p:cNvSpPr>
          <p:nvPr/>
        </p:nvSpPr>
        <p:spPr>
          <a:xfrm>
            <a:off x="6256868" y="1825624"/>
            <a:ext cx="4665132" cy="42195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C00000"/>
                </a:solidFill>
              </a:rPr>
              <a:t>Personal reflection after the activity:</a:t>
            </a:r>
          </a:p>
          <a:p>
            <a:r>
              <a:rPr lang="en-US" sz="2400" dirty="0"/>
              <a:t>Have you made use of the conversation strategies and phrases introduced in this unit?</a:t>
            </a:r>
          </a:p>
          <a:p>
            <a:r>
              <a:rPr lang="en-US" sz="2400" dirty="0"/>
              <a:t>Did you manage to speak to various types of people?</a:t>
            </a:r>
          </a:p>
          <a:p>
            <a:r>
              <a:rPr lang="en-US" sz="2400" dirty="0"/>
              <a:t>What's one thing that you will try in a similar communication situation?</a:t>
            </a:r>
          </a:p>
        </p:txBody>
      </p:sp>
    </p:spTree>
    <p:extLst>
      <p:ext uri="{BB962C8B-B14F-4D97-AF65-F5344CB8AC3E}">
        <p14:creationId xmlns:p14="http://schemas.microsoft.com/office/powerpoint/2010/main" val="3919446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xEl>
                                              <p:pRg st="0" end="0"/>
                                            </p:txEl>
                                          </p:spTgt>
                                        </p:tgtEl>
                                        <p:attrNameLst>
                                          <p:attrName>style.visibility</p:attrName>
                                        </p:attrNameLst>
                                      </p:cBhvr>
                                      <p:to>
                                        <p:strVal val="visible"/>
                                      </p:to>
                                    </p:set>
                                    <p:animEffect transition="in" filter="fade">
                                      <p:cBhvr>
                                        <p:cTn id="12" dur="500"/>
                                        <p:tgtEl>
                                          <p:spTgt spid="1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xEl>
                                              <p:pRg st="1" end="1"/>
                                            </p:txEl>
                                          </p:spTgt>
                                        </p:tgtEl>
                                        <p:attrNameLst>
                                          <p:attrName>style.visibility</p:attrName>
                                        </p:attrNameLst>
                                      </p:cBhvr>
                                      <p:to>
                                        <p:strVal val="visible"/>
                                      </p:to>
                                    </p:set>
                                    <p:animEffect transition="in" filter="fade">
                                      <p:cBhvr>
                                        <p:cTn id="17" dur="500"/>
                                        <p:tgtEl>
                                          <p:spTgt spid="1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xEl>
                                              <p:pRg st="2" end="2"/>
                                            </p:txEl>
                                          </p:spTgt>
                                        </p:tgtEl>
                                        <p:attrNameLst>
                                          <p:attrName>style.visibility</p:attrName>
                                        </p:attrNameLst>
                                      </p:cBhvr>
                                      <p:to>
                                        <p:strVal val="visible"/>
                                      </p:to>
                                    </p:set>
                                    <p:animEffect transition="in" filter="fade">
                                      <p:cBhvr>
                                        <p:cTn id="22" dur="500"/>
                                        <p:tgtEl>
                                          <p:spTgt spid="10">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
                                            <p:txEl>
                                              <p:pRg st="3" end="3"/>
                                            </p:txEl>
                                          </p:spTgt>
                                        </p:tgtEl>
                                        <p:attrNameLst>
                                          <p:attrName>style.visibility</p:attrName>
                                        </p:attrNameLst>
                                      </p:cBhvr>
                                      <p:to>
                                        <p:strVal val="visible"/>
                                      </p:to>
                                    </p:set>
                                    <p:animEffect transition="in" filter="fade">
                                      <p:cBhvr>
                                        <p:cTn id="27" dur="500"/>
                                        <p:tgtEl>
                                          <p:spTgt spid="1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5.1. Strategies for Success – </a:t>
            </a:r>
            <a:r>
              <a:rPr lang="en-US" sz="4000" b="1" dirty="0">
                <a:solidFill>
                  <a:srgbClr val="C00000"/>
                </a:solidFill>
                <a:latin typeface="Cambria" panose="02040503050406030204" pitchFamily="18" charset="0"/>
                <a:ea typeface="Cambria" panose="02040503050406030204" pitchFamily="18" charset="0"/>
              </a:rPr>
              <a:t>A Few Pointers on Making New Acquittances</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1" y="1825625"/>
            <a:ext cx="5257800" cy="4219575"/>
          </a:xfrm>
        </p:spPr>
        <p:txBody>
          <a:bodyPr>
            <a:normAutofit/>
          </a:bodyPr>
          <a:lstStyle/>
          <a:p>
            <a:r>
              <a:rPr lang="en-US" sz="2400" b="1" dirty="0">
                <a:solidFill>
                  <a:schemeClr val="accent5">
                    <a:lumMod val="50000"/>
                  </a:schemeClr>
                </a:solidFill>
              </a:rPr>
              <a:t>Introduce yourself appropriately according to the situation.</a:t>
            </a:r>
          </a:p>
          <a:p>
            <a:r>
              <a:rPr lang="en-US" sz="2400" b="1" dirty="0"/>
              <a:t>Formal situations</a:t>
            </a:r>
            <a:r>
              <a:rPr lang="en-US" sz="2400" dirty="0"/>
              <a:t> </a:t>
            </a:r>
            <a:r>
              <a:rPr lang="en-US" sz="2400" dirty="0">
                <a:sym typeface="Wingdings" panose="05000000000000000000" pitchFamily="2" charset="2"/>
              </a:rPr>
              <a:t> </a:t>
            </a:r>
            <a:r>
              <a:rPr lang="en-US" sz="2400" dirty="0"/>
              <a:t>avoid addressing your professors, supervisors, collaborators, or colleagues casually, even if you know them well personally.</a:t>
            </a:r>
          </a:p>
          <a:p>
            <a:r>
              <a:rPr lang="en-US" sz="2400" b="1" dirty="0"/>
              <a:t>Informal situations </a:t>
            </a:r>
            <a:r>
              <a:rPr lang="en-US" sz="2400" dirty="0">
                <a:sym typeface="Wingdings" panose="05000000000000000000" pitchFamily="2" charset="2"/>
              </a:rPr>
              <a:t> </a:t>
            </a:r>
            <a:r>
              <a:rPr lang="en-US" sz="2400" dirty="0"/>
              <a:t>convey approachability and keep it simple. Responses may also vary according to the situations, for example, </a:t>
            </a:r>
            <a:r>
              <a:rPr lang="en-US" sz="2400" i="1" dirty="0"/>
              <a:t>"Nice/Pleased/Pleasure to meet you.”</a:t>
            </a:r>
          </a:p>
        </p:txBody>
      </p:sp>
      <p:sp>
        <p:nvSpPr>
          <p:cNvPr id="5" name="Content Placeholder 7">
            <a:extLst>
              <a:ext uri="{FF2B5EF4-FFF2-40B4-BE49-F238E27FC236}">
                <a16:creationId xmlns:a16="http://schemas.microsoft.com/office/drawing/2014/main" id="{25EE0EAC-F0ED-4458-A684-0507C59F1685}"/>
              </a:ext>
            </a:extLst>
          </p:cNvPr>
          <p:cNvSpPr txBox="1">
            <a:spLocks/>
          </p:cNvSpPr>
          <p:nvPr/>
        </p:nvSpPr>
        <p:spPr>
          <a:xfrm>
            <a:off x="6434668" y="1867958"/>
            <a:ext cx="5257800" cy="253470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a:solidFill>
                  <a:schemeClr val="accent5">
                    <a:lumMod val="50000"/>
                  </a:schemeClr>
                </a:solidFill>
              </a:rPr>
              <a:t>If a friend comes along and stops to talk, informally introduce him/her to the person you are talking to. </a:t>
            </a:r>
          </a:p>
          <a:p>
            <a:r>
              <a:rPr lang="en-US" sz="2400" dirty="0"/>
              <a:t>It is helpful to provide some information about each of them: e.g. what relationship, some other information</a:t>
            </a:r>
            <a:endParaRPr lang="en-US" sz="2400" i="1" dirty="0"/>
          </a:p>
        </p:txBody>
      </p:sp>
    </p:spTree>
    <p:extLst>
      <p:ext uri="{BB962C8B-B14F-4D97-AF65-F5344CB8AC3E}">
        <p14:creationId xmlns:p14="http://schemas.microsoft.com/office/powerpoint/2010/main" val="4101123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0" end="0"/>
                                            </p:txEl>
                                          </p:spTgt>
                                        </p:tgtEl>
                                        <p:attrNameLst>
                                          <p:attrName>style.visibility</p:attrName>
                                        </p:attrNameLst>
                                      </p:cBhvr>
                                      <p:to>
                                        <p:strVal val="visible"/>
                                      </p:to>
                                    </p:set>
                                    <p:animEffect transition="in" filter="fade">
                                      <p:cBhvr>
                                        <p:cTn id="22" dur="500"/>
                                        <p:tgtEl>
                                          <p:spTgt spid="5">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xEl>
                                              <p:pRg st="1" end="1"/>
                                            </p:txEl>
                                          </p:spTgt>
                                        </p:tgtEl>
                                        <p:attrNameLst>
                                          <p:attrName>style.visibility</p:attrName>
                                        </p:attrNameLst>
                                      </p:cBhvr>
                                      <p:to>
                                        <p:strVal val="visible"/>
                                      </p:to>
                                    </p:set>
                                    <p:animEffect transition="in" filter="fade">
                                      <p:cBhvr>
                                        <p:cTn id="27"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5.2. Strategies for Success – </a:t>
            </a:r>
            <a:r>
              <a:rPr lang="en-US" sz="4000" b="1" dirty="0">
                <a:solidFill>
                  <a:srgbClr val="C00000"/>
                </a:solidFill>
                <a:latin typeface="Cambria" panose="02040503050406030204" pitchFamily="18" charset="0"/>
                <a:ea typeface="Cambria" panose="02040503050406030204" pitchFamily="18" charset="0"/>
              </a:rPr>
              <a:t>Strategies for Maintaining Conversations</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2960159"/>
            <a:ext cx="5257800" cy="3254373"/>
          </a:xfrm>
        </p:spPr>
        <p:txBody>
          <a:bodyPr>
            <a:normAutofit fontScale="92500" lnSpcReduction="20000"/>
          </a:bodyPr>
          <a:lstStyle/>
          <a:p>
            <a:pPr marL="0" indent="0">
              <a:buNone/>
            </a:pPr>
            <a:r>
              <a:rPr lang="en-US" sz="2400" b="1" dirty="0">
                <a:solidFill>
                  <a:schemeClr val="accent5">
                    <a:lumMod val="50000"/>
                  </a:schemeClr>
                </a:solidFill>
              </a:rPr>
              <a:t>1. Start a new round</a:t>
            </a:r>
          </a:p>
          <a:p>
            <a:r>
              <a:rPr lang="en-US" sz="2400" dirty="0"/>
              <a:t>Running out of things to say about the topic at hand?</a:t>
            </a:r>
          </a:p>
          <a:p>
            <a:r>
              <a:rPr lang="en-US" sz="2400" dirty="0"/>
              <a:t>Introduce a new topic (e.g., family, friends, or any of the topics listed in the previous section) through opening lines such as: </a:t>
            </a:r>
          </a:p>
          <a:p>
            <a:endParaRPr lang="en-US" sz="2400" dirty="0"/>
          </a:p>
          <a:p>
            <a:pPr marL="0" indent="0" algn="ctr">
              <a:buNone/>
            </a:pPr>
            <a:r>
              <a:rPr lang="en-US" sz="2400" i="1" dirty="0"/>
              <a:t>"What do you think about.. .?" "Did you hear about.. .?" "Did I tell you about...?" "Oh, I wanted to ask you about.. </a:t>
            </a:r>
          </a:p>
        </p:txBody>
      </p:sp>
      <p:sp>
        <p:nvSpPr>
          <p:cNvPr id="6" name="Content Placeholder 7">
            <a:extLst>
              <a:ext uri="{FF2B5EF4-FFF2-40B4-BE49-F238E27FC236}">
                <a16:creationId xmlns:a16="http://schemas.microsoft.com/office/drawing/2014/main" id="{0B561830-4180-4655-9D70-0705B24ADCC4}"/>
              </a:ext>
            </a:extLst>
          </p:cNvPr>
          <p:cNvSpPr txBox="1">
            <a:spLocks/>
          </p:cNvSpPr>
          <p:nvPr/>
        </p:nvSpPr>
        <p:spPr>
          <a:xfrm>
            <a:off x="838200" y="1837796"/>
            <a:ext cx="10659533" cy="97313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t>Here are simple strategies for keeping the conversational ball rolling as you become familiar with the various commonly used expressions to enter and maintain a conversation and as you develop spontaneity in your follow-up lines in response to the conversation at hand.</a:t>
            </a:r>
          </a:p>
        </p:txBody>
      </p:sp>
      <p:sp>
        <p:nvSpPr>
          <p:cNvPr id="9" name="Content Placeholder 7">
            <a:extLst>
              <a:ext uri="{FF2B5EF4-FFF2-40B4-BE49-F238E27FC236}">
                <a16:creationId xmlns:a16="http://schemas.microsoft.com/office/drawing/2014/main" id="{4CC283EE-32F5-43C9-AAF2-340D5245F44F}"/>
              </a:ext>
            </a:extLst>
          </p:cNvPr>
          <p:cNvSpPr txBox="1">
            <a:spLocks/>
          </p:cNvSpPr>
          <p:nvPr/>
        </p:nvSpPr>
        <p:spPr>
          <a:xfrm>
            <a:off x="6239933" y="2968626"/>
            <a:ext cx="5257800" cy="3254373"/>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b="1" dirty="0">
                <a:solidFill>
                  <a:schemeClr val="accent5">
                    <a:lumMod val="50000"/>
                  </a:schemeClr>
                </a:solidFill>
              </a:rPr>
              <a:t>2. Expand</a:t>
            </a:r>
          </a:p>
          <a:p>
            <a:r>
              <a:rPr lang="en-US" sz="2400" dirty="0"/>
              <a:t>Try lengthening the conversation by expanding on the topic. </a:t>
            </a:r>
          </a:p>
          <a:p>
            <a:r>
              <a:rPr lang="en-US" sz="2400" dirty="0"/>
              <a:t>For example, add a few different comments regarding what was just talked about (e.g., by adding facts or information, examples, or your personal experiences and opinions).</a:t>
            </a:r>
          </a:p>
          <a:p>
            <a:pPr marL="0" indent="0" algn="ctr">
              <a:buFont typeface="Arial" panose="020B0604020202020204" pitchFamily="34" charset="0"/>
              <a:buNone/>
            </a:pPr>
            <a:r>
              <a:rPr lang="en-US" sz="2400" i="1" dirty="0"/>
              <a:t>"What you are saying reminds me of my own experience with.." </a:t>
            </a:r>
          </a:p>
        </p:txBody>
      </p:sp>
    </p:spTree>
    <p:extLst>
      <p:ext uri="{BB962C8B-B14F-4D97-AF65-F5344CB8AC3E}">
        <p14:creationId xmlns:p14="http://schemas.microsoft.com/office/powerpoint/2010/main" val="1151594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fade">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1" end="1"/>
                                            </p:txEl>
                                          </p:spTgt>
                                        </p:tgtEl>
                                        <p:attrNameLst>
                                          <p:attrName>style.visibility</p:attrName>
                                        </p:attrNameLst>
                                      </p:cBhvr>
                                      <p:to>
                                        <p:strVal val="visible"/>
                                      </p:to>
                                    </p:set>
                                    <p:animEffect transition="in" filter="fade">
                                      <p:cBhvr>
                                        <p:cTn id="17" dur="500"/>
                                        <p:tgtEl>
                                          <p:spTgt spid="8">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2" end="2"/>
                                            </p:txEl>
                                          </p:spTgt>
                                        </p:tgtEl>
                                        <p:attrNameLst>
                                          <p:attrName>style.visibility</p:attrName>
                                        </p:attrNameLst>
                                      </p:cBhvr>
                                      <p:to>
                                        <p:strVal val="visible"/>
                                      </p:to>
                                    </p:set>
                                    <p:animEffect transition="in" filter="fade">
                                      <p:cBhvr>
                                        <p:cTn id="22" dur="500"/>
                                        <p:tgtEl>
                                          <p:spTgt spid="8">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fade">
                                      <p:cBhvr>
                                        <p:cTn id="27" dur="500"/>
                                        <p:tgtEl>
                                          <p:spTgt spid="8">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0" end="0"/>
                                            </p:txEl>
                                          </p:spTgt>
                                        </p:tgtEl>
                                        <p:attrNameLst>
                                          <p:attrName>style.visibility</p:attrName>
                                        </p:attrNameLst>
                                      </p:cBhvr>
                                      <p:to>
                                        <p:strVal val="visible"/>
                                      </p:to>
                                    </p:set>
                                    <p:animEffect transition="in" filter="fade">
                                      <p:cBhvr>
                                        <p:cTn id="32" dur="500"/>
                                        <p:tgtEl>
                                          <p:spTgt spid="9">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
                                            <p:txEl>
                                              <p:pRg st="1" end="1"/>
                                            </p:txEl>
                                          </p:spTgt>
                                        </p:tgtEl>
                                        <p:attrNameLst>
                                          <p:attrName>style.visibility</p:attrName>
                                        </p:attrNameLst>
                                      </p:cBhvr>
                                      <p:to>
                                        <p:strVal val="visible"/>
                                      </p:to>
                                    </p:set>
                                    <p:animEffect transition="in" filter="fade">
                                      <p:cBhvr>
                                        <p:cTn id="37" dur="500"/>
                                        <p:tgtEl>
                                          <p:spTgt spid="9">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9">
                                            <p:txEl>
                                              <p:pRg st="2" end="2"/>
                                            </p:txEl>
                                          </p:spTgt>
                                        </p:tgtEl>
                                        <p:attrNameLst>
                                          <p:attrName>style.visibility</p:attrName>
                                        </p:attrNameLst>
                                      </p:cBhvr>
                                      <p:to>
                                        <p:strVal val="visible"/>
                                      </p:to>
                                    </p:set>
                                    <p:animEffect transition="in" filter="fade">
                                      <p:cBhvr>
                                        <p:cTn id="42" dur="500"/>
                                        <p:tgtEl>
                                          <p:spTgt spid="9">
                                            <p:txEl>
                                              <p:pRg st="2" end="2"/>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9">
                                            <p:txEl>
                                              <p:pRg st="3" end="3"/>
                                            </p:txEl>
                                          </p:spTgt>
                                        </p:tgtEl>
                                        <p:attrNameLst>
                                          <p:attrName>style.visibility</p:attrName>
                                        </p:attrNameLst>
                                      </p:cBhvr>
                                      <p:to>
                                        <p:strVal val="visible"/>
                                      </p:to>
                                    </p:set>
                                    <p:animEffect transition="in" filter="fade">
                                      <p:cBhvr>
                                        <p:cTn id="47" dur="500"/>
                                        <p:tgtEl>
                                          <p:spTgt spid="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5.2. Strategies for Success – </a:t>
            </a:r>
            <a:r>
              <a:rPr lang="en-US" sz="4000" b="1" dirty="0">
                <a:solidFill>
                  <a:srgbClr val="C00000"/>
                </a:solidFill>
                <a:latin typeface="Cambria" panose="02040503050406030204" pitchFamily="18" charset="0"/>
                <a:ea typeface="Cambria" panose="02040503050406030204" pitchFamily="18" charset="0"/>
              </a:rPr>
              <a:t>Strategies for Maintaining Conversations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45733"/>
            <a:ext cx="5257800" cy="4647142"/>
          </a:xfrm>
        </p:spPr>
        <p:txBody>
          <a:bodyPr>
            <a:normAutofit/>
          </a:bodyPr>
          <a:lstStyle/>
          <a:p>
            <a:pPr marL="0" indent="0">
              <a:buNone/>
            </a:pPr>
            <a:r>
              <a:rPr lang="en-US" sz="2400" b="1" dirty="0">
                <a:solidFill>
                  <a:schemeClr val="accent5">
                    <a:lumMod val="50000"/>
                  </a:schemeClr>
                </a:solidFill>
              </a:rPr>
              <a:t>3. Revisit</a:t>
            </a:r>
          </a:p>
          <a:p>
            <a:r>
              <a:rPr lang="en-US" sz="2400" dirty="0"/>
              <a:t>Revisit the information that came up earlier during the conversation but was not elaborated. </a:t>
            </a:r>
          </a:p>
          <a:p>
            <a:r>
              <a:rPr lang="en-US" sz="2400" dirty="0"/>
              <a:t>You will need to exercise active listening skills during a conversation so that you know what informational bits you can toss back into the conversation with expressions such as:</a:t>
            </a:r>
          </a:p>
          <a:p>
            <a:pPr marL="0" indent="0" algn="ctr">
              <a:buNone/>
            </a:pPr>
            <a:endParaRPr lang="en-US" sz="2400" i="1" dirty="0"/>
          </a:p>
          <a:p>
            <a:pPr marL="0" indent="0" algn="ctr">
              <a:buNone/>
            </a:pPr>
            <a:r>
              <a:rPr lang="en-US" sz="2400" i="1" dirty="0"/>
              <a:t>"You mentioned earlier that you.... Could you tell me more about that?"</a:t>
            </a:r>
          </a:p>
        </p:txBody>
      </p:sp>
      <p:sp>
        <p:nvSpPr>
          <p:cNvPr id="9" name="Content Placeholder 7">
            <a:extLst>
              <a:ext uri="{FF2B5EF4-FFF2-40B4-BE49-F238E27FC236}">
                <a16:creationId xmlns:a16="http://schemas.microsoft.com/office/drawing/2014/main" id="{4CC283EE-32F5-43C9-AAF2-340D5245F44F}"/>
              </a:ext>
            </a:extLst>
          </p:cNvPr>
          <p:cNvSpPr txBox="1">
            <a:spLocks/>
          </p:cNvSpPr>
          <p:nvPr/>
        </p:nvSpPr>
        <p:spPr>
          <a:xfrm>
            <a:off x="6458297" y="1913974"/>
            <a:ext cx="5257800" cy="4377266"/>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b="1" dirty="0">
                <a:solidFill>
                  <a:schemeClr val="accent5">
                    <a:lumMod val="50000"/>
                  </a:schemeClr>
                </a:solidFill>
              </a:rPr>
              <a:t>4. Ask, ask, ask!</a:t>
            </a:r>
          </a:p>
          <a:p>
            <a:r>
              <a:rPr lang="en-US" sz="2400" dirty="0"/>
              <a:t>Questions are used to carry on a conversation. </a:t>
            </a:r>
          </a:p>
          <a:p>
            <a:r>
              <a:rPr lang="en-US" sz="2400" dirty="0"/>
              <a:t>A simple question can keep the conversational ball rolling and can also indicate your interest in continuing it. </a:t>
            </a:r>
          </a:p>
          <a:p>
            <a:r>
              <a:rPr lang="en-US" sz="2400" dirty="0"/>
              <a:t>Being comfortable asking questions can help you establish and maintain relationships in social interactions. </a:t>
            </a:r>
          </a:p>
          <a:p>
            <a:r>
              <a:rPr lang="en-US" sz="2400" dirty="0"/>
              <a:t>Ask open-ended questions </a:t>
            </a:r>
            <a:r>
              <a:rPr lang="en-US" sz="2400" i="1" dirty="0"/>
              <a:t>(with what, how, why, for example)</a:t>
            </a:r>
            <a:r>
              <a:rPr lang="en-US" sz="2400" dirty="0"/>
              <a:t> that usually require your interlocutor to provide more than a simple </a:t>
            </a:r>
            <a:r>
              <a:rPr lang="en-US" sz="2400" i="1" dirty="0"/>
              <a:t>"yes" or "no" response.</a:t>
            </a:r>
          </a:p>
        </p:txBody>
      </p:sp>
    </p:spTree>
    <p:extLst>
      <p:ext uri="{BB962C8B-B14F-4D97-AF65-F5344CB8AC3E}">
        <p14:creationId xmlns:p14="http://schemas.microsoft.com/office/powerpoint/2010/main" val="586962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0" end="0"/>
                                            </p:txEl>
                                          </p:spTgt>
                                        </p:tgtEl>
                                        <p:attrNameLst>
                                          <p:attrName>style.visibility</p:attrName>
                                        </p:attrNameLst>
                                      </p:cBhvr>
                                      <p:to>
                                        <p:strVal val="visible"/>
                                      </p:to>
                                    </p:set>
                                    <p:animEffect transition="in" filter="fade">
                                      <p:cBhvr>
                                        <p:cTn id="27" dur="500"/>
                                        <p:tgtEl>
                                          <p:spTgt spid="9">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1" end="1"/>
                                            </p:txEl>
                                          </p:spTgt>
                                        </p:tgtEl>
                                        <p:attrNameLst>
                                          <p:attrName>style.visibility</p:attrName>
                                        </p:attrNameLst>
                                      </p:cBhvr>
                                      <p:to>
                                        <p:strVal val="visible"/>
                                      </p:to>
                                    </p:set>
                                    <p:animEffect transition="in" filter="fade">
                                      <p:cBhvr>
                                        <p:cTn id="32" dur="500"/>
                                        <p:tgtEl>
                                          <p:spTgt spid="9">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
                                            <p:txEl>
                                              <p:pRg st="2" end="2"/>
                                            </p:txEl>
                                          </p:spTgt>
                                        </p:tgtEl>
                                        <p:attrNameLst>
                                          <p:attrName>style.visibility</p:attrName>
                                        </p:attrNameLst>
                                      </p:cBhvr>
                                      <p:to>
                                        <p:strVal val="visible"/>
                                      </p:to>
                                    </p:set>
                                    <p:animEffect transition="in" filter="fade">
                                      <p:cBhvr>
                                        <p:cTn id="37" dur="500"/>
                                        <p:tgtEl>
                                          <p:spTgt spid="9">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9">
                                            <p:txEl>
                                              <p:pRg st="3" end="3"/>
                                            </p:txEl>
                                          </p:spTgt>
                                        </p:tgtEl>
                                        <p:attrNameLst>
                                          <p:attrName>style.visibility</p:attrName>
                                        </p:attrNameLst>
                                      </p:cBhvr>
                                      <p:to>
                                        <p:strVal val="visible"/>
                                      </p:to>
                                    </p:set>
                                    <p:animEffect transition="in" filter="fade">
                                      <p:cBhvr>
                                        <p:cTn id="42" dur="500"/>
                                        <p:tgtEl>
                                          <p:spTgt spid="9">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9">
                                            <p:txEl>
                                              <p:pRg st="4" end="4"/>
                                            </p:txEl>
                                          </p:spTgt>
                                        </p:tgtEl>
                                        <p:attrNameLst>
                                          <p:attrName>style.visibility</p:attrName>
                                        </p:attrNameLst>
                                      </p:cBhvr>
                                      <p:to>
                                        <p:strVal val="visible"/>
                                      </p:to>
                                    </p:set>
                                    <p:animEffect transition="in" filter="fade">
                                      <p:cBhvr>
                                        <p:cTn id="47"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5.3. Strategies for Success – </a:t>
            </a:r>
            <a:r>
              <a:rPr lang="en-US" sz="4000" b="1" dirty="0">
                <a:solidFill>
                  <a:srgbClr val="C00000"/>
                </a:solidFill>
                <a:latin typeface="Cambria" panose="02040503050406030204" pitchFamily="18" charset="0"/>
                <a:ea typeface="Cambria" panose="02040503050406030204" pitchFamily="18" charset="0"/>
              </a:rPr>
              <a:t>Practice Active Listening Skills</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2670175"/>
            <a:ext cx="5257800" cy="3544357"/>
          </a:xfrm>
        </p:spPr>
        <p:txBody>
          <a:bodyPr>
            <a:normAutofit/>
          </a:bodyPr>
          <a:lstStyle/>
          <a:p>
            <a:pPr marL="0" indent="0">
              <a:buNone/>
            </a:pPr>
            <a:r>
              <a:rPr lang="en-US" sz="2400" b="1" dirty="0">
                <a:solidFill>
                  <a:schemeClr val="accent5">
                    <a:lumMod val="50000"/>
                  </a:schemeClr>
                </a:solidFill>
              </a:rPr>
              <a:t>1. Smile and Eye Contact</a:t>
            </a:r>
          </a:p>
          <a:p>
            <a:r>
              <a:rPr lang="en-US" sz="2400" dirty="0"/>
              <a:t>Smile and maintain good eye contact with the person who is talking. </a:t>
            </a:r>
          </a:p>
          <a:p>
            <a:r>
              <a:rPr lang="en-US" sz="2400" dirty="0"/>
              <a:t>Learn that there are cultural differences in maintaining eye contact.</a:t>
            </a:r>
          </a:p>
          <a:p>
            <a:r>
              <a:rPr lang="en-US" sz="2400" dirty="0"/>
              <a:t>Be aware of how you maintain eye contact with others and observe how others maintain eye contact with you during a conversation.</a:t>
            </a:r>
          </a:p>
        </p:txBody>
      </p:sp>
      <p:sp>
        <p:nvSpPr>
          <p:cNvPr id="6" name="Content Placeholder 7">
            <a:extLst>
              <a:ext uri="{FF2B5EF4-FFF2-40B4-BE49-F238E27FC236}">
                <a16:creationId xmlns:a16="http://schemas.microsoft.com/office/drawing/2014/main" id="{0B561830-4180-4655-9D70-0705B24ADCC4}"/>
              </a:ext>
            </a:extLst>
          </p:cNvPr>
          <p:cNvSpPr txBox="1">
            <a:spLocks/>
          </p:cNvSpPr>
          <p:nvPr/>
        </p:nvSpPr>
        <p:spPr>
          <a:xfrm>
            <a:off x="838200" y="1837796"/>
            <a:ext cx="10659533" cy="68527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dirty="0"/>
              <a:t>The importance of practicing active listening skills was noted as a key strategy for maintaining a conversation. Here are six ways to practice active listening skills.</a:t>
            </a:r>
          </a:p>
        </p:txBody>
      </p:sp>
      <p:sp>
        <p:nvSpPr>
          <p:cNvPr id="9" name="Content Placeholder 7">
            <a:extLst>
              <a:ext uri="{FF2B5EF4-FFF2-40B4-BE49-F238E27FC236}">
                <a16:creationId xmlns:a16="http://schemas.microsoft.com/office/drawing/2014/main" id="{4CC283EE-32F5-43C9-AAF2-340D5245F44F}"/>
              </a:ext>
            </a:extLst>
          </p:cNvPr>
          <p:cNvSpPr txBox="1">
            <a:spLocks/>
          </p:cNvSpPr>
          <p:nvPr/>
        </p:nvSpPr>
        <p:spPr>
          <a:xfrm>
            <a:off x="6239933" y="2670176"/>
            <a:ext cx="5257800" cy="3552824"/>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b="1" dirty="0">
                <a:solidFill>
                  <a:schemeClr val="accent5">
                    <a:lumMod val="50000"/>
                  </a:schemeClr>
                </a:solidFill>
              </a:rPr>
              <a:t>2. Focus on The Speaker</a:t>
            </a:r>
          </a:p>
          <a:p>
            <a:r>
              <a:rPr lang="en-US" sz="2400" dirty="0"/>
              <a:t>Don't spend time thinking about what and how you are going to respond to the person.</a:t>
            </a:r>
          </a:p>
          <a:p>
            <a:r>
              <a:rPr lang="en-US" sz="2400" dirty="0"/>
              <a:t>Focusing too much on what you are going to say may hinder your comprehension of the message that the speaker is trying to convey or of the information bits that you can use to maintain the conversation.</a:t>
            </a:r>
          </a:p>
        </p:txBody>
      </p:sp>
    </p:spTree>
    <p:extLst>
      <p:ext uri="{BB962C8B-B14F-4D97-AF65-F5344CB8AC3E}">
        <p14:creationId xmlns:p14="http://schemas.microsoft.com/office/powerpoint/2010/main" val="4285206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fade">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1" end="1"/>
                                            </p:txEl>
                                          </p:spTgt>
                                        </p:tgtEl>
                                        <p:attrNameLst>
                                          <p:attrName>style.visibility</p:attrName>
                                        </p:attrNameLst>
                                      </p:cBhvr>
                                      <p:to>
                                        <p:strVal val="visible"/>
                                      </p:to>
                                    </p:set>
                                    <p:animEffect transition="in" filter="fade">
                                      <p:cBhvr>
                                        <p:cTn id="17" dur="500"/>
                                        <p:tgtEl>
                                          <p:spTgt spid="8">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2" end="2"/>
                                            </p:txEl>
                                          </p:spTgt>
                                        </p:tgtEl>
                                        <p:attrNameLst>
                                          <p:attrName>style.visibility</p:attrName>
                                        </p:attrNameLst>
                                      </p:cBhvr>
                                      <p:to>
                                        <p:strVal val="visible"/>
                                      </p:to>
                                    </p:set>
                                    <p:animEffect transition="in" filter="fade">
                                      <p:cBhvr>
                                        <p:cTn id="22" dur="500"/>
                                        <p:tgtEl>
                                          <p:spTgt spid="8">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3" end="3"/>
                                            </p:txEl>
                                          </p:spTgt>
                                        </p:tgtEl>
                                        <p:attrNameLst>
                                          <p:attrName>style.visibility</p:attrName>
                                        </p:attrNameLst>
                                      </p:cBhvr>
                                      <p:to>
                                        <p:strVal val="visible"/>
                                      </p:to>
                                    </p:set>
                                    <p:animEffect transition="in" filter="fade">
                                      <p:cBhvr>
                                        <p:cTn id="27" dur="500"/>
                                        <p:tgtEl>
                                          <p:spTgt spid="8">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0" end="0"/>
                                            </p:txEl>
                                          </p:spTgt>
                                        </p:tgtEl>
                                        <p:attrNameLst>
                                          <p:attrName>style.visibility</p:attrName>
                                        </p:attrNameLst>
                                      </p:cBhvr>
                                      <p:to>
                                        <p:strVal val="visible"/>
                                      </p:to>
                                    </p:set>
                                    <p:animEffect transition="in" filter="fade">
                                      <p:cBhvr>
                                        <p:cTn id="32" dur="500"/>
                                        <p:tgtEl>
                                          <p:spTgt spid="9">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
                                            <p:txEl>
                                              <p:pRg st="1" end="1"/>
                                            </p:txEl>
                                          </p:spTgt>
                                        </p:tgtEl>
                                        <p:attrNameLst>
                                          <p:attrName>style.visibility</p:attrName>
                                        </p:attrNameLst>
                                      </p:cBhvr>
                                      <p:to>
                                        <p:strVal val="visible"/>
                                      </p:to>
                                    </p:set>
                                    <p:animEffect transition="in" filter="fade">
                                      <p:cBhvr>
                                        <p:cTn id="37" dur="500"/>
                                        <p:tgtEl>
                                          <p:spTgt spid="9">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9">
                                            <p:txEl>
                                              <p:pRg st="2" end="2"/>
                                            </p:txEl>
                                          </p:spTgt>
                                        </p:tgtEl>
                                        <p:attrNameLst>
                                          <p:attrName>style.visibility</p:attrName>
                                        </p:attrNameLst>
                                      </p:cBhvr>
                                      <p:to>
                                        <p:strVal val="visible"/>
                                      </p:to>
                                    </p:set>
                                    <p:animEffect transition="in" filter="fade">
                                      <p:cBhvr>
                                        <p:cTn id="42"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5.3. Strategies for Success – </a:t>
            </a:r>
            <a:r>
              <a:rPr lang="en-US" sz="4000" b="1" dirty="0">
                <a:solidFill>
                  <a:srgbClr val="C00000"/>
                </a:solidFill>
                <a:latin typeface="Cambria" panose="02040503050406030204" pitchFamily="18" charset="0"/>
                <a:ea typeface="Cambria" panose="02040503050406030204" pitchFamily="18" charset="0"/>
              </a:rPr>
              <a:t>Practice Active Listening Skills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753131"/>
            <a:ext cx="5257800" cy="4966758"/>
          </a:xfrm>
        </p:spPr>
        <p:txBody>
          <a:bodyPr>
            <a:normAutofit fontScale="77500" lnSpcReduction="20000"/>
          </a:bodyPr>
          <a:lstStyle/>
          <a:p>
            <a:pPr marL="0" indent="0">
              <a:buNone/>
            </a:pPr>
            <a:r>
              <a:rPr lang="en-US" sz="2600" b="1" dirty="0">
                <a:solidFill>
                  <a:schemeClr val="accent5">
                    <a:lumMod val="50000"/>
                  </a:schemeClr>
                </a:solidFill>
              </a:rPr>
              <a:t>3. Ask Questions or Paraphrase</a:t>
            </a:r>
          </a:p>
          <a:p>
            <a:r>
              <a:rPr lang="en-US" sz="2400" dirty="0"/>
              <a:t>Ask questions or paraphrase what you have heard. </a:t>
            </a:r>
          </a:p>
          <a:p>
            <a:r>
              <a:rPr lang="en-US" sz="2400" dirty="0"/>
              <a:t>Active listening includes indicating to your interlocutor that you understood his/her message or feelings.</a:t>
            </a:r>
          </a:p>
          <a:p>
            <a:r>
              <a:rPr lang="en-US" sz="2400" dirty="0"/>
              <a:t>Use response phrases such as the following when you paraphrase or ask questions about what you have just heard:</a:t>
            </a:r>
          </a:p>
          <a:p>
            <a:endParaRPr lang="en-US" sz="2400" dirty="0"/>
          </a:p>
          <a:p>
            <a:pPr marL="0" indent="0" algn="ctr">
              <a:buNone/>
            </a:pPr>
            <a:r>
              <a:rPr lang="en-US" sz="2400" i="1" dirty="0"/>
              <a:t>"That sounds (e.g., challenging, [really] interesting, exciting). ..." </a:t>
            </a:r>
          </a:p>
          <a:p>
            <a:pPr marL="0" indent="0" algn="ctr">
              <a:buNone/>
            </a:pPr>
            <a:r>
              <a:rPr lang="en-US" sz="2400" i="1" dirty="0"/>
              <a:t>"What happened?" </a:t>
            </a:r>
          </a:p>
          <a:p>
            <a:pPr marL="0" indent="0" algn="ctr">
              <a:buNone/>
            </a:pPr>
            <a:r>
              <a:rPr lang="en-US" sz="2400" i="1" dirty="0"/>
              <a:t>"I see/know what you mean about...." </a:t>
            </a:r>
          </a:p>
          <a:p>
            <a:pPr marL="0" indent="0" algn="ctr">
              <a:buNone/>
            </a:pPr>
            <a:r>
              <a:rPr lang="en-US" sz="2400" i="1" dirty="0"/>
              <a:t>"Let me see if I understood everything. You are saying that.. ..“</a:t>
            </a:r>
          </a:p>
          <a:p>
            <a:pPr marL="0" indent="0" algn="ctr">
              <a:buNone/>
            </a:pPr>
            <a:r>
              <a:rPr lang="en-US" sz="2400" i="1" dirty="0"/>
              <a:t>"Could you provide an example of what you mean by that?" </a:t>
            </a:r>
          </a:p>
        </p:txBody>
      </p:sp>
      <p:sp>
        <p:nvSpPr>
          <p:cNvPr id="9" name="Content Placeholder 7">
            <a:extLst>
              <a:ext uri="{FF2B5EF4-FFF2-40B4-BE49-F238E27FC236}">
                <a16:creationId xmlns:a16="http://schemas.microsoft.com/office/drawing/2014/main" id="{4CC283EE-32F5-43C9-AAF2-340D5245F44F}"/>
              </a:ext>
            </a:extLst>
          </p:cNvPr>
          <p:cNvSpPr txBox="1">
            <a:spLocks/>
          </p:cNvSpPr>
          <p:nvPr/>
        </p:nvSpPr>
        <p:spPr>
          <a:xfrm>
            <a:off x="6307665" y="1637248"/>
            <a:ext cx="5257800" cy="460163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b="1" dirty="0">
                <a:solidFill>
                  <a:schemeClr val="accent5">
                    <a:lumMod val="50000"/>
                  </a:schemeClr>
                </a:solidFill>
              </a:rPr>
              <a:t>4. Make Listening Sounds</a:t>
            </a:r>
          </a:p>
          <a:p>
            <a:r>
              <a:rPr lang="en-US" sz="2400" dirty="0"/>
              <a:t>e.g., </a:t>
            </a:r>
            <a:r>
              <a:rPr lang="en-US" sz="2400" i="1" dirty="0"/>
              <a:t>uh-huh, mm-hmm, yes, I see, oh really</a:t>
            </a:r>
            <a:r>
              <a:rPr lang="en-US" sz="2400" dirty="0"/>
              <a:t>, etc.</a:t>
            </a:r>
          </a:p>
          <a:p>
            <a:r>
              <a:rPr lang="en-US" sz="2400" dirty="0"/>
              <a:t>Providing listening sounds or vocal cues is important during interpersonal communication whether in person or over the telephone. </a:t>
            </a:r>
          </a:p>
          <a:p>
            <a:r>
              <a:rPr lang="en-US" sz="2400" dirty="0"/>
              <a:t>These vocal cues, formally called "back-</a:t>
            </a:r>
            <a:r>
              <a:rPr lang="en-US" sz="2400" dirty="0" err="1"/>
              <a:t>channelling</a:t>
            </a:r>
            <a:r>
              <a:rPr lang="en-US" sz="2400" dirty="0"/>
              <a:t>," are ways of indicating to a speaker that you are following and understanding what he/she is saying. </a:t>
            </a:r>
          </a:p>
        </p:txBody>
      </p:sp>
    </p:spTree>
    <p:extLst>
      <p:ext uri="{BB962C8B-B14F-4D97-AF65-F5344CB8AC3E}">
        <p14:creationId xmlns:p14="http://schemas.microsoft.com/office/powerpoint/2010/main" val="644727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fade">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Effect transition="in" filter="fade">
                                      <p:cBhvr>
                                        <p:cTn id="27" dur="500"/>
                                        <p:tgtEl>
                                          <p:spTgt spid="8">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6" end="6"/>
                                            </p:txEl>
                                          </p:spTgt>
                                        </p:tgtEl>
                                        <p:attrNameLst>
                                          <p:attrName>style.visibility</p:attrName>
                                        </p:attrNameLst>
                                      </p:cBhvr>
                                      <p:to>
                                        <p:strVal val="visible"/>
                                      </p:to>
                                    </p:set>
                                    <p:animEffect transition="in" filter="fade">
                                      <p:cBhvr>
                                        <p:cTn id="32" dur="500"/>
                                        <p:tgtEl>
                                          <p:spTgt spid="8">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8">
                                            <p:txEl>
                                              <p:pRg st="7" end="7"/>
                                            </p:txEl>
                                          </p:spTgt>
                                        </p:tgtEl>
                                        <p:attrNameLst>
                                          <p:attrName>style.visibility</p:attrName>
                                        </p:attrNameLst>
                                      </p:cBhvr>
                                      <p:to>
                                        <p:strVal val="visible"/>
                                      </p:to>
                                    </p:set>
                                    <p:animEffect transition="in" filter="fade">
                                      <p:cBhvr>
                                        <p:cTn id="37" dur="500"/>
                                        <p:tgtEl>
                                          <p:spTgt spid="8">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8">
                                            <p:txEl>
                                              <p:pRg st="8" end="8"/>
                                            </p:txEl>
                                          </p:spTgt>
                                        </p:tgtEl>
                                        <p:attrNameLst>
                                          <p:attrName>style.visibility</p:attrName>
                                        </p:attrNameLst>
                                      </p:cBhvr>
                                      <p:to>
                                        <p:strVal val="visible"/>
                                      </p:to>
                                    </p:set>
                                    <p:animEffect transition="in" filter="fade">
                                      <p:cBhvr>
                                        <p:cTn id="42" dur="500"/>
                                        <p:tgtEl>
                                          <p:spTgt spid="8">
                                            <p:txEl>
                                              <p:pRg st="8" end="8"/>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8">
                                            <p:txEl>
                                              <p:pRg st="9" end="9"/>
                                            </p:txEl>
                                          </p:spTgt>
                                        </p:tgtEl>
                                        <p:attrNameLst>
                                          <p:attrName>style.visibility</p:attrName>
                                        </p:attrNameLst>
                                      </p:cBhvr>
                                      <p:to>
                                        <p:strVal val="visible"/>
                                      </p:to>
                                    </p:set>
                                    <p:animEffect transition="in" filter="fade">
                                      <p:cBhvr>
                                        <p:cTn id="47" dur="500"/>
                                        <p:tgtEl>
                                          <p:spTgt spid="8">
                                            <p:txEl>
                                              <p:pRg st="9" end="9"/>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9">
                                            <p:txEl>
                                              <p:pRg st="0" end="0"/>
                                            </p:txEl>
                                          </p:spTgt>
                                        </p:tgtEl>
                                        <p:attrNameLst>
                                          <p:attrName>style.visibility</p:attrName>
                                        </p:attrNameLst>
                                      </p:cBhvr>
                                      <p:to>
                                        <p:strVal val="visible"/>
                                      </p:to>
                                    </p:set>
                                    <p:animEffect transition="in" filter="fade">
                                      <p:cBhvr>
                                        <p:cTn id="52" dur="500"/>
                                        <p:tgtEl>
                                          <p:spTgt spid="9">
                                            <p:txEl>
                                              <p:pRg st="0" end="0"/>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9">
                                            <p:txEl>
                                              <p:pRg st="1" end="1"/>
                                            </p:txEl>
                                          </p:spTgt>
                                        </p:tgtEl>
                                        <p:attrNameLst>
                                          <p:attrName>style.visibility</p:attrName>
                                        </p:attrNameLst>
                                      </p:cBhvr>
                                      <p:to>
                                        <p:strVal val="visible"/>
                                      </p:to>
                                    </p:set>
                                    <p:animEffect transition="in" filter="fade">
                                      <p:cBhvr>
                                        <p:cTn id="57" dur="500"/>
                                        <p:tgtEl>
                                          <p:spTgt spid="9">
                                            <p:txEl>
                                              <p:pRg st="1" end="1"/>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9">
                                            <p:txEl>
                                              <p:pRg st="2" end="2"/>
                                            </p:txEl>
                                          </p:spTgt>
                                        </p:tgtEl>
                                        <p:attrNameLst>
                                          <p:attrName>style.visibility</p:attrName>
                                        </p:attrNameLst>
                                      </p:cBhvr>
                                      <p:to>
                                        <p:strVal val="visible"/>
                                      </p:to>
                                    </p:set>
                                    <p:animEffect transition="in" filter="fade">
                                      <p:cBhvr>
                                        <p:cTn id="62" dur="500"/>
                                        <p:tgtEl>
                                          <p:spTgt spid="9">
                                            <p:txEl>
                                              <p:pRg st="2" end="2"/>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9">
                                            <p:txEl>
                                              <p:pRg st="3" end="3"/>
                                            </p:txEl>
                                          </p:spTgt>
                                        </p:tgtEl>
                                        <p:attrNameLst>
                                          <p:attrName>style.visibility</p:attrName>
                                        </p:attrNameLst>
                                      </p:cBhvr>
                                      <p:to>
                                        <p:strVal val="visible"/>
                                      </p:to>
                                    </p:set>
                                    <p:animEffect transition="in" filter="fade">
                                      <p:cBhvr>
                                        <p:cTn id="67" dur="500"/>
                                        <p:tgtEl>
                                          <p:spTgt spid="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5.3. Strategies for Success – </a:t>
            </a:r>
            <a:r>
              <a:rPr lang="en-US" sz="4000" b="1" dirty="0">
                <a:solidFill>
                  <a:srgbClr val="C00000"/>
                </a:solidFill>
                <a:latin typeface="Cambria" panose="02040503050406030204" pitchFamily="18" charset="0"/>
                <a:ea typeface="Cambria" panose="02040503050406030204" pitchFamily="18" charset="0"/>
              </a:rPr>
              <a:t>Practice Active Listening Skills (cont.)</a:t>
            </a:r>
          </a:p>
        </p:txBody>
      </p:sp>
      <p:sp>
        <p:nvSpPr>
          <p:cNvPr id="9" name="Content Placeholder 7">
            <a:extLst>
              <a:ext uri="{FF2B5EF4-FFF2-40B4-BE49-F238E27FC236}">
                <a16:creationId xmlns:a16="http://schemas.microsoft.com/office/drawing/2014/main" id="{4CC283EE-32F5-43C9-AAF2-340D5245F44F}"/>
              </a:ext>
            </a:extLst>
          </p:cNvPr>
          <p:cNvSpPr txBox="1">
            <a:spLocks/>
          </p:cNvSpPr>
          <p:nvPr/>
        </p:nvSpPr>
        <p:spPr>
          <a:xfrm>
            <a:off x="838200" y="1891243"/>
            <a:ext cx="5257800" cy="460163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b="1" dirty="0">
                <a:solidFill>
                  <a:schemeClr val="accent5">
                    <a:lumMod val="50000"/>
                  </a:schemeClr>
                </a:solidFill>
              </a:rPr>
              <a:t>5. Jot Things Down</a:t>
            </a:r>
          </a:p>
          <a:p>
            <a:r>
              <a:rPr lang="en-US" sz="2400" dirty="0"/>
              <a:t>This is especially applicable when you are meeting with your course instructors or supervisors. </a:t>
            </a:r>
          </a:p>
          <a:p>
            <a:r>
              <a:rPr lang="en-US" sz="2400" dirty="0"/>
              <a:t>Don’t keep your head in a notebook; instead, jot down quick notes. </a:t>
            </a:r>
          </a:p>
          <a:p>
            <a:r>
              <a:rPr lang="en-US" sz="2400" dirty="0"/>
              <a:t>This not only indicates to your interlocutor that what he/she is saying is important but will also help jog your memory about any important information in a conversation.</a:t>
            </a:r>
          </a:p>
        </p:txBody>
      </p:sp>
      <p:sp>
        <p:nvSpPr>
          <p:cNvPr id="10" name="Content Placeholder 7">
            <a:extLst>
              <a:ext uri="{FF2B5EF4-FFF2-40B4-BE49-F238E27FC236}">
                <a16:creationId xmlns:a16="http://schemas.microsoft.com/office/drawing/2014/main" id="{FEB6E2C1-23DB-442B-9A49-B2D3CDD9F17E}"/>
              </a:ext>
            </a:extLst>
          </p:cNvPr>
          <p:cNvSpPr txBox="1">
            <a:spLocks/>
          </p:cNvSpPr>
          <p:nvPr/>
        </p:nvSpPr>
        <p:spPr>
          <a:xfrm>
            <a:off x="6273800" y="1891243"/>
            <a:ext cx="5257800" cy="460163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b="1" dirty="0">
                <a:solidFill>
                  <a:schemeClr val="accent5">
                    <a:lumMod val="50000"/>
                  </a:schemeClr>
                </a:solidFill>
              </a:rPr>
              <a:t>6. Don’t Be Afraid to Ask</a:t>
            </a:r>
          </a:p>
          <a:p>
            <a:r>
              <a:rPr lang="en-US" sz="2400" dirty="0"/>
              <a:t>Don't be afraid to ask the person to repeat something or to slow down. </a:t>
            </a:r>
          </a:p>
          <a:p>
            <a:r>
              <a:rPr lang="en-US" sz="2400" dirty="0"/>
              <a:t>Reluctance to ask for repetition </a:t>
            </a:r>
            <a:r>
              <a:rPr lang="en-US" sz="2400" dirty="0">
                <a:sym typeface="Wingdings" panose="05000000000000000000" pitchFamily="2" charset="2"/>
              </a:rPr>
              <a:t> missing crucial information</a:t>
            </a:r>
            <a:endParaRPr lang="en-US" sz="2400" dirty="0"/>
          </a:p>
        </p:txBody>
      </p:sp>
    </p:spTree>
    <p:extLst>
      <p:ext uri="{BB962C8B-B14F-4D97-AF65-F5344CB8AC3E}">
        <p14:creationId xmlns:p14="http://schemas.microsoft.com/office/powerpoint/2010/main" val="4100703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
                                            <p:txEl>
                                              <p:pRg st="0" end="0"/>
                                            </p:txEl>
                                          </p:spTgt>
                                        </p:tgtEl>
                                        <p:attrNameLst>
                                          <p:attrName>style.visibility</p:attrName>
                                        </p:attrNameLst>
                                      </p:cBhvr>
                                      <p:to>
                                        <p:strVal val="visible"/>
                                      </p:to>
                                    </p:set>
                                    <p:animEffect transition="in" filter="fade">
                                      <p:cBhvr>
                                        <p:cTn id="27" dur="500"/>
                                        <p:tgtEl>
                                          <p:spTgt spid="10">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0">
                                            <p:txEl>
                                              <p:pRg st="1" end="1"/>
                                            </p:txEl>
                                          </p:spTgt>
                                        </p:tgtEl>
                                        <p:attrNameLst>
                                          <p:attrName>style.visibility</p:attrName>
                                        </p:attrNameLst>
                                      </p:cBhvr>
                                      <p:to>
                                        <p:strVal val="visible"/>
                                      </p:to>
                                    </p:set>
                                    <p:animEffect transition="in" filter="fade">
                                      <p:cBhvr>
                                        <p:cTn id="32" dur="500"/>
                                        <p:tgtEl>
                                          <p:spTgt spid="10">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0">
                                            <p:txEl>
                                              <p:pRg st="2" end="2"/>
                                            </p:txEl>
                                          </p:spTgt>
                                        </p:tgtEl>
                                        <p:attrNameLst>
                                          <p:attrName>style.visibility</p:attrName>
                                        </p:attrNameLst>
                                      </p:cBhvr>
                                      <p:to>
                                        <p:strVal val="visible"/>
                                      </p:to>
                                    </p:set>
                                    <p:animEffect transition="in" filter="fade">
                                      <p:cBhvr>
                                        <p:cTn id="37" dur="500"/>
                                        <p:tgtEl>
                                          <p:spTgt spid="1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831F22-97C9-4BD0-8D8A-D4024952D9AC}"/>
              </a:ext>
            </a:extLst>
          </p:cNvPr>
          <p:cNvSpPr>
            <a:spLocks noGrp="1"/>
          </p:cNvSpPr>
          <p:nvPr>
            <p:ph type="title"/>
          </p:nvPr>
        </p:nvSpPr>
        <p:spPr/>
        <p:txBody>
          <a:bodyPr/>
          <a:lstStyle/>
          <a:p>
            <a:pPr algn="ctr"/>
            <a:r>
              <a:rPr lang="en-US" sz="4000" b="1" dirty="0">
                <a:latin typeface="Cambria" panose="02040503050406030204" pitchFamily="18" charset="0"/>
                <a:ea typeface="Cambria" panose="02040503050406030204" pitchFamily="18" charset="0"/>
              </a:rPr>
              <a:t>REFERENCES</a:t>
            </a:r>
            <a:endParaRPr lang="en-ID" dirty="0">
              <a:latin typeface="Cambria" panose="02040503050406030204" pitchFamily="18" charset="0"/>
              <a:ea typeface="Cambria" panose="02040503050406030204" pitchFamily="18" charset="0"/>
            </a:endParaRPr>
          </a:p>
        </p:txBody>
      </p:sp>
      <p:sp>
        <p:nvSpPr>
          <p:cNvPr id="3" name="Content Placeholder 2">
            <a:extLst>
              <a:ext uri="{FF2B5EF4-FFF2-40B4-BE49-F238E27FC236}">
                <a16:creationId xmlns:a16="http://schemas.microsoft.com/office/drawing/2014/main" id="{ADF04CA2-0A5A-4D28-BBA6-BF5E9D8919D8}"/>
              </a:ext>
            </a:extLst>
          </p:cNvPr>
          <p:cNvSpPr>
            <a:spLocks noGrp="1"/>
          </p:cNvSpPr>
          <p:nvPr>
            <p:ph idx="1"/>
          </p:nvPr>
        </p:nvSpPr>
        <p:spPr>
          <a:xfrm>
            <a:off x="5181600" y="1698625"/>
            <a:ext cx="6489700" cy="4351338"/>
          </a:xfrm>
        </p:spPr>
        <p:txBody>
          <a:bodyPr>
            <a:normAutofit/>
          </a:bodyPr>
          <a:lstStyle/>
          <a:p>
            <a:pPr marL="0" indent="-457200">
              <a:lnSpc>
                <a:spcPct val="110000"/>
              </a:lnSpc>
              <a:buNone/>
            </a:pPr>
            <a:r>
              <a:rPr lang="en-US" sz="2000" b="1" dirty="0">
                <a:sym typeface="Wingdings" panose="05000000000000000000" pitchFamily="2" charset="2"/>
              </a:rPr>
              <a:t>ADDITIONAL REFERENCE OF LECTURE 2:</a:t>
            </a:r>
            <a:endParaRPr lang="en-US" sz="1200" b="1" dirty="0">
              <a:sym typeface="Wingdings" panose="05000000000000000000" pitchFamily="2" charset="2"/>
            </a:endParaRPr>
          </a:p>
          <a:p>
            <a:pPr marL="0" indent="-457200">
              <a:lnSpc>
                <a:spcPct val="110000"/>
              </a:lnSpc>
              <a:buNone/>
            </a:pPr>
            <a:r>
              <a:rPr lang="en-US" sz="1400" dirty="0">
                <a:sym typeface="Wingdings" panose="05000000000000000000" pitchFamily="2" charset="2"/>
              </a:rPr>
              <a:t>Freeman, J. (2003). The science of conversation: Training in dialogue for NNS in engineering. IEEE Transactions on Professional Communication,46(3), 157-167.</a:t>
            </a:r>
          </a:p>
        </p:txBody>
      </p:sp>
      <p:sp>
        <p:nvSpPr>
          <p:cNvPr id="4" name="Content Placeholder 2">
            <a:extLst>
              <a:ext uri="{FF2B5EF4-FFF2-40B4-BE49-F238E27FC236}">
                <a16:creationId xmlns:a16="http://schemas.microsoft.com/office/drawing/2014/main" id="{19303BB2-4562-410A-B6A8-3713A06CABC8}"/>
              </a:ext>
            </a:extLst>
          </p:cNvPr>
          <p:cNvSpPr txBox="1">
            <a:spLocks/>
          </p:cNvSpPr>
          <p:nvPr/>
        </p:nvSpPr>
        <p:spPr>
          <a:xfrm>
            <a:off x="364156" y="1676284"/>
            <a:ext cx="4550744"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457200">
              <a:lnSpc>
                <a:spcPct val="110000"/>
              </a:lnSpc>
              <a:buFont typeface="Arial" panose="020B0604020202020204" pitchFamily="34" charset="0"/>
              <a:buNone/>
            </a:pPr>
            <a:r>
              <a:rPr lang="en-US" sz="1600" b="1" dirty="0">
                <a:sym typeface="Wingdings" panose="05000000000000000000" pitchFamily="2" charset="2"/>
              </a:rPr>
              <a:t>MAIN REFERENCE OF LECTURE 2:</a:t>
            </a:r>
          </a:p>
          <a:p>
            <a:pPr marL="0" indent="-457200">
              <a:lnSpc>
                <a:spcPct val="110000"/>
              </a:lnSpc>
              <a:buFont typeface="Arial" panose="020B0604020202020204" pitchFamily="34" charset="0"/>
              <a:buNone/>
            </a:pPr>
            <a:r>
              <a:rPr lang="en-US" sz="1600" dirty="0">
                <a:sym typeface="Wingdings" panose="05000000000000000000" pitchFamily="2" charset="2"/>
              </a:rPr>
              <a:t>Huang, L. S. (2010). Academic communication skills: Conversation strategies for international graduate students. New York: University Press of America. Page 9 - 23.</a:t>
            </a:r>
          </a:p>
        </p:txBody>
      </p:sp>
    </p:spTree>
    <p:extLst>
      <p:ext uri="{BB962C8B-B14F-4D97-AF65-F5344CB8AC3E}">
        <p14:creationId xmlns:p14="http://schemas.microsoft.com/office/powerpoint/2010/main" val="1167547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3368</TotalTime>
  <Words>3760</Words>
  <Application>Microsoft Office PowerPoint</Application>
  <PresentationFormat>Widescreen</PresentationFormat>
  <Paragraphs>359</Paragraphs>
  <Slides>32</Slides>
  <Notes>32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32</vt:i4>
      </vt:variant>
    </vt:vector>
  </HeadingPairs>
  <TitlesOfParts>
    <vt:vector size="38" baseType="lpstr">
      <vt:lpstr>Arial</vt:lpstr>
      <vt:lpstr>Calibri</vt:lpstr>
      <vt:lpstr>Calibri Light</vt:lpstr>
      <vt:lpstr>Cambria</vt:lpstr>
      <vt:lpstr>Wingdings</vt:lpstr>
      <vt:lpstr>Office Theme</vt:lpstr>
      <vt:lpstr>ENGLISH FOR  ACADEMIC COMMUNICATION</vt:lpstr>
      <vt:lpstr>INTRODUCTION</vt:lpstr>
      <vt:lpstr>1. Unit Introduction</vt:lpstr>
      <vt:lpstr>2. Facing Challenges and Exploring Hidden Assumptions</vt:lpstr>
      <vt:lpstr>3. Mastering the Mechanics of Language</vt:lpstr>
      <vt:lpstr>3.1. Mastering the Mechanics of Language – Entering and Maintaining Conversations</vt:lpstr>
      <vt:lpstr>3.1. Mastering the Mechanics of Language – Entering and Maintaining Conversations (cont.)</vt:lpstr>
      <vt:lpstr>3.1. Mastering the Mechanics of Language – Entering and Maintaining Conversations (cont.)</vt:lpstr>
      <vt:lpstr>3.1. Mastering the Mechanics of Language – Entering and Maintaining Conversations (cont.)</vt:lpstr>
      <vt:lpstr>3.1. Mastering the Mechanics of Language – Entering and Maintaining Conversations (cont.)</vt:lpstr>
      <vt:lpstr>3.1. Mastering the Mechanics of Language – Entering and Maintaining Conversations (cont.)</vt:lpstr>
      <vt:lpstr>3.1. Mastering the Mechanics of Language – Entering and Maintaining Conversations (cont.)</vt:lpstr>
      <vt:lpstr>3.1. Mastering the Mechanics of Language – Entering and Maintaining Conversations (cont.)</vt:lpstr>
      <vt:lpstr>3.1. Mastering the Mechanics of Language – Entering and Maintaining Conversations (cont.)</vt:lpstr>
      <vt:lpstr>3.1. Mastering the Mechanics of Language – Entering and Maintaining Conversations (cont.)</vt:lpstr>
      <vt:lpstr>3.1. Mastering the Mechanics of Language – Entering and Maintaining Conversations (cont.)</vt:lpstr>
      <vt:lpstr>3.1. Mastering the Mechanics of Language – Entering and Maintaining Conversations (cont.)</vt:lpstr>
      <vt:lpstr>3.1. Mastering the Mechanics of Language – Entering and Maintaining Conversations (cont.)</vt:lpstr>
      <vt:lpstr>3.1. Mastering the Mechanics of Language – Entering and Maintaining Conversations (cont.)</vt:lpstr>
      <vt:lpstr>3.2. Mastering the Mechanics of Language – Exiting Conversations</vt:lpstr>
      <vt:lpstr>3.2. Mastering the Mechanics of Language – Exiting Conversations (cont.)</vt:lpstr>
      <vt:lpstr>3.2. Mastering the Mechanics of Language – Exiting Conversations (cont.)</vt:lpstr>
      <vt:lpstr>3.2. Mastering the Mechanics of Language – Exiting Conversations (cont.)</vt:lpstr>
      <vt:lpstr>4. Application Activities</vt:lpstr>
      <vt:lpstr>4. Application Activities (cont.)</vt:lpstr>
      <vt:lpstr>5.1. Strategies for Success – A Few Pointers on Making New Acquittances</vt:lpstr>
      <vt:lpstr>5.2. Strategies for Success – Strategies for Maintaining Conversations</vt:lpstr>
      <vt:lpstr>5.2. Strategies for Success – Strategies for Maintaining Conversations (cont.)</vt:lpstr>
      <vt:lpstr>5.3. Strategies for Success – Practice Active Listening Skills</vt:lpstr>
      <vt:lpstr>5.3. Strategies for Success – Practice Active Listening Skills (cont.)</vt:lpstr>
      <vt:lpstr>5.3. Strategies for Success – Practice Active Listening Skills (cont.)</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Maria Dewi Rosari</cp:lastModifiedBy>
  <cp:revision>157</cp:revision>
  <cp:lastPrinted>2022-03-14T06:24:13Z</cp:lastPrinted>
  <dcterms:created xsi:type="dcterms:W3CDTF">2021-04-01T06:29:54Z</dcterms:created>
  <dcterms:modified xsi:type="dcterms:W3CDTF">2022-03-14T08:51:44Z</dcterms:modified>
</cp:coreProperties>
</file>