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331" r:id="rId3"/>
    <p:sldId id="332" r:id="rId4"/>
    <p:sldId id="444" r:id="rId5"/>
    <p:sldId id="443" r:id="rId6"/>
    <p:sldId id="423" r:id="rId7"/>
    <p:sldId id="424" r:id="rId8"/>
    <p:sldId id="395" r:id="rId9"/>
    <p:sldId id="396" r:id="rId10"/>
    <p:sldId id="398" r:id="rId11"/>
    <p:sldId id="400" r:id="rId12"/>
    <p:sldId id="425" r:id="rId13"/>
    <p:sldId id="426" r:id="rId14"/>
    <p:sldId id="427" r:id="rId15"/>
    <p:sldId id="428" r:id="rId16"/>
    <p:sldId id="429" r:id="rId17"/>
    <p:sldId id="430" r:id="rId18"/>
    <p:sldId id="431" r:id="rId19"/>
    <p:sldId id="432" r:id="rId20"/>
    <p:sldId id="433" r:id="rId21"/>
    <p:sldId id="414" r:id="rId22"/>
    <p:sldId id="434" r:id="rId23"/>
    <p:sldId id="435" r:id="rId24"/>
    <p:sldId id="436" r:id="rId25"/>
    <p:sldId id="437" r:id="rId26"/>
    <p:sldId id="438" r:id="rId27"/>
    <p:sldId id="439" r:id="rId28"/>
    <p:sldId id="440" r:id="rId29"/>
    <p:sldId id="441" r:id="rId30"/>
    <p:sldId id="442" r:id="rId31"/>
    <p:sldId id="319" r:id="rId32"/>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8940" autoAdjust="0"/>
  </p:normalViewPr>
  <p:slideViewPr>
    <p:cSldViewPr snapToGrid="0">
      <p:cViewPr varScale="1">
        <p:scale>
          <a:sx n="47" d="100"/>
          <a:sy n="47" d="100"/>
        </p:scale>
        <p:origin x="1348" y="32"/>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99011"/>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1"/>
            <a:ext cx="2971800" cy="499011"/>
          </a:xfrm>
          <a:prstGeom prst="rect">
            <a:avLst/>
          </a:prstGeom>
        </p:spPr>
        <p:txBody>
          <a:bodyPr vert="horz" lIns="91440" tIns="45720" rIns="91440" bIns="45720" rtlCol="0"/>
          <a:lstStyle>
            <a:lvl1pPr algn="r">
              <a:defRPr sz="1200"/>
            </a:lvl1pPr>
          </a:lstStyle>
          <a:p>
            <a:fld id="{EBB6EE9C-4A39-4758-B733-A92E2CEE7DC9}" type="datetimeFigureOut">
              <a:rPr lang="en-ID" smtClean="0"/>
              <a:t>14/03/2022</a:t>
            </a:fld>
            <a:endParaRPr lang="en-ID"/>
          </a:p>
        </p:txBody>
      </p:sp>
      <p:sp>
        <p:nvSpPr>
          <p:cNvPr id="4" name="Slide Image Placeholder 3"/>
          <p:cNvSpPr>
            <a:spLocks noGrp="1" noRot="1" noChangeAspect="1"/>
          </p:cNvSpPr>
          <p:nvPr>
            <p:ph type="sldImg" idx="2"/>
          </p:nvPr>
        </p:nvSpPr>
        <p:spPr>
          <a:xfrm>
            <a:off x="446088" y="1244600"/>
            <a:ext cx="5965825" cy="3355975"/>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9446678"/>
            <a:ext cx="2971800" cy="499010"/>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9446678"/>
            <a:ext cx="2971800" cy="499010"/>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1479468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38209461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18325640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2560804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6963427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2260702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3976224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3519426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18460031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35936217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15357462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14840815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1055401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9551810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6819824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35475179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25148801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9268572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17108582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34562235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31236123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6833011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37226291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15539163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30938067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23573188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22555320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2571367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14/03/2022</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FOR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ACADEMIC COMMUNICATION</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3 – Chapter 3</a:t>
            </a:r>
          </a:p>
          <a:p>
            <a:r>
              <a:rPr lang="en-US" sz="3600" b="1" dirty="0"/>
              <a:t>Small Group Setting (1): </a:t>
            </a:r>
          </a:p>
          <a:p>
            <a:r>
              <a:rPr lang="en-US" sz="3600" b="1" dirty="0"/>
              <a:t>The Language Mechanics and Strategies</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n-US" dirty="0"/>
              <a:t>For advanced learners of English</a:t>
            </a:r>
          </a:p>
          <a:p>
            <a:r>
              <a:rPr lang="en-US" dirty="0"/>
              <a:t>For those who want to construct their own strategies and how to tackle possible challenges in speaking in various academic settings</a:t>
            </a:r>
          </a:p>
          <a:p>
            <a:r>
              <a:rPr lang="en-US" dirty="0"/>
              <a:t>For those who want to enrich their expression and vocabulary mastery to take a part in spoken academic English situations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3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199" y="2505075"/>
            <a:ext cx="5555343" cy="3684588"/>
          </a:xfrm>
        </p:spPr>
        <p:style>
          <a:lnRef idx="2">
            <a:schemeClr val="dk1"/>
          </a:lnRef>
          <a:fillRef idx="1">
            <a:schemeClr val="lt1"/>
          </a:fillRef>
          <a:effectRef idx="0">
            <a:schemeClr val="dk1"/>
          </a:effectRef>
          <a:fontRef idx="minor">
            <a:schemeClr val="dk1"/>
          </a:fontRef>
        </p:style>
        <p:txBody>
          <a:bodyPr>
            <a:noAutofit/>
          </a:bodyPr>
          <a:lstStyle/>
          <a:p>
            <a:pPr marL="363538" indent="-339725">
              <a:buFont typeface="+mj-lt"/>
              <a:buAutoNum type="arabicPeriod"/>
            </a:pPr>
            <a:r>
              <a:rPr lang="en-US" sz="1900" dirty="0"/>
              <a:t>Unit Introduction</a:t>
            </a:r>
          </a:p>
          <a:p>
            <a:pPr marL="363538" indent="-339725">
              <a:buFont typeface="+mj-lt"/>
              <a:buAutoNum type="arabicPeriod" startAt="2"/>
            </a:pPr>
            <a:r>
              <a:rPr lang="en-US" sz="1900" dirty="0"/>
              <a:t>Mastering the Mechanics of Language</a:t>
            </a:r>
            <a:br>
              <a:rPr lang="en-US" sz="1900" dirty="0"/>
            </a:br>
            <a:r>
              <a:rPr lang="en-US" sz="1900" dirty="0"/>
              <a:t>2.1. Asking for Repetition</a:t>
            </a:r>
            <a:br>
              <a:rPr lang="en-US" sz="1900" dirty="0"/>
            </a:br>
            <a:r>
              <a:rPr lang="en-US" sz="1900" dirty="0"/>
              <a:t>2.2. Seeking Clarification or Elaboration</a:t>
            </a:r>
            <a:br>
              <a:rPr lang="en-US" sz="1900" dirty="0"/>
            </a:br>
            <a:r>
              <a:rPr lang="en-US" sz="1900" dirty="0"/>
              <a:t>2.3. Paraphrasing Ideas to Confirm Understanding</a:t>
            </a:r>
            <a:br>
              <a:rPr lang="en-US" sz="1900" dirty="0"/>
            </a:br>
            <a:r>
              <a:rPr lang="en-US" sz="1900" dirty="0"/>
              <a:t>2.4 Clarifying Your Comment by Putting It In Other Words</a:t>
            </a:r>
          </a:p>
          <a:p>
            <a:pPr marL="363538" indent="-339725">
              <a:buFont typeface="+mj-lt"/>
              <a:buAutoNum type="arabicPeriod" startAt="2"/>
            </a:pPr>
            <a:r>
              <a:rPr lang="en-US" sz="1900" dirty="0"/>
              <a:t>Strategies for Success</a:t>
            </a:r>
            <a:br>
              <a:rPr lang="en-US" sz="1900" dirty="0"/>
            </a:br>
            <a:r>
              <a:rPr lang="en-US" sz="1900" dirty="0"/>
              <a:t>3.1. Introducing Oneself to A Group</a:t>
            </a:r>
            <a:br>
              <a:rPr lang="en-US" sz="1900" dirty="0"/>
            </a:br>
            <a:r>
              <a:rPr lang="en-US" sz="1900" dirty="0"/>
              <a:t>3.2. Tips on Asking Questions</a:t>
            </a:r>
            <a:br>
              <a:rPr lang="en-US" sz="1900" dirty="0"/>
            </a:br>
            <a:r>
              <a:rPr lang="en-US" sz="1900" dirty="0"/>
              <a:t>3.3. More Tips on Participating in Small Group Settings</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pPr algn="ctr"/>
            <a:r>
              <a:rPr lang="en-US" sz="4000" b="1" dirty="0">
                <a:solidFill>
                  <a:srgbClr val="C00000"/>
                </a:solidFill>
                <a:latin typeface="Cambria" panose="02040503050406030204" pitchFamily="18" charset="0"/>
                <a:ea typeface="Cambria" panose="02040503050406030204" pitchFamily="18" charset="0"/>
              </a:rPr>
              <a:t>ICE BREAKING </a:t>
            </a:r>
            <a:r>
              <a:rPr lang="en-US" sz="4000" b="1" dirty="0">
                <a:solidFill>
                  <a:srgbClr val="C00000"/>
                </a:solidFill>
                <a:latin typeface="Cambria" panose="02040503050406030204" pitchFamily="18" charset="0"/>
                <a:ea typeface="Cambria" panose="02040503050406030204" pitchFamily="18" charset="0"/>
                <a:sym typeface="Wingdings" panose="05000000000000000000" pitchFamily="2" charset="2"/>
              </a:rPr>
              <a: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99200" y="1690688"/>
            <a:ext cx="5257800" cy="4351338"/>
          </a:xfrm>
        </p:spPr>
        <p:txBody>
          <a:bodyPr>
            <a:normAutofit fontScale="77500" lnSpcReduction="20000"/>
          </a:bodyPr>
          <a:lstStyle/>
          <a:p>
            <a:r>
              <a:rPr lang="en-US" dirty="0"/>
              <a:t>Some of the top challenges that students have mentioned facing in group/seminar discussions include the following:</a:t>
            </a:r>
          </a:p>
          <a:p>
            <a:pPr marL="896938" indent="-541338">
              <a:buFont typeface="Wingdings" panose="05000000000000000000" pitchFamily="2" charset="2"/>
              <a:buChar char="Ø"/>
            </a:pPr>
            <a:r>
              <a:rPr lang="en-US" dirty="0"/>
              <a:t>shyness, </a:t>
            </a:r>
          </a:p>
          <a:p>
            <a:pPr marL="896938" indent="-541338">
              <a:buFont typeface="Wingdings" panose="05000000000000000000" pitchFamily="2" charset="2"/>
              <a:buChar char="Ø"/>
            </a:pPr>
            <a:r>
              <a:rPr lang="en-US" dirty="0"/>
              <a:t>lack of self-confidence, </a:t>
            </a:r>
          </a:p>
          <a:p>
            <a:pPr marL="896938" indent="-541338">
              <a:buFont typeface="Wingdings" panose="05000000000000000000" pitchFamily="2" charset="2"/>
              <a:buChar char="Ø"/>
            </a:pPr>
            <a:r>
              <a:rPr lang="en-US" dirty="0"/>
              <a:t>uneasiness about taking the initiative, </a:t>
            </a:r>
          </a:p>
          <a:p>
            <a:pPr marL="896938" indent="-541338">
              <a:buFont typeface="Wingdings" panose="05000000000000000000" pitchFamily="2" charset="2"/>
              <a:buChar char="Ø"/>
            </a:pPr>
            <a:r>
              <a:rPr lang="en-US" dirty="0"/>
              <a:t>lack of relevant knowledge of the subject/issue,</a:t>
            </a:r>
          </a:p>
          <a:p>
            <a:pPr marL="896938" indent="-541338">
              <a:buFont typeface="Wingdings" panose="05000000000000000000" pitchFamily="2" charset="2"/>
              <a:buChar char="Ø"/>
            </a:pPr>
            <a:r>
              <a:rPr lang="en-US" dirty="0"/>
              <a:t>the need to construct logically ordered arguments, </a:t>
            </a:r>
          </a:p>
          <a:p>
            <a:pPr marL="896938" indent="-541338">
              <a:buFont typeface="Wingdings" panose="05000000000000000000" pitchFamily="2" charset="2"/>
              <a:buChar char="Ø"/>
            </a:pPr>
            <a:r>
              <a:rPr lang="en-US" dirty="0"/>
              <a:t>being assessed academically, </a:t>
            </a:r>
          </a:p>
          <a:p>
            <a:pPr marL="896938" indent="-541338">
              <a:buFont typeface="Wingdings" panose="05000000000000000000" pitchFamily="2" charset="2"/>
              <a:buChar char="Ø"/>
            </a:pPr>
            <a:r>
              <a:rPr lang="en-US" dirty="0"/>
              <a:t>and persistent talkers' monopolization of time.</a:t>
            </a:r>
          </a:p>
          <a:p>
            <a:endParaRPr lang="en-US" dirty="0"/>
          </a:p>
        </p:txBody>
      </p:sp>
      <p:sp>
        <p:nvSpPr>
          <p:cNvPr id="4" name="Content Placeholder 7">
            <a:extLst>
              <a:ext uri="{FF2B5EF4-FFF2-40B4-BE49-F238E27FC236}">
                <a16:creationId xmlns:a16="http://schemas.microsoft.com/office/drawing/2014/main" id="{B91F6206-760C-4DED-8AF8-50EE03EB485C}"/>
              </a:ext>
            </a:extLst>
          </p:cNvPr>
          <p:cNvSpPr txBox="1">
            <a:spLocks/>
          </p:cNvSpPr>
          <p:nvPr/>
        </p:nvSpPr>
        <p:spPr>
          <a:xfrm>
            <a:off x="838200" y="1690688"/>
            <a:ext cx="5257800" cy="412325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solidFill>
                  <a:srgbClr val="C00000"/>
                </a:solidFill>
              </a:rPr>
              <a:t>What are your top challenges when you are attending group/seminar discussions?</a:t>
            </a:r>
          </a:p>
          <a:p>
            <a:r>
              <a:rPr lang="en-US" dirty="0"/>
              <a:t>___________________________</a:t>
            </a:r>
          </a:p>
          <a:p>
            <a:r>
              <a:rPr lang="en-US" dirty="0"/>
              <a:t>___________________________</a:t>
            </a:r>
          </a:p>
          <a:p>
            <a:r>
              <a:rPr lang="en-US" dirty="0"/>
              <a:t>___________________________</a:t>
            </a:r>
          </a:p>
          <a:p>
            <a:r>
              <a:rPr lang="en-US" dirty="0"/>
              <a:t>___________________________</a:t>
            </a:r>
          </a:p>
          <a:p>
            <a:r>
              <a:rPr lang="en-US" dirty="0"/>
              <a:t>___________________________</a:t>
            </a:r>
          </a:p>
        </p:txBody>
      </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500"/>
                                        <p:tgtEl>
                                          <p:spTgt spid="4">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500"/>
                                        <p:tgtEl>
                                          <p:spTgt spid="4">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fade">
                                      <p:cBhvr>
                                        <p:cTn id="23" dur="500"/>
                                        <p:tgtEl>
                                          <p:spTgt spid="4">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fade">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500"/>
                                        <p:tgtEl>
                                          <p:spTgt spid="8">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1" end="1"/>
                                            </p:txEl>
                                          </p:spTgt>
                                        </p:tgtEl>
                                        <p:attrNameLst>
                                          <p:attrName>style.visibility</p:attrName>
                                        </p:attrNameLst>
                                      </p:cBhvr>
                                      <p:to>
                                        <p:strVal val="visible"/>
                                      </p:to>
                                    </p:set>
                                    <p:animEffect transition="in" filter="fade">
                                      <p:cBhvr>
                                        <p:cTn id="37" dur="500"/>
                                        <p:tgtEl>
                                          <p:spTgt spid="8">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2" end="2"/>
                                            </p:txEl>
                                          </p:spTgt>
                                        </p:tgtEl>
                                        <p:attrNameLst>
                                          <p:attrName>style.visibility</p:attrName>
                                        </p:attrNameLst>
                                      </p:cBhvr>
                                      <p:to>
                                        <p:strVal val="visible"/>
                                      </p:to>
                                    </p:set>
                                    <p:animEffect transition="in" filter="fade">
                                      <p:cBhvr>
                                        <p:cTn id="42" dur="500"/>
                                        <p:tgtEl>
                                          <p:spTgt spid="8">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3" end="3"/>
                                            </p:txEl>
                                          </p:spTgt>
                                        </p:tgtEl>
                                        <p:attrNameLst>
                                          <p:attrName>style.visibility</p:attrName>
                                        </p:attrNameLst>
                                      </p:cBhvr>
                                      <p:to>
                                        <p:strVal val="visible"/>
                                      </p:to>
                                    </p:set>
                                    <p:animEffect transition="in" filter="fade">
                                      <p:cBhvr>
                                        <p:cTn id="47" dur="500"/>
                                        <p:tgtEl>
                                          <p:spTgt spid="8">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8">
                                            <p:txEl>
                                              <p:pRg st="4" end="4"/>
                                            </p:txEl>
                                          </p:spTgt>
                                        </p:tgtEl>
                                        <p:attrNameLst>
                                          <p:attrName>style.visibility</p:attrName>
                                        </p:attrNameLst>
                                      </p:cBhvr>
                                      <p:to>
                                        <p:strVal val="visible"/>
                                      </p:to>
                                    </p:set>
                                    <p:animEffect transition="in" filter="fade">
                                      <p:cBhvr>
                                        <p:cTn id="52" dur="500"/>
                                        <p:tgtEl>
                                          <p:spTgt spid="8">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8">
                                            <p:txEl>
                                              <p:pRg st="5" end="5"/>
                                            </p:txEl>
                                          </p:spTgt>
                                        </p:tgtEl>
                                        <p:attrNameLst>
                                          <p:attrName>style.visibility</p:attrName>
                                        </p:attrNameLst>
                                      </p:cBhvr>
                                      <p:to>
                                        <p:strVal val="visible"/>
                                      </p:to>
                                    </p:set>
                                    <p:animEffect transition="in" filter="fade">
                                      <p:cBhvr>
                                        <p:cTn id="57" dur="500"/>
                                        <p:tgtEl>
                                          <p:spTgt spid="8">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8">
                                            <p:txEl>
                                              <p:pRg st="6" end="6"/>
                                            </p:txEl>
                                          </p:spTgt>
                                        </p:tgtEl>
                                        <p:attrNameLst>
                                          <p:attrName>style.visibility</p:attrName>
                                        </p:attrNameLst>
                                      </p:cBhvr>
                                      <p:to>
                                        <p:strVal val="visible"/>
                                      </p:to>
                                    </p:set>
                                    <p:animEffect transition="in" filter="fade">
                                      <p:cBhvr>
                                        <p:cTn id="62" dur="500"/>
                                        <p:tgtEl>
                                          <p:spTgt spid="8">
                                            <p:txEl>
                                              <p:pRg st="6" end="6"/>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8">
                                            <p:txEl>
                                              <p:pRg st="7" end="7"/>
                                            </p:txEl>
                                          </p:spTgt>
                                        </p:tgtEl>
                                        <p:attrNameLst>
                                          <p:attrName>style.visibility</p:attrName>
                                        </p:attrNameLst>
                                      </p:cBhvr>
                                      <p:to>
                                        <p:strVal val="visible"/>
                                      </p:to>
                                    </p:set>
                                    <p:animEffect transition="in" filter="fade">
                                      <p:cBhvr>
                                        <p:cTn id="67"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pPr algn="ctr"/>
            <a:r>
              <a:rPr lang="en-US" sz="4000" b="1" dirty="0">
                <a:solidFill>
                  <a:srgbClr val="C00000"/>
                </a:solidFill>
                <a:latin typeface="Cambria" panose="02040503050406030204" pitchFamily="18" charset="0"/>
                <a:ea typeface="Cambria" panose="02040503050406030204" pitchFamily="18" charset="0"/>
              </a:rPr>
              <a:t>ICE BREAKING </a:t>
            </a:r>
            <a:r>
              <a:rPr lang="en-US" sz="4000" b="1" dirty="0">
                <a:solidFill>
                  <a:srgbClr val="C00000"/>
                </a:solidFill>
                <a:latin typeface="Cambria" panose="02040503050406030204" pitchFamily="18" charset="0"/>
                <a:ea typeface="Cambria" panose="02040503050406030204" pitchFamily="18" charset="0"/>
                <a:sym typeface="Wingdings" panose="05000000000000000000" pitchFamily="2" charset="2"/>
              </a:rPr>
              <a:t></a:t>
            </a:r>
            <a:endParaRPr lang="en-US" sz="4000" b="1" dirty="0">
              <a:solidFill>
                <a:srgbClr val="C00000"/>
              </a:solidFill>
              <a:latin typeface="Cambria" panose="02040503050406030204" pitchFamily="18" charset="0"/>
              <a:ea typeface="Cambria" panose="02040503050406030204" pitchFamily="18" charset="0"/>
            </a:endParaRPr>
          </a:p>
        </p:txBody>
      </p:sp>
      <p:sp>
        <p:nvSpPr>
          <p:cNvPr id="4" name="Content Placeholder 7">
            <a:extLst>
              <a:ext uri="{FF2B5EF4-FFF2-40B4-BE49-F238E27FC236}">
                <a16:creationId xmlns:a16="http://schemas.microsoft.com/office/drawing/2014/main" id="{B91F6206-760C-4DED-8AF8-50EE03EB485C}"/>
              </a:ext>
            </a:extLst>
          </p:cNvPr>
          <p:cNvSpPr txBox="1">
            <a:spLocks/>
          </p:cNvSpPr>
          <p:nvPr/>
        </p:nvSpPr>
        <p:spPr>
          <a:xfrm>
            <a:off x="838200" y="1690688"/>
            <a:ext cx="5257800" cy="2525712"/>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solidFill>
                  <a:srgbClr val="C00000"/>
                </a:solidFill>
              </a:rPr>
              <a:t>Note to Learners:</a:t>
            </a:r>
          </a:p>
          <a:p>
            <a:pPr marL="0" indent="0" algn="ctr">
              <a:buNone/>
            </a:pPr>
            <a:endParaRPr lang="en-US" sz="2400" dirty="0">
              <a:solidFill>
                <a:srgbClr val="C00000"/>
              </a:solidFill>
            </a:endParaRPr>
          </a:p>
          <a:p>
            <a:pPr marL="0" indent="0" algn="ctr">
              <a:buNone/>
            </a:pPr>
            <a:r>
              <a:rPr lang="en-US" sz="2400" dirty="0"/>
              <a:t>Do you share some of those challenges? </a:t>
            </a:r>
          </a:p>
          <a:p>
            <a:pPr marL="0" indent="0" algn="ctr">
              <a:buNone/>
            </a:pPr>
            <a:r>
              <a:rPr lang="en-US" sz="2400" dirty="0"/>
              <a:t>What is one thing that you can try in order to overcome the challenges that you have identified?</a:t>
            </a:r>
          </a:p>
        </p:txBody>
      </p:sp>
      <p:sp>
        <p:nvSpPr>
          <p:cNvPr id="9" name="Content Placeholder 7">
            <a:extLst>
              <a:ext uri="{FF2B5EF4-FFF2-40B4-BE49-F238E27FC236}">
                <a16:creationId xmlns:a16="http://schemas.microsoft.com/office/drawing/2014/main" id="{1387F3B9-01D3-4DB3-8364-CF8E33F2EA49}"/>
              </a:ext>
            </a:extLst>
          </p:cNvPr>
          <p:cNvSpPr txBox="1">
            <a:spLocks/>
          </p:cNvSpPr>
          <p:nvPr/>
        </p:nvSpPr>
        <p:spPr>
          <a:xfrm>
            <a:off x="6429486" y="1690691"/>
            <a:ext cx="5257800" cy="3659236"/>
          </a:xfrm>
          <a:prstGeom prst="rect">
            <a:avLst/>
          </a:prstGeom>
          <a:ln>
            <a:solidFill>
              <a:schemeClr val="accent4">
                <a:lumMod val="50000"/>
              </a:schemeClr>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chemeClr val="accent4">
                    <a:lumMod val="75000"/>
                  </a:schemeClr>
                </a:solidFill>
              </a:rPr>
              <a:t>Note to Instructors:</a:t>
            </a:r>
          </a:p>
          <a:p>
            <a:pPr marL="0" indent="0" algn="ctr">
              <a:buNone/>
            </a:pPr>
            <a:r>
              <a:rPr lang="en-US" sz="2000" dirty="0">
                <a:solidFill>
                  <a:schemeClr val="accent4">
                    <a:lumMod val="75000"/>
                  </a:schemeClr>
                </a:solidFill>
              </a:rPr>
              <a:t>Encourage students to identify and share their personal challenges. This sharing serves three important functions: </a:t>
            </a:r>
          </a:p>
          <a:p>
            <a:pPr marL="514350" indent="-336550">
              <a:buFont typeface="+mj-lt"/>
              <a:buAutoNum type="alphaLcPeriod"/>
            </a:pPr>
            <a:r>
              <a:rPr lang="en-US" sz="2000" dirty="0">
                <a:solidFill>
                  <a:schemeClr val="accent4">
                    <a:lumMod val="75000"/>
                  </a:schemeClr>
                </a:solidFill>
              </a:rPr>
              <a:t>it can clearly demonstrate that they are not alone in facing those challenges, </a:t>
            </a:r>
          </a:p>
          <a:p>
            <a:pPr marL="514350" indent="-336550">
              <a:buFont typeface="+mj-lt"/>
              <a:buAutoNum type="alphaLcPeriod"/>
            </a:pPr>
            <a:r>
              <a:rPr lang="en-US" sz="2000" dirty="0">
                <a:solidFill>
                  <a:schemeClr val="accent4">
                    <a:lumMod val="75000"/>
                  </a:schemeClr>
                </a:solidFill>
              </a:rPr>
              <a:t>it leads nicely to having them work together to generate strategies that might help them overcome these common difficulties, and </a:t>
            </a:r>
          </a:p>
          <a:p>
            <a:pPr marL="514350" indent="-336550">
              <a:buFont typeface="+mj-lt"/>
              <a:buAutoNum type="alphaLcPeriod"/>
            </a:pPr>
            <a:r>
              <a:rPr lang="en-US" sz="2000" dirty="0">
                <a:solidFill>
                  <a:schemeClr val="accent4">
                    <a:lumMod val="75000"/>
                  </a:schemeClr>
                </a:solidFill>
              </a:rPr>
              <a:t>It fosters a learner community of open sharing and support.</a:t>
            </a:r>
          </a:p>
        </p:txBody>
      </p:sp>
      <p:sp>
        <p:nvSpPr>
          <p:cNvPr id="10" name="Content Placeholder 7">
            <a:extLst>
              <a:ext uri="{FF2B5EF4-FFF2-40B4-BE49-F238E27FC236}">
                <a16:creationId xmlns:a16="http://schemas.microsoft.com/office/drawing/2014/main" id="{69F7B067-F9D4-4387-B306-A0B3E94C58F9}"/>
              </a:ext>
            </a:extLst>
          </p:cNvPr>
          <p:cNvSpPr txBox="1">
            <a:spLocks/>
          </p:cNvSpPr>
          <p:nvPr/>
        </p:nvSpPr>
        <p:spPr>
          <a:xfrm>
            <a:off x="6429486" y="5474231"/>
            <a:ext cx="5257800" cy="1018644"/>
          </a:xfrm>
          <a:prstGeom prst="rect">
            <a:avLst/>
          </a:prstGeom>
          <a:ln>
            <a:solidFill>
              <a:schemeClr val="accent6">
                <a:lumMod val="50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dirty="0">
                <a:solidFill>
                  <a:schemeClr val="accent6">
                    <a:lumMod val="75000"/>
                  </a:schemeClr>
                </a:solidFill>
              </a:rPr>
              <a:t>Suggested cultural factors to be examined in this context: individualism and collectivism, masculinity and femininity, and silence.</a:t>
            </a:r>
          </a:p>
        </p:txBody>
      </p:sp>
    </p:spTree>
    <p:extLst>
      <p:ext uri="{BB962C8B-B14F-4D97-AF65-F5344CB8AC3E}">
        <p14:creationId xmlns:p14="http://schemas.microsoft.com/office/powerpoint/2010/main" val="340928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fade">
                                      <p:cBhvr>
                                        <p:cTn id="27" dur="500"/>
                                        <p:tgtEl>
                                          <p:spTgt spid="9">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2" end="2"/>
                                            </p:txEl>
                                          </p:spTgt>
                                        </p:tgtEl>
                                        <p:attrNameLst>
                                          <p:attrName>style.visibility</p:attrName>
                                        </p:attrNameLst>
                                      </p:cBhvr>
                                      <p:to>
                                        <p:strVal val="visible"/>
                                      </p:to>
                                    </p:set>
                                    <p:animEffect transition="in" filter="fade">
                                      <p:cBhvr>
                                        <p:cTn id="32" dur="500"/>
                                        <p:tgtEl>
                                          <p:spTgt spid="9">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3" end="3"/>
                                            </p:txEl>
                                          </p:spTgt>
                                        </p:tgtEl>
                                        <p:attrNameLst>
                                          <p:attrName>style.visibility</p:attrName>
                                        </p:attrNameLst>
                                      </p:cBhvr>
                                      <p:to>
                                        <p:strVal val="visible"/>
                                      </p:to>
                                    </p:set>
                                    <p:animEffect transition="in" filter="fade">
                                      <p:cBhvr>
                                        <p:cTn id="37" dur="500"/>
                                        <p:tgtEl>
                                          <p:spTgt spid="9">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4" end="4"/>
                                            </p:txEl>
                                          </p:spTgt>
                                        </p:tgtEl>
                                        <p:attrNameLst>
                                          <p:attrName>style.visibility</p:attrName>
                                        </p:attrNameLst>
                                      </p:cBhvr>
                                      <p:to>
                                        <p:strVal val="visible"/>
                                      </p:to>
                                    </p:set>
                                    <p:animEffect transition="in" filter="fade">
                                      <p:cBhvr>
                                        <p:cTn id="42" dur="500"/>
                                        <p:tgtEl>
                                          <p:spTgt spid="9">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
                                            <p:txEl>
                                              <p:pRg st="0" end="0"/>
                                            </p:txEl>
                                          </p:spTgt>
                                        </p:tgtEl>
                                        <p:attrNameLst>
                                          <p:attrName>style.visibility</p:attrName>
                                        </p:attrNameLst>
                                      </p:cBhvr>
                                      <p:to>
                                        <p:strVal val="visible"/>
                                      </p:to>
                                    </p:set>
                                    <p:animEffect transition="in" filter="fade">
                                      <p:cBhvr>
                                        <p:cTn id="4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599" cy="4351338"/>
          </a:xfrm>
        </p:spPr>
        <p:txBody>
          <a:bodyPr>
            <a:normAutofit fontScale="92500"/>
          </a:bodyPr>
          <a:lstStyle/>
          <a:p>
            <a:r>
              <a:rPr lang="en-US" dirty="0"/>
              <a:t>Lectures 3 and 4 center on participation in small group settings, with Lecture 3 focusing on building mechanics and strategic competence involved in asking questions. </a:t>
            </a:r>
          </a:p>
          <a:p>
            <a:endParaRPr lang="en-US" dirty="0"/>
          </a:p>
          <a:p>
            <a:r>
              <a:rPr lang="en-US" dirty="0"/>
              <a:t>What do you think what small group setting is?</a:t>
            </a:r>
          </a:p>
          <a:p>
            <a:r>
              <a:rPr lang="en-US" dirty="0"/>
              <a:t>What is the importance of participating in small group settings?</a:t>
            </a:r>
          </a:p>
          <a:p>
            <a:endParaRPr lang="en-US" dirty="0"/>
          </a:p>
          <a:p>
            <a:r>
              <a:rPr lang="en-US" dirty="0"/>
              <a:t>The importance of participating in small group settings needs no further emphasis. Academic conversation among people who share a common interest helps broaden, strengthen, and deepen their understanding. </a:t>
            </a:r>
          </a:p>
        </p:txBody>
      </p:sp>
    </p:spTree>
    <p:extLst>
      <p:ext uri="{BB962C8B-B14F-4D97-AF65-F5344CB8AC3E}">
        <p14:creationId xmlns:p14="http://schemas.microsoft.com/office/powerpoint/2010/main" val="3432746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599" cy="3931708"/>
          </a:xfrm>
        </p:spPr>
        <p:txBody>
          <a:bodyPr>
            <a:normAutofit fontScale="70000" lnSpcReduction="20000"/>
          </a:bodyPr>
          <a:lstStyle/>
          <a:p>
            <a:r>
              <a:rPr lang="en-US" dirty="0"/>
              <a:t>Not only is one's participation often evaluated as part of a course grade, but one's ability to contribute to the dialogue also will be noted in settings where participation is not being formally evaluated. </a:t>
            </a:r>
          </a:p>
          <a:p>
            <a:endParaRPr lang="en-US" dirty="0"/>
          </a:p>
          <a:p>
            <a:r>
              <a:rPr lang="en-US" dirty="0"/>
              <a:t>For example, the quality of your participation in group settings may influence the references that your professors will later write for you in support of your job applications.</a:t>
            </a:r>
          </a:p>
          <a:p>
            <a:endParaRPr lang="en-US" dirty="0"/>
          </a:p>
          <a:p>
            <a:r>
              <a:rPr lang="en-US" dirty="0"/>
              <a:t>In addition, the skill you demonstrate at engaging others provides a glimpse into how you deal with others in a group setting. </a:t>
            </a:r>
          </a:p>
          <a:p>
            <a:endParaRPr lang="en-US" dirty="0"/>
          </a:p>
          <a:p>
            <a:r>
              <a:rPr lang="en-US" dirty="0"/>
              <a:t>This skill is important because collaborative work in courses and research is on the increase; your professional relationship and ongoing discussions outside the classroom with your fellow classmates, potential collaborators, and future colleagues are also fostered.</a:t>
            </a:r>
          </a:p>
        </p:txBody>
      </p:sp>
    </p:spTree>
    <p:extLst>
      <p:ext uri="{BB962C8B-B14F-4D97-AF65-F5344CB8AC3E}">
        <p14:creationId xmlns:p14="http://schemas.microsoft.com/office/powerpoint/2010/main" val="3230706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875868" y="1540933"/>
            <a:ext cx="5672666" cy="4951942"/>
          </a:xfrm>
        </p:spPr>
        <p:txBody>
          <a:bodyPr>
            <a:normAutofit fontScale="77500" lnSpcReduction="20000"/>
          </a:bodyPr>
          <a:lstStyle/>
          <a:p>
            <a:r>
              <a:rPr lang="en-US" dirty="0"/>
              <a:t>The skills involved in participating in small group settings involve a complex set of habits and attitudes that might be deeply ingrained, and, as such, it's important to explore various hidden assumptions related to group participation. </a:t>
            </a:r>
          </a:p>
          <a:p>
            <a:r>
              <a:rPr lang="en-US" dirty="0"/>
              <a:t>This exploration is followed by the coverage of mechanics and strategies pertaining to asking various types of questions. </a:t>
            </a:r>
          </a:p>
          <a:p>
            <a:endParaRPr lang="en-US" dirty="0"/>
          </a:p>
          <a:p>
            <a:r>
              <a:rPr lang="en-US" dirty="0"/>
              <a:t>Next are two classroom-tested application activities that promote the development of one's ability to pose questions, and this unit then concludes with some suggestions of strategies for success, including self-introduction to a group, and tips on asking questions and participating effectively in small group settings.</a:t>
            </a:r>
          </a:p>
        </p:txBody>
      </p:sp>
      <p:sp>
        <p:nvSpPr>
          <p:cNvPr id="2" name="TextBox 1">
            <a:extLst>
              <a:ext uri="{FF2B5EF4-FFF2-40B4-BE49-F238E27FC236}">
                <a16:creationId xmlns:a16="http://schemas.microsoft.com/office/drawing/2014/main" id="{ED7D2E4C-F1FE-4F4D-A8E1-188B6B7D7467}"/>
              </a:ext>
            </a:extLst>
          </p:cNvPr>
          <p:cNvSpPr txBox="1"/>
          <p:nvPr/>
        </p:nvSpPr>
        <p:spPr>
          <a:xfrm>
            <a:off x="643467" y="2578965"/>
            <a:ext cx="4851400" cy="2031325"/>
          </a:xfrm>
          <a:prstGeom prst="rect">
            <a:avLst/>
          </a:prstGeom>
          <a:noFill/>
          <a:ln>
            <a:solidFill>
              <a:srgbClr val="C00000"/>
            </a:solidFill>
            <a:prstDash val="dash"/>
          </a:ln>
        </p:spPr>
        <p:txBody>
          <a:bodyPr wrap="square" rtlCol="0">
            <a:spAutoFit/>
          </a:bodyPr>
          <a:lstStyle/>
          <a:p>
            <a:pPr algn="ctr"/>
            <a:r>
              <a:rPr lang="en-US" b="1" dirty="0"/>
              <a:t>What do you think are the skills needed to participate in small group settings?</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Tree>
    <p:extLst>
      <p:ext uri="{BB962C8B-B14F-4D97-AF65-F5344CB8AC3E}">
        <p14:creationId xmlns:p14="http://schemas.microsoft.com/office/powerpoint/2010/main" val="3173279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 Mastering the Mechanics of Language</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01700" y="1690687"/>
            <a:ext cx="10388599" cy="4642379"/>
          </a:xfrm>
        </p:spPr>
        <p:txBody>
          <a:bodyPr>
            <a:normAutofit fontScale="92500" lnSpcReduction="20000"/>
          </a:bodyPr>
          <a:lstStyle/>
          <a:p>
            <a:r>
              <a:rPr lang="en-US" sz="2400" dirty="0"/>
              <a:t>This lecture is about participating in group settings, and the language focus here first deals with mastering different types of questions, such as..</a:t>
            </a:r>
          </a:p>
          <a:p>
            <a:pPr marL="812800">
              <a:buFont typeface="Wingdings" panose="05000000000000000000" pitchFamily="2" charset="2"/>
              <a:buChar char="Ø"/>
            </a:pPr>
            <a:r>
              <a:rPr lang="en-US" sz="2400" dirty="0"/>
              <a:t>Asking for repetition,</a:t>
            </a:r>
          </a:p>
          <a:p>
            <a:pPr marL="812800">
              <a:buFont typeface="Wingdings" panose="05000000000000000000" pitchFamily="2" charset="2"/>
              <a:buChar char="Ø"/>
            </a:pPr>
            <a:r>
              <a:rPr lang="en-US" sz="2400" dirty="0"/>
              <a:t>Seeking clarification or elaboration</a:t>
            </a:r>
          </a:p>
          <a:p>
            <a:pPr marL="812800">
              <a:buFont typeface="Wingdings" panose="05000000000000000000" pitchFamily="2" charset="2"/>
              <a:buChar char="Ø"/>
            </a:pPr>
            <a:r>
              <a:rPr lang="en-US" sz="2400" dirty="0"/>
              <a:t>Paraphrasing ideas to confirm understanding</a:t>
            </a:r>
          </a:p>
          <a:p>
            <a:pPr marL="812800">
              <a:buFont typeface="Wingdings" panose="05000000000000000000" pitchFamily="2" charset="2"/>
              <a:buChar char="Ø"/>
            </a:pPr>
            <a:r>
              <a:rPr lang="en-US" sz="2400" dirty="0"/>
              <a:t>Clarifying your comment by putting it in other words</a:t>
            </a:r>
          </a:p>
          <a:p>
            <a:pPr marL="812800">
              <a:buFont typeface="Wingdings" panose="05000000000000000000" pitchFamily="2" charset="2"/>
              <a:buChar char="Ø"/>
            </a:pPr>
            <a:endParaRPr lang="en-US" sz="2400" dirty="0"/>
          </a:p>
          <a:p>
            <a:pPr marL="528638" indent="-342900"/>
            <a:r>
              <a:rPr lang="en-US" sz="2400" dirty="0"/>
              <a:t>This kind of language can be considered as serving functional purposes.</a:t>
            </a:r>
          </a:p>
          <a:p>
            <a:pPr marL="528638" indent="-342900"/>
            <a:r>
              <a:rPr lang="en-US" sz="2400" dirty="0"/>
              <a:t>Familiarization with the following expressions will free up the thinking time that is needed to generate and formulate the content-based questions as the discussion unfolds moment by moment.</a:t>
            </a:r>
          </a:p>
          <a:p>
            <a:pPr marL="528638" indent="-342900"/>
            <a:endParaRPr lang="en-US" sz="2400" dirty="0"/>
          </a:p>
          <a:p>
            <a:pPr marL="528638" indent="-342900"/>
            <a:r>
              <a:rPr lang="en-US" sz="2400" dirty="0"/>
              <a:t>Here are some commonly used phrases and expressions that serve various purposes:</a:t>
            </a:r>
          </a:p>
        </p:txBody>
      </p:sp>
    </p:spTree>
    <p:extLst>
      <p:ext uri="{BB962C8B-B14F-4D97-AF65-F5344CB8AC3E}">
        <p14:creationId xmlns:p14="http://schemas.microsoft.com/office/powerpoint/2010/main" val="2847440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Effect transition="in" filter="fade">
                                      <p:cBhvr>
                                        <p:cTn id="37" dur="500"/>
                                        <p:tgtEl>
                                          <p:spTgt spid="8">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9" end="9"/>
                                            </p:txEl>
                                          </p:spTgt>
                                        </p:tgtEl>
                                        <p:attrNameLst>
                                          <p:attrName>style.visibility</p:attrName>
                                        </p:attrNameLst>
                                      </p:cBhvr>
                                      <p:to>
                                        <p:strVal val="visible"/>
                                      </p:to>
                                    </p:set>
                                    <p:animEffect transition="in" filter="fade">
                                      <p:cBhvr>
                                        <p:cTn id="42" dur="5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Mastering the Mechanics of Language – </a:t>
            </a:r>
            <a:r>
              <a:rPr lang="en-US" sz="4000" b="1" dirty="0">
                <a:solidFill>
                  <a:srgbClr val="C00000"/>
                </a:solidFill>
                <a:latin typeface="Cambria" panose="02040503050406030204" pitchFamily="18" charset="0"/>
                <a:ea typeface="Cambria" panose="02040503050406030204" pitchFamily="18" charset="0"/>
              </a:rPr>
              <a:t>Asking for Repetition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98066" y="2029351"/>
            <a:ext cx="5850467" cy="3880382"/>
          </a:xfrm>
        </p:spPr>
        <p:txBody>
          <a:bodyPr>
            <a:normAutofit fontScale="92500" lnSpcReduction="20000"/>
          </a:bodyPr>
          <a:lstStyle/>
          <a:p>
            <a:r>
              <a:rPr lang="en-US" sz="2400" dirty="0"/>
              <a:t>Some commonly used expressions for requests to someone to repeat are presented here. </a:t>
            </a:r>
          </a:p>
          <a:p>
            <a:endParaRPr lang="en-US" sz="2400" dirty="0"/>
          </a:p>
          <a:p>
            <a:r>
              <a:rPr lang="en-US" sz="2400" dirty="0"/>
              <a:t>A simple request for repetition can serve multiple purposes. For example: You might not be 100% sure that you have heard an important point correctly; repetition provides an opportunity to check your understanding.</a:t>
            </a:r>
          </a:p>
          <a:p>
            <a:endParaRPr lang="en-US" sz="2400" dirty="0"/>
          </a:p>
          <a:p>
            <a:r>
              <a:rPr lang="en-US" sz="2400" dirty="0"/>
              <a:t>The request might serve as a compensation strategy that buys you some time to think about or formulate your response to the statement just made.</a:t>
            </a:r>
          </a:p>
        </p:txBody>
      </p:sp>
      <p:sp>
        <p:nvSpPr>
          <p:cNvPr id="5" name="TextBox 4">
            <a:extLst>
              <a:ext uri="{FF2B5EF4-FFF2-40B4-BE49-F238E27FC236}">
                <a16:creationId xmlns:a16="http://schemas.microsoft.com/office/drawing/2014/main" id="{D1E25ED2-527F-4716-A847-38035B150A55}"/>
              </a:ext>
            </a:extLst>
          </p:cNvPr>
          <p:cNvSpPr txBox="1"/>
          <p:nvPr/>
        </p:nvSpPr>
        <p:spPr>
          <a:xfrm>
            <a:off x="643467" y="2578965"/>
            <a:ext cx="4851400" cy="2031325"/>
          </a:xfrm>
          <a:prstGeom prst="rect">
            <a:avLst/>
          </a:prstGeom>
          <a:noFill/>
          <a:ln>
            <a:solidFill>
              <a:srgbClr val="C00000"/>
            </a:solidFill>
            <a:prstDash val="dash"/>
          </a:ln>
        </p:spPr>
        <p:txBody>
          <a:bodyPr wrap="square" rtlCol="0">
            <a:spAutoFit/>
          </a:bodyPr>
          <a:lstStyle/>
          <a:p>
            <a:pPr algn="ctr"/>
            <a:r>
              <a:rPr lang="en-US" b="1" dirty="0"/>
              <a:t>How do you usually ask for a repetition in a conversation?</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Tree>
    <p:extLst>
      <p:ext uri="{BB962C8B-B14F-4D97-AF65-F5344CB8AC3E}">
        <p14:creationId xmlns:p14="http://schemas.microsoft.com/office/powerpoint/2010/main" val="2475262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Mastering the Mechanics of Language – </a:t>
            </a:r>
            <a:r>
              <a:rPr lang="en-US" sz="4000" b="1" dirty="0">
                <a:solidFill>
                  <a:srgbClr val="C00000"/>
                </a:solidFill>
                <a:latin typeface="Cambria" panose="02040503050406030204" pitchFamily="18" charset="0"/>
                <a:ea typeface="Cambria" panose="02040503050406030204" pitchFamily="18" charset="0"/>
              </a:rPr>
              <a:t>Asking for Repetition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9" y="2066703"/>
            <a:ext cx="5257800" cy="4147830"/>
          </a:xfrm>
          <a:prstGeom prst="rect">
            <a:avLst/>
          </a:prstGeom>
          <a:ln>
            <a:solidFill>
              <a:srgbClr val="0070C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Sorry?</a:t>
            </a:r>
          </a:p>
          <a:p>
            <a:pPr algn="ctr"/>
            <a:r>
              <a:rPr lang="en-US" sz="2400" dirty="0"/>
              <a:t>Pardon me?</a:t>
            </a:r>
          </a:p>
          <a:p>
            <a:pPr algn="ctr"/>
            <a:r>
              <a:rPr lang="en-US" sz="2400" dirty="0"/>
              <a:t>Excuse me?</a:t>
            </a:r>
          </a:p>
          <a:p>
            <a:pPr algn="ctr"/>
            <a:r>
              <a:rPr lang="en-US" sz="2400" dirty="0"/>
              <a:t>Would you mind saying/repeating that again?</a:t>
            </a:r>
          </a:p>
          <a:p>
            <a:pPr algn="ctr"/>
            <a:r>
              <a:rPr lang="en-US" sz="2400" dirty="0"/>
              <a:t>I’m sorry. I didn’t understand what you said about…</a:t>
            </a:r>
          </a:p>
          <a:p>
            <a:pPr algn="ctr"/>
            <a:r>
              <a:rPr lang="en-US" sz="2400" dirty="0"/>
              <a:t>Sorry, I didn’t (quite) catch what you said.</a:t>
            </a:r>
          </a:p>
          <a:p>
            <a:pPr algn="ctr"/>
            <a:r>
              <a:rPr lang="en-US" sz="2400" dirty="0"/>
              <a:t>Sorry, I didn’t hear you…</a:t>
            </a:r>
          </a:p>
          <a:p>
            <a:pPr algn="ctr"/>
            <a:r>
              <a:rPr lang="en-US" sz="2400" dirty="0"/>
              <a:t>I didn’t follow what you said about….</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199" y="2049769"/>
            <a:ext cx="5257800" cy="4147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I am having some trouble understanding you. You were saying…</a:t>
            </a:r>
          </a:p>
          <a:p>
            <a:pPr algn="ctr"/>
            <a:r>
              <a:rPr lang="en-US" sz="2400" dirty="0"/>
              <a:t>Excuse me, would you mind speaking a little more slowly, please?</a:t>
            </a:r>
          </a:p>
          <a:p>
            <a:pPr algn="ctr"/>
            <a:r>
              <a:rPr lang="en-US" sz="2400" dirty="0"/>
              <a:t>I’m sorry. Could you repeat what you said about…?</a:t>
            </a:r>
          </a:p>
          <a:p>
            <a:pPr algn="ctr"/>
            <a:r>
              <a:rPr lang="en-US" sz="2400" dirty="0"/>
              <a:t>I’m sorry. Could you repeat the last point you made?</a:t>
            </a:r>
          </a:p>
        </p:txBody>
      </p:sp>
    </p:spTree>
    <p:extLst>
      <p:ext uri="{BB962C8B-B14F-4D97-AF65-F5344CB8AC3E}">
        <p14:creationId xmlns:p14="http://schemas.microsoft.com/office/powerpoint/2010/main" val="4243785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fade">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fade">
                                      <p:cBhvr>
                                        <p:cTn id="42" dur="5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fade">
                                      <p:cBhvr>
                                        <p:cTn id="47" dur="500"/>
                                        <p:tgtEl>
                                          <p:spTgt spid="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0" end="0"/>
                                            </p:txEl>
                                          </p:spTgt>
                                        </p:tgtEl>
                                        <p:attrNameLst>
                                          <p:attrName>style.visibility</p:attrName>
                                        </p:attrNameLst>
                                      </p:cBhvr>
                                      <p:to>
                                        <p:strVal val="visible"/>
                                      </p:to>
                                    </p:set>
                                    <p:animEffect transition="in" filter="fade">
                                      <p:cBhvr>
                                        <p:cTn id="52" dur="500"/>
                                        <p:tgtEl>
                                          <p:spTgt spid="14">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1" end="1"/>
                                            </p:txEl>
                                          </p:spTgt>
                                        </p:tgtEl>
                                        <p:attrNameLst>
                                          <p:attrName>style.visibility</p:attrName>
                                        </p:attrNameLst>
                                      </p:cBhvr>
                                      <p:to>
                                        <p:strVal val="visible"/>
                                      </p:to>
                                    </p:set>
                                    <p:animEffect transition="in" filter="fade">
                                      <p:cBhvr>
                                        <p:cTn id="57" dur="500"/>
                                        <p:tgtEl>
                                          <p:spTgt spid="14">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4">
                                            <p:txEl>
                                              <p:pRg st="2" end="2"/>
                                            </p:txEl>
                                          </p:spTgt>
                                        </p:tgtEl>
                                        <p:attrNameLst>
                                          <p:attrName>style.visibility</p:attrName>
                                        </p:attrNameLst>
                                      </p:cBhvr>
                                      <p:to>
                                        <p:strVal val="visible"/>
                                      </p:to>
                                    </p:set>
                                    <p:animEffect transition="in" filter="fade">
                                      <p:cBhvr>
                                        <p:cTn id="62" dur="500"/>
                                        <p:tgtEl>
                                          <p:spTgt spid="14">
                                            <p:txEl>
                                              <p:pRg st="2" end="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
                                            <p:txEl>
                                              <p:pRg st="3" end="3"/>
                                            </p:txEl>
                                          </p:spTgt>
                                        </p:tgtEl>
                                        <p:attrNameLst>
                                          <p:attrName>style.visibility</p:attrName>
                                        </p:attrNameLst>
                                      </p:cBhvr>
                                      <p:to>
                                        <p:strVal val="visible"/>
                                      </p:to>
                                    </p:set>
                                    <p:animEffect transition="in" filter="fade">
                                      <p:cBhvr>
                                        <p:cTn id="67" dur="500"/>
                                        <p:tgtEl>
                                          <p:spTgt spid="14">
                                            <p:txEl>
                                              <p:pRg st="3" end="3"/>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4">
                                            <p:txEl>
                                              <p:pRg st="4" end="4"/>
                                            </p:txEl>
                                          </p:spTgt>
                                        </p:tgtEl>
                                        <p:attrNameLst>
                                          <p:attrName>style.visibility</p:attrName>
                                        </p:attrNameLst>
                                      </p:cBhvr>
                                      <p:to>
                                        <p:strVal val="visible"/>
                                      </p:to>
                                    </p:set>
                                    <p:animEffect transition="in" filter="fade">
                                      <p:cBhvr>
                                        <p:cTn id="72"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Mastering the Mechanics of Language – </a:t>
            </a:r>
            <a:r>
              <a:rPr lang="en-US" sz="4000" b="1" dirty="0">
                <a:solidFill>
                  <a:srgbClr val="C00000"/>
                </a:solidFill>
                <a:latin typeface="Cambria" panose="02040503050406030204" pitchFamily="18" charset="0"/>
                <a:ea typeface="Cambria" panose="02040503050406030204" pitchFamily="18" charset="0"/>
              </a:rPr>
              <a:t>Asking for Repetition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6282265" y="1979875"/>
            <a:ext cx="5071535" cy="4107026"/>
          </a:xfrm>
          <a:prstGeom prst="rect">
            <a:avLst/>
          </a:prstGeom>
          <a:ln>
            <a:solidFill>
              <a:srgbClr val="00B05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Which expressions do you usually  use?</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endParaRPr lang="en-US" sz="2400" dirty="0"/>
          </a:p>
          <a:p>
            <a:pPr marL="0" indent="0" algn="ctr">
              <a:buFont typeface="Arial" panose="020B0604020202020204" pitchFamily="34" charset="0"/>
              <a:buNone/>
            </a:pPr>
            <a:r>
              <a:rPr lang="en-US" sz="2400" b="1" dirty="0"/>
              <a:t>Which expressions are new to you?</a:t>
            </a:r>
          </a:p>
          <a:p>
            <a:pPr algn="ctr"/>
            <a:r>
              <a:rPr lang="en-US" sz="2400" dirty="0"/>
              <a:t>____________________________</a:t>
            </a:r>
          </a:p>
          <a:p>
            <a:pPr algn="ctr"/>
            <a:r>
              <a:rPr lang="en-US" sz="2400" dirty="0"/>
              <a:t>____________________________</a:t>
            </a:r>
          </a:p>
          <a:p>
            <a:pPr algn="ctr"/>
            <a:r>
              <a:rPr lang="en-US" sz="2400" dirty="0"/>
              <a:t>____________________________</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838200" y="1979876"/>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4073478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Effect transition="in" filter="fade">
                                      <p:cBhvr>
                                        <p:cTn id="11" dur="500"/>
                                        <p:tgtEl>
                                          <p:spTgt spid="12">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fade">
                                      <p:cBhvr>
                                        <p:cTn id="15" dur="500"/>
                                        <p:tgtEl>
                                          <p:spTgt spid="12">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Effect transition="in" filter="fade">
                                      <p:cBhvr>
                                        <p:cTn id="19" dur="500"/>
                                        <p:tgtEl>
                                          <p:spTgt spid="12">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fade">
                                      <p:cBhvr>
                                        <p:cTn id="23" dur="500"/>
                                        <p:tgtEl>
                                          <p:spTgt spid="12">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
                                            <p:txEl>
                                              <p:pRg st="0" end="0"/>
                                            </p:txEl>
                                          </p:spTgt>
                                        </p:tgtEl>
                                        <p:attrNameLst>
                                          <p:attrName>style.visibility</p:attrName>
                                        </p:attrNameLst>
                                      </p:cBhvr>
                                      <p:to>
                                        <p:strVal val="visible"/>
                                      </p:to>
                                    </p:set>
                                    <p:animEffect transition="in" filter="fade">
                                      <p:cBhvr>
                                        <p:cTn id="28" dur="500"/>
                                        <p:tgtEl>
                                          <p:spTgt spid="9">
                                            <p:txEl>
                                              <p:pRg st="0" end="0"/>
                                            </p:txEl>
                                          </p:spTgt>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9">
                                            <p:txEl>
                                              <p:pRg st="1" end="1"/>
                                            </p:txEl>
                                          </p:spTgt>
                                        </p:tgtEl>
                                        <p:attrNameLst>
                                          <p:attrName>style.visibility</p:attrName>
                                        </p:attrNameLst>
                                      </p:cBhvr>
                                      <p:to>
                                        <p:strVal val="visible"/>
                                      </p:to>
                                    </p:set>
                                    <p:animEffect transition="in" filter="fade">
                                      <p:cBhvr>
                                        <p:cTn id="32" dur="500"/>
                                        <p:tgtEl>
                                          <p:spTgt spid="9">
                                            <p:txEl>
                                              <p:pRg st="1" end="1"/>
                                            </p:txEl>
                                          </p:spTgt>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9">
                                            <p:txEl>
                                              <p:pRg st="2" end="2"/>
                                            </p:txEl>
                                          </p:spTgt>
                                        </p:tgtEl>
                                        <p:attrNameLst>
                                          <p:attrName>style.visibility</p:attrName>
                                        </p:attrNameLst>
                                      </p:cBhvr>
                                      <p:to>
                                        <p:strVal val="visible"/>
                                      </p:to>
                                    </p:set>
                                    <p:animEffect transition="in" filter="fade">
                                      <p:cBhvr>
                                        <p:cTn id="36" dur="500"/>
                                        <p:tgtEl>
                                          <p:spTgt spid="9">
                                            <p:txEl>
                                              <p:pRg st="2" end="2"/>
                                            </p:txEl>
                                          </p:spTgt>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9">
                                            <p:txEl>
                                              <p:pRg st="3" end="3"/>
                                            </p:txEl>
                                          </p:spTgt>
                                        </p:tgtEl>
                                        <p:attrNameLst>
                                          <p:attrName>style.visibility</p:attrName>
                                        </p:attrNameLst>
                                      </p:cBhvr>
                                      <p:to>
                                        <p:strVal val="visible"/>
                                      </p:to>
                                    </p:set>
                                    <p:animEffect transition="in" filter="fade">
                                      <p:cBhvr>
                                        <p:cTn id="40" dur="500"/>
                                        <p:tgtEl>
                                          <p:spTgt spid="9">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9">
                                            <p:txEl>
                                              <p:pRg st="5" end="5"/>
                                            </p:txEl>
                                          </p:spTgt>
                                        </p:tgtEl>
                                        <p:attrNameLst>
                                          <p:attrName>style.visibility</p:attrName>
                                        </p:attrNameLst>
                                      </p:cBhvr>
                                      <p:to>
                                        <p:strVal val="visible"/>
                                      </p:to>
                                    </p:set>
                                    <p:animEffect transition="in" filter="fade">
                                      <p:cBhvr>
                                        <p:cTn id="45" dur="500"/>
                                        <p:tgtEl>
                                          <p:spTgt spid="9">
                                            <p:txEl>
                                              <p:pRg st="5" end="5"/>
                                            </p:txEl>
                                          </p:spTgt>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Effect transition="in" filter="fade">
                                      <p:cBhvr>
                                        <p:cTn id="49" dur="500"/>
                                        <p:tgtEl>
                                          <p:spTgt spid="9">
                                            <p:txEl>
                                              <p:pRg st="6" end="6"/>
                                            </p:txEl>
                                          </p:spTgt>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Effect transition="in" filter="fade">
                                      <p:cBhvr>
                                        <p:cTn id="53" dur="500"/>
                                        <p:tgtEl>
                                          <p:spTgt spid="9">
                                            <p:txEl>
                                              <p:pRg st="7" end="7"/>
                                            </p:txEl>
                                          </p:spTgt>
                                        </p:tgtEl>
                                      </p:cBhvr>
                                    </p:animEffect>
                                  </p:childTnLst>
                                </p:cTn>
                              </p:par>
                            </p:childTnLst>
                          </p:cTn>
                        </p:par>
                        <p:par>
                          <p:cTn id="54" fill="hold">
                            <p:stCondLst>
                              <p:cond delay="1500"/>
                            </p:stCondLst>
                            <p:childTnLst>
                              <p:par>
                                <p:cTn id="55" presetID="10" presetClass="entr" presetSubtype="0" fill="hold" nodeType="afterEffect">
                                  <p:stCondLst>
                                    <p:cond delay="0"/>
                                  </p:stCondLst>
                                  <p:childTnLst>
                                    <p:set>
                                      <p:cBhvr>
                                        <p:cTn id="56" dur="1" fill="hold">
                                          <p:stCondLst>
                                            <p:cond delay="0"/>
                                          </p:stCondLst>
                                        </p:cTn>
                                        <p:tgtEl>
                                          <p:spTgt spid="9">
                                            <p:txEl>
                                              <p:pRg st="8" end="8"/>
                                            </p:txEl>
                                          </p:spTgt>
                                        </p:tgtEl>
                                        <p:attrNameLst>
                                          <p:attrName>style.visibility</p:attrName>
                                        </p:attrNameLst>
                                      </p:cBhvr>
                                      <p:to>
                                        <p:strVal val="visible"/>
                                      </p:to>
                                    </p:set>
                                    <p:animEffect transition="in" filter="fade">
                                      <p:cBhvr>
                                        <p:cTn id="5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 Mastering the Mechanics of Language – </a:t>
            </a:r>
            <a:r>
              <a:rPr lang="en-US" sz="4000" b="1" dirty="0">
                <a:solidFill>
                  <a:srgbClr val="C00000"/>
                </a:solidFill>
                <a:latin typeface="Cambria" panose="02040503050406030204" pitchFamily="18" charset="0"/>
                <a:ea typeface="Cambria" panose="02040503050406030204" pitchFamily="18" charset="0"/>
              </a:rPr>
              <a:t>Seeking Clarification or Elaboration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98066" y="2147884"/>
            <a:ext cx="5850467" cy="3135316"/>
          </a:xfrm>
        </p:spPr>
        <p:txBody>
          <a:bodyPr>
            <a:normAutofit/>
          </a:bodyPr>
          <a:lstStyle/>
          <a:p>
            <a:r>
              <a:rPr lang="en-US" sz="2400" dirty="0"/>
              <a:t>In what kind of situation do we need to ask for clarification or elaboration?</a:t>
            </a:r>
          </a:p>
          <a:p>
            <a:endParaRPr lang="en-US" sz="2400" dirty="0"/>
          </a:p>
          <a:p>
            <a:r>
              <a:rPr lang="en-US" sz="2400" dirty="0"/>
              <a:t>Your participation in small group settings might at some point involve asking someone to explain a point further because there is something that you do not understand.</a:t>
            </a:r>
          </a:p>
        </p:txBody>
      </p:sp>
      <p:sp>
        <p:nvSpPr>
          <p:cNvPr id="5" name="TextBox 4">
            <a:extLst>
              <a:ext uri="{FF2B5EF4-FFF2-40B4-BE49-F238E27FC236}">
                <a16:creationId xmlns:a16="http://schemas.microsoft.com/office/drawing/2014/main" id="{D1E25ED2-527F-4716-A847-38035B150A55}"/>
              </a:ext>
            </a:extLst>
          </p:cNvPr>
          <p:cNvSpPr txBox="1"/>
          <p:nvPr/>
        </p:nvSpPr>
        <p:spPr>
          <a:xfrm>
            <a:off x="643467" y="2578965"/>
            <a:ext cx="4851400" cy="2031325"/>
          </a:xfrm>
          <a:prstGeom prst="rect">
            <a:avLst/>
          </a:prstGeom>
          <a:noFill/>
          <a:ln>
            <a:solidFill>
              <a:srgbClr val="C00000"/>
            </a:solidFill>
            <a:prstDash val="dash"/>
          </a:ln>
        </p:spPr>
        <p:txBody>
          <a:bodyPr wrap="square" rtlCol="0">
            <a:spAutoFit/>
          </a:bodyPr>
          <a:lstStyle/>
          <a:p>
            <a:pPr algn="ctr"/>
            <a:r>
              <a:rPr lang="en-US" b="1" dirty="0"/>
              <a:t>How do you usually ask for a clarification or elaboration?</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Tree>
    <p:extLst>
      <p:ext uri="{BB962C8B-B14F-4D97-AF65-F5344CB8AC3E}">
        <p14:creationId xmlns:p14="http://schemas.microsoft.com/office/powerpoint/2010/main" val="1328368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 Mastering the Mechanics of Language – </a:t>
            </a:r>
            <a:r>
              <a:rPr lang="en-US" sz="4000" b="1" dirty="0">
                <a:solidFill>
                  <a:srgbClr val="C00000"/>
                </a:solidFill>
                <a:latin typeface="Cambria" panose="02040503050406030204" pitchFamily="18" charset="0"/>
                <a:ea typeface="Cambria" panose="02040503050406030204" pitchFamily="18" charset="0"/>
              </a:rPr>
              <a:t>Seeking Clarification or Elaboration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9" y="2066703"/>
            <a:ext cx="5257800" cy="4426172"/>
          </a:xfrm>
          <a:prstGeom prst="rect">
            <a:avLst/>
          </a:prstGeom>
          <a:ln>
            <a:solidFill>
              <a:srgbClr val="0070C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You mentioned (earlier) that… Do you mean…?</a:t>
            </a:r>
          </a:p>
          <a:p>
            <a:pPr algn="ctr"/>
            <a:r>
              <a:rPr lang="en-US" sz="2400" dirty="0"/>
              <a:t>What did you mean when you said…?</a:t>
            </a:r>
          </a:p>
          <a:p>
            <a:pPr algn="ctr"/>
            <a:r>
              <a:rPr lang="en-US" sz="2400" dirty="0"/>
              <a:t>I didn’t quite get what you meant by “…”</a:t>
            </a:r>
          </a:p>
          <a:p>
            <a:pPr algn="ctr"/>
            <a:r>
              <a:rPr lang="en-US" sz="2400" dirty="0"/>
              <a:t>Could you please be more specific about…?</a:t>
            </a:r>
          </a:p>
          <a:p>
            <a:pPr algn="ctr"/>
            <a:r>
              <a:rPr lang="en-US" sz="2400" dirty="0"/>
              <a:t>Could you elaborate on the point you made about…?</a:t>
            </a:r>
          </a:p>
          <a:p>
            <a:pPr algn="ctr"/>
            <a:r>
              <a:rPr lang="en-US" sz="2400" dirty="0"/>
              <a:t>Could you explain your second point in more detail…?</a:t>
            </a:r>
          </a:p>
          <a:p>
            <a:pPr algn="ctr"/>
            <a:r>
              <a:rPr lang="en-US" sz="2400" dirty="0"/>
              <a:t>You might have already said this, but I wasn’t sure what you meant when you said…</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199" y="2049769"/>
            <a:ext cx="5257800" cy="4443106"/>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I’m not sure what you mean. Do you mean…?</a:t>
            </a:r>
          </a:p>
          <a:p>
            <a:pPr algn="ctr"/>
            <a:r>
              <a:rPr lang="en-US" sz="2400" dirty="0"/>
              <a:t>Could you explain what you mean by…?</a:t>
            </a:r>
          </a:p>
          <a:p>
            <a:pPr algn="ctr"/>
            <a:r>
              <a:rPr lang="en-US" sz="2400" dirty="0"/>
              <a:t>Sorry, but I’m not (quite) clear on the point you made about…</a:t>
            </a:r>
          </a:p>
          <a:p>
            <a:pPr algn="ctr"/>
            <a:r>
              <a:rPr lang="en-US" sz="2400" dirty="0"/>
              <a:t>Could you expand a little bit on what you said about…?</a:t>
            </a:r>
          </a:p>
          <a:p>
            <a:pPr algn="ctr"/>
            <a:r>
              <a:rPr lang="en-US" sz="2400" dirty="0"/>
              <a:t>Could you provide an example of….?</a:t>
            </a:r>
          </a:p>
        </p:txBody>
      </p:sp>
    </p:spTree>
    <p:extLst>
      <p:ext uri="{BB962C8B-B14F-4D97-AF65-F5344CB8AC3E}">
        <p14:creationId xmlns:p14="http://schemas.microsoft.com/office/powerpoint/2010/main" val="4292685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fade">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fade">
                                      <p:cBhvr>
                                        <p:cTn id="42" dur="5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0" end="0"/>
                                            </p:txEl>
                                          </p:spTgt>
                                        </p:tgtEl>
                                        <p:attrNameLst>
                                          <p:attrName>style.visibility</p:attrName>
                                        </p:attrNameLst>
                                      </p:cBhvr>
                                      <p:to>
                                        <p:strVal val="visible"/>
                                      </p:to>
                                    </p:set>
                                    <p:animEffect transition="in" filter="fade">
                                      <p:cBhvr>
                                        <p:cTn id="47" dur="500"/>
                                        <p:tgtEl>
                                          <p:spTgt spid="14">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1" end="1"/>
                                            </p:txEl>
                                          </p:spTgt>
                                        </p:tgtEl>
                                        <p:attrNameLst>
                                          <p:attrName>style.visibility</p:attrName>
                                        </p:attrNameLst>
                                      </p:cBhvr>
                                      <p:to>
                                        <p:strVal val="visible"/>
                                      </p:to>
                                    </p:set>
                                    <p:animEffect transition="in" filter="fade">
                                      <p:cBhvr>
                                        <p:cTn id="52" dur="500"/>
                                        <p:tgtEl>
                                          <p:spTgt spid="14">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2" end="2"/>
                                            </p:txEl>
                                          </p:spTgt>
                                        </p:tgtEl>
                                        <p:attrNameLst>
                                          <p:attrName>style.visibility</p:attrName>
                                        </p:attrNameLst>
                                      </p:cBhvr>
                                      <p:to>
                                        <p:strVal val="visible"/>
                                      </p:to>
                                    </p:set>
                                    <p:animEffect transition="in" filter="fade">
                                      <p:cBhvr>
                                        <p:cTn id="57" dur="500"/>
                                        <p:tgtEl>
                                          <p:spTgt spid="14">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4">
                                            <p:txEl>
                                              <p:pRg st="3" end="3"/>
                                            </p:txEl>
                                          </p:spTgt>
                                        </p:tgtEl>
                                        <p:attrNameLst>
                                          <p:attrName>style.visibility</p:attrName>
                                        </p:attrNameLst>
                                      </p:cBhvr>
                                      <p:to>
                                        <p:strVal val="visible"/>
                                      </p:to>
                                    </p:set>
                                    <p:animEffect transition="in" filter="fade">
                                      <p:cBhvr>
                                        <p:cTn id="62" dur="500"/>
                                        <p:tgtEl>
                                          <p:spTgt spid="14">
                                            <p:txEl>
                                              <p:pRg st="3" end="3"/>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
                                            <p:txEl>
                                              <p:pRg st="4" end="4"/>
                                            </p:txEl>
                                          </p:spTgt>
                                        </p:tgtEl>
                                        <p:attrNameLst>
                                          <p:attrName>style.visibility</p:attrName>
                                        </p:attrNameLst>
                                      </p:cBhvr>
                                      <p:to>
                                        <p:strVal val="visible"/>
                                      </p:to>
                                    </p:set>
                                    <p:animEffect transition="in" filter="fade">
                                      <p:cBhvr>
                                        <p:cTn id="67" dur="500"/>
                                        <p:tgtEl>
                                          <p:spTgt spid="14">
                                            <p:txEl>
                                              <p:pRg st="4" end="4"/>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4">
                                            <p:txEl>
                                              <p:pRg st="5" end="5"/>
                                            </p:txEl>
                                          </p:spTgt>
                                        </p:tgtEl>
                                        <p:attrNameLst>
                                          <p:attrName>style.visibility</p:attrName>
                                        </p:attrNameLst>
                                      </p:cBhvr>
                                      <p:to>
                                        <p:strVal val="visible"/>
                                      </p:to>
                                    </p:set>
                                    <p:animEffect transition="in" filter="fade">
                                      <p:cBhvr>
                                        <p:cTn id="72" dur="500"/>
                                        <p:tgtEl>
                                          <p:spTgt spid="1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 Mastering the Mechanics of Language – </a:t>
            </a:r>
            <a:r>
              <a:rPr lang="en-US" sz="4000" b="1" dirty="0">
                <a:solidFill>
                  <a:srgbClr val="C00000"/>
                </a:solidFill>
                <a:latin typeface="Cambria" panose="02040503050406030204" pitchFamily="18" charset="0"/>
                <a:ea typeface="Cambria" panose="02040503050406030204" pitchFamily="18" charset="0"/>
              </a:rPr>
              <a:t>Seeking Clarification or Elaboration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6282265" y="1979875"/>
            <a:ext cx="5071535" cy="4107026"/>
          </a:xfrm>
          <a:prstGeom prst="rect">
            <a:avLst/>
          </a:prstGeom>
          <a:ln>
            <a:solidFill>
              <a:srgbClr val="00B05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Which expressions do you usually  use?</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endParaRPr lang="en-US" sz="2400" dirty="0"/>
          </a:p>
          <a:p>
            <a:pPr marL="0" indent="0" algn="ctr">
              <a:buFont typeface="Arial" panose="020B0604020202020204" pitchFamily="34" charset="0"/>
              <a:buNone/>
            </a:pPr>
            <a:r>
              <a:rPr lang="en-US" sz="2400" b="1" dirty="0"/>
              <a:t>Which expressions are new to you?</a:t>
            </a:r>
          </a:p>
          <a:p>
            <a:pPr algn="ctr"/>
            <a:r>
              <a:rPr lang="en-US" sz="2400" dirty="0"/>
              <a:t>____________________________</a:t>
            </a:r>
          </a:p>
          <a:p>
            <a:pPr algn="ctr"/>
            <a:r>
              <a:rPr lang="en-US" sz="2400" dirty="0"/>
              <a:t>____________________________</a:t>
            </a:r>
          </a:p>
          <a:p>
            <a:pPr algn="ctr"/>
            <a:r>
              <a:rPr lang="en-US" sz="2400" dirty="0"/>
              <a:t>____________________________</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838200" y="1979876"/>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390009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Effect transition="in" filter="fade">
                                      <p:cBhvr>
                                        <p:cTn id="11" dur="500"/>
                                        <p:tgtEl>
                                          <p:spTgt spid="12">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fade">
                                      <p:cBhvr>
                                        <p:cTn id="15" dur="500"/>
                                        <p:tgtEl>
                                          <p:spTgt spid="12">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Effect transition="in" filter="fade">
                                      <p:cBhvr>
                                        <p:cTn id="19" dur="500"/>
                                        <p:tgtEl>
                                          <p:spTgt spid="12">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fade">
                                      <p:cBhvr>
                                        <p:cTn id="23" dur="500"/>
                                        <p:tgtEl>
                                          <p:spTgt spid="12">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
                                            <p:txEl>
                                              <p:pRg st="0" end="0"/>
                                            </p:txEl>
                                          </p:spTgt>
                                        </p:tgtEl>
                                        <p:attrNameLst>
                                          <p:attrName>style.visibility</p:attrName>
                                        </p:attrNameLst>
                                      </p:cBhvr>
                                      <p:to>
                                        <p:strVal val="visible"/>
                                      </p:to>
                                    </p:set>
                                    <p:animEffect transition="in" filter="fade">
                                      <p:cBhvr>
                                        <p:cTn id="28" dur="500"/>
                                        <p:tgtEl>
                                          <p:spTgt spid="9">
                                            <p:txEl>
                                              <p:pRg st="0" end="0"/>
                                            </p:txEl>
                                          </p:spTgt>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9">
                                            <p:txEl>
                                              <p:pRg st="1" end="1"/>
                                            </p:txEl>
                                          </p:spTgt>
                                        </p:tgtEl>
                                        <p:attrNameLst>
                                          <p:attrName>style.visibility</p:attrName>
                                        </p:attrNameLst>
                                      </p:cBhvr>
                                      <p:to>
                                        <p:strVal val="visible"/>
                                      </p:to>
                                    </p:set>
                                    <p:animEffect transition="in" filter="fade">
                                      <p:cBhvr>
                                        <p:cTn id="32" dur="500"/>
                                        <p:tgtEl>
                                          <p:spTgt spid="9">
                                            <p:txEl>
                                              <p:pRg st="1" end="1"/>
                                            </p:txEl>
                                          </p:spTgt>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9">
                                            <p:txEl>
                                              <p:pRg st="2" end="2"/>
                                            </p:txEl>
                                          </p:spTgt>
                                        </p:tgtEl>
                                        <p:attrNameLst>
                                          <p:attrName>style.visibility</p:attrName>
                                        </p:attrNameLst>
                                      </p:cBhvr>
                                      <p:to>
                                        <p:strVal val="visible"/>
                                      </p:to>
                                    </p:set>
                                    <p:animEffect transition="in" filter="fade">
                                      <p:cBhvr>
                                        <p:cTn id="36" dur="500"/>
                                        <p:tgtEl>
                                          <p:spTgt spid="9">
                                            <p:txEl>
                                              <p:pRg st="2" end="2"/>
                                            </p:txEl>
                                          </p:spTgt>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9">
                                            <p:txEl>
                                              <p:pRg st="3" end="3"/>
                                            </p:txEl>
                                          </p:spTgt>
                                        </p:tgtEl>
                                        <p:attrNameLst>
                                          <p:attrName>style.visibility</p:attrName>
                                        </p:attrNameLst>
                                      </p:cBhvr>
                                      <p:to>
                                        <p:strVal val="visible"/>
                                      </p:to>
                                    </p:set>
                                    <p:animEffect transition="in" filter="fade">
                                      <p:cBhvr>
                                        <p:cTn id="40" dur="500"/>
                                        <p:tgtEl>
                                          <p:spTgt spid="9">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9">
                                            <p:txEl>
                                              <p:pRg st="5" end="5"/>
                                            </p:txEl>
                                          </p:spTgt>
                                        </p:tgtEl>
                                        <p:attrNameLst>
                                          <p:attrName>style.visibility</p:attrName>
                                        </p:attrNameLst>
                                      </p:cBhvr>
                                      <p:to>
                                        <p:strVal val="visible"/>
                                      </p:to>
                                    </p:set>
                                    <p:animEffect transition="in" filter="fade">
                                      <p:cBhvr>
                                        <p:cTn id="45" dur="500"/>
                                        <p:tgtEl>
                                          <p:spTgt spid="9">
                                            <p:txEl>
                                              <p:pRg st="5" end="5"/>
                                            </p:txEl>
                                          </p:spTgt>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Effect transition="in" filter="fade">
                                      <p:cBhvr>
                                        <p:cTn id="49" dur="500"/>
                                        <p:tgtEl>
                                          <p:spTgt spid="9">
                                            <p:txEl>
                                              <p:pRg st="6" end="6"/>
                                            </p:txEl>
                                          </p:spTgt>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Effect transition="in" filter="fade">
                                      <p:cBhvr>
                                        <p:cTn id="53" dur="500"/>
                                        <p:tgtEl>
                                          <p:spTgt spid="9">
                                            <p:txEl>
                                              <p:pRg st="7" end="7"/>
                                            </p:txEl>
                                          </p:spTgt>
                                        </p:tgtEl>
                                      </p:cBhvr>
                                    </p:animEffect>
                                  </p:childTnLst>
                                </p:cTn>
                              </p:par>
                            </p:childTnLst>
                          </p:cTn>
                        </p:par>
                        <p:par>
                          <p:cTn id="54" fill="hold">
                            <p:stCondLst>
                              <p:cond delay="1500"/>
                            </p:stCondLst>
                            <p:childTnLst>
                              <p:par>
                                <p:cTn id="55" presetID="10" presetClass="entr" presetSubtype="0" fill="hold" nodeType="afterEffect">
                                  <p:stCondLst>
                                    <p:cond delay="0"/>
                                  </p:stCondLst>
                                  <p:childTnLst>
                                    <p:set>
                                      <p:cBhvr>
                                        <p:cTn id="56" dur="1" fill="hold">
                                          <p:stCondLst>
                                            <p:cond delay="0"/>
                                          </p:stCondLst>
                                        </p:cTn>
                                        <p:tgtEl>
                                          <p:spTgt spid="9">
                                            <p:txEl>
                                              <p:pRg st="8" end="8"/>
                                            </p:txEl>
                                          </p:spTgt>
                                        </p:tgtEl>
                                        <p:attrNameLst>
                                          <p:attrName>style.visibility</p:attrName>
                                        </p:attrNameLst>
                                      </p:cBhvr>
                                      <p:to>
                                        <p:strVal val="visible"/>
                                      </p:to>
                                    </p:set>
                                    <p:animEffect transition="in" filter="fade">
                                      <p:cBhvr>
                                        <p:cTn id="5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2.3. Mastering the Mechanics of Language – </a:t>
            </a:r>
            <a:r>
              <a:rPr lang="en-US" sz="4000" b="1" dirty="0">
                <a:solidFill>
                  <a:srgbClr val="C00000"/>
                </a:solidFill>
                <a:latin typeface="Cambria" panose="02040503050406030204" pitchFamily="18" charset="0"/>
                <a:ea typeface="Cambria" panose="02040503050406030204" pitchFamily="18" charset="0"/>
              </a:rPr>
              <a:t>Paraphrasing Ideas to Confirm Understanding</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98066" y="1978550"/>
            <a:ext cx="5850467" cy="4168249"/>
          </a:xfrm>
        </p:spPr>
        <p:txBody>
          <a:bodyPr>
            <a:normAutofit fontScale="85000" lnSpcReduction="20000"/>
          </a:bodyPr>
          <a:lstStyle/>
          <a:p>
            <a:r>
              <a:rPr lang="en-US" sz="2400" dirty="0"/>
              <a:t>In what kind of situation do we need to confirm understanding?</a:t>
            </a:r>
          </a:p>
          <a:p>
            <a:r>
              <a:rPr lang="en-US" sz="2400" dirty="0"/>
              <a:t>What is paraphrasing?</a:t>
            </a:r>
          </a:p>
          <a:p>
            <a:endParaRPr lang="en-US" sz="2400" dirty="0"/>
          </a:p>
          <a:p>
            <a:r>
              <a:rPr lang="en-US" sz="2400" dirty="0"/>
              <a:t>To paraphrase is to say an idea in a different way by, for example, changing key words (e.g., using different word forms, synonyms, and antonyms) and changing the sentence structure (e.g., using active instead of passive sentences). </a:t>
            </a:r>
          </a:p>
          <a:p>
            <a:endParaRPr lang="en-US" sz="2400" dirty="0"/>
          </a:p>
          <a:p>
            <a:r>
              <a:rPr lang="en-US" sz="2400" dirty="0"/>
              <a:t>Paraphrasing the point that you wish to address before you advance your own argument ensures that your argument is made based on an accurate understanding and interpretation of what was said. It also shows that you are exercising active listening, as covered in the previous unit.</a:t>
            </a:r>
          </a:p>
        </p:txBody>
      </p:sp>
      <p:sp>
        <p:nvSpPr>
          <p:cNvPr id="5" name="TextBox 4">
            <a:extLst>
              <a:ext uri="{FF2B5EF4-FFF2-40B4-BE49-F238E27FC236}">
                <a16:creationId xmlns:a16="http://schemas.microsoft.com/office/drawing/2014/main" id="{D1E25ED2-527F-4716-A847-38035B150A55}"/>
              </a:ext>
            </a:extLst>
          </p:cNvPr>
          <p:cNvSpPr txBox="1"/>
          <p:nvPr/>
        </p:nvSpPr>
        <p:spPr>
          <a:xfrm>
            <a:off x="643467" y="2578965"/>
            <a:ext cx="4851400" cy="2031325"/>
          </a:xfrm>
          <a:prstGeom prst="rect">
            <a:avLst/>
          </a:prstGeom>
          <a:noFill/>
          <a:ln>
            <a:solidFill>
              <a:srgbClr val="C00000"/>
            </a:solidFill>
            <a:prstDash val="dash"/>
          </a:ln>
        </p:spPr>
        <p:txBody>
          <a:bodyPr wrap="square" rtlCol="0">
            <a:spAutoFit/>
          </a:bodyPr>
          <a:lstStyle/>
          <a:p>
            <a:pPr algn="ctr"/>
            <a:r>
              <a:rPr lang="en-US" b="1" dirty="0"/>
              <a:t>How do you usually paraphrase ideas to make sure you understand something correctly?</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Tree>
    <p:extLst>
      <p:ext uri="{BB962C8B-B14F-4D97-AF65-F5344CB8AC3E}">
        <p14:creationId xmlns:p14="http://schemas.microsoft.com/office/powerpoint/2010/main" val="2071008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2.3. Mastering the Mechanics of Language – </a:t>
            </a:r>
            <a:r>
              <a:rPr lang="en-US" sz="3200" b="1" dirty="0">
                <a:solidFill>
                  <a:srgbClr val="C00000"/>
                </a:solidFill>
                <a:latin typeface="Cambria" panose="02040503050406030204" pitchFamily="18" charset="0"/>
                <a:ea typeface="Cambria" panose="02040503050406030204" pitchFamily="18" charset="0"/>
              </a:rPr>
              <a:t>Paraphrasing Ideas to Confirm Understanding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9" y="2066703"/>
            <a:ext cx="5257800" cy="4097031"/>
          </a:xfrm>
          <a:prstGeom prst="rect">
            <a:avLst/>
          </a:prstGeom>
          <a:ln>
            <a:solidFill>
              <a:srgbClr val="0070C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So what you are saying is that [paraphrase the idea].</a:t>
            </a:r>
          </a:p>
          <a:p>
            <a:pPr algn="ctr"/>
            <a:r>
              <a:rPr lang="en-US" sz="2400" dirty="0"/>
              <a:t>Please correct me if I have misinterpreted your point. Are you saying that [paraphrase the idea]?</a:t>
            </a:r>
          </a:p>
          <a:p>
            <a:pPr algn="ctr"/>
            <a:r>
              <a:rPr lang="en-US" sz="2400" dirty="0"/>
              <a:t>So, you mean that [paraphrase the idea].</a:t>
            </a:r>
          </a:p>
          <a:p>
            <a:pPr algn="ctr"/>
            <a:r>
              <a:rPr lang="en-US" sz="2400" dirty="0"/>
              <a:t>Based on my understanding of the points that you just made, am I correct in assuming that.. .?</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199" y="2049769"/>
            <a:ext cx="5257800" cy="4097031"/>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Let me just make sure -- your point is that [paraphrase the idea].</a:t>
            </a:r>
          </a:p>
          <a:p>
            <a:pPr algn="ctr"/>
            <a:r>
              <a:rPr lang="en-US" sz="2400" dirty="0"/>
              <a:t>If I have understood you correctly, your point is that [paraphrase the idea].</a:t>
            </a:r>
          </a:p>
          <a:p>
            <a:pPr algn="ctr"/>
            <a:r>
              <a:rPr lang="en-US" sz="2400" dirty="0"/>
              <a:t>The way I understand it, you are saying that [paraphrase the idea]. Is that correct?</a:t>
            </a:r>
          </a:p>
        </p:txBody>
      </p:sp>
    </p:spTree>
    <p:extLst>
      <p:ext uri="{BB962C8B-B14F-4D97-AF65-F5344CB8AC3E}">
        <p14:creationId xmlns:p14="http://schemas.microsoft.com/office/powerpoint/2010/main" val="57315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xEl>
                                              <p:pRg st="0" end="0"/>
                                            </p:txEl>
                                          </p:spTgt>
                                        </p:tgtEl>
                                        <p:attrNameLst>
                                          <p:attrName>style.visibility</p:attrName>
                                        </p:attrNameLst>
                                      </p:cBhvr>
                                      <p:to>
                                        <p:strVal val="visible"/>
                                      </p:to>
                                    </p:set>
                                    <p:animEffect transition="in" filter="fade">
                                      <p:cBhvr>
                                        <p:cTn id="32" dur="500"/>
                                        <p:tgtEl>
                                          <p:spTgt spid="1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1" end="1"/>
                                            </p:txEl>
                                          </p:spTgt>
                                        </p:tgtEl>
                                        <p:attrNameLst>
                                          <p:attrName>style.visibility</p:attrName>
                                        </p:attrNameLst>
                                      </p:cBhvr>
                                      <p:to>
                                        <p:strVal val="visible"/>
                                      </p:to>
                                    </p:set>
                                    <p:animEffect transition="in" filter="fade">
                                      <p:cBhvr>
                                        <p:cTn id="37" dur="500"/>
                                        <p:tgtEl>
                                          <p:spTgt spid="14">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2" end="2"/>
                                            </p:txEl>
                                          </p:spTgt>
                                        </p:tgtEl>
                                        <p:attrNameLst>
                                          <p:attrName>style.visibility</p:attrName>
                                        </p:attrNameLst>
                                      </p:cBhvr>
                                      <p:to>
                                        <p:strVal val="visible"/>
                                      </p:to>
                                    </p:set>
                                    <p:animEffect transition="in" filter="fade">
                                      <p:cBhvr>
                                        <p:cTn id="42" dur="500"/>
                                        <p:tgtEl>
                                          <p:spTgt spid="14">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3" end="3"/>
                                            </p:txEl>
                                          </p:spTgt>
                                        </p:tgtEl>
                                        <p:attrNameLst>
                                          <p:attrName>style.visibility</p:attrName>
                                        </p:attrNameLst>
                                      </p:cBhvr>
                                      <p:to>
                                        <p:strVal val="visible"/>
                                      </p:to>
                                    </p:set>
                                    <p:animEffect transition="in" filter="fade">
                                      <p:cBhvr>
                                        <p:cTn id="47"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2.3. Mastering the Mechanics of Language – </a:t>
            </a:r>
            <a:r>
              <a:rPr lang="en-US" sz="3200" b="1" dirty="0">
                <a:solidFill>
                  <a:srgbClr val="C00000"/>
                </a:solidFill>
                <a:latin typeface="Cambria" panose="02040503050406030204" pitchFamily="18" charset="0"/>
                <a:ea typeface="Cambria" panose="02040503050406030204" pitchFamily="18" charset="0"/>
              </a:rPr>
              <a:t>Paraphrasing Ideas to Confirm Understanding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6282265" y="1979875"/>
            <a:ext cx="5071535" cy="4107026"/>
          </a:xfrm>
          <a:prstGeom prst="rect">
            <a:avLst/>
          </a:prstGeom>
          <a:ln>
            <a:solidFill>
              <a:srgbClr val="00B05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Which expressions do you usually  use?</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endParaRPr lang="en-US" sz="2400" dirty="0"/>
          </a:p>
          <a:p>
            <a:pPr marL="0" indent="0" algn="ctr">
              <a:buFont typeface="Arial" panose="020B0604020202020204" pitchFamily="34" charset="0"/>
              <a:buNone/>
            </a:pPr>
            <a:r>
              <a:rPr lang="en-US" sz="2400" b="1" dirty="0"/>
              <a:t>Which expressions are new to you?</a:t>
            </a:r>
          </a:p>
          <a:p>
            <a:pPr algn="ctr"/>
            <a:r>
              <a:rPr lang="en-US" sz="2400" dirty="0"/>
              <a:t>____________________________</a:t>
            </a:r>
          </a:p>
          <a:p>
            <a:pPr algn="ctr"/>
            <a:r>
              <a:rPr lang="en-US" sz="2400" dirty="0"/>
              <a:t>____________________________</a:t>
            </a:r>
          </a:p>
          <a:p>
            <a:pPr algn="ctr"/>
            <a:r>
              <a:rPr lang="en-US" sz="2400" dirty="0"/>
              <a:t>____________________________</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838200" y="1979876"/>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27440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Effect transition="in" filter="fade">
                                      <p:cBhvr>
                                        <p:cTn id="11" dur="500"/>
                                        <p:tgtEl>
                                          <p:spTgt spid="12">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fade">
                                      <p:cBhvr>
                                        <p:cTn id="15" dur="500"/>
                                        <p:tgtEl>
                                          <p:spTgt spid="12">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Effect transition="in" filter="fade">
                                      <p:cBhvr>
                                        <p:cTn id="19" dur="500"/>
                                        <p:tgtEl>
                                          <p:spTgt spid="12">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fade">
                                      <p:cBhvr>
                                        <p:cTn id="23" dur="500"/>
                                        <p:tgtEl>
                                          <p:spTgt spid="12">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
                                            <p:txEl>
                                              <p:pRg st="0" end="0"/>
                                            </p:txEl>
                                          </p:spTgt>
                                        </p:tgtEl>
                                        <p:attrNameLst>
                                          <p:attrName>style.visibility</p:attrName>
                                        </p:attrNameLst>
                                      </p:cBhvr>
                                      <p:to>
                                        <p:strVal val="visible"/>
                                      </p:to>
                                    </p:set>
                                    <p:animEffect transition="in" filter="fade">
                                      <p:cBhvr>
                                        <p:cTn id="28" dur="500"/>
                                        <p:tgtEl>
                                          <p:spTgt spid="9">
                                            <p:txEl>
                                              <p:pRg st="0" end="0"/>
                                            </p:txEl>
                                          </p:spTgt>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9">
                                            <p:txEl>
                                              <p:pRg st="1" end="1"/>
                                            </p:txEl>
                                          </p:spTgt>
                                        </p:tgtEl>
                                        <p:attrNameLst>
                                          <p:attrName>style.visibility</p:attrName>
                                        </p:attrNameLst>
                                      </p:cBhvr>
                                      <p:to>
                                        <p:strVal val="visible"/>
                                      </p:to>
                                    </p:set>
                                    <p:animEffect transition="in" filter="fade">
                                      <p:cBhvr>
                                        <p:cTn id="32" dur="500"/>
                                        <p:tgtEl>
                                          <p:spTgt spid="9">
                                            <p:txEl>
                                              <p:pRg st="1" end="1"/>
                                            </p:txEl>
                                          </p:spTgt>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9">
                                            <p:txEl>
                                              <p:pRg st="2" end="2"/>
                                            </p:txEl>
                                          </p:spTgt>
                                        </p:tgtEl>
                                        <p:attrNameLst>
                                          <p:attrName>style.visibility</p:attrName>
                                        </p:attrNameLst>
                                      </p:cBhvr>
                                      <p:to>
                                        <p:strVal val="visible"/>
                                      </p:to>
                                    </p:set>
                                    <p:animEffect transition="in" filter="fade">
                                      <p:cBhvr>
                                        <p:cTn id="36" dur="500"/>
                                        <p:tgtEl>
                                          <p:spTgt spid="9">
                                            <p:txEl>
                                              <p:pRg st="2" end="2"/>
                                            </p:txEl>
                                          </p:spTgt>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9">
                                            <p:txEl>
                                              <p:pRg st="3" end="3"/>
                                            </p:txEl>
                                          </p:spTgt>
                                        </p:tgtEl>
                                        <p:attrNameLst>
                                          <p:attrName>style.visibility</p:attrName>
                                        </p:attrNameLst>
                                      </p:cBhvr>
                                      <p:to>
                                        <p:strVal val="visible"/>
                                      </p:to>
                                    </p:set>
                                    <p:animEffect transition="in" filter="fade">
                                      <p:cBhvr>
                                        <p:cTn id="40" dur="500"/>
                                        <p:tgtEl>
                                          <p:spTgt spid="9">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9">
                                            <p:txEl>
                                              <p:pRg st="5" end="5"/>
                                            </p:txEl>
                                          </p:spTgt>
                                        </p:tgtEl>
                                        <p:attrNameLst>
                                          <p:attrName>style.visibility</p:attrName>
                                        </p:attrNameLst>
                                      </p:cBhvr>
                                      <p:to>
                                        <p:strVal val="visible"/>
                                      </p:to>
                                    </p:set>
                                    <p:animEffect transition="in" filter="fade">
                                      <p:cBhvr>
                                        <p:cTn id="45" dur="500"/>
                                        <p:tgtEl>
                                          <p:spTgt spid="9">
                                            <p:txEl>
                                              <p:pRg st="5" end="5"/>
                                            </p:txEl>
                                          </p:spTgt>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Effect transition="in" filter="fade">
                                      <p:cBhvr>
                                        <p:cTn id="49" dur="500"/>
                                        <p:tgtEl>
                                          <p:spTgt spid="9">
                                            <p:txEl>
                                              <p:pRg st="6" end="6"/>
                                            </p:txEl>
                                          </p:spTgt>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Effect transition="in" filter="fade">
                                      <p:cBhvr>
                                        <p:cTn id="53" dur="500"/>
                                        <p:tgtEl>
                                          <p:spTgt spid="9">
                                            <p:txEl>
                                              <p:pRg st="7" end="7"/>
                                            </p:txEl>
                                          </p:spTgt>
                                        </p:tgtEl>
                                      </p:cBhvr>
                                    </p:animEffect>
                                  </p:childTnLst>
                                </p:cTn>
                              </p:par>
                            </p:childTnLst>
                          </p:cTn>
                        </p:par>
                        <p:par>
                          <p:cTn id="54" fill="hold">
                            <p:stCondLst>
                              <p:cond delay="1500"/>
                            </p:stCondLst>
                            <p:childTnLst>
                              <p:par>
                                <p:cTn id="55" presetID="10" presetClass="entr" presetSubtype="0" fill="hold" nodeType="afterEffect">
                                  <p:stCondLst>
                                    <p:cond delay="0"/>
                                  </p:stCondLst>
                                  <p:childTnLst>
                                    <p:set>
                                      <p:cBhvr>
                                        <p:cTn id="56" dur="1" fill="hold">
                                          <p:stCondLst>
                                            <p:cond delay="0"/>
                                          </p:stCondLst>
                                        </p:cTn>
                                        <p:tgtEl>
                                          <p:spTgt spid="9">
                                            <p:txEl>
                                              <p:pRg st="8" end="8"/>
                                            </p:txEl>
                                          </p:spTgt>
                                        </p:tgtEl>
                                        <p:attrNameLst>
                                          <p:attrName>style.visibility</p:attrName>
                                        </p:attrNameLst>
                                      </p:cBhvr>
                                      <p:to>
                                        <p:strVal val="visible"/>
                                      </p:to>
                                    </p:set>
                                    <p:animEffect transition="in" filter="fade">
                                      <p:cBhvr>
                                        <p:cTn id="5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2.4. Mastering the Mechanics of Language – </a:t>
            </a:r>
            <a:r>
              <a:rPr lang="en-US" sz="4000" b="1" dirty="0">
                <a:solidFill>
                  <a:srgbClr val="C00000"/>
                </a:solidFill>
                <a:latin typeface="Cambria" panose="02040503050406030204" pitchFamily="18" charset="0"/>
                <a:ea typeface="Cambria" panose="02040503050406030204" pitchFamily="18" charset="0"/>
              </a:rPr>
              <a:t>Clarifying Your Comment by Putting it In Other Words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98066" y="1690688"/>
            <a:ext cx="6070601" cy="4802187"/>
          </a:xfrm>
        </p:spPr>
        <p:txBody>
          <a:bodyPr>
            <a:normAutofit fontScale="85000" lnSpcReduction="20000"/>
          </a:bodyPr>
          <a:lstStyle/>
          <a:p>
            <a:r>
              <a:rPr lang="en-US" sz="2400" dirty="0"/>
              <a:t>In what kind of situation do we need to clarify our comment?</a:t>
            </a:r>
          </a:p>
          <a:p>
            <a:r>
              <a:rPr lang="en-US" sz="2400" dirty="0"/>
              <a:t>How can we put our comment in other words?</a:t>
            </a:r>
          </a:p>
          <a:p>
            <a:endParaRPr lang="en-US" sz="2400" dirty="0"/>
          </a:p>
          <a:p>
            <a:r>
              <a:rPr lang="en-US" sz="2400" dirty="0"/>
              <a:t>There are times when you can detect that your listeners seem puzzled or lost when they are listening to you. </a:t>
            </a:r>
          </a:p>
          <a:p>
            <a:endParaRPr lang="en-US" sz="2400" dirty="0"/>
          </a:p>
          <a:p>
            <a:r>
              <a:rPr lang="en-US" sz="2400" dirty="0"/>
              <a:t>Assume responsibility for your communication and see that moment as an opportunity for you to clarify your point by expressing it in a different way. </a:t>
            </a:r>
          </a:p>
          <a:p>
            <a:endParaRPr lang="en-US" sz="2400" dirty="0"/>
          </a:p>
          <a:p>
            <a:r>
              <a:rPr lang="en-US" sz="2400" dirty="0"/>
              <a:t>The interlocutors' lack of understanding often may not be related to your pronunciation, grammar, or word choice, but to the lack of contextual cues or additional information that help your listeners understand your intended point.</a:t>
            </a:r>
          </a:p>
        </p:txBody>
      </p:sp>
      <p:sp>
        <p:nvSpPr>
          <p:cNvPr id="5" name="TextBox 4">
            <a:extLst>
              <a:ext uri="{FF2B5EF4-FFF2-40B4-BE49-F238E27FC236}">
                <a16:creationId xmlns:a16="http://schemas.microsoft.com/office/drawing/2014/main" id="{D1E25ED2-527F-4716-A847-38035B150A55}"/>
              </a:ext>
            </a:extLst>
          </p:cNvPr>
          <p:cNvSpPr txBox="1"/>
          <p:nvPr/>
        </p:nvSpPr>
        <p:spPr>
          <a:xfrm>
            <a:off x="643467" y="2578965"/>
            <a:ext cx="4851400" cy="2308324"/>
          </a:xfrm>
          <a:prstGeom prst="rect">
            <a:avLst/>
          </a:prstGeom>
          <a:noFill/>
          <a:ln>
            <a:solidFill>
              <a:srgbClr val="C00000"/>
            </a:solidFill>
            <a:prstDash val="dash"/>
          </a:ln>
        </p:spPr>
        <p:txBody>
          <a:bodyPr wrap="square" rtlCol="0">
            <a:spAutoFit/>
          </a:bodyPr>
          <a:lstStyle/>
          <a:p>
            <a:pPr algn="ctr"/>
            <a:r>
              <a:rPr lang="en-US" b="1" dirty="0"/>
              <a:t>How do you usually clarify your comment? Do you try to putting it in other words? How do you do it?</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Tree>
    <p:extLst>
      <p:ext uri="{BB962C8B-B14F-4D97-AF65-F5344CB8AC3E}">
        <p14:creationId xmlns:p14="http://schemas.microsoft.com/office/powerpoint/2010/main" val="338081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2.4. Mastering the Mechanics of Language – </a:t>
            </a:r>
            <a:r>
              <a:rPr lang="en-US" sz="3200" b="1" dirty="0">
                <a:solidFill>
                  <a:srgbClr val="C00000"/>
                </a:solidFill>
                <a:latin typeface="Cambria" panose="02040503050406030204" pitchFamily="18" charset="0"/>
                <a:ea typeface="Cambria" panose="02040503050406030204" pitchFamily="18" charset="0"/>
              </a:rPr>
              <a:t>Clarifying Your Comment by Putting it In Other Words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9" y="2066703"/>
            <a:ext cx="5257800" cy="4097031"/>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 I mean….</a:t>
            </a:r>
          </a:p>
          <a:p>
            <a:pPr algn="ctr"/>
            <a:r>
              <a:rPr lang="en-US" sz="2400" dirty="0"/>
              <a:t>….To put it another way…</a:t>
            </a:r>
          </a:p>
          <a:p>
            <a:pPr algn="ctr"/>
            <a:r>
              <a:rPr lang="en-US" sz="2400" dirty="0"/>
              <a:t>….What I’m trying to say is….</a:t>
            </a:r>
          </a:p>
          <a:p>
            <a:pPr algn="ctr"/>
            <a:r>
              <a:rPr lang="en-US" sz="2400" dirty="0"/>
              <a:t>….The point I’m trying to make is….</a:t>
            </a:r>
          </a:p>
          <a:p>
            <a:pPr algn="ctr"/>
            <a:r>
              <a:rPr lang="en-US" sz="2400" dirty="0"/>
              <a:t>….Let me put it another way…</a:t>
            </a:r>
          </a:p>
          <a:p>
            <a:pPr algn="ctr"/>
            <a:r>
              <a:rPr lang="en-US" sz="2400" dirty="0"/>
              <a:t>…..In other words….</a:t>
            </a:r>
          </a:p>
          <a:p>
            <a:pPr algn="ctr"/>
            <a:r>
              <a:rPr lang="en-US" sz="2400" dirty="0"/>
              <a:t>…My point is that….</a:t>
            </a:r>
          </a:p>
          <a:p>
            <a:pPr algn="ctr"/>
            <a:r>
              <a:rPr lang="en-US" sz="2400" dirty="0"/>
              <a:t>…..The point I’m trying to make is….</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199" y="2049769"/>
            <a:ext cx="5257800" cy="4097031"/>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That's not really what I was asking. My question is about [paraphrase the question].</a:t>
            </a:r>
          </a:p>
          <a:p>
            <a:pPr algn="ctr"/>
            <a:r>
              <a:rPr lang="en-US" sz="2400" dirty="0"/>
              <a:t>Perhaps I didn't make my question clear. What I asked was[paraphrase the question].</a:t>
            </a:r>
          </a:p>
          <a:p>
            <a:pPr algn="ctr"/>
            <a:r>
              <a:rPr lang="en-US" sz="2400" dirty="0"/>
              <a:t>I understand your point, but I think you've answered a slightly different question. What I would like to know is [paraphrase the question].</a:t>
            </a:r>
          </a:p>
        </p:txBody>
      </p:sp>
    </p:spTree>
    <p:extLst>
      <p:ext uri="{BB962C8B-B14F-4D97-AF65-F5344CB8AC3E}">
        <p14:creationId xmlns:p14="http://schemas.microsoft.com/office/powerpoint/2010/main" val="3498877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fade">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fade">
                                      <p:cBhvr>
                                        <p:cTn id="42" dur="5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fade">
                                      <p:cBhvr>
                                        <p:cTn id="47" dur="500"/>
                                        <p:tgtEl>
                                          <p:spTgt spid="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0" end="0"/>
                                            </p:txEl>
                                          </p:spTgt>
                                        </p:tgtEl>
                                        <p:attrNameLst>
                                          <p:attrName>style.visibility</p:attrName>
                                        </p:attrNameLst>
                                      </p:cBhvr>
                                      <p:to>
                                        <p:strVal val="visible"/>
                                      </p:to>
                                    </p:set>
                                    <p:animEffect transition="in" filter="fade">
                                      <p:cBhvr>
                                        <p:cTn id="52" dur="500"/>
                                        <p:tgtEl>
                                          <p:spTgt spid="14">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1" end="1"/>
                                            </p:txEl>
                                          </p:spTgt>
                                        </p:tgtEl>
                                        <p:attrNameLst>
                                          <p:attrName>style.visibility</p:attrName>
                                        </p:attrNameLst>
                                      </p:cBhvr>
                                      <p:to>
                                        <p:strVal val="visible"/>
                                      </p:to>
                                    </p:set>
                                    <p:animEffect transition="in" filter="fade">
                                      <p:cBhvr>
                                        <p:cTn id="57" dur="500"/>
                                        <p:tgtEl>
                                          <p:spTgt spid="14">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4">
                                            <p:txEl>
                                              <p:pRg st="2" end="2"/>
                                            </p:txEl>
                                          </p:spTgt>
                                        </p:tgtEl>
                                        <p:attrNameLst>
                                          <p:attrName>style.visibility</p:attrName>
                                        </p:attrNameLst>
                                      </p:cBhvr>
                                      <p:to>
                                        <p:strVal val="visible"/>
                                      </p:to>
                                    </p:set>
                                    <p:animEffect transition="in" filter="fade">
                                      <p:cBhvr>
                                        <p:cTn id="62" dur="500"/>
                                        <p:tgtEl>
                                          <p:spTgt spid="14">
                                            <p:txEl>
                                              <p:pRg st="2" end="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
                                            <p:txEl>
                                              <p:pRg st="3" end="3"/>
                                            </p:txEl>
                                          </p:spTgt>
                                        </p:tgtEl>
                                        <p:attrNameLst>
                                          <p:attrName>style.visibility</p:attrName>
                                        </p:attrNameLst>
                                      </p:cBhvr>
                                      <p:to>
                                        <p:strVal val="visible"/>
                                      </p:to>
                                    </p:set>
                                    <p:animEffect transition="in" filter="fade">
                                      <p:cBhvr>
                                        <p:cTn id="67"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2.4. Mastering the Mechanics of Language – </a:t>
            </a:r>
            <a:r>
              <a:rPr lang="en-US" sz="3200" b="1" dirty="0">
                <a:solidFill>
                  <a:srgbClr val="C00000"/>
                </a:solidFill>
                <a:latin typeface="Cambria" panose="02040503050406030204" pitchFamily="18" charset="0"/>
                <a:ea typeface="Cambria" panose="02040503050406030204" pitchFamily="18" charset="0"/>
              </a:rPr>
              <a:t>Clarifying Your Comment by Putting it In Other Words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6282265" y="1979875"/>
            <a:ext cx="5071535" cy="4107026"/>
          </a:xfrm>
          <a:prstGeom prst="rect">
            <a:avLst/>
          </a:prstGeom>
          <a:ln>
            <a:solidFill>
              <a:srgbClr val="00B05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Which expressions do you usually  use?</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endParaRPr lang="en-US" sz="2400" dirty="0"/>
          </a:p>
          <a:p>
            <a:pPr marL="0" indent="0" algn="ctr">
              <a:buFont typeface="Arial" panose="020B0604020202020204" pitchFamily="34" charset="0"/>
              <a:buNone/>
            </a:pPr>
            <a:r>
              <a:rPr lang="en-US" sz="2400" b="1" dirty="0"/>
              <a:t>Which expressions are new to you?</a:t>
            </a:r>
          </a:p>
          <a:p>
            <a:pPr algn="ctr"/>
            <a:r>
              <a:rPr lang="en-US" sz="2400" dirty="0"/>
              <a:t>____________________________</a:t>
            </a:r>
          </a:p>
          <a:p>
            <a:pPr algn="ctr"/>
            <a:r>
              <a:rPr lang="en-US" sz="2400" dirty="0"/>
              <a:t>____________________________</a:t>
            </a:r>
          </a:p>
          <a:p>
            <a:pPr algn="ctr"/>
            <a:r>
              <a:rPr lang="en-US" sz="2400" dirty="0"/>
              <a:t>____________________________</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838200" y="1979876"/>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159762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Effect transition="in" filter="fade">
                                      <p:cBhvr>
                                        <p:cTn id="11" dur="500"/>
                                        <p:tgtEl>
                                          <p:spTgt spid="12">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fade">
                                      <p:cBhvr>
                                        <p:cTn id="15" dur="500"/>
                                        <p:tgtEl>
                                          <p:spTgt spid="12">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Effect transition="in" filter="fade">
                                      <p:cBhvr>
                                        <p:cTn id="19" dur="500"/>
                                        <p:tgtEl>
                                          <p:spTgt spid="12">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fade">
                                      <p:cBhvr>
                                        <p:cTn id="23" dur="500"/>
                                        <p:tgtEl>
                                          <p:spTgt spid="12">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
                                            <p:txEl>
                                              <p:pRg st="0" end="0"/>
                                            </p:txEl>
                                          </p:spTgt>
                                        </p:tgtEl>
                                        <p:attrNameLst>
                                          <p:attrName>style.visibility</p:attrName>
                                        </p:attrNameLst>
                                      </p:cBhvr>
                                      <p:to>
                                        <p:strVal val="visible"/>
                                      </p:to>
                                    </p:set>
                                    <p:animEffect transition="in" filter="fade">
                                      <p:cBhvr>
                                        <p:cTn id="28" dur="500"/>
                                        <p:tgtEl>
                                          <p:spTgt spid="9">
                                            <p:txEl>
                                              <p:pRg st="0" end="0"/>
                                            </p:txEl>
                                          </p:spTgt>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9">
                                            <p:txEl>
                                              <p:pRg st="1" end="1"/>
                                            </p:txEl>
                                          </p:spTgt>
                                        </p:tgtEl>
                                        <p:attrNameLst>
                                          <p:attrName>style.visibility</p:attrName>
                                        </p:attrNameLst>
                                      </p:cBhvr>
                                      <p:to>
                                        <p:strVal val="visible"/>
                                      </p:to>
                                    </p:set>
                                    <p:animEffect transition="in" filter="fade">
                                      <p:cBhvr>
                                        <p:cTn id="32" dur="500"/>
                                        <p:tgtEl>
                                          <p:spTgt spid="9">
                                            <p:txEl>
                                              <p:pRg st="1" end="1"/>
                                            </p:txEl>
                                          </p:spTgt>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9">
                                            <p:txEl>
                                              <p:pRg st="2" end="2"/>
                                            </p:txEl>
                                          </p:spTgt>
                                        </p:tgtEl>
                                        <p:attrNameLst>
                                          <p:attrName>style.visibility</p:attrName>
                                        </p:attrNameLst>
                                      </p:cBhvr>
                                      <p:to>
                                        <p:strVal val="visible"/>
                                      </p:to>
                                    </p:set>
                                    <p:animEffect transition="in" filter="fade">
                                      <p:cBhvr>
                                        <p:cTn id="36" dur="500"/>
                                        <p:tgtEl>
                                          <p:spTgt spid="9">
                                            <p:txEl>
                                              <p:pRg st="2" end="2"/>
                                            </p:txEl>
                                          </p:spTgt>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9">
                                            <p:txEl>
                                              <p:pRg st="3" end="3"/>
                                            </p:txEl>
                                          </p:spTgt>
                                        </p:tgtEl>
                                        <p:attrNameLst>
                                          <p:attrName>style.visibility</p:attrName>
                                        </p:attrNameLst>
                                      </p:cBhvr>
                                      <p:to>
                                        <p:strVal val="visible"/>
                                      </p:to>
                                    </p:set>
                                    <p:animEffect transition="in" filter="fade">
                                      <p:cBhvr>
                                        <p:cTn id="40" dur="500"/>
                                        <p:tgtEl>
                                          <p:spTgt spid="9">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9">
                                            <p:txEl>
                                              <p:pRg st="5" end="5"/>
                                            </p:txEl>
                                          </p:spTgt>
                                        </p:tgtEl>
                                        <p:attrNameLst>
                                          <p:attrName>style.visibility</p:attrName>
                                        </p:attrNameLst>
                                      </p:cBhvr>
                                      <p:to>
                                        <p:strVal val="visible"/>
                                      </p:to>
                                    </p:set>
                                    <p:animEffect transition="in" filter="fade">
                                      <p:cBhvr>
                                        <p:cTn id="45" dur="500"/>
                                        <p:tgtEl>
                                          <p:spTgt spid="9">
                                            <p:txEl>
                                              <p:pRg st="5" end="5"/>
                                            </p:txEl>
                                          </p:spTgt>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Effect transition="in" filter="fade">
                                      <p:cBhvr>
                                        <p:cTn id="49" dur="500"/>
                                        <p:tgtEl>
                                          <p:spTgt spid="9">
                                            <p:txEl>
                                              <p:pRg st="6" end="6"/>
                                            </p:txEl>
                                          </p:spTgt>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Effect transition="in" filter="fade">
                                      <p:cBhvr>
                                        <p:cTn id="53" dur="500"/>
                                        <p:tgtEl>
                                          <p:spTgt spid="9">
                                            <p:txEl>
                                              <p:pRg st="7" end="7"/>
                                            </p:txEl>
                                          </p:spTgt>
                                        </p:tgtEl>
                                      </p:cBhvr>
                                    </p:animEffect>
                                  </p:childTnLst>
                                </p:cTn>
                              </p:par>
                            </p:childTnLst>
                          </p:cTn>
                        </p:par>
                        <p:par>
                          <p:cTn id="54" fill="hold">
                            <p:stCondLst>
                              <p:cond delay="1500"/>
                            </p:stCondLst>
                            <p:childTnLst>
                              <p:par>
                                <p:cTn id="55" presetID="10" presetClass="entr" presetSubtype="0" fill="hold" nodeType="afterEffect">
                                  <p:stCondLst>
                                    <p:cond delay="0"/>
                                  </p:stCondLst>
                                  <p:childTnLst>
                                    <p:set>
                                      <p:cBhvr>
                                        <p:cTn id="56" dur="1" fill="hold">
                                          <p:stCondLst>
                                            <p:cond delay="0"/>
                                          </p:stCondLst>
                                        </p:cTn>
                                        <p:tgtEl>
                                          <p:spTgt spid="9">
                                            <p:txEl>
                                              <p:pRg st="8" end="8"/>
                                            </p:txEl>
                                          </p:spTgt>
                                        </p:tgtEl>
                                        <p:attrNameLst>
                                          <p:attrName>style.visibility</p:attrName>
                                        </p:attrNameLst>
                                      </p:cBhvr>
                                      <p:to>
                                        <p:strVal val="visible"/>
                                      </p:to>
                                    </p:set>
                                    <p:animEffect transition="in" filter="fade">
                                      <p:cBhvr>
                                        <p:cTn id="5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Strategies for Success – </a:t>
            </a:r>
            <a:r>
              <a:rPr lang="en-US" sz="4000" b="1" dirty="0">
                <a:solidFill>
                  <a:srgbClr val="C00000"/>
                </a:solidFill>
                <a:latin typeface="Cambria" panose="02040503050406030204" pitchFamily="18" charset="0"/>
                <a:ea typeface="Cambria" panose="02040503050406030204" pitchFamily="18" charset="0"/>
              </a:rPr>
              <a:t>Introducing Oneself to A Group</a:t>
            </a: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003425"/>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4" name="TextBox 3">
            <a:extLst>
              <a:ext uri="{FF2B5EF4-FFF2-40B4-BE49-F238E27FC236}">
                <a16:creationId xmlns:a16="http://schemas.microsoft.com/office/drawing/2014/main" id="{7DBA34E1-964B-4D0B-AD5A-1C198CD345D6}"/>
              </a:ext>
            </a:extLst>
          </p:cNvPr>
          <p:cNvSpPr txBox="1"/>
          <p:nvPr/>
        </p:nvSpPr>
        <p:spPr>
          <a:xfrm>
            <a:off x="838200" y="1799872"/>
            <a:ext cx="10693400" cy="4401205"/>
          </a:xfrm>
          <a:prstGeom prst="rect">
            <a:avLst/>
          </a:prstGeom>
          <a:noFill/>
        </p:spPr>
        <p:txBody>
          <a:bodyPr wrap="square" rtlCol="0">
            <a:spAutoFit/>
          </a:bodyPr>
          <a:lstStyle/>
          <a:p>
            <a:pPr marL="285750" indent="-285750">
              <a:buFont typeface="Arial" panose="020B0604020202020204" pitchFamily="34" charset="0"/>
              <a:buChar char="•"/>
            </a:pPr>
            <a:r>
              <a:rPr lang="en-US" sz="2000" dirty="0"/>
              <a:t>When it comes to academic conversation in small group settings, the first potential challenge that many students face is self-introduction in a group situation.</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As the instructor goes around the room or while you are waiting for your turn, your heart may start pounding, your palms may get sweaty, your tongue may get dry, and your breath may become shallow.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This seemingly easy situation actually has all the ingredients that increase apprehension for most people: the formality of the situation, the anticipation of your turn coming up, the feeling of wanting to escape from the situation, the time pressure that you might be under, and becoming the center of the attention among an unfamiliar group of people and in unfamiliar surroundings.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Here is an easy-to-follow plan for you to get ready to put your best foot forward in creating the right impression when you introduce yourself to a group.</a:t>
            </a:r>
          </a:p>
        </p:txBody>
      </p:sp>
    </p:spTree>
    <p:extLst>
      <p:ext uri="{BB962C8B-B14F-4D97-AF65-F5344CB8AC3E}">
        <p14:creationId xmlns:p14="http://schemas.microsoft.com/office/powerpoint/2010/main" val="4209894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fade">
                                      <p:cBhvr>
                                        <p:cTn id="2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Strategies for Success – </a:t>
            </a:r>
            <a:r>
              <a:rPr lang="en-US" sz="4000" b="1" dirty="0">
                <a:solidFill>
                  <a:srgbClr val="C00000"/>
                </a:solidFill>
                <a:latin typeface="Cambria" panose="02040503050406030204" pitchFamily="18" charset="0"/>
                <a:ea typeface="Cambria" panose="02040503050406030204" pitchFamily="18" charset="0"/>
              </a:rPr>
              <a:t>Introducing Oneself to A Group (cont.)</a:t>
            </a: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7111999" y="1731632"/>
            <a:ext cx="4515894" cy="2292347"/>
          </a:xfrm>
          <a:prstGeom prst="rect">
            <a:avLst/>
          </a:prstGeom>
          <a:ln>
            <a:solidFill>
              <a:schemeClr val="accent2">
                <a:lumMod val="50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900" dirty="0"/>
              <a:t>Example:</a:t>
            </a:r>
          </a:p>
          <a:p>
            <a:pPr marL="0" indent="0" algn="ctr">
              <a:buNone/>
            </a:pPr>
            <a:r>
              <a:rPr lang="en-US" sz="1900" i="1" dirty="0">
                <a:solidFill>
                  <a:schemeClr val="accent1">
                    <a:lumMod val="50000"/>
                  </a:schemeClr>
                </a:solidFill>
              </a:rPr>
              <a:t>I’m Maria. My name is Maria Dewi Rosari.</a:t>
            </a:r>
          </a:p>
          <a:p>
            <a:pPr marL="0" indent="0" algn="ctr">
              <a:buNone/>
            </a:pPr>
            <a:r>
              <a:rPr lang="en-US" sz="1900" i="1" dirty="0">
                <a:solidFill>
                  <a:schemeClr val="accent1">
                    <a:lumMod val="50000"/>
                  </a:schemeClr>
                </a:solidFill>
              </a:rPr>
              <a:t>I’m here to represent my university, which is Jakarta International University.</a:t>
            </a:r>
          </a:p>
          <a:p>
            <a:pPr marL="0" indent="0" algn="ctr">
              <a:buNone/>
            </a:pPr>
            <a:r>
              <a:rPr lang="en-US" sz="1900" i="1" dirty="0">
                <a:solidFill>
                  <a:schemeClr val="accent1">
                    <a:lumMod val="50000"/>
                  </a:schemeClr>
                </a:solidFill>
              </a:rPr>
              <a:t>I’m looking forward to having a further discussion with you regarding the research interests we share in common. </a:t>
            </a:r>
          </a:p>
        </p:txBody>
      </p:sp>
      <p:sp>
        <p:nvSpPr>
          <p:cNvPr id="4" name="TextBox 3">
            <a:extLst>
              <a:ext uri="{FF2B5EF4-FFF2-40B4-BE49-F238E27FC236}">
                <a16:creationId xmlns:a16="http://schemas.microsoft.com/office/drawing/2014/main" id="{7DBA34E1-964B-4D0B-AD5A-1C198CD345D6}"/>
              </a:ext>
            </a:extLst>
          </p:cNvPr>
          <p:cNvSpPr txBox="1"/>
          <p:nvPr/>
        </p:nvSpPr>
        <p:spPr>
          <a:xfrm>
            <a:off x="838201" y="1799872"/>
            <a:ext cx="5867399" cy="4801314"/>
          </a:xfrm>
          <a:prstGeom prst="rect">
            <a:avLst/>
          </a:prstGeom>
          <a:noFill/>
        </p:spPr>
        <p:txBody>
          <a:bodyPr wrap="square" rtlCol="0">
            <a:spAutoFit/>
          </a:bodyPr>
          <a:lstStyle/>
          <a:p>
            <a:pPr marL="457200" indent="-457200">
              <a:buFont typeface="+mj-lt"/>
              <a:buAutoNum type="arabicPeriod"/>
            </a:pPr>
            <a:r>
              <a:rPr lang="en-US" dirty="0"/>
              <a:t>Recognize that it is </a:t>
            </a:r>
            <a:r>
              <a:rPr lang="en-US" b="1" dirty="0"/>
              <a:t>normal</a:t>
            </a:r>
            <a:r>
              <a:rPr lang="en-US" dirty="0"/>
              <a:t> to feel nervous. You are not alone.</a:t>
            </a:r>
          </a:p>
          <a:p>
            <a:pPr marL="457200" indent="-457200">
              <a:buFont typeface="+mj-lt"/>
              <a:buAutoNum type="arabicPeriod"/>
            </a:pPr>
            <a:r>
              <a:rPr lang="en-US" b="1" dirty="0"/>
              <a:t>Plan a simple sequence </a:t>
            </a:r>
            <a:r>
              <a:rPr lang="en-US" dirty="0"/>
              <a:t>for introducing yourself. Here are two sample sequences:</a:t>
            </a:r>
          </a:p>
          <a:p>
            <a:pPr marL="896938" indent="-457200">
              <a:buFont typeface="+mj-lt"/>
              <a:buAutoNum type="alphaLcPeriod"/>
            </a:pPr>
            <a:r>
              <a:rPr lang="en-US" dirty="0"/>
              <a:t>Say your name slowly. Note that you are familiar with your name, but others may not be:</a:t>
            </a:r>
            <a:br>
              <a:rPr lang="en-US" dirty="0"/>
            </a:br>
            <a:r>
              <a:rPr lang="en-US" i="1" dirty="0">
                <a:solidFill>
                  <a:schemeClr val="accent1">
                    <a:lumMod val="50000"/>
                  </a:schemeClr>
                </a:solidFill>
              </a:rPr>
              <a:t>I'm... . My name is . ...</a:t>
            </a:r>
            <a:br>
              <a:rPr lang="en-US" dirty="0">
                <a:solidFill>
                  <a:schemeClr val="accent1">
                    <a:lumMod val="50000"/>
                  </a:schemeClr>
                </a:solidFill>
              </a:rPr>
            </a:br>
            <a:r>
              <a:rPr lang="en-US" dirty="0"/>
              <a:t>Next, say the main thing you want others to know: e.g., </a:t>
            </a:r>
            <a:r>
              <a:rPr lang="en-US" i="1" dirty="0">
                <a:solidFill>
                  <a:schemeClr val="accent1">
                    <a:lumMod val="50000"/>
                  </a:schemeClr>
                </a:solidFill>
              </a:rPr>
              <a:t>I'm here to....</a:t>
            </a:r>
            <a:br>
              <a:rPr lang="en-US" dirty="0"/>
            </a:br>
            <a:r>
              <a:rPr lang="en-US" dirty="0"/>
              <a:t>Conclude: e.g</a:t>
            </a:r>
            <a:r>
              <a:rPr lang="en-US" i="1" dirty="0">
                <a:solidFill>
                  <a:schemeClr val="accent1">
                    <a:lumMod val="50000"/>
                  </a:schemeClr>
                </a:solidFill>
              </a:rPr>
              <a:t>., I'm looking forward to....</a:t>
            </a:r>
          </a:p>
          <a:p>
            <a:pPr marL="896938" indent="-457200">
              <a:buFont typeface="+mj-lt"/>
              <a:buAutoNum type="alphaLcPeriod" startAt="2"/>
            </a:pPr>
            <a:r>
              <a:rPr lang="en-US" dirty="0"/>
              <a:t>State your name, position, and affiliation.</a:t>
            </a:r>
            <a:br>
              <a:rPr lang="en-US" dirty="0"/>
            </a:br>
            <a:r>
              <a:rPr lang="en-US" dirty="0"/>
              <a:t>Say where you are from and how long you have been in the country.</a:t>
            </a:r>
            <a:br>
              <a:rPr lang="en-US" dirty="0"/>
            </a:br>
            <a:r>
              <a:rPr lang="en-US" dirty="0"/>
              <a:t>State the main thing you would like others to know.</a:t>
            </a:r>
            <a:br>
              <a:rPr lang="en-US" dirty="0"/>
            </a:br>
            <a:r>
              <a:rPr lang="en-US" dirty="0"/>
              <a:t>Share any other relevant piece of information about yourself.</a:t>
            </a:r>
            <a:br>
              <a:rPr lang="en-US" dirty="0"/>
            </a:br>
            <a:r>
              <a:rPr lang="en-US" dirty="0"/>
              <a:t>Conclude.</a:t>
            </a:r>
          </a:p>
        </p:txBody>
      </p:sp>
      <p:sp>
        <p:nvSpPr>
          <p:cNvPr id="5" name="Content Placeholder 7">
            <a:extLst>
              <a:ext uri="{FF2B5EF4-FFF2-40B4-BE49-F238E27FC236}">
                <a16:creationId xmlns:a16="http://schemas.microsoft.com/office/drawing/2014/main" id="{228FC6D0-B56B-4D82-8FDE-DC28F083E0AD}"/>
              </a:ext>
            </a:extLst>
          </p:cNvPr>
          <p:cNvSpPr txBox="1">
            <a:spLocks/>
          </p:cNvSpPr>
          <p:nvPr/>
        </p:nvSpPr>
        <p:spPr>
          <a:xfrm>
            <a:off x="7111999" y="4205992"/>
            <a:ext cx="4515894" cy="2292346"/>
          </a:xfrm>
          <a:prstGeom prst="rect">
            <a:avLst/>
          </a:prstGeom>
          <a:ln>
            <a:solidFill>
              <a:schemeClr val="accent2">
                <a:lumMod val="50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dirty="0"/>
              <a:t>Now, make your own introduction:</a:t>
            </a:r>
          </a:p>
          <a:p>
            <a:pPr marL="0" indent="0" algn="ctr">
              <a:buNone/>
            </a:pPr>
            <a:r>
              <a:rPr lang="en-US" sz="2000" i="1" dirty="0">
                <a:solidFill>
                  <a:schemeClr val="accent1">
                    <a:lumMod val="50000"/>
                  </a:schemeClr>
                </a:solidFill>
              </a:rPr>
              <a:t>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32057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Strategies for Success – </a:t>
            </a:r>
            <a:r>
              <a:rPr lang="en-US" sz="4000" b="1" dirty="0">
                <a:solidFill>
                  <a:srgbClr val="C00000"/>
                </a:solidFill>
                <a:latin typeface="Cambria" panose="02040503050406030204" pitchFamily="18" charset="0"/>
                <a:ea typeface="Cambria" panose="02040503050406030204" pitchFamily="18" charset="0"/>
              </a:rPr>
              <a:t>Introducing Oneself to A Group (cont.)</a:t>
            </a:r>
          </a:p>
        </p:txBody>
      </p:sp>
      <p:sp>
        <p:nvSpPr>
          <p:cNvPr id="4" name="TextBox 3">
            <a:extLst>
              <a:ext uri="{FF2B5EF4-FFF2-40B4-BE49-F238E27FC236}">
                <a16:creationId xmlns:a16="http://schemas.microsoft.com/office/drawing/2014/main" id="{7DBA34E1-964B-4D0B-AD5A-1C198CD345D6}"/>
              </a:ext>
            </a:extLst>
          </p:cNvPr>
          <p:cNvSpPr txBox="1"/>
          <p:nvPr/>
        </p:nvSpPr>
        <p:spPr>
          <a:xfrm>
            <a:off x="905932" y="1749073"/>
            <a:ext cx="10515599" cy="4585871"/>
          </a:xfrm>
          <a:prstGeom prst="rect">
            <a:avLst/>
          </a:prstGeom>
          <a:noFill/>
        </p:spPr>
        <p:txBody>
          <a:bodyPr wrap="square" rtlCol="0">
            <a:spAutoFit/>
          </a:bodyPr>
          <a:lstStyle/>
          <a:p>
            <a:pPr marL="457200" indent="-457200">
              <a:buFont typeface="+mj-lt"/>
              <a:buAutoNum type="arabicPeriod" startAt="3"/>
            </a:pPr>
            <a:r>
              <a:rPr lang="en-US" sz="2200" dirty="0"/>
              <a:t>Take a few </a:t>
            </a:r>
            <a:r>
              <a:rPr lang="en-US" sz="2200" b="1" dirty="0"/>
              <a:t>deep breaths </a:t>
            </a:r>
            <a:r>
              <a:rPr lang="en-US" sz="2200" dirty="0"/>
              <a:t>while waiting to speak.</a:t>
            </a:r>
          </a:p>
          <a:p>
            <a:pPr marL="457200" indent="-457200">
              <a:buFont typeface="+mj-lt"/>
              <a:buAutoNum type="arabicPeriod" startAt="3"/>
            </a:pPr>
            <a:endParaRPr lang="en-US" sz="2200" dirty="0"/>
          </a:p>
          <a:p>
            <a:pPr marL="457200" indent="-457200">
              <a:buFont typeface="+mj-lt"/>
              <a:buAutoNum type="arabicPeriod" startAt="3"/>
            </a:pPr>
            <a:r>
              <a:rPr lang="en-US" sz="2200" b="1" dirty="0"/>
              <a:t>Start speaking after you inhale </a:t>
            </a:r>
            <a:r>
              <a:rPr lang="en-US" sz="2200" dirty="0"/>
              <a:t>and not after you exhale. Starting to speak after you exhale creates a shortness of breath that can exacerbate the nervousness or anxiety associated with speaking.</a:t>
            </a:r>
          </a:p>
          <a:p>
            <a:pPr marL="457200" indent="-457200">
              <a:buFont typeface="+mj-lt"/>
              <a:buAutoNum type="arabicPeriod" startAt="3"/>
            </a:pPr>
            <a:endParaRPr lang="en-US" sz="2400" b="1" dirty="0"/>
          </a:p>
          <a:p>
            <a:pPr marL="457200" indent="-457200">
              <a:buFont typeface="+mj-lt"/>
              <a:buAutoNum type="arabicPeriod" startAt="3"/>
            </a:pPr>
            <a:r>
              <a:rPr lang="en-US" sz="2200" b="1" dirty="0"/>
              <a:t>Smile</a:t>
            </a:r>
            <a:r>
              <a:rPr lang="en-US" sz="2200" dirty="0"/>
              <a:t> and use </a:t>
            </a:r>
            <a:r>
              <a:rPr lang="en-US" sz="2200" b="1" dirty="0"/>
              <a:t>a relaxed posture </a:t>
            </a:r>
            <a:r>
              <a:rPr lang="en-US" sz="2200" dirty="0"/>
              <a:t>to convey approachability.</a:t>
            </a:r>
          </a:p>
          <a:p>
            <a:pPr marL="457200" indent="-457200">
              <a:buFont typeface="+mj-lt"/>
              <a:buAutoNum type="arabicPeriod" startAt="3"/>
            </a:pPr>
            <a:r>
              <a:rPr lang="en-US" sz="2200" dirty="0"/>
              <a:t>Try making </a:t>
            </a:r>
            <a:r>
              <a:rPr lang="en-US" sz="2200" b="1" dirty="0"/>
              <a:t>eye contact </a:t>
            </a:r>
            <a:r>
              <a:rPr lang="en-US" sz="2200" dirty="0"/>
              <a:t>with people in all corners of the room throughout your introduction.</a:t>
            </a:r>
          </a:p>
          <a:p>
            <a:pPr marL="457200" indent="-457200">
              <a:buFont typeface="+mj-lt"/>
              <a:buAutoNum type="arabicPeriod" startAt="3"/>
            </a:pPr>
            <a:endParaRPr lang="en-US" sz="2200" b="1" dirty="0"/>
          </a:p>
          <a:p>
            <a:pPr marL="457200" indent="-457200">
              <a:buFont typeface="+mj-lt"/>
              <a:buAutoNum type="arabicPeriod" startAt="3"/>
            </a:pPr>
            <a:r>
              <a:rPr lang="en-US" sz="2200" b="1" dirty="0"/>
              <a:t>End confidently</a:t>
            </a:r>
            <a:r>
              <a:rPr lang="en-US" sz="2200" dirty="0"/>
              <a:t>. Avoid the temptation to end your introduction as soon as you can or to use weak exits such as: </a:t>
            </a:r>
            <a:br>
              <a:rPr lang="en-US" sz="2200" dirty="0"/>
            </a:br>
            <a:r>
              <a:rPr lang="en-US" sz="200" dirty="0"/>
              <a:t>.</a:t>
            </a:r>
            <a:endParaRPr lang="en-US" sz="2400" dirty="0"/>
          </a:p>
          <a:p>
            <a:pPr algn="ctr"/>
            <a:r>
              <a:rPr lang="en-US" sz="2200" i="1" dirty="0"/>
              <a:t>"Well, I guess that's it." or "Um, that's all....”</a:t>
            </a:r>
          </a:p>
        </p:txBody>
      </p:sp>
    </p:spTree>
    <p:extLst>
      <p:ext uri="{BB962C8B-B14F-4D97-AF65-F5344CB8AC3E}">
        <p14:creationId xmlns:p14="http://schemas.microsoft.com/office/powerpoint/2010/main" val="2145412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fade">
                                      <p:cBhvr>
                                        <p:cTn id="22" dur="500"/>
                                        <p:tgtEl>
                                          <p:spTgt spid="4">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7" end="7"/>
                                            </p:txEl>
                                          </p:spTgt>
                                        </p:tgtEl>
                                        <p:attrNameLst>
                                          <p:attrName>style.visibility</p:attrName>
                                        </p:attrNameLst>
                                      </p:cBhvr>
                                      <p:to>
                                        <p:strVal val="visible"/>
                                      </p:to>
                                    </p:set>
                                    <p:animEffect transition="in" filter="fade">
                                      <p:cBhvr>
                                        <p:cTn id="27" dur="500"/>
                                        <p:tgtEl>
                                          <p:spTgt spid="4">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8" end="8"/>
                                            </p:txEl>
                                          </p:spTgt>
                                        </p:tgtEl>
                                        <p:attrNameLst>
                                          <p:attrName>style.visibility</p:attrName>
                                        </p:attrNameLst>
                                      </p:cBhvr>
                                      <p:to>
                                        <p:strVal val="visible"/>
                                      </p:to>
                                    </p:set>
                                    <p:animEffect transition="in" filter="fade">
                                      <p:cBhvr>
                                        <p:cTn id="32"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Strategies for Success – </a:t>
            </a:r>
            <a:r>
              <a:rPr lang="en-US" sz="4000" b="1" dirty="0">
                <a:solidFill>
                  <a:srgbClr val="C00000"/>
                </a:solidFill>
                <a:latin typeface="Cambria" panose="02040503050406030204" pitchFamily="18" charset="0"/>
                <a:ea typeface="Cambria" panose="02040503050406030204" pitchFamily="18" charset="0"/>
              </a:rPr>
              <a:t>Tips on Asking Questions</a:t>
            </a:r>
          </a:p>
        </p:txBody>
      </p:sp>
      <p:sp>
        <p:nvSpPr>
          <p:cNvPr id="4" name="TextBox 3">
            <a:extLst>
              <a:ext uri="{FF2B5EF4-FFF2-40B4-BE49-F238E27FC236}">
                <a16:creationId xmlns:a16="http://schemas.microsoft.com/office/drawing/2014/main" id="{7DBA34E1-964B-4D0B-AD5A-1C198CD345D6}"/>
              </a:ext>
            </a:extLst>
          </p:cNvPr>
          <p:cNvSpPr txBox="1"/>
          <p:nvPr/>
        </p:nvSpPr>
        <p:spPr>
          <a:xfrm>
            <a:off x="905933" y="1749074"/>
            <a:ext cx="4851400" cy="430887"/>
          </a:xfrm>
          <a:prstGeom prst="rect">
            <a:avLst/>
          </a:prstGeom>
          <a:noFill/>
        </p:spPr>
        <p:txBody>
          <a:bodyPr wrap="square" rtlCol="0">
            <a:spAutoFit/>
          </a:bodyPr>
          <a:lstStyle/>
          <a:p>
            <a:pPr algn="ctr"/>
            <a:r>
              <a:rPr lang="en-US" sz="2200" b="1" dirty="0">
                <a:solidFill>
                  <a:schemeClr val="accent6">
                    <a:lumMod val="75000"/>
                  </a:schemeClr>
                </a:solidFill>
              </a:rPr>
              <a:t>Be the first to ask a question</a:t>
            </a:r>
          </a:p>
        </p:txBody>
      </p:sp>
      <p:sp>
        <p:nvSpPr>
          <p:cNvPr id="5" name="TextBox 4">
            <a:extLst>
              <a:ext uri="{FF2B5EF4-FFF2-40B4-BE49-F238E27FC236}">
                <a16:creationId xmlns:a16="http://schemas.microsoft.com/office/drawing/2014/main" id="{010B0D3A-3C24-4537-A6D6-E8F446DED575}"/>
              </a:ext>
            </a:extLst>
          </p:cNvPr>
          <p:cNvSpPr txBox="1"/>
          <p:nvPr/>
        </p:nvSpPr>
        <p:spPr>
          <a:xfrm>
            <a:off x="905933" y="2238348"/>
            <a:ext cx="4851400" cy="3893374"/>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1900" dirty="0"/>
              <a:t>Many students share the </a:t>
            </a:r>
            <a:r>
              <a:rPr lang="en-US" sz="1900" b="1" dirty="0"/>
              <a:t>sentiments of fear </a:t>
            </a:r>
            <a:r>
              <a:rPr lang="en-US" sz="1900" dirty="0"/>
              <a:t>and anxiety about asking a question that may sound "stupid" to others. </a:t>
            </a:r>
          </a:p>
          <a:p>
            <a:pPr marL="342900" indent="-342900">
              <a:buFont typeface="Arial" panose="020B0604020202020204" pitchFamily="34" charset="0"/>
              <a:buChar char="•"/>
            </a:pPr>
            <a:r>
              <a:rPr lang="en-US" sz="1900" dirty="0"/>
              <a:t>Be the first to raise a question because, as the discussion progresses, </a:t>
            </a:r>
            <a:r>
              <a:rPr lang="en-US" sz="1900" b="1" dirty="0"/>
              <a:t>participation often becomes increasingly complex </a:t>
            </a:r>
            <a:r>
              <a:rPr lang="en-US" sz="1900" dirty="0"/>
              <a:t>and difficult if you are new to this academic practice. </a:t>
            </a:r>
          </a:p>
          <a:p>
            <a:pPr marL="342900" indent="-342900">
              <a:buFont typeface="Arial" panose="020B0604020202020204" pitchFamily="34" charset="0"/>
              <a:buChar char="•"/>
            </a:pPr>
            <a:r>
              <a:rPr lang="en-US" sz="1900" dirty="0"/>
              <a:t>After you have asked a question, you will often </a:t>
            </a:r>
            <a:r>
              <a:rPr lang="en-US" sz="1900" b="1" dirty="0"/>
              <a:t>feel more at ease </a:t>
            </a:r>
            <a:r>
              <a:rPr lang="en-US" sz="1900" dirty="0"/>
              <a:t>and involved, and, gradually, </a:t>
            </a:r>
            <a:r>
              <a:rPr lang="en-US" sz="1900" b="1" dirty="0"/>
              <a:t>your confidence about raising questions will be enhanced </a:t>
            </a:r>
            <a:r>
              <a:rPr lang="en-US" sz="1900" dirty="0"/>
              <a:t>through the successful small steps that you have made.</a:t>
            </a:r>
          </a:p>
        </p:txBody>
      </p:sp>
      <p:sp>
        <p:nvSpPr>
          <p:cNvPr id="6" name="TextBox 5">
            <a:extLst>
              <a:ext uri="{FF2B5EF4-FFF2-40B4-BE49-F238E27FC236}">
                <a16:creationId xmlns:a16="http://schemas.microsoft.com/office/drawing/2014/main" id="{1C79E166-A0E4-4BCB-B964-CEF322E2A35D}"/>
              </a:ext>
            </a:extLst>
          </p:cNvPr>
          <p:cNvSpPr txBox="1"/>
          <p:nvPr/>
        </p:nvSpPr>
        <p:spPr>
          <a:xfrm>
            <a:off x="6310447" y="1690688"/>
            <a:ext cx="4851400" cy="430887"/>
          </a:xfrm>
          <a:prstGeom prst="rect">
            <a:avLst/>
          </a:prstGeom>
          <a:noFill/>
        </p:spPr>
        <p:txBody>
          <a:bodyPr wrap="square" rtlCol="0">
            <a:spAutoFit/>
          </a:bodyPr>
          <a:lstStyle/>
          <a:p>
            <a:pPr algn="ctr"/>
            <a:r>
              <a:rPr lang="en-US" sz="2200" b="1" dirty="0">
                <a:solidFill>
                  <a:schemeClr val="accent6">
                    <a:lumMod val="75000"/>
                  </a:schemeClr>
                </a:solidFill>
              </a:rPr>
              <a:t>Exercise effective listening skills</a:t>
            </a:r>
          </a:p>
        </p:txBody>
      </p:sp>
      <p:sp>
        <p:nvSpPr>
          <p:cNvPr id="8" name="TextBox 7">
            <a:extLst>
              <a:ext uri="{FF2B5EF4-FFF2-40B4-BE49-F238E27FC236}">
                <a16:creationId xmlns:a16="http://schemas.microsoft.com/office/drawing/2014/main" id="{2DBF82E4-0934-43B9-925C-053519AB8748}"/>
              </a:ext>
            </a:extLst>
          </p:cNvPr>
          <p:cNvSpPr txBox="1"/>
          <p:nvPr/>
        </p:nvSpPr>
        <p:spPr>
          <a:xfrm>
            <a:off x="6502400" y="2213827"/>
            <a:ext cx="4851400" cy="1631216"/>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2000" dirty="0"/>
              <a:t>It is important so that you can ask questions that are related to the comments being made or to the subject being discussed, i.e., questions that are important to developing the discussion.</a:t>
            </a:r>
          </a:p>
        </p:txBody>
      </p:sp>
    </p:spTree>
    <p:extLst>
      <p:ext uri="{BB962C8B-B14F-4D97-AF65-F5344CB8AC3E}">
        <p14:creationId xmlns:p14="http://schemas.microsoft.com/office/powerpoint/2010/main" val="1842599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fade">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Strategies for Success – </a:t>
            </a:r>
            <a:r>
              <a:rPr lang="en-US" sz="4000" b="1" dirty="0">
                <a:solidFill>
                  <a:srgbClr val="C00000"/>
                </a:solidFill>
                <a:latin typeface="Cambria" panose="02040503050406030204" pitchFamily="18" charset="0"/>
                <a:ea typeface="Cambria" panose="02040503050406030204" pitchFamily="18" charset="0"/>
              </a:rPr>
              <a:t>Tips on Asking Questions (cont.)</a:t>
            </a:r>
          </a:p>
        </p:txBody>
      </p:sp>
      <p:sp>
        <p:nvSpPr>
          <p:cNvPr id="4" name="TextBox 3">
            <a:extLst>
              <a:ext uri="{FF2B5EF4-FFF2-40B4-BE49-F238E27FC236}">
                <a16:creationId xmlns:a16="http://schemas.microsoft.com/office/drawing/2014/main" id="{7DBA34E1-964B-4D0B-AD5A-1C198CD345D6}"/>
              </a:ext>
            </a:extLst>
          </p:cNvPr>
          <p:cNvSpPr txBox="1"/>
          <p:nvPr/>
        </p:nvSpPr>
        <p:spPr>
          <a:xfrm>
            <a:off x="905933" y="1647476"/>
            <a:ext cx="4851400" cy="430887"/>
          </a:xfrm>
          <a:prstGeom prst="rect">
            <a:avLst/>
          </a:prstGeom>
          <a:noFill/>
        </p:spPr>
        <p:txBody>
          <a:bodyPr wrap="square" rtlCol="0">
            <a:spAutoFit/>
          </a:bodyPr>
          <a:lstStyle/>
          <a:p>
            <a:pPr algn="ctr"/>
            <a:r>
              <a:rPr lang="en-US" sz="2200" b="1" dirty="0">
                <a:solidFill>
                  <a:schemeClr val="accent6">
                    <a:lumMod val="75000"/>
                  </a:schemeClr>
                </a:solidFill>
              </a:rPr>
              <a:t>Prepare questions in advance</a:t>
            </a:r>
          </a:p>
        </p:txBody>
      </p:sp>
      <p:sp>
        <p:nvSpPr>
          <p:cNvPr id="5" name="TextBox 4">
            <a:extLst>
              <a:ext uri="{FF2B5EF4-FFF2-40B4-BE49-F238E27FC236}">
                <a16:creationId xmlns:a16="http://schemas.microsoft.com/office/drawing/2014/main" id="{010B0D3A-3C24-4537-A6D6-E8F446DED575}"/>
              </a:ext>
            </a:extLst>
          </p:cNvPr>
          <p:cNvSpPr txBox="1"/>
          <p:nvPr/>
        </p:nvSpPr>
        <p:spPr>
          <a:xfrm>
            <a:off x="905932" y="2069018"/>
            <a:ext cx="5190067" cy="4478149"/>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1900" dirty="0"/>
              <a:t>Being able to pose questions that facilitate the flow of discussion by exercising effective listening skills and to sharply question assigned materials in seminar discussions contribute to group members' learning. </a:t>
            </a:r>
          </a:p>
          <a:p>
            <a:pPr marL="342900" indent="-342900">
              <a:buFont typeface="Arial" panose="020B0604020202020204" pitchFamily="34" charset="0"/>
              <a:buChar char="•"/>
            </a:pPr>
            <a:r>
              <a:rPr lang="en-US" sz="1900" dirty="0"/>
              <a:t>To that end, commit to preparing some good questions. </a:t>
            </a:r>
          </a:p>
          <a:p>
            <a:pPr marL="342900" indent="-342900">
              <a:buFont typeface="Arial" panose="020B0604020202020204" pitchFamily="34" charset="0"/>
              <a:buChar char="•"/>
            </a:pPr>
            <a:endParaRPr lang="en-US" sz="1900" dirty="0"/>
          </a:p>
          <a:p>
            <a:pPr marL="342900" indent="-342900">
              <a:buFont typeface="Arial" panose="020B0604020202020204" pitchFamily="34" charset="0"/>
              <a:buChar char="•"/>
            </a:pPr>
            <a:r>
              <a:rPr lang="en-US" sz="1900" dirty="0"/>
              <a:t>Consider different types of questioning, and ask questions that reflect reason, focus, and clarity.</a:t>
            </a:r>
          </a:p>
          <a:p>
            <a:pPr marL="342900" indent="-342900">
              <a:buFont typeface="Arial" panose="020B0604020202020204" pitchFamily="34" charset="0"/>
              <a:buChar char="•"/>
            </a:pPr>
            <a:r>
              <a:rPr lang="en-US" sz="1900" dirty="0"/>
              <a:t>The key to effective discussion is preparation. The more prepared you are, the less apprehensive you will feel about participating. You will also get more out of the discussion.</a:t>
            </a:r>
          </a:p>
        </p:txBody>
      </p:sp>
      <p:sp>
        <p:nvSpPr>
          <p:cNvPr id="6" name="TextBox 5">
            <a:extLst>
              <a:ext uri="{FF2B5EF4-FFF2-40B4-BE49-F238E27FC236}">
                <a16:creationId xmlns:a16="http://schemas.microsoft.com/office/drawing/2014/main" id="{1C79E166-A0E4-4BCB-B964-CEF322E2A35D}"/>
              </a:ext>
            </a:extLst>
          </p:cNvPr>
          <p:cNvSpPr txBox="1"/>
          <p:nvPr/>
        </p:nvSpPr>
        <p:spPr>
          <a:xfrm>
            <a:off x="6434667" y="1627188"/>
            <a:ext cx="4851400" cy="430887"/>
          </a:xfrm>
          <a:prstGeom prst="rect">
            <a:avLst/>
          </a:prstGeom>
          <a:noFill/>
        </p:spPr>
        <p:txBody>
          <a:bodyPr wrap="square" rtlCol="0">
            <a:spAutoFit/>
          </a:bodyPr>
          <a:lstStyle/>
          <a:p>
            <a:pPr algn="ctr"/>
            <a:r>
              <a:rPr lang="en-US" sz="2200" b="1" dirty="0">
                <a:solidFill>
                  <a:schemeClr val="accent6">
                    <a:lumMod val="75000"/>
                  </a:schemeClr>
                </a:solidFill>
              </a:rPr>
              <a:t>Be precise and concise</a:t>
            </a:r>
          </a:p>
        </p:txBody>
      </p:sp>
      <p:sp>
        <p:nvSpPr>
          <p:cNvPr id="8" name="TextBox 7">
            <a:extLst>
              <a:ext uri="{FF2B5EF4-FFF2-40B4-BE49-F238E27FC236}">
                <a16:creationId xmlns:a16="http://schemas.microsoft.com/office/drawing/2014/main" id="{2DBF82E4-0934-43B9-925C-053519AB8748}"/>
              </a:ext>
            </a:extLst>
          </p:cNvPr>
          <p:cNvSpPr txBox="1"/>
          <p:nvPr/>
        </p:nvSpPr>
        <p:spPr>
          <a:xfrm>
            <a:off x="6502400" y="2078361"/>
            <a:ext cx="4851400" cy="1938992"/>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2000" dirty="0"/>
              <a:t>AKA to the point </a:t>
            </a:r>
            <a:r>
              <a:rPr lang="en-US" sz="2000" dirty="0">
                <a:sym typeface="Wingdings" panose="05000000000000000000" pitchFamily="2" charset="2"/>
              </a:rPr>
              <a:t> precise</a:t>
            </a:r>
          </a:p>
          <a:p>
            <a:pPr marL="342900" indent="-342900">
              <a:buFont typeface="Arial" panose="020B0604020202020204" pitchFamily="34" charset="0"/>
              <a:buChar char="•"/>
            </a:pPr>
            <a:r>
              <a:rPr lang="en-US" sz="2000" dirty="0">
                <a:sym typeface="Wingdings" panose="05000000000000000000" pitchFamily="2" charset="2"/>
              </a:rPr>
              <a:t>AKA brief  concise</a:t>
            </a:r>
          </a:p>
          <a:p>
            <a:pPr marL="342900" indent="-342900">
              <a:buFont typeface="Arial" panose="020B0604020202020204" pitchFamily="34" charset="0"/>
              <a:buChar char="•"/>
            </a:pPr>
            <a:endParaRPr lang="en-US" sz="2000" dirty="0">
              <a:sym typeface="Wingdings" panose="05000000000000000000" pitchFamily="2" charset="2"/>
            </a:endParaRPr>
          </a:p>
          <a:p>
            <a:pPr marL="342900" indent="-342900">
              <a:buFont typeface="Arial" panose="020B0604020202020204" pitchFamily="34" charset="0"/>
              <a:buChar char="•"/>
            </a:pPr>
            <a:r>
              <a:rPr lang="en-US" sz="2000" dirty="0"/>
              <a:t>Avoid rambling on and on or taking too long to get to the point if that tends to be your conversational style.</a:t>
            </a:r>
          </a:p>
        </p:txBody>
      </p:sp>
    </p:spTree>
    <p:extLst>
      <p:ext uri="{BB962C8B-B14F-4D97-AF65-F5344CB8AC3E}">
        <p14:creationId xmlns:p14="http://schemas.microsoft.com/office/powerpoint/2010/main" val="2538639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0" end="0"/>
                                            </p:txEl>
                                          </p:spTgt>
                                        </p:tgtEl>
                                        <p:attrNameLst>
                                          <p:attrName>style.visibility</p:attrName>
                                        </p:attrNameLst>
                                      </p:cBhvr>
                                      <p:to>
                                        <p:strVal val="visible"/>
                                      </p:to>
                                    </p:set>
                                    <p:animEffect transition="in" filter="fade">
                                      <p:cBhvr>
                                        <p:cTn id="32" dur="500"/>
                                        <p:tgtEl>
                                          <p:spTgt spid="6">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animEffect transition="in" filter="fade">
                                      <p:cBhvr>
                                        <p:cTn id="37" dur="500"/>
                                        <p:tgtEl>
                                          <p:spTgt spid="8">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1" end="1"/>
                                            </p:txEl>
                                          </p:spTgt>
                                        </p:tgtEl>
                                        <p:attrNameLst>
                                          <p:attrName>style.visibility</p:attrName>
                                        </p:attrNameLst>
                                      </p:cBhvr>
                                      <p:to>
                                        <p:strVal val="visible"/>
                                      </p:to>
                                    </p:set>
                                    <p:animEffect transition="in" filter="fade">
                                      <p:cBhvr>
                                        <p:cTn id="42" dur="500"/>
                                        <p:tgtEl>
                                          <p:spTgt spid="8">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3" end="3"/>
                                            </p:txEl>
                                          </p:spTgt>
                                        </p:tgtEl>
                                        <p:attrNameLst>
                                          <p:attrName>style.visibility</p:attrName>
                                        </p:attrNameLst>
                                      </p:cBhvr>
                                      <p:to>
                                        <p:strVal val="visible"/>
                                      </p:to>
                                    </p:set>
                                    <p:animEffect transition="in" filter="fade">
                                      <p:cBhvr>
                                        <p:cTn id="4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Strategies for Success – </a:t>
            </a:r>
            <a:r>
              <a:rPr lang="en-US" sz="4000" b="1" dirty="0">
                <a:solidFill>
                  <a:srgbClr val="C00000"/>
                </a:solidFill>
                <a:latin typeface="Cambria" panose="02040503050406030204" pitchFamily="18" charset="0"/>
                <a:ea typeface="Cambria" panose="02040503050406030204" pitchFamily="18" charset="0"/>
              </a:rPr>
              <a:t>Tips on Asking Questions (cont.)</a:t>
            </a:r>
          </a:p>
        </p:txBody>
      </p:sp>
      <p:sp>
        <p:nvSpPr>
          <p:cNvPr id="4" name="TextBox 3">
            <a:extLst>
              <a:ext uri="{FF2B5EF4-FFF2-40B4-BE49-F238E27FC236}">
                <a16:creationId xmlns:a16="http://schemas.microsoft.com/office/drawing/2014/main" id="{7DBA34E1-964B-4D0B-AD5A-1C198CD345D6}"/>
              </a:ext>
            </a:extLst>
          </p:cNvPr>
          <p:cNvSpPr txBox="1"/>
          <p:nvPr/>
        </p:nvSpPr>
        <p:spPr>
          <a:xfrm>
            <a:off x="905933" y="1749074"/>
            <a:ext cx="4851400" cy="430887"/>
          </a:xfrm>
          <a:prstGeom prst="rect">
            <a:avLst/>
          </a:prstGeom>
          <a:noFill/>
        </p:spPr>
        <p:txBody>
          <a:bodyPr wrap="square" rtlCol="0">
            <a:spAutoFit/>
          </a:bodyPr>
          <a:lstStyle/>
          <a:p>
            <a:pPr algn="ctr"/>
            <a:r>
              <a:rPr lang="en-US" sz="2200" b="1" dirty="0">
                <a:solidFill>
                  <a:schemeClr val="accent6">
                    <a:lumMod val="75000"/>
                  </a:schemeClr>
                </a:solidFill>
              </a:rPr>
              <a:t>Use natural words</a:t>
            </a:r>
          </a:p>
        </p:txBody>
      </p:sp>
      <p:sp>
        <p:nvSpPr>
          <p:cNvPr id="5" name="TextBox 4">
            <a:extLst>
              <a:ext uri="{FF2B5EF4-FFF2-40B4-BE49-F238E27FC236}">
                <a16:creationId xmlns:a16="http://schemas.microsoft.com/office/drawing/2014/main" id="{010B0D3A-3C24-4537-A6D6-E8F446DED575}"/>
              </a:ext>
            </a:extLst>
          </p:cNvPr>
          <p:cNvSpPr txBox="1"/>
          <p:nvPr/>
        </p:nvSpPr>
        <p:spPr>
          <a:xfrm>
            <a:off x="905933" y="2238348"/>
            <a:ext cx="4851400" cy="2723823"/>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1900" dirty="0"/>
              <a:t>Use words that come naturally to you.</a:t>
            </a:r>
          </a:p>
          <a:p>
            <a:pPr marL="342900" indent="-342900">
              <a:buFont typeface="Arial" panose="020B0604020202020204" pitchFamily="34" charset="0"/>
              <a:buChar char="•"/>
            </a:pPr>
            <a:endParaRPr lang="en-US" sz="1900" dirty="0"/>
          </a:p>
          <a:p>
            <a:pPr marL="342900" indent="-342900">
              <a:buFont typeface="Arial" panose="020B0604020202020204" pitchFamily="34" charset="0"/>
              <a:buChar char="•"/>
            </a:pPr>
            <a:r>
              <a:rPr lang="en-US" sz="1900" dirty="0"/>
              <a:t>When you participate in academic discussion in your department, focus your attention on getting your message and idea across. </a:t>
            </a:r>
          </a:p>
          <a:p>
            <a:pPr marL="342900" indent="-342900">
              <a:buFont typeface="Arial" panose="020B0604020202020204" pitchFamily="34" charset="0"/>
              <a:buChar char="•"/>
            </a:pPr>
            <a:endParaRPr lang="en-US" sz="1900" dirty="0"/>
          </a:p>
          <a:p>
            <a:pPr marL="342900" indent="-342900">
              <a:buFont typeface="Arial" panose="020B0604020202020204" pitchFamily="34" charset="0"/>
              <a:buChar char="•"/>
            </a:pPr>
            <a:r>
              <a:rPr lang="en-US" sz="1900" dirty="0"/>
              <a:t>Focus on speaking to express rather than impress.</a:t>
            </a:r>
          </a:p>
        </p:txBody>
      </p:sp>
      <p:sp>
        <p:nvSpPr>
          <p:cNvPr id="6" name="TextBox 5">
            <a:extLst>
              <a:ext uri="{FF2B5EF4-FFF2-40B4-BE49-F238E27FC236}">
                <a16:creationId xmlns:a16="http://schemas.microsoft.com/office/drawing/2014/main" id="{1C79E166-A0E4-4BCB-B964-CEF322E2A35D}"/>
              </a:ext>
            </a:extLst>
          </p:cNvPr>
          <p:cNvSpPr txBox="1"/>
          <p:nvPr/>
        </p:nvSpPr>
        <p:spPr>
          <a:xfrm>
            <a:off x="6310447" y="1690688"/>
            <a:ext cx="4851400" cy="430887"/>
          </a:xfrm>
          <a:prstGeom prst="rect">
            <a:avLst/>
          </a:prstGeom>
          <a:noFill/>
        </p:spPr>
        <p:txBody>
          <a:bodyPr wrap="square" rtlCol="0">
            <a:spAutoFit/>
          </a:bodyPr>
          <a:lstStyle/>
          <a:p>
            <a:pPr algn="ctr"/>
            <a:r>
              <a:rPr lang="en-US" sz="2200" b="1" dirty="0">
                <a:solidFill>
                  <a:schemeClr val="accent6">
                    <a:lumMod val="75000"/>
                  </a:schemeClr>
                </a:solidFill>
              </a:rPr>
              <a:t>Use appropriate intonation</a:t>
            </a:r>
          </a:p>
        </p:txBody>
      </p:sp>
      <p:sp>
        <p:nvSpPr>
          <p:cNvPr id="8" name="TextBox 7">
            <a:extLst>
              <a:ext uri="{FF2B5EF4-FFF2-40B4-BE49-F238E27FC236}">
                <a16:creationId xmlns:a16="http://schemas.microsoft.com/office/drawing/2014/main" id="{2DBF82E4-0934-43B9-925C-053519AB8748}"/>
              </a:ext>
            </a:extLst>
          </p:cNvPr>
          <p:cNvSpPr txBox="1"/>
          <p:nvPr/>
        </p:nvSpPr>
        <p:spPr>
          <a:xfrm>
            <a:off x="6502400" y="2213827"/>
            <a:ext cx="4851400" cy="1938992"/>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2000" dirty="0"/>
              <a:t>You need to use appropriate intonation.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If you are asking someone a question that challenges the person's comments, make sure that you don't elevate your voice or sound like you are attacking the person.</a:t>
            </a:r>
          </a:p>
        </p:txBody>
      </p:sp>
    </p:spTree>
    <p:extLst>
      <p:ext uri="{BB962C8B-B14F-4D97-AF65-F5344CB8AC3E}">
        <p14:creationId xmlns:p14="http://schemas.microsoft.com/office/powerpoint/2010/main" val="1042035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500"/>
                                        <p:tgtEl>
                                          <p:spTgt spid="8">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2" end="2"/>
                                            </p:txEl>
                                          </p:spTgt>
                                        </p:tgtEl>
                                        <p:attrNameLst>
                                          <p:attrName>style.visibility</p:attrName>
                                        </p:attrNameLst>
                                      </p:cBhvr>
                                      <p:to>
                                        <p:strVal val="visible"/>
                                      </p:to>
                                    </p:set>
                                    <p:animEffect transition="in" filter="fade">
                                      <p:cBhvr>
                                        <p:cTn id="3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 Strategies for Success – </a:t>
            </a:r>
            <a:r>
              <a:rPr lang="en-US" sz="4000" b="1" dirty="0">
                <a:solidFill>
                  <a:srgbClr val="C00000"/>
                </a:solidFill>
                <a:latin typeface="Cambria" panose="02040503050406030204" pitchFamily="18" charset="0"/>
                <a:ea typeface="Cambria" panose="02040503050406030204" pitchFamily="18" charset="0"/>
              </a:rPr>
              <a:t>More Tips on Participating in Small Group Settings</a:t>
            </a:r>
          </a:p>
        </p:txBody>
      </p:sp>
      <p:sp>
        <p:nvSpPr>
          <p:cNvPr id="4" name="TextBox 3">
            <a:extLst>
              <a:ext uri="{FF2B5EF4-FFF2-40B4-BE49-F238E27FC236}">
                <a16:creationId xmlns:a16="http://schemas.microsoft.com/office/drawing/2014/main" id="{7DBA34E1-964B-4D0B-AD5A-1C198CD345D6}"/>
              </a:ext>
            </a:extLst>
          </p:cNvPr>
          <p:cNvSpPr txBox="1"/>
          <p:nvPr/>
        </p:nvSpPr>
        <p:spPr>
          <a:xfrm>
            <a:off x="838200" y="2680409"/>
            <a:ext cx="4851400" cy="430887"/>
          </a:xfrm>
          <a:prstGeom prst="rect">
            <a:avLst/>
          </a:prstGeom>
          <a:noFill/>
        </p:spPr>
        <p:txBody>
          <a:bodyPr wrap="square" rtlCol="0">
            <a:spAutoFit/>
          </a:bodyPr>
          <a:lstStyle/>
          <a:p>
            <a:pPr algn="ctr"/>
            <a:r>
              <a:rPr lang="en-US" sz="2200" b="1" dirty="0">
                <a:solidFill>
                  <a:schemeClr val="accent6">
                    <a:lumMod val="75000"/>
                  </a:schemeClr>
                </a:solidFill>
              </a:rPr>
              <a:t>Be prepared</a:t>
            </a:r>
          </a:p>
        </p:txBody>
      </p:sp>
      <p:sp>
        <p:nvSpPr>
          <p:cNvPr id="5" name="TextBox 4">
            <a:extLst>
              <a:ext uri="{FF2B5EF4-FFF2-40B4-BE49-F238E27FC236}">
                <a16:creationId xmlns:a16="http://schemas.microsoft.com/office/drawing/2014/main" id="{010B0D3A-3C24-4537-A6D6-E8F446DED575}"/>
              </a:ext>
            </a:extLst>
          </p:cNvPr>
          <p:cNvSpPr txBox="1"/>
          <p:nvPr/>
        </p:nvSpPr>
        <p:spPr>
          <a:xfrm>
            <a:off x="838200" y="3169683"/>
            <a:ext cx="4851400" cy="3308598"/>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1900" dirty="0"/>
              <a:t>Establish credibility or believability with the audience. </a:t>
            </a:r>
          </a:p>
          <a:p>
            <a:pPr marL="342900" indent="-342900">
              <a:buFont typeface="Arial" panose="020B0604020202020204" pitchFamily="34" charset="0"/>
              <a:buChar char="•"/>
            </a:pPr>
            <a:endParaRPr lang="en-US" sz="1900" dirty="0"/>
          </a:p>
          <a:p>
            <a:pPr marL="342900" indent="-342900">
              <a:buFont typeface="Arial" panose="020B0604020202020204" pitchFamily="34" charset="0"/>
              <a:buChar char="•"/>
            </a:pPr>
            <a:r>
              <a:rPr lang="en-US" sz="1900" dirty="0"/>
              <a:t>You are considered reliable if you are knowledgeable on all sides of the issue. </a:t>
            </a:r>
          </a:p>
          <a:p>
            <a:pPr marL="342900" indent="-342900">
              <a:buFont typeface="Arial" panose="020B0604020202020204" pitchFamily="34" charset="0"/>
              <a:buChar char="•"/>
            </a:pPr>
            <a:endParaRPr lang="en-US" sz="1900" dirty="0"/>
          </a:p>
          <a:p>
            <a:pPr marL="342900" indent="-342900">
              <a:buFont typeface="Arial" panose="020B0604020202020204" pitchFamily="34" charset="0"/>
              <a:buChar char="•"/>
            </a:pPr>
            <a:r>
              <a:rPr lang="en-US" sz="1900" dirty="0"/>
              <a:t>One of the ways to become knowledgeable is to </a:t>
            </a:r>
            <a:r>
              <a:rPr lang="en-US" sz="1900" b="1" dirty="0"/>
              <a:t>be prepared</a:t>
            </a:r>
            <a:r>
              <a:rPr lang="en-US" sz="1900" dirty="0"/>
              <a:t>. </a:t>
            </a:r>
          </a:p>
          <a:p>
            <a:pPr marL="342900" indent="-342900">
              <a:buFont typeface="Arial" panose="020B0604020202020204" pitchFamily="34" charset="0"/>
              <a:buChar char="•"/>
            </a:pPr>
            <a:endParaRPr lang="en-US" sz="1900" dirty="0"/>
          </a:p>
          <a:p>
            <a:pPr marL="342900" indent="-342900">
              <a:buFont typeface="Arial" panose="020B0604020202020204" pitchFamily="34" charset="0"/>
              <a:buChar char="•"/>
            </a:pPr>
            <a:r>
              <a:rPr lang="en-US" sz="1900" dirty="0"/>
              <a:t>Do all the readings and, whenever possible, go beyond the readings on the topic.</a:t>
            </a:r>
          </a:p>
        </p:txBody>
      </p:sp>
      <p:sp>
        <p:nvSpPr>
          <p:cNvPr id="6" name="TextBox 5">
            <a:extLst>
              <a:ext uri="{FF2B5EF4-FFF2-40B4-BE49-F238E27FC236}">
                <a16:creationId xmlns:a16="http://schemas.microsoft.com/office/drawing/2014/main" id="{1C79E166-A0E4-4BCB-B964-CEF322E2A35D}"/>
              </a:ext>
            </a:extLst>
          </p:cNvPr>
          <p:cNvSpPr txBox="1"/>
          <p:nvPr/>
        </p:nvSpPr>
        <p:spPr>
          <a:xfrm>
            <a:off x="6462843" y="2689755"/>
            <a:ext cx="4851400" cy="430887"/>
          </a:xfrm>
          <a:prstGeom prst="rect">
            <a:avLst/>
          </a:prstGeom>
          <a:noFill/>
        </p:spPr>
        <p:txBody>
          <a:bodyPr wrap="square" rtlCol="0">
            <a:spAutoFit/>
          </a:bodyPr>
          <a:lstStyle/>
          <a:p>
            <a:pPr algn="ctr"/>
            <a:r>
              <a:rPr lang="en-US" sz="2200" b="1" dirty="0">
                <a:solidFill>
                  <a:schemeClr val="accent6">
                    <a:lumMod val="75000"/>
                  </a:schemeClr>
                </a:solidFill>
              </a:rPr>
              <a:t>Don’t confuse fact with opinion</a:t>
            </a:r>
          </a:p>
        </p:txBody>
      </p:sp>
      <p:sp>
        <p:nvSpPr>
          <p:cNvPr id="8" name="TextBox 7">
            <a:extLst>
              <a:ext uri="{FF2B5EF4-FFF2-40B4-BE49-F238E27FC236}">
                <a16:creationId xmlns:a16="http://schemas.microsoft.com/office/drawing/2014/main" id="{2DBF82E4-0934-43B9-925C-053519AB8748}"/>
              </a:ext>
            </a:extLst>
          </p:cNvPr>
          <p:cNvSpPr txBox="1"/>
          <p:nvPr/>
        </p:nvSpPr>
        <p:spPr>
          <a:xfrm>
            <a:off x="6434667" y="3179028"/>
            <a:ext cx="4851400" cy="1938992"/>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2000" dirty="0"/>
              <a:t>Never confuse fact with opinion!</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 Understand the underlying complexity of issues, and do not simply take things for granted because </a:t>
            </a:r>
            <a:r>
              <a:rPr lang="en-US" sz="2000" i="1" dirty="0"/>
              <a:t>"that’s just the way it is.”</a:t>
            </a:r>
          </a:p>
        </p:txBody>
      </p:sp>
      <p:sp>
        <p:nvSpPr>
          <p:cNvPr id="9" name="TextBox 8">
            <a:extLst>
              <a:ext uri="{FF2B5EF4-FFF2-40B4-BE49-F238E27FC236}">
                <a16:creationId xmlns:a16="http://schemas.microsoft.com/office/drawing/2014/main" id="{C1D9D67B-1656-48CC-BDE6-2A2F7EB7EC31}"/>
              </a:ext>
            </a:extLst>
          </p:cNvPr>
          <p:cNvSpPr txBox="1"/>
          <p:nvPr/>
        </p:nvSpPr>
        <p:spPr>
          <a:xfrm>
            <a:off x="838199" y="1865876"/>
            <a:ext cx="10447867" cy="707886"/>
          </a:xfrm>
          <a:prstGeom prst="rect">
            <a:avLst/>
          </a:prstGeom>
          <a:noFill/>
        </p:spPr>
        <p:txBody>
          <a:bodyPr wrap="square" rtlCol="0">
            <a:spAutoFit/>
          </a:bodyPr>
          <a:lstStyle/>
          <a:p>
            <a:pPr algn="ctr"/>
            <a:r>
              <a:rPr lang="en-US" sz="2000" dirty="0"/>
              <a:t>When you are trying to persuade your audience in a discussion, it is important that you try not to be combative. Try to understand other points of view and keep in mind the following points:</a:t>
            </a:r>
          </a:p>
        </p:txBody>
      </p:sp>
    </p:spTree>
    <p:extLst>
      <p:ext uri="{BB962C8B-B14F-4D97-AF65-F5344CB8AC3E}">
        <p14:creationId xmlns:p14="http://schemas.microsoft.com/office/powerpoint/2010/main" val="353164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fade">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fade">
                                      <p:cBhvr>
                                        <p:cTn id="32" dur="500"/>
                                        <p:tgtEl>
                                          <p:spTgt spid="5">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fade">
                                      <p:cBhvr>
                                        <p:cTn id="37" dur="500"/>
                                        <p:tgtEl>
                                          <p:spTgt spid="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0" end="0"/>
                                            </p:txEl>
                                          </p:spTgt>
                                        </p:tgtEl>
                                        <p:attrNameLst>
                                          <p:attrName>style.visibility</p:attrName>
                                        </p:attrNameLst>
                                      </p:cBhvr>
                                      <p:to>
                                        <p:strVal val="visible"/>
                                      </p:to>
                                    </p:set>
                                    <p:animEffect transition="in" filter="fade">
                                      <p:cBhvr>
                                        <p:cTn id="42" dur="500"/>
                                        <p:tgtEl>
                                          <p:spTgt spid="8">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2" end="2"/>
                                            </p:txEl>
                                          </p:spTgt>
                                        </p:tgtEl>
                                        <p:attrNameLst>
                                          <p:attrName>style.visibility</p:attrName>
                                        </p:attrNameLst>
                                      </p:cBhvr>
                                      <p:to>
                                        <p:strVal val="visible"/>
                                      </p:to>
                                    </p:set>
                                    <p:animEffect transition="in" filter="fade">
                                      <p:cBhvr>
                                        <p:cTn id="4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 Strategies for Success – </a:t>
            </a:r>
            <a:r>
              <a:rPr lang="en-US" sz="4000" b="1" dirty="0">
                <a:solidFill>
                  <a:srgbClr val="C00000"/>
                </a:solidFill>
                <a:latin typeface="Cambria" panose="02040503050406030204" pitchFamily="18" charset="0"/>
                <a:ea typeface="Cambria" panose="02040503050406030204" pitchFamily="18" charset="0"/>
              </a:rPr>
              <a:t>More Tips on Participating in Small Group Settings (cont.)</a:t>
            </a:r>
          </a:p>
        </p:txBody>
      </p:sp>
      <p:sp>
        <p:nvSpPr>
          <p:cNvPr id="4" name="TextBox 3">
            <a:extLst>
              <a:ext uri="{FF2B5EF4-FFF2-40B4-BE49-F238E27FC236}">
                <a16:creationId xmlns:a16="http://schemas.microsoft.com/office/drawing/2014/main" id="{7DBA34E1-964B-4D0B-AD5A-1C198CD345D6}"/>
              </a:ext>
            </a:extLst>
          </p:cNvPr>
          <p:cNvSpPr txBox="1"/>
          <p:nvPr/>
        </p:nvSpPr>
        <p:spPr>
          <a:xfrm>
            <a:off x="877757" y="1935342"/>
            <a:ext cx="4851400" cy="430887"/>
          </a:xfrm>
          <a:prstGeom prst="rect">
            <a:avLst/>
          </a:prstGeom>
          <a:noFill/>
        </p:spPr>
        <p:txBody>
          <a:bodyPr wrap="square" rtlCol="0">
            <a:spAutoFit/>
          </a:bodyPr>
          <a:lstStyle/>
          <a:p>
            <a:pPr algn="ctr"/>
            <a:r>
              <a:rPr lang="en-US" sz="2200" b="1" dirty="0">
                <a:solidFill>
                  <a:schemeClr val="accent6">
                    <a:lumMod val="75000"/>
                  </a:schemeClr>
                </a:solidFill>
              </a:rPr>
              <a:t>Provide well-established evidence</a:t>
            </a:r>
          </a:p>
        </p:txBody>
      </p:sp>
      <p:sp>
        <p:nvSpPr>
          <p:cNvPr id="5" name="TextBox 4">
            <a:extLst>
              <a:ext uri="{FF2B5EF4-FFF2-40B4-BE49-F238E27FC236}">
                <a16:creationId xmlns:a16="http://schemas.microsoft.com/office/drawing/2014/main" id="{010B0D3A-3C24-4537-A6D6-E8F446DED575}"/>
              </a:ext>
            </a:extLst>
          </p:cNvPr>
          <p:cNvSpPr txBox="1"/>
          <p:nvPr/>
        </p:nvSpPr>
        <p:spPr>
          <a:xfrm>
            <a:off x="877757" y="2424616"/>
            <a:ext cx="4851400" cy="3785652"/>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2000" dirty="0"/>
              <a:t>Provide </a:t>
            </a:r>
            <a:r>
              <a:rPr lang="en-US" sz="2000" b="1" dirty="0"/>
              <a:t>well-established evidence </a:t>
            </a:r>
            <a:r>
              <a:rPr lang="en-US" sz="2000" dirty="0"/>
              <a:t>that relates to the issue under discussion.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Make sure that the evidence you present is well supported in the literature and that your conclusions are based on the facts you provide.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Studies have shown that others are much more likely to be influenced by a statement of facts that explains </a:t>
            </a:r>
            <a:r>
              <a:rPr lang="en-US" sz="2000" i="1" dirty="0"/>
              <a:t>"This is why I came to the conclusion I reached."</a:t>
            </a:r>
          </a:p>
        </p:txBody>
      </p:sp>
      <p:sp>
        <p:nvSpPr>
          <p:cNvPr id="6" name="TextBox 5">
            <a:extLst>
              <a:ext uri="{FF2B5EF4-FFF2-40B4-BE49-F238E27FC236}">
                <a16:creationId xmlns:a16="http://schemas.microsoft.com/office/drawing/2014/main" id="{1C79E166-A0E4-4BCB-B964-CEF322E2A35D}"/>
              </a:ext>
            </a:extLst>
          </p:cNvPr>
          <p:cNvSpPr txBox="1"/>
          <p:nvPr/>
        </p:nvSpPr>
        <p:spPr>
          <a:xfrm>
            <a:off x="6502400" y="1944688"/>
            <a:ext cx="4851400" cy="430887"/>
          </a:xfrm>
          <a:prstGeom prst="rect">
            <a:avLst/>
          </a:prstGeom>
          <a:noFill/>
        </p:spPr>
        <p:txBody>
          <a:bodyPr wrap="square" rtlCol="0">
            <a:spAutoFit/>
          </a:bodyPr>
          <a:lstStyle/>
          <a:p>
            <a:pPr algn="ctr"/>
            <a:r>
              <a:rPr lang="en-US" sz="2200" b="1" dirty="0">
                <a:solidFill>
                  <a:schemeClr val="accent6">
                    <a:lumMod val="75000"/>
                  </a:schemeClr>
                </a:solidFill>
              </a:rPr>
              <a:t>Provide a logical sequence</a:t>
            </a:r>
          </a:p>
        </p:txBody>
      </p:sp>
      <p:sp>
        <p:nvSpPr>
          <p:cNvPr id="8" name="TextBox 7">
            <a:extLst>
              <a:ext uri="{FF2B5EF4-FFF2-40B4-BE49-F238E27FC236}">
                <a16:creationId xmlns:a16="http://schemas.microsoft.com/office/drawing/2014/main" id="{2DBF82E4-0934-43B9-925C-053519AB8748}"/>
              </a:ext>
            </a:extLst>
          </p:cNvPr>
          <p:cNvSpPr txBox="1"/>
          <p:nvPr/>
        </p:nvSpPr>
        <p:spPr>
          <a:xfrm>
            <a:off x="6474224" y="2433961"/>
            <a:ext cx="4851400" cy="2246769"/>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2000" dirty="0"/>
              <a:t>Provide answers and present your arguments in </a:t>
            </a:r>
            <a:r>
              <a:rPr lang="en-US" sz="2000" b="1" dirty="0"/>
              <a:t>a logical sequence</a:t>
            </a:r>
            <a:r>
              <a:rPr lang="en-US" sz="2000" dirty="0"/>
              <a:t>.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Many students have found that jotting down key words for each point and numbering them help accomplish that goal.</a:t>
            </a:r>
            <a:endParaRPr lang="en-US" sz="2000" i="1" dirty="0"/>
          </a:p>
        </p:txBody>
      </p:sp>
    </p:spTree>
    <p:extLst>
      <p:ext uri="{BB962C8B-B14F-4D97-AF65-F5344CB8AC3E}">
        <p14:creationId xmlns:p14="http://schemas.microsoft.com/office/powerpoint/2010/main" val="1307023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500"/>
                                        <p:tgtEl>
                                          <p:spTgt spid="8">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2" end="2"/>
                                            </p:txEl>
                                          </p:spTgt>
                                        </p:tgtEl>
                                        <p:attrNameLst>
                                          <p:attrName>style.visibility</p:attrName>
                                        </p:attrNameLst>
                                      </p:cBhvr>
                                      <p:to>
                                        <p:strVal val="visible"/>
                                      </p:to>
                                    </p:set>
                                    <p:animEffect transition="in" filter="fade">
                                      <p:cBhvr>
                                        <p:cTn id="3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 Strategies for Success – </a:t>
            </a:r>
            <a:r>
              <a:rPr lang="en-US" sz="4000" b="1" dirty="0">
                <a:solidFill>
                  <a:srgbClr val="C00000"/>
                </a:solidFill>
                <a:latin typeface="Cambria" panose="02040503050406030204" pitchFamily="18" charset="0"/>
                <a:ea typeface="Cambria" panose="02040503050406030204" pitchFamily="18" charset="0"/>
              </a:rPr>
              <a:t>More Tips on Participating in Small Group Settings (cont.)</a:t>
            </a:r>
          </a:p>
        </p:txBody>
      </p:sp>
      <p:sp>
        <p:nvSpPr>
          <p:cNvPr id="4" name="TextBox 3">
            <a:extLst>
              <a:ext uri="{FF2B5EF4-FFF2-40B4-BE49-F238E27FC236}">
                <a16:creationId xmlns:a16="http://schemas.microsoft.com/office/drawing/2014/main" id="{7DBA34E1-964B-4D0B-AD5A-1C198CD345D6}"/>
              </a:ext>
            </a:extLst>
          </p:cNvPr>
          <p:cNvSpPr txBox="1"/>
          <p:nvPr/>
        </p:nvSpPr>
        <p:spPr>
          <a:xfrm>
            <a:off x="877757" y="1935342"/>
            <a:ext cx="4851400" cy="430887"/>
          </a:xfrm>
          <a:prstGeom prst="rect">
            <a:avLst/>
          </a:prstGeom>
          <a:noFill/>
        </p:spPr>
        <p:txBody>
          <a:bodyPr wrap="square" rtlCol="0">
            <a:spAutoFit/>
          </a:bodyPr>
          <a:lstStyle/>
          <a:p>
            <a:pPr algn="ctr"/>
            <a:r>
              <a:rPr lang="en-US" sz="2200" b="1" dirty="0">
                <a:solidFill>
                  <a:schemeClr val="accent6">
                    <a:lumMod val="75000"/>
                  </a:schemeClr>
                </a:solidFill>
              </a:rPr>
              <a:t>Show enthusiasm</a:t>
            </a:r>
          </a:p>
        </p:txBody>
      </p:sp>
      <p:sp>
        <p:nvSpPr>
          <p:cNvPr id="5" name="TextBox 4">
            <a:extLst>
              <a:ext uri="{FF2B5EF4-FFF2-40B4-BE49-F238E27FC236}">
                <a16:creationId xmlns:a16="http://schemas.microsoft.com/office/drawing/2014/main" id="{010B0D3A-3C24-4537-A6D6-E8F446DED575}"/>
              </a:ext>
            </a:extLst>
          </p:cNvPr>
          <p:cNvSpPr txBox="1"/>
          <p:nvPr/>
        </p:nvSpPr>
        <p:spPr>
          <a:xfrm>
            <a:off x="877757" y="2424616"/>
            <a:ext cx="4851400" cy="1323439"/>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2000" b="1" dirty="0"/>
              <a:t>Show enthusiasm</a:t>
            </a:r>
            <a:r>
              <a:rPr lang="en-US" sz="2000" dirty="0"/>
              <a:t>.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Your audience/listeners will be more interested if they see your enthusiasm.</a:t>
            </a:r>
            <a:endParaRPr lang="en-US" sz="2000" i="1" dirty="0"/>
          </a:p>
        </p:txBody>
      </p:sp>
      <p:sp>
        <p:nvSpPr>
          <p:cNvPr id="6" name="TextBox 5">
            <a:extLst>
              <a:ext uri="{FF2B5EF4-FFF2-40B4-BE49-F238E27FC236}">
                <a16:creationId xmlns:a16="http://schemas.microsoft.com/office/drawing/2014/main" id="{1C79E166-A0E4-4BCB-B964-CEF322E2A35D}"/>
              </a:ext>
            </a:extLst>
          </p:cNvPr>
          <p:cNvSpPr txBox="1"/>
          <p:nvPr/>
        </p:nvSpPr>
        <p:spPr>
          <a:xfrm>
            <a:off x="6502400" y="1944688"/>
            <a:ext cx="4851400" cy="430887"/>
          </a:xfrm>
          <a:prstGeom prst="rect">
            <a:avLst/>
          </a:prstGeom>
          <a:noFill/>
        </p:spPr>
        <p:txBody>
          <a:bodyPr wrap="square" rtlCol="0">
            <a:spAutoFit/>
          </a:bodyPr>
          <a:lstStyle/>
          <a:p>
            <a:pPr algn="ctr"/>
            <a:r>
              <a:rPr lang="en-US" sz="2200" b="1" dirty="0">
                <a:solidFill>
                  <a:schemeClr val="accent6">
                    <a:lumMod val="75000"/>
                  </a:schemeClr>
                </a:solidFill>
              </a:rPr>
              <a:t>Don’t get defensive</a:t>
            </a:r>
          </a:p>
        </p:txBody>
      </p:sp>
      <p:sp>
        <p:nvSpPr>
          <p:cNvPr id="8" name="TextBox 7">
            <a:extLst>
              <a:ext uri="{FF2B5EF4-FFF2-40B4-BE49-F238E27FC236}">
                <a16:creationId xmlns:a16="http://schemas.microsoft.com/office/drawing/2014/main" id="{2DBF82E4-0934-43B9-925C-053519AB8748}"/>
              </a:ext>
            </a:extLst>
          </p:cNvPr>
          <p:cNvSpPr txBox="1"/>
          <p:nvPr/>
        </p:nvSpPr>
        <p:spPr>
          <a:xfrm>
            <a:off x="6474224" y="2433961"/>
            <a:ext cx="4851400" cy="707886"/>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2000" dirty="0"/>
              <a:t>Defend your position when justified, but </a:t>
            </a:r>
            <a:r>
              <a:rPr lang="en-US" sz="2000" b="1" dirty="0"/>
              <a:t>don't get defensive</a:t>
            </a:r>
            <a:r>
              <a:rPr lang="en-US" sz="2000" dirty="0"/>
              <a:t>.</a:t>
            </a:r>
            <a:endParaRPr lang="en-US" sz="2000" i="1" dirty="0"/>
          </a:p>
        </p:txBody>
      </p:sp>
    </p:spTree>
    <p:extLst>
      <p:ext uri="{BB962C8B-B14F-4D97-AF65-F5344CB8AC3E}">
        <p14:creationId xmlns:p14="http://schemas.microsoft.com/office/powerpoint/2010/main" val="125405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 Strategies for Success – </a:t>
            </a:r>
            <a:r>
              <a:rPr lang="en-US" sz="4000" b="1" dirty="0">
                <a:solidFill>
                  <a:srgbClr val="C00000"/>
                </a:solidFill>
                <a:latin typeface="Cambria" panose="02040503050406030204" pitchFamily="18" charset="0"/>
                <a:ea typeface="Cambria" panose="02040503050406030204" pitchFamily="18" charset="0"/>
              </a:rPr>
              <a:t>More Tips on Participating in Small Group Settings (cont.)</a:t>
            </a:r>
          </a:p>
        </p:txBody>
      </p:sp>
      <p:sp>
        <p:nvSpPr>
          <p:cNvPr id="4" name="TextBox 3">
            <a:extLst>
              <a:ext uri="{FF2B5EF4-FFF2-40B4-BE49-F238E27FC236}">
                <a16:creationId xmlns:a16="http://schemas.microsoft.com/office/drawing/2014/main" id="{7DBA34E1-964B-4D0B-AD5A-1C198CD345D6}"/>
              </a:ext>
            </a:extLst>
          </p:cNvPr>
          <p:cNvSpPr txBox="1"/>
          <p:nvPr/>
        </p:nvSpPr>
        <p:spPr>
          <a:xfrm>
            <a:off x="877757" y="1935342"/>
            <a:ext cx="4851400" cy="430887"/>
          </a:xfrm>
          <a:prstGeom prst="rect">
            <a:avLst/>
          </a:prstGeom>
          <a:noFill/>
        </p:spPr>
        <p:txBody>
          <a:bodyPr wrap="square" rtlCol="0">
            <a:spAutoFit/>
          </a:bodyPr>
          <a:lstStyle/>
          <a:p>
            <a:pPr algn="ctr"/>
            <a:r>
              <a:rPr lang="en-US" sz="2200" b="1" dirty="0">
                <a:solidFill>
                  <a:schemeClr val="accent6">
                    <a:lumMod val="75000"/>
                  </a:schemeClr>
                </a:solidFill>
              </a:rPr>
              <a:t>Don’t interrupt</a:t>
            </a:r>
          </a:p>
        </p:txBody>
      </p:sp>
      <p:sp>
        <p:nvSpPr>
          <p:cNvPr id="5" name="TextBox 4">
            <a:extLst>
              <a:ext uri="{FF2B5EF4-FFF2-40B4-BE49-F238E27FC236}">
                <a16:creationId xmlns:a16="http://schemas.microsoft.com/office/drawing/2014/main" id="{010B0D3A-3C24-4537-A6D6-E8F446DED575}"/>
              </a:ext>
            </a:extLst>
          </p:cNvPr>
          <p:cNvSpPr txBox="1"/>
          <p:nvPr/>
        </p:nvSpPr>
        <p:spPr>
          <a:xfrm>
            <a:off x="877757" y="2424616"/>
            <a:ext cx="4851400" cy="1938992"/>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2000" dirty="0"/>
              <a:t>Let the other person state his/her case and listen to his/her point of view.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In expressing disagreement, </a:t>
            </a:r>
            <a:r>
              <a:rPr lang="en-US" sz="2000" b="1" dirty="0"/>
              <a:t>avoid interrupting </a:t>
            </a:r>
            <a:r>
              <a:rPr lang="en-US" sz="2000" dirty="0"/>
              <a:t>someone before he/she is finished.</a:t>
            </a:r>
            <a:endParaRPr lang="en-US" sz="2000" i="1" dirty="0"/>
          </a:p>
        </p:txBody>
      </p:sp>
      <p:sp>
        <p:nvSpPr>
          <p:cNvPr id="6" name="TextBox 5">
            <a:extLst>
              <a:ext uri="{FF2B5EF4-FFF2-40B4-BE49-F238E27FC236}">
                <a16:creationId xmlns:a16="http://schemas.microsoft.com/office/drawing/2014/main" id="{1C79E166-A0E4-4BCB-B964-CEF322E2A35D}"/>
              </a:ext>
            </a:extLst>
          </p:cNvPr>
          <p:cNvSpPr txBox="1"/>
          <p:nvPr/>
        </p:nvSpPr>
        <p:spPr>
          <a:xfrm>
            <a:off x="6502400" y="1944688"/>
            <a:ext cx="4851400" cy="430887"/>
          </a:xfrm>
          <a:prstGeom prst="rect">
            <a:avLst/>
          </a:prstGeom>
          <a:noFill/>
        </p:spPr>
        <p:txBody>
          <a:bodyPr wrap="square" rtlCol="0">
            <a:spAutoFit/>
          </a:bodyPr>
          <a:lstStyle/>
          <a:p>
            <a:pPr algn="ctr"/>
            <a:r>
              <a:rPr lang="en-US" sz="2200" b="1" dirty="0">
                <a:solidFill>
                  <a:schemeClr val="accent6">
                    <a:lumMod val="75000"/>
                  </a:schemeClr>
                </a:solidFill>
              </a:rPr>
              <a:t>Be willing to change a point of view</a:t>
            </a:r>
          </a:p>
        </p:txBody>
      </p:sp>
      <p:sp>
        <p:nvSpPr>
          <p:cNvPr id="8" name="TextBox 7">
            <a:extLst>
              <a:ext uri="{FF2B5EF4-FFF2-40B4-BE49-F238E27FC236}">
                <a16:creationId xmlns:a16="http://schemas.microsoft.com/office/drawing/2014/main" id="{2DBF82E4-0934-43B9-925C-053519AB8748}"/>
              </a:ext>
            </a:extLst>
          </p:cNvPr>
          <p:cNvSpPr txBox="1"/>
          <p:nvPr/>
        </p:nvSpPr>
        <p:spPr>
          <a:xfrm>
            <a:off x="6474224" y="2433961"/>
            <a:ext cx="4851400" cy="707886"/>
          </a:xfrm>
          <a:prstGeom prst="rect">
            <a:avLst/>
          </a:prstGeom>
          <a:noFill/>
          <a:ln>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US" sz="2000" b="1" dirty="0"/>
              <a:t>Be willing to make changes in your point of view </a:t>
            </a:r>
            <a:r>
              <a:rPr lang="en-US" sz="2000" dirty="0"/>
              <a:t>based on new information.</a:t>
            </a:r>
            <a:endParaRPr lang="en-US" sz="2000" i="1" dirty="0"/>
          </a:p>
        </p:txBody>
      </p:sp>
    </p:spTree>
    <p:extLst>
      <p:ext uri="{BB962C8B-B14F-4D97-AF65-F5344CB8AC3E}">
        <p14:creationId xmlns:p14="http://schemas.microsoft.com/office/powerpoint/2010/main" val="2568290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4" name="Content Placeholder 2">
            <a:extLst>
              <a:ext uri="{FF2B5EF4-FFF2-40B4-BE49-F238E27FC236}">
                <a16:creationId xmlns:a16="http://schemas.microsoft.com/office/drawing/2014/main" id="{19303BB2-4562-410A-B6A8-3713A06CABC8}"/>
              </a:ext>
            </a:extLst>
          </p:cNvPr>
          <p:cNvSpPr txBox="1">
            <a:spLocks/>
          </p:cNvSpPr>
          <p:nvPr/>
        </p:nvSpPr>
        <p:spPr>
          <a:xfrm>
            <a:off x="364156" y="1676284"/>
            <a:ext cx="10989644"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10000"/>
              </a:lnSpc>
              <a:buFont typeface="Arial" panose="020B0604020202020204" pitchFamily="34" charset="0"/>
              <a:buNone/>
            </a:pPr>
            <a:r>
              <a:rPr lang="en-US" sz="2000" b="1" dirty="0">
                <a:sym typeface="Wingdings" panose="05000000000000000000" pitchFamily="2" charset="2"/>
              </a:rPr>
              <a:t>MAIN REFERENCE OF LECTURE 2:</a:t>
            </a:r>
          </a:p>
          <a:p>
            <a:pPr marL="0" indent="-457200">
              <a:lnSpc>
                <a:spcPct val="110000"/>
              </a:lnSpc>
              <a:buFont typeface="Arial" panose="020B0604020202020204" pitchFamily="34" charset="0"/>
              <a:buNone/>
            </a:pPr>
            <a:r>
              <a:rPr lang="en-US" sz="2000" dirty="0">
                <a:sym typeface="Wingdings" panose="05000000000000000000" pitchFamily="2" charset="2"/>
              </a:rPr>
              <a:t>Huang, L. S. (2010). Academic communication skills: Conversation strategies for international graduate students. New York: University Press of America. Page 25, 27, 28, 34, 35, 100, and 101</a:t>
            </a: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3410</TotalTime>
  <Words>3413</Words>
  <Application>Microsoft Office PowerPoint</Application>
  <PresentationFormat>Widescreen</PresentationFormat>
  <Paragraphs>374</Paragraphs>
  <Slides>31</Slides>
  <Notes>31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Cambria</vt:lpstr>
      <vt:lpstr>Wingdings</vt:lpstr>
      <vt:lpstr>Office Theme</vt:lpstr>
      <vt:lpstr>ENGLISH FOR  ACADEMIC COMMUNICATION</vt:lpstr>
      <vt:lpstr>INTRODUCTION</vt:lpstr>
      <vt:lpstr>ICE BREAKING </vt:lpstr>
      <vt:lpstr>ICE BREAKING </vt:lpstr>
      <vt:lpstr>1. Unit Introduction</vt:lpstr>
      <vt:lpstr>1. Unit Introduction (cont.)</vt:lpstr>
      <vt:lpstr>1. Unit Introduction (cont.)</vt:lpstr>
      <vt:lpstr>2. Mastering the Mechanics of Language</vt:lpstr>
      <vt:lpstr>2.1. Mastering the Mechanics of Language – Asking for Repetition</vt:lpstr>
      <vt:lpstr>2.1. Mastering the Mechanics of Language – Asking for Repetition (cont.)</vt:lpstr>
      <vt:lpstr>2.1. Mastering the Mechanics of Language – Asking for Repetition (cont.)</vt:lpstr>
      <vt:lpstr>2.2. Mastering the Mechanics of Language – Seeking Clarification or Elaboration</vt:lpstr>
      <vt:lpstr>2.2. Mastering the Mechanics of Language – Seeking Clarification or Elaboration (cont.)</vt:lpstr>
      <vt:lpstr>2.2. Mastering the Mechanics of Language – Seeking Clarification or Elaboration (cont.)</vt:lpstr>
      <vt:lpstr>2.3. Mastering the Mechanics of Language – Paraphrasing Ideas to Confirm Understanding</vt:lpstr>
      <vt:lpstr>2.3. Mastering the Mechanics of Language – Paraphrasing Ideas to Confirm Understanding (cont.)</vt:lpstr>
      <vt:lpstr>2.3. Mastering the Mechanics of Language – Paraphrasing Ideas to Confirm Understanding (cont.)</vt:lpstr>
      <vt:lpstr>2.4. Mastering the Mechanics of Language – Clarifying Your Comment by Putting it In Other Words</vt:lpstr>
      <vt:lpstr>2.4. Mastering the Mechanics of Language – Clarifying Your Comment by Putting it In Other Words (cont.)</vt:lpstr>
      <vt:lpstr>2.4. Mastering the Mechanics of Language – Clarifying Your Comment by Putting it In Other Words (cont.)</vt:lpstr>
      <vt:lpstr>3.1. Strategies for Success – Introducing Oneself to A Group</vt:lpstr>
      <vt:lpstr>3.1. Strategies for Success – Introducing Oneself to A Group (cont.)</vt:lpstr>
      <vt:lpstr>3.1. Strategies for Success – Introducing Oneself to A Group (cont.)</vt:lpstr>
      <vt:lpstr>3.2. Strategies for Success – Tips on Asking Questions</vt:lpstr>
      <vt:lpstr>3.2. Strategies for Success – Tips on Asking Questions (cont.)</vt:lpstr>
      <vt:lpstr>3.2. Strategies for Success – Tips on Asking Questions (cont.)</vt:lpstr>
      <vt:lpstr>3.3. Strategies for Success – More Tips on Participating in Small Group Settings</vt:lpstr>
      <vt:lpstr>3.3. Strategies for Success – More Tips on Participating in Small Group Settings (cont.)</vt:lpstr>
      <vt:lpstr>3.3. Strategies for Success – More Tips on Participating in Small Group Settings (cont.)</vt:lpstr>
      <vt:lpstr>3.3. Strategies for Success – More Tips on Participating in Small Group Settings (cont.)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181</cp:revision>
  <cp:lastPrinted>2022-03-10T12:29:50Z</cp:lastPrinted>
  <dcterms:created xsi:type="dcterms:W3CDTF">2021-04-01T06:29:54Z</dcterms:created>
  <dcterms:modified xsi:type="dcterms:W3CDTF">2022-03-14T15:08:16Z</dcterms:modified>
</cp:coreProperties>
</file>