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331" r:id="rId3"/>
    <p:sldId id="443" r:id="rId4"/>
    <p:sldId id="444" r:id="rId5"/>
    <p:sldId id="446" r:id="rId6"/>
    <p:sldId id="395" r:id="rId7"/>
    <p:sldId id="447" r:id="rId8"/>
    <p:sldId id="448" r:id="rId9"/>
    <p:sldId id="396" r:id="rId10"/>
    <p:sldId id="454" r:id="rId11"/>
    <p:sldId id="455" r:id="rId12"/>
    <p:sldId id="456" r:id="rId13"/>
    <p:sldId id="457" r:id="rId14"/>
    <p:sldId id="458" r:id="rId15"/>
    <p:sldId id="459" r:id="rId16"/>
    <p:sldId id="449" r:id="rId17"/>
    <p:sldId id="450" r:id="rId18"/>
    <p:sldId id="451" r:id="rId19"/>
    <p:sldId id="452" r:id="rId20"/>
    <p:sldId id="453" r:id="rId21"/>
    <p:sldId id="460" r:id="rId22"/>
    <p:sldId id="461" r:id="rId23"/>
    <p:sldId id="462" r:id="rId24"/>
    <p:sldId id="463" r:id="rId25"/>
    <p:sldId id="464" r:id="rId26"/>
    <p:sldId id="465" r:id="rId27"/>
    <p:sldId id="466" r:id="rId28"/>
    <p:sldId id="467" r:id="rId29"/>
    <p:sldId id="469" r:id="rId30"/>
    <p:sldId id="471" r:id="rId31"/>
    <p:sldId id="468" r:id="rId32"/>
    <p:sldId id="470" r:id="rId33"/>
    <p:sldId id="472" r:id="rId34"/>
    <p:sldId id="473" r:id="rId35"/>
    <p:sldId id="319" r:id="rId36"/>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0372" autoAdjust="0"/>
  </p:normalViewPr>
  <p:slideViewPr>
    <p:cSldViewPr snapToGrid="0">
      <p:cViewPr varScale="1">
        <p:scale>
          <a:sx n="47" d="100"/>
          <a:sy n="47" d="100"/>
        </p:scale>
        <p:origin x="696" y="5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16/03/2022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417528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793625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36328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12035662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804200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1608487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2996944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528260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4278952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956343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9324389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14312337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078198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8342406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39454875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32603047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4378850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19528792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17676726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19592216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41967082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3977279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6798723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137865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34210241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42389522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3238007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33</a:t>
            </a:fld>
            <a:endParaRPr lang="en-ID"/>
          </a:p>
        </p:txBody>
      </p:sp>
    </p:spTree>
    <p:extLst>
      <p:ext uri="{BB962C8B-B14F-4D97-AF65-F5344CB8AC3E}">
        <p14:creationId xmlns:p14="http://schemas.microsoft.com/office/powerpoint/2010/main" val="35911176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34</a:t>
            </a:fld>
            <a:endParaRPr lang="en-ID"/>
          </a:p>
        </p:txBody>
      </p:sp>
    </p:spTree>
    <p:extLst>
      <p:ext uri="{BB962C8B-B14F-4D97-AF65-F5344CB8AC3E}">
        <p14:creationId xmlns:p14="http://schemas.microsoft.com/office/powerpoint/2010/main" val="36311511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35</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16/03/2022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16/03/2022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theguardian.com/education/mortarboard/2013/oct/03/why-wear-school-uniform"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verywellfamily.com/kids-and-cell-phones-2633996"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verywellfamily.com/kids-and-cell-phones-2633996"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4 – Chapter 4</a:t>
            </a:r>
          </a:p>
          <a:p>
            <a:r>
              <a:rPr lang="en-US" sz="3600" b="1" dirty="0"/>
              <a:t>Panel Discussions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4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Introduction and Review</a:t>
            </a:r>
          </a:p>
          <a:p>
            <a:pPr marL="363538" indent="-339725">
              <a:buFont typeface="+mj-lt"/>
              <a:buAutoNum type="arabicPeriod" startAt="2"/>
            </a:pPr>
            <a:r>
              <a:rPr lang="en-US" sz="1900" dirty="0"/>
              <a:t>Facing Challenges and Exploring Hidden Assumptions</a:t>
            </a:r>
          </a:p>
          <a:p>
            <a:pPr marL="363538" indent="-339725">
              <a:buFont typeface="+mj-lt"/>
              <a:buAutoNum type="arabicPeriod" startAt="2"/>
            </a:pPr>
            <a:r>
              <a:rPr lang="en-US" sz="1900" dirty="0"/>
              <a:t>Application Activities</a:t>
            </a:r>
            <a:br>
              <a:rPr lang="en-US" sz="1900" dirty="0"/>
            </a:br>
            <a:r>
              <a:rPr lang="en-US" sz="1900" dirty="0"/>
              <a:t>3.1. Summarizing and Sharing Opinions</a:t>
            </a:r>
            <a:br>
              <a:rPr lang="en-US" sz="1900" dirty="0"/>
            </a:br>
            <a:r>
              <a:rPr lang="en-US" sz="1900" dirty="0"/>
              <a:t>3.2. Questions, questions, and more questions</a:t>
            </a:r>
            <a:br>
              <a:rPr lang="en-US" sz="1900" dirty="0"/>
            </a:br>
            <a:r>
              <a:rPr lang="en-US" sz="1900" dirty="0"/>
              <a:t>3.3. Panel Discussions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Introduction &amp; Review</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a:bodyPr>
          <a:lstStyle/>
          <a:p>
            <a:r>
              <a:rPr lang="en-US" dirty="0"/>
              <a:t>Lectures 3 and 4 center on participation in small group settings, with Lecture 3 focusing on building mechanics and strategic competence involved in asking questions, while lecture 4 focusing on the application activities of lecture 3 activities.</a:t>
            </a:r>
          </a:p>
          <a:p>
            <a:endParaRPr lang="en-US" dirty="0"/>
          </a:p>
          <a:p>
            <a:r>
              <a:rPr lang="en-US" dirty="0"/>
              <a:t>Can you name some situations in which you can apply the mechanics of language learned in lecture 3?</a:t>
            </a:r>
          </a:p>
          <a:p>
            <a:endParaRPr lang="en-US" dirty="0"/>
          </a:p>
          <a:p>
            <a:r>
              <a:rPr lang="en-US" dirty="0"/>
              <a:t>Let’s review the mechanics of language!</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165490"/>
            <a:ext cx="10515599" cy="494242"/>
          </a:xfrm>
        </p:spPr>
        <p:txBody>
          <a:bodyPr>
            <a:normAutofit/>
          </a:bodyPr>
          <a:lstStyle/>
          <a:p>
            <a:pPr marL="0" indent="0">
              <a:buNone/>
            </a:pPr>
            <a:r>
              <a:rPr lang="en-US" b="1" dirty="0"/>
              <a:t>Please match the following expressions to their right expressions!</a:t>
            </a:r>
          </a:p>
        </p:txBody>
      </p:sp>
      <p:sp>
        <p:nvSpPr>
          <p:cNvPr id="2" name="TextBox 1">
            <a:extLst>
              <a:ext uri="{FF2B5EF4-FFF2-40B4-BE49-F238E27FC236}">
                <a16:creationId xmlns:a16="http://schemas.microsoft.com/office/drawing/2014/main" id="{A37C3356-FC36-4120-853F-5A7465D13671}"/>
              </a:ext>
            </a:extLst>
          </p:cNvPr>
          <p:cNvSpPr txBox="1"/>
          <p:nvPr/>
        </p:nvSpPr>
        <p:spPr>
          <a:xfrm>
            <a:off x="6847692" y="1803173"/>
            <a:ext cx="5344308" cy="4401205"/>
          </a:xfrm>
          <a:prstGeom prst="rect">
            <a:avLst/>
          </a:prstGeom>
          <a:noFill/>
        </p:spPr>
        <p:txBody>
          <a:bodyPr wrap="square" rtlCol="0">
            <a:spAutoFit/>
          </a:bodyPr>
          <a:lstStyle/>
          <a:p>
            <a:r>
              <a:rPr lang="en-US" sz="2800" b="1" dirty="0">
                <a:solidFill>
                  <a:srgbClr val="C00000"/>
                </a:solidFill>
                <a:sym typeface="Wingdings" panose="05000000000000000000" pitchFamily="2" charset="2"/>
              </a:rPr>
              <a:t> </a:t>
            </a:r>
            <a:r>
              <a:rPr lang="en-US" sz="2800" b="1" dirty="0">
                <a:solidFill>
                  <a:srgbClr val="C00000"/>
                </a:solidFill>
              </a:rPr>
              <a:t>ASKING FOR REPETITION</a:t>
            </a:r>
          </a:p>
          <a:p>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SEEKING CLARIFICATION OR ELABORATION</a:t>
            </a:r>
          </a:p>
          <a:p>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PARAPHRASING IDEAS TO CONFIRM UNDERSTANDING</a:t>
            </a:r>
          </a:p>
          <a:p>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CLARIFYING YOUR COMMENT BY PUTTING IT IN OTHER WORDS</a:t>
            </a:r>
          </a:p>
        </p:txBody>
      </p:sp>
      <p:sp>
        <p:nvSpPr>
          <p:cNvPr id="3" name="TextBox 2">
            <a:extLst>
              <a:ext uri="{FF2B5EF4-FFF2-40B4-BE49-F238E27FC236}">
                <a16:creationId xmlns:a16="http://schemas.microsoft.com/office/drawing/2014/main" id="{2B1FAE40-D691-4BF6-81D6-80D3E7FEC47F}"/>
              </a:ext>
            </a:extLst>
          </p:cNvPr>
          <p:cNvSpPr txBox="1"/>
          <p:nvPr/>
        </p:nvSpPr>
        <p:spPr>
          <a:xfrm>
            <a:off x="838200" y="1860539"/>
            <a:ext cx="5960534" cy="4093428"/>
          </a:xfrm>
          <a:prstGeom prst="rect">
            <a:avLst/>
          </a:prstGeom>
          <a:noFill/>
        </p:spPr>
        <p:txBody>
          <a:bodyPr wrap="square" rtlCol="0">
            <a:spAutoFit/>
          </a:bodyPr>
          <a:lstStyle/>
          <a:p>
            <a:pPr marL="457200" indent="-457200">
              <a:buFont typeface="+mj-lt"/>
              <a:buAutoNum type="arabicPeriod"/>
            </a:pPr>
            <a:r>
              <a:rPr lang="en-US" sz="2000" dirty="0"/>
              <a:t>Would you mind saying/repeating that again?</a:t>
            </a:r>
            <a:r>
              <a:rPr lang="en-US" sz="2000" dirty="0">
                <a:sym typeface="Wingdings" panose="05000000000000000000" pitchFamily="2" charset="2"/>
              </a:rPr>
              <a:t></a:t>
            </a:r>
            <a:endParaRPr lang="en-US" sz="2000" dirty="0"/>
          </a:p>
          <a:p>
            <a:pPr marL="457200" indent="-457200">
              <a:buFont typeface="+mj-lt"/>
              <a:buAutoNum type="arabicPeriod"/>
            </a:pPr>
            <a:r>
              <a:rPr lang="en-US" sz="2000" dirty="0"/>
              <a:t>Could you explain your second point in more detail..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Based on my understanding of the points that you just made, am I correct in assuming that..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…I mean…..</a:t>
            </a:r>
            <a:r>
              <a:rPr lang="en-US" sz="2000" dirty="0">
                <a:sym typeface="Wingdings" panose="05000000000000000000" pitchFamily="2" charset="2"/>
              </a:rPr>
              <a:t></a:t>
            </a:r>
            <a:endParaRPr lang="en-US" sz="2000" dirty="0"/>
          </a:p>
          <a:p>
            <a:pPr marL="457200" indent="-457200">
              <a:buFont typeface="+mj-lt"/>
              <a:buAutoNum type="arabicPeriod"/>
            </a:pPr>
            <a:r>
              <a:rPr lang="en-US" sz="2000" dirty="0"/>
              <a:t>….In other words….</a:t>
            </a:r>
            <a:r>
              <a:rPr lang="en-US" sz="2000" dirty="0">
                <a:sym typeface="Wingdings" panose="05000000000000000000" pitchFamily="2" charset="2"/>
              </a:rPr>
              <a:t></a:t>
            </a:r>
            <a:endParaRPr lang="en-US" sz="2000" dirty="0"/>
          </a:p>
          <a:p>
            <a:pPr marL="457200" indent="-457200">
              <a:buFont typeface="+mj-lt"/>
              <a:buAutoNum type="arabicPeriod"/>
            </a:pPr>
            <a:r>
              <a:rPr lang="en-US" sz="2000" dirty="0"/>
              <a:t>Sorry, I didn't (quite) catch what you said.</a:t>
            </a:r>
            <a:r>
              <a:rPr lang="en-US" sz="2000" dirty="0">
                <a:sym typeface="Wingdings" panose="05000000000000000000" pitchFamily="2" charset="2"/>
              </a:rPr>
              <a:t></a:t>
            </a:r>
            <a:endParaRPr lang="en-US" sz="2000" dirty="0"/>
          </a:p>
          <a:p>
            <a:pPr marL="457200" indent="-457200">
              <a:buFont typeface="+mj-lt"/>
              <a:buAutoNum type="arabicPeriod"/>
            </a:pPr>
            <a:r>
              <a:rPr lang="en-US" sz="2000" dirty="0"/>
              <a:t>If I have understood you correctly, your point is that [paraphrase the idea].</a:t>
            </a:r>
            <a:r>
              <a:rPr lang="en-US" sz="2000" dirty="0">
                <a:sym typeface="Wingdings" panose="05000000000000000000" pitchFamily="2" charset="2"/>
              </a:rPr>
              <a:t></a:t>
            </a:r>
            <a:endParaRPr lang="en-US" sz="2000" dirty="0"/>
          </a:p>
          <a:p>
            <a:pPr marL="457200" indent="-457200">
              <a:buFont typeface="+mj-lt"/>
              <a:buAutoNum type="arabicPeriod"/>
            </a:pPr>
            <a:r>
              <a:rPr lang="en-US" sz="2000" dirty="0"/>
              <a:t>Could you provide an example of...?</a:t>
            </a:r>
            <a:r>
              <a:rPr lang="en-US" sz="2000" dirty="0">
                <a:sym typeface="Wingdings" panose="05000000000000000000" pitchFamily="2" charset="2"/>
              </a:rPr>
              <a:t></a:t>
            </a:r>
            <a:endParaRPr lang="en-US" sz="2000" dirty="0"/>
          </a:p>
          <a:p>
            <a:pPr marL="457200" indent="-457200">
              <a:buFont typeface="+mj-lt"/>
              <a:buAutoNum type="arabicPeriod"/>
            </a:pPr>
            <a:r>
              <a:rPr lang="en-US" sz="2000" dirty="0"/>
              <a:t>Sorry?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…My point is that…</a:t>
            </a:r>
            <a:r>
              <a:rPr lang="en-US" sz="2000" dirty="0">
                <a:sym typeface="Wingdings" panose="05000000000000000000" pitchFamily="2" charset="2"/>
              </a:rPr>
              <a:t></a:t>
            </a:r>
            <a:endParaRPr lang="en-US" sz="2000" dirty="0"/>
          </a:p>
        </p:txBody>
      </p:sp>
    </p:spTree>
    <p:extLst>
      <p:ext uri="{BB962C8B-B14F-4D97-AF65-F5344CB8AC3E}">
        <p14:creationId xmlns:p14="http://schemas.microsoft.com/office/powerpoint/2010/main" val="107234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165490"/>
            <a:ext cx="10515599" cy="494242"/>
          </a:xfrm>
        </p:spPr>
        <p:txBody>
          <a:bodyPr>
            <a:normAutofit fontScale="85000" lnSpcReduction="10000"/>
          </a:bodyPr>
          <a:lstStyle/>
          <a:p>
            <a:pPr marL="0" indent="0">
              <a:buNone/>
            </a:pPr>
            <a:r>
              <a:rPr lang="en-US" b="1" dirty="0"/>
              <a:t>Please match the following expressions to their right expressions! </a:t>
            </a:r>
            <a:r>
              <a:rPr lang="en-US" b="1" u="sng" dirty="0">
                <a:solidFill>
                  <a:srgbClr val="C00000"/>
                </a:solidFill>
              </a:rPr>
              <a:t>Answer key</a:t>
            </a:r>
          </a:p>
        </p:txBody>
      </p:sp>
      <p:sp>
        <p:nvSpPr>
          <p:cNvPr id="2" name="TextBox 1">
            <a:extLst>
              <a:ext uri="{FF2B5EF4-FFF2-40B4-BE49-F238E27FC236}">
                <a16:creationId xmlns:a16="http://schemas.microsoft.com/office/drawing/2014/main" id="{A37C3356-FC36-4120-853F-5A7465D13671}"/>
              </a:ext>
            </a:extLst>
          </p:cNvPr>
          <p:cNvSpPr txBox="1"/>
          <p:nvPr/>
        </p:nvSpPr>
        <p:spPr>
          <a:xfrm>
            <a:off x="6847692" y="1803173"/>
            <a:ext cx="5344308" cy="4401205"/>
          </a:xfrm>
          <a:prstGeom prst="rect">
            <a:avLst/>
          </a:prstGeom>
          <a:noFill/>
        </p:spPr>
        <p:txBody>
          <a:bodyPr wrap="square" rtlCol="0">
            <a:spAutoFit/>
          </a:bodyPr>
          <a:lstStyle/>
          <a:p>
            <a:r>
              <a:rPr lang="en-US" sz="2800" b="1" dirty="0">
                <a:solidFill>
                  <a:srgbClr val="C00000"/>
                </a:solidFill>
                <a:sym typeface="Wingdings" panose="05000000000000000000" pitchFamily="2" charset="2"/>
              </a:rPr>
              <a:t> </a:t>
            </a:r>
            <a:r>
              <a:rPr lang="en-US" sz="2800" b="1" dirty="0">
                <a:solidFill>
                  <a:srgbClr val="C00000"/>
                </a:solidFill>
              </a:rPr>
              <a:t>ASKING FOR REPETITION</a:t>
            </a:r>
          </a:p>
          <a:p>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SEEKING CLARIFICATION OR ELABORATION</a:t>
            </a:r>
          </a:p>
          <a:p>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PARAPHRASING IDEAS TO CONFIRM UNDERSTANDING</a:t>
            </a:r>
          </a:p>
          <a:p>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CLARIFYING YOUR COMMENT BY PUTTING IT IN OTHER WORDS</a:t>
            </a:r>
          </a:p>
        </p:txBody>
      </p:sp>
      <p:sp>
        <p:nvSpPr>
          <p:cNvPr id="3" name="TextBox 2">
            <a:extLst>
              <a:ext uri="{FF2B5EF4-FFF2-40B4-BE49-F238E27FC236}">
                <a16:creationId xmlns:a16="http://schemas.microsoft.com/office/drawing/2014/main" id="{2B1FAE40-D691-4BF6-81D6-80D3E7FEC47F}"/>
              </a:ext>
            </a:extLst>
          </p:cNvPr>
          <p:cNvSpPr txBox="1"/>
          <p:nvPr/>
        </p:nvSpPr>
        <p:spPr>
          <a:xfrm>
            <a:off x="838200" y="1999191"/>
            <a:ext cx="4388893" cy="4524315"/>
          </a:xfrm>
          <a:prstGeom prst="rect">
            <a:avLst/>
          </a:prstGeom>
          <a:noFill/>
        </p:spPr>
        <p:txBody>
          <a:bodyPr wrap="square" rtlCol="0">
            <a:spAutoFit/>
          </a:bodyPr>
          <a:lstStyle/>
          <a:p>
            <a:pPr marL="457200" indent="-457200">
              <a:buFont typeface="+mj-lt"/>
              <a:buAutoNum type="arabicPeriod"/>
            </a:pPr>
            <a:r>
              <a:rPr lang="en-US" dirty="0"/>
              <a:t>Would you mind saying/repeating that again?</a:t>
            </a:r>
          </a:p>
          <a:p>
            <a:pPr marL="457200" indent="-457200">
              <a:buFont typeface="+mj-lt"/>
              <a:buAutoNum type="arabicPeriod"/>
            </a:pPr>
            <a:r>
              <a:rPr lang="en-US" dirty="0"/>
              <a:t>Could you explain your second point in more detail.. .?</a:t>
            </a:r>
          </a:p>
          <a:p>
            <a:pPr marL="457200" indent="-457200">
              <a:buFont typeface="+mj-lt"/>
              <a:buAutoNum type="arabicPeriod"/>
            </a:pPr>
            <a:r>
              <a:rPr lang="en-US" dirty="0"/>
              <a:t>Based on my understanding of the points that you just made, am I correct in assuming that.. .?</a:t>
            </a:r>
          </a:p>
          <a:p>
            <a:pPr marL="457200" indent="-457200">
              <a:buFont typeface="+mj-lt"/>
              <a:buAutoNum type="arabicPeriod"/>
            </a:pPr>
            <a:r>
              <a:rPr lang="en-US" dirty="0"/>
              <a:t>…I mean…..</a:t>
            </a:r>
          </a:p>
          <a:p>
            <a:pPr marL="457200" indent="-457200">
              <a:buFont typeface="+mj-lt"/>
              <a:buAutoNum type="arabicPeriod"/>
            </a:pPr>
            <a:r>
              <a:rPr lang="en-US" dirty="0"/>
              <a:t>….In other words….</a:t>
            </a:r>
          </a:p>
          <a:p>
            <a:pPr marL="457200" indent="-457200">
              <a:buFont typeface="+mj-lt"/>
              <a:buAutoNum type="arabicPeriod"/>
            </a:pPr>
            <a:r>
              <a:rPr lang="en-US" dirty="0"/>
              <a:t>Sorry, I didn't (quite) catch what you said.</a:t>
            </a:r>
          </a:p>
          <a:p>
            <a:pPr marL="457200" indent="-457200">
              <a:buFont typeface="+mj-lt"/>
              <a:buAutoNum type="arabicPeriod"/>
            </a:pPr>
            <a:r>
              <a:rPr lang="en-US" dirty="0"/>
              <a:t>If I have understood you correctly, your point is that [paraphrase the idea].</a:t>
            </a:r>
          </a:p>
          <a:p>
            <a:pPr marL="457200" indent="-457200">
              <a:buFont typeface="+mj-lt"/>
              <a:buAutoNum type="arabicPeriod"/>
            </a:pPr>
            <a:r>
              <a:rPr lang="en-US" dirty="0"/>
              <a:t>Could you provide an example of...?</a:t>
            </a:r>
          </a:p>
          <a:p>
            <a:pPr marL="457200" indent="-457200">
              <a:buFont typeface="+mj-lt"/>
              <a:buAutoNum type="arabicPeriod"/>
            </a:pPr>
            <a:r>
              <a:rPr lang="en-US" dirty="0"/>
              <a:t>Sorry?</a:t>
            </a:r>
          </a:p>
          <a:p>
            <a:pPr marL="457200" indent="-457200">
              <a:buFont typeface="+mj-lt"/>
              <a:buAutoNum type="arabicPeriod"/>
            </a:pPr>
            <a:r>
              <a:rPr lang="en-US" dirty="0"/>
              <a:t>…My point is that…</a:t>
            </a:r>
          </a:p>
        </p:txBody>
      </p:sp>
      <p:sp>
        <p:nvSpPr>
          <p:cNvPr id="16" name="TextBox 15">
            <a:extLst>
              <a:ext uri="{FF2B5EF4-FFF2-40B4-BE49-F238E27FC236}">
                <a16:creationId xmlns:a16="http://schemas.microsoft.com/office/drawing/2014/main" id="{FDC75128-C0A0-4907-871F-785B6049FE69}"/>
              </a:ext>
            </a:extLst>
          </p:cNvPr>
          <p:cNvSpPr txBox="1"/>
          <p:nvPr/>
        </p:nvSpPr>
        <p:spPr>
          <a:xfrm>
            <a:off x="5070749" y="1959039"/>
            <a:ext cx="4388893" cy="4524315"/>
          </a:xfrm>
          <a:prstGeom prst="rect">
            <a:avLst/>
          </a:prstGeom>
          <a:noFill/>
        </p:spPr>
        <p:txBody>
          <a:bodyPr wrap="square" rtlCol="0">
            <a:spAutoFit/>
          </a:bodyPr>
          <a:lstStyle/>
          <a:p>
            <a:endParaRPr lang="en-US" dirty="0"/>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dirty="0">
              <a:sym typeface="Wingdings" panose="05000000000000000000" pitchFamily="2" charset="2"/>
            </a:endParaRPr>
          </a:p>
          <a:p>
            <a:endParaRPr lang="en-US"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endParaRPr lang="en-US" dirty="0"/>
          </a:p>
        </p:txBody>
      </p:sp>
      <p:cxnSp>
        <p:nvCxnSpPr>
          <p:cNvPr id="6" name="Straight Arrow Connector 5">
            <a:extLst>
              <a:ext uri="{FF2B5EF4-FFF2-40B4-BE49-F238E27FC236}">
                <a16:creationId xmlns:a16="http://schemas.microsoft.com/office/drawing/2014/main" id="{AE28A56A-BFC0-4528-8C9F-1884E61BB329}"/>
              </a:ext>
            </a:extLst>
          </p:cNvPr>
          <p:cNvCxnSpPr/>
          <p:nvPr/>
        </p:nvCxnSpPr>
        <p:spPr>
          <a:xfrm flipV="1">
            <a:off x="5227093" y="1999191"/>
            <a:ext cx="1862820" cy="41270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DADB372-FD79-4154-BAEC-99600D8C4B68}"/>
              </a:ext>
            </a:extLst>
          </p:cNvPr>
          <p:cNvCxnSpPr>
            <a:cxnSpLocks/>
          </p:cNvCxnSpPr>
          <p:nvPr/>
        </p:nvCxnSpPr>
        <p:spPr>
          <a:xfrm>
            <a:off x="5227093" y="2963910"/>
            <a:ext cx="186282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0687902-625C-446B-9AF1-1B15FB55CDDE}"/>
              </a:ext>
            </a:extLst>
          </p:cNvPr>
          <p:cNvCxnSpPr>
            <a:cxnSpLocks/>
          </p:cNvCxnSpPr>
          <p:nvPr/>
        </p:nvCxnSpPr>
        <p:spPr>
          <a:xfrm>
            <a:off x="5164590" y="3771402"/>
            <a:ext cx="1925323" cy="44979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8146B01-7065-4C0D-8358-AFB7F5979790}"/>
              </a:ext>
            </a:extLst>
          </p:cNvPr>
          <p:cNvCxnSpPr>
            <a:cxnSpLocks/>
          </p:cNvCxnSpPr>
          <p:nvPr/>
        </p:nvCxnSpPr>
        <p:spPr>
          <a:xfrm>
            <a:off x="5227093" y="4045234"/>
            <a:ext cx="1956661" cy="153546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0CA6222-C35A-4A02-9040-78BA901CC417}"/>
              </a:ext>
            </a:extLst>
          </p:cNvPr>
          <p:cNvCxnSpPr>
            <a:cxnSpLocks/>
          </p:cNvCxnSpPr>
          <p:nvPr/>
        </p:nvCxnSpPr>
        <p:spPr>
          <a:xfrm>
            <a:off x="5249635" y="4334830"/>
            <a:ext cx="1934119" cy="124130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F6CD197-AF5B-4451-9CBC-5AD392A4F317}"/>
              </a:ext>
            </a:extLst>
          </p:cNvPr>
          <p:cNvCxnSpPr>
            <a:cxnSpLocks/>
          </p:cNvCxnSpPr>
          <p:nvPr/>
        </p:nvCxnSpPr>
        <p:spPr>
          <a:xfrm flipV="1">
            <a:off x="5249635" y="2149039"/>
            <a:ext cx="1840278" cy="274079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005F23D3-D6F8-474A-8BAD-705230B8D096}"/>
              </a:ext>
            </a:extLst>
          </p:cNvPr>
          <p:cNvCxnSpPr>
            <a:cxnSpLocks/>
          </p:cNvCxnSpPr>
          <p:nvPr/>
        </p:nvCxnSpPr>
        <p:spPr>
          <a:xfrm flipV="1">
            <a:off x="5238364" y="4208019"/>
            <a:ext cx="1874091" cy="12439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3A8684A-1D1E-4978-9AE7-3EB13A01C684}"/>
              </a:ext>
            </a:extLst>
          </p:cNvPr>
          <p:cNvCxnSpPr>
            <a:cxnSpLocks/>
          </p:cNvCxnSpPr>
          <p:nvPr/>
        </p:nvCxnSpPr>
        <p:spPr>
          <a:xfrm flipV="1">
            <a:off x="5190205" y="2850276"/>
            <a:ext cx="1944792" cy="289131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75BC57D9-1B4D-455C-94F6-B0F08E94FD90}"/>
              </a:ext>
            </a:extLst>
          </p:cNvPr>
          <p:cNvCxnSpPr>
            <a:cxnSpLocks/>
          </p:cNvCxnSpPr>
          <p:nvPr/>
        </p:nvCxnSpPr>
        <p:spPr>
          <a:xfrm flipV="1">
            <a:off x="5249635" y="2098112"/>
            <a:ext cx="1851549" cy="394413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5C522D48-BD0D-446E-A31A-3987FC8A105E}"/>
              </a:ext>
            </a:extLst>
          </p:cNvPr>
          <p:cNvCxnSpPr>
            <a:cxnSpLocks/>
          </p:cNvCxnSpPr>
          <p:nvPr/>
        </p:nvCxnSpPr>
        <p:spPr>
          <a:xfrm flipV="1">
            <a:off x="5227093" y="5576132"/>
            <a:ext cx="1776943" cy="72716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930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690687"/>
            <a:ext cx="10388599" cy="4802188"/>
          </a:xfrm>
        </p:spPr>
        <p:txBody>
          <a:bodyPr>
            <a:normAutofit/>
          </a:bodyPr>
          <a:lstStyle/>
          <a:p>
            <a:pPr marL="0" indent="0">
              <a:buNone/>
            </a:pPr>
            <a:r>
              <a:rPr lang="en-US" sz="2400" b="1" u="sng" dirty="0"/>
              <a:t>Diagnostic questions</a:t>
            </a:r>
            <a:r>
              <a:rPr lang="en-US" sz="2400" dirty="0"/>
              <a:t>: Explore these questions on your own if you use this book for self-study. In a classroom, share your thoughts about these questions with a speaking partner and be prepared to share your discussion with the class.</a:t>
            </a:r>
          </a:p>
          <a:p>
            <a:pPr marL="457200" indent="-457200">
              <a:buFont typeface="+mj-lt"/>
              <a:buAutoNum type="arabicPeriod"/>
            </a:pPr>
            <a:r>
              <a:rPr lang="en-US" sz="2400" dirty="0"/>
              <a:t>If you are using this book in an academic conversation course, you probably have been asked to introduce yourself to your group. If not, you probably have had opportunities to introduce yourself at one of your courses or seminars. How did you do? Did you face any challenges? What challenges did you encounter that other members of your group also faced? If you haven't yet had an opportunity to introduce yourself in a group situation, what sorts of challenges would you anticipate having?</a:t>
            </a:r>
          </a:p>
          <a:p>
            <a:pPr marL="457200" indent="-457200">
              <a:buFont typeface="+mj-lt"/>
              <a:buAutoNum type="arabicPeriod"/>
            </a:pPr>
            <a:endParaRPr lang="en-US" sz="2400" dirty="0"/>
          </a:p>
          <a:p>
            <a:pPr marL="457200" indent="-457200">
              <a:buFont typeface="+mj-lt"/>
              <a:buAutoNum type="arabicPeriod"/>
            </a:pPr>
            <a:r>
              <a:rPr lang="en-US" sz="2400" dirty="0"/>
              <a:t>Do you think questioning is important in academic discussions? Why or why not?</a:t>
            </a:r>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3"/>
            </a:pPr>
            <a:r>
              <a:rPr lang="en-US" sz="2400" dirty="0"/>
              <a:t>What do you consider the primary purpose(s) of asking questions? What is your perception of a "good" question? Together, identify some phrases that are used in English to pose various types or levels of questions.</a:t>
            </a:r>
          </a:p>
          <a:p>
            <a:pPr marL="457200" indent="-457200">
              <a:buFont typeface="+mj-lt"/>
              <a:buAutoNum type="arabicPeriod" startAt="3"/>
            </a:pPr>
            <a:endParaRPr lang="en-US" sz="2400" dirty="0"/>
          </a:p>
          <a:p>
            <a:pPr marL="457200" indent="-457200">
              <a:buFont typeface="+mj-lt"/>
              <a:buAutoNum type="arabicPeriod" startAt="3"/>
            </a:pPr>
            <a:r>
              <a:rPr lang="en-US" sz="2400" dirty="0"/>
              <a:t>From your experience, what types of questions have you noticed in group/seminar discussions? What type(s) have you found to be the most common?</a:t>
            </a:r>
          </a:p>
          <a:p>
            <a:pPr marL="457200" indent="-457200">
              <a:buFont typeface="+mj-lt"/>
              <a:buAutoNum type="arabicPeriod" startAt="3"/>
            </a:pPr>
            <a:endParaRPr lang="en-US" sz="2400" dirty="0"/>
          </a:p>
          <a:p>
            <a:pPr marL="457200" indent="-457200">
              <a:buFont typeface="+mj-lt"/>
              <a:buAutoNum type="arabicPeriod" startAt="3"/>
            </a:pPr>
            <a:r>
              <a:rPr lang="en-US" sz="2400" dirty="0"/>
              <a:t>What are some of your thoughts arising from your observations of how native speakers of English pose questions as compared with non-native speakers?</a:t>
            </a:r>
          </a:p>
        </p:txBody>
      </p:sp>
    </p:spTree>
    <p:extLst>
      <p:ext uri="{BB962C8B-B14F-4D97-AF65-F5344CB8AC3E}">
        <p14:creationId xmlns:p14="http://schemas.microsoft.com/office/powerpoint/2010/main" val="53080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6"/>
            </a:pPr>
            <a:r>
              <a:rPr lang="en-US" sz="2400" dirty="0"/>
              <a:t>What are some dimensions of cultural differences that might influence or obstruct how participants with different cultural backgrounds pose questions in small group settings?</a:t>
            </a:r>
          </a:p>
          <a:p>
            <a:pPr marL="457200" indent="-457200">
              <a:buFont typeface="+mj-lt"/>
              <a:buAutoNum type="arabicPeriod" startAt="6"/>
            </a:pPr>
            <a:endParaRPr lang="en-US" sz="2400" dirty="0"/>
          </a:p>
          <a:p>
            <a:pPr marL="457200" indent="-457200">
              <a:buFont typeface="+mj-lt"/>
              <a:buAutoNum type="arabicPeriod" startAt="6"/>
            </a:pPr>
            <a:r>
              <a:rPr lang="en-US" sz="2400" dirty="0"/>
              <a:t>How do you feel about your ability to pose questions in academic discussions? What is/are one (or some) of the most challenging aspects of asking questions? Together, brainstorm some strategies that will help you overcome such challenges.</a:t>
            </a:r>
            <a:br>
              <a:rPr lang="en-US" sz="2400" dirty="0"/>
            </a:br>
            <a:br>
              <a:rPr lang="en-US" sz="2400" dirty="0"/>
            </a:br>
            <a:r>
              <a:rPr lang="en-US" sz="2400" dirty="0"/>
              <a:t>Challenges:</a:t>
            </a:r>
            <a:br>
              <a:rPr lang="en-US" sz="2400" dirty="0"/>
            </a:br>
            <a:br>
              <a:rPr lang="en-US" sz="2400" dirty="0"/>
            </a:br>
            <a:r>
              <a:rPr lang="en-US" sz="2400" dirty="0"/>
              <a:t>Strategies:</a:t>
            </a:r>
          </a:p>
        </p:txBody>
      </p:sp>
    </p:spTree>
    <p:extLst>
      <p:ext uri="{BB962C8B-B14F-4D97-AF65-F5344CB8AC3E}">
        <p14:creationId xmlns:p14="http://schemas.microsoft.com/office/powerpoint/2010/main" val="292224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3207231"/>
            <a:ext cx="5139266" cy="1949982"/>
          </a:xfrm>
        </p:spPr>
        <p:txBody>
          <a:bodyPr>
            <a:normAutofit lnSpcReduction="10000"/>
          </a:bodyPr>
          <a:lstStyle/>
          <a:p>
            <a:r>
              <a:rPr lang="en-US" sz="2400" dirty="0"/>
              <a:t>This activity is designed to promote learners' ability to summarize information, share their summaries verbally, paraphrase summaries they have heard, and elicit and express opinions in a small group setting.</a:t>
            </a: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6214536" y="1368955"/>
            <a:ext cx="5588000" cy="4983066"/>
          </a:xfrm>
          <a:prstGeom prst="rect">
            <a:avLst/>
          </a:prstGeom>
          <a:ln>
            <a:solidFill>
              <a:srgbClr val="C0000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Step 1: Summarizing</a:t>
            </a:r>
          </a:p>
          <a:p>
            <a:pPr marL="0" indent="0">
              <a:buNone/>
            </a:pPr>
            <a:r>
              <a:rPr lang="en-US" sz="2400" dirty="0"/>
              <a:t>Read an assigned article and underline five sentences that you think are the most important. Then try combining them into two to three sentences. In your own words, summarize the article. (This exercise is also suitable for self-study.)</a:t>
            </a:r>
          </a:p>
          <a:p>
            <a:pPr marL="0" indent="0">
              <a:buNone/>
            </a:pPr>
            <a:endParaRPr lang="en-US" sz="2400" b="1" dirty="0"/>
          </a:p>
          <a:p>
            <a:pPr marL="0" indent="0">
              <a:buNone/>
            </a:pPr>
            <a:r>
              <a:rPr lang="en-US" sz="2400" b="1" dirty="0"/>
              <a:t>Step 2: Sharing</a:t>
            </a:r>
          </a:p>
          <a:p>
            <a:pPr marL="0" indent="0">
              <a:buNone/>
            </a:pPr>
            <a:r>
              <a:rPr lang="en-US" sz="2400" dirty="0"/>
              <a:t>In pairs, take turns presenting a very brief summary of the article that each person has chosen. The other person will paraphrase on the basis of the summary given by the other student.</a:t>
            </a:r>
          </a:p>
          <a:p>
            <a:pPr marL="0" indent="0">
              <a:buNone/>
            </a:pPr>
            <a:endParaRPr lang="en-US" sz="2400" b="1" dirty="0"/>
          </a:p>
          <a:p>
            <a:pPr marL="0" indent="0">
              <a:buNone/>
            </a:pPr>
            <a:r>
              <a:rPr lang="en-US" sz="2400" b="1" dirty="0"/>
              <a:t>Step 3: Sharing opinions</a:t>
            </a:r>
          </a:p>
          <a:p>
            <a:pPr marL="0" indent="0">
              <a:buNone/>
            </a:pPr>
            <a:r>
              <a:rPr lang="en-US" sz="2400" dirty="0"/>
              <a:t>Use the expressions learned in the previous lecture to (a) check everyone's understandings of one another's summaries if they are different, (b) practice eliciting opinions about the main issues of the article, and (c) discuss the issues.</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5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fade">
                                      <p:cBhvr>
                                        <p:cTn id="37"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56734" y="1856102"/>
            <a:ext cx="10515600" cy="785498"/>
          </a:xfrm>
        </p:spPr>
        <p:txBody>
          <a:bodyPr>
            <a:normAutofit fontScale="92500"/>
          </a:bodyPr>
          <a:lstStyle/>
          <a:p>
            <a:pPr marL="0" indent="0">
              <a:buNone/>
            </a:pPr>
            <a:r>
              <a:rPr lang="en-US" sz="2000" dirty="0"/>
              <a:t>Read the following (shortened) article </a:t>
            </a:r>
            <a:r>
              <a:rPr lang="en-US" sz="2400" b="1" dirty="0">
                <a:solidFill>
                  <a:srgbClr val="C00000"/>
                </a:solidFill>
              </a:rPr>
              <a:t>entitled “What’s the point of school uniform?” </a:t>
            </a:r>
            <a:r>
              <a:rPr lang="en-US" sz="2000" dirty="0"/>
              <a:t>taken from </a:t>
            </a:r>
            <a:r>
              <a:rPr lang="en-US" sz="2000" dirty="0">
                <a:hlinkClick r:id="rId3"/>
              </a:rPr>
              <a:t>https://www.theguardian.com/education/mortarboard/2013/oct/03/why-wear-school-uniform</a:t>
            </a:r>
            <a:r>
              <a:rPr lang="en-US" sz="2000" dirty="0"/>
              <a:t> </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956734" y="2756213"/>
            <a:ext cx="5020733" cy="3559919"/>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Wearing a uniform is a badge of pride, creates an identity for a school and is an important part of being a school student. “Uniforms show that you are part of an organization. Wearing it says we’re all in this together,” Jason Wing, head teacher at the Neale-Wade academy in </a:t>
            </a:r>
            <a:r>
              <a:rPr lang="en-US" sz="2000" dirty="0" err="1"/>
              <a:t>Cambridgeshire</a:t>
            </a:r>
            <a:r>
              <a:rPr lang="en-US" sz="2000" dirty="0"/>
              <a:t>, says. “Also, if you wear your uniform with pride, it means you are halfway there to being respectful, buying into what the organization is all about.’’</a:t>
            </a:r>
          </a:p>
          <a:p>
            <a:pPr marL="0" indent="0">
              <a:buNone/>
            </a:pPr>
            <a:endParaRPr lang="en-US" sz="2000" dirty="0"/>
          </a:p>
          <a:p>
            <a:pPr marL="0" indent="0">
              <a:buNone/>
            </a:pPr>
            <a:r>
              <a:rPr lang="en-US" sz="2000" dirty="0"/>
              <a:t>A school uniform teaches students to dress smartly and take pride in their appearance. Some people believe that a school uniform can improve learning by reducing distraction, sharpening focus on schoolwork and making the classroom a more serious environment, allowing students to perform better academically.</a:t>
            </a:r>
          </a:p>
        </p:txBody>
      </p:sp>
      <p:sp>
        <p:nvSpPr>
          <p:cNvPr id="9" name="Content Placeholder 7">
            <a:extLst>
              <a:ext uri="{FF2B5EF4-FFF2-40B4-BE49-F238E27FC236}">
                <a16:creationId xmlns:a16="http://schemas.microsoft.com/office/drawing/2014/main" id="{156FA0AE-F32E-4F5C-839F-05F04EA3DE7F}"/>
              </a:ext>
            </a:extLst>
          </p:cNvPr>
          <p:cNvSpPr txBox="1">
            <a:spLocks/>
          </p:cNvSpPr>
          <p:nvPr/>
        </p:nvSpPr>
        <p:spPr>
          <a:xfrm>
            <a:off x="6214533" y="2756213"/>
            <a:ext cx="5655734" cy="37366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t>Perhaps most importantly, a uniform means students don’t have to worry about peer pressure when it comes to their clothes. When everyone is dressed the same, worrying about what you look like isn’t so important. There is no competition about being dressed in the latest trend, which would put a great deal of financial pressure on students and parents. Potential bullies have one less target for their insults; it’s hard to make fun of what someone is wearing when you’re dressed exactly the same.</a:t>
            </a:r>
          </a:p>
          <a:p>
            <a:pPr marL="0" indent="0">
              <a:buNone/>
            </a:pPr>
            <a:endParaRPr lang="en-US" sz="1600" dirty="0"/>
          </a:p>
          <a:p>
            <a:pPr marL="0" indent="0">
              <a:buNone/>
            </a:pPr>
            <a:r>
              <a:rPr lang="en-US" sz="1600" dirty="0"/>
              <a:t>In America, where a majority of schools do not have a uniform, roughly 160,000 children miss school every day due to fear of attack or intimidation by other students. This might not be directly linked to what they’re wearing but having a uniform can be a safety net for many students who might otherwise suffer from bullying. A strict uniform gives the impression that rules are strict too, perhaps helping maintain a sense of order at school.</a:t>
            </a:r>
          </a:p>
        </p:txBody>
      </p:sp>
    </p:spTree>
    <p:extLst>
      <p:ext uri="{BB962C8B-B14F-4D97-AF65-F5344CB8AC3E}">
        <p14:creationId xmlns:p14="http://schemas.microsoft.com/office/powerpoint/2010/main" val="112912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956734" y="1828801"/>
            <a:ext cx="5020733" cy="448733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Although wearing a school uniform is less expensive than buying a whole wardrobe of outfits, uniform can still be pricey. Recently the Liberal Democrats held a conference about the cost of school uniforms across England. The education minister David Laws is to issue new guidance to end the practice of using a single uniform supplier, enabling parents to shop around for uniform. If schools decide to change their uniform, for example with a new emblem or color, changes should be restricted to one or two items, preferably with sew-on logos. Changing from a one-supplier system could help families with the cost of school uniform.</a:t>
            </a:r>
          </a:p>
        </p:txBody>
      </p:sp>
      <p:sp>
        <p:nvSpPr>
          <p:cNvPr id="9" name="Content Placeholder 7">
            <a:extLst>
              <a:ext uri="{FF2B5EF4-FFF2-40B4-BE49-F238E27FC236}">
                <a16:creationId xmlns:a16="http://schemas.microsoft.com/office/drawing/2014/main" id="{156FA0AE-F32E-4F5C-839F-05F04EA3DE7F}"/>
              </a:ext>
            </a:extLst>
          </p:cNvPr>
          <p:cNvSpPr txBox="1">
            <a:spLocks/>
          </p:cNvSpPr>
          <p:nvPr/>
        </p:nvSpPr>
        <p:spPr>
          <a:xfrm>
            <a:off x="6214533" y="1828801"/>
            <a:ext cx="5655734" cy="16001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t>Macy Vallance, a year-eight student, says: My uniform might not be what I would wear in my own time, but it gives me a sense of belonging, takes away the pressure of what to wear and deters the bullies. School uniform isn’t fashionable, but that’s exactly why I think it should be here to stay.</a:t>
            </a:r>
          </a:p>
        </p:txBody>
      </p:sp>
    </p:spTree>
    <p:extLst>
      <p:ext uri="{BB962C8B-B14F-4D97-AF65-F5344CB8AC3E}">
        <p14:creationId xmlns:p14="http://schemas.microsoft.com/office/powerpoint/2010/main" val="3226883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956734" y="1828801"/>
            <a:ext cx="5477933" cy="4664074"/>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1: Summarizing</a:t>
            </a:r>
            <a:endParaRPr lang="en-US" sz="2000" b="1" dirty="0">
              <a:solidFill>
                <a:srgbClr val="C00000"/>
              </a:solidFill>
            </a:endParaRPr>
          </a:p>
          <a:p>
            <a:r>
              <a:rPr lang="en-US" sz="2000" dirty="0"/>
              <a:t>Read the article</a:t>
            </a:r>
          </a:p>
          <a:p>
            <a:r>
              <a:rPr lang="en-US" sz="2000" dirty="0"/>
              <a:t>Underline five sentences</a:t>
            </a:r>
          </a:p>
          <a:p>
            <a:pPr marL="541338">
              <a:buFont typeface="Wingdings" panose="05000000000000000000" pitchFamily="2" charset="2"/>
              <a:buChar char="Ø"/>
            </a:pPr>
            <a:r>
              <a:rPr lang="en-US" sz="2000" dirty="0">
                <a:solidFill>
                  <a:srgbClr val="002060"/>
                </a:solidFill>
              </a:rPr>
              <a:t>Wearing a uniform is a badge of pride, creates an identity for a school and is an important part of being a school student. </a:t>
            </a:r>
          </a:p>
          <a:p>
            <a:pPr marL="541338">
              <a:buFont typeface="Wingdings" panose="05000000000000000000" pitchFamily="2" charset="2"/>
              <a:buChar char="Ø"/>
            </a:pPr>
            <a:r>
              <a:rPr lang="en-US" sz="2000" dirty="0">
                <a:solidFill>
                  <a:srgbClr val="002060"/>
                </a:solidFill>
              </a:rPr>
              <a:t>Some people believe that a school uniform can improve learning by reducing distraction, sharpening focus on schoolwork and making the classroom a more serious environment.</a:t>
            </a:r>
          </a:p>
          <a:p>
            <a:pPr marL="541338">
              <a:buFont typeface="Wingdings" panose="05000000000000000000" pitchFamily="2" charset="2"/>
              <a:buChar char="Ø"/>
            </a:pPr>
            <a:r>
              <a:rPr lang="en-US" sz="2000" dirty="0">
                <a:solidFill>
                  <a:srgbClr val="002060"/>
                </a:solidFill>
              </a:rPr>
              <a:t>Perhaps most importantly, a uniform means students don’t have to worry about peer pressure when it comes to their clothes. </a:t>
            </a:r>
          </a:p>
          <a:p>
            <a:pPr marL="541338">
              <a:buFont typeface="Wingdings" panose="05000000000000000000" pitchFamily="2" charset="2"/>
              <a:buChar char="Ø"/>
            </a:pPr>
            <a:r>
              <a:rPr lang="en-US" sz="2000" dirty="0">
                <a:solidFill>
                  <a:srgbClr val="002060"/>
                </a:solidFill>
              </a:rPr>
              <a:t>Although wearing a school uniform is less expensive than buying a whole wardrobe of outfits, uniform can still be pricey. </a:t>
            </a:r>
          </a:p>
          <a:p>
            <a:pPr marL="541338">
              <a:buFont typeface="Wingdings" panose="05000000000000000000" pitchFamily="2" charset="2"/>
              <a:buChar char="Ø"/>
            </a:pPr>
            <a:r>
              <a:rPr lang="en-US" sz="2000" dirty="0">
                <a:solidFill>
                  <a:srgbClr val="002060"/>
                </a:solidFill>
              </a:rPr>
              <a:t>The education minister David Laws is to issue new guidance to end the practice of using a single uniform supplier</a:t>
            </a:r>
          </a:p>
        </p:txBody>
      </p:sp>
      <p:sp>
        <p:nvSpPr>
          <p:cNvPr id="6" name="Content Placeholder 7">
            <a:extLst>
              <a:ext uri="{FF2B5EF4-FFF2-40B4-BE49-F238E27FC236}">
                <a16:creationId xmlns:a16="http://schemas.microsoft.com/office/drawing/2014/main" id="{48577065-983B-4412-B90D-BB2F745B30D6}"/>
              </a:ext>
            </a:extLst>
          </p:cNvPr>
          <p:cNvSpPr txBox="1">
            <a:spLocks/>
          </p:cNvSpPr>
          <p:nvPr/>
        </p:nvSpPr>
        <p:spPr>
          <a:xfrm>
            <a:off x="6612467" y="1828801"/>
            <a:ext cx="5122333" cy="428539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Combine those sentences into 2 – 3 sentences. Summarize the article in your own words. </a:t>
            </a:r>
          </a:p>
          <a:p>
            <a:endParaRPr lang="en-US" sz="2000" dirty="0"/>
          </a:p>
          <a:p>
            <a:pPr marL="0" indent="0" algn="ctr">
              <a:buNone/>
            </a:pPr>
            <a:r>
              <a:rPr lang="en-US" sz="2000" i="1" dirty="0">
                <a:solidFill>
                  <a:srgbClr val="C00000"/>
                </a:solidFill>
              </a:rPr>
              <a:t>Wearing a uniform symbolizes students’ pride of their school and is deemed able to enhance learning process as it removes distraction, improves one’s focus on school-work, and prevent the occurrence of peer pressure when it comes to one’s clothes. However, wearing a school uniform can cost parents a lot. The education minister, therefore, issues a rule to remove the practice of involving a single supplier of uniform so parents can shop around for their children’s uniform. </a:t>
            </a:r>
          </a:p>
        </p:txBody>
      </p:sp>
    </p:spTree>
    <p:extLst>
      <p:ext uri="{BB962C8B-B14F-4D97-AF65-F5344CB8AC3E}">
        <p14:creationId xmlns:p14="http://schemas.microsoft.com/office/powerpoint/2010/main" val="413063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fade">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Effect transition="in" filter="fade">
                                      <p:cBhvr>
                                        <p:cTn id="42" dur="500"/>
                                        <p:tgtEl>
                                          <p:spTgt spid="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animEffect transition="in" filter="fade">
                                      <p:cBhvr>
                                        <p:cTn id="47" dur="500"/>
                                        <p:tgtEl>
                                          <p:spTgt spid="6">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6">
                                            <p:txEl>
                                              <p:pRg st="2" end="2"/>
                                            </p:txEl>
                                          </p:spTgt>
                                        </p:tgtEl>
                                        <p:attrNameLst>
                                          <p:attrName>style.visibility</p:attrName>
                                        </p:attrNameLst>
                                      </p:cBhvr>
                                      <p:to>
                                        <p:strVal val="visible"/>
                                      </p:to>
                                    </p:set>
                                    <p:animEffect transition="in" filter="fade">
                                      <p:cBhvr>
                                        <p:cTn id="5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838201" y="1989161"/>
            <a:ext cx="5439770" cy="2879677"/>
          </a:xfrm>
          <a:prstGeom prst="rect">
            <a:avLst/>
          </a:prstGeom>
          <a:ln>
            <a:solidFill>
              <a:srgbClr val="00206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Now, select the five sentences from the assigned articles by yourselves.</a:t>
            </a:r>
          </a:p>
          <a:p>
            <a:r>
              <a:rPr lang="en-US" sz="2400" dirty="0"/>
              <a:t>________________________________</a:t>
            </a:r>
          </a:p>
          <a:p>
            <a:r>
              <a:rPr lang="en-US" sz="2400" dirty="0"/>
              <a:t>________________________________</a:t>
            </a:r>
          </a:p>
          <a:p>
            <a:r>
              <a:rPr lang="en-US" sz="2000" dirty="0"/>
              <a:t>_______________________________________</a:t>
            </a:r>
          </a:p>
          <a:p>
            <a:r>
              <a:rPr lang="en-US" sz="2000" dirty="0"/>
              <a:t>_______________________________________</a:t>
            </a:r>
          </a:p>
          <a:p>
            <a:r>
              <a:rPr lang="en-US" sz="2000" dirty="0"/>
              <a:t>_______________________________________</a:t>
            </a:r>
          </a:p>
        </p:txBody>
      </p:sp>
      <p:sp>
        <p:nvSpPr>
          <p:cNvPr id="6" name="Content Placeholder 7">
            <a:extLst>
              <a:ext uri="{FF2B5EF4-FFF2-40B4-BE49-F238E27FC236}">
                <a16:creationId xmlns:a16="http://schemas.microsoft.com/office/drawing/2014/main" id="{48577065-983B-4412-B90D-BB2F745B30D6}"/>
              </a:ext>
            </a:extLst>
          </p:cNvPr>
          <p:cNvSpPr txBox="1">
            <a:spLocks/>
          </p:cNvSpPr>
          <p:nvPr/>
        </p:nvSpPr>
        <p:spPr>
          <a:xfrm>
            <a:off x="6626115" y="1989161"/>
            <a:ext cx="5122333" cy="3766781"/>
          </a:xfrm>
          <a:prstGeom prst="rect">
            <a:avLst/>
          </a:prstGeom>
          <a:ln>
            <a:solidFill>
              <a:schemeClr val="accent4">
                <a:lumMod val="50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t>Now, combine those sentences to create your own summary of the article.</a:t>
            </a:r>
          </a:p>
          <a:p>
            <a:pPr marL="0" indent="0">
              <a:buNone/>
            </a:pPr>
            <a:endParaRPr lang="en-US" sz="2000" dirty="0"/>
          </a:p>
          <a:p>
            <a:pPr marL="0" indent="0">
              <a:buNone/>
            </a:pPr>
            <a:r>
              <a:rPr lang="en-US" sz="20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3890095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fade">
                                      <p:cBhvr>
                                        <p:cTn id="32" dur="500"/>
                                        <p:tgtEl>
                                          <p:spTgt spid="6">
                                            <p:txEl>
                                              <p:pRg st="0" end="0"/>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6">
                                            <p:txEl>
                                              <p:pRg st="2" end="2"/>
                                            </p:txEl>
                                          </p:spTgt>
                                        </p:tgtEl>
                                        <p:attrNameLst>
                                          <p:attrName>style.visibility</p:attrName>
                                        </p:attrNameLst>
                                      </p:cBhvr>
                                      <p:to>
                                        <p:strVal val="visible"/>
                                      </p:to>
                                    </p:set>
                                    <p:animEffect transition="in" filter="fade">
                                      <p:cBhvr>
                                        <p:cTn id="36"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956734" y="1828801"/>
            <a:ext cx="5477933" cy="16001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2: Sharing</a:t>
            </a:r>
            <a:endParaRPr lang="en-US" sz="2000" b="1" dirty="0">
              <a:solidFill>
                <a:srgbClr val="C00000"/>
              </a:solidFill>
            </a:endParaRPr>
          </a:p>
          <a:p>
            <a:r>
              <a:rPr lang="en-US" sz="2000" dirty="0"/>
              <a:t>Take turn in presenting the summary</a:t>
            </a:r>
          </a:p>
          <a:p>
            <a:r>
              <a:rPr lang="en-US" sz="2000" dirty="0"/>
              <a:t>Then paraphrase the summary you just heard from your friend.</a:t>
            </a:r>
          </a:p>
        </p:txBody>
      </p:sp>
      <p:sp>
        <p:nvSpPr>
          <p:cNvPr id="6" name="Content Placeholder 7">
            <a:extLst>
              <a:ext uri="{FF2B5EF4-FFF2-40B4-BE49-F238E27FC236}">
                <a16:creationId xmlns:a16="http://schemas.microsoft.com/office/drawing/2014/main" id="{48577065-983B-4412-B90D-BB2F745B30D6}"/>
              </a:ext>
            </a:extLst>
          </p:cNvPr>
          <p:cNvSpPr txBox="1">
            <a:spLocks/>
          </p:cNvSpPr>
          <p:nvPr/>
        </p:nvSpPr>
        <p:spPr>
          <a:xfrm>
            <a:off x="973667" y="3429000"/>
            <a:ext cx="5122333" cy="324816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a:solidFill>
                  <a:srgbClr val="C00000"/>
                </a:solidFill>
              </a:rPr>
              <a:t>Wearing a uniform symbolizes students’ pride of their school and is deemed able to enhance learning process as it removes distraction, improves one’s focus on school-work, and prevent the occurrence of peer pressure when it comes to one’s clothes. However, wearing a school uniform can cost parents a lot. The education minister, therefore, issues a rule to remove the practice of involving a single supplier of uniform so parents can shop around for their children’s uniform. </a:t>
            </a:r>
          </a:p>
        </p:txBody>
      </p:sp>
      <p:sp>
        <p:nvSpPr>
          <p:cNvPr id="2" name="Arrow: Right 1">
            <a:extLst>
              <a:ext uri="{FF2B5EF4-FFF2-40B4-BE49-F238E27FC236}">
                <a16:creationId xmlns:a16="http://schemas.microsoft.com/office/drawing/2014/main" id="{0185A500-7EB3-4D4B-85C1-6F4E4D71F5D5}"/>
              </a:ext>
            </a:extLst>
          </p:cNvPr>
          <p:cNvSpPr/>
          <p:nvPr/>
        </p:nvSpPr>
        <p:spPr>
          <a:xfrm>
            <a:off x="6586330" y="3776870"/>
            <a:ext cx="954157" cy="7421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CA1C03C0-EB0A-4CA0-AB06-2CE1BA0D9B7C}"/>
              </a:ext>
            </a:extLst>
          </p:cNvPr>
          <p:cNvSpPr txBox="1">
            <a:spLocks/>
          </p:cNvSpPr>
          <p:nvPr/>
        </p:nvSpPr>
        <p:spPr>
          <a:xfrm>
            <a:off x="7608599" y="2374711"/>
            <a:ext cx="4045298" cy="381625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i="1" dirty="0">
                <a:solidFill>
                  <a:srgbClr val="002060"/>
                </a:solidFill>
              </a:rPr>
              <a:t>Wearing a uniform represents students' pride in their school and is said to improve learning as it eliminates distractions, enhances one's focus on tasks, and avoids peer pressure related to what to wear to schools. Wearing a school uniform, on the other hand, can be very expensive for parents. As a result, the education minister issues a law prohibiting the use of a single uniform provider, allowing parents to buy uniforms for their children from various stores.</a:t>
            </a:r>
          </a:p>
        </p:txBody>
      </p:sp>
    </p:spTree>
    <p:extLst>
      <p:ext uri="{BB962C8B-B14F-4D97-AF65-F5344CB8AC3E}">
        <p14:creationId xmlns:p14="http://schemas.microsoft.com/office/powerpoint/2010/main" val="18396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Application Activities – </a:t>
            </a:r>
            <a:r>
              <a:rPr lang="en-US" sz="4000" b="1" dirty="0">
                <a:solidFill>
                  <a:srgbClr val="C00000"/>
                </a:solidFill>
                <a:latin typeface="Cambria" panose="02040503050406030204" pitchFamily="18" charset="0"/>
                <a:ea typeface="Cambria" panose="02040503050406030204" pitchFamily="18" charset="0"/>
              </a:rPr>
              <a:t>Summarizing and Sharing Opinions (cont.)</a:t>
            </a:r>
          </a:p>
        </p:txBody>
      </p:sp>
      <p:sp>
        <p:nvSpPr>
          <p:cNvPr id="5" name="Content Placeholder 7">
            <a:extLst>
              <a:ext uri="{FF2B5EF4-FFF2-40B4-BE49-F238E27FC236}">
                <a16:creationId xmlns:a16="http://schemas.microsoft.com/office/drawing/2014/main" id="{A5312005-88F8-4B1F-9E3C-A723D65E63EB}"/>
              </a:ext>
            </a:extLst>
          </p:cNvPr>
          <p:cNvSpPr txBox="1">
            <a:spLocks/>
          </p:cNvSpPr>
          <p:nvPr/>
        </p:nvSpPr>
        <p:spPr>
          <a:xfrm>
            <a:off x="956735" y="1828800"/>
            <a:ext cx="5139266" cy="40124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Step 3: Sharing Opinions</a:t>
            </a:r>
            <a:endParaRPr lang="en-US" sz="2000" b="1" dirty="0">
              <a:solidFill>
                <a:srgbClr val="C00000"/>
              </a:solidFill>
            </a:endParaRPr>
          </a:p>
          <a:p>
            <a:r>
              <a:rPr lang="en-US" sz="2000" b="1" dirty="0">
                <a:solidFill>
                  <a:srgbClr val="002060"/>
                </a:solidFill>
              </a:rPr>
              <a:t>Check everyone’s understandings of one’s another summary if they are different.</a:t>
            </a:r>
          </a:p>
          <a:p>
            <a:pPr marL="541338" indent="0">
              <a:buNone/>
            </a:pPr>
            <a:r>
              <a:rPr lang="en-US" sz="2000" i="1" dirty="0"/>
              <a:t>I’m sorry. Could you repeat what you said about what the minister of education issue regarding the uniform rule?</a:t>
            </a:r>
          </a:p>
        </p:txBody>
      </p:sp>
      <p:sp>
        <p:nvSpPr>
          <p:cNvPr id="9" name="Content Placeholder 7">
            <a:extLst>
              <a:ext uri="{FF2B5EF4-FFF2-40B4-BE49-F238E27FC236}">
                <a16:creationId xmlns:a16="http://schemas.microsoft.com/office/drawing/2014/main" id="{5C2BF904-3D0A-4928-91F5-DA9E5937503B}"/>
              </a:ext>
            </a:extLst>
          </p:cNvPr>
          <p:cNvSpPr txBox="1">
            <a:spLocks/>
          </p:cNvSpPr>
          <p:nvPr/>
        </p:nvSpPr>
        <p:spPr>
          <a:xfrm>
            <a:off x="6350001" y="2235200"/>
            <a:ext cx="5232400" cy="401244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002060"/>
                </a:solidFill>
              </a:rPr>
              <a:t>Practice eliciting opinions about the main issues of the article</a:t>
            </a:r>
          </a:p>
          <a:p>
            <a:pPr marL="439738" indent="0">
              <a:buNone/>
            </a:pPr>
            <a:r>
              <a:rPr lang="en-US" sz="2000" i="1" dirty="0"/>
              <a:t>Sorry, but I’m not (quite) clear on the point you made about uniform that can enhance one’s learning focus. </a:t>
            </a:r>
          </a:p>
          <a:p>
            <a:pPr marL="439738" indent="0">
              <a:buNone/>
            </a:pPr>
            <a:endParaRPr lang="en-US" sz="2000" i="1" dirty="0"/>
          </a:p>
          <a:p>
            <a:pPr marL="439738" indent="0">
              <a:buNone/>
            </a:pPr>
            <a:r>
              <a:rPr lang="en-US" sz="2000" i="1" dirty="0"/>
              <a:t>Based on my understanding of the points that you just made, am I correct in assuming that some schools intentionally hire one single uniform supplier for their needs of school uniform?</a:t>
            </a:r>
          </a:p>
          <a:p>
            <a:pPr marL="0" indent="0">
              <a:buNone/>
            </a:pPr>
            <a:endParaRPr lang="en-US" sz="2000" dirty="0"/>
          </a:p>
          <a:p>
            <a:r>
              <a:rPr lang="en-US" sz="2000" b="1" dirty="0">
                <a:solidFill>
                  <a:srgbClr val="002060"/>
                </a:solidFill>
              </a:rPr>
              <a:t>Discuss the issues</a:t>
            </a:r>
          </a:p>
        </p:txBody>
      </p:sp>
    </p:spTree>
    <p:extLst>
      <p:ext uri="{BB962C8B-B14F-4D97-AF65-F5344CB8AC3E}">
        <p14:creationId xmlns:p14="http://schemas.microsoft.com/office/powerpoint/2010/main" val="244005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Questions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080527"/>
            <a:ext cx="10287000" cy="3657600"/>
          </a:xfrm>
        </p:spPr>
        <p:txBody>
          <a:bodyPr>
            <a:normAutofit lnSpcReduction="10000"/>
          </a:bodyPr>
          <a:lstStyle/>
          <a:p>
            <a:r>
              <a:rPr lang="en-US" sz="2400" dirty="0"/>
              <a:t>The following article titled </a:t>
            </a:r>
            <a:r>
              <a:rPr lang="en-US" sz="2400" i="1" dirty="0"/>
              <a:t>"Practicing speaking for academic purposes using Aristotle's Topics"</a:t>
            </a:r>
            <a:r>
              <a:rPr lang="en-US" sz="2400" dirty="0"/>
              <a:t> was published in Communication Teacher. </a:t>
            </a:r>
          </a:p>
          <a:p>
            <a:endParaRPr lang="en-US" sz="2400" dirty="0"/>
          </a:p>
          <a:p>
            <a:r>
              <a:rPr lang="en-US" sz="2400" dirty="0"/>
              <a:t>The first part of the article provides background material to help instructors introduce the use of Aristotle's topics as a speaking strategy that will enable learners to develop academic speaking skills applicable to individual presentations, seminars, and group discussions. </a:t>
            </a:r>
          </a:p>
          <a:p>
            <a:endParaRPr lang="en-US" sz="2400" dirty="0"/>
          </a:p>
          <a:p>
            <a:r>
              <a:rPr lang="en-US" sz="2400" dirty="0"/>
              <a:t>This is followed by a detailed description of the activity that puts the strategy into action.</a:t>
            </a:r>
          </a:p>
        </p:txBody>
      </p:sp>
    </p:spTree>
    <p:extLst>
      <p:ext uri="{BB962C8B-B14F-4D97-AF65-F5344CB8AC3E}">
        <p14:creationId xmlns:p14="http://schemas.microsoft.com/office/powerpoint/2010/main" val="1158998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250825"/>
            <a:ext cx="10515600" cy="1325563"/>
          </a:xfrm>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52500" y="1678253"/>
            <a:ext cx="10287000" cy="1121832"/>
          </a:xfrm>
        </p:spPr>
        <p:txBody>
          <a:bodyPr>
            <a:normAutofit lnSpcReduction="10000"/>
          </a:bodyPr>
          <a:lstStyle/>
          <a:p>
            <a:pPr marL="0" indent="0" algn="ctr">
              <a:lnSpc>
                <a:spcPct val="100000"/>
              </a:lnSpc>
              <a:buNone/>
            </a:pPr>
            <a:r>
              <a:rPr lang="en-US" sz="2400" b="1" dirty="0">
                <a:solidFill>
                  <a:srgbClr val="C00000"/>
                </a:solidFill>
                <a:latin typeface="Cambria" panose="02040503050406030204" pitchFamily="18" charset="0"/>
                <a:ea typeface="Cambria" panose="02040503050406030204" pitchFamily="18" charset="0"/>
              </a:rPr>
              <a:t>Practicing Speaking for Academic Purposes Using Aristotle's Topics</a:t>
            </a:r>
          </a:p>
          <a:p>
            <a:pPr marL="0" indent="0" algn="ctr">
              <a:lnSpc>
                <a:spcPct val="100000"/>
              </a:lnSpc>
              <a:buNone/>
            </a:pPr>
            <a:r>
              <a:rPr lang="en-US" sz="1600" i="1" dirty="0"/>
              <a:t>Objective: To expand advanced second language learners' speaking repertoires and promote communicative competence</a:t>
            </a:r>
          </a:p>
          <a:p>
            <a:pPr marL="0" indent="0" algn="ctr">
              <a:lnSpc>
                <a:spcPct val="100000"/>
              </a:lnSpc>
              <a:buNone/>
            </a:pPr>
            <a:r>
              <a:rPr lang="en-US" sz="1600" i="1" dirty="0"/>
              <a:t>Course: Advanced Speaking for Academic Purposes</a:t>
            </a:r>
          </a:p>
        </p:txBody>
      </p:sp>
      <p:sp>
        <p:nvSpPr>
          <p:cNvPr id="4" name="Content Placeholder 7">
            <a:extLst>
              <a:ext uri="{FF2B5EF4-FFF2-40B4-BE49-F238E27FC236}">
                <a16:creationId xmlns:a16="http://schemas.microsoft.com/office/drawing/2014/main" id="{AF70461B-55B1-48FE-A642-DF29E47DF271}"/>
              </a:ext>
            </a:extLst>
          </p:cNvPr>
          <p:cNvSpPr txBox="1">
            <a:spLocks/>
          </p:cNvSpPr>
          <p:nvPr/>
        </p:nvSpPr>
        <p:spPr>
          <a:xfrm>
            <a:off x="838200" y="2901951"/>
            <a:ext cx="10629900" cy="329511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600" dirty="0">
                <a:latin typeface="Cambria" panose="02040503050406030204" pitchFamily="18" charset="0"/>
                <a:ea typeface="Cambria" panose="02040503050406030204" pitchFamily="18" charset="0"/>
              </a:rPr>
              <a:t>Many advanced second language learners have difficulty speaking in academic settings and express a strong desire to be part of the dialogue. This observation has been supported by several studies, which have shown that participating in seminars and expressing themselves in speech are among the top challenges that second language graduate and undergraduate student learners face in academic settings (see Jordan, 1997). </a:t>
            </a:r>
          </a:p>
          <a:p>
            <a:pPr marL="0" indent="0" algn="ctr">
              <a:buNone/>
            </a:pPr>
            <a:r>
              <a:rPr lang="en-US" sz="1600" dirty="0">
                <a:latin typeface="Cambria" panose="02040503050406030204" pitchFamily="18" charset="0"/>
                <a:ea typeface="Cambria" panose="02040503050406030204" pitchFamily="18" charset="0"/>
              </a:rPr>
              <a:t>Faculty members also have noted that second language learners need to improve their oral communication skills in class discussions and presentations (e.g., Zhu &amp; </a:t>
            </a:r>
            <a:r>
              <a:rPr lang="en-US" sz="1600" dirty="0" err="1">
                <a:latin typeface="Cambria" panose="02040503050406030204" pitchFamily="18" charset="0"/>
                <a:ea typeface="Cambria" panose="02040503050406030204" pitchFamily="18" charset="0"/>
              </a:rPr>
              <a:t>Flaitz</a:t>
            </a:r>
            <a:r>
              <a:rPr lang="en-US" sz="1600" dirty="0">
                <a:latin typeface="Cambria" panose="02040503050406030204" pitchFamily="18" charset="0"/>
                <a:ea typeface="Cambria" panose="02040503050406030204" pitchFamily="18" charset="0"/>
              </a:rPr>
              <a:t>, 2005). Many learners still lack the necessary experience or confidence to speak in various academic settings and find it difficult to cope with the pressing need to formulate a contribution quickly (e.g., "I can't think what to say") and feel uncertain about their contributions' value (e.g., "I might say something that sounds unintelligent"). </a:t>
            </a:r>
          </a:p>
          <a:p>
            <a:pPr marL="0" indent="0" algn="ctr">
              <a:buNone/>
            </a:pPr>
            <a:r>
              <a:rPr lang="en-US" sz="1600" dirty="0">
                <a:latin typeface="Cambria" panose="02040503050406030204" pitchFamily="18" charset="0"/>
                <a:ea typeface="Cambria" panose="02040503050406030204" pitchFamily="18" charset="0"/>
              </a:rPr>
              <a:t>These challenges present a major stumbling block to their taking part in discourse communities. The teaching activity presented here introduces the use of Aristotle's topics as a speaking strategy that can help advanced second language learners develop confidence in their abilities to make individual presentations and/or to make dialogical contributions to group discussions, seminars, or academic debates.</a:t>
            </a:r>
          </a:p>
        </p:txBody>
      </p:sp>
    </p:spTree>
    <p:extLst>
      <p:ext uri="{BB962C8B-B14F-4D97-AF65-F5344CB8AC3E}">
        <p14:creationId xmlns:p14="http://schemas.microsoft.com/office/powerpoint/2010/main" val="33851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250825"/>
            <a:ext cx="10515600" cy="1325563"/>
          </a:xfrm>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52500" y="1678253"/>
            <a:ext cx="10287000" cy="489214"/>
          </a:xfrm>
        </p:spPr>
        <p:txBody>
          <a:bodyPr>
            <a:normAutofit/>
          </a:bodyPr>
          <a:lstStyle/>
          <a:p>
            <a:pPr marL="0" indent="0" algn="ctr">
              <a:buNone/>
            </a:pPr>
            <a:r>
              <a:rPr lang="en-US" sz="2400" b="1" dirty="0">
                <a:solidFill>
                  <a:srgbClr val="002060"/>
                </a:solidFill>
                <a:latin typeface="Cambria" panose="02040503050406030204" pitchFamily="18" charset="0"/>
                <a:ea typeface="Cambria" panose="02040503050406030204" pitchFamily="18" charset="0"/>
              </a:rPr>
              <a:t>A Brief Note on Aristotle’s Topics</a:t>
            </a:r>
          </a:p>
        </p:txBody>
      </p:sp>
      <p:sp>
        <p:nvSpPr>
          <p:cNvPr id="4" name="Content Placeholder 7">
            <a:extLst>
              <a:ext uri="{FF2B5EF4-FFF2-40B4-BE49-F238E27FC236}">
                <a16:creationId xmlns:a16="http://schemas.microsoft.com/office/drawing/2014/main" id="{AF70461B-55B1-48FE-A642-DF29E47DF271}"/>
              </a:ext>
            </a:extLst>
          </p:cNvPr>
          <p:cNvSpPr txBox="1">
            <a:spLocks/>
          </p:cNvSpPr>
          <p:nvPr/>
        </p:nvSpPr>
        <p:spPr>
          <a:xfrm>
            <a:off x="781050" y="2269331"/>
            <a:ext cx="10629900" cy="3708136"/>
          </a:xfrm>
          <a:prstGeom prst="rect">
            <a:avLst/>
          </a:prstGeom>
          <a:ln>
            <a:solidFill>
              <a:srgbClr val="C0000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600" dirty="0">
                <a:latin typeface="Cambria" panose="02040503050406030204" pitchFamily="18" charset="0"/>
                <a:ea typeface="Cambria" panose="02040503050406030204" pitchFamily="18" charset="0"/>
              </a:rPr>
              <a:t>During the fourth century B.C., Aristotle developed the topics to help his students discover what could be used to develop a subject. Since then, Aristotle's topics been borrowed and put to great use in various disciplines and in the teaching of academic writing. </a:t>
            </a:r>
          </a:p>
          <a:p>
            <a:pPr marL="0" indent="0" algn="ctr">
              <a:buNone/>
            </a:pPr>
            <a:endParaRPr lang="en-US" sz="1600" dirty="0">
              <a:latin typeface="Cambria" panose="02040503050406030204" pitchFamily="18" charset="0"/>
              <a:ea typeface="Cambria" panose="02040503050406030204" pitchFamily="18" charset="0"/>
            </a:endParaRPr>
          </a:p>
          <a:p>
            <a:pPr marL="0" indent="0" algn="ctr">
              <a:buNone/>
            </a:pPr>
            <a:r>
              <a:rPr lang="en-US" sz="1600" dirty="0">
                <a:latin typeface="Cambria" panose="02040503050406030204" pitchFamily="18" charset="0"/>
                <a:ea typeface="Cambria" panose="02040503050406030204" pitchFamily="18" charset="0"/>
              </a:rPr>
              <a:t>The topics, in Greek "topoi" or in Latin "loci" (words that mean "places"), are conceived as places where ideas can be assigned within categories or classifications, or under headings. This process can help speakers and writers invent ideas and group relevant material to develop a subject. </a:t>
            </a:r>
          </a:p>
          <a:p>
            <a:pPr marL="0" indent="0" algn="ctr">
              <a:buNone/>
            </a:pPr>
            <a:endParaRPr lang="en-US" sz="1600" dirty="0">
              <a:latin typeface="Cambria" panose="02040503050406030204" pitchFamily="18" charset="0"/>
              <a:ea typeface="Cambria" panose="02040503050406030204" pitchFamily="18" charset="0"/>
            </a:endParaRPr>
          </a:p>
          <a:p>
            <a:pPr marL="0" indent="0" algn="ctr">
              <a:buNone/>
            </a:pPr>
            <a:r>
              <a:rPr lang="en-US" sz="1600" dirty="0">
                <a:latin typeface="Cambria" panose="02040503050406030204" pitchFamily="18" charset="0"/>
                <a:ea typeface="Cambria" panose="02040503050406030204" pitchFamily="18" charset="0"/>
              </a:rPr>
              <a:t>Aristotle distinguished between </a:t>
            </a:r>
            <a:r>
              <a:rPr lang="en-US" sz="1600" b="1" dirty="0">
                <a:latin typeface="Cambria" panose="02040503050406030204" pitchFamily="18" charset="0"/>
                <a:ea typeface="Cambria" panose="02040503050406030204" pitchFamily="18" charset="0"/>
              </a:rPr>
              <a:t>common topics</a:t>
            </a:r>
            <a:r>
              <a:rPr lang="en-US" sz="1600" dirty="0">
                <a:latin typeface="Cambria" panose="02040503050406030204" pitchFamily="18" charset="0"/>
                <a:ea typeface="Cambria" panose="02040503050406030204" pitchFamily="18" charset="0"/>
              </a:rPr>
              <a:t>, which are general and can be used for any science, and </a:t>
            </a:r>
            <a:r>
              <a:rPr lang="en-US" sz="1600" b="1" dirty="0">
                <a:latin typeface="Cambria" panose="02040503050406030204" pitchFamily="18" charset="0"/>
                <a:ea typeface="Cambria" panose="02040503050406030204" pitchFamily="18" charset="0"/>
              </a:rPr>
              <a:t>special topics</a:t>
            </a:r>
            <a:r>
              <a:rPr lang="en-US" sz="1600" dirty="0">
                <a:latin typeface="Cambria" panose="02040503050406030204" pitchFamily="18" charset="0"/>
                <a:ea typeface="Cambria" panose="02040503050406030204" pitchFamily="18" charset="0"/>
              </a:rPr>
              <a:t>, which can be applied to either a particular science or a particular type of oratory. </a:t>
            </a:r>
          </a:p>
          <a:p>
            <a:pPr marL="0" indent="0" algn="ctr">
              <a:buNone/>
            </a:pPr>
            <a:endParaRPr lang="en-US" sz="1600" dirty="0">
              <a:latin typeface="Cambria" panose="02040503050406030204" pitchFamily="18" charset="0"/>
              <a:ea typeface="Cambria" panose="02040503050406030204" pitchFamily="18" charset="0"/>
            </a:endParaRPr>
          </a:p>
          <a:p>
            <a:pPr marL="0" indent="0" algn="ctr">
              <a:buNone/>
            </a:pPr>
            <a:r>
              <a:rPr lang="en-US" sz="1600" dirty="0">
                <a:latin typeface="Cambria" panose="02040503050406030204" pitchFamily="18" charset="0"/>
                <a:ea typeface="Cambria" panose="02040503050406030204" pitchFamily="18" charset="0"/>
              </a:rPr>
              <a:t>Table 1 lists five common topics (definition, comparison, relationship, circumstance, testimony) and two special topics (judicial and deliberative); these are accompanied by some questions to help students create situational examples that might enhance their thinking/research. For the original discussion on the topics, refer to Aristotle’s Rhetoric (1954), and for a detailed description and discussion of each topic, see Corbett and Connors (1999).</a:t>
            </a:r>
          </a:p>
        </p:txBody>
      </p:sp>
    </p:spTree>
    <p:extLst>
      <p:ext uri="{BB962C8B-B14F-4D97-AF65-F5344CB8AC3E}">
        <p14:creationId xmlns:p14="http://schemas.microsoft.com/office/powerpoint/2010/main" val="48386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77981" y="1122363"/>
            <a:ext cx="4023360" cy="3204134"/>
          </a:xfrm>
        </p:spPr>
        <p:txBody>
          <a:bodyPr vert="horz" lIns="91440" tIns="45720" rIns="91440" bIns="45720" rtlCol="0" anchor="b">
            <a:normAutofit fontScale="90000"/>
          </a:bodyPr>
          <a:lstStyle/>
          <a:p>
            <a:r>
              <a:rPr lang="en-US" b="1" kern="1200" dirty="0">
                <a:solidFill>
                  <a:schemeClr val="tx1"/>
                </a:solidFill>
                <a:latin typeface="Cambria" panose="02040503050406030204" pitchFamily="18" charset="0"/>
                <a:ea typeface="Cambria" panose="02040503050406030204" pitchFamily="18" charset="0"/>
              </a:rPr>
              <a:t>3.2. Application Activities – </a:t>
            </a:r>
            <a:r>
              <a:rPr lang="en-US" b="1" kern="1200" dirty="0">
                <a:solidFill>
                  <a:srgbClr val="C00000"/>
                </a:solidFill>
                <a:latin typeface="Cambria" panose="02040503050406030204" pitchFamily="18" charset="0"/>
                <a:ea typeface="Cambria" panose="02040503050406030204" pitchFamily="18" charset="0"/>
              </a:rPr>
              <a:t>Questions, Questions,</a:t>
            </a:r>
            <a:r>
              <a:rPr lang="en-US" sz="4400" b="1" dirty="0">
                <a:solidFill>
                  <a:srgbClr val="C00000"/>
                </a:solidFill>
                <a:latin typeface="Cambria" panose="02040503050406030204" pitchFamily="18" charset="0"/>
                <a:ea typeface="Cambria" panose="02040503050406030204" pitchFamily="18" charset="0"/>
              </a:rPr>
              <a:t> and More</a:t>
            </a:r>
            <a:r>
              <a:rPr lang="en-US" b="1" kern="1200" dirty="0">
                <a:solidFill>
                  <a:srgbClr val="C00000"/>
                </a:solidFill>
                <a:latin typeface="Cambria" panose="02040503050406030204" pitchFamily="18" charset="0"/>
                <a:ea typeface="Cambria" panose="02040503050406030204" pitchFamily="18" charset="0"/>
              </a:rPr>
              <a:t> Questions (cont.)</a:t>
            </a:r>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234FB77-DF1C-4AC2-BE3A-E06714B8786C}"/>
              </a:ext>
            </a:extLst>
          </p:cNvPr>
          <p:cNvGrpSpPr/>
          <p:nvPr/>
        </p:nvGrpSpPr>
        <p:grpSpPr>
          <a:xfrm>
            <a:off x="5776568" y="319174"/>
            <a:ext cx="6090017" cy="6219652"/>
            <a:chOff x="5776568" y="398141"/>
            <a:chExt cx="6090017" cy="6219652"/>
          </a:xfrm>
        </p:grpSpPr>
        <p:pic>
          <p:nvPicPr>
            <p:cNvPr id="6" name="Picture 5" descr="Graphical user interface, application, Word&#10;&#10;Description automatically generated">
              <a:extLst>
                <a:ext uri="{FF2B5EF4-FFF2-40B4-BE49-F238E27FC236}">
                  <a16:creationId xmlns:a16="http://schemas.microsoft.com/office/drawing/2014/main" id="{A5103464-B416-4443-9F0F-E8B2F94D227D}"/>
                </a:ext>
              </a:extLst>
            </p:cNvPr>
            <p:cNvPicPr>
              <a:picLocks noChangeAspect="1"/>
            </p:cNvPicPr>
            <p:nvPr/>
          </p:nvPicPr>
          <p:blipFill rotWithShape="1">
            <a:blip r:embed="rId3"/>
            <a:srcRect l="32575" t="26070" r="30821" b="11243"/>
            <a:stretch/>
          </p:blipFill>
          <p:spPr>
            <a:xfrm>
              <a:off x="5776568" y="398141"/>
              <a:ext cx="5980833" cy="5761468"/>
            </a:xfrm>
            <a:prstGeom prst="rect">
              <a:avLst/>
            </a:prstGeom>
          </p:spPr>
        </p:pic>
        <p:sp>
          <p:nvSpPr>
            <p:cNvPr id="9" name="TextBox 8">
              <a:extLst>
                <a:ext uri="{FF2B5EF4-FFF2-40B4-BE49-F238E27FC236}">
                  <a16:creationId xmlns:a16="http://schemas.microsoft.com/office/drawing/2014/main" id="{E47D0BE7-6BDD-435D-8764-CD02A6A7294A}"/>
                </a:ext>
              </a:extLst>
            </p:cNvPr>
            <p:cNvSpPr txBox="1"/>
            <p:nvPr/>
          </p:nvSpPr>
          <p:spPr>
            <a:xfrm>
              <a:off x="5885751" y="6186906"/>
              <a:ext cx="5980834" cy="430887"/>
            </a:xfrm>
            <a:prstGeom prst="rect">
              <a:avLst/>
            </a:prstGeom>
            <a:noFill/>
          </p:spPr>
          <p:txBody>
            <a:bodyPr wrap="square" rtlCol="0">
              <a:spAutoFit/>
            </a:bodyPr>
            <a:lstStyle/>
            <a:p>
              <a:r>
                <a:rPr lang="en-US" sz="1100" dirty="0"/>
                <a:t>Taken from: Huang’s (2010) Book entitled Academic communication skills: Conversation strategies for international graduate students, page 30.</a:t>
              </a:r>
            </a:p>
          </p:txBody>
        </p:sp>
      </p:grpSp>
    </p:spTree>
    <p:extLst>
      <p:ext uri="{BB962C8B-B14F-4D97-AF65-F5344CB8AC3E}">
        <p14:creationId xmlns:p14="http://schemas.microsoft.com/office/powerpoint/2010/main" val="8496818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77981" y="1122363"/>
            <a:ext cx="4023360" cy="3204134"/>
          </a:xfrm>
        </p:spPr>
        <p:txBody>
          <a:bodyPr vert="horz" lIns="91440" tIns="45720" rIns="91440" bIns="45720" rtlCol="0" anchor="b">
            <a:normAutofit fontScale="90000"/>
          </a:bodyPr>
          <a:lstStyle/>
          <a:p>
            <a:r>
              <a:rPr lang="en-US" b="1" kern="1200" dirty="0">
                <a:solidFill>
                  <a:schemeClr val="tx1"/>
                </a:solidFill>
                <a:latin typeface="Cambria" panose="02040503050406030204" pitchFamily="18" charset="0"/>
                <a:ea typeface="Cambria" panose="02040503050406030204" pitchFamily="18" charset="0"/>
              </a:rPr>
              <a:t>3.2. Application Activities – </a:t>
            </a:r>
            <a:r>
              <a:rPr lang="en-US" b="1" kern="1200" dirty="0">
                <a:solidFill>
                  <a:srgbClr val="C00000"/>
                </a:solidFill>
                <a:latin typeface="Cambria" panose="02040503050406030204" pitchFamily="18" charset="0"/>
                <a:ea typeface="Cambria" panose="02040503050406030204" pitchFamily="18" charset="0"/>
              </a:rPr>
              <a:t>Questions, Questions,</a:t>
            </a:r>
            <a:r>
              <a:rPr lang="en-US" sz="4400" b="1" dirty="0">
                <a:solidFill>
                  <a:srgbClr val="C00000"/>
                </a:solidFill>
                <a:latin typeface="Cambria" panose="02040503050406030204" pitchFamily="18" charset="0"/>
                <a:ea typeface="Cambria" panose="02040503050406030204" pitchFamily="18" charset="0"/>
              </a:rPr>
              <a:t> and More</a:t>
            </a:r>
            <a:r>
              <a:rPr lang="en-US" b="1" kern="1200" dirty="0">
                <a:solidFill>
                  <a:srgbClr val="C00000"/>
                </a:solidFill>
                <a:latin typeface="Cambria" panose="02040503050406030204" pitchFamily="18" charset="0"/>
                <a:ea typeface="Cambria" panose="02040503050406030204" pitchFamily="18" charset="0"/>
              </a:rPr>
              <a:t> Questions (cont.)</a:t>
            </a:r>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6AC84745-4013-4803-B45A-9DE8FAC4CB4A}"/>
              </a:ext>
            </a:extLst>
          </p:cNvPr>
          <p:cNvGrpSpPr/>
          <p:nvPr/>
        </p:nvGrpSpPr>
        <p:grpSpPr>
          <a:xfrm>
            <a:off x="5585106" y="2293543"/>
            <a:ext cx="5980834" cy="2032954"/>
            <a:chOff x="5772753" y="1122363"/>
            <a:chExt cx="5980834" cy="2032954"/>
          </a:xfrm>
        </p:grpSpPr>
        <p:sp>
          <p:nvSpPr>
            <p:cNvPr id="9" name="TextBox 8">
              <a:extLst>
                <a:ext uri="{FF2B5EF4-FFF2-40B4-BE49-F238E27FC236}">
                  <a16:creationId xmlns:a16="http://schemas.microsoft.com/office/drawing/2014/main" id="{E47D0BE7-6BDD-435D-8764-CD02A6A7294A}"/>
                </a:ext>
              </a:extLst>
            </p:cNvPr>
            <p:cNvSpPr txBox="1"/>
            <p:nvPr/>
          </p:nvSpPr>
          <p:spPr>
            <a:xfrm>
              <a:off x="5772753" y="2724430"/>
              <a:ext cx="5980834" cy="430887"/>
            </a:xfrm>
            <a:prstGeom prst="rect">
              <a:avLst/>
            </a:prstGeom>
            <a:noFill/>
          </p:spPr>
          <p:txBody>
            <a:bodyPr wrap="square" rtlCol="0">
              <a:spAutoFit/>
            </a:bodyPr>
            <a:lstStyle/>
            <a:p>
              <a:r>
                <a:rPr lang="en-US" sz="1100" dirty="0"/>
                <a:t>Taken from: Huang’s (2010) Book entitled Academic communication skills: Conversation strategies for international graduate students, page 31.</a:t>
              </a:r>
            </a:p>
          </p:txBody>
        </p:sp>
        <p:pic>
          <p:nvPicPr>
            <p:cNvPr id="3" name="Picture 2">
              <a:extLst>
                <a:ext uri="{FF2B5EF4-FFF2-40B4-BE49-F238E27FC236}">
                  <a16:creationId xmlns:a16="http://schemas.microsoft.com/office/drawing/2014/main" id="{C6336C3C-BA84-4105-9AAA-E5B6CD36866F}"/>
                </a:ext>
              </a:extLst>
            </p:cNvPr>
            <p:cNvPicPr>
              <a:picLocks noChangeAspect="1"/>
            </p:cNvPicPr>
            <p:nvPr/>
          </p:nvPicPr>
          <p:blipFill rotWithShape="1">
            <a:blip r:embed="rId3"/>
            <a:srcRect l="33246" t="32869" r="30821" b="48724"/>
            <a:stretch/>
          </p:blipFill>
          <p:spPr>
            <a:xfrm>
              <a:off x="5844374" y="1122363"/>
              <a:ext cx="5909213" cy="1702724"/>
            </a:xfrm>
            <a:prstGeom prst="rect">
              <a:avLst/>
            </a:prstGeom>
          </p:spPr>
        </p:pic>
      </p:grpSp>
    </p:spTree>
    <p:extLst>
      <p:ext uri="{BB962C8B-B14F-4D97-AF65-F5344CB8AC3E}">
        <p14:creationId xmlns:p14="http://schemas.microsoft.com/office/powerpoint/2010/main" val="2506174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96749"/>
            <a:ext cx="5257799" cy="4596126"/>
          </a:xfrm>
        </p:spPr>
        <p:txBody>
          <a:bodyPr>
            <a:normAutofit fontScale="85000" lnSpcReduction="20000"/>
          </a:bodyPr>
          <a:lstStyle/>
          <a:p>
            <a:pPr marL="0" indent="0">
              <a:buNone/>
            </a:pPr>
            <a:r>
              <a:rPr lang="en-US" sz="2400" b="1" dirty="0"/>
              <a:t>Now, using the same article assigned to you in the previous section, choose some topics from The Aristotle’s Topics and pose questions regarding the issue. </a:t>
            </a:r>
          </a:p>
          <a:p>
            <a:pPr marL="0" indent="0">
              <a:buNone/>
            </a:pPr>
            <a:endParaRPr lang="en-US" sz="2400" b="1" dirty="0"/>
          </a:p>
          <a:p>
            <a:pPr marL="0" indent="0">
              <a:buNone/>
            </a:pPr>
            <a:r>
              <a:rPr lang="en-US" sz="2400" dirty="0"/>
              <a:t>For example:</a:t>
            </a:r>
          </a:p>
          <a:p>
            <a:pPr marL="457200" indent="-457200">
              <a:buFont typeface="+mj-lt"/>
              <a:buAutoNum type="arabicPeriod"/>
            </a:pPr>
            <a:r>
              <a:rPr lang="en-US" sz="2400" dirty="0"/>
              <a:t>Definition</a:t>
            </a:r>
          </a:p>
          <a:p>
            <a:pPr marL="457200" indent="-457200">
              <a:buFont typeface="+mj-lt"/>
              <a:buAutoNum type="arabicPeriod"/>
            </a:pPr>
            <a:r>
              <a:rPr lang="en-US" sz="2400" dirty="0"/>
              <a:t>Comparison</a:t>
            </a:r>
          </a:p>
          <a:p>
            <a:pPr marL="457200" indent="-457200">
              <a:buFont typeface="+mj-lt"/>
              <a:buAutoNum type="arabicPeriod"/>
            </a:pPr>
            <a:r>
              <a:rPr lang="en-US" sz="2400" dirty="0"/>
              <a:t>Relationships</a:t>
            </a:r>
          </a:p>
          <a:p>
            <a:pPr marL="457200" indent="-457200">
              <a:buFont typeface="+mj-lt"/>
              <a:buAutoNum type="arabicPeriod"/>
            </a:pPr>
            <a:r>
              <a:rPr lang="en-US" sz="2400" dirty="0"/>
              <a:t>Circumstance</a:t>
            </a:r>
          </a:p>
          <a:p>
            <a:pPr marL="457200" indent="-457200">
              <a:buFont typeface="+mj-lt"/>
              <a:buAutoNum type="arabicPeriod"/>
            </a:pPr>
            <a:r>
              <a:rPr lang="en-US" sz="2400" dirty="0"/>
              <a:t>Testimony/evidence</a:t>
            </a:r>
          </a:p>
          <a:p>
            <a:pPr marL="457200" indent="-457200">
              <a:buFont typeface="+mj-lt"/>
              <a:buAutoNum type="arabicPeriod"/>
            </a:pPr>
            <a:endParaRPr lang="en-US" sz="2400" dirty="0"/>
          </a:p>
          <a:p>
            <a:pPr marL="0" indent="0">
              <a:buNone/>
            </a:pPr>
            <a:r>
              <a:rPr lang="en-US" sz="2400" dirty="0"/>
              <a:t>After selecting the topics, construct the questions using the guideline from The Aristotle’s topic handout in the previous slides. </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6350000" y="1896749"/>
            <a:ext cx="5257799" cy="4596126"/>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sz="2400" b="1" dirty="0"/>
              <a:t>Definition</a:t>
            </a:r>
            <a:br>
              <a:rPr lang="en-US" sz="2400" dirty="0"/>
            </a:br>
            <a:r>
              <a:rPr lang="en-US" sz="2400" dirty="0"/>
              <a:t>How does the dictionary define sense of belonging?</a:t>
            </a:r>
          </a:p>
          <a:p>
            <a:pPr marL="457200" indent="-457200">
              <a:buFont typeface="+mj-lt"/>
              <a:buAutoNum type="arabicPeriod"/>
            </a:pPr>
            <a:r>
              <a:rPr lang="en-US" sz="2400" b="1" dirty="0"/>
              <a:t>Comparison</a:t>
            </a:r>
            <a:br>
              <a:rPr lang="en-US" sz="2400" dirty="0"/>
            </a:br>
            <a:r>
              <a:rPr lang="en-US" sz="2400" dirty="0"/>
              <a:t>How significant is students’ performance at schools when they are required to wear uniforms compared to when they are free to use anything to school?</a:t>
            </a:r>
          </a:p>
          <a:p>
            <a:pPr marL="457200" indent="-457200">
              <a:buFont typeface="+mj-lt"/>
              <a:buAutoNum type="arabicPeriod"/>
            </a:pPr>
            <a:r>
              <a:rPr lang="en-US" sz="2400" b="1" dirty="0"/>
              <a:t>Relationships</a:t>
            </a:r>
            <a:br>
              <a:rPr lang="en-US" sz="2400" dirty="0"/>
            </a:br>
            <a:r>
              <a:rPr lang="en-US" sz="2400" dirty="0"/>
              <a:t>What causes schools use only one single supplier for their school uniform need?</a:t>
            </a:r>
          </a:p>
          <a:p>
            <a:pPr marL="457200" indent="-457200">
              <a:buFont typeface="+mj-lt"/>
              <a:buAutoNum type="arabicPeriod"/>
            </a:pPr>
            <a:r>
              <a:rPr lang="en-US" sz="2400" b="1" dirty="0"/>
              <a:t>Circumstance</a:t>
            </a:r>
            <a:br>
              <a:rPr lang="en-US" sz="2400" dirty="0"/>
            </a:br>
            <a:r>
              <a:rPr lang="en-US" sz="2400" dirty="0"/>
              <a:t>How feasible is applying the rule of no one single uniform supplier from the ministry of education?</a:t>
            </a:r>
          </a:p>
          <a:p>
            <a:pPr marL="457200" indent="-457200">
              <a:buFont typeface="+mj-lt"/>
              <a:buAutoNum type="arabicPeriod"/>
            </a:pPr>
            <a:r>
              <a:rPr lang="en-US" sz="2400" b="1" dirty="0"/>
              <a:t>Testimony/evidence</a:t>
            </a:r>
            <a:br>
              <a:rPr lang="en-US" sz="2400" dirty="0"/>
            </a:br>
            <a:r>
              <a:rPr lang="en-US" sz="2400" dirty="0"/>
              <a:t>What are some documented facts in statistics about how uniform can enhance one’s focus on school task?</a:t>
            </a:r>
          </a:p>
        </p:txBody>
      </p:sp>
    </p:spTree>
    <p:extLst>
      <p:ext uri="{BB962C8B-B14F-4D97-AF65-F5344CB8AC3E}">
        <p14:creationId xmlns:p14="http://schemas.microsoft.com/office/powerpoint/2010/main" val="398221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9" end="9"/>
                                            </p:txEl>
                                          </p:spTgt>
                                        </p:tgtEl>
                                        <p:attrNameLst>
                                          <p:attrName>style.visibility</p:attrName>
                                        </p:attrNameLst>
                                      </p:cBhvr>
                                      <p:to>
                                        <p:strVal val="visible"/>
                                      </p:to>
                                    </p:set>
                                    <p:animEffect transition="in" filter="fade">
                                      <p:cBhvr>
                                        <p:cTn id="42" dur="500"/>
                                        <p:tgtEl>
                                          <p:spTgt spid="8">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0" end="0"/>
                                            </p:txEl>
                                          </p:spTgt>
                                        </p:tgtEl>
                                        <p:attrNameLst>
                                          <p:attrName>style.visibility</p:attrName>
                                        </p:attrNameLst>
                                      </p:cBhvr>
                                      <p:to>
                                        <p:strVal val="visible"/>
                                      </p:to>
                                    </p:set>
                                    <p:animEffect transition="in" filter="fade">
                                      <p:cBhvr>
                                        <p:cTn id="47" dur="500"/>
                                        <p:tgtEl>
                                          <p:spTgt spid="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
                                            <p:txEl>
                                              <p:pRg st="1" end="1"/>
                                            </p:txEl>
                                          </p:spTgt>
                                        </p:tgtEl>
                                        <p:attrNameLst>
                                          <p:attrName>style.visibility</p:attrName>
                                        </p:attrNameLst>
                                      </p:cBhvr>
                                      <p:to>
                                        <p:strVal val="visible"/>
                                      </p:to>
                                    </p:set>
                                    <p:animEffect transition="in" filter="fade">
                                      <p:cBhvr>
                                        <p:cTn id="52" dur="500"/>
                                        <p:tgtEl>
                                          <p:spTgt spid="4">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
                                            <p:txEl>
                                              <p:pRg st="2" end="2"/>
                                            </p:txEl>
                                          </p:spTgt>
                                        </p:tgtEl>
                                        <p:attrNameLst>
                                          <p:attrName>style.visibility</p:attrName>
                                        </p:attrNameLst>
                                      </p:cBhvr>
                                      <p:to>
                                        <p:strVal val="visible"/>
                                      </p:to>
                                    </p:set>
                                    <p:animEffect transition="in" filter="fade">
                                      <p:cBhvr>
                                        <p:cTn id="57" dur="500"/>
                                        <p:tgtEl>
                                          <p:spTgt spid="4">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
                                            <p:txEl>
                                              <p:pRg st="3" end="3"/>
                                            </p:txEl>
                                          </p:spTgt>
                                        </p:tgtEl>
                                        <p:attrNameLst>
                                          <p:attrName>style.visibility</p:attrName>
                                        </p:attrNameLst>
                                      </p:cBhvr>
                                      <p:to>
                                        <p:strVal val="visible"/>
                                      </p:to>
                                    </p:set>
                                    <p:animEffect transition="in" filter="fade">
                                      <p:cBhvr>
                                        <p:cTn id="62" dur="500"/>
                                        <p:tgtEl>
                                          <p:spTgt spid="4">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4">
                                            <p:txEl>
                                              <p:pRg st="4" end="4"/>
                                            </p:txEl>
                                          </p:spTgt>
                                        </p:tgtEl>
                                        <p:attrNameLst>
                                          <p:attrName>style.visibility</p:attrName>
                                        </p:attrNameLst>
                                      </p:cBhvr>
                                      <p:to>
                                        <p:strVal val="visible"/>
                                      </p:to>
                                    </p:set>
                                    <p:animEffect transition="in" filter="fade">
                                      <p:cBhvr>
                                        <p:cTn id="6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896749"/>
            <a:ext cx="10515600" cy="4596126"/>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b="1" dirty="0">
                <a:solidFill>
                  <a:srgbClr val="C00000"/>
                </a:solidFill>
              </a:rPr>
              <a:t>Now make your own questions using </a:t>
            </a:r>
          </a:p>
          <a:p>
            <a:pPr marL="0" indent="0" algn="ctr">
              <a:buNone/>
            </a:pPr>
            <a:r>
              <a:rPr lang="en-US" sz="3000" b="1" dirty="0">
                <a:solidFill>
                  <a:srgbClr val="C00000"/>
                </a:solidFill>
              </a:rPr>
              <a:t>the cues from The Aristotle’s Topics</a:t>
            </a:r>
          </a:p>
          <a:p>
            <a:pPr marL="0" indent="0" algn="ctr">
              <a:buNone/>
            </a:pPr>
            <a:endParaRPr lang="en-US" sz="2400" b="1" dirty="0"/>
          </a:p>
          <a:p>
            <a:pPr marL="457200" indent="-457200">
              <a:buFont typeface="+mj-lt"/>
              <a:buAutoNum type="arabicPeriod"/>
            </a:pPr>
            <a:r>
              <a:rPr lang="en-US" sz="2400" b="1" dirty="0"/>
              <a:t>Comparison</a:t>
            </a:r>
            <a:br>
              <a:rPr lang="en-US" sz="2400" dirty="0"/>
            </a:br>
            <a:r>
              <a:rPr lang="en-US" sz="2400" dirty="0"/>
              <a:t>____________________________________________________________________</a:t>
            </a:r>
          </a:p>
          <a:p>
            <a:pPr marL="457200" indent="-457200">
              <a:buFont typeface="+mj-lt"/>
              <a:buAutoNum type="arabicPeriod"/>
            </a:pPr>
            <a:r>
              <a:rPr lang="en-US" sz="2400" b="1" dirty="0"/>
              <a:t>Relationship</a:t>
            </a:r>
            <a:br>
              <a:rPr lang="en-US" sz="2400" dirty="0"/>
            </a:br>
            <a:r>
              <a:rPr lang="en-US" sz="2400" dirty="0"/>
              <a:t>____________________________________________________________________</a:t>
            </a:r>
          </a:p>
          <a:p>
            <a:pPr marL="457200" indent="-457200">
              <a:buFont typeface="+mj-lt"/>
              <a:buAutoNum type="arabicPeriod"/>
            </a:pPr>
            <a:r>
              <a:rPr lang="en-US" sz="2400" b="1" dirty="0"/>
              <a:t>Circumstance</a:t>
            </a:r>
            <a:br>
              <a:rPr lang="en-US" sz="2400" dirty="0"/>
            </a:br>
            <a:r>
              <a:rPr lang="en-US" sz="2400" dirty="0"/>
              <a:t>____________________________________________________________________</a:t>
            </a:r>
          </a:p>
          <a:p>
            <a:pPr marL="457200" indent="-457200">
              <a:buFont typeface="+mj-lt"/>
              <a:buAutoNum type="arabicPeriod"/>
            </a:pPr>
            <a:r>
              <a:rPr lang="en-US" sz="2400" b="1" i="1" dirty="0"/>
              <a:t>Topic 4</a:t>
            </a:r>
            <a:br>
              <a:rPr lang="en-US" sz="2400" dirty="0"/>
            </a:br>
            <a:r>
              <a:rPr lang="en-US" sz="2400" dirty="0"/>
              <a:t>____________________________________________________________________</a:t>
            </a:r>
          </a:p>
          <a:p>
            <a:pPr marL="457200" indent="-457200">
              <a:buFont typeface="+mj-lt"/>
              <a:buAutoNum type="arabicPeriod"/>
            </a:pPr>
            <a:r>
              <a:rPr lang="en-US" sz="2400" b="1" i="1" dirty="0"/>
              <a:t>Topic 5</a:t>
            </a:r>
            <a:br>
              <a:rPr lang="en-US" sz="2400" dirty="0"/>
            </a:br>
            <a:r>
              <a:rPr lang="en-US" sz="2400" dirty="0"/>
              <a:t>____________________________________________________________________</a:t>
            </a:r>
          </a:p>
        </p:txBody>
      </p:sp>
    </p:spTree>
    <p:extLst>
      <p:ext uri="{BB962C8B-B14F-4D97-AF65-F5344CB8AC3E}">
        <p14:creationId xmlns:p14="http://schemas.microsoft.com/office/powerpoint/2010/main" val="196015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animEffect transition="in" filter="fade">
                                      <p:cBhvr>
                                        <p:cTn id="15" dur="500"/>
                                        <p:tgtEl>
                                          <p:spTgt spid="4">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4" end="4"/>
                                            </p:txEl>
                                          </p:spTgt>
                                        </p:tgtEl>
                                        <p:attrNameLst>
                                          <p:attrName>style.visibility</p:attrName>
                                        </p:attrNameLst>
                                      </p:cBhvr>
                                      <p:to>
                                        <p:strVal val="visible"/>
                                      </p:to>
                                    </p:set>
                                    <p:animEffect transition="in" filter="fade">
                                      <p:cBhvr>
                                        <p:cTn id="20" dur="500"/>
                                        <p:tgtEl>
                                          <p:spTgt spid="4">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Effect transition="in" filter="fade">
                                      <p:cBhvr>
                                        <p:cTn id="25" dur="500"/>
                                        <p:tgtEl>
                                          <p:spTgt spid="4">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
                                            <p:txEl>
                                              <p:pRg st="6" end="6"/>
                                            </p:txEl>
                                          </p:spTgt>
                                        </p:tgtEl>
                                        <p:attrNameLst>
                                          <p:attrName>style.visibility</p:attrName>
                                        </p:attrNameLst>
                                      </p:cBhvr>
                                      <p:to>
                                        <p:strVal val="visible"/>
                                      </p:to>
                                    </p:set>
                                    <p:animEffect transition="in" filter="fade">
                                      <p:cBhvr>
                                        <p:cTn id="30" dur="500"/>
                                        <p:tgtEl>
                                          <p:spTgt spid="4">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fade">
                                      <p:cBhvr>
                                        <p:cTn id="35"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896749"/>
            <a:ext cx="10515600" cy="4596126"/>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b="1" dirty="0">
                <a:solidFill>
                  <a:srgbClr val="C00000"/>
                </a:solidFill>
              </a:rPr>
              <a:t>Self-Reflection Activity</a:t>
            </a:r>
          </a:p>
          <a:p>
            <a:pPr marL="0" indent="0" algn="ctr">
              <a:buNone/>
            </a:pPr>
            <a:endParaRPr lang="en-US" sz="2400" b="1" dirty="0"/>
          </a:p>
          <a:p>
            <a:pPr marL="457200" indent="-457200">
              <a:buFont typeface="+mj-lt"/>
              <a:buAutoNum type="arabicPeriod"/>
            </a:pPr>
            <a:r>
              <a:rPr lang="en-US" sz="2400" b="1" dirty="0"/>
              <a:t>What challenges did you encounter when you were completing the activity?</a:t>
            </a:r>
            <a:br>
              <a:rPr lang="en-US" sz="2400" dirty="0"/>
            </a:br>
            <a:r>
              <a:rPr lang="en-US" sz="2400" dirty="0"/>
              <a:t>____________________________________________________________________</a:t>
            </a:r>
          </a:p>
          <a:p>
            <a:pPr marL="457200" indent="-457200">
              <a:buFont typeface="+mj-lt"/>
              <a:buAutoNum type="arabicPeriod"/>
            </a:pPr>
            <a:r>
              <a:rPr lang="en-US" sz="2400" b="1" dirty="0"/>
              <a:t>What did you learn about the topics or issue from the discussions?</a:t>
            </a:r>
            <a:br>
              <a:rPr lang="en-US" sz="2400" dirty="0"/>
            </a:br>
            <a:r>
              <a:rPr lang="en-US" sz="2400" dirty="0"/>
              <a:t>____________________________________________________________________</a:t>
            </a:r>
          </a:p>
          <a:p>
            <a:pPr marL="457200" indent="-457200">
              <a:buFont typeface="+mj-lt"/>
              <a:buAutoNum type="arabicPeriod"/>
            </a:pPr>
            <a:r>
              <a:rPr lang="en-US" sz="2400" b="1" dirty="0"/>
              <a:t>What speaking strategies did you employ to help you deliver your ideas? Which strategies were useful for you and which were not?</a:t>
            </a:r>
            <a:br>
              <a:rPr lang="en-US" sz="2400" dirty="0"/>
            </a:br>
            <a:r>
              <a:rPr lang="en-US" sz="2400" dirty="0"/>
              <a:t>____________________________________________________________________</a:t>
            </a:r>
          </a:p>
          <a:p>
            <a:pPr marL="457200" indent="-457200">
              <a:buFont typeface="+mj-lt"/>
              <a:buAutoNum type="arabicPeriod"/>
            </a:pPr>
            <a:r>
              <a:rPr lang="en-US" sz="2400" b="1" dirty="0"/>
              <a:t>What worked and what did not work in terms of using the topics to develop your talk?</a:t>
            </a:r>
            <a:br>
              <a:rPr lang="en-US" sz="2400" dirty="0"/>
            </a:br>
            <a:r>
              <a:rPr lang="en-US" sz="2400" dirty="0"/>
              <a:t>____________________________________________________________________</a:t>
            </a:r>
          </a:p>
        </p:txBody>
      </p:sp>
    </p:spTree>
    <p:extLst>
      <p:ext uri="{BB962C8B-B14F-4D97-AF65-F5344CB8AC3E}">
        <p14:creationId xmlns:p14="http://schemas.microsoft.com/office/powerpoint/2010/main" val="112971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896749"/>
            <a:ext cx="10515600" cy="459612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b="1" dirty="0">
                <a:solidFill>
                  <a:srgbClr val="C00000"/>
                </a:solidFill>
              </a:rPr>
              <a:t>Additional Step for Instructor</a:t>
            </a:r>
          </a:p>
          <a:p>
            <a:pPr marL="0" indent="0">
              <a:buNone/>
            </a:pPr>
            <a:endParaRPr lang="en-US" sz="400" dirty="0"/>
          </a:p>
          <a:p>
            <a:r>
              <a:rPr lang="en-US" sz="2400" dirty="0"/>
              <a:t>Only use this step if you are using this material for classroom instruction.</a:t>
            </a:r>
          </a:p>
          <a:p>
            <a:r>
              <a:rPr lang="en-US" sz="2400" dirty="0"/>
              <a:t>This activity can be used as </a:t>
            </a:r>
            <a:r>
              <a:rPr lang="en-US" sz="2400" b="1" dirty="0"/>
              <a:t>a confidence-building, non-graded activity </a:t>
            </a:r>
            <a:r>
              <a:rPr lang="en-US" sz="2400" dirty="0"/>
              <a:t>during the early stage of an oral communication or oral presentation course or as a graded activity where both process (i.e., group/whole class participation) and product (e.g., individual talks or group presentations) are assessed. </a:t>
            </a:r>
          </a:p>
          <a:p>
            <a:endParaRPr lang="en-US" sz="2400" dirty="0"/>
          </a:p>
          <a:p>
            <a:r>
              <a:rPr lang="en-US" sz="2400" dirty="0"/>
              <a:t>The grading criteria for this activity will vary, depending on the teaching and learning objective(s) and the criteria that course instructors develop.</a:t>
            </a:r>
          </a:p>
          <a:p>
            <a:r>
              <a:rPr lang="en-US" sz="2400" dirty="0"/>
              <a:t>Having been adapted by instructors in various disciplines over many years, Aristotle's topics have retained their original, heuristic value, inviting students to more deeply consider issues using a communicative pedagogy.</a:t>
            </a:r>
          </a:p>
        </p:txBody>
      </p:sp>
    </p:spTree>
    <p:extLst>
      <p:ext uri="{BB962C8B-B14F-4D97-AF65-F5344CB8AC3E}">
        <p14:creationId xmlns:p14="http://schemas.microsoft.com/office/powerpoint/2010/main" val="2716316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896749"/>
            <a:ext cx="10515600" cy="4596126"/>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b="1" dirty="0">
                <a:solidFill>
                  <a:srgbClr val="C00000"/>
                </a:solidFill>
              </a:rPr>
              <a:t>Additional Step for Instructor</a:t>
            </a:r>
          </a:p>
          <a:p>
            <a:pPr marL="0" indent="0">
              <a:buNone/>
            </a:pPr>
            <a:endParaRPr lang="en-US" sz="400" dirty="0"/>
          </a:p>
          <a:p>
            <a:r>
              <a:rPr lang="en-US" sz="2400" dirty="0"/>
              <a:t>Aristotle's topics been a useful mediating tool that helps learners tap into their existing knowledge and identify what can be said or what kinds of information can be used to talk about or discuss a subject. </a:t>
            </a:r>
          </a:p>
          <a:p>
            <a:endParaRPr lang="en-US" sz="2400" dirty="0"/>
          </a:p>
          <a:p>
            <a:r>
              <a:rPr lang="en-US" sz="2400" dirty="0"/>
              <a:t>The various topics serve as prompts for helping learners discover how much they already know about a given issue based on their experience, education, reading, and reflection. </a:t>
            </a:r>
          </a:p>
          <a:p>
            <a:endParaRPr lang="en-US" sz="2400" dirty="0"/>
          </a:p>
          <a:p>
            <a:r>
              <a:rPr lang="en-US" sz="2400" dirty="0"/>
              <a:t>Furthermore, when learners have just a few bits and pieces of scrambled ideas, or when more thorough research of an issue is required for a longer presentation, the topics provide structures for exploring, generating, and recreating new ideas and thoughts. </a:t>
            </a:r>
          </a:p>
        </p:txBody>
      </p:sp>
    </p:spTree>
    <p:extLst>
      <p:ext uri="{BB962C8B-B14F-4D97-AF65-F5344CB8AC3E}">
        <p14:creationId xmlns:p14="http://schemas.microsoft.com/office/powerpoint/2010/main" val="1346424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Application Activities – </a:t>
            </a:r>
            <a:r>
              <a:rPr lang="en-US" sz="4000" b="1" dirty="0">
                <a:solidFill>
                  <a:srgbClr val="C00000"/>
                </a:solidFill>
                <a:latin typeface="Cambria" panose="02040503050406030204" pitchFamily="18" charset="0"/>
                <a:ea typeface="Cambria" panose="02040503050406030204" pitchFamily="18" charset="0"/>
              </a:rPr>
              <a:t>Questions, Questions, and More Questions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896749"/>
            <a:ext cx="10515600" cy="45961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000" b="1" dirty="0">
                <a:solidFill>
                  <a:srgbClr val="C00000"/>
                </a:solidFill>
              </a:rPr>
              <a:t>Additional Step for Instructor</a:t>
            </a:r>
          </a:p>
          <a:p>
            <a:pPr marL="0" indent="0">
              <a:buNone/>
            </a:pPr>
            <a:endParaRPr lang="en-US" sz="400" dirty="0"/>
          </a:p>
          <a:p>
            <a:r>
              <a:rPr lang="en-US" sz="2400" dirty="0"/>
              <a:t>With practice, learners will be able to run quickly through the topics mentally to identify points that could be made about the subject or issue at hand. </a:t>
            </a:r>
          </a:p>
          <a:p>
            <a:endParaRPr lang="en-US" sz="2400" dirty="0"/>
          </a:p>
          <a:p>
            <a:r>
              <a:rPr lang="en-US" sz="2400" dirty="0"/>
              <a:t>They also can use them to explore, broaden, and challenge their original thinking and enhance their ability and confidence to present shorter comments or longer presentations on any subject. </a:t>
            </a:r>
          </a:p>
          <a:p>
            <a:endParaRPr lang="en-US" sz="2400" dirty="0"/>
          </a:p>
          <a:p>
            <a:r>
              <a:rPr lang="en-US" sz="2400" dirty="0"/>
              <a:t>Practicing various speaking activities utilizing the topics further promotes language learning and development.</a:t>
            </a:r>
          </a:p>
        </p:txBody>
      </p:sp>
    </p:spTree>
    <p:extLst>
      <p:ext uri="{BB962C8B-B14F-4D97-AF65-F5344CB8AC3E}">
        <p14:creationId xmlns:p14="http://schemas.microsoft.com/office/powerpoint/2010/main" val="400298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690688"/>
            <a:ext cx="10515600" cy="153225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INSTRUCTIONS</a:t>
            </a:r>
          </a:p>
          <a:p>
            <a:pPr marL="0" indent="0">
              <a:buNone/>
            </a:pPr>
            <a:r>
              <a:rPr lang="en-US" sz="2400" dirty="0"/>
              <a:t>Please read the article on the next slide. There will be different instructions for those using this material as a self-study and the ones using it for classroom instruction.</a:t>
            </a:r>
          </a:p>
        </p:txBody>
      </p:sp>
      <p:sp>
        <p:nvSpPr>
          <p:cNvPr id="5" name="Content Placeholder 7">
            <a:extLst>
              <a:ext uri="{FF2B5EF4-FFF2-40B4-BE49-F238E27FC236}">
                <a16:creationId xmlns:a16="http://schemas.microsoft.com/office/drawing/2014/main" id="{42342777-D794-47C5-BF9C-31C19F134A07}"/>
              </a:ext>
            </a:extLst>
          </p:cNvPr>
          <p:cNvSpPr txBox="1">
            <a:spLocks/>
          </p:cNvSpPr>
          <p:nvPr/>
        </p:nvSpPr>
        <p:spPr>
          <a:xfrm>
            <a:off x="1092201" y="3635061"/>
            <a:ext cx="5003800" cy="23762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For self-study</a:t>
            </a:r>
          </a:p>
          <a:p>
            <a:pPr marL="0" indent="0">
              <a:buNone/>
            </a:pPr>
            <a:r>
              <a:rPr lang="en-US" sz="2400" dirty="0"/>
              <a:t>Using this activity for your self-study means you need to play different roles: the experts, the questioners, and the observers. </a:t>
            </a:r>
          </a:p>
        </p:txBody>
      </p:sp>
      <p:sp>
        <p:nvSpPr>
          <p:cNvPr id="6" name="Content Placeholder 7">
            <a:extLst>
              <a:ext uri="{FF2B5EF4-FFF2-40B4-BE49-F238E27FC236}">
                <a16:creationId xmlns:a16="http://schemas.microsoft.com/office/drawing/2014/main" id="{925DBCE6-B7F8-4940-BC44-E9F2A89897E7}"/>
              </a:ext>
            </a:extLst>
          </p:cNvPr>
          <p:cNvSpPr txBox="1">
            <a:spLocks/>
          </p:cNvSpPr>
          <p:nvPr/>
        </p:nvSpPr>
        <p:spPr>
          <a:xfrm>
            <a:off x="6604000" y="3635061"/>
            <a:ext cx="5003800" cy="23762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For classroom instruction</a:t>
            </a:r>
          </a:p>
          <a:p>
            <a:pPr marL="0" indent="0">
              <a:buNone/>
            </a:pPr>
            <a:r>
              <a:rPr lang="en-US" sz="2400" dirty="0"/>
              <a:t>Divide the class into three groups. One group will represent the experts; one will be the questioners; and the third will be the observers.</a:t>
            </a:r>
          </a:p>
        </p:txBody>
      </p:sp>
    </p:spTree>
    <p:extLst>
      <p:ext uri="{BB962C8B-B14F-4D97-AF65-F5344CB8AC3E}">
        <p14:creationId xmlns:p14="http://schemas.microsoft.com/office/powerpoint/2010/main" val="78234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5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fade">
                                      <p:cBhvr>
                                        <p:cTn id="3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690687"/>
            <a:ext cx="10515600" cy="4802187"/>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PREPARATION PERIOD (20 minutes) – for classroom instruction</a:t>
            </a:r>
          </a:p>
          <a:p>
            <a:pPr marL="0" indent="0">
              <a:buNone/>
            </a:pPr>
            <a:r>
              <a:rPr lang="en-US" sz="2400" b="1" dirty="0"/>
              <a:t>Expert Group</a:t>
            </a:r>
            <a:r>
              <a:rPr lang="en-US" sz="2400" dirty="0"/>
              <a:t>: Read the article and anticipate questions that the Questioner Group might raise. Group members might consider designating different members to be responsible for responding to certain aspects of the article (e.g., the methodology, findings, interpretation, recommendations, and so on) so that the group can ensure that there is a balance in participation and contributions among members. </a:t>
            </a:r>
          </a:p>
          <a:p>
            <a:pPr marL="0" indent="0">
              <a:buNone/>
            </a:pPr>
            <a:endParaRPr lang="en-US" sz="2400" dirty="0"/>
          </a:p>
          <a:p>
            <a:pPr marL="0" indent="0">
              <a:buNone/>
            </a:pPr>
            <a:r>
              <a:rPr lang="en-US" sz="2400" b="1" dirty="0"/>
              <a:t>Questioner Group</a:t>
            </a:r>
            <a:r>
              <a:rPr lang="en-US" sz="2400" dirty="0"/>
              <a:t>: The first step is for individuals to generate a few questions about the article. Then gather as a group to select a list of questions to pose to the Expert Group. Include some questions that challenge the Expert Group's position, if such questions are appropriate to the situation. Make sure that there are questions from different levels and various foci, and revise them to enhance the clarity and focus, if necessary.</a:t>
            </a:r>
          </a:p>
          <a:p>
            <a:pPr marL="0" indent="0">
              <a:buNone/>
            </a:pPr>
            <a:endParaRPr lang="en-US" sz="2400" dirty="0"/>
          </a:p>
          <a:p>
            <a:pPr marL="0" indent="0">
              <a:buNone/>
            </a:pPr>
            <a:r>
              <a:rPr lang="en-US" sz="2400" b="1" dirty="0"/>
              <a:t>Observer Group</a:t>
            </a:r>
            <a:r>
              <a:rPr lang="en-US" sz="2400" dirty="0"/>
              <a:t>: Divide the group into two subgroups. One will observe the Expert Group members' interactions during the group activity, and the other will observe the Questioner Group members' interactions. Group members will take notes about what they have observed. (Be observant of the nature of your group's contributions by reflecting on such questions as: Was there a balanced interaction among the participants? What sorts of questions were posed? What type(s) of questions were the most common? Did certain types of comments often get made? Were participants' comments challenging each other in a constructive way?)</a:t>
            </a:r>
          </a:p>
        </p:txBody>
      </p:sp>
    </p:spTree>
    <p:extLst>
      <p:ext uri="{BB962C8B-B14F-4D97-AF65-F5344CB8AC3E}">
        <p14:creationId xmlns:p14="http://schemas.microsoft.com/office/powerpoint/2010/main" val="2337839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2886341"/>
            <a:ext cx="4868333" cy="3802326"/>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Cell phones are popular with kids, especially tweens and teens. But many parents are not sure when it is appropriate for kids to have a phone. Unlike other parenting problems, most of us can't think back to our own childhood to see how our parents handled this issue.</a:t>
            </a:r>
          </a:p>
          <a:p>
            <a:pPr marL="0" indent="0">
              <a:buNone/>
            </a:pPr>
            <a:r>
              <a:rPr lang="en-US" sz="2400" dirty="0"/>
              <a:t>For many parents, a cell phone seems like something else that kids nag them about getting, such as an iPad, Xbox, Wii, or a new laptop. Teens and tweens likely see the cell phone issue differently. For them, getting a cell phone is a step towards independence. It is also often a status symbol among their friends.</a:t>
            </a:r>
          </a:p>
          <a:p>
            <a:pPr marL="0" indent="0">
              <a:buNone/>
            </a:pPr>
            <a:endParaRPr lang="en-US" sz="2400" dirty="0"/>
          </a:p>
        </p:txBody>
      </p:sp>
      <p:sp>
        <p:nvSpPr>
          <p:cNvPr id="9" name="Content Placeholder 7">
            <a:extLst>
              <a:ext uri="{FF2B5EF4-FFF2-40B4-BE49-F238E27FC236}">
                <a16:creationId xmlns:a16="http://schemas.microsoft.com/office/drawing/2014/main" id="{C68F8D32-AC27-48C8-979E-30677A11D1CA}"/>
              </a:ext>
            </a:extLst>
          </p:cNvPr>
          <p:cNvSpPr txBox="1">
            <a:spLocks/>
          </p:cNvSpPr>
          <p:nvPr/>
        </p:nvSpPr>
        <p:spPr>
          <a:xfrm>
            <a:off x="6485468" y="2886341"/>
            <a:ext cx="4868333" cy="46876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Some schools ban cell phones, so your child may not be able to have or use the phone during the time when they are most likely to be away from home. Other schools let kids have and use phones in between classes.</a:t>
            </a:r>
          </a:p>
          <a:p>
            <a:pPr marL="0" indent="0">
              <a:buNone/>
            </a:pPr>
            <a:endParaRPr lang="en-US" sz="2000" dirty="0"/>
          </a:p>
          <a:p>
            <a:pPr marL="0" indent="0">
              <a:buNone/>
            </a:pPr>
            <a:r>
              <a:rPr lang="en-US" sz="2000" dirty="0"/>
              <a:t>One very good reason to get your child a phone is that it lets you stay in touch with them at almost all times. Your child can let you know that a gymnastics lesson or baseball practice has finished early, for example.</a:t>
            </a:r>
          </a:p>
          <a:p>
            <a:pPr marL="0" indent="0">
              <a:buNone/>
            </a:pPr>
            <a:endParaRPr lang="en-US" sz="2000" dirty="0"/>
          </a:p>
          <a:p>
            <a:pPr marL="0" indent="0">
              <a:buNone/>
            </a:pPr>
            <a:endParaRPr lang="en-US" sz="2000" dirty="0"/>
          </a:p>
        </p:txBody>
      </p:sp>
      <p:sp>
        <p:nvSpPr>
          <p:cNvPr id="10" name="Content Placeholder 7">
            <a:extLst>
              <a:ext uri="{FF2B5EF4-FFF2-40B4-BE49-F238E27FC236}">
                <a16:creationId xmlns:a16="http://schemas.microsoft.com/office/drawing/2014/main" id="{3A94748E-01CC-4B2F-B487-54225355B1C5}"/>
              </a:ext>
            </a:extLst>
          </p:cNvPr>
          <p:cNvSpPr txBox="1">
            <a:spLocks/>
          </p:cNvSpPr>
          <p:nvPr/>
        </p:nvSpPr>
        <p:spPr>
          <a:xfrm>
            <a:off x="838200" y="1560778"/>
            <a:ext cx="10515601" cy="10977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t>Article for discussions taken from </a:t>
            </a:r>
            <a:r>
              <a:rPr lang="en-US" sz="1800" dirty="0">
                <a:hlinkClick r:id="rId3"/>
              </a:rPr>
              <a:t>https://www.verywellfamily.com/kids-and-cell-phones-2633996</a:t>
            </a:r>
            <a:r>
              <a:rPr lang="en-US" sz="2400" dirty="0"/>
              <a:t>  </a:t>
            </a:r>
          </a:p>
          <a:p>
            <a:pPr marL="0" indent="0" algn="ctr">
              <a:buNone/>
            </a:pPr>
            <a:r>
              <a:rPr lang="en-US" sz="2400" b="1" dirty="0">
                <a:solidFill>
                  <a:srgbClr val="C00000"/>
                </a:solidFill>
              </a:rPr>
              <a:t>Should Kids and Tweens Have Cell Phones?</a:t>
            </a:r>
          </a:p>
        </p:txBody>
      </p:sp>
    </p:spTree>
    <p:extLst>
      <p:ext uri="{BB962C8B-B14F-4D97-AF65-F5344CB8AC3E}">
        <p14:creationId xmlns:p14="http://schemas.microsoft.com/office/powerpoint/2010/main" val="114757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fade">
                                      <p:cBhvr>
                                        <p:cTn id="3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2101755"/>
            <a:ext cx="5003800" cy="4925578"/>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When your child has a phone, you can easily get in touch with them in case of an emergency. This extra sense of security and safety is probably the only reason that parents should even consider getting a younger child a cell phone. In the case of a real tragedy, like a school shooting, a cell phone can be your only lifeline to your kids.</a:t>
            </a:r>
          </a:p>
          <a:p>
            <a:pPr marL="0" indent="0">
              <a:buNone/>
            </a:pPr>
            <a:endParaRPr lang="en-US" sz="2400" dirty="0"/>
          </a:p>
          <a:p>
            <a:pPr marL="0" indent="0">
              <a:buNone/>
            </a:pPr>
            <a:r>
              <a:rPr lang="en-US" sz="2400" dirty="0"/>
              <a:t>A cell phone can also be an important way to keep in touch with your older teen, especially if they are driving. A phone with GPS tracking can help you know where your teen is at all times.</a:t>
            </a:r>
          </a:p>
          <a:p>
            <a:pPr marL="0" indent="0">
              <a:buNone/>
            </a:pPr>
            <a:endParaRPr lang="en-US" sz="2400" dirty="0"/>
          </a:p>
          <a:p>
            <a:pPr marL="0" indent="0">
              <a:buNone/>
            </a:pPr>
            <a:r>
              <a:rPr lang="en-US" sz="2400" dirty="0"/>
              <a:t>Most younger kids, especially tweens between the ages of 8 and 12, shouldn't really be alone. In most situations where your child would need to reach you, they will be able to use a landline or the cell phone of an adult who is supervising them.</a:t>
            </a:r>
          </a:p>
        </p:txBody>
      </p:sp>
      <p:sp>
        <p:nvSpPr>
          <p:cNvPr id="9" name="Content Placeholder 7">
            <a:extLst>
              <a:ext uri="{FF2B5EF4-FFF2-40B4-BE49-F238E27FC236}">
                <a16:creationId xmlns:a16="http://schemas.microsoft.com/office/drawing/2014/main" id="{C68F8D32-AC27-48C8-979E-30677A11D1CA}"/>
              </a:ext>
            </a:extLst>
          </p:cNvPr>
          <p:cNvSpPr txBox="1">
            <a:spLocks/>
          </p:cNvSpPr>
          <p:nvPr/>
        </p:nvSpPr>
        <p:spPr>
          <a:xfrm>
            <a:off x="6485468" y="2101756"/>
            <a:ext cx="4868333" cy="42308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While security, safety, and convenience are the main reasons to consider getting your child a cell phone, other benefits might include:</a:t>
            </a:r>
          </a:p>
          <a:p>
            <a:pPr marL="0" indent="0">
              <a:buNone/>
            </a:pPr>
            <a:endParaRPr lang="en-US" sz="2000" dirty="0"/>
          </a:p>
          <a:p>
            <a:pPr marL="0" indent="0">
              <a:buNone/>
            </a:pPr>
            <a:r>
              <a:rPr lang="en-US" sz="2000" dirty="0"/>
              <a:t>Keeping your child from being left out when many of their friends have cell phones (although giving in to peer pressure isn't really a positive)</a:t>
            </a:r>
          </a:p>
          <a:p>
            <a:pPr marL="0" indent="0">
              <a:buNone/>
            </a:pPr>
            <a:r>
              <a:rPr lang="en-US" sz="2000" dirty="0"/>
              <a:t>Teaching your child responsibility as they learn to care for their phone, avoid losing it, and stay within their cell phone plan's voice, data, and texting minutes</a:t>
            </a:r>
          </a:p>
        </p:txBody>
      </p:sp>
      <p:sp>
        <p:nvSpPr>
          <p:cNvPr id="10" name="Content Placeholder 7">
            <a:extLst>
              <a:ext uri="{FF2B5EF4-FFF2-40B4-BE49-F238E27FC236}">
                <a16:creationId xmlns:a16="http://schemas.microsoft.com/office/drawing/2014/main" id="{3A94748E-01CC-4B2F-B487-54225355B1C5}"/>
              </a:ext>
            </a:extLst>
          </p:cNvPr>
          <p:cNvSpPr txBox="1">
            <a:spLocks/>
          </p:cNvSpPr>
          <p:nvPr/>
        </p:nvSpPr>
        <p:spPr>
          <a:xfrm>
            <a:off x="838200" y="1560778"/>
            <a:ext cx="10515601" cy="54097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dirty="0"/>
              <a:t>Article for discussions taken from </a:t>
            </a:r>
            <a:r>
              <a:rPr lang="en-US" sz="1800" dirty="0">
                <a:hlinkClick r:id="rId3"/>
              </a:rPr>
              <a:t>https://www.verywellfamily.com/kids-and-cell-phones-2633996</a:t>
            </a:r>
            <a:r>
              <a:rPr lang="en-US" sz="2400" dirty="0"/>
              <a:t>  </a:t>
            </a:r>
          </a:p>
        </p:txBody>
      </p:sp>
    </p:spTree>
    <p:extLst>
      <p:ext uri="{BB962C8B-B14F-4D97-AF65-F5344CB8AC3E}">
        <p14:creationId xmlns:p14="http://schemas.microsoft.com/office/powerpoint/2010/main" val="87655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fade">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fade">
                                      <p:cBhvr>
                                        <p:cTn id="3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526912"/>
            <a:ext cx="10515600" cy="39742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PREPARATION PERIOD (20 minutes) – for classroom instruction</a:t>
            </a:r>
          </a:p>
        </p:txBody>
      </p:sp>
      <p:sp>
        <p:nvSpPr>
          <p:cNvPr id="2" name="TextBox 1">
            <a:extLst>
              <a:ext uri="{FF2B5EF4-FFF2-40B4-BE49-F238E27FC236}">
                <a16:creationId xmlns:a16="http://schemas.microsoft.com/office/drawing/2014/main" id="{F676B2C0-47DC-4E3E-9C66-4498763A1F2F}"/>
              </a:ext>
            </a:extLst>
          </p:cNvPr>
          <p:cNvSpPr txBox="1"/>
          <p:nvPr/>
        </p:nvSpPr>
        <p:spPr>
          <a:xfrm>
            <a:off x="1187736" y="2000481"/>
            <a:ext cx="4136656" cy="2031325"/>
          </a:xfrm>
          <a:prstGeom prst="rect">
            <a:avLst/>
          </a:prstGeom>
          <a:noFill/>
        </p:spPr>
        <p:txBody>
          <a:bodyPr wrap="square" rtlCol="0">
            <a:spAutoFit/>
          </a:bodyPr>
          <a:lstStyle/>
          <a:p>
            <a:r>
              <a:rPr lang="en-US" b="1" dirty="0"/>
              <a:t>EXPERT GROUP</a:t>
            </a:r>
          </a:p>
          <a:p>
            <a:r>
              <a:rPr lang="en-US" dirty="0"/>
              <a:t>Anticipation of questions:</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p:txBody>
      </p:sp>
      <p:sp>
        <p:nvSpPr>
          <p:cNvPr id="6" name="TextBox 5">
            <a:extLst>
              <a:ext uri="{FF2B5EF4-FFF2-40B4-BE49-F238E27FC236}">
                <a16:creationId xmlns:a16="http://schemas.microsoft.com/office/drawing/2014/main" id="{6D28D981-2862-4AD8-96E3-6F7C6E0DE7E5}"/>
              </a:ext>
            </a:extLst>
          </p:cNvPr>
          <p:cNvSpPr txBox="1"/>
          <p:nvPr/>
        </p:nvSpPr>
        <p:spPr>
          <a:xfrm>
            <a:off x="1215032" y="4315425"/>
            <a:ext cx="4136656" cy="2031325"/>
          </a:xfrm>
          <a:prstGeom prst="rect">
            <a:avLst/>
          </a:prstGeom>
          <a:noFill/>
        </p:spPr>
        <p:txBody>
          <a:bodyPr wrap="square" rtlCol="0">
            <a:spAutoFit/>
          </a:bodyPr>
          <a:lstStyle/>
          <a:p>
            <a:r>
              <a:rPr lang="en-US" b="1" dirty="0"/>
              <a:t>QUESTIONER GROUP</a:t>
            </a:r>
          </a:p>
          <a:p>
            <a:r>
              <a:rPr lang="en-US" dirty="0"/>
              <a:t>Questions about the article:</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p:txBody>
      </p:sp>
      <p:sp>
        <p:nvSpPr>
          <p:cNvPr id="8" name="TextBox 7">
            <a:extLst>
              <a:ext uri="{FF2B5EF4-FFF2-40B4-BE49-F238E27FC236}">
                <a16:creationId xmlns:a16="http://schemas.microsoft.com/office/drawing/2014/main" id="{6D96410C-C6F3-4332-A232-0CBB382D0B5A}"/>
              </a:ext>
            </a:extLst>
          </p:cNvPr>
          <p:cNvSpPr txBox="1"/>
          <p:nvPr/>
        </p:nvSpPr>
        <p:spPr>
          <a:xfrm>
            <a:off x="6168408" y="2468765"/>
            <a:ext cx="5059528" cy="2862322"/>
          </a:xfrm>
          <a:prstGeom prst="rect">
            <a:avLst/>
          </a:prstGeom>
          <a:noFill/>
        </p:spPr>
        <p:txBody>
          <a:bodyPr wrap="square" rtlCol="0">
            <a:spAutoFit/>
          </a:bodyPr>
          <a:lstStyle/>
          <a:p>
            <a:r>
              <a:rPr lang="en-US" b="1" dirty="0"/>
              <a:t>OBSERVER GROUP</a:t>
            </a:r>
          </a:p>
          <a:p>
            <a:r>
              <a:rPr lang="en-US" dirty="0"/>
              <a:t>What to observe:</a:t>
            </a:r>
          </a:p>
          <a:p>
            <a:pPr marL="285750" indent="-285750">
              <a:buFont typeface="Arial" panose="020B0604020202020204" pitchFamily="34" charset="0"/>
              <a:buChar char="•"/>
            </a:pPr>
            <a:r>
              <a:rPr lang="en-US" sz="1800" dirty="0"/>
              <a:t>Was there a balanced interaction among the participants?</a:t>
            </a:r>
            <a:endParaRPr lang="en-US" dirty="0"/>
          </a:p>
          <a:p>
            <a:pPr marL="285750" indent="-285750">
              <a:buFont typeface="Arial" panose="020B0604020202020204" pitchFamily="34" charset="0"/>
              <a:buChar char="•"/>
            </a:pPr>
            <a:r>
              <a:rPr lang="en-US" sz="1800" dirty="0"/>
              <a:t>What sorts of questions were posed?</a:t>
            </a:r>
            <a:endParaRPr lang="en-US" dirty="0"/>
          </a:p>
          <a:p>
            <a:pPr marL="285750" indent="-285750">
              <a:buFont typeface="Arial" panose="020B0604020202020204" pitchFamily="34" charset="0"/>
              <a:buChar char="•"/>
            </a:pPr>
            <a:r>
              <a:rPr lang="en-US" sz="1800" dirty="0"/>
              <a:t>What type(s) of questions were the most common? </a:t>
            </a:r>
          </a:p>
          <a:p>
            <a:pPr marL="285750" indent="-285750">
              <a:buFont typeface="Arial" panose="020B0604020202020204" pitchFamily="34" charset="0"/>
              <a:buChar char="•"/>
            </a:pPr>
            <a:r>
              <a:rPr lang="en-US" sz="1800" dirty="0"/>
              <a:t>Did certain types of comments often get made? </a:t>
            </a:r>
          </a:p>
          <a:p>
            <a:pPr marL="285750" indent="-285750">
              <a:buFont typeface="Arial" panose="020B0604020202020204" pitchFamily="34" charset="0"/>
              <a:buChar char="•"/>
            </a:pPr>
            <a:r>
              <a:rPr lang="en-US" sz="1800" dirty="0"/>
              <a:t>Were participants' comments challenging each other in a constructive way?</a:t>
            </a:r>
            <a:endParaRPr lang="en-US" dirty="0"/>
          </a:p>
        </p:txBody>
      </p:sp>
    </p:spTree>
    <p:extLst>
      <p:ext uri="{BB962C8B-B14F-4D97-AF65-F5344CB8AC3E}">
        <p14:creationId xmlns:p14="http://schemas.microsoft.com/office/powerpoint/2010/main" val="269739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92200" y="1526911"/>
            <a:ext cx="10515600" cy="46876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QUESTION PERIOD (20 minutes) – for classroom instruction</a:t>
            </a:r>
          </a:p>
          <a:p>
            <a:pPr marL="0" indent="0">
              <a:buNone/>
            </a:pPr>
            <a:r>
              <a:rPr lang="en-US" sz="2400" dirty="0"/>
              <a:t>Start the question period much like a press conference that you would see on television. The Observer Group will continue to observe participants' verbal and nonverbal language, and to make notes of the exchanges and interactions in the session as a whole. </a:t>
            </a:r>
          </a:p>
          <a:p>
            <a:pPr marL="0" indent="0">
              <a:buNone/>
            </a:pPr>
            <a:endParaRPr lang="en-US" sz="2400" dirty="0"/>
          </a:p>
          <a:p>
            <a:pPr marL="0" indent="0">
              <a:buNone/>
            </a:pPr>
            <a:r>
              <a:rPr lang="en-US" sz="2400" dirty="0"/>
              <a:t>The two observer subgroups will come together to share their observations and notes and be prepared to report their findings back to the class. Members of the Expert and Questioner Groups are also invited to respond or share their thoughts and personal reflections.</a:t>
            </a:r>
          </a:p>
        </p:txBody>
      </p:sp>
    </p:spTree>
    <p:extLst>
      <p:ext uri="{BB962C8B-B14F-4D97-AF65-F5344CB8AC3E}">
        <p14:creationId xmlns:p14="http://schemas.microsoft.com/office/powerpoint/2010/main" val="426079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51257" y="1840812"/>
            <a:ext cx="4858224" cy="3604644"/>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PREPARATION PERIOD (20 minutes) – for self-study</a:t>
            </a:r>
          </a:p>
          <a:p>
            <a:pPr marL="0" indent="0">
              <a:buNone/>
            </a:pPr>
            <a:endParaRPr lang="en-US" sz="2400" b="1" dirty="0">
              <a:solidFill>
                <a:srgbClr val="C00000"/>
              </a:solidFill>
            </a:endParaRPr>
          </a:p>
          <a:p>
            <a:r>
              <a:rPr lang="en-US" sz="2400" dirty="0"/>
              <a:t>When doing this activity as a self-study, you will need to play all the roles below.</a:t>
            </a:r>
          </a:p>
          <a:p>
            <a:r>
              <a:rPr lang="en-US" sz="2400" dirty="0"/>
              <a:t>You will be the expert, then the questioner, and finally observer.</a:t>
            </a:r>
          </a:p>
          <a:p>
            <a:r>
              <a:rPr lang="en-US" sz="2400" dirty="0"/>
              <a:t>You may not be able to play the role of observer because it won’t be possible to have a group discussion in a self-study. But try to predict what things you need to observe from how the discussion is running and how the members are taking a part in it. </a:t>
            </a:r>
          </a:p>
        </p:txBody>
      </p:sp>
      <p:sp>
        <p:nvSpPr>
          <p:cNvPr id="5" name="TextBox 4">
            <a:extLst>
              <a:ext uri="{FF2B5EF4-FFF2-40B4-BE49-F238E27FC236}">
                <a16:creationId xmlns:a16="http://schemas.microsoft.com/office/drawing/2014/main" id="{AD9A20E2-A568-4E10-A41D-C4AE875B3BE7}"/>
              </a:ext>
            </a:extLst>
          </p:cNvPr>
          <p:cNvSpPr txBox="1"/>
          <p:nvPr/>
        </p:nvSpPr>
        <p:spPr>
          <a:xfrm>
            <a:off x="6646841" y="1690688"/>
            <a:ext cx="4136656" cy="2031325"/>
          </a:xfrm>
          <a:prstGeom prst="rect">
            <a:avLst/>
          </a:prstGeom>
          <a:noFill/>
        </p:spPr>
        <p:txBody>
          <a:bodyPr wrap="square" rtlCol="0">
            <a:spAutoFit/>
          </a:bodyPr>
          <a:lstStyle/>
          <a:p>
            <a:r>
              <a:rPr lang="en-US" b="1" dirty="0"/>
              <a:t>EXPERT GROUP</a:t>
            </a:r>
          </a:p>
          <a:p>
            <a:r>
              <a:rPr lang="en-US" dirty="0"/>
              <a:t>Anticipation of questions:</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p:txBody>
      </p:sp>
      <p:sp>
        <p:nvSpPr>
          <p:cNvPr id="6" name="TextBox 5">
            <a:extLst>
              <a:ext uri="{FF2B5EF4-FFF2-40B4-BE49-F238E27FC236}">
                <a16:creationId xmlns:a16="http://schemas.microsoft.com/office/drawing/2014/main" id="{CE5C444D-72A7-4EC6-BC57-994334B4C0F0}"/>
              </a:ext>
            </a:extLst>
          </p:cNvPr>
          <p:cNvSpPr txBox="1"/>
          <p:nvPr/>
        </p:nvSpPr>
        <p:spPr>
          <a:xfrm>
            <a:off x="6674137" y="4005632"/>
            <a:ext cx="4136656" cy="2031325"/>
          </a:xfrm>
          <a:prstGeom prst="rect">
            <a:avLst/>
          </a:prstGeom>
          <a:noFill/>
        </p:spPr>
        <p:txBody>
          <a:bodyPr wrap="square" rtlCol="0">
            <a:spAutoFit/>
          </a:bodyPr>
          <a:lstStyle/>
          <a:p>
            <a:r>
              <a:rPr lang="en-US" b="1" dirty="0"/>
              <a:t>QUESTIONER GROUP</a:t>
            </a:r>
          </a:p>
          <a:p>
            <a:r>
              <a:rPr lang="en-US" dirty="0"/>
              <a:t>Questions about the article:</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a:p>
            <a:pPr marL="285750" indent="-285750">
              <a:buFont typeface="Arial" panose="020B0604020202020204" pitchFamily="34" charset="0"/>
              <a:buChar char="•"/>
            </a:pPr>
            <a:r>
              <a:rPr lang="en-US" dirty="0"/>
              <a:t>________________________________</a:t>
            </a:r>
          </a:p>
        </p:txBody>
      </p:sp>
    </p:spTree>
    <p:extLst>
      <p:ext uri="{BB962C8B-B14F-4D97-AF65-F5344CB8AC3E}">
        <p14:creationId xmlns:p14="http://schemas.microsoft.com/office/powerpoint/2010/main" val="294402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769600" cy="1325563"/>
          </a:xfrm>
        </p:spPr>
        <p:txBody>
          <a:bodyPr>
            <a:normAutofit/>
          </a:bodyPr>
          <a:lstStyle/>
          <a:p>
            <a:r>
              <a:rPr lang="en-US" sz="3400" b="1" dirty="0">
                <a:latin typeface="Cambria" panose="02040503050406030204" pitchFamily="18" charset="0"/>
                <a:ea typeface="Cambria" panose="02040503050406030204" pitchFamily="18" charset="0"/>
              </a:rPr>
              <a:t>3.3. Application Activities – </a:t>
            </a:r>
            <a:r>
              <a:rPr lang="en-US" sz="3400" b="1" dirty="0">
                <a:solidFill>
                  <a:srgbClr val="C00000"/>
                </a:solidFill>
                <a:latin typeface="Cambria" panose="02040503050406030204" pitchFamily="18" charset="0"/>
                <a:ea typeface="Cambria" panose="02040503050406030204" pitchFamily="18" charset="0"/>
              </a:rPr>
              <a:t>Panel Discussion (cont.)</a:t>
            </a:r>
          </a:p>
        </p:txBody>
      </p:sp>
      <p:sp>
        <p:nvSpPr>
          <p:cNvPr id="4" name="Content Placeholder 7">
            <a:extLst>
              <a:ext uri="{FF2B5EF4-FFF2-40B4-BE49-F238E27FC236}">
                <a16:creationId xmlns:a16="http://schemas.microsoft.com/office/drawing/2014/main" id="{E5DB2D1B-51EE-498E-A140-DD5121BC6A15}"/>
              </a:ext>
            </a:extLst>
          </p:cNvPr>
          <p:cNvSpPr txBox="1">
            <a:spLocks/>
          </p:cNvSpPr>
          <p:nvPr/>
        </p:nvSpPr>
        <p:spPr>
          <a:xfrm>
            <a:off x="1051257" y="1840812"/>
            <a:ext cx="4858224" cy="3604644"/>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PREPARATION PERIOD (20 minutes) – for self-study</a:t>
            </a:r>
          </a:p>
          <a:p>
            <a:pPr marL="0" indent="0">
              <a:buNone/>
            </a:pPr>
            <a:endParaRPr lang="en-US" sz="2400" b="1" dirty="0">
              <a:solidFill>
                <a:srgbClr val="C00000"/>
              </a:solidFill>
            </a:endParaRPr>
          </a:p>
          <a:p>
            <a:r>
              <a:rPr lang="en-US" sz="2400" dirty="0"/>
              <a:t>When doing this activity as a self-study, you will need to play all the roles below.</a:t>
            </a:r>
          </a:p>
          <a:p>
            <a:r>
              <a:rPr lang="en-US" sz="2400" dirty="0"/>
              <a:t>You will be the expert, then the questioner, and finally observer.</a:t>
            </a:r>
          </a:p>
          <a:p>
            <a:r>
              <a:rPr lang="en-US" sz="2400" dirty="0"/>
              <a:t>You may not be able to play the role of observer because it won’t be possible to have a group discussion in a self-study. But try to predict what things you need to observe from how the discussion is running and how the members are taking a part in it. </a:t>
            </a:r>
          </a:p>
        </p:txBody>
      </p:sp>
      <p:sp>
        <p:nvSpPr>
          <p:cNvPr id="8" name="TextBox 7">
            <a:extLst>
              <a:ext uri="{FF2B5EF4-FFF2-40B4-BE49-F238E27FC236}">
                <a16:creationId xmlns:a16="http://schemas.microsoft.com/office/drawing/2014/main" id="{F5CB500A-B122-425A-B848-39D781773023}"/>
              </a:ext>
            </a:extLst>
          </p:cNvPr>
          <p:cNvSpPr txBox="1"/>
          <p:nvPr/>
        </p:nvSpPr>
        <p:spPr>
          <a:xfrm>
            <a:off x="6400421" y="1458831"/>
            <a:ext cx="5059528" cy="2308324"/>
          </a:xfrm>
          <a:prstGeom prst="rect">
            <a:avLst/>
          </a:prstGeom>
          <a:noFill/>
        </p:spPr>
        <p:txBody>
          <a:bodyPr wrap="square" rtlCol="0">
            <a:spAutoFit/>
          </a:bodyPr>
          <a:lstStyle/>
          <a:p>
            <a:r>
              <a:rPr lang="en-US" sz="1600" b="1" dirty="0"/>
              <a:t>OBSERVER GROUP</a:t>
            </a:r>
          </a:p>
          <a:p>
            <a:r>
              <a:rPr lang="en-US" sz="1600" dirty="0"/>
              <a:t>Examples on What to Observe:</a:t>
            </a:r>
          </a:p>
          <a:p>
            <a:pPr marL="285750" indent="-285750">
              <a:buFont typeface="Arial" panose="020B0604020202020204" pitchFamily="34" charset="0"/>
              <a:buChar char="•"/>
            </a:pPr>
            <a:r>
              <a:rPr lang="en-US" sz="1600" dirty="0"/>
              <a:t>Was there a balanced interaction among the participants?</a:t>
            </a:r>
          </a:p>
          <a:p>
            <a:pPr marL="285750" indent="-285750">
              <a:buFont typeface="Arial" panose="020B0604020202020204" pitchFamily="34" charset="0"/>
              <a:buChar char="•"/>
            </a:pPr>
            <a:r>
              <a:rPr lang="en-US" sz="1600" dirty="0"/>
              <a:t>What sorts of questions were posed?</a:t>
            </a:r>
          </a:p>
          <a:p>
            <a:pPr marL="285750" indent="-285750">
              <a:buFont typeface="Arial" panose="020B0604020202020204" pitchFamily="34" charset="0"/>
              <a:buChar char="•"/>
            </a:pPr>
            <a:r>
              <a:rPr lang="en-US" sz="1600" dirty="0"/>
              <a:t>What type(s) of questions were the most common? </a:t>
            </a:r>
          </a:p>
          <a:p>
            <a:pPr marL="285750" indent="-285750">
              <a:buFont typeface="Arial" panose="020B0604020202020204" pitchFamily="34" charset="0"/>
              <a:buChar char="•"/>
            </a:pPr>
            <a:r>
              <a:rPr lang="en-US" sz="1600" dirty="0"/>
              <a:t>Did certain types of comments often get made? </a:t>
            </a:r>
          </a:p>
          <a:p>
            <a:pPr marL="285750" indent="-285750">
              <a:buFont typeface="Arial" panose="020B0604020202020204" pitchFamily="34" charset="0"/>
              <a:buChar char="•"/>
            </a:pPr>
            <a:r>
              <a:rPr lang="en-US" sz="1600" dirty="0"/>
              <a:t>Were participants' comments challenging each other in a constructive way?</a:t>
            </a:r>
          </a:p>
        </p:txBody>
      </p:sp>
      <p:sp>
        <p:nvSpPr>
          <p:cNvPr id="9" name="TextBox 8">
            <a:extLst>
              <a:ext uri="{FF2B5EF4-FFF2-40B4-BE49-F238E27FC236}">
                <a16:creationId xmlns:a16="http://schemas.microsoft.com/office/drawing/2014/main" id="{93A3BDCE-7569-4368-BA0D-1F1B1D1A394E}"/>
              </a:ext>
            </a:extLst>
          </p:cNvPr>
          <p:cNvSpPr txBox="1"/>
          <p:nvPr/>
        </p:nvSpPr>
        <p:spPr>
          <a:xfrm>
            <a:off x="6282521" y="3972294"/>
            <a:ext cx="5059528" cy="2308324"/>
          </a:xfrm>
          <a:prstGeom prst="rect">
            <a:avLst/>
          </a:prstGeom>
          <a:noFill/>
        </p:spPr>
        <p:txBody>
          <a:bodyPr wrap="square" rtlCol="0">
            <a:spAutoFit/>
          </a:bodyPr>
          <a:lstStyle/>
          <a:p>
            <a:r>
              <a:rPr lang="en-US" b="1" dirty="0"/>
              <a:t>OBSERVER GROUP</a:t>
            </a:r>
          </a:p>
          <a:p>
            <a:r>
              <a:rPr lang="en-US" dirty="0"/>
              <a:t>What you think you need to observe in a panel discussion:</a:t>
            </a:r>
          </a:p>
          <a:p>
            <a:pPr marL="285750" indent="-285750">
              <a:buFont typeface="Arial" panose="020B0604020202020204" pitchFamily="34" charset="0"/>
              <a:buChar char="•"/>
            </a:pPr>
            <a:r>
              <a:rPr lang="en-US" dirty="0"/>
              <a:t>________________________________________</a:t>
            </a:r>
          </a:p>
          <a:p>
            <a:pPr marL="285750" indent="-285750">
              <a:buFont typeface="Arial" panose="020B0604020202020204" pitchFamily="34" charset="0"/>
              <a:buChar char="•"/>
            </a:pPr>
            <a:r>
              <a:rPr lang="en-US" dirty="0"/>
              <a:t>________________________________________</a:t>
            </a:r>
          </a:p>
          <a:p>
            <a:pPr marL="285750" indent="-285750">
              <a:buFont typeface="Arial" panose="020B0604020202020204" pitchFamily="34" charset="0"/>
              <a:buChar char="•"/>
            </a:pPr>
            <a:r>
              <a:rPr lang="en-US" dirty="0"/>
              <a:t>________________________________________</a:t>
            </a:r>
          </a:p>
          <a:p>
            <a:pPr marL="285750" indent="-285750">
              <a:buFont typeface="Arial" panose="020B0604020202020204" pitchFamily="34" charset="0"/>
              <a:buChar char="•"/>
            </a:pPr>
            <a:r>
              <a:rPr lang="en-US" dirty="0"/>
              <a:t>________________________________________</a:t>
            </a:r>
          </a:p>
          <a:p>
            <a:pPr marL="285750" indent="-285750">
              <a:buFont typeface="Arial" panose="020B0604020202020204" pitchFamily="34" charset="0"/>
              <a:buChar char="•"/>
            </a:pPr>
            <a:r>
              <a:rPr lang="en-US" dirty="0"/>
              <a:t>________________________________________</a:t>
            </a:r>
          </a:p>
        </p:txBody>
      </p:sp>
    </p:spTree>
    <p:extLst>
      <p:ext uri="{BB962C8B-B14F-4D97-AF65-F5344CB8AC3E}">
        <p14:creationId xmlns:p14="http://schemas.microsoft.com/office/powerpoint/2010/main" val="199114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601135" y="1690688"/>
            <a:ext cx="537633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4:</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26, 29 – 33</a:t>
            </a:r>
          </a:p>
        </p:txBody>
      </p:sp>
      <p:sp>
        <p:nvSpPr>
          <p:cNvPr id="5" name="Content Placeholder 2">
            <a:extLst>
              <a:ext uri="{FF2B5EF4-FFF2-40B4-BE49-F238E27FC236}">
                <a16:creationId xmlns:a16="http://schemas.microsoft.com/office/drawing/2014/main" id="{7CBC6475-4BFA-42DC-A43C-6DE6A8836607}"/>
              </a:ext>
            </a:extLst>
          </p:cNvPr>
          <p:cNvSpPr txBox="1">
            <a:spLocks/>
          </p:cNvSpPr>
          <p:nvPr/>
        </p:nvSpPr>
        <p:spPr>
          <a:xfrm>
            <a:off x="6214533" y="1690688"/>
            <a:ext cx="5376333" cy="4930246"/>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900" b="1" dirty="0">
                <a:sym typeface="Wingdings" panose="05000000000000000000" pitchFamily="2" charset="2"/>
              </a:rPr>
              <a:t>ADDITIONAL REFERENCE OF LECTURE 4:</a:t>
            </a:r>
          </a:p>
          <a:p>
            <a:pPr marL="0" indent="-457200">
              <a:lnSpc>
                <a:spcPct val="110000"/>
              </a:lnSpc>
              <a:buFont typeface="Arial" panose="020B0604020202020204" pitchFamily="34" charset="0"/>
              <a:buNone/>
            </a:pPr>
            <a:endParaRPr lang="en-US" sz="2000" b="1" dirty="0">
              <a:sym typeface="Wingdings" panose="05000000000000000000" pitchFamily="2" charset="2"/>
            </a:endParaRPr>
          </a:p>
          <a:p>
            <a:pPr marL="0" indent="-457200">
              <a:lnSpc>
                <a:spcPct val="110000"/>
              </a:lnSpc>
              <a:buFont typeface="Arial" panose="020B0604020202020204" pitchFamily="34" charset="0"/>
              <a:buNone/>
            </a:pPr>
            <a:r>
              <a:rPr lang="en-US" sz="2000" dirty="0">
                <a:sym typeface="Wingdings" panose="05000000000000000000" pitchFamily="2" charset="2"/>
              </a:rPr>
              <a:t>Corbett, E. P. J., &amp; R. J. </a:t>
            </a:r>
            <a:r>
              <a:rPr lang="en-US" sz="2000" dirty="0" err="1">
                <a:sym typeface="Wingdings" panose="05000000000000000000" pitchFamily="2" charset="2"/>
              </a:rPr>
              <a:t>Comors</a:t>
            </a:r>
            <a:r>
              <a:rPr lang="en-US" sz="2000" dirty="0">
                <a:sym typeface="Wingdings" panose="05000000000000000000" pitchFamily="2" charset="2"/>
              </a:rPr>
              <a:t>. 1999. Classical rhetoric for modern student (4thed.). Oxford: Oxford University Press.</a:t>
            </a:r>
          </a:p>
          <a:p>
            <a:pPr marL="0" indent="-457200">
              <a:lnSpc>
                <a:spcPct val="110000"/>
              </a:lnSpc>
              <a:buFont typeface="Arial" panose="020B0604020202020204" pitchFamily="34" charset="0"/>
              <a:buNone/>
            </a:pPr>
            <a:r>
              <a:rPr lang="en-US" sz="2000" dirty="0">
                <a:sym typeface="Wingdings" panose="05000000000000000000" pitchFamily="2" charset="2"/>
              </a:rPr>
              <a:t>Jordan, R. R. 1997. English for academic purposes: A guide and resource book for teachers. Cambridge: Cambridge University Press.</a:t>
            </a:r>
          </a:p>
          <a:p>
            <a:pPr marL="0" indent="-457200">
              <a:lnSpc>
                <a:spcPct val="110000"/>
              </a:lnSpc>
              <a:buFont typeface="Arial" panose="020B0604020202020204" pitchFamily="34" charset="0"/>
              <a:buNone/>
            </a:pPr>
            <a:r>
              <a:rPr lang="en-US" sz="2000" dirty="0">
                <a:sym typeface="Wingdings" panose="05000000000000000000" pitchFamily="2" charset="2"/>
              </a:rPr>
              <a:t>Zhu, W., &amp; J. </a:t>
            </a:r>
            <a:r>
              <a:rPr lang="en-US" sz="2000" dirty="0" err="1">
                <a:sym typeface="Wingdings" panose="05000000000000000000" pitchFamily="2" charset="2"/>
              </a:rPr>
              <a:t>Flaitz</a:t>
            </a:r>
            <a:r>
              <a:rPr lang="en-US" sz="2000" dirty="0">
                <a:sym typeface="Wingdings" panose="05000000000000000000" pitchFamily="2" charset="2"/>
              </a:rPr>
              <a:t>. (2005). Using focus group methodology to understand international students' academic language needs: A comparison of </a:t>
            </a:r>
            <a:r>
              <a:rPr lang="en-US" sz="2000" dirty="0" err="1">
                <a:sym typeface="Wingdings" panose="05000000000000000000" pitchFamily="2" charset="2"/>
              </a:rPr>
              <a:t>perspectives.TESL</a:t>
            </a:r>
            <a:r>
              <a:rPr lang="en-US" sz="2000" dirty="0">
                <a:sym typeface="Wingdings" panose="05000000000000000000" pitchFamily="2" charset="2"/>
              </a:rPr>
              <a:t>-EJ, 8 (4).Retrieved December 30, 2009, frornhttp://www.teslej.org/wordpress/past-issues/volume8/ej32/ej32a3/</a:t>
            </a:r>
          </a:p>
          <a:p>
            <a:pPr marL="0" indent="-457200">
              <a:lnSpc>
                <a:spcPct val="110000"/>
              </a:lnSpc>
              <a:buFont typeface="Arial" panose="020B0604020202020204" pitchFamily="34" charset="0"/>
              <a:buNone/>
            </a:pPr>
            <a:endParaRPr lang="en-US" sz="2000" dirty="0">
              <a:sym typeface="Wingdings" panose="05000000000000000000" pitchFamily="2" charset="2"/>
            </a:endParaRPr>
          </a:p>
          <a:p>
            <a:pPr marL="0" indent="-457200">
              <a:lnSpc>
                <a:spcPct val="110000"/>
              </a:lnSpc>
              <a:buFont typeface="Arial" panose="020B0604020202020204" pitchFamily="34" charset="0"/>
              <a:buNone/>
            </a:pPr>
            <a:r>
              <a:rPr lang="en-US" sz="2000" dirty="0">
                <a:sym typeface="Wingdings" panose="05000000000000000000" pitchFamily="2" charset="2"/>
              </a:rPr>
              <a:t>https://www.theguardian.com/education/mortarboard/2013/oct/03/why-wear-school-uniform</a:t>
            </a:r>
          </a:p>
          <a:p>
            <a:pPr marL="0" indent="-457200">
              <a:lnSpc>
                <a:spcPct val="110000"/>
              </a:lnSpc>
              <a:buFont typeface="Arial" panose="020B0604020202020204" pitchFamily="34" charset="0"/>
              <a:buNone/>
            </a:pPr>
            <a:r>
              <a:rPr lang="en-US" sz="2000" dirty="0">
                <a:sym typeface="Wingdings" panose="05000000000000000000" pitchFamily="2" charset="2"/>
              </a:rPr>
              <a:t>https://www.verywellfamily.com/kids-and-cell-phones-2633996</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4169</TotalTime>
  <Words>5179</Words>
  <Application>Microsoft Office PowerPoint</Application>
  <PresentationFormat>Widescreen</PresentationFormat>
  <Paragraphs>377</Paragraphs>
  <Slides>35</Slides>
  <Notes>35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Cambria</vt:lpstr>
      <vt:lpstr>Wingdings</vt:lpstr>
      <vt:lpstr>Office Theme</vt:lpstr>
      <vt:lpstr>ENGLISH FOR  ACADEMIC COMMUNICATION</vt:lpstr>
      <vt:lpstr>INTRODUCTION</vt:lpstr>
      <vt:lpstr>1. Introduction &amp; Review</vt:lpstr>
      <vt:lpstr>1. Introduction &amp; Review (cont.)</vt:lpstr>
      <vt:lpstr>1. Introduction &amp; Review (cont.)</vt:lpstr>
      <vt:lpstr>2. Facing Challenges and Exploring Hidden Assumptions</vt:lpstr>
      <vt:lpstr>2. Facing Challenges and Exploring Hidden Assumptions (cont.)</vt:lpstr>
      <vt:lpstr>2. Facing Challenges and Exploring Hidden Assumptions (cont.)</vt:lpstr>
      <vt:lpstr>3.1. Application Activities – Summarizing and Sharing Opinions</vt:lpstr>
      <vt:lpstr>3.1. Application Activities – Summarizing and Sharing Opinions (cont.)</vt:lpstr>
      <vt:lpstr>3.1. Application Activities – Summarizing and Sharing Opinions (cont.)</vt:lpstr>
      <vt:lpstr>3.1. Application Activities – Summarizing and Sharing Opinions (cont.)</vt:lpstr>
      <vt:lpstr>3.1. Application Activities – Summarizing and Sharing Opinions (cont.)</vt:lpstr>
      <vt:lpstr>3.1. Application Activities – Summarizing and Sharing Opinions (cont.)</vt:lpstr>
      <vt:lpstr>3.1. Application Activities – Summarizing and Sharing Opinions (cont.)</vt:lpstr>
      <vt:lpstr>3.2. Application Activities – Questions, Questions, Questions</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3.2. Application Activities – Questions, Questions, and More Questions (cont.)</vt:lpstr>
      <vt:lpstr>3.3. Application Activities – Panel Discussion (cont.)</vt:lpstr>
      <vt:lpstr>3.3. Application Activities – Panel Discussion (cont.)</vt:lpstr>
      <vt:lpstr>3.3. Application Activities – Panel Discussion (cont.)</vt:lpstr>
      <vt:lpstr>3.3. Application Activities – Panel Discussion (cont.)</vt:lpstr>
      <vt:lpstr>3.3. Application Activities – Panel Discussion (cont.)</vt:lpstr>
      <vt:lpstr>3.3. Application Activities – Panel Discussion (cont.)</vt:lpstr>
      <vt:lpstr>3.3. Application Activities – Panel Discussion (cont.)</vt:lpstr>
      <vt:lpstr>3.3. Application Activities – Panel Discussion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224</cp:revision>
  <cp:lastPrinted>2022-03-16T01:37:35Z</cp:lastPrinted>
  <dcterms:created xsi:type="dcterms:W3CDTF">2021-04-01T06:29:54Z</dcterms:created>
  <dcterms:modified xsi:type="dcterms:W3CDTF">2022-03-16T05:12:43Z</dcterms:modified>
</cp:coreProperties>
</file>