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331" r:id="rId3"/>
    <p:sldId id="332" r:id="rId4"/>
    <p:sldId id="443" r:id="rId5"/>
    <p:sldId id="423" r:id="rId6"/>
    <p:sldId id="424" r:id="rId7"/>
    <p:sldId id="396" r:id="rId8"/>
    <p:sldId id="398" r:id="rId9"/>
    <p:sldId id="400" r:id="rId10"/>
    <p:sldId id="425" r:id="rId11"/>
    <p:sldId id="426" r:id="rId12"/>
    <p:sldId id="444" r:id="rId13"/>
    <p:sldId id="445" r:id="rId14"/>
    <p:sldId id="427" r:id="rId15"/>
    <p:sldId id="428" r:id="rId16"/>
    <p:sldId id="429" r:id="rId17"/>
    <p:sldId id="446" r:id="rId18"/>
    <p:sldId id="430" r:id="rId19"/>
    <p:sldId id="431" r:id="rId20"/>
    <p:sldId id="447" r:id="rId21"/>
    <p:sldId id="448" r:id="rId22"/>
    <p:sldId id="432" r:id="rId23"/>
    <p:sldId id="449" r:id="rId24"/>
    <p:sldId id="450" r:id="rId25"/>
    <p:sldId id="433" r:id="rId26"/>
    <p:sldId id="414" r:id="rId27"/>
    <p:sldId id="451" r:id="rId28"/>
    <p:sldId id="452" r:id="rId29"/>
    <p:sldId id="453" r:id="rId30"/>
    <p:sldId id="454" r:id="rId31"/>
    <p:sldId id="455" r:id="rId32"/>
    <p:sldId id="319" r:id="rId33"/>
  </p:sldIdLst>
  <p:sldSz cx="12192000" cy="6858000"/>
  <p:notesSz cx="6858000" cy="99456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410" autoAdjust="0"/>
  </p:normalViewPr>
  <p:slideViewPr>
    <p:cSldViewPr snapToGrid="0">
      <p:cViewPr varScale="1">
        <p:scale>
          <a:sx n="60" d="100"/>
          <a:sy n="60" d="100"/>
        </p:scale>
        <p:origin x="840" y="44"/>
      </p:cViewPr>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71800" cy="499011"/>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3884613" y="1"/>
            <a:ext cx="2971800" cy="499011"/>
          </a:xfrm>
          <a:prstGeom prst="rect">
            <a:avLst/>
          </a:prstGeom>
        </p:spPr>
        <p:txBody>
          <a:bodyPr vert="horz" lIns="91440" tIns="45720" rIns="91440" bIns="45720" rtlCol="0"/>
          <a:lstStyle>
            <a:lvl1pPr algn="r">
              <a:defRPr sz="1200"/>
            </a:lvl1pPr>
          </a:lstStyle>
          <a:p>
            <a:fld id="{EBB6EE9C-4A39-4758-B733-A92E2CEE7DC9}" type="datetimeFigureOut">
              <a:rPr lang="en-ID" smtClean="0"/>
              <a:t>17/03/2022</a:t>
            </a:fld>
            <a:endParaRPr lang="en-ID"/>
          </a:p>
        </p:txBody>
      </p:sp>
      <p:sp>
        <p:nvSpPr>
          <p:cNvPr id="4" name="Slide Image Placeholder 3"/>
          <p:cNvSpPr>
            <a:spLocks noGrp="1" noRot="1" noChangeAspect="1"/>
          </p:cNvSpPr>
          <p:nvPr>
            <p:ph type="sldImg" idx="2"/>
          </p:nvPr>
        </p:nvSpPr>
        <p:spPr>
          <a:xfrm>
            <a:off x="446088" y="1244600"/>
            <a:ext cx="5965825" cy="3355975"/>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685800" y="4786362"/>
            <a:ext cx="5486400" cy="39161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9446678"/>
            <a:ext cx="2971800" cy="499010"/>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3884613" y="9446678"/>
            <a:ext cx="2971800" cy="499010"/>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3820946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18325640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25608046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22607026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3976224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35194268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18460031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35936217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86818688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213892436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15357462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14840815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10554010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19014618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9551810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6819824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939367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32955871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35475179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414200373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31504807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251488017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9268572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28054047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18995261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271877617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21445325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31</a:t>
            </a:fld>
            <a:endParaRPr lang="en-ID"/>
          </a:p>
        </p:txBody>
      </p:sp>
    </p:spTree>
    <p:extLst>
      <p:ext uri="{BB962C8B-B14F-4D97-AF65-F5344CB8AC3E}">
        <p14:creationId xmlns:p14="http://schemas.microsoft.com/office/powerpoint/2010/main" val="1987700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32</a:t>
            </a:fld>
            <a:endParaRPr lang="en-ID"/>
          </a:p>
        </p:txBody>
      </p:sp>
    </p:spTree>
    <p:extLst>
      <p:ext uri="{BB962C8B-B14F-4D97-AF65-F5344CB8AC3E}">
        <p14:creationId xmlns:p14="http://schemas.microsoft.com/office/powerpoint/2010/main" val="25713675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17/03/2022</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17/03/2022</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17/03/2022</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17/03/2022</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17/03/2022</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17/03/2022</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17/03/2022</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17/03/2022</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17/03/2022</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17/03/2022</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17/03/2022</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17/03/2022</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FOR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ACADEMIC COMMUNICATION</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5 – Chapter 5</a:t>
            </a:r>
          </a:p>
          <a:p>
            <a:r>
              <a:rPr lang="en-US" sz="3600" b="1" dirty="0"/>
              <a:t>Small Group Setting (2): </a:t>
            </a:r>
          </a:p>
          <a:p>
            <a:r>
              <a:rPr lang="en-US" sz="3600" b="1" dirty="0"/>
              <a:t>The Language Mechanics and Strategies</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92500" lnSpcReduction="10000"/>
          </a:bodyPr>
          <a:lstStyle/>
          <a:p>
            <a:r>
              <a:rPr lang="en-US" dirty="0"/>
              <a:t>For advanced learners of English</a:t>
            </a:r>
          </a:p>
          <a:p>
            <a:r>
              <a:rPr lang="en-US" dirty="0"/>
              <a:t>For those who want to construct their own strategies and how to tackle possible challenges in speaking in various academic settings</a:t>
            </a:r>
          </a:p>
          <a:p>
            <a:r>
              <a:rPr lang="en-US" dirty="0"/>
              <a:t>For those who want to enrich their expression and vocabulary mastery to take a part in spoken academic English situations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5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199" y="2505075"/>
            <a:ext cx="5555343" cy="3684588"/>
          </a:xfrm>
        </p:spPr>
        <p:style>
          <a:lnRef idx="2">
            <a:schemeClr val="dk1"/>
          </a:lnRef>
          <a:fillRef idx="1">
            <a:schemeClr val="lt1"/>
          </a:fillRef>
          <a:effectRef idx="0">
            <a:schemeClr val="dk1"/>
          </a:effectRef>
          <a:fontRef idx="minor">
            <a:schemeClr val="dk1"/>
          </a:fontRef>
        </p:style>
        <p:txBody>
          <a:bodyPr>
            <a:noAutofit/>
          </a:bodyPr>
          <a:lstStyle/>
          <a:p>
            <a:pPr marL="363538" indent="-339725">
              <a:buFont typeface="+mj-lt"/>
              <a:buAutoNum type="arabicPeriod"/>
            </a:pPr>
            <a:r>
              <a:rPr lang="en-US" sz="1900" dirty="0"/>
              <a:t>Unit Introduction</a:t>
            </a:r>
          </a:p>
          <a:p>
            <a:pPr marL="363538" indent="-339725">
              <a:buFont typeface="+mj-lt"/>
              <a:buAutoNum type="arabicPeriod" startAt="2"/>
            </a:pPr>
            <a:r>
              <a:rPr lang="en-US" sz="1900" dirty="0"/>
              <a:t>Mastering the Mechanics of Language</a:t>
            </a:r>
            <a:br>
              <a:rPr lang="en-US" sz="1900" dirty="0"/>
            </a:br>
            <a:r>
              <a:rPr lang="en-US" sz="1900" dirty="0"/>
              <a:t>2.1. Expressing An Opinion</a:t>
            </a:r>
            <a:br>
              <a:rPr lang="en-US" sz="1900" dirty="0"/>
            </a:br>
            <a:r>
              <a:rPr lang="en-US" sz="1900" dirty="0"/>
              <a:t>2.2. Agreeing and Disagreeing</a:t>
            </a:r>
            <a:br>
              <a:rPr lang="en-US" sz="1900" dirty="0"/>
            </a:br>
            <a:r>
              <a:rPr lang="en-US" sz="1900" dirty="0"/>
              <a:t>2.3. Participating in/Leading Seminars or Meetings</a:t>
            </a:r>
            <a:br>
              <a:rPr lang="en-US" sz="1900" dirty="0"/>
            </a:br>
            <a:r>
              <a:rPr lang="en-US" sz="1900" dirty="0"/>
              <a:t>2.4 Taking Turns Speaking (Non-verbal and Vocal mechanics)</a:t>
            </a:r>
          </a:p>
          <a:p>
            <a:pPr marL="363538" indent="-339725">
              <a:buFont typeface="+mj-lt"/>
              <a:buAutoNum type="arabicPeriod" startAt="2"/>
            </a:pPr>
            <a:r>
              <a:rPr lang="en-US" sz="1900" dirty="0"/>
              <a:t>Strategies for Success</a:t>
            </a:r>
            <a:br>
              <a:rPr lang="en-US" sz="1900" dirty="0"/>
            </a:br>
            <a:r>
              <a:rPr lang="en-US" sz="1900" dirty="0"/>
              <a:t>3.1. Turn-taking Management</a:t>
            </a:r>
            <a:br>
              <a:rPr lang="en-US" sz="1900" dirty="0"/>
            </a:br>
            <a:r>
              <a:rPr lang="en-US" sz="1900" dirty="0"/>
              <a:t>3.2. Strategies and Pointers for Productively Engaging in Discussions</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pPr algn="ctr"/>
            <a:r>
              <a:rPr lang="en-US" sz="4000" b="1" dirty="0">
                <a:solidFill>
                  <a:srgbClr val="C00000"/>
                </a:solidFill>
                <a:latin typeface="Cambria" panose="02040503050406030204" pitchFamily="18" charset="0"/>
                <a:ea typeface="Cambria" panose="02040503050406030204" pitchFamily="18" charset="0"/>
              </a:rPr>
              <a:t>ICE BREAKING </a:t>
            </a:r>
            <a:r>
              <a:rPr lang="en-US" sz="4000" b="1" dirty="0">
                <a:solidFill>
                  <a:srgbClr val="C00000"/>
                </a:solidFill>
                <a:latin typeface="Cambria" panose="02040503050406030204" pitchFamily="18" charset="0"/>
                <a:ea typeface="Cambria" panose="02040503050406030204" pitchFamily="18" charset="0"/>
                <a:sym typeface="Wingdings" panose="05000000000000000000" pitchFamily="2" charset="2"/>
              </a:rPr>
              <a:t></a:t>
            </a:r>
            <a:endParaRPr lang="en-US" sz="4000" b="1" dirty="0">
              <a:solidFill>
                <a:srgbClr val="C00000"/>
              </a:solidFill>
              <a:latin typeface="Cambria" panose="02040503050406030204" pitchFamily="18" charset="0"/>
              <a:ea typeface="Cambria" panose="02040503050406030204" pitchFamily="18" charset="0"/>
            </a:endParaRPr>
          </a:p>
        </p:txBody>
      </p:sp>
      <p:sp>
        <p:nvSpPr>
          <p:cNvPr id="4" name="Content Placeholder 7">
            <a:extLst>
              <a:ext uri="{FF2B5EF4-FFF2-40B4-BE49-F238E27FC236}">
                <a16:creationId xmlns:a16="http://schemas.microsoft.com/office/drawing/2014/main" id="{B91F6206-760C-4DED-8AF8-50EE03EB485C}"/>
              </a:ext>
            </a:extLst>
          </p:cNvPr>
          <p:cNvSpPr txBox="1">
            <a:spLocks/>
          </p:cNvSpPr>
          <p:nvPr/>
        </p:nvSpPr>
        <p:spPr>
          <a:xfrm>
            <a:off x="592667" y="1690688"/>
            <a:ext cx="5257800" cy="412325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solidFill>
                  <a:srgbClr val="C00000"/>
                </a:solidFill>
              </a:rPr>
              <a:t>What are the benefits of taking a part in a group discussion?</a:t>
            </a:r>
          </a:p>
          <a:p>
            <a:r>
              <a:rPr lang="en-US" dirty="0"/>
              <a:t>___________________________</a:t>
            </a:r>
          </a:p>
          <a:p>
            <a:r>
              <a:rPr lang="en-US" dirty="0"/>
              <a:t>___________________________</a:t>
            </a:r>
          </a:p>
          <a:p>
            <a:r>
              <a:rPr lang="en-US" dirty="0"/>
              <a:t>___________________________</a:t>
            </a:r>
          </a:p>
          <a:p>
            <a:r>
              <a:rPr lang="en-US" dirty="0"/>
              <a:t>___________________________</a:t>
            </a:r>
          </a:p>
          <a:p>
            <a:r>
              <a:rPr lang="en-US" dirty="0"/>
              <a:t>___________________________</a:t>
            </a:r>
          </a:p>
        </p:txBody>
      </p:sp>
      <p:sp>
        <p:nvSpPr>
          <p:cNvPr id="9" name="Content Placeholder 7">
            <a:extLst>
              <a:ext uri="{FF2B5EF4-FFF2-40B4-BE49-F238E27FC236}">
                <a16:creationId xmlns:a16="http://schemas.microsoft.com/office/drawing/2014/main" id="{CC5A3873-9CCD-4963-BDBB-8BDBAB9383DD}"/>
              </a:ext>
            </a:extLst>
          </p:cNvPr>
          <p:cNvSpPr txBox="1">
            <a:spLocks/>
          </p:cNvSpPr>
          <p:nvPr/>
        </p:nvSpPr>
        <p:spPr>
          <a:xfrm>
            <a:off x="6096000" y="1690688"/>
            <a:ext cx="5257800" cy="4123258"/>
          </a:xfrm>
          <a:prstGeom prst="rect">
            <a:avLst/>
          </a:prstGeom>
          <a:ln>
            <a:solidFill>
              <a:srgbClr val="C0000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dirty="0">
                <a:solidFill>
                  <a:srgbClr val="C00000"/>
                </a:solidFill>
              </a:rPr>
              <a:t>What are your challenges in turn taking in a group discussion?</a:t>
            </a:r>
          </a:p>
          <a:p>
            <a:r>
              <a:rPr lang="en-US" dirty="0"/>
              <a:t>___________________________</a:t>
            </a:r>
          </a:p>
          <a:p>
            <a:r>
              <a:rPr lang="en-US" dirty="0"/>
              <a:t>___________________________</a:t>
            </a:r>
          </a:p>
          <a:p>
            <a:r>
              <a:rPr lang="en-US" dirty="0"/>
              <a:t>___________________________</a:t>
            </a:r>
          </a:p>
          <a:p>
            <a:r>
              <a:rPr lang="en-US" dirty="0"/>
              <a:t>___________________________</a:t>
            </a:r>
          </a:p>
          <a:p>
            <a:r>
              <a:rPr lang="en-US" dirty="0"/>
              <a:t>___________________________</a:t>
            </a:r>
          </a:p>
        </p:txBody>
      </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500"/>
                                        <p:tgtEl>
                                          <p:spTgt spid="4">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500"/>
                                        <p:tgtEl>
                                          <p:spTgt spid="4">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500"/>
                                        <p:tgtEl>
                                          <p:spTgt spid="4">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Effect transition="in" filter="fade">
                                      <p:cBhvr>
                                        <p:cTn id="23" dur="500"/>
                                        <p:tgtEl>
                                          <p:spTgt spid="4">
                                            <p:txEl>
                                              <p:pRg st="4" end="4"/>
                                            </p:txEl>
                                          </p:spTgt>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fade">
                                      <p:cBhvr>
                                        <p:cTn id="27" dur="500"/>
                                        <p:tgtEl>
                                          <p:spTgt spid="4">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0" end="0"/>
                                            </p:txEl>
                                          </p:spTgt>
                                        </p:tgtEl>
                                        <p:attrNameLst>
                                          <p:attrName>style.visibility</p:attrName>
                                        </p:attrNameLst>
                                      </p:cBhvr>
                                      <p:to>
                                        <p:strVal val="visible"/>
                                      </p:to>
                                    </p:set>
                                    <p:animEffect transition="in" filter="fade">
                                      <p:cBhvr>
                                        <p:cTn id="32" dur="500"/>
                                        <p:tgtEl>
                                          <p:spTgt spid="9">
                                            <p:txEl>
                                              <p:pRg st="0" end="0"/>
                                            </p:txEl>
                                          </p:spTgt>
                                        </p:tgtEl>
                                      </p:cBhvr>
                                    </p:animEffect>
                                  </p:childTnLst>
                                </p:cTn>
                              </p:par>
                            </p:childTnLst>
                          </p:cTn>
                        </p:par>
                        <p:par>
                          <p:cTn id="33" fill="hold">
                            <p:stCondLst>
                              <p:cond delay="500"/>
                            </p:stCondLst>
                            <p:childTnLst>
                              <p:par>
                                <p:cTn id="34" presetID="10" presetClass="entr" presetSubtype="0" fill="hold" nodeType="afterEffect">
                                  <p:stCondLst>
                                    <p:cond delay="0"/>
                                  </p:stCondLst>
                                  <p:childTnLst>
                                    <p:set>
                                      <p:cBhvr>
                                        <p:cTn id="35" dur="1" fill="hold">
                                          <p:stCondLst>
                                            <p:cond delay="0"/>
                                          </p:stCondLst>
                                        </p:cTn>
                                        <p:tgtEl>
                                          <p:spTgt spid="9">
                                            <p:txEl>
                                              <p:pRg st="1" end="1"/>
                                            </p:txEl>
                                          </p:spTgt>
                                        </p:tgtEl>
                                        <p:attrNameLst>
                                          <p:attrName>style.visibility</p:attrName>
                                        </p:attrNameLst>
                                      </p:cBhvr>
                                      <p:to>
                                        <p:strVal val="visible"/>
                                      </p:to>
                                    </p:set>
                                    <p:animEffect transition="in" filter="fade">
                                      <p:cBhvr>
                                        <p:cTn id="36" dur="500"/>
                                        <p:tgtEl>
                                          <p:spTgt spid="9">
                                            <p:txEl>
                                              <p:pRg st="1" end="1"/>
                                            </p:txEl>
                                          </p:spTgt>
                                        </p:tgtEl>
                                      </p:cBhvr>
                                    </p:animEffect>
                                  </p:childTnLst>
                                </p:cTn>
                              </p:par>
                            </p:childTnLst>
                          </p:cTn>
                        </p:par>
                        <p:par>
                          <p:cTn id="37" fill="hold">
                            <p:stCondLst>
                              <p:cond delay="1000"/>
                            </p:stCondLst>
                            <p:childTnLst>
                              <p:par>
                                <p:cTn id="38" presetID="10" presetClass="entr" presetSubtype="0" fill="hold" nodeType="afterEffect">
                                  <p:stCondLst>
                                    <p:cond delay="0"/>
                                  </p:stCondLst>
                                  <p:childTnLst>
                                    <p:set>
                                      <p:cBhvr>
                                        <p:cTn id="39" dur="1" fill="hold">
                                          <p:stCondLst>
                                            <p:cond delay="0"/>
                                          </p:stCondLst>
                                        </p:cTn>
                                        <p:tgtEl>
                                          <p:spTgt spid="9">
                                            <p:txEl>
                                              <p:pRg st="2" end="2"/>
                                            </p:txEl>
                                          </p:spTgt>
                                        </p:tgtEl>
                                        <p:attrNameLst>
                                          <p:attrName>style.visibility</p:attrName>
                                        </p:attrNameLst>
                                      </p:cBhvr>
                                      <p:to>
                                        <p:strVal val="visible"/>
                                      </p:to>
                                    </p:set>
                                    <p:animEffect transition="in" filter="fade">
                                      <p:cBhvr>
                                        <p:cTn id="40" dur="500"/>
                                        <p:tgtEl>
                                          <p:spTgt spid="9">
                                            <p:txEl>
                                              <p:pRg st="2" end="2"/>
                                            </p:txEl>
                                          </p:spTgt>
                                        </p:tgtEl>
                                      </p:cBhvr>
                                    </p:animEffect>
                                  </p:childTnLst>
                                </p:cTn>
                              </p:par>
                            </p:childTnLst>
                          </p:cTn>
                        </p:par>
                        <p:par>
                          <p:cTn id="41" fill="hold">
                            <p:stCondLst>
                              <p:cond delay="1500"/>
                            </p:stCondLst>
                            <p:childTnLst>
                              <p:par>
                                <p:cTn id="42" presetID="10" presetClass="entr" presetSubtype="0" fill="hold" nodeType="afterEffect">
                                  <p:stCondLst>
                                    <p:cond delay="0"/>
                                  </p:stCondLst>
                                  <p:childTnLst>
                                    <p:set>
                                      <p:cBhvr>
                                        <p:cTn id="43" dur="1" fill="hold">
                                          <p:stCondLst>
                                            <p:cond delay="0"/>
                                          </p:stCondLst>
                                        </p:cTn>
                                        <p:tgtEl>
                                          <p:spTgt spid="9">
                                            <p:txEl>
                                              <p:pRg st="3" end="3"/>
                                            </p:txEl>
                                          </p:spTgt>
                                        </p:tgtEl>
                                        <p:attrNameLst>
                                          <p:attrName>style.visibility</p:attrName>
                                        </p:attrNameLst>
                                      </p:cBhvr>
                                      <p:to>
                                        <p:strVal val="visible"/>
                                      </p:to>
                                    </p:set>
                                    <p:animEffect transition="in" filter="fade">
                                      <p:cBhvr>
                                        <p:cTn id="44" dur="500"/>
                                        <p:tgtEl>
                                          <p:spTgt spid="9">
                                            <p:txEl>
                                              <p:pRg st="3" end="3"/>
                                            </p:txEl>
                                          </p:spTgt>
                                        </p:tgtEl>
                                      </p:cBhvr>
                                    </p:animEffect>
                                  </p:childTnLst>
                                </p:cTn>
                              </p:par>
                            </p:childTnLst>
                          </p:cTn>
                        </p:par>
                        <p:par>
                          <p:cTn id="45" fill="hold">
                            <p:stCondLst>
                              <p:cond delay="2000"/>
                            </p:stCondLst>
                            <p:childTnLst>
                              <p:par>
                                <p:cTn id="46" presetID="10" presetClass="entr" presetSubtype="0" fill="hold" nodeType="afterEffect">
                                  <p:stCondLst>
                                    <p:cond delay="0"/>
                                  </p:stCondLst>
                                  <p:childTnLst>
                                    <p:set>
                                      <p:cBhvr>
                                        <p:cTn id="47" dur="1" fill="hold">
                                          <p:stCondLst>
                                            <p:cond delay="0"/>
                                          </p:stCondLst>
                                        </p:cTn>
                                        <p:tgtEl>
                                          <p:spTgt spid="9">
                                            <p:txEl>
                                              <p:pRg st="4" end="4"/>
                                            </p:txEl>
                                          </p:spTgt>
                                        </p:tgtEl>
                                        <p:attrNameLst>
                                          <p:attrName>style.visibility</p:attrName>
                                        </p:attrNameLst>
                                      </p:cBhvr>
                                      <p:to>
                                        <p:strVal val="visible"/>
                                      </p:to>
                                    </p:set>
                                    <p:animEffect transition="in" filter="fade">
                                      <p:cBhvr>
                                        <p:cTn id="48" dur="500"/>
                                        <p:tgtEl>
                                          <p:spTgt spid="9">
                                            <p:txEl>
                                              <p:pRg st="4" end="4"/>
                                            </p:txEl>
                                          </p:spTgt>
                                        </p:tgtEl>
                                      </p:cBhvr>
                                    </p:animEffect>
                                  </p:childTnLst>
                                </p:cTn>
                              </p:par>
                            </p:childTnLst>
                          </p:cTn>
                        </p:par>
                        <p:par>
                          <p:cTn id="49" fill="hold">
                            <p:stCondLst>
                              <p:cond delay="2500"/>
                            </p:stCondLst>
                            <p:childTnLst>
                              <p:par>
                                <p:cTn id="50" presetID="10" presetClass="entr" presetSubtype="0" fill="hold" nodeType="afterEffect">
                                  <p:stCondLst>
                                    <p:cond delay="0"/>
                                  </p:stCondLst>
                                  <p:childTnLst>
                                    <p:set>
                                      <p:cBhvr>
                                        <p:cTn id="51" dur="1" fill="hold">
                                          <p:stCondLst>
                                            <p:cond delay="0"/>
                                          </p:stCondLst>
                                        </p:cTn>
                                        <p:tgtEl>
                                          <p:spTgt spid="9">
                                            <p:txEl>
                                              <p:pRg st="5" end="5"/>
                                            </p:txEl>
                                          </p:spTgt>
                                        </p:tgtEl>
                                        <p:attrNameLst>
                                          <p:attrName>style.visibility</p:attrName>
                                        </p:attrNameLst>
                                      </p:cBhvr>
                                      <p:to>
                                        <p:strVal val="visible"/>
                                      </p:to>
                                    </p:set>
                                    <p:animEffect transition="in" filter="fade">
                                      <p:cBhvr>
                                        <p:cTn id="5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25625"/>
            <a:ext cx="10515599" cy="4351338"/>
          </a:xfrm>
        </p:spPr>
        <p:txBody>
          <a:bodyPr>
            <a:normAutofit fontScale="77500" lnSpcReduction="20000"/>
          </a:bodyPr>
          <a:lstStyle/>
          <a:p>
            <a:r>
              <a:rPr lang="en-US" dirty="0"/>
              <a:t>This unit builds on the content covered in previous units and continues to develop the more advanced communication skills that involve expressing opinions and managing turn-taking. </a:t>
            </a:r>
          </a:p>
          <a:p>
            <a:endParaRPr lang="en-US" dirty="0"/>
          </a:p>
          <a:p>
            <a:r>
              <a:rPr lang="en-US" dirty="0"/>
              <a:t>Group discussions provide opportunities for us to learn from the insights of others, and we can develop a view that is much wider or deeper than one we arrived at by ourselves.</a:t>
            </a:r>
          </a:p>
          <a:p>
            <a:endParaRPr lang="en-US" dirty="0"/>
          </a:p>
          <a:p>
            <a:r>
              <a:rPr lang="en-US" dirty="0"/>
              <a:t>Engaging in seminars productively, however, involves skills beyond fluency in English. Productive engagement requires one to, for example, listen attentively, to build on previous comments made by others, to help discover the meaning that others may be struggling to articulate, to substantiate claims with reasons or evidence, to use others' perspectives and insights to advance one's own understanding of the issue under discussion, to be open to diverse viewpoints, and to address others and their arguments respectfully.</a:t>
            </a:r>
          </a:p>
        </p:txBody>
      </p:sp>
    </p:spTree>
    <p:extLst>
      <p:ext uri="{BB962C8B-B14F-4D97-AF65-F5344CB8AC3E}">
        <p14:creationId xmlns:p14="http://schemas.microsoft.com/office/powerpoint/2010/main" val="3432746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2113492"/>
            <a:ext cx="10515599" cy="3271308"/>
          </a:xfrm>
        </p:spPr>
        <p:txBody>
          <a:bodyPr>
            <a:normAutofit fontScale="77500" lnSpcReduction="20000"/>
          </a:bodyPr>
          <a:lstStyle/>
          <a:p>
            <a:r>
              <a:rPr lang="en-US" dirty="0"/>
              <a:t>With these goals in mind, we next explore communication challenges and the operation of hidden assumptions in expressing opinions and managing turn-taking. </a:t>
            </a:r>
          </a:p>
          <a:p>
            <a:endParaRPr lang="en-US" dirty="0"/>
          </a:p>
          <a:p>
            <a:r>
              <a:rPr lang="en-US" dirty="0"/>
              <a:t>This exploration is followed by coverage of both verbal and nonverbal mechanics in those aspects of communication, which you can apply immediately to get started on expanding your linguistic and strategic repertoires, stretching your comfort zones, and building your confidence in becoming involved in an academic community. </a:t>
            </a:r>
          </a:p>
          <a:p>
            <a:endParaRPr lang="en-US" dirty="0"/>
          </a:p>
          <a:p>
            <a:r>
              <a:rPr lang="en-US" dirty="0"/>
              <a:t>The Strategies for Success section provides suggestions about how to take control of your talk in turn-taking situations and how to engage in seminars or discussions productively.</a:t>
            </a:r>
          </a:p>
        </p:txBody>
      </p:sp>
    </p:spTree>
    <p:extLst>
      <p:ext uri="{BB962C8B-B14F-4D97-AF65-F5344CB8AC3E}">
        <p14:creationId xmlns:p14="http://schemas.microsoft.com/office/powerpoint/2010/main" val="32307060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 Unit Introduction (cont.)</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875868" y="1540933"/>
            <a:ext cx="5672666" cy="4951942"/>
          </a:xfrm>
        </p:spPr>
        <p:txBody>
          <a:bodyPr>
            <a:normAutofit fontScale="92500" lnSpcReduction="20000"/>
          </a:bodyPr>
          <a:lstStyle/>
          <a:p>
            <a:r>
              <a:rPr lang="en-US" dirty="0"/>
              <a:t>There are some mechanics of language we need to master in expressing opinion and managing turn-taking in group discussions.</a:t>
            </a:r>
          </a:p>
          <a:p>
            <a:endParaRPr lang="en-US" dirty="0"/>
          </a:p>
          <a:p>
            <a:r>
              <a:rPr lang="en-US" dirty="0"/>
              <a:t>They are:</a:t>
            </a:r>
          </a:p>
          <a:p>
            <a:pPr marL="541338">
              <a:buFont typeface="Wingdings" panose="05000000000000000000" pitchFamily="2" charset="2"/>
              <a:buChar char="Ø"/>
            </a:pPr>
            <a:r>
              <a:rPr lang="en-US" dirty="0"/>
              <a:t>Expressing an opinion</a:t>
            </a:r>
          </a:p>
          <a:p>
            <a:pPr marL="541338">
              <a:buFont typeface="Wingdings" panose="05000000000000000000" pitchFamily="2" charset="2"/>
              <a:buChar char="Ø"/>
            </a:pPr>
            <a:r>
              <a:rPr lang="en-US" dirty="0"/>
              <a:t>Agreeing and disagreeing</a:t>
            </a:r>
          </a:p>
          <a:p>
            <a:pPr marL="541338">
              <a:buFont typeface="Wingdings" panose="05000000000000000000" pitchFamily="2" charset="2"/>
              <a:buChar char="Ø"/>
            </a:pPr>
            <a:r>
              <a:rPr lang="en-US" dirty="0"/>
              <a:t>Participating in/leading seminars or meeting</a:t>
            </a:r>
          </a:p>
          <a:p>
            <a:pPr marL="541338">
              <a:buFont typeface="Wingdings" panose="05000000000000000000" pitchFamily="2" charset="2"/>
              <a:buChar char="Ø"/>
            </a:pPr>
            <a:r>
              <a:rPr lang="en-US" dirty="0"/>
              <a:t>Taking turns speaking</a:t>
            </a:r>
          </a:p>
          <a:p>
            <a:pPr marL="541338">
              <a:buFont typeface="Wingdings" panose="05000000000000000000" pitchFamily="2" charset="2"/>
              <a:buChar char="Ø"/>
            </a:pPr>
            <a:r>
              <a:rPr lang="en-US" dirty="0"/>
              <a:t>Utilizing the right verbal and non-verbal cues</a:t>
            </a:r>
          </a:p>
        </p:txBody>
      </p:sp>
      <p:sp>
        <p:nvSpPr>
          <p:cNvPr id="2" name="TextBox 1">
            <a:extLst>
              <a:ext uri="{FF2B5EF4-FFF2-40B4-BE49-F238E27FC236}">
                <a16:creationId xmlns:a16="http://schemas.microsoft.com/office/drawing/2014/main" id="{ED7D2E4C-F1FE-4F4D-A8E1-188B6B7D7467}"/>
              </a:ext>
            </a:extLst>
          </p:cNvPr>
          <p:cNvSpPr txBox="1"/>
          <p:nvPr/>
        </p:nvSpPr>
        <p:spPr>
          <a:xfrm>
            <a:off x="643467" y="2578965"/>
            <a:ext cx="4851400" cy="2308324"/>
          </a:xfrm>
          <a:prstGeom prst="rect">
            <a:avLst/>
          </a:prstGeom>
          <a:noFill/>
          <a:ln>
            <a:solidFill>
              <a:srgbClr val="C00000"/>
            </a:solidFill>
            <a:prstDash val="dash"/>
          </a:ln>
        </p:spPr>
        <p:txBody>
          <a:bodyPr wrap="square" rtlCol="0">
            <a:spAutoFit/>
          </a:bodyPr>
          <a:lstStyle/>
          <a:p>
            <a:pPr algn="ctr"/>
            <a:r>
              <a:rPr lang="en-US" b="1" dirty="0"/>
              <a:t>What do you think are the skills needed to express opinion and manage turn-taking in  group discussions?</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Tree>
    <p:extLst>
      <p:ext uri="{BB962C8B-B14F-4D97-AF65-F5344CB8AC3E}">
        <p14:creationId xmlns:p14="http://schemas.microsoft.com/office/powerpoint/2010/main" val="31732794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5" end="5"/>
                                            </p:txEl>
                                          </p:spTgt>
                                        </p:tgtEl>
                                        <p:attrNameLst>
                                          <p:attrName>style.visibility</p:attrName>
                                        </p:attrNameLst>
                                      </p:cBhvr>
                                      <p:to>
                                        <p:strVal val="visible"/>
                                      </p:to>
                                    </p:set>
                                    <p:animEffect transition="in" filter="fade">
                                      <p:cBhvr>
                                        <p:cTn id="32" dur="500"/>
                                        <p:tgtEl>
                                          <p:spTgt spid="8">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6" end="6"/>
                                            </p:txEl>
                                          </p:spTgt>
                                        </p:tgtEl>
                                        <p:attrNameLst>
                                          <p:attrName>style.visibility</p:attrName>
                                        </p:attrNameLst>
                                      </p:cBhvr>
                                      <p:to>
                                        <p:strVal val="visible"/>
                                      </p:to>
                                    </p:set>
                                    <p:animEffect transition="in" filter="fade">
                                      <p:cBhvr>
                                        <p:cTn id="37" dur="500"/>
                                        <p:tgtEl>
                                          <p:spTgt spid="8">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7" end="7"/>
                                            </p:txEl>
                                          </p:spTgt>
                                        </p:tgtEl>
                                        <p:attrNameLst>
                                          <p:attrName>style.visibility</p:attrName>
                                        </p:attrNameLst>
                                      </p:cBhvr>
                                      <p:to>
                                        <p:strVal val="visible"/>
                                      </p:to>
                                    </p:set>
                                    <p:animEffect transition="in" filter="fade">
                                      <p:cBhvr>
                                        <p:cTn id="4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Mastering the Mechanics of Language – </a:t>
            </a:r>
            <a:r>
              <a:rPr lang="en-US" sz="4000" b="1" dirty="0">
                <a:solidFill>
                  <a:srgbClr val="C00000"/>
                </a:solidFill>
                <a:latin typeface="Cambria" panose="02040503050406030204" pitchFamily="18" charset="0"/>
                <a:ea typeface="Cambria" panose="02040503050406030204" pitchFamily="18" charset="0"/>
              </a:rPr>
              <a:t>Expressing An Opinion</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98066" y="2249484"/>
            <a:ext cx="5850467" cy="3880382"/>
          </a:xfrm>
        </p:spPr>
        <p:txBody>
          <a:bodyPr>
            <a:normAutofit/>
          </a:bodyPr>
          <a:lstStyle/>
          <a:p>
            <a:r>
              <a:rPr lang="en-US" sz="2400" dirty="0"/>
              <a:t>There are many occasions when you will want to express your opinion, or when supervisors or colleagues will ask you for it in meetings, seminars, or conversations. </a:t>
            </a:r>
          </a:p>
          <a:p>
            <a:endParaRPr lang="en-US" sz="2400" dirty="0"/>
          </a:p>
          <a:p>
            <a:r>
              <a:rPr lang="en-US" sz="2400" dirty="0"/>
              <a:t>Here are some common expressions to get you started on stating your opinion about a subject.</a:t>
            </a:r>
          </a:p>
        </p:txBody>
      </p:sp>
      <p:sp>
        <p:nvSpPr>
          <p:cNvPr id="5" name="TextBox 4">
            <a:extLst>
              <a:ext uri="{FF2B5EF4-FFF2-40B4-BE49-F238E27FC236}">
                <a16:creationId xmlns:a16="http://schemas.microsoft.com/office/drawing/2014/main" id="{D1E25ED2-527F-4716-A847-38035B150A55}"/>
              </a:ext>
            </a:extLst>
          </p:cNvPr>
          <p:cNvSpPr txBox="1"/>
          <p:nvPr/>
        </p:nvSpPr>
        <p:spPr>
          <a:xfrm>
            <a:off x="643467" y="2578965"/>
            <a:ext cx="4851400" cy="2031325"/>
          </a:xfrm>
          <a:prstGeom prst="rect">
            <a:avLst/>
          </a:prstGeom>
          <a:noFill/>
          <a:ln>
            <a:solidFill>
              <a:srgbClr val="C00000"/>
            </a:solidFill>
            <a:prstDash val="dash"/>
          </a:ln>
        </p:spPr>
        <p:txBody>
          <a:bodyPr wrap="square" rtlCol="0">
            <a:spAutoFit/>
          </a:bodyPr>
          <a:lstStyle/>
          <a:p>
            <a:pPr algn="ctr"/>
            <a:r>
              <a:rPr lang="en-US" b="1" dirty="0"/>
              <a:t>What phrases do you usually use to express your opinion?</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Tree>
    <p:extLst>
      <p:ext uri="{BB962C8B-B14F-4D97-AF65-F5344CB8AC3E}">
        <p14:creationId xmlns:p14="http://schemas.microsoft.com/office/powerpoint/2010/main" val="24752627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Mastering the Mechanics of Language – </a:t>
            </a:r>
            <a:r>
              <a:rPr lang="en-US" sz="4000" b="1" dirty="0">
                <a:solidFill>
                  <a:srgbClr val="C00000"/>
                </a:solidFill>
                <a:latin typeface="Cambria" panose="02040503050406030204" pitchFamily="18" charset="0"/>
                <a:ea typeface="Cambria" panose="02040503050406030204" pitchFamily="18" charset="0"/>
              </a:rPr>
              <a:t>Expressing An Opinion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202170"/>
            <a:ext cx="5257800" cy="3639830"/>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I think that…</a:t>
            </a:r>
          </a:p>
          <a:p>
            <a:pPr algn="ctr"/>
            <a:r>
              <a:rPr lang="en-US" sz="2400" dirty="0"/>
              <a:t>As I see it…</a:t>
            </a:r>
          </a:p>
          <a:p>
            <a:pPr algn="ctr"/>
            <a:r>
              <a:rPr lang="en-US" sz="2400" dirty="0"/>
              <a:t>In my opinion…</a:t>
            </a:r>
          </a:p>
          <a:p>
            <a:pPr algn="ctr"/>
            <a:r>
              <a:rPr lang="en-US" sz="2400" dirty="0"/>
              <a:t>It seems to me that…</a:t>
            </a:r>
          </a:p>
          <a:p>
            <a:pPr algn="ctr"/>
            <a:r>
              <a:rPr lang="en-US" sz="2400" dirty="0"/>
              <a:t>My point of view is that….</a:t>
            </a:r>
          </a:p>
          <a:p>
            <a:pPr algn="ctr"/>
            <a:r>
              <a:rPr lang="en-US" sz="2400" dirty="0"/>
              <a:t>It may be/could be argued/maintained that…</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200" y="2185236"/>
            <a:ext cx="5257800" cy="3656764"/>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I (strongly) believe that…</a:t>
            </a:r>
          </a:p>
          <a:p>
            <a:pPr algn="ctr"/>
            <a:r>
              <a:rPr lang="en-US" sz="2400" dirty="0"/>
              <a:t>My opinion about this topic is that…</a:t>
            </a:r>
          </a:p>
          <a:p>
            <a:pPr algn="ctr"/>
            <a:r>
              <a:rPr lang="en-US" sz="2400" dirty="0"/>
              <a:t>From my perspective…</a:t>
            </a:r>
          </a:p>
          <a:p>
            <a:pPr algn="ctr"/>
            <a:r>
              <a:rPr lang="en-US" sz="2400" dirty="0"/>
              <a:t>In my view…</a:t>
            </a:r>
          </a:p>
          <a:p>
            <a:pPr algn="ctr"/>
            <a:r>
              <a:rPr lang="en-US" sz="2400" dirty="0"/>
              <a:t>If it is the case that….., then….</a:t>
            </a:r>
          </a:p>
          <a:p>
            <a:pPr algn="ctr"/>
            <a:r>
              <a:rPr lang="en-US" sz="2400" dirty="0"/>
              <a:t>It has been argued/said that…</a:t>
            </a:r>
          </a:p>
        </p:txBody>
      </p:sp>
    </p:spTree>
    <p:extLst>
      <p:ext uri="{BB962C8B-B14F-4D97-AF65-F5344CB8AC3E}">
        <p14:creationId xmlns:p14="http://schemas.microsoft.com/office/powerpoint/2010/main" val="42437850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0" end="0"/>
                                            </p:txEl>
                                          </p:spTgt>
                                        </p:tgtEl>
                                        <p:attrNameLst>
                                          <p:attrName>style.visibility</p:attrName>
                                        </p:attrNameLst>
                                      </p:cBhvr>
                                      <p:to>
                                        <p:strVal val="visible"/>
                                      </p:to>
                                    </p:set>
                                    <p:animEffect transition="in" filter="fade">
                                      <p:cBhvr>
                                        <p:cTn id="42" dur="500"/>
                                        <p:tgtEl>
                                          <p:spTgt spid="14">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1" end="1"/>
                                            </p:txEl>
                                          </p:spTgt>
                                        </p:tgtEl>
                                        <p:attrNameLst>
                                          <p:attrName>style.visibility</p:attrName>
                                        </p:attrNameLst>
                                      </p:cBhvr>
                                      <p:to>
                                        <p:strVal val="visible"/>
                                      </p:to>
                                    </p:set>
                                    <p:animEffect transition="in" filter="fade">
                                      <p:cBhvr>
                                        <p:cTn id="47" dur="500"/>
                                        <p:tgtEl>
                                          <p:spTgt spid="14">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2" end="2"/>
                                            </p:txEl>
                                          </p:spTgt>
                                        </p:tgtEl>
                                        <p:attrNameLst>
                                          <p:attrName>style.visibility</p:attrName>
                                        </p:attrNameLst>
                                      </p:cBhvr>
                                      <p:to>
                                        <p:strVal val="visible"/>
                                      </p:to>
                                    </p:set>
                                    <p:animEffect transition="in" filter="fade">
                                      <p:cBhvr>
                                        <p:cTn id="52" dur="500"/>
                                        <p:tgtEl>
                                          <p:spTgt spid="14">
                                            <p:txEl>
                                              <p:pRg st="2" end="2"/>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3" end="3"/>
                                            </p:txEl>
                                          </p:spTgt>
                                        </p:tgtEl>
                                        <p:attrNameLst>
                                          <p:attrName>style.visibility</p:attrName>
                                        </p:attrNameLst>
                                      </p:cBhvr>
                                      <p:to>
                                        <p:strVal val="visible"/>
                                      </p:to>
                                    </p:set>
                                    <p:animEffect transition="in" filter="fade">
                                      <p:cBhvr>
                                        <p:cTn id="57" dur="500"/>
                                        <p:tgtEl>
                                          <p:spTgt spid="14">
                                            <p:txEl>
                                              <p:pRg st="3" end="3"/>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
                                            <p:txEl>
                                              <p:pRg st="4" end="4"/>
                                            </p:txEl>
                                          </p:spTgt>
                                        </p:tgtEl>
                                        <p:attrNameLst>
                                          <p:attrName>style.visibility</p:attrName>
                                        </p:attrNameLst>
                                      </p:cBhvr>
                                      <p:to>
                                        <p:strVal val="visible"/>
                                      </p:to>
                                    </p:set>
                                    <p:animEffect transition="in" filter="fade">
                                      <p:cBhvr>
                                        <p:cTn id="62" dur="500"/>
                                        <p:tgtEl>
                                          <p:spTgt spid="14">
                                            <p:txEl>
                                              <p:pRg st="4" end="4"/>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
                                            <p:txEl>
                                              <p:pRg st="5" end="5"/>
                                            </p:txEl>
                                          </p:spTgt>
                                        </p:tgtEl>
                                        <p:attrNameLst>
                                          <p:attrName>style.visibility</p:attrName>
                                        </p:attrNameLst>
                                      </p:cBhvr>
                                      <p:to>
                                        <p:strVal val="visible"/>
                                      </p:to>
                                    </p:set>
                                    <p:animEffect transition="in" filter="fade">
                                      <p:cBhvr>
                                        <p:cTn id="67" dur="500"/>
                                        <p:tgtEl>
                                          <p:spTgt spid="14">
                                            <p:txEl>
                                              <p:pRg st="5" end="5"/>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4">
                                            <p:txEl>
                                              <p:pRg st="6" end="6"/>
                                            </p:txEl>
                                          </p:spTgt>
                                        </p:tgtEl>
                                        <p:attrNameLst>
                                          <p:attrName>style.visibility</p:attrName>
                                        </p:attrNameLst>
                                      </p:cBhvr>
                                      <p:to>
                                        <p:strVal val="visible"/>
                                      </p:to>
                                    </p:set>
                                    <p:animEffect transition="in" filter="fade">
                                      <p:cBhvr>
                                        <p:cTn id="72" dur="500"/>
                                        <p:tgtEl>
                                          <p:spTgt spid="1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Mastering the Mechanics of Language – </a:t>
            </a:r>
            <a:r>
              <a:rPr lang="en-US" sz="4000" b="1" dirty="0">
                <a:solidFill>
                  <a:srgbClr val="C00000"/>
                </a:solidFill>
                <a:latin typeface="Cambria" panose="02040503050406030204" pitchFamily="18" charset="0"/>
                <a:ea typeface="Cambria" panose="02040503050406030204" pitchFamily="18" charset="0"/>
              </a:rPr>
              <a:t>Expressing An Opinion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6282265" y="1979875"/>
            <a:ext cx="5071535" cy="4107026"/>
          </a:xfrm>
          <a:prstGeom prst="rect">
            <a:avLst/>
          </a:prstGeom>
          <a:ln>
            <a:solidFill>
              <a:srgbClr val="00B05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Which expressions do you usually  use?</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endParaRPr lang="en-US" sz="2400" dirty="0"/>
          </a:p>
          <a:p>
            <a:pPr marL="0" indent="0" algn="ctr">
              <a:buFont typeface="Arial" panose="020B0604020202020204" pitchFamily="34" charset="0"/>
              <a:buNone/>
            </a:pPr>
            <a:r>
              <a:rPr lang="en-US" sz="2400" b="1" dirty="0"/>
              <a:t>Which expressions are new to you?</a:t>
            </a:r>
          </a:p>
          <a:p>
            <a:pPr algn="ctr"/>
            <a:r>
              <a:rPr lang="en-US" sz="2400" dirty="0"/>
              <a:t>____________________________</a:t>
            </a:r>
          </a:p>
          <a:p>
            <a:pPr algn="ctr"/>
            <a:r>
              <a:rPr lang="en-US" sz="2400" dirty="0"/>
              <a:t>____________________________</a:t>
            </a:r>
          </a:p>
          <a:p>
            <a:pPr algn="ctr"/>
            <a:r>
              <a:rPr lang="en-US" sz="2400" dirty="0"/>
              <a:t>____________________________</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838200" y="1979876"/>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4073478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Effect transition="in" filter="fade">
                                      <p:cBhvr>
                                        <p:cTn id="11" dur="500"/>
                                        <p:tgtEl>
                                          <p:spTgt spid="12">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500"/>
                                        <p:tgtEl>
                                          <p:spTgt spid="12">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fade">
                                      <p:cBhvr>
                                        <p:cTn id="19" dur="500"/>
                                        <p:tgtEl>
                                          <p:spTgt spid="12">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fade">
                                      <p:cBhvr>
                                        <p:cTn id="23" dur="500"/>
                                        <p:tgtEl>
                                          <p:spTgt spid="1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xEl>
                                              <p:pRg st="0" end="0"/>
                                            </p:txEl>
                                          </p:spTgt>
                                        </p:tgtEl>
                                        <p:attrNameLst>
                                          <p:attrName>style.visibility</p:attrName>
                                        </p:attrNameLst>
                                      </p:cBhvr>
                                      <p:to>
                                        <p:strVal val="visible"/>
                                      </p:to>
                                    </p:set>
                                    <p:animEffect transition="in" filter="fade">
                                      <p:cBhvr>
                                        <p:cTn id="28" dur="500"/>
                                        <p:tgtEl>
                                          <p:spTgt spid="9">
                                            <p:txEl>
                                              <p:pRg st="0" end="0"/>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fade">
                                      <p:cBhvr>
                                        <p:cTn id="32" dur="500"/>
                                        <p:tgtEl>
                                          <p:spTgt spid="9">
                                            <p:txEl>
                                              <p:pRg st="1" end="1"/>
                                            </p:txEl>
                                          </p:spTgt>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9">
                                            <p:txEl>
                                              <p:pRg st="2" end="2"/>
                                            </p:txEl>
                                          </p:spTgt>
                                        </p:tgtEl>
                                        <p:attrNameLst>
                                          <p:attrName>style.visibility</p:attrName>
                                        </p:attrNameLst>
                                      </p:cBhvr>
                                      <p:to>
                                        <p:strVal val="visible"/>
                                      </p:to>
                                    </p:set>
                                    <p:animEffect transition="in" filter="fade">
                                      <p:cBhvr>
                                        <p:cTn id="36" dur="500"/>
                                        <p:tgtEl>
                                          <p:spTgt spid="9">
                                            <p:txEl>
                                              <p:pRg st="2" end="2"/>
                                            </p:txEl>
                                          </p:spTgt>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9">
                                            <p:txEl>
                                              <p:pRg st="3" end="3"/>
                                            </p:txEl>
                                          </p:spTgt>
                                        </p:tgtEl>
                                        <p:attrNameLst>
                                          <p:attrName>style.visibility</p:attrName>
                                        </p:attrNameLst>
                                      </p:cBhvr>
                                      <p:to>
                                        <p:strVal val="visible"/>
                                      </p:to>
                                    </p:set>
                                    <p:animEffect transition="in" filter="fade">
                                      <p:cBhvr>
                                        <p:cTn id="40" dur="500"/>
                                        <p:tgtEl>
                                          <p:spTgt spid="9">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xEl>
                                              <p:pRg st="5" end="5"/>
                                            </p:txEl>
                                          </p:spTgt>
                                        </p:tgtEl>
                                        <p:attrNameLst>
                                          <p:attrName>style.visibility</p:attrName>
                                        </p:attrNameLst>
                                      </p:cBhvr>
                                      <p:to>
                                        <p:strVal val="visible"/>
                                      </p:to>
                                    </p:set>
                                    <p:animEffect transition="in" filter="fade">
                                      <p:cBhvr>
                                        <p:cTn id="45" dur="500"/>
                                        <p:tgtEl>
                                          <p:spTgt spid="9">
                                            <p:txEl>
                                              <p:pRg st="5" end="5"/>
                                            </p:txEl>
                                          </p:spTgt>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Effect transition="in" filter="fade">
                                      <p:cBhvr>
                                        <p:cTn id="49" dur="500"/>
                                        <p:tgtEl>
                                          <p:spTgt spid="9">
                                            <p:txEl>
                                              <p:pRg st="6" end="6"/>
                                            </p:txEl>
                                          </p:spTgt>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500"/>
                                        <p:tgtEl>
                                          <p:spTgt spid="9">
                                            <p:txEl>
                                              <p:pRg st="7" end="7"/>
                                            </p:txEl>
                                          </p:spTgt>
                                        </p:tgtEl>
                                      </p:cBhvr>
                                    </p:animEffect>
                                  </p:childTnLst>
                                </p:cTn>
                              </p:par>
                            </p:childTnLst>
                          </p:cTn>
                        </p:par>
                        <p:par>
                          <p:cTn id="54" fill="hold">
                            <p:stCondLst>
                              <p:cond delay="1500"/>
                            </p:stCondLst>
                            <p:childTnLst>
                              <p:par>
                                <p:cTn id="55" presetID="10" presetClass="entr" presetSubtype="0" fill="hold" nodeType="after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Effect transition="in" filter="fade">
                                      <p:cBhvr>
                                        <p:cTn id="5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 Mastering the Mechanics of Language – </a:t>
            </a:r>
            <a:r>
              <a:rPr lang="en-US" sz="4000" b="1" dirty="0">
                <a:solidFill>
                  <a:srgbClr val="C00000"/>
                </a:solidFill>
                <a:latin typeface="Cambria" panose="02040503050406030204" pitchFamily="18" charset="0"/>
                <a:ea typeface="Cambria" panose="02040503050406030204" pitchFamily="18" charset="0"/>
              </a:rPr>
              <a:t>Agreeing and Disagreeing</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98066" y="1910816"/>
            <a:ext cx="5850467" cy="4168249"/>
          </a:xfrm>
        </p:spPr>
        <p:txBody>
          <a:bodyPr>
            <a:normAutofit fontScale="85000" lnSpcReduction="10000"/>
          </a:bodyPr>
          <a:lstStyle/>
          <a:p>
            <a:r>
              <a:rPr lang="en-US" sz="2400" dirty="0"/>
              <a:t>When you are having a discussion, it is alright to disagree with someone else's ideas/opinions. but it is important to be </a:t>
            </a:r>
            <a:r>
              <a:rPr lang="en-US" sz="2400" b="1" dirty="0"/>
              <a:t>tactful </a:t>
            </a:r>
            <a:r>
              <a:rPr lang="en-US" sz="2400" dirty="0"/>
              <a:t>when you are disagreeing. </a:t>
            </a:r>
          </a:p>
          <a:p>
            <a:r>
              <a:rPr lang="en-US" sz="2400" dirty="0"/>
              <a:t>Being tactful means disagreeing with someone else's ideas without offending or insulting that person. </a:t>
            </a:r>
          </a:p>
          <a:p>
            <a:endParaRPr lang="en-US" sz="2400" dirty="0"/>
          </a:p>
          <a:p>
            <a:r>
              <a:rPr lang="en-US" sz="2400" dirty="0"/>
              <a:t>Familiarize yourself with the following expressions for stating agreement, disagreement, and partial agreement. These expressions allow you to focus on your reasons, not on the position. </a:t>
            </a:r>
          </a:p>
          <a:p>
            <a:r>
              <a:rPr lang="en-US" sz="2400" dirty="0"/>
              <a:t>Note that sometimes speakers may go directly to the point without explicitly using the expressions that state agreement and disagreement.</a:t>
            </a:r>
          </a:p>
        </p:txBody>
      </p:sp>
      <p:sp>
        <p:nvSpPr>
          <p:cNvPr id="5" name="TextBox 4">
            <a:extLst>
              <a:ext uri="{FF2B5EF4-FFF2-40B4-BE49-F238E27FC236}">
                <a16:creationId xmlns:a16="http://schemas.microsoft.com/office/drawing/2014/main" id="{D1E25ED2-527F-4716-A847-38035B150A55}"/>
              </a:ext>
            </a:extLst>
          </p:cNvPr>
          <p:cNvSpPr txBox="1"/>
          <p:nvPr/>
        </p:nvSpPr>
        <p:spPr>
          <a:xfrm>
            <a:off x="643467" y="2561380"/>
            <a:ext cx="4851400" cy="2308324"/>
          </a:xfrm>
          <a:prstGeom prst="rect">
            <a:avLst/>
          </a:prstGeom>
          <a:noFill/>
          <a:ln>
            <a:solidFill>
              <a:srgbClr val="C00000"/>
            </a:solidFill>
            <a:prstDash val="dash"/>
          </a:ln>
        </p:spPr>
        <p:txBody>
          <a:bodyPr wrap="square" rtlCol="0">
            <a:spAutoFit/>
          </a:bodyPr>
          <a:lstStyle/>
          <a:p>
            <a:pPr algn="ctr"/>
            <a:r>
              <a:rPr lang="en-US" b="1" dirty="0"/>
              <a:t>How do you usually express your agreement?</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endParaRPr lang="en-US" dirty="0"/>
          </a:p>
          <a:p>
            <a:pPr algn="ctr"/>
            <a:r>
              <a:rPr lang="en-US" b="1" dirty="0"/>
              <a:t>How do you usually express your disagreement?</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Tree>
    <p:extLst>
      <p:ext uri="{BB962C8B-B14F-4D97-AF65-F5344CB8AC3E}">
        <p14:creationId xmlns:p14="http://schemas.microsoft.com/office/powerpoint/2010/main" val="1328368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1" end="1"/>
                                            </p:txEl>
                                          </p:spTgt>
                                        </p:tgtEl>
                                        <p:attrNameLst>
                                          <p:attrName>style.visibility</p:attrName>
                                        </p:attrNameLst>
                                      </p:cBhvr>
                                      <p:to>
                                        <p:strVal val="visible"/>
                                      </p:to>
                                    </p:set>
                                    <p:animEffect transition="in" filter="fade">
                                      <p:cBhvr>
                                        <p:cTn id="17" dur="500"/>
                                        <p:tgtEl>
                                          <p:spTgt spid="8">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3" end="3"/>
                                            </p:txEl>
                                          </p:spTgt>
                                        </p:tgtEl>
                                        <p:attrNameLst>
                                          <p:attrName>style.visibility</p:attrName>
                                        </p:attrNameLst>
                                      </p:cBhvr>
                                      <p:to>
                                        <p:strVal val="visible"/>
                                      </p:to>
                                    </p:set>
                                    <p:animEffect transition="in" filter="fade">
                                      <p:cBhvr>
                                        <p:cTn id="22" dur="500"/>
                                        <p:tgtEl>
                                          <p:spTgt spid="8">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4" end="4"/>
                                            </p:txEl>
                                          </p:spTgt>
                                        </p:tgtEl>
                                        <p:attrNameLst>
                                          <p:attrName>style.visibility</p:attrName>
                                        </p:attrNameLst>
                                      </p:cBhvr>
                                      <p:to>
                                        <p:strVal val="visible"/>
                                      </p:to>
                                    </p:set>
                                    <p:animEffect transition="in" filter="fade">
                                      <p:cBhvr>
                                        <p:cTn id="27"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 Mastering the Mechanics of Language – </a:t>
            </a:r>
            <a:r>
              <a:rPr lang="en-US" sz="4000" b="1" dirty="0">
                <a:solidFill>
                  <a:srgbClr val="C00000"/>
                </a:solidFill>
                <a:latin typeface="Cambria" panose="02040503050406030204" pitchFamily="18" charset="0"/>
                <a:ea typeface="Cambria" panose="02040503050406030204" pitchFamily="18" charset="0"/>
              </a:rPr>
              <a:t>Agreeing and Disagreeing(cont.)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9" y="2066703"/>
            <a:ext cx="5257800" cy="3673697"/>
          </a:xfrm>
          <a:prstGeom prst="rect">
            <a:avLst/>
          </a:prstGeom>
          <a:ln>
            <a:solidFill>
              <a:srgbClr val="0070C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solidFill>
                  <a:schemeClr val="accent6">
                    <a:lumMod val="50000"/>
                  </a:schemeClr>
                </a:solidFill>
              </a:rPr>
              <a:t>To express agreement:</a:t>
            </a:r>
          </a:p>
          <a:p>
            <a:pPr marL="0" indent="0" algn="ctr">
              <a:buFont typeface="Arial" panose="020B0604020202020204" pitchFamily="34" charset="0"/>
              <a:buNone/>
            </a:pPr>
            <a:endParaRPr lang="en-US" sz="2400" b="1" dirty="0"/>
          </a:p>
          <a:p>
            <a:pPr algn="ctr"/>
            <a:r>
              <a:rPr lang="en-US" sz="2400" dirty="0"/>
              <a:t>I (totally/completely/quite) agree with you.</a:t>
            </a:r>
          </a:p>
          <a:p>
            <a:pPr algn="ctr"/>
            <a:r>
              <a:rPr lang="en-US" sz="2400" dirty="0"/>
              <a:t>That’s what I think too.</a:t>
            </a:r>
          </a:p>
          <a:p>
            <a:pPr algn="ctr"/>
            <a:r>
              <a:rPr lang="en-US" sz="2400" dirty="0"/>
              <a:t>My viewpoint is in congruent with yours – that…</a:t>
            </a:r>
          </a:p>
          <a:p>
            <a:pPr algn="ctr"/>
            <a:r>
              <a:rPr lang="en-US" sz="2400" dirty="0"/>
              <a:t>On the whole, I think your arguments are fair.</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199" y="2049768"/>
            <a:ext cx="5257800" cy="3690631"/>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chemeClr val="accent6">
                    <a:lumMod val="50000"/>
                  </a:schemeClr>
                </a:solidFill>
              </a:rPr>
              <a:t>To express agreement:</a:t>
            </a:r>
          </a:p>
          <a:p>
            <a:pPr marL="0" indent="0" algn="ctr">
              <a:buNone/>
            </a:pPr>
            <a:endParaRPr lang="en-US" sz="2400" b="1" dirty="0"/>
          </a:p>
          <a:p>
            <a:pPr algn="ctr"/>
            <a:r>
              <a:rPr lang="en-US" sz="2400" dirty="0"/>
              <a:t>[Group] After discussing…., we all agreed that….</a:t>
            </a:r>
          </a:p>
          <a:p>
            <a:pPr algn="ctr"/>
            <a:r>
              <a:rPr lang="en-US" sz="2400" dirty="0"/>
              <a:t>That’s (exactly) what I think.</a:t>
            </a:r>
          </a:p>
          <a:p>
            <a:pPr algn="ctr"/>
            <a:r>
              <a:rPr lang="en-US" sz="2400" dirty="0"/>
              <a:t>I think that’s a very good point.</a:t>
            </a:r>
          </a:p>
          <a:p>
            <a:pPr algn="ctr"/>
            <a:r>
              <a:rPr lang="en-US" sz="2400" dirty="0"/>
              <a:t>I couldn’t agree with you more on…</a:t>
            </a:r>
          </a:p>
          <a:p>
            <a:pPr algn="ctr"/>
            <a:r>
              <a:rPr lang="en-US" sz="2400" dirty="0"/>
              <a:t>That’s an excellent point. </a:t>
            </a:r>
          </a:p>
        </p:txBody>
      </p:sp>
    </p:spTree>
    <p:extLst>
      <p:ext uri="{BB962C8B-B14F-4D97-AF65-F5344CB8AC3E}">
        <p14:creationId xmlns:p14="http://schemas.microsoft.com/office/powerpoint/2010/main" val="4292685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fade">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xEl>
                                              <p:pRg st="0" end="0"/>
                                            </p:txEl>
                                          </p:spTgt>
                                        </p:tgtEl>
                                        <p:attrNameLst>
                                          <p:attrName>style.visibility</p:attrName>
                                        </p:attrNameLst>
                                      </p:cBhvr>
                                      <p:to>
                                        <p:strVal val="visible"/>
                                      </p:to>
                                    </p:set>
                                    <p:animEffect transition="in" filter="fade">
                                      <p:cBhvr>
                                        <p:cTn id="32" dur="500"/>
                                        <p:tgtEl>
                                          <p:spTgt spid="1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2" end="2"/>
                                            </p:txEl>
                                          </p:spTgt>
                                        </p:tgtEl>
                                        <p:attrNameLst>
                                          <p:attrName>style.visibility</p:attrName>
                                        </p:attrNameLst>
                                      </p:cBhvr>
                                      <p:to>
                                        <p:strVal val="visible"/>
                                      </p:to>
                                    </p:set>
                                    <p:animEffect transition="in" filter="fade">
                                      <p:cBhvr>
                                        <p:cTn id="37" dur="500"/>
                                        <p:tgtEl>
                                          <p:spTgt spid="14">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3" end="3"/>
                                            </p:txEl>
                                          </p:spTgt>
                                        </p:tgtEl>
                                        <p:attrNameLst>
                                          <p:attrName>style.visibility</p:attrName>
                                        </p:attrNameLst>
                                      </p:cBhvr>
                                      <p:to>
                                        <p:strVal val="visible"/>
                                      </p:to>
                                    </p:set>
                                    <p:animEffect transition="in" filter="fade">
                                      <p:cBhvr>
                                        <p:cTn id="42" dur="500"/>
                                        <p:tgtEl>
                                          <p:spTgt spid="14">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4" end="4"/>
                                            </p:txEl>
                                          </p:spTgt>
                                        </p:tgtEl>
                                        <p:attrNameLst>
                                          <p:attrName>style.visibility</p:attrName>
                                        </p:attrNameLst>
                                      </p:cBhvr>
                                      <p:to>
                                        <p:strVal val="visible"/>
                                      </p:to>
                                    </p:set>
                                    <p:animEffect transition="in" filter="fade">
                                      <p:cBhvr>
                                        <p:cTn id="47" dur="500"/>
                                        <p:tgtEl>
                                          <p:spTgt spid="14">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5" end="5"/>
                                            </p:txEl>
                                          </p:spTgt>
                                        </p:tgtEl>
                                        <p:attrNameLst>
                                          <p:attrName>style.visibility</p:attrName>
                                        </p:attrNameLst>
                                      </p:cBhvr>
                                      <p:to>
                                        <p:strVal val="visible"/>
                                      </p:to>
                                    </p:set>
                                    <p:animEffect transition="in" filter="fade">
                                      <p:cBhvr>
                                        <p:cTn id="52" dur="500"/>
                                        <p:tgtEl>
                                          <p:spTgt spid="14">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6" end="6"/>
                                            </p:txEl>
                                          </p:spTgt>
                                        </p:tgtEl>
                                        <p:attrNameLst>
                                          <p:attrName>style.visibility</p:attrName>
                                        </p:attrNameLst>
                                      </p:cBhvr>
                                      <p:to>
                                        <p:strVal val="visible"/>
                                      </p:to>
                                    </p:set>
                                    <p:animEffect transition="in" filter="fade">
                                      <p:cBhvr>
                                        <p:cTn id="57" dur="500"/>
                                        <p:tgtEl>
                                          <p:spTgt spid="14">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 Mastering the Mechanics of Language – </a:t>
            </a:r>
            <a:r>
              <a:rPr lang="en-US" sz="4000" b="1" dirty="0">
                <a:solidFill>
                  <a:srgbClr val="C00000"/>
                </a:solidFill>
                <a:latin typeface="Cambria" panose="02040503050406030204" pitchFamily="18" charset="0"/>
                <a:ea typeface="Cambria" panose="02040503050406030204" pitchFamily="18" charset="0"/>
              </a:rPr>
              <a:t>Agreeing and Disagreeing(cont.)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649848"/>
            <a:ext cx="5257800" cy="3673697"/>
          </a:xfrm>
          <a:prstGeom prst="rect">
            <a:avLst/>
          </a:prstGeom>
          <a:ln>
            <a:solidFill>
              <a:srgbClr val="0070C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solidFill>
                  <a:schemeClr val="accent6">
                    <a:lumMod val="50000"/>
                  </a:schemeClr>
                </a:solidFill>
              </a:rPr>
              <a:t>To express disagreement:</a:t>
            </a:r>
          </a:p>
          <a:p>
            <a:pPr algn="ctr"/>
            <a:r>
              <a:rPr lang="en-US" sz="2400" dirty="0"/>
              <a:t>I disagree (with you) because…</a:t>
            </a:r>
          </a:p>
          <a:p>
            <a:pPr algn="ctr"/>
            <a:r>
              <a:rPr lang="en-US" sz="2400" dirty="0"/>
              <a:t>I’m not sure that I entirely agree with you because…</a:t>
            </a:r>
          </a:p>
          <a:p>
            <a:pPr algn="ctr"/>
            <a:r>
              <a:rPr lang="en-US" sz="2400" dirty="0"/>
              <a:t>With all due respect, however, I wonder if….</a:t>
            </a:r>
          </a:p>
          <a:p>
            <a:pPr algn="ctr"/>
            <a:r>
              <a:rPr lang="en-US" sz="2400" dirty="0"/>
              <a:t>I understand your point, but the evidence suggests that…</a:t>
            </a:r>
          </a:p>
          <a:p>
            <a:pPr algn="ctr"/>
            <a:r>
              <a:rPr lang="en-US" sz="2400" dirty="0"/>
              <a:t>Perhaps there is another way of looking at this issue – for instance….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307666" y="2649848"/>
            <a:ext cx="5257800" cy="3690631"/>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solidFill>
                  <a:schemeClr val="accent6">
                    <a:lumMod val="50000"/>
                  </a:schemeClr>
                </a:solidFill>
              </a:rPr>
              <a:t>To express disagreement:</a:t>
            </a:r>
          </a:p>
          <a:p>
            <a:pPr algn="ctr"/>
            <a:r>
              <a:rPr lang="en-US" sz="2400" dirty="0"/>
              <a:t>There remains the problem of….</a:t>
            </a:r>
          </a:p>
          <a:p>
            <a:pPr algn="ctr"/>
            <a:r>
              <a:rPr lang="en-US" sz="2400" dirty="0"/>
              <a:t>As insightful as the point may be, it does not address the issue at hand.</a:t>
            </a:r>
          </a:p>
          <a:p>
            <a:pPr algn="ctr"/>
            <a:r>
              <a:rPr lang="en-US" sz="2400" dirty="0"/>
              <a:t>I’m not sure I agree with this idea/with you on that…</a:t>
            </a:r>
          </a:p>
          <a:p>
            <a:pPr algn="ctr"/>
            <a:r>
              <a:rPr lang="en-US" sz="2400" dirty="0"/>
              <a:t>Should we consider the fact that….?</a:t>
            </a:r>
          </a:p>
          <a:p>
            <a:pPr algn="ctr"/>
            <a:r>
              <a:rPr lang="en-US" sz="2400" dirty="0"/>
              <a:t>I think your idea is plausible, but I would argue that….</a:t>
            </a:r>
          </a:p>
        </p:txBody>
      </p:sp>
      <p:sp>
        <p:nvSpPr>
          <p:cNvPr id="5" name="Content Placeholder 7">
            <a:extLst>
              <a:ext uri="{FF2B5EF4-FFF2-40B4-BE49-F238E27FC236}">
                <a16:creationId xmlns:a16="http://schemas.microsoft.com/office/drawing/2014/main" id="{287CBCD3-8C8B-4CB1-ADC5-1572EC2CD611}"/>
              </a:ext>
            </a:extLst>
          </p:cNvPr>
          <p:cNvSpPr>
            <a:spLocks noGrp="1"/>
          </p:cNvSpPr>
          <p:nvPr>
            <p:ph idx="1"/>
          </p:nvPr>
        </p:nvSpPr>
        <p:spPr>
          <a:xfrm>
            <a:off x="838200" y="1854462"/>
            <a:ext cx="10727266" cy="602136"/>
          </a:xfrm>
        </p:spPr>
        <p:txBody>
          <a:bodyPr>
            <a:normAutofit/>
          </a:bodyPr>
          <a:lstStyle/>
          <a:p>
            <a:pPr marL="0" indent="0" algn="ctr">
              <a:buNone/>
            </a:pPr>
            <a:r>
              <a:rPr lang="en-US" sz="1800" b="1" dirty="0">
                <a:solidFill>
                  <a:schemeClr val="accent6">
                    <a:lumMod val="50000"/>
                  </a:schemeClr>
                </a:solidFill>
              </a:rPr>
              <a:t>To express disagreement </a:t>
            </a:r>
            <a:r>
              <a:rPr lang="en-US" sz="1800" dirty="0"/>
              <a:t>that, after you state your response, listeners may expect you to provide reasons and evidence to support it. You may choose to respond in ways that range from tactfully indirect to tactfully direct.</a:t>
            </a:r>
          </a:p>
        </p:txBody>
      </p:sp>
    </p:spTree>
    <p:extLst>
      <p:ext uri="{BB962C8B-B14F-4D97-AF65-F5344CB8AC3E}">
        <p14:creationId xmlns:p14="http://schemas.microsoft.com/office/powerpoint/2010/main" val="1579516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Effect transition="in" filter="fade">
                                      <p:cBhvr>
                                        <p:cTn id="37" dur="500"/>
                                        <p:tgtEl>
                                          <p:spTgt spid="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0" end="0"/>
                                            </p:txEl>
                                          </p:spTgt>
                                        </p:tgtEl>
                                        <p:attrNameLst>
                                          <p:attrName>style.visibility</p:attrName>
                                        </p:attrNameLst>
                                      </p:cBhvr>
                                      <p:to>
                                        <p:strVal val="visible"/>
                                      </p:to>
                                    </p:set>
                                    <p:animEffect transition="in" filter="fade">
                                      <p:cBhvr>
                                        <p:cTn id="42" dur="500"/>
                                        <p:tgtEl>
                                          <p:spTgt spid="14">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1" end="1"/>
                                            </p:txEl>
                                          </p:spTgt>
                                        </p:tgtEl>
                                        <p:attrNameLst>
                                          <p:attrName>style.visibility</p:attrName>
                                        </p:attrNameLst>
                                      </p:cBhvr>
                                      <p:to>
                                        <p:strVal val="visible"/>
                                      </p:to>
                                    </p:set>
                                    <p:animEffect transition="in" filter="fade">
                                      <p:cBhvr>
                                        <p:cTn id="47" dur="500"/>
                                        <p:tgtEl>
                                          <p:spTgt spid="14">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2" end="2"/>
                                            </p:txEl>
                                          </p:spTgt>
                                        </p:tgtEl>
                                        <p:attrNameLst>
                                          <p:attrName>style.visibility</p:attrName>
                                        </p:attrNameLst>
                                      </p:cBhvr>
                                      <p:to>
                                        <p:strVal val="visible"/>
                                      </p:to>
                                    </p:set>
                                    <p:animEffect transition="in" filter="fade">
                                      <p:cBhvr>
                                        <p:cTn id="52" dur="500"/>
                                        <p:tgtEl>
                                          <p:spTgt spid="14">
                                            <p:txEl>
                                              <p:pRg st="2" end="2"/>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3" end="3"/>
                                            </p:txEl>
                                          </p:spTgt>
                                        </p:tgtEl>
                                        <p:attrNameLst>
                                          <p:attrName>style.visibility</p:attrName>
                                        </p:attrNameLst>
                                      </p:cBhvr>
                                      <p:to>
                                        <p:strVal val="visible"/>
                                      </p:to>
                                    </p:set>
                                    <p:animEffect transition="in" filter="fade">
                                      <p:cBhvr>
                                        <p:cTn id="57" dur="500"/>
                                        <p:tgtEl>
                                          <p:spTgt spid="14">
                                            <p:txEl>
                                              <p:pRg st="3" end="3"/>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
                                            <p:txEl>
                                              <p:pRg st="4" end="4"/>
                                            </p:txEl>
                                          </p:spTgt>
                                        </p:tgtEl>
                                        <p:attrNameLst>
                                          <p:attrName>style.visibility</p:attrName>
                                        </p:attrNameLst>
                                      </p:cBhvr>
                                      <p:to>
                                        <p:strVal val="visible"/>
                                      </p:to>
                                    </p:set>
                                    <p:animEffect transition="in" filter="fade">
                                      <p:cBhvr>
                                        <p:cTn id="62" dur="500"/>
                                        <p:tgtEl>
                                          <p:spTgt spid="14">
                                            <p:txEl>
                                              <p:pRg st="4" end="4"/>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
                                            <p:txEl>
                                              <p:pRg st="5" end="5"/>
                                            </p:txEl>
                                          </p:spTgt>
                                        </p:tgtEl>
                                        <p:attrNameLst>
                                          <p:attrName>style.visibility</p:attrName>
                                        </p:attrNameLst>
                                      </p:cBhvr>
                                      <p:to>
                                        <p:strVal val="visible"/>
                                      </p:to>
                                    </p:set>
                                    <p:animEffect transition="in" filter="fade">
                                      <p:cBhvr>
                                        <p:cTn id="67" dur="500"/>
                                        <p:tgtEl>
                                          <p:spTgt spid="1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251243"/>
            <a:ext cx="10515600" cy="1325563"/>
          </a:xfrm>
        </p:spPr>
        <p:txBody>
          <a:bodyPr>
            <a:normAutofit/>
          </a:bodyPr>
          <a:lstStyle/>
          <a:p>
            <a:r>
              <a:rPr lang="en-US" sz="4000" b="1" dirty="0">
                <a:latin typeface="Cambria" panose="02040503050406030204" pitchFamily="18" charset="0"/>
                <a:ea typeface="Cambria" panose="02040503050406030204" pitchFamily="18" charset="0"/>
              </a:rPr>
              <a:t>2.2. Mastering the Mechanics of Language – </a:t>
            </a:r>
            <a:r>
              <a:rPr lang="en-US" sz="4000" b="1" dirty="0">
                <a:solidFill>
                  <a:srgbClr val="C00000"/>
                </a:solidFill>
                <a:latin typeface="Cambria" panose="02040503050406030204" pitchFamily="18" charset="0"/>
                <a:ea typeface="Cambria" panose="02040503050406030204" pitchFamily="18" charset="0"/>
              </a:rPr>
              <a:t>Agreeing and Disagreeing(cont.)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200" y="2802244"/>
            <a:ext cx="5257800" cy="3673697"/>
          </a:xfrm>
          <a:prstGeom prst="rect">
            <a:avLst/>
          </a:prstGeom>
          <a:ln>
            <a:solidFill>
              <a:srgbClr val="0070C0"/>
            </a:solidFill>
          </a:ln>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400" dirty="0"/>
              <a:t>I agree with you to a certain extent, but studies suggest that...</a:t>
            </a:r>
          </a:p>
          <a:p>
            <a:pPr algn="ctr"/>
            <a:r>
              <a:rPr lang="en-US" sz="2400" dirty="0"/>
              <a:t>Yes, that may be true/you may be right, but research shows that..</a:t>
            </a:r>
          </a:p>
          <a:p>
            <a:pPr algn="ctr"/>
            <a:r>
              <a:rPr lang="en-US" sz="2400" dirty="0"/>
              <a:t>I see what you mean (what you are saying), but the evidence supports the conclusion that..</a:t>
            </a:r>
          </a:p>
          <a:p>
            <a:pPr algn="ctr"/>
            <a:r>
              <a:rPr lang="en-US" sz="2400" dirty="0"/>
              <a:t>I understand where you are coming from, but research findings indicate that..</a:t>
            </a:r>
          </a:p>
          <a:p>
            <a:pPr algn="ctr"/>
            <a:r>
              <a:rPr lang="en-US" sz="2400" dirty="0"/>
              <a:t>I agree with you that.. ., but maybe we should look at this issue another way..</a:t>
            </a:r>
          </a:p>
          <a:p>
            <a:pPr algn="ctr"/>
            <a:r>
              <a:rPr lang="en-US" sz="2400" dirty="0"/>
              <a:t>I agree with the statement that...,but if we look at the issue from a different angle..</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307666" y="2802244"/>
            <a:ext cx="5257800" cy="3690631"/>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US" sz="2000" dirty="0"/>
              <a:t>The claims that Brown made may have some merit, but on closer examination....</a:t>
            </a:r>
          </a:p>
          <a:p>
            <a:pPr algn="ctr"/>
            <a:r>
              <a:rPr lang="en-US" sz="2000" dirty="0"/>
              <a:t>The evidence presented (might/may/seem to) (suggest/indicate/point to/lead one to think) that.. ..</a:t>
            </a:r>
          </a:p>
          <a:p>
            <a:pPr algn="ctr"/>
            <a:r>
              <a:rPr lang="en-US" sz="2000" dirty="0"/>
              <a:t>[Name] has made a plausible case to support..., but one (could/can/might/may) argue that.. . .</a:t>
            </a:r>
          </a:p>
          <a:p>
            <a:pPr algn="ctr"/>
            <a:r>
              <a:rPr lang="en-US" sz="2000" dirty="0"/>
              <a:t>What [name] (claims/suggests/asserts) may be (true/a valid point), but .. . cannot be overlooked</a:t>
            </a:r>
          </a:p>
        </p:txBody>
      </p:sp>
      <p:sp>
        <p:nvSpPr>
          <p:cNvPr id="5" name="Content Placeholder 7">
            <a:extLst>
              <a:ext uri="{FF2B5EF4-FFF2-40B4-BE49-F238E27FC236}">
                <a16:creationId xmlns:a16="http://schemas.microsoft.com/office/drawing/2014/main" id="{287CBCD3-8C8B-4CB1-ADC5-1572EC2CD611}"/>
              </a:ext>
            </a:extLst>
          </p:cNvPr>
          <p:cNvSpPr>
            <a:spLocks noGrp="1"/>
          </p:cNvSpPr>
          <p:nvPr>
            <p:ph idx="1"/>
          </p:nvPr>
        </p:nvSpPr>
        <p:spPr>
          <a:xfrm>
            <a:off x="838200" y="1600353"/>
            <a:ext cx="10727266" cy="993331"/>
          </a:xfrm>
        </p:spPr>
        <p:txBody>
          <a:bodyPr>
            <a:noAutofit/>
          </a:bodyPr>
          <a:lstStyle/>
          <a:p>
            <a:pPr marL="0" indent="0" algn="ctr">
              <a:buNone/>
            </a:pPr>
            <a:r>
              <a:rPr lang="en-US" sz="1700" b="1" dirty="0">
                <a:solidFill>
                  <a:schemeClr val="accent6">
                    <a:lumMod val="50000"/>
                  </a:schemeClr>
                </a:solidFill>
              </a:rPr>
              <a:t>To express partial agreement, doubt, or reservation: </a:t>
            </a:r>
            <a:r>
              <a:rPr lang="en-US" sz="1700" dirty="0"/>
              <a:t>You can indirectly signal a disagreement or an alternative by acknowledging the value of a particular viewpoint. The use of words such as "may," "seem," or "appear," or adjectives (or adverbs), such as "reasonable," "justifiable," and "plausible," to qualify a statement are common in acknowledgements</a:t>
            </a:r>
          </a:p>
        </p:txBody>
      </p:sp>
    </p:spTree>
    <p:extLst>
      <p:ext uri="{BB962C8B-B14F-4D97-AF65-F5344CB8AC3E}">
        <p14:creationId xmlns:p14="http://schemas.microsoft.com/office/powerpoint/2010/main" val="1595564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1" end="1"/>
                                            </p:txEl>
                                          </p:spTgt>
                                        </p:tgtEl>
                                        <p:attrNameLst>
                                          <p:attrName>style.visibility</p:attrName>
                                        </p:attrNameLst>
                                      </p:cBhvr>
                                      <p:to>
                                        <p:strVal val="visible"/>
                                      </p:to>
                                    </p:set>
                                    <p:animEffect transition="in" filter="fade">
                                      <p:cBhvr>
                                        <p:cTn id="17" dur="500"/>
                                        <p:tgtEl>
                                          <p:spTgt spid="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2" end="2"/>
                                            </p:txEl>
                                          </p:spTgt>
                                        </p:tgtEl>
                                        <p:attrNameLst>
                                          <p:attrName>style.visibility</p:attrName>
                                        </p:attrNameLst>
                                      </p:cBhvr>
                                      <p:to>
                                        <p:strVal val="visible"/>
                                      </p:to>
                                    </p:set>
                                    <p:animEffect transition="in" filter="fade">
                                      <p:cBhvr>
                                        <p:cTn id="22" dur="500"/>
                                        <p:tgtEl>
                                          <p:spTgt spid="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3" end="3"/>
                                            </p:txEl>
                                          </p:spTgt>
                                        </p:tgtEl>
                                        <p:attrNameLst>
                                          <p:attrName>style.visibility</p:attrName>
                                        </p:attrNameLst>
                                      </p:cBhvr>
                                      <p:to>
                                        <p:strVal val="visible"/>
                                      </p:to>
                                    </p:set>
                                    <p:animEffect transition="in" filter="fade">
                                      <p:cBhvr>
                                        <p:cTn id="27" dur="500"/>
                                        <p:tgtEl>
                                          <p:spTgt spid="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4" end="4"/>
                                            </p:txEl>
                                          </p:spTgt>
                                        </p:tgtEl>
                                        <p:attrNameLst>
                                          <p:attrName>style.visibility</p:attrName>
                                        </p:attrNameLst>
                                      </p:cBhvr>
                                      <p:to>
                                        <p:strVal val="visible"/>
                                      </p:to>
                                    </p:set>
                                    <p:animEffect transition="in" filter="fade">
                                      <p:cBhvr>
                                        <p:cTn id="32" dur="500"/>
                                        <p:tgtEl>
                                          <p:spTgt spid="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5" end="5"/>
                                            </p:txEl>
                                          </p:spTgt>
                                        </p:tgtEl>
                                        <p:attrNameLst>
                                          <p:attrName>style.visibility</p:attrName>
                                        </p:attrNameLst>
                                      </p:cBhvr>
                                      <p:to>
                                        <p:strVal val="visible"/>
                                      </p:to>
                                    </p:set>
                                    <p:animEffect transition="in" filter="fade">
                                      <p:cBhvr>
                                        <p:cTn id="37" dur="500"/>
                                        <p:tgtEl>
                                          <p:spTgt spid="9">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0" end="0"/>
                                            </p:txEl>
                                          </p:spTgt>
                                        </p:tgtEl>
                                        <p:attrNameLst>
                                          <p:attrName>style.visibility</p:attrName>
                                        </p:attrNameLst>
                                      </p:cBhvr>
                                      <p:to>
                                        <p:strVal val="visible"/>
                                      </p:to>
                                    </p:set>
                                    <p:animEffect transition="in" filter="fade">
                                      <p:cBhvr>
                                        <p:cTn id="42" dur="500"/>
                                        <p:tgtEl>
                                          <p:spTgt spid="14">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1" end="1"/>
                                            </p:txEl>
                                          </p:spTgt>
                                        </p:tgtEl>
                                        <p:attrNameLst>
                                          <p:attrName>style.visibility</p:attrName>
                                        </p:attrNameLst>
                                      </p:cBhvr>
                                      <p:to>
                                        <p:strVal val="visible"/>
                                      </p:to>
                                    </p:set>
                                    <p:animEffect transition="in" filter="fade">
                                      <p:cBhvr>
                                        <p:cTn id="47" dur="500"/>
                                        <p:tgtEl>
                                          <p:spTgt spid="14">
                                            <p:txEl>
                                              <p:pRg st="1" end="1"/>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2" end="2"/>
                                            </p:txEl>
                                          </p:spTgt>
                                        </p:tgtEl>
                                        <p:attrNameLst>
                                          <p:attrName>style.visibility</p:attrName>
                                        </p:attrNameLst>
                                      </p:cBhvr>
                                      <p:to>
                                        <p:strVal val="visible"/>
                                      </p:to>
                                    </p:set>
                                    <p:animEffect transition="in" filter="fade">
                                      <p:cBhvr>
                                        <p:cTn id="52" dur="500"/>
                                        <p:tgtEl>
                                          <p:spTgt spid="14">
                                            <p:txEl>
                                              <p:pRg st="2" end="2"/>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3" end="3"/>
                                            </p:txEl>
                                          </p:spTgt>
                                        </p:tgtEl>
                                        <p:attrNameLst>
                                          <p:attrName>style.visibility</p:attrName>
                                        </p:attrNameLst>
                                      </p:cBhvr>
                                      <p:to>
                                        <p:strVal val="visible"/>
                                      </p:to>
                                    </p:set>
                                    <p:animEffect transition="in" filter="fade">
                                      <p:cBhvr>
                                        <p:cTn id="57" dur="500"/>
                                        <p:tgtEl>
                                          <p:spTgt spid="1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2.2. Mastering the Mechanics of Language – </a:t>
            </a:r>
            <a:r>
              <a:rPr lang="en-US" sz="4000" b="1" dirty="0">
                <a:solidFill>
                  <a:srgbClr val="C00000"/>
                </a:solidFill>
                <a:latin typeface="Cambria" panose="02040503050406030204" pitchFamily="18" charset="0"/>
                <a:ea typeface="Cambria" panose="02040503050406030204" pitchFamily="18" charset="0"/>
              </a:rPr>
              <a:t>Agreeing and Disagreeing(cont.)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6282265" y="1979875"/>
            <a:ext cx="5071535" cy="4107026"/>
          </a:xfrm>
          <a:prstGeom prst="rect">
            <a:avLst/>
          </a:prstGeom>
          <a:ln>
            <a:solidFill>
              <a:srgbClr val="00B05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Which expressions do you usually  use?</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endParaRPr lang="en-US" sz="2400" dirty="0"/>
          </a:p>
          <a:p>
            <a:pPr marL="0" indent="0" algn="ctr">
              <a:buFont typeface="Arial" panose="020B0604020202020204" pitchFamily="34" charset="0"/>
              <a:buNone/>
            </a:pPr>
            <a:r>
              <a:rPr lang="en-US" sz="2400" b="1" dirty="0"/>
              <a:t>Which expressions are new to you?</a:t>
            </a:r>
          </a:p>
          <a:p>
            <a:pPr algn="ctr"/>
            <a:r>
              <a:rPr lang="en-US" sz="2400" dirty="0"/>
              <a:t>____________________________</a:t>
            </a:r>
          </a:p>
          <a:p>
            <a:pPr algn="ctr"/>
            <a:r>
              <a:rPr lang="en-US" sz="2400" dirty="0"/>
              <a:t>____________________________</a:t>
            </a:r>
          </a:p>
          <a:p>
            <a:pPr algn="ctr"/>
            <a:r>
              <a:rPr lang="en-US" sz="2400" dirty="0"/>
              <a:t>____________________________</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838200" y="1979876"/>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3900092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Effect transition="in" filter="fade">
                                      <p:cBhvr>
                                        <p:cTn id="11" dur="500"/>
                                        <p:tgtEl>
                                          <p:spTgt spid="12">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500"/>
                                        <p:tgtEl>
                                          <p:spTgt spid="12">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fade">
                                      <p:cBhvr>
                                        <p:cTn id="19" dur="500"/>
                                        <p:tgtEl>
                                          <p:spTgt spid="12">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fade">
                                      <p:cBhvr>
                                        <p:cTn id="23" dur="500"/>
                                        <p:tgtEl>
                                          <p:spTgt spid="1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xEl>
                                              <p:pRg st="0" end="0"/>
                                            </p:txEl>
                                          </p:spTgt>
                                        </p:tgtEl>
                                        <p:attrNameLst>
                                          <p:attrName>style.visibility</p:attrName>
                                        </p:attrNameLst>
                                      </p:cBhvr>
                                      <p:to>
                                        <p:strVal val="visible"/>
                                      </p:to>
                                    </p:set>
                                    <p:animEffect transition="in" filter="fade">
                                      <p:cBhvr>
                                        <p:cTn id="28" dur="500"/>
                                        <p:tgtEl>
                                          <p:spTgt spid="9">
                                            <p:txEl>
                                              <p:pRg st="0" end="0"/>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fade">
                                      <p:cBhvr>
                                        <p:cTn id="32" dur="500"/>
                                        <p:tgtEl>
                                          <p:spTgt spid="9">
                                            <p:txEl>
                                              <p:pRg st="1" end="1"/>
                                            </p:txEl>
                                          </p:spTgt>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9">
                                            <p:txEl>
                                              <p:pRg st="2" end="2"/>
                                            </p:txEl>
                                          </p:spTgt>
                                        </p:tgtEl>
                                        <p:attrNameLst>
                                          <p:attrName>style.visibility</p:attrName>
                                        </p:attrNameLst>
                                      </p:cBhvr>
                                      <p:to>
                                        <p:strVal val="visible"/>
                                      </p:to>
                                    </p:set>
                                    <p:animEffect transition="in" filter="fade">
                                      <p:cBhvr>
                                        <p:cTn id="36" dur="500"/>
                                        <p:tgtEl>
                                          <p:spTgt spid="9">
                                            <p:txEl>
                                              <p:pRg st="2" end="2"/>
                                            </p:txEl>
                                          </p:spTgt>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9">
                                            <p:txEl>
                                              <p:pRg st="3" end="3"/>
                                            </p:txEl>
                                          </p:spTgt>
                                        </p:tgtEl>
                                        <p:attrNameLst>
                                          <p:attrName>style.visibility</p:attrName>
                                        </p:attrNameLst>
                                      </p:cBhvr>
                                      <p:to>
                                        <p:strVal val="visible"/>
                                      </p:to>
                                    </p:set>
                                    <p:animEffect transition="in" filter="fade">
                                      <p:cBhvr>
                                        <p:cTn id="40" dur="500"/>
                                        <p:tgtEl>
                                          <p:spTgt spid="9">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xEl>
                                              <p:pRg st="5" end="5"/>
                                            </p:txEl>
                                          </p:spTgt>
                                        </p:tgtEl>
                                        <p:attrNameLst>
                                          <p:attrName>style.visibility</p:attrName>
                                        </p:attrNameLst>
                                      </p:cBhvr>
                                      <p:to>
                                        <p:strVal val="visible"/>
                                      </p:to>
                                    </p:set>
                                    <p:animEffect transition="in" filter="fade">
                                      <p:cBhvr>
                                        <p:cTn id="45" dur="500"/>
                                        <p:tgtEl>
                                          <p:spTgt spid="9">
                                            <p:txEl>
                                              <p:pRg st="5" end="5"/>
                                            </p:txEl>
                                          </p:spTgt>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Effect transition="in" filter="fade">
                                      <p:cBhvr>
                                        <p:cTn id="49" dur="500"/>
                                        <p:tgtEl>
                                          <p:spTgt spid="9">
                                            <p:txEl>
                                              <p:pRg st="6" end="6"/>
                                            </p:txEl>
                                          </p:spTgt>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500"/>
                                        <p:tgtEl>
                                          <p:spTgt spid="9">
                                            <p:txEl>
                                              <p:pRg st="7" end="7"/>
                                            </p:txEl>
                                          </p:spTgt>
                                        </p:tgtEl>
                                      </p:cBhvr>
                                    </p:animEffect>
                                  </p:childTnLst>
                                </p:cTn>
                              </p:par>
                            </p:childTnLst>
                          </p:cTn>
                        </p:par>
                        <p:par>
                          <p:cTn id="54" fill="hold">
                            <p:stCondLst>
                              <p:cond delay="1500"/>
                            </p:stCondLst>
                            <p:childTnLst>
                              <p:par>
                                <p:cTn id="55" presetID="10" presetClass="entr" presetSubtype="0" fill="hold" nodeType="after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Effect transition="in" filter="fade">
                                      <p:cBhvr>
                                        <p:cTn id="5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2.3. Mastering the Mechanics of Language – </a:t>
            </a:r>
            <a:r>
              <a:rPr lang="en-US" sz="4000" b="1" dirty="0">
                <a:solidFill>
                  <a:srgbClr val="C00000"/>
                </a:solidFill>
                <a:latin typeface="Cambria" panose="02040503050406030204" pitchFamily="18" charset="0"/>
                <a:ea typeface="Cambria" panose="02040503050406030204" pitchFamily="18" charset="0"/>
              </a:rPr>
              <a:t>Participating in/Leading Seminars or Meetings</a:t>
            </a:r>
          </a:p>
        </p:txBody>
      </p:sp>
      <p:sp>
        <p:nvSpPr>
          <p:cNvPr id="5" name="TextBox 4">
            <a:extLst>
              <a:ext uri="{FF2B5EF4-FFF2-40B4-BE49-F238E27FC236}">
                <a16:creationId xmlns:a16="http://schemas.microsoft.com/office/drawing/2014/main" id="{D1E25ED2-527F-4716-A847-38035B150A55}"/>
              </a:ext>
            </a:extLst>
          </p:cNvPr>
          <p:cNvSpPr txBox="1"/>
          <p:nvPr/>
        </p:nvSpPr>
        <p:spPr>
          <a:xfrm>
            <a:off x="838200" y="2164816"/>
            <a:ext cx="4851400" cy="1477328"/>
          </a:xfrm>
          <a:prstGeom prst="rect">
            <a:avLst/>
          </a:prstGeom>
          <a:noFill/>
          <a:ln>
            <a:solidFill>
              <a:srgbClr val="C00000"/>
            </a:solidFill>
            <a:prstDash val="dash"/>
          </a:ln>
        </p:spPr>
        <p:txBody>
          <a:bodyPr wrap="square" rtlCol="0">
            <a:spAutoFit/>
          </a:bodyPr>
          <a:lstStyle/>
          <a:p>
            <a:pPr algn="ctr"/>
            <a:r>
              <a:rPr lang="en-US" b="1" dirty="0"/>
              <a:t>What phrases do you usually use to contribute new points to a group discussion?</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
        <p:nvSpPr>
          <p:cNvPr id="6" name="TextBox 5">
            <a:extLst>
              <a:ext uri="{FF2B5EF4-FFF2-40B4-BE49-F238E27FC236}">
                <a16:creationId xmlns:a16="http://schemas.microsoft.com/office/drawing/2014/main" id="{210EAAA4-E455-4F7A-877D-C43D86C1DA2F}"/>
              </a:ext>
            </a:extLst>
          </p:cNvPr>
          <p:cNvSpPr txBox="1"/>
          <p:nvPr/>
        </p:nvSpPr>
        <p:spPr>
          <a:xfrm>
            <a:off x="838200" y="4433883"/>
            <a:ext cx="4851400" cy="1477328"/>
          </a:xfrm>
          <a:prstGeom prst="rect">
            <a:avLst/>
          </a:prstGeom>
          <a:noFill/>
          <a:ln>
            <a:solidFill>
              <a:srgbClr val="C00000"/>
            </a:solidFill>
            <a:prstDash val="dash"/>
          </a:ln>
        </p:spPr>
        <p:txBody>
          <a:bodyPr wrap="square" rtlCol="0">
            <a:spAutoFit/>
          </a:bodyPr>
          <a:lstStyle/>
          <a:p>
            <a:pPr algn="ctr"/>
            <a:r>
              <a:rPr lang="en-US" b="1" dirty="0"/>
              <a:t>What phrases do you usually use to ask others for opinions?</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
        <p:nvSpPr>
          <p:cNvPr id="9" name="TextBox 8">
            <a:extLst>
              <a:ext uri="{FF2B5EF4-FFF2-40B4-BE49-F238E27FC236}">
                <a16:creationId xmlns:a16="http://schemas.microsoft.com/office/drawing/2014/main" id="{376AB223-3BE4-4C4F-8A05-F5225B726142}"/>
              </a:ext>
            </a:extLst>
          </p:cNvPr>
          <p:cNvSpPr txBox="1"/>
          <p:nvPr/>
        </p:nvSpPr>
        <p:spPr>
          <a:xfrm>
            <a:off x="6502400" y="3136418"/>
            <a:ext cx="4851400" cy="1754326"/>
          </a:xfrm>
          <a:prstGeom prst="rect">
            <a:avLst/>
          </a:prstGeom>
          <a:noFill/>
          <a:ln>
            <a:solidFill>
              <a:srgbClr val="C00000"/>
            </a:solidFill>
            <a:prstDash val="dash"/>
          </a:ln>
        </p:spPr>
        <p:txBody>
          <a:bodyPr wrap="square" rtlCol="0">
            <a:spAutoFit/>
          </a:bodyPr>
          <a:lstStyle/>
          <a:p>
            <a:pPr algn="ctr"/>
            <a:r>
              <a:rPr lang="en-US" b="1" dirty="0"/>
              <a:t>What phrases do you usually use to wrap up a discussion when assigned to be a leader of a meeting/seminar?</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Tree>
    <p:extLst>
      <p:ext uri="{BB962C8B-B14F-4D97-AF65-F5344CB8AC3E}">
        <p14:creationId xmlns:p14="http://schemas.microsoft.com/office/powerpoint/2010/main" val="2071008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2.3. Mastering the Mechanics of Language – </a:t>
            </a:r>
            <a:r>
              <a:rPr lang="en-US" sz="3200" b="1" dirty="0">
                <a:solidFill>
                  <a:srgbClr val="C00000"/>
                </a:solidFill>
                <a:latin typeface="Cambria" panose="02040503050406030204" pitchFamily="18" charset="0"/>
                <a:ea typeface="Cambria" panose="02040503050406030204" pitchFamily="18" charset="0"/>
              </a:rPr>
              <a:t>Participating in/Leading Seminars or Meetings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9" y="2066703"/>
            <a:ext cx="5257800" cy="4097031"/>
          </a:xfrm>
          <a:prstGeom prst="rect">
            <a:avLst/>
          </a:prstGeom>
          <a:ln>
            <a:solidFill>
              <a:srgbClr val="0070C0"/>
            </a:solidFill>
          </a:ln>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solidFill>
                  <a:schemeClr val="accent6">
                    <a:lumMod val="50000"/>
                  </a:schemeClr>
                </a:solidFill>
              </a:rPr>
              <a:t>To contribute an additional point:</a:t>
            </a:r>
          </a:p>
          <a:p>
            <a:pPr algn="ctr"/>
            <a:r>
              <a:rPr lang="en-US" sz="2400" dirty="0"/>
              <a:t>To bring up another point…</a:t>
            </a:r>
          </a:p>
          <a:p>
            <a:pPr algn="ctr"/>
            <a:r>
              <a:rPr lang="en-US" sz="2400" dirty="0"/>
              <a:t>Another interesting point is…</a:t>
            </a:r>
          </a:p>
          <a:p>
            <a:pPr algn="ctr"/>
            <a:r>
              <a:rPr lang="en-US" sz="2400" dirty="0"/>
              <a:t>What you have just said reminded me of…</a:t>
            </a:r>
          </a:p>
          <a:p>
            <a:pPr algn="ctr"/>
            <a:r>
              <a:rPr lang="en-US" sz="2400" dirty="0"/>
              <a:t>Further to everyone’s comments, I’d like to add another point, if I may.</a:t>
            </a:r>
          </a:p>
          <a:p>
            <a:pPr algn="ctr"/>
            <a:r>
              <a:rPr lang="en-US" sz="2400" dirty="0"/>
              <a:t>I have one additional thought.</a:t>
            </a:r>
          </a:p>
          <a:p>
            <a:pPr algn="ctr"/>
            <a:r>
              <a:rPr lang="en-US" sz="2400" dirty="0"/>
              <a:t>Following up on [name]’s comments…</a:t>
            </a:r>
          </a:p>
          <a:p>
            <a:pPr algn="ctr"/>
            <a:r>
              <a:rPr lang="en-US" sz="2400" dirty="0"/>
              <a:t>[Name]’s comments are very insightful. They led me to….</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199" y="2049769"/>
            <a:ext cx="5257800" cy="4097031"/>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solidFill>
                  <a:schemeClr val="accent4">
                    <a:lumMod val="50000"/>
                  </a:schemeClr>
                </a:solidFill>
              </a:rPr>
              <a:t>To emphasize a point:</a:t>
            </a:r>
          </a:p>
          <a:p>
            <a:pPr algn="ctr"/>
            <a:r>
              <a:rPr lang="en-US" sz="2400" dirty="0"/>
              <a:t>It seems to me that the real issue is…</a:t>
            </a:r>
          </a:p>
          <a:p>
            <a:pPr algn="ctr"/>
            <a:r>
              <a:rPr lang="en-US" sz="2400" dirty="0"/>
              <a:t>As I see it, the most important point/issue is…</a:t>
            </a:r>
          </a:p>
          <a:p>
            <a:pPr algn="ctr"/>
            <a:r>
              <a:rPr lang="en-US" sz="2400" dirty="0"/>
              <a:t>In my opinion, the main problem/central issue is…</a:t>
            </a:r>
          </a:p>
          <a:p>
            <a:pPr algn="ctr"/>
            <a:r>
              <a:rPr lang="en-US" sz="2400" dirty="0"/>
              <a:t>I think that we cannot overlook the importance of….</a:t>
            </a:r>
          </a:p>
        </p:txBody>
      </p:sp>
    </p:spTree>
    <p:extLst>
      <p:ext uri="{BB962C8B-B14F-4D97-AF65-F5344CB8AC3E}">
        <p14:creationId xmlns:p14="http://schemas.microsoft.com/office/powerpoint/2010/main" val="573151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fade">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fade">
                                      <p:cBhvr>
                                        <p:cTn id="42" dur="5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0" end="0"/>
                                            </p:txEl>
                                          </p:spTgt>
                                        </p:tgtEl>
                                        <p:attrNameLst>
                                          <p:attrName>style.visibility</p:attrName>
                                        </p:attrNameLst>
                                      </p:cBhvr>
                                      <p:to>
                                        <p:strVal val="visible"/>
                                      </p:to>
                                    </p:set>
                                    <p:animEffect transition="in" filter="fade">
                                      <p:cBhvr>
                                        <p:cTn id="47" dur="500"/>
                                        <p:tgtEl>
                                          <p:spTgt spid="14">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1" end="1"/>
                                            </p:txEl>
                                          </p:spTgt>
                                        </p:tgtEl>
                                        <p:attrNameLst>
                                          <p:attrName>style.visibility</p:attrName>
                                        </p:attrNameLst>
                                      </p:cBhvr>
                                      <p:to>
                                        <p:strVal val="visible"/>
                                      </p:to>
                                    </p:set>
                                    <p:animEffect transition="in" filter="fade">
                                      <p:cBhvr>
                                        <p:cTn id="52" dur="500"/>
                                        <p:tgtEl>
                                          <p:spTgt spid="14">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2" end="2"/>
                                            </p:txEl>
                                          </p:spTgt>
                                        </p:tgtEl>
                                        <p:attrNameLst>
                                          <p:attrName>style.visibility</p:attrName>
                                        </p:attrNameLst>
                                      </p:cBhvr>
                                      <p:to>
                                        <p:strVal val="visible"/>
                                      </p:to>
                                    </p:set>
                                    <p:animEffect transition="in" filter="fade">
                                      <p:cBhvr>
                                        <p:cTn id="57" dur="500"/>
                                        <p:tgtEl>
                                          <p:spTgt spid="14">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
                                            <p:txEl>
                                              <p:pRg st="3" end="3"/>
                                            </p:txEl>
                                          </p:spTgt>
                                        </p:tgtEl>
                                        <p:attrNameLst>
                                          <p:attrName>style.visibility</p:attrName>
                                        </p:attrNameLst>
                                      </p:cBhvr>
                                      <p:to>
                                        <p:strVal val="visible"/>
                                      </p:to>
                                    </p:set>
                                    <p:animEffect transition="in" filter="fade">
                                      <p:cBhvr>
                                        <p:cTn id="62" dur="500"/>
                                        <p:tgtEl>
                                          <p:spTgt spid="14">
                                            <p:txEl>
                                              <p:pRg st="3" end="3"/>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
                                            <p:txEl>
                                              <p:pRg st="4" end="4"/>
                                            </p:txEl>
                                          </p:spTgt>
                                        </p:tgtEl>
                                        <p:attrNameLst>
                                          <p:attrName>style.visibility</p:attrName>
                                        </p:attrNameLst>
                                      </p:cBhvr>
                                      <p:to>
                                        <p:strVal val="visible"/>
                                      </p:to>
                                    </p:set>
                                    <p:animEffect transition="in" filter="fade">
                                      <p:cBhvr>
                                        <p:cTn id="67"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2.3. Mastering the Mechanics of Language – </a:t>
            </a:r>
            <a:r>
              <a:rPr lang="en-US" sz="3200" b="1" dirty="0">
                <a:solidFill>
                  <a:srgbClr val="C00000"/>
                </a:solidFill>
                <a:latin typeface="Cambria" panose="02040503050406030204" pitchFamily="18" charset="0"/>
                <a:ea typeface="Cambria" panose="02040503050406030204" pitchFamily="18" charset="0"/>
              </a:rPr>
              <a:t>Participating in/Leading Seminars or Meetings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9" y="2066703"/>
            <a:ext cx="5257800" cy="4097031"/>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solidFill>
                  <a:schemeClr val="accent2">
                    <a:lumMod val="50000"/>
                  </a:schemeClr>
                </a:solidFill>
              </a:rPr>
              <a:t>To ask others for opinions:</a:t>
            </a:r>
          </a:p>
          <a:p>
            <a:pPr marL="0" indent="0" algn="ctr">
              <a:buFont typeface="Arial" panose="020B0604020202020204" pitchFamily="34" charset="0"/>
              <a:buNone/>
            </a:pPr>
            <a:endParaRPr lang="en-US" sz="2400" b="1" dirty="0">
              <a:solidFill>
                <a:schemeClr val="accent2">
                  <a:lumMod val="50000"/>
                </a:schemeClr>
              </a:solidFill>
            </a:endParaRPr>
          </a:p>
          <a:p>
            <a:pPr algn="ctr"/>
            <a:r>
              <a:rPr lang="en-US" sz="2400" dirty="0"/>
              <a:t>What’s your position on…</a:t>
            </a:r>
          </a:p>
          <a:p>
            <a:pPr algn="ctr"/>
            <a:r>
              <a:rPr lang="en-US" sz="2400" dirty="0"/>
              <a:t>[Name], I wonder if you’d like to comment on…</a:t>
            </a:r>
          </a:p>
          <a:p>
            <a:pPr algn="ctr"/>
            <a:r>
              <a:rPr lang="en-US" sz="2400" dirty="0"/>
              <a:t>[Name], would you like to give us your opinion on/about….</a:t>
            </a:r>
          </a:p>
          <a:p>
            <a:pPr algn="ctr"/>
            <a:r>
              <a:rPr lang="en-US" sz="2400" dirty="0"/>
              <a:t>[Name], what’s your reaction to…..</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199" y="2049769"/>
            <a:ext cx="5257800" cy="4097031"/>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solidFill>
                  <a:srgbClr val="7030A0"/>
                </a:solidFill>
              </a:rPr>
              <a:t>To wrap up a discussion:</a:t>
            </a:r>
          </a:p>
          <a:p>
            <a:pPr marL="0" indent="0" algn="ctr">
              <a:buFont typeface="Arial" panose="020B0604020202020204" pitchFamily="34" charset="0"/>
              <a:buNone/>
            </a:pPr>
            <a:endParaRPr lang="en-US" sz="2400" b="1" dirty="0">
              <a:solidFill>
                <a:schemeClr val="accent4">
                  <a:lumMod val="50000"/>
                </a:schemeClr>
              </a:solidFill>
            </a:endParaRPr>
          </a:p>
          <a:p>
            <a:pPr algn="ctr"/>
            <a:r>
              <a:rPr lang="en-US" sz="2400" dirty="0"/>
              <a:t>Let me summarize what we have talked about.</a:t>
            </a:r>
          </a:p>
          <a:p>
            <a:pPr algn="ctr"/>
            <a:r>
              <a:rPr lang="en-US" sz="2400" dirty="0"/>
              <a:t>Are there any final thoughts on this issue before we wrap up for the day?</a:t>
            </a:r>
          </a:p>
          <a:p>
            <a:pPr algn="ctr"/>
            <a:r>
              <a:rPr lang="en-US" sz="2400" dirty="0"/>
              <a:t>We are just about out of time. Let me conclude by saying…..</a:t>
            </a:r>
          </a:p>
        </p:txBody>
      </p:sp>
    </p:spTree>
    <p:extLst>
      <p:ext uri="{BB962C8B-B14F-4D97-AF65-F5344CB8AC3E}">
        <p14:creationId xmlns:p14="http://schemas.microsoft.com/office/powerpoint/2010/main" val="2899838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fade">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4">
                                            <p:txEl>
                                              <p:pRg st="0" end="0"/>
                                            </p:txEl>
                                          </p:spTgt>
                                        </p:tgtEl>
                                        <p:attrNameLst>
                                          <p:attrName>style.visibility</p:attrName>
                                        </p:attrNameLst>
                                      </p:cBhvr>
                                      <p:to>
                                        <p:strVal val="visible"/>
                                      </p:to>
                                    </p:set>
                                    <p:animEffect transition="in" filter="fade">
                                      <p:cBhvr>
                                        <p:cTn id="32" dur="500"/>
                                        <p:tgtEl>
                                          <p:spTgt spid="1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2" end="2"/>
                                            </p:txEl>
                                          </p:spTgt>
                                        </p:tgtEl>
                                        <p:attrNameLst>
                                          <p:attrName>style.visibility</p:attrName>
                                        </p:attrNameLst>
                                      </p:cBhvr>
                                      <p:to>
                                        <p:strVal val="visible"/>
                                      </p:to>
                                    </p:set>
                                    <p:animEffect transition="in" filter="fade">
                                      <p:cBhvr>
                                        <p:cTn id="37" dur="500"/>
                                        <p:tgtEl>
                                          <p:spTgt spid="14">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3" end="3"/>
                                            </p:txEl>
                                          </p:spTgt>
                                        </p:tgtEl>
                                        <p:attrNameLst>
                                          <p:attrName>style.visibility</p:attrName>
                                        </p:attrNameLst>
                                      </p:cBhvr>
                                      <p:to>
                                        <p:strVal val="visible"/>
                                      </p:to>
                                    </p:set>
                                    <p:animEffect transition="in" filter="fade">
                                      <p:cBhvr>
                                        <p:cTn id="42" dur="500"/>
                                        <p:tgtEl>
                                          <p:spTgt spid="14">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4" end="4"/>
                                            </p:txEl>
                                          </p:spTgt>
                                        </p:tgtEl>
                                        <p:attrNameLst>
                                          <p:attrName>style.visibility</p:attrName>
                                        </p:attrNameLst>
                                      </p:cBhvr>
                                      <p:to>
                                        <p:strVal val="visible"/>
                                      </p:to>
                                    </p:set>
                                    <p:animEffect transition="in" filter="fade">
                                      <p:cBhvr>
                                        <p:cTn id="47" dur="500"/>
                                        <p:tgtEl>
                                          <p:spTgt spid="1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2.3. Mastering the Mechanics of Language – </a:t>
            </a:r>
            <a:r>
              <a:rPr lang="en-US" sz="3200" b="1" dirty="0">
                <a:solidFill>
                  <a:srgbClr val="C00000"/>
                </a:solidFill>
                <a:latin typeface="Cambria" panose="02040503050406030204" pitchFamily="18" charset="0"/>
                <a:ea typeface="Cambria" panose="02040503050406030204" pitchFamily="18" charset="0"/>
              </a:rPr>
              <a:t>Participating in/Leading Seminars or Meetings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6282265" y="1979875"/>
            <a:ext cx="5071535" cy="4107026"/>
          </a:xfrm>
          <a:prstGeom prst="rect">
            <a:avLst/>
          </a:prstGeom>
          <a:ln>
            <a:solidFill>
              <a:srgbClr val="00B05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Which expressions do you usually  use?</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endParaRPr lang="en-US" sz="2400" dirty="0"/>
          </a:p>
          <a:p>
            <a:pPr marL="0" indent="0" algn="ctr">
              <a:buFont typeface="Arial" panose="020B0604020202020204" pitchFamily="34" charset="0"/>
              <a:buNone/>
            </a:pPr>
            <a:r>
              <a:rPr lang="en-US" sz="2400" b="1" dirty="0"/>
              <a:t>Which expressions are new to you?</a:t>
            </a:r>
          </a:p>
          <a:p>
            <a:pPr algn="ctr"/>
            <a:r>
              <a:rPr lang="en-US" sz="2400" dirty="0"/>
              <a:t>____________________________</a:t>
            </a:r>
          </a:p>
          <a:p>
            <a:pPr algn="ctr"/>
            <a:r>
              <a:rPr lang="en-US" sz="2400" dirty="0"/>
              <a:t>____________________________</a:t>
            </a:r>
          </a:p>
          <a:p>
            <a:pPr algn="ctr"/>
            <a:r>
              <a:rPr lang="en-US" sz="2400" dirty="0"/>
              <a:t>____________________________</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838200" y="1979876"/>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274407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Effect transition="in" filter="fade">
                                      <p:cBhvr>
                                        <p:cTn id="11" dur="500"/>
                                        <p:tgtEl>
                                          <p:spTgt spid="12">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500"/>
                                        <p:tgtEl>
                                          <p:spTgt spid="12">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fade">
                                      <p:cBhvr>
                                        <p:cTn id="19" dur="500"/>
                                        <p:tgtEl>
                                          <p:spTgt spid="12">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fade">
                                      <p:cBhvr>
                                        <p:cTn id="23" dur="500"/>
                                        <p:tgtEl>
                                          <p:spTgt spid="1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xEl>
                                              <p:pRg st="0" end="0"/>
                                            </p:txEl>
                                          </p:spTgt>
                                        </p:tgtEl>
                                        <p:attrNameLst>
                                          <p:attrName>style.visibility</p:attrName>
                                        </p:attrNameLst>
                                      </p:cBhvr>
                                      <p:to>
                                        <p:strVal val="visible"/>
                                      </p:to>
                                    </p:set>
                                    <p:animEffect transition="in" filter="fade">
                                      <p:cBhvr>
                                        <p:cTn id="28" dur="500"/>
                                        <p:tgtEl>
                                          <p:spTgt spid="9">
                                            <p:txEl>
                                              <p:pRg st="0" end="0"/>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fade">
                                      <p:cBhvr>
                                        <p:cTn id="32" dur="500"/>
                                        <p:tgtEl>
                                          <p:spTgt spid="9">
                                            <p:txEl>
                                              <p:pRg st="1" end="1"/>
                                            </p:txEl>
                                          </p:spTgt>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9">
                                            <p:txEl>
                                              <p:pRg st="2" end="2"/>
                                            </p:txEl>
                                          </p:spTgt>
                                        </p:tgtEl>
                                        <p:attrNameLst>
                                          <p:attrName>style.visibility</p:attrName>
                                        </p:attrNameLst>
                                      </p:cBhvr>
                                      <p:to>
                                        <p:strVal val="visible"/>
                                      </p:to>
                                    </p:set>
                                    <p:animEffect transition="in" filter="fade">
                                      <p:cBhvr>
                                        <p:cTn id="36" dur="500"/>
                                        <p:tgtEl>
                                          <p:spTgt spid="9">
                                            <p:txEl>
                                              <p:pRg st="2" end="2"/>
                                            </p:txEl>
                                          </p:spTgt>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9">
                                            <p:txEl>
                                              <p:pRg st="3" end="3"/>
                                            </p:txEl>
                                          </p:spTgt>
                                        </p:tgtEl>
                                        <p:attrNameLst>
                                          <p:attrName>style.visibility</p:attrName>
                                        </p:attrNameLst>
                                      </p:cBhvr>
                                      <p:to>
                                        <p:strVal val="visible"/>
                                      </p:to>
                                    </p:set>
                                    <p:animEffect transition="in" filter="fade">
                                      <p:cBhvr>
                                        <p:cTn id="40" dur="500"/>
                                        <p:tgtEl>
                                          <p:spTgt spid="9">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xEl>
                                              <p:pRg st="5" end="5"/>
                                            </p:txEl>
                                          </p:spTgt>
                                        </p:tgtEl>
                                        <p:attrNameLst>
                                          <p:attrName>style.visibility</p:attrName>
                                        </p:attrNameLst>
                                      </p:cBhvr>
                                      <p:to>
                                        <p:strVal val="visible"/>
                                      </p:to>
                                    </p:set>
                                    <p:animEffect transition="in" filter="fade">
                                      <p:cBhvr>
                                        <p:cTn id="45" dur="500"/>
                                        <p:tgtEl>
                                          <p:spTgt spid="9">
                                            <p:txEl>
                                              <p:pRg st="5" end="5"/>
                                            </p:txEl>
                                          </p:spTgt>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Effect transition="in" filter="fade">
                                      <p:cBhvr>
                                        <p:cTn id="49" dur="500"/>
                                        <p:tgtEl>
                                          <p:spTgt spid="9">
                                            <p:txEl>
                                              <p:pRg st="6" end="6"/>
                                            </p:txEl>
                                          </p:spTgt>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500"/>
                                        <p:tgtEl>
                                          <p:spTgt spid="9">
                                            <p:txEl>
                                              <p:pRg st="7" end="7"/>
                                            </p:txEl>
                                          </p:spTgt>
                                        </p:tgtEl>
                                      </p:cBhvr>
                                    </p:animEffect>
                                  </p:childTnLst>
                                </p:cTn>
                              </p:par>
                            </p:childTnLst>
                          </p:cTn>
                        </p:par>
                        <p:par>
                          <p:cTn id="54" fill="hold">
                            <p:stCondLst>
                              <p:cond delay="1500"/>
                            </p:stCondLst>
                            <p:childTnLst>
                              <p:par>
                                <p:cTn id="55" presetID="10" presetClass="entr" presetSubtype="0" fill="hold" nodeType="after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Effect transition="in" filter="fade">
                                      <p:cBhvr>
                                        <p:cTn id="5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2.4. Mastering the Mechanics of Language – </a:t>
            </a:r>
            <a:r>
              <a:rPr lang="en-US" sz="4000" b="1" dirty="0">
                <a:solidFill>
                  <a:srgbClr val="C00000"/>
                </a:solidFill>
                <a:latin typeface="Cambria" panose="02040503050406030204" pitchFamily="18" charset="0"/>
                <a:ea typeface="Cambria" panose="02040503050406030204" pitchFamily="18" charset="0"/>
              </a:rPr>
              <a:t>Taking Turns Speaking</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5698066" y="1860021"/>
            <a:ext cx="6070601" cy="4540779"/>
          </a:xfrm>
        </p:spPr>
        <p:txBody>
          <a:bodyPr>
            <a:normAutofit fontScale="92500" lnSpcReduction="10000"/>
          </a:bodyPr>
          <a:lstStyle/>
          <a:p>
            <a:pPr marL="0" indent="0" algn="ctr">
              <a:buNone/>
            </a:pPr>
            <a:r>
              <a:rPr lang="en-US" sz="2600" b="1" dirty="0">
                <a:solidFill>
                  <a:srgbClr val="C00000"/>
                </a:solidFill>
              </a:rPr>
              <a:t>TURN-YIELDING CUES</a:t>
            </a:r>
          </a:p>
          <a:p>
            <a:endParaRPr lang="en-US" sz="2400" dirty="0"/>
          </a:p>
          <a:p>
            <a:r>
              <a:rPr lang="en-US" sz="2400" dirty="0"/>
              <a:t>They are used by speakers to let listener(s) know that they have finished what they want to say. </a:t>
            </a:r>
          </a:p>
          <a:p>
            <a:endParaRPr lang="en-US" sz="2400" dirty="0"/>
          </a:p>
          <a:p>
            <a:r>
              <a:rPr lang="en-US" sz="2400" dirty="0"/>
              <a:t>Turn-yielding cues may be transmitted via the following signals, for example: intonation, expressions such as "</a:t>
            </a:r>
            <a:r>
              <a:rPr lang="en-US" sz="2400" i="1" dirty="0"/>
              <a:t>you know</a:t>
            </a:r>
            <a:r>
              <a:rPr lang="en-US" sz="2400" dirty="0"/>
              <a:t>," a drop in pitch/loudness, completion of a grammatical clause, unfilled pauses, the termination of hand gestures, the relaxation of body position, the resumption of a gaze towards the listener, the turning of the head toward the discussion leader, and so on.</a:t>
            </a:r>
          </a:p>
        </p:txBody>
      </p:sp>
      <p:sp>
        <p:nvSpPr>
          <p:cNvPr id="5" name="TextBox 4">
            <a:extLst>
              <a:ext uri="{FF2B5EF4-FFF2-40B4-BE49-F238E27FC236}">
                <a16:creationId xmlns:a16="http://schemas.microsoft.com/office/drawing/2014/main" id="{D1E25ED2-527F-4716-A847-38035B150A55}"/>
              </a:ext>
            </a:extLst>
          </p:cNvPr>
          <p:cNvSpPr txBox="1"/>
          <p:nvPr/>
        </p:nvSpPr>
        <p:spPr>
          <a:xfrm>
            <a:off x="643467" y="2612831"/>
            <a:ext cx="4851400" cy="2308324"/>
          </a:xfrm>
          <a:prstGeom prst="rect">
            <a:avLst/>
          </a:prstGeom>
          <a:noFill/>
          <a:ln>
            <a:solidFill>
              <a:srgbClr val="C00000"/>
            </a:solidFill>
            <a:prstDash val="dash"/>
          </a:ln>
        </p:spPr>
        <p:txBody>
          <a:bodyPr wrap="square" rtlCol="0">
            <a:spAutoFit/>
          </a:bodyPr>
          <a:lstStyle/>
          <a:p>
            <a:pPr algn="ctr"/>
            <a:r>
              <a:rPr lang="en-US" b="1" dirty="0"/>
              <a:t>How do you signal to interlocutors that you want them to take turn in speaking?</a:t>
            </a:r>
          </a:p>
          <a:p>
            <a:pPr algn="ctr"/>
            <a:r>
              <a:rPr lang="en-US" b="1" dirty="0"/>
              <a:t>Do you also use non-verbal cues?</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a:p>
            <a:pPr marL="285750" indent="-285750">
              <a:buFont typeface="Arial" panose="020B0604020202020204" pitchFamily="34" charset="0"/>
              <a:buChar char="•"/>
            </a:pPr>
            <a:r>
              <a:rPr lang="en-US" dirty="0"/>
              <a:t>______________________________________</a:t>
            </a:r>
          </a:p>
        </p:txBody>
      </p:sp>
    </p:spTree>
    <p:extLst>
      <p:ext uri="{BB962C8B-B14F-4D97-AF65-F5344CB8AC3E}">
        <p14:creationId xmlns:p14="http://schemas.microsoft.com/office/powerpoint/2010/main" val="3380811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2.4. Mastering the Mechanics of Language – </a:t>
            </a:r>
            <a:r>
              <a:rPr lang="en-US" sz="4000" b="1" dirty="0">
                <a:solidFill>
                  <a:srgbClr val="C00000"/>
                </a:solidFill>
                <a:latin typeface="Cambria" panose="02040503050406030204" pitchFamily="18" charset="0"/>
                <a:ea typeface="Cambria" panose="02040503050406030204" pitchFamily="18" charset="0"/>
              </a:rPr>
              <a:t>Taking Turns Speaking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400800" y="1927753"/>
            <a:ext cx="5367867" cy="4540779"/>
          </a:xfrm>
        </p:spPr>
        <p:txBody>
          <a:bodyPr>
            <a:normAutofit fontScale="77500" lnSpcReduction="20000"/>
          </a:bodyPr>
          <a:lstStyle/>
          <a:p>
            <a:pPr marL="0" indent="0" algn="ctr">
              <a:buNone/>
            </a:pPr>
            <a:r>
              <a:rPr lang="en-US" b="1" dirty="0">
                <a:solidFill>
                  <a:srgbClr val="C00000"/>
                </a:solidFill>
              </a:rPr>
              <a:t>TURN-REQUESTING CUES</a:t>
            </a:r>
          </a:p>
          <a:p>
            <a:endParaRPr lang="en-US" sz="2400" dirty="0"/>
          </a:p>
          <a:p>
            <a:r>
              <a:rPr lang="en-US" sz="2400" dirty="0"/>
              <a:t>Turn-requesting is more frequently accomplished by simultaneous talking or overlapping talk.</a:t>
            </a:r>
          </a:p>
          <a:p>
            <a:endParaRPr lang="en-US" sz="2400" dirty="0"/>
          </a:p>
          <a:p>
            <a:r>
              <a:rPr lang="en-US" sz="2400" dirty="0"/>
              <a:t>This may include short, content-free words or phrases, such as "</a:t>
            </a:r>
            <a:r>
              <a:rPr lang="en-US" sz="2400" i="1" dirty="0"/>
              <a:t>but uh....</a:t>
            </a:r>
            <a:r>
              <a:rPr lang="en-US" sz="2400" dirty="0"/>
              <a:t>" </a:t>
            </a:r>
          </a:p>
          <a:p>
            <a:endParaRPr lang="en-US" sz="2400" dirty="0"/>
          </a:p>
          <a:p>
            <a:r>
              <a:rPr lang="en-US" sz="2400" dirty="0"/>
              <a:t>This constitutes a clear attempt/request by the listener to talk or to show that he/she wants to talk next. </a:t>
            </a:r>
          </a:p>
          <a:p>
            <a:endParaRPr lang="en-US" sz="2400" dirty="0"/>
          </a:p>
          <a:p>
            <a:r>
              <a:rPr lang="en-US" sz="2400" dirty="0"/>
              <a:t>Such words may be uttered by the turn seeker while the speaker is talking or while the speaker is silent, either during a pause or after the speaker has clearly ended his/her utterance.</a:t>
            </a:r>
          </a:p>
        </p:txBody>
      </p:sp>
      <p:sp>
        <p:nvSpPr>
          <p:cNvPr id="6" name="Content Placeholder 7">
            <a:extLst>
              <a:ext uri="{FF2B5EF4-FFF2-40B4-BE49-F238E27FC236}">
                <a16:creationId xmlns:a16="http://schemas.microsoft.com/office/drawing/2014/main" id="{078D9452-3BDE-4E74-BA3F-253FF262F7E3}"/>
              </a:ext>
            </a:extLst>
          </p:cNvPr>
          <p:cNvSpPr txBox="1">
            <a:spLocks/>
          </p:cNvSpPr>
          <p:nvPr/>
        </p:nvSpPr>
        <p:spPr>
          <a:xfrm>
            <a:off x="838200" y="1960561"/>
            <a:ext cx="5367867" cy="4540779"/>
          </a:xfrm>
          <a:prstGeom prst="rect">
            <a:avLst/>
          </a:prstGeom>
        </p:spPr>
        <p:txBody>
          <a:bodyPr vert="horz" lIns="91440" tIns="45720" rIns="91440" bIns="45720" rtlCol="0">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600" b="1" dirty="0">
                <a:solidFill>
                  <a:srgbClr val="C00000"/>
                </a:solidFill>
              </a:rPr>
              <a:t>TURN-MAINTANING CUES</a:t>
            </a:r>
          </a:p>
          <a:p>
            <a:endParaRPr lang="en-US" sz="2400" dirty="0"/>
          </a:p>
          <a:p>
            <a:r>
              <a:rPr lang="en-US" sz="2400" dirty="0"/>
              <a:t>Turn-maintaining cues, in which speaking-turn requests are suppressed, are used by speakers to keep their speaking turns. </a:t>
            </a:r>
          </a:p>
          <a:p>
            <a:endParaRPr lang="en-US" sz="2400" dirty="0"/>
          </a:p>
          <a:p>
            <a:r>
              <a:rPr lang="en-US" sz="2400" dirty="0"/>
              <a:t>Hand gestures may be the most common nonverbal cues used for this purpose. </a:t>
            </a:r>
          </a:p>
          <a:p>
            <a:endParaRPr lang="en-US" sz="2400" dirty="0"/>
          </a:p>
          <a:p>
            <a:r>
              <a:rPr lang="en-US" sz="2400" dirty="0"/>
              <a:t>Some vocal cues may be used to accompany hand gestures. Examples of vocal cues may include: changes in volume, increased rate of speech in response to turn-requesting cues from listeners, the use of more filled pauses (e.g., ah... urn.. .) that eliminate silent pauses.</a:t>
            </a:r>
          </a:p>
        </p:txBody>
      </p:sp>
    </p:spTree>
    <p:extLst>
      <p:ext uri="{BB962C8B-B14F-4D97-AF65-F5344CB8AC3E}">
        <p14:creationId xmlns:p14="http://schemas.microsoft.com/office/powerpoint/2010/main" val="2702421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5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2" end="2"/>
                                            </p:txEl>
                                          </p:spTgt>
                                        </p:tgtEl>
                                        <p:attrNameLst>
                                          <p:attrName>style.visibility</p:attrName>
                                        </p:attrNameLst>
                                      </p:cBhvr>
                                      <p:to>
                                        <p:strVal val="visible"/>
                                      </p:to>
                                    </p:set>
                                    <p:animEffect transition="in" filter="fade">
                                      <p:cBhvr>
                                        <p:cTn id="32" dur="500"/>
                                        <p:tgtEl>
                                          <p:spTgt spid="8">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4" end="4"/>
                                            </p:txEl>
                                          </p:spTgt>
                                        </p:tgtEl>
                                        <p:attrNameLst>
                                          <p:attrName>style.visibility</p:attrName>
                                        </p:attrNameLst>
                                      </p:cBhvr>
                                      <p:to>
                                        <p:strVal val="visible"/>
                                      </p:to>
                                    </p:set>
                                    <p:animEffect transition="in" filter="fade">
                                      <p:cBhvr>
                                        <p:cTn id="37" dur="500"/>
                                        <p:tgtEl>
                                          <p:spTgt spid="8">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6" end="6"/>
                                            </p:txEl>
                                          </p:spTgt>
                                        </p:tgtEl>
                                        <p:attrNameLst>
                                          <p:attrName>style.visibility</p:attrName>
                                        </p:attrNameLst>
                                      </p:cBhvr>
                                      <p:to>
                                        <p:strVal val="visible"/>
                                      </p:to>
                                    </p:set>
                                    <p:animEffect transition="in" filter="fade">
                                      <p:cBhvr>
                                        <p:cTn id="42" dur="500"/>
                                        <p:tgtEl>
                                          <p:spTgt spid="8">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8" end="8"/>
                                            </p:txEl>
                                          </p:spTgt>
                                        </p:tgtEl>
                                        <p:attrNameLst>
                                          <p:attrName>style.visibility</p:attrName>
                                        </p:attrNameLst>
                                      </p:cBhvr>
                                      <p:to>
                                        <p:strVal val="visible"/>
                                      </p:to>
                                    </p:set>
                                    <p:animEffect transition="in" filter="fade">
                                      <p:cBhvr>
                                        <p:cTn id="4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2.4. Mastering the Mechanics of Language – </a:t>
            </a:r>
            <a:r>
              <a:rPr lang="en-US" sz="4000" b="1" dirty="0">
                <a:solidFill>
                  <a:srgbClr val="C00000"/>
                </a:solidFill>
                <a:latin typeface="Cambria" panose="02040503050406030204" pitchFamily="18" charset="0"/>
                <a:ea typeface="Cambria" panose="02040503050406030204" pitchFamily="18" charset="0"/>
              </a:rPr>
              <a:t>Taking Turns Speaking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502399" y="2074331"/>
            <a:ext cx="5367867" cy="4313237"/>
          </a:xfrm>
        </p:spPr>
        <p:txBody>
          <a:bodyPr>
            <a:normAutofit fontScale="92500" lnSpcReduction="20000"/>
          </a:bodyPr>
          <a:lstStyle/>
          <a:p>
            <a:pPr>
              <a:buFont typeface="Wingdings" panose="05000000000000000000" pitchFamily="2" charset="2"/>
              <a:buChar char="q"/>
            </a:pPr>
            <a:r>
              <a:rPr lang="en-US" sz="2400" dirty="0"/>
              <a:t>head nodding as a turn-taking signal?</a:t>
            </a:r>
          </a:p>
          <a:p>
            <a:pPr>
              <a:buFont typeface="Wingdings" panose="05000000000000000000" pitchFamily="2" charset="2"/>
              <a:buChar char="q"/>
            </a:pPr>
            <a:r>
              <a:rPr lang="en-US" sz="2400" dirty="0"/>
              <a:t>blinking eyes as a turn-taking signal?</a:t>
            </a:r>
          </a:p>
          <a:p>
            <a:pPr>
              <a:buFont typeface="Wingdings" panose="05000000000000000000" pitchFamily="2" charset="2"/>
              <a:buChar char="q"/>
            </a:pPr>
            <a:r>
              <a:rPr lang="en-US" sz="2400" dirty="0"/>
              <a:t>using eyebrow movement to signal turn-taking?</a:t>
            </a:r>
          </a:p>
          <a:p>
            <a:pPr>
              <a:buFont typeface="Wingdings" panose="05000000000000000000" pitchFamily="2" charset="2"/>
              <a:buChar char="q"/>
            </a:pPr>
            <a:r>
              <a:rPr lang="en-US" sz="2400" dirty="0"/>
              <a:t>using eye contact or gaze for conversation turn management?</a:t>
            </a:r>
          </a:p>
          <a:p>
            <a:pPr>
              <a:buFont typeface="Wingdings" panose="05000000000000000000" pitchFamily="2" charset="2"/>
              <a:buChar char="q"/>
            </a:pPr>
            <a:r>
              <a:rPr lang="en-US" sz="2400" dirty="0"/>
              <a:t>hand gesticulation?</a:t>
            </a:r>
          </a:p>
          <a:p>
            <a:pPr>
              <a:buFont typeface="Wingdings" panose="05000000000000000000" pitchFamily="2" charset="2"/>
              <a:buChar char="q"/>
            </a:pPr>
            <a:r>
              <a:rPr lang="en-US" sz="2400" dirty="0"/>
              <a:t>shifting or relaxation of posture or body position?</a:t>
            </a:r>
          </a:p>
          <a:p>
            <a:pPr>
              <a:buFont typeface="Wingdings" panose="05000000000000000000" pitchFamily="2" charset="2"/>
              <a:buChar char="q"/>
            </a:pPr>
            <a:r>
              <a:rPr lang="en-US" sz="2400" dirty="0"/>
              <a:t>turning of the head toward a speaker?</a:t>
            </a:r>
          </a:p>
          <a:p>
            <a:pPr>
              <a:buFont typeface="Wingdings" panose="05000000000000000000" pitchFamily="2" charset="2"/>
              <a:buChar char="q"/>
            </a:pPr>
            <a:r>
              <a:rPr lang="en-US" sz="2400" dirty="0"/>
              <a:t>raising hands?</a:t>
            </a:r>
          </a:p>
          <a:p>
            <a:pPr>
              <a:buFont typeface="Wingdings" panose="05000000000000000000" pitchFamily="2" charset="2"/>
              <a:buChar char="q"/>
            </a:pPr>
            <a:r>
              <a:rPr lang="en-US" sz="2400" dirty="0"/>
              <a:t>using an index finger?</a:t>
            </a:r>
          </a:p>
          <a:p>
            <a:pPr>
              <a:buFont typeface="Wingdings" panose="05000000000000000000" pitchFamily="2" charset="2"/>
              <a:buChar char="q"/>
            </a:pPr>
            <a:r>
              <a:rPr lang="en-US" sz="2400" dirty="0"/>
              <a:t>standing up?</a:t>
            </a:r>
          </a:p>
        </p:txBody>
      </p:sp>
      <p:sp>
        <p:nvSpPr>
          <p:cNvPr id="6" name="Content Placeholder 7">
            <a:extLst>
              <a:ext uri="{FF2B5EF4-FFF2-40B4-BE49-F238E27FC236}">
                <a16:creationId xmlns:a16="http://schemas.microsoft.com/office/drawing/2014/main" id="{078D9452-3BDE-4E74-BA3F-253FF262F7E3}"/>
              </a:ext>
            </a:extLst>
          </p:cNvPr>
          <p:cNvSpPr txBox="1">
            <a:spLocks/>
          </p:cNvSpPr>
          <p:nvPr/>
        </p:nvSpPr>
        <p:spPr>
          <a:xfrm>
            <a:off x="838200" y="1960561"/>
            <a:ext cx="5367867" cy="4540779"/>
          </a:xfrm>
          <a:prstGeom prst="rect">
            <a:avLst/>
          </a:prstGeom>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600" b="1" dirty="0">
                <a:solidFill>
                  <a:srgbClr val="C00000"/>
                </a:solidFill>
              </a:rPr>
              <a:t>NONVERBAL SIGNALS</a:t>
            </a:r>
          </a:p>
          <a:p>
            <a:endParaRPr lang="en-US" sz="2400" dirty="0"/>
          </a:p>
          <a:p>
            <a:r>
              <a:rPr lang="en-US" sz="2400" dirty="0"/>
              <a:t>Be observant of the following examples of nonverbal cues that people use in managing turn-taking.</a:t>
            </a:r>
          </a:p>
          <a:p>
            <a:endParaRPr lang="en-US" sz="2400" dirty="0"/>
          </a:p>
          <a:p>
            <a:r>
              <a:rPr lang="en-US" sz="2400" dirty="0"/>
              <a:t>Do people in your culture use similar nonverbal signals when they participate in group settings? </a:t>
            </a:r>
          </a:p>
          <a:p>
            <a:endParaRPr lang="en-US" sz="2400" dirty="0"/>
          </a:p>
          <a:p>
            <a:r>
              <a:rPr lang="en-US" sz="2400" dirty="0"/>
              <a:t>It's important to be aware of any cross-cultural differences in habitual visual turn-taking cues that you or others may use..</a:t>
            </a:r>
          </a:p>
        </p:txBody>
      </p:sp>
    </p:spTree>
    <p:extLst>
      <p:ext uri="{BB962C8B-B14F-4D97-AF65-F5344CB8AC3E}">
        <p14:creationId xmlns:p14="http://schemas.microsoft.com/office/powerpoint/2010/main" val="38642421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4" end="4"/>
                                            </p:txEl>
                                          </p:spTgt>
                                        </p:tgtEl>
                                        <p:attrNameLst>
                                          <p:attrName>style.visibility</p:attrName>
                                        </p:attrNameLst>
                                      </p:cBhvr>
                                      <p:to>
                                        <p:strVal val="visible"/>
                                      </p:to>
                                    </p:set>
                                    <p:animEffect transition="in" filter="fade">
                                      <p:cBhvr>
                                        <p:cTn id="17" dur="500"/>
                                        <p:tgtEl>
                                          <p:spTgt spid="6">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xEl>
                                              <p:pRg st="6" end="6"/>
                                            </p:txEl>
                                          </p:spTgt>
                                        </p:tgtEl>
                                        <p:attrNameLst>
                                          <p:attrName>style.visibility</p:attrName>
                                        </p:attrNameLst>
                                      </p:cBhvr>
                                      <p:to>
                                        <p:strVal val="visible"/>
                                      </p:to>
                                    </p:set>
                                    <p:animEffect transition="in" filter="fade">
                                      <p:cBhvr>
                                        <p:cTn id="22" dur="500"/>
                                        <p:tgtEl>
                                          <p:spTgt spid="6">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1" end="1"/>
                                            </p:txEl>
                                          </p:spTgt>
                                        </p:tgtEl>
                                        <p:attrNameLst>
                                          <p:attrName>style.visibility</p:attrName>
                                        </p:attrNameLst>
                                      </p:cBhvr>
                                      <p:to>
                                        <p:strVal val="visible"/>
                                      </p:to>
                                    </p:set>
                                    <p:animEffect transition="in" filter="fade">
                                      <p:cBhvr>
                                        <p:cTn id="32" dur="500"/>
                                        <p:tgtEl>
                                          <p:spTgt spid="8">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8">
                                            <p:txEl>
                                              <p:pRg st="2" end="2"/>
                                            </p:txEl>
                                          </p:spTgt>
                                        </p:tgtEl>
                                        <p:attrNameLst>
                                          <p:attrName>style.visibility</p:attrName>
                                        </p:attrNameLst>
                                      </p:cBhvr>
                                      <p:to>
                                        <p:strVal val="visible"/>
                                      </p:to>
                                    </p:set>
                                    <p:animEffect transition="in" filter="fade">
                                      <p:cBhvr>
                                        <p:cTn id="37" dur="500"/>
                                        <p:tgtEl>
                                          <p:spTgt spid="8">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8">
                                            <p:txEl>
                                              <p:pRg st="3" end="3"/>
                                            </p:txEl>
                                          </p:spTgt>
                                        </p:tgtEl>
                                        <p:attrNameLst>
                                          <p:attrName>style.visibility</p:attrName>
                                        </p:attrNameLst>
                                      </p:cBhvr>
                                      <p:to>
                                        <p:strVal val="visible"/>
                                      </p:to>
                                    </p:set>
                                    <p:animEffect transition="in" filter="fade">
                                      <p:cBhvr>
                                        <p:cTn id="42" dur="500"/>
                                        <p:tgtEl>
                                          <p:spTgt spid="8">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8">
                                            <p:txEl>
                                              <p:pRg st="4" end="4"/>
                                            </p:txEl>
                                          </p:spTgt>
                                        </p:tgtEl>
                                        <p:attrNameLst>
                                          <p:attrName>style.visibility</p:attrName>
                                        </p:attrNameLst>
                                      </p:cBhvr>
                                      <p:to>
                                        <p:strVal val="visible"/>
                                      </p:to>
                                    </p:set>
                                    <p:animEffect transition="in" filter="fade">
                                      <p:cBhvr>
                                        <p:cTn id="47" dur="500"/>
                                        <p:tgtEl>
                                          <p:spTgt spid="8">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8">
                                            <p:txEl>
                                              <p:pRg st="5" end="5"/>
                                            </p:txEl>
                                          </p:spTgt>
                                        </p:tgtEl>
                                        <p:attrNameLst>
                                          <p:attrName>style.visibility</p:attrName>
                                        </p:attrNameLst>
                                      </p:cBhvr>
                                      <p:to>
                                        <p:strVal val="visible"/>
                                      </p:to>
                                    </p:set>
                                    <p:animEffect transition="in" filter="fade">
                                      <p:cBhvr>
                                        <p:cTn id="52" dur="500"/>
                                        <p:tgtEl>
                                          <p:spTgt spid="8">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8">
                                            <p:txEl>
                                              <p:pRg st="6" end="6"/>
                                            </p:txEl>
                                          </p:spTgt>
                                        </p:tgtEl>
                                        <p:attrNameLst>
                                          <p:attrName>style.visibility</p:attrName>
                                        </p:attrNameLst>
                                      </p:cBhvr>
                                      <p:to>
                                        <p:strVal val="visible"/>
                                      </p:to>
                                    </p:set>
                                    <p:animEffect transition="in" filter="fade">
                                      <p:cBhvr>
                                        <p:cTn id="57" dur="500"/>
                                        <p:tgtEl>
                                          <p:spTgt spid="8">
                                            <p:txEl>
                                              <p:pRg st="6" end="6"/>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8">
                                            <p:txEl>
                                              <p:pRg st="7" end="7"/>
                                            </p:txEl>
                                          </p:spTgt>
                                        </p:tgtEl>
                                        <p:attrNameLst>
                                          <p:attrName>style.visibility</p:attrName>
                                        </p:attrNameLst>
                                      </p:cBhvr>
                                      <p:to>
                                        <p:strVal val="visible"/>
                                      </p:to>
                                    </p:set>
                                    <p:animEffect transition="in" filter="fade">
                                      <p:cBhvr>
                                        <p:cTn id="62" dur="500"/>
                                        <p:tgtEl>
                                          <p:spTgt spid="8">
                                            <p:txEl>
                                              <p:pRg st="7" end="7"/>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8">
                                            <p:txEl>
                                              <p:pRg st="8" end="8"/>
                                            </p:txEl>
                                          </p:spTgt>
                                        </p:tgtEl>
                                        <p:attrNameLst>
                                          <p:attrName>style.visibility</p:attrName>
                                        </p:attrNameLst>
                                      </p:cBhvr>
                                      <p:to>
                                        <p:strVal val="visible"/>
                                      </p:to>
                                    </p:set>
                                    <p:animEffect transition="in" filter="fade">
                                      <p:cBhvr>
                                        <p:cTn id="67" dur="500"/>
                                        <p:tgtEl>
                                          <p:spTgt spid="8">
                                            <p:txEl>
                                              <p:pRg st="8" end="8"/>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8">
                                            <p:txEl>
                                              <p:pRg st="9" end="9"/>
                                            </p:txEl>
                                          </p:spTgt>
                                        </p:tgtEl>
                                        <p:attrNameLst>
                                          <p:attrName>style.visibility</p:attrName>
                                        </p:attrNameLst>
                                      </p:cBhvr>
                                      <p:to>
                                        <p:strVal val="visible"/>
                                      </p:to>
                                    </p:set>
                                    <p:animEffect transition="in" filter="fade">
                                      <p:cBhvr>
                                        <p:cTn id="72" dur="5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944032" y="186263"/>
            <a:ext cx="10515600" cy="1325563"/>
          </a:xfrm>
        </p:spPr>
        <p:txBody>
          <a:bodyPr>
            <a:noAutofit/>
          </a:bodyPr>
          <a:lstStyle/>
          <a:p>
            <a:r>
              <a:rPr lang="en-US" sz="3200" b="1" dirty="0">
                <a:latin typeface="Cambria" panose="02040503050406030204" pitchFamily="18" charset="0"/>
                <a:ea typeface="Cambria" panose="02040503050406030204" pitchFamily="18" charset="0"/>
              </a:rPr>
              <a:t>2.4. Mastering the Mechanics of Language – </a:t>
            </a:r>
            <a:r>
              <a:rPr lang="en-US" sz="3200" b="1" dirty="0">
                <a:solidFill>
                  <a:srgbClr val="C00000"/>
                </a:solidFill>
                <a:latin typeface="Cambria" panose="02040503050406030204" pitchFamily="18" charset="0"/>
                <a:ea typeface="Cambria" panose="02040503050406030204" pitchFamily="18" charset="0"/>
              </a:rPr>
              <a:t>Taking Turns Speaking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6201832" y="1743433"/>
            <a:ext cx="5257800" cy="4623500"/>
          </a:xfrm>
          <a:prstGeom prst="rect">
            <a:avLst/>
          </a:prstGeom>
          <a:ln>
            <a:solidFill>
              <a:srgbClr val="0070C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Useful phrases:</a:t>
            </a:r>
          </a:p>
          <a:p>
            <a:pPr algn="ctr"/>
            <a:r>
              <a:rPr lang="en-US" sz="2400" dirty="0"/>
              <a:t>May (Could) I ask a question?</a:t>
            </a:r>
          </a:p>
          <a:p>
            <a:pPr algn="ctr"/>
            <a:r>
              <a:rPr lang="en-US" sz="2400" dirty="0"/>
              <a:t>May (Could) I make a suggestion?</a:t>
            </a:r>
          </a:p>
          <a:p>
            <a:pPr algn="ctr"/>
            <a:r>
              <a:rPr lang="en-US" sz="2400" dirty="0"/>
              <a:t>Excuse me for interrupting, but…</a:t>
            </a:r>
          </a:p>
          <a:p>
            <a:pPr algn="ctr"/>
            <a:r>
              <a:rPr lang="en-US" sz="2400" dirty="0"/>
              <a:t>If I could just come in here…</a:t>
            </a:r>
          </a:p>
          <a:p>
            <a:pPr algn="ctr"/>
            <a:r>
              <a:rPr lang="en-US" sz="2400" dirty="0"/>
              <a:t>If I may suggest another explanation…</a:t>
            </a:r>
          </a:p>
          <a:p>
            <a:pPr algn="ctr"/>
            <a:r>
              <a:rPr lang="en-US" sz="2400" dirty="0"/>
              <a:t>May (Could) I say something, please?</a:t>
            </a:r>
          </a:p>
          <a:p>
            <a:pPr algn="ctr"/>
            <a:r>
              <a:rPr lang="en-US" sz="2400" dirty="0"/>
              <a:t>I have a point I’d like to make.</a:t>
            </a:r>
          </a:p>
          <a:p>
            <a:pPr algn="ctr"/>
            <a:r>
              <a:rPr lang="en-US" sz="2400" dirty="0"/>
              <a:t>Sorry to interrupt, but…</a:t>
            </a:r>
          </a:p>
          <a:p>
            <a:pPr algn="ctr"/>
            <a:r>
              <a:rPr lang="en-US" sz="2400" dirty="0"/>
              <a:t>If I could add another point here…</a:t>
            </a:r>
          </a:p>
          <a:p>
            <a:pPr algn="ctr"/>
            <a:r>
              <a:rPr lang="en-US" sz="2400" dirty="0"/>
              <a:t>Can I make a quick comment about that?</a:t>
            </a:r>
          </a:p>
        </p:txBody>
      </p:sp>
      <p:sp>
        <p:nvSpPr>
          <p:cNvPr id="5" name="Content Placeholder 7">
            <a:extLst>
              <a:ext uri="{FF2B5EF4-FFF2-40B4-BE49-F238E27FC236}">
                <a16:creationId xmlns:a16="http://schemas.microsoft.com/office/drawing/2014/main" id="{7B94E89A-3536-47B7-8523-71A71774D200}"/>
              </a:ext>
            </a:extLst>
          </p:cNvPr>
          <p:cNvSpPr>
            <a:spLocks noGrp="1"/>
          </p:cNvSpPr>
          <p:nvPr>
            <p:ph idx="1"/>
          </p:nvPr>
        </p:nvSpPr>
        <p:spPr>
          <a:xfrm>
            <a:off x="944032" y="1945101"/>
            <a:ext cx="4631268" cy="3896897"/>
          </a:xfrm>
        </p:spPr>
        <p:txBody>
          <a:bodyPr>
            <a:noAutofit/>
          </a:bodyPr>
          <a:lstStyle/>
          <a:p>
            <a:pPr marL="0" indent="0" algn="ctr">
              <a:buNone/>
            </a:pPr>
            <a:r>
              <a:rPr lang="en-US" sz="2400" b="1" dirty="0">
                <a:solidFill>
                  <a:schemeClr val="accent6">
                    <a:lumMod val="50000"/>
                  </a:schemeClr>
                </a:solidFill>
              </a:rPr>
              <a:t>To interrupt politely and prevent interruptions:</a:t>
            </a:r>
          </a:p>
          <a:p>
            <a:pPr algn="ctr"/>
            <a:r>
              <a:rPr lang="en-US" sz="2400" b="1" dirty="0">
                <a:solidFill>
                  <a:schemeClr val="accent6">
                    <a:lumMod val="50000"/>
                  </a:schemeClr>
                </a:solidFill>
              </a:rPr>
              <a:t> </a:t>
            </a:r>
            <a:r>
              <a:rPr lang="en-US" sz="2400" dirty="0"/>
              <a:t>To indicate that you want to speak, you can use nonverbal signals such as </a:t>
            </a:r>
            <a:r>
              <a:rPr lang="en-US" sz="2400" b="1" dirty="0">
                <a:solidFill>
                  <a:schemeClr val="accent6">
                    <a:lumMod val="50000"/>
                  </a:schemeClr>
                </a:solidFill>
              </a:rPr>
              <a:t>leaning forward </a:t>
            </a:r>
            <a:r>
              <a:rPr lang="en-US" sz="2400" dirty="0"/>
              <a:t>or </a:t>
            </a:r>
            <a:r>
              <a:rPr lang="en-US" sz="2400" b="1" dirty="0">
                <a:solidFill>
                  <a:schemeClr val="accent6">
                    <a:lumMod val="50000"/>
                  </a:schemeClr>
                </a:solidFill>
              </a:rPr>
              <a:t>raising your hand</a:t>
            </a:r>
            <a:r>
              <a:rPr lang="en-US" sz="2400" dirty="0"/>
              <a:t>. </a:t>
            </a:r>
          </a:p>
          <a:p>
            <a:pPr algn="ctr"/>
            <a:endParaRPr lang="en-US" sz="2400" dirty="0"/>
          </a:p>
          <a:p>
            <a:pPr algn="ctr"/>
            <a:r>
              <a:rPr lang="en-US" sz="2400" dirty="0"/>
              <a:t>You can also gain the attention of the group </a:t>
            </a:r>
            <a:r>
              <a:rPr lang="en-US" sz="2400" b="1" dirty="0">
                <a:solidFill>
                  <a:schemeClr val="accent6">
                    <a:lumMod val="50000"/>
                  </a:schemeClr>
                </a:solidFill>
              </a:rPr>
              <a:t>during a pause </a:t>
            </a:r>
            <a:r>
              <a:rPr lang="en-US" sz="2400" dirty="0"/>
              <a:t>by using the following phrases:</a:t>
            </a:r>
          </a:p>
        </p:txBody>
      </p:sp>
    </p:spTree>
    <p:extLst>
      <p:ext uri="{BB962C8B-B14F-4D97-AF65-F5344CB8AC3E}">
        <p14:creationId xmlns:p14="http://schemas.microsoft.com/office/powerpoint/2010/main" val="3498877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animEffect transition="in" filter="fade">
                                      <p:cBhvr>
                                        <p:cTn id="17" dur="500"/>
                                        <p:tgtEl>
                                          <p:spTgt spid="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1" end="1"/>
                                            </p:txEl>
                                          </p:spTgt>
                                        </p:tgtEl>
                                        <p:attrNameLst>
                                          <p:attrName>style.visibility</p:attrName>
                                        </p:attrNameLst>
                                      </p:cBhvr>
                                      <p:to>
                                        <p:strVal val="visible"/>
                                      </p:to>
                                    </p:set>
                                    <p:animEffect transition="in" filter="fade">
                                      <p:cBhvr>
                                        <p:cTn id="27" dur="500"/>
                                        <p:tgtEl>
                                          <p:spTgt spid="9">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2" end="2"/>
                                            </p:txEl>
                                          </p:spTgt>
                                        </p:tgtEl>
                                        <p:attrNameLst>
                                          <p:attrName>style.visibility</p:attrName>
                                        </p:attrNameLst>
                                      </p:cBhvr>
                                      <p:to>
                                        <p:strVal val="visible"/>
                                      </p:to>
                                    </p:set>
                                    <p:animEffect transition="in" filter="fade">
                                      <p:cBhvr>
                                        <p:cTn id="32" dur="500"/>
                                        <p:tgtEl>
                                          <p:spTgt spid="9">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3" end="3"/>
                                            </p:txEl>
                                          </p:spTgt>
                                        </p:tgtEl>
                                        <p:attrNameLst>
                                          <p:attrName>style.visibility</p:attrName>
                                        </p:attrNameLst>
                                      </p:cBhvr>
                                      <p:to>
                                        <p:strVal val="visible"/>
                                      </p:to>
                                    </p:set>
                                    <p:animEffect transition="in" filter="fade">
                                      <p:cBhvr>
                                        <p:cTn id="37" dur="500"/>
                                        <p:tgtEl>
                                          <p:spTgt spid="9">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9">
                                            <p:txEl>
                                              <p:pRg st="4" end="4"/>
                                            </p:txEl>
                                          </p:spTgt>
                                        </p:tgtEl>
                                        <p:attrNameLst>
                                          <p:attrName>style.visibility</p:attrName>
                                        </p:attrNameLst>
                                      </p:cBhvr>
                                      <p:to>
                                        <p:strVal val="visible"/>
                                      </p:to>
                                    </p:set>
                                    <p:animEffect transition="in" filter="fade">
                                      <p:cBhvr>
                                        <p:cTn id="42" dur="500"/>
                                        <p:tgtEl>
                                          <p:spTgt spid="9">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xEl>
                                              <p:pRg st="5" end="5"/>
                                            </p:txEl>
                                          </p:spTgt>
                                        </p:tgtEl>
                                        <p:attrNameLst>
                                          <p:attrName>style.visibility</p:attrName>
                                        </p:attrNameLst>
                                      </p:cBhvr>
                                      <p:to>
                                        <p:strVal val="visible"/>
                                      </p:to>
                                    </p:set>
                                    <p:animEffect transition="in" filter="fade">
                                      <p:cBhvr>
                                        <p:cTn id="47" dur="500"/>
                                        <p:tgtEl>
                                          <p:spTgt spid="9">
                                            <p:txEl>
                                              <p:pRg st="5" end="5"/>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9">
                                            <p:txEl>
                                              <p:pRg st="6" end="6"/>
                                            </p:txEl>
                                          </p:spTgt>
                                        </p:tgtEl>
                                        <p:attrNameLst>
                                          <p:attrName>style.visibility</p:attrName>
                                        </p:attrNameLst>
                                      </p:cBhvr>
                                      <p:to>
                                        <p:strVal val="visible"/>
                                      </p:to>
                                    </p:set>
                                    <p:animEffect transition="in" filter="fade">
                                      <p:cBhvr>
                                        <p:cTn id="52" dur="500"/>
                                        <p:tgtEl>
                                          <p:spTgt spid="9">
                                            <p:txEl>
                                              <p:pRg st="6" end="6"/>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9">
                                            <p:txEl>
                                              <p:pRg st="7" end="7"/>
                                            </p:txEl>
                                          </p:spTgt>
                                        </p:tgtEl>
                                        <p:attrNameLst>
                                          <p:attrName>style.visibility</p:attrName>
                                        </p:attrNameLst>
                                      </p:cBhvr>
                                      <p:to>
                                        <p:strVal val="visible"/>
                                      </p:to>
                                    </p:set>
                                    <p:animEffect transition="in" filter="fade">
                                      <p:cBhvr>
                                        <p:cTn id="57" dur="500"/>
                                        <p:tgtEl>
                                          <p:spTgt spid="9">
                                            <p:txEl>
                                              <p:pRg st="7" end="7"/>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9">
                                            <p:txEl>
                                              <p:pRg st="8" end="8"/>
                                            </p:txEl>
                                          </p:spTgt>
                                        </p:tgtEl>
                                        <p:attrNameLst>
                                          <p:attrName>style.visibility</p:attrName>
                                        </p:attrNameLst>
                                      </p:cBhvr>
                                      <p:to>
                                        <p:strVal val="visible"/>
                                      </p:to>
                                    </p:set>
                                    <p:animEffect transition="in" filter="fade">
                                      <p:cBhvr>
                                        <p:cTn id="62" dur="500"/>
                                        <p:tgtEl>
                                          <p:spTgt spid="9">
                                            <p:txEl>
                                              <p:pRg st="8" end="8"/>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9">
                                            <p:txEl>
                                              <p:pRg st="9" end="9"/>
                                            </p:txEl>
                                          </p:spTgt>
                                        </p:tgtEl>
                                        <p:attrNameLst>
                                          <p:attrName>style.visibility</p:attrName>
                                        </p:attrNameLst>
                                      </p:cBhvr>
                                      <p:to>
                                        <p:strVal val="visible"/>
                                      </p:to>
                                    </p:set>
                                    <p:animEffect transition="in" filter="fade">
                                      <p:cBhvr>
                                        <p:cTn id="67" dur="500"/>
                                        <p:tgtEl>
                                          <p:spTgt spid="9">
                                            <p:txEl>
                                              <p:pRg st="9" end="9"/>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9">
                                            <p:txEl>
                                              <p:pRg st="10" end="10"/>
                                            </p:txEl>
                                          </p:spTgt>
                                        </p:tgtEl>
                                        <p:attrNameLst>
                                          <p:attrName>style.visibility</p:attrName>
                                        </p:attrNameLst>
                                      </p:cBhvr>
                                      <p:to>
                                        <p:strVal val="visible"/>
                                      </p:to>
                                    </p:set>
                                    <p:animEffect transition="in" filter="fade">
                                      <p:cBhvr>
                                        <p:cTn id="72" dur="500"/>
                                        <p:tgtEl>
                                          <p:spTgt spid="9">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2.4. Mastering the Mechanics of Language – </a:t>
            </a:r>
            <a:r>
              <a:rPr lang="en-US" sz="3200" b="1" dirty="0">
                <a:solidFill>
                  <a:srgbClr val="C00000"/>
                </a:solidFill>
                <a:latin typeface="Cambria" panose="02040503050406030204" pitchFamily="18" charset="0"/>
                <a:ea typeface="Cambria" panose="02040503050406030204" pitchFamily="18" charset="0"/>
              </a:rPr>
              <a:t>Taking Turns Speaking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838199" y="2066703"/>
            <a:ext cx="5257800" cy="4097031"/>
          </a:xfrm>
          <a:prstGeom prst="rect">
            <a:avLst/>
          </a:prstGeom>
          <a:ln>
            <a:solidFill>
              <a:srgbClr val="0070C0"/>
            </a:solidFill>
          </a:ln>
        </p:spPr>
        <p:txBody>
          <a:bodyPr vert="horz" lIns="91440" tIns="45720" rIns="91440" bIns="45720" rtlCol="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solidFill>
                  <a:schemeClr val="accent2">
                    <a:lumMod val="50000"/>
                  </a:schemeClr>
                </a:solidFill>
              </a:rPr>
              <a:t>To keep your turn:</a:t>
            </a:r>
          </a:p>
          <a:p>
            <a:pPr marL="0" indent="0" algn="ctr">
              <a:buFont typeface="Arial" panose="020B0604020202020204" pitchFamily="34" charset="0"/>
              <a:buNone/>
            </a:pPr>
            <a:endParaRPr lang="en-US" sz="2400" b="1" dirty="0">
              <a:solidFill>
                <a:schemeClr val="accent2">
                  <a:lumMod val="50000"/>
                </a:schemeClr>
              </a:solidFill>
            </a:endParaRPr>
          </a:p>
          <a:p>
            <a:pPr algn="ctr"/>
            <a:r>
              <a:rPr lang="en-US" sz="2400" dirty="0"/>
              <a:t>Could you let me finish my thought, please?</a:t>
            </a:r>
          </a:p>
          <a:p>
            <a:pPr algn="ctr"/>
            <a:r>
              <a:rPr lang="en-US" sz="2400" dirty="0"/>
              <a:t>Excuse me, I’d like to finish this point.</a:t>
            </a:r>
          </a:p>
          <a:p>
            <a:pPr algn="ctr"/>
            <a:r>
              <a:rPr lang="en-US" sz="2400" dirty="0"/>
              <a:t>I need a little more time to finish up this thought.</a:t>
            </a:r>
          </a:p>
          <a:p>
            <a:pPr algn="ctr"/>
            <a:r>
              <a:rPr lang="en-US" sz="2400" dirty="0"/>
              <a:t>Wait, I’m just about to finish my point.</a:t>
            </a:r>
          </a:p>
          <a:p>
            <a:pPr algn="ctr"/>
            <a:endParaRPr lang="en-US" sz="2400" dirty="0"/>
          </a:p>
          <a:p>
            <a:pPr marL="0" indent="0" algn="ctr">
              <a:buNone/>
            </a:pPr>
            <a:r>
              <a:rPr lang="en-US" sz="2200" i="1" dirty="0"/>
              <a:t>(Note: Watch your tone to avoid sounding hostile, especially in a heated discussion.)</a:t>
            </a:r>
          </a:p>
        </p:txBody>
      </p:sp>
      <p:sp>
        <p:nvSpPr>
          <p:cNvPr id="14" name="Content Placeholder 7">
            <a:extLst>
              <a:ext uri="{FF2B5EF4-FFF2-40B4-BE49-F238E27FC236}">
                <a16:creationId xmlns:a16="http://schemas.microsoft.com/office/drawing/2014/main" id="{F20E6FED-6287-466D-BF68-E1A88A3395DE}"/>
              </a:ext>
            </a:extLst>
          </p:cNvPr>
          <p:cNvSpPr txBox="1">
            <a:spLocks/>
          </p:cNvSpPr>
          <p:nvPr/>
        </p:nvSpPr>
        <p:spPr>
          <a:xfrm>
            <a:off x="6426199" y="2049769"/>
            <a:ext cx="5257800" cy="4097031"/>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solidFill>
                  <a:srgbClr val="7030A0"/>
                </a:solidFill>
              </a:rPr>
              <a:t>To continue after an interruption:</a:t>
            </a:r>
          </a:p>
          <a:p>
            <a:pPr marL="0" indent="0" algn="ctr">
              <a:buFont typeface="Arial" panose="020B0604020202020204" pitchFamily="34" charset="0"/>
              <a:buNone/>
            </a:pPr>
            <a:endParaRPr lang="en-US" sz="2400" b="1" dirty="0">
              <a:solidFill>
                <a:schemeClr val="accent4">
                  <a:lumMod val="50000"/>
                </a:schemeClr>
              </a:solidFill>
            </a:endParaRPr>
          </a:p>
          <a:p>
            <a:pPr algn="ctr"/>
            <a:r>
              <a:rPr lang="en-US" sz="2400" dirty="0"/>
              <a:t>As I was saying…</a:t>
            </a:r>
          </a:p>
          <a:p>
            <a:pPr algn="ctr"/>
            <a:r>
              <a:rPr lang="en-US" sz="2400" dirty="0"/>
              <a:t>Going back to what I was saying…</a:t>
            </a:r>
          </a:p>
          <a:p>
            <a:pPr algn="ctr"/>
            <a:r>
              <a:rPr lang="en-US" sz="2400" dirty="0"/>
              <a:t>As I mentioned earlier…</a:t>
            </a:r>
          </a:p>
          <a:p>
            <a:pPr algn="ctr"/>
            <a:r>
              <a:rPr lang="en-US" sz="2400" dirty="0"/>
              <a:t>Going back to the point that I was making….</a:t>
            </a:r>
          </a:p>
        </p:txBody>
      </p:sp>
    </p:spTree>
    <p:extLst>
      <p:ext uri="{BB962C8B-B14F-4D97-AF65-F5344CB8AC3E}">
        <p14:creationId xmlns:p14="http://schemas.microsoft.com/office/powerpoint/2010/main" val="1370978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9">
                                            <p:txEl>
                                              <p:pRg st="5" end="5"/>
                                            </p:txEl>
                                          </p:spTgt>
                                        </p:tgtEl>
                                        <p:attrNameLst>
                                          <p:attrName>style.visibility</p:attrName>
                                        </p:attrNameLst>
                                      </p:cBhvr>
                                      <p:to>
                                        <p:strVal val="visible"/>
                                      </p:to>
                                    </p:set>
                                    <p:animEffect transition="in" filter="fade">
                                      <p:cBhvr>
                                        <p:cTn id="27" dur="500"/>
                                        <p:tgtEl>
                                          <p:spTgt spid="9">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4">
                                            <p:txEl>
                                              <p:pRg st="0" end="0"/>
                                            </p:txEl>
                                          </p:spTgt>
                                        </p:tgtEl>
                                        <p:attrNameLst>
                                          <p:attrName>style.visibility</p:attrName>
                                        </p:attrNameLst>
                                      </p:cBhvr>
                                      <p:to>
                                        <p:strVal val="visible"/>
                                      </p:to>
                                    </p:set>
                                    <p:animEffect transition="in" filter="fade">
                                      <p:cBhvr>
                                        <p:cTn id="37" dur="500"/>
                                        <p:tgtEl>
                                          <p:spTgt spid="1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4">
                                            <p:txEl>
                                              <p:pRg st="2" end="2"/>
                                            </p:txEl>
                                          </p:spTgt>
                                        </p:tgtEl>
                                        <p:attrNameLst>
                                          <p:attrName>style.visibility</p:attrName>
                                        </p:attrNameLst>
                                      </p:cBhvr>
                                      <p:to>
                                        <p:strVal val="visible"/>
                                      </p:to>
                                    </p:set>
                                    <p:animEffect transition="in" filter="fade">
                                      <p:cBhvr>
                                        <p:cTn id="42" dur="500"/>
                                        <p:tgtEl>
                                          <p:spTgt spid="14">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
                                            <p:txEl>
                                              <p:pRg st="3" end="3"/>
                                            </p:txEl>
                                          </p:spTgt>
                                        </p:tgtEl>
                                        <p:attrNameLst>
                                          <p:attrName>style.visibility</p:attrName>
                                        </p:attrNameLst>
                                      </p:cBhvr>
                                      <p:to>
                                        <p:strVal val="visible"/>
                                      </p:to>
                                    </p:set>
                                    <p:animEffect transition="in" filter="fade">
                                      <p:cBhvr>
                                        <p:cTn id="47" dur="500"/>
                                        <p:tgtEl>
                                          <p:spTgt spid="14">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4">
                                            <p:txEl>
                                              <p:pRg st="4" end="4"/>
                                            </p:txEl>
                                          </p:spTgt>
                                        </p:tgtEl>
                                        <p:attrNameLst>
                                          <p:attrName>style.visibility</p:attrName>
                                        </p:attrNameLst>
                                      </p:cBhvr>
                                      <p:to>
                                        <p:strVal val="visible"/>
                                      </p:to>
                                    </p:set>
                                    <p:animEffect transition="in" filter="fade">
                                      <p:cBhvr>
                                        <p:cTn id="52" dur="500"/>
                                        <p:tgtEl>
                                          <p:spTgt spid="14">
                                            <p:txEl>
                                              <p:pRg st="4" end="4"/>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
                                            <p:txEl>
                                              <p:pRg st="5" end="5"/>
                                            </p:txEl>
                                          </p:spTgt>
                                        </p:tgtEl>
                                        <p:attrNameLst>
                                          <p:attrName>style.visibility</p:attrName>
                                        </p:attrNameLst>
                                      </p:cBhvr>
                                      <p:to>
                                        <p:strVal val="visible"/>
                                      </p:to>
                                    </p:set>
                                    <p:animEffect transition="in" filter="fade">
                                      <p:cBhvr>
                                        <p:cTn id="57" dur="500"/>
                                        <p:tgtEl>
                                          <p:spTgt spid="1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2.4. Mastering the Mechanics of Language – </a:t>
            </a:r>
            <a:r>
              <a:rPr lang="en-US" sz="3200" b="1" dirty="0">
                <a:solidFill>
                  <a:srgbClr val="C00000"/>
                </a:solidFill>
                <a:latin typeface="Cambria" panose="02040503050406030204" pitchFamily="18" charset="0"/>
                <a:ea typeface="Cambria" panose="02040503050406030204" pitchFamily="18" charset="0"/>
              </a:rPr>
              <a:t>Taking Turns Speaking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3467100" y="1982037"/>
            <a:ext cx="5257800" cy="4334096"/>
          </a:xfrm>
          <a:prstGeom prst="rect">
            <a:avLst/>
          </a:prstGeom>
          <a:ln>
            <a:solidFill>
              <a:srgbClr val="0070C0"/>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solidFill>
                  <a:schemeClr val="accent2">
                    <a:lumMod val="50000"/>
                  </a:schemeClr>
                </a:solidFill>
              </a:rPr>
              <a:t>[Discussion leading] To manage turn-taking when too many people talk at the same time:</a:t>
            </a:r>
          </a:p>
          <a:p>
            <a:pPr marL="0" indent="0" algn="ctr">
              <a:buFont typeface="Arial" panose="020B0604020202020204" pitchFamily="34" charset="0"/>
              <a:buNone/>
            </a:pPr>
            <a:endParaRPr lang="en-US" sz="2400" b="1" dirty="0">
              <a:solidFill>
                <a:schemeClr val="accent2">
                  <a:lumMod val="50000"/>
                </a:schemeClr>
              </a:solidFill>
            </a:endParaRPr>
          </a:p>
          <a:p>
            <a:pPr algn="ctr"/>
            <a:r>
              <a:rPr lang="en-US" sz="2400" dirty="0"/>
              <a:t>Let’s have one person at a time speak, please…</a:t>
            </a:r>
          </a:p>
          <a:p>
            <a:pPr algn="ctr"/>
            <a:r>
              <a:rPr lang="en-US" sz="2400" dirty="0"/>
              <a:t>Why don’t we let [name] go first? Then, [name] can speak next… It’s your turn, [name].</a:t>
            </a:r>
          </a:p>
          <a:p>
            <a:pPr algn="ctr"/>
            <a:r>
              <a:rPr lang="en-US" sz="2400" dirty="0"/>
              <a:t>Let’s listen to what [name] has to say…</a:t>
            </a:r>
          </a:p>
        </p:txBody>
      </p:sp>
    </p:spTree>
    <p:extLst>
      <p:ext uri="{BB962C8B-B14F-4D97-AF65-F5344CB8AC3E}">
        <p14:creationId xmlns:p14="http://schemas.microsoft.com/office/powerpoint/2010/main" val="2122560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2" end="2"/>
                                            </p:txEl>
                                          </p:spTgt>
                                        </p:tgtEl>
                                        <p:attrNameLst>
                                          <p:attrName>style.visibility</p:attrName>
                                        </p:attrNameLst>
                                      </p:cBhvr>
                                      <p:to>
                                        <p:strVal val="visible"/>
                                      </p:to>
                                    </p:set>
                                    <p:animEffect transition="in" filter="fade">
                                      <p:cBhvr>
                                        <p:cTn id="12" dur="500"/>
                                        <p:tgtEl>
                                          <p:spTgt spid="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3" end="3"/>
                                            </p:txEl>
                                          </p:spTgt>
                                        </p:tgtEl>
                                        <p:attrNameLst>
                                          <p:attrName>style.visibility</p:attrName>
                                        </p:attrNameLst>
                                      </p:cBhvr>
                                      <p:to>
                                        <p:strVal val="visible"/>
                                      </p:to>
                                    </p:set>
                                    <p:animEffect transition="in" filter="fade">
                                      <p:cBhvr>
                                        <p:cTn id="17" dur="500"/>
                                        <p:tgtEl>
                                          <p:spTgt spid="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2.4. Mastering the Mechanics of Language – </a:t>
            </a:r>
            <a:r>
              <a:rPr lang="en-US" sz="3200" b="1" dirty="0">
                <a:solidFill>
                  <a:srgbClr val="C00000"/>
                </a:solidFill>
                <a:latin typeface="Cambria" panose="02040503050406030204" pitchFamily="18" charset="0"/>
                <a:ea typeface="Cambria" panose="02040503050406030204" pitchFamily="18" charset="0"/>
              </a:rPr>
              <a:t>Taking Turns Speaking (cont.)</a:t>
            </a:r>
          </a:p>
        </p:txBody>
      </p:sp>
      <p:sp>
        <p:nvSpPr>
          <p:cNvPr id="9" name="Content Placeholder 7">
            <a:extLst>
              <a:ext uri="{FF2B5EF4-FFF2-40B4-BE49-F238E27FC236}">
                <a16:creationId xmlns:a16="http://schemas.microsoft.com/office/drawing/2014/main" id="{F80509CF-7FBD-4A6D-B3C0-E71492CC5CB2}"/>
              </a:ext>
            </a:extLst>
          </p:cNvPr>
          <p:cNvSpPr txBox="1">
            <a:spLocks/>
          </p:cNvSpPr>
          <p:nvPr/>
        </p:nvSpPr>
        <p:spPr>
          <a:xfrm>
            <a:off x="6282265" y="1979875"/>
            <a:ext cx="5071535" cy="4107026"/>
          </a:xfrm>
          <a:prstGeom prst="rect">
            <a:avLst/>
          </a:prstGeom>
          <a:ln>
            <a:solidFill>
              <a:srgbClr val="00B050"/>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US" sz="2400" b="1" dirty="0"/>
              <a:t>Which expressions do you usually  use?</a:t>
            </a:r>
          </a:p>
          <a:p>
            <a:pPr algn="ctr"/>
            <a:r>
              <a:rPr lang="en-US" sz="2400" dirty="0"/>
              <a:t>____________________________</a:t>
            </a:r>
          </a:p>
          <a:p>
            <a:pPr algn="ctr"/>
            <a:r>
              <a:rPr lang="en-US" sz="2400" dirty="0"/>
              <a:t>____________________________</a:t>
            </a:r>
          </a:p>
          <a:p>
            <a:pPr algn="ctr"/>
            <a:r>
              <a:rPr lang="en-US" sz="2400" dirty="0"/>
              <a:t>____________________________</a:t>
            </a:r>
          </a:p>
          <a:p>
            <a:pPr algn="ctr"/>
            <a:endParaRPr lang="en-US" sz="2400" dirty="0"/>
          </a:p>
          <a:p>
            <a:pPr marL="0" indent="0" algn="ctr">
              <a:buFont typeface="Arial" panose="020B0604020202020204" pitchFamily="34" charset="0"/>
              <a:buNone/>
            </a:pPr>
            <a:r>
              <a:rPr lang="en-US" sz="2400" b="1" dirty="0"/>
              <a:t>Which expressions are new to you?</a:t>
            </a:r>
          </a:p>
          <a:p>
            <a:pPr algn="ctr"/>
            <a:r>
              <a:rPr lang="en-US" sz="2400" dirty="0"/>
              <a:t>____________________________</a:t>
            </a:r>
          </a:p>
          <a:p>
            <a:pPr algn="ctr"/>
            <a:r>
              <a:rPr lang="en-US" sz="2400" dirty="0"/>
              <a:t>____________________________</a:t>
            </a:r>
          </a:p>
          <a:p>
            <a:pPr algn="ctr"/>
            <a:r>
              <a:rPr lang="en-US" sz="2400" dirty="0"/>
              <a:t>____________________________</a:t>
            </a:r>
          </a:p>
        </p:txBody>
      </p:sp>
      <p:sp>
        <p:nvSpPr>
          <p:cNvPr id="12" name="Content Placeholder 7">
            <a:extLst>
              <a:ext uri="{FF2B5EF4-FFF2-40B4-BE49-F238E27FC236}">
                <a16:creationId xmlns:a16="http://schemas.microsoft.com/office/drawing/2014/main" id="{61551AEA-51F6-43DB-B38A-5E025B714390}"/>
              </a:ext>
            </a:extLst>
          </p:cNvPr>
          <p:cNvSpPr txBox="1">
            <a:spLocks/>
          </p:cNvSpPr>
          <p:nvPr/>
        </p:nvSpPr>
        <p:spPr>
          <a:xfrm>
            <a:off x="838200" y="1979876"/>
            <a:ext cx="5071535" cy="2898248"/>
          </a:xfrm>
          <a:prstGeom prst="rect">
            <a:avLst/>
          </a:prstGeom>
          <a:ln>
            <a:solidFill>
              <a:schemeClr val="accent4">
                <a:lumMod val="75000"/>
              </a:schemeClr>
            </a:solidFill>
            <a:prstDash val="dash"/>
          </a:ln>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400" b="1" dirty="0"/>
              <a:t>Try adding some of your own expressions:</a:t>
            </a:r>
          </a:p>
          <a:p>
            <a:pPr algn="ctr"/>
            <a:r>
              <a:rPr lang="en-US" sz="2400" b="1" dirty="0"/>
              <a:t>____________________________</a:t>
            </a:r>
          </a:p>
          <a:p>
            <a:pPr algn="ctr"/>
            <a:r>
              <a:rPr lang="en-US" sz="2400" b="1" dirty="0"/>
              <a:t>____________________________</a:t>
            </a:r>
          </a:p>
          <a:p>
            <a:pPr algn="ctr"/>
            <a:r>
              <a:rPr lang="en-US" sz="2400" b="1" dirty="0"/>
              <a:t>____________________________</a:t>
            </a:r>
          </a:p>
          <a:p>
            <a:pPr algn="ctr"/>
            <a:r>
              <a:rPr lang="en-US" sz="2400" b="1" dirty="0"/>
              <a:t>____________________________</a:t>
            </a:r>
          </a:p>
        </p:txBody>
      </p:sp>
    </p:spTree>
    <p:extLst>
      <p:ext uri="{BB962C8B-B14F-4D97-AF65-F5344CB8AC3E}">
        <p14:creationId xmlns:p14="http://schemas.microsoft.com/office/powerpoint/2010/main" val="1597620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animEffect transition="in" filter="fade">
                                      <p:cBhvr>
                                        <p:cTn id="11" dur="500"/>
                                        <p:tgtEl>
                                          <p:spTgt spid="12">
                                            <p:txEl>
                                              <p:pRg st="1" end="1"/>
                                            </p:txEl>
                                          </p:spTgt>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animEffect transition="in" filter="fade">
                                      <p:cBhvr>
                                        <p:cTn id="15" dur="500"/>
                                        <p:tgtEl>
                                          <p:spTgt spid="12">
                                            <p:txEl>
                                              <p:pRg st="2" end="2"/>
                                            </p:txEl>
                                          </p:spTgt>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12">
                                            <p:txEl>
                                              <p:pRg st="3" end="3"/>
                                            </p:txEl>
                                          </p:spTgt>
                                        </p:tgtEl>
                                        <p:attrNameLst>
                                          <p:attrName>style.visibility</p:attrName>
                                        </p:attrNameLst>
                                      </p:cBhvr>
                                      <p:to>
                                        <p:strVal val="visible"/>
                                      </p:to>
                                    </p:set>
                                    <p:animEffect transition="in" filter="fade">
                                      <p:cBhvr>
                                        <p:cTn id="19" dur="500"/>
                                        <p:tgtEl>
                                          <p:spTgt spid="12">
                                            <p:txEl>
                                              <p:pRg st="3" end="3"/>
                                            </p:txEl>
                                          </p:spTgt>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12">
                                            <p:txEl>
                                              <p:pRg st="4" end="4"/>
                                            </p:txEl>
                                          </p:spTgt>
                                        </p:tgtEl>
                                        <p:attrNameLst>
                                          <p:attrName>style.visibility</p:attrName>
                                        </p:attrNameLst>
                                      </p:cBhvr>
                                      <p:to>
                                        <p:strVal val="visible"/>
                                      </p:to>
                                    </p:set>
                                    <p:animEffect transition="in" filter="fade">
                                      <p:cBhvr>
                                        <p:cTn id="23" dur="500"/>
                                        <p:tgtEl>
                                          <p:spTgt spid="12">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9">
                                            <p:txEl>
                                              <p:pRg st="0" end="0"/>
                                            </p:txEl>
                                          </p:spTgt>
                                        </p:tgtEl>
                                        <p:attrNameLst>
                                          <p:attrName>style.visibility</p:attrName>
                                        </p:attrNameLst>
                                      </p:cBhvr>
                                      <p:to>
                                        <p:strVal val="visible"/>
                                      </p:to>
                                    </p:set>
                                    <p:animEffect transition="in" filter="fade">
                                      <p:cBhvr>
                                        <p:cTn id="28" dur="500"/>
                                        <p:tgtEl>
                                          <p:spTgt spid="9">
                                            <p:txEl>
                                              <p:pRg st="0" end="0"/>
                                            </p:txEl>
                                          </p:spTgt>
                                        </p:tgtEl>
                                      </p:cBhvr>
                                    </p:animEffect>
                                  </p:childTnLst>
                                </p:cTn>
                              </p:par>
                            </p:childTnLst>
                          </p:cTn>
                        </p:par>
                        <p:par>
                          <p:cTn id="29" fill="hold">
                            <p:stCondLst>
                              <p:cond delay="500"/>
                            </p:stCondLst>
                            <p:childTnLst>
                              <p:par>
                                <p:cTn id="30" presetID="10" presetClass="entr" presetSubtype="0" fill="hold" nodeType="afterEffect">
                                  <p:stCondLst>
                                    <p:cond delay="0"/>
                                  </p:stCondLst>
                                  <p:childTnLst>
                                    <p:set>
                                      <p:cBhvr>
                                        <p:cTn id="31" dur="1" fill="hold">
                                          <p:stCondLst>
                                            <p:cond delay="0"/>
                                          </p:stCondLst>
                                        </p:cTn>
                                        <p:tgtEl>
                                          <p:spTgt spid="9">
                                            <p:txEl>
                                              <p:pRg st="1" end="1"/>
                                            </p:txEl>
                                          </p:spTgt>
                                        </p:tgtEl>
                                        <p:attrNameLst>
                                          <p:attrName>style.visibility</p:attrName>
                                        </p:attrNameLst>
                                      </p:cBhvr>
                                      <p:to>
                                        <p:strVal val="visible"/>
                                      </p:to>
                                    </p:set>
                                    <p:animEffect transition="in" filter="fade">
                                      <p:cBhvr>
                                        <p:cTn id="32" dur="500"/>
                                        <p:tgtEl>
                                          <p:spTgt spid="9">
                                            <p:txEl>
                                              <p:pRg st="1" end="1"/>
                                            </p:txEl>
                                          </p:spTgt>
                                        </p:tgtEl>
                                      </p:cBhvr>
                                    </p:animEffect>
                                  </p:childTnLst>
                                </p:cTn>
                              </p:par>
                            </p:childTnLst>
                          </p:cTn>
                        </p:par>
                        <p:par>
                          <p:cTn id="33" fill="hold">
                            <p:stCondLst>
                              <p:cond delay="1000"/>
                            </p:stCondLst>
                            <p:childTnLst>
                              <p:par>
                                <p:cTn id="34" presetID="10" presetClass="entr" presetSubtype="0" fill="hold" nodeType="afterEffect">
                                  <p:stCondLst>
                                    <p:cond delay="0"/>
                                  </p:stCondLst>
                                  <p:childTnLst>
                                    <p:set>
                                      <p:cBhvr>
                                        <p:cTn id="35" dur="1" fill="hold">
                                          <p:stCondLst>
                                            <p:cond delay="0"/>
                                          </p:stCondLst>
                                        </p:cTn>
                                        <p:tgtEl>
                                          <p:spTgt spid="9">
                                            <p:txEl>
                                              <p:pRg st="2" end="2"/>
                                            </p:txEl>
                                          </p:spTgt>
                                        </p:tgtEl>
                                        <p:attrNameLst>
                                          <p:attrName>style.visibility</p:attrName>
                                        </p:attrNameLst>
                                      </p:cBhvr>
                                      <p:to>
                                        <p:strVal val="visible"/>
                                      </p:to>
                                    </p:set>
                                    <p:animEffect transition="in" filter="fade">
                                      <p:cBhvr>
                                        <p:cTn id="36" dur="500"/>
                                        <p:tgtEl>
                                          <p:spTgt spid="9">
                                            <p:txEl>
                                              <p:pRg st="2" end="2"/>
                                            </p:txEl>
                                          </p:spTgt>
                                        </p:tgtEl>
                                      </p:cBhvr>
                                    </p:animEffect>
                                  </p:childTnLst>
                                </p:cTn>
                              </p:par>
                            </p:childTnLst>
                          </p:cTn>
                        </p:par>
                        <p:par>
                          <p:cTn id="37" fill="hold">
                            <p:stCondLst>
                              <p:cond delay="1500"/>
                            </p:stCondLst>
                            <p:childTnLst>
                              <p:par>
                                <p:cTn id="38" presetID="10" presetClass="entr" presetSubtype="0" fill="hold" nodeType="afterEffect">
                                  <p:stCondLst>
                                    <p:cond delay="0"/>
                                  </p:stCondLst>
                                  <p:childTnLst>
                                    <p:set>
                                      <p:cBhvr>
                                        <p:cTn id="39" dur="1" fill="hold">
                                          <p:stCondLst>
                                            <p:cond delay="0"/>
                                          </p:stCondLst>
                                        </p:cTn>
                                        <p:tgtEl>
                                          <p:spTgt spid="9">
                                            <p:txEl>
                                              <p:pRg st="3" end="3"/>
                                            </p:txEl>
                                          </p:spTgt>
                                        </p:tgtEl>
                                        <p:attrNameLst>
                                          <p:attrName>style.visibility</p:attrName>
                                        </p:attrNameLst>
                                      </p:cBhvr>
                                      <p:to>
                                        <p:strVal val="visible"/>
                                      </p:to>
                                    </p:set>
                                    <p:animEffect transition="in" filter="fade">
                                      <p:cBhvr>
                                        <p:cTn id="40" dur="500"/>
                                        <p:tgtEl>
                                          <p:spTgt spid="9">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9">
                                            <p:txEl>
                                              <p:pRg st="5" end="5"/>
                                            </p:txEl>
                                          </p:spTgt>
                                        </p:tgtEl>
                                        <p:attrNameLst>
                                          <p:attrName>style.visibility</p:attrName>
                                        </p:attrNameLst>
                                      </p:cBhvr>
                                      <p:to>
                                        <p:strVal val="visible"/>
                                      </p:to>
                                    </p:set>
                                    <p:animEffect transition="in" filter="fade">
                                      <p:cBhvr>
                                        <p:cTn id="45" dur="500"/>
                                        <p:tgtEl>
                                          <p:spTgt spid="9">
                                            <p:txEl>
                                              <p:pRg st="5" end="5"/>
                                            </p:txEl>
                                          </p:spTgt>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9">
                                            <p:txEl>
                                              <p:pRg st="6" end="6"/>
                                            </p:txEl>
                                          </p:spTgt>
                                        </p:tgtEl>
                                        <p:attrNameLst>
                                          <p:attrName>style.visibility</p:attrName>
                                        </p:attrNameLst>
                                      </p:cBhvr>
                                      <p:to>
                                        <p:strVal val="visible"/>
                                      </p:to>
                                    </p:set>
                                    <p:animEffect transition="in" filter="fade">
                                      <p:cBhvr>
                                        <p:cTn id="49" dur="500"/>
                                        <p:tgtEl>
                                          <p:spTgt spid="9">
                                            <p:txEl>
                                              <p:pRg st="6" end="6"/>
                                            </p:txEl>
                                          </p:spTgt>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9">
                                            <p:txEl>
                                              <p:pRg st="7" end="7"/>
                                            </p:txEl>
                                          </p:spTgt>
                                        </p:tgtEl>
                                        <p:attrNameLst>
                                          <p:attrName>style.visibility</p:attrName>
                                        </p:attrNameLst>
                                      </p:cBhvr>
                                      <p:to>
                                        <p:strVal val="visible"/>
                                      </p:to>
                                    </p:set>
                                    <p:animEffect transition="in" filter="fade">
                                      <p:cBhvr>
                                        <p:cTn id="53" dur="500"/>
                                        <p:tgtEl>
                                          <p:spTgt spid="9">
                                            <p:txEl>
                                              <p:pRg st="7" end="7"/>
                                            </p:txEl>
                                          </p:spTgt>
                                        </p:tgtEl>
                                      </p:cBhvr>
                                    </p:animEffect>
                                  </p:childTnLst>
                                </p:cTn>
                              </p:par>
                            </p:childTnLst>
                          </p:cTn>
                        </p:par>
                        <p:par>
                          <p:cTn id="54" fill="hold">
                            <p:stCondLst>
                              <p:cond delay="1500"/>
                            </p:stCondLst>
                            <p:childTnLst>
                              <p:par>
                                <p:cTn id="55" presetID="10" presetClass="entr" presetSubtype="0" fill="hold" nodeType="afterEffect">
                                  <p:stCondLst>
                                    <p:cond delay="0"/>
                                  </p:stCondLst>
                                  <p:childTnLst>
                                    <p:set>
                                      <p:cBhvr>
                                        <p:cTn id="56" dur="1" fill="hold">
                                          <p:stCondLst>
                                            <p:cond delay="0"/>
                                          </p:stCondLst>
                                        </p:cTn>
                                        <p:tgtEl>
                                          <p:spTgt spid="9">
                                            <p:txEl>
                                              <p:pRg st="8" end="8"/>
                                            </p:txEl>
                                          </p:spTgt>
                                        </p:tgtEl>
                                        <p:attrNameLst>
                                          <p:attrName>style.visibility</p:attrName>
                                        </p:attrNameLst>
                                      </p:cBhvr>
                                      <p:to>
                                        <p:strVal val="visible"/>
                                      </p:to>
                                    </p:set>
                                    <p:animEffect transition="in" filter="fade">
                                      <p:cBhvr>
                                        <p:cTn id="57" dur="500"/>
                                        <p:tgtEl>
                                          <p:spTgt spid="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Strategies for Success – </a:t>
            </a:r>
            <a:r>
              <a:rPr lang="en-US" sz="4000" b="1" dirty="0">
                <a:solidFill>
                  <a:srgbClr val="C00000"/>
                </a:solidFill>
                <a:latin typeface="Cambria" panose="02040503050406030204" pitchFamily="18" charset="0"/>
                <a:ea typeface="Cambria" panose="02040503050406030204" pitchFamily="18" charset="0"/>
              </a:rPr>
              <a:t>Turn-taking Management</a:t>
            </a: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003425"/>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4" name="TextBox 3">
            <a:extLst>
              <a:ext uri="{FF2B5EF4-FFF2-40B4-BE49-F238E27FC236}">
                <a16:creationId xmlns:a16="http://schemas.microsoft.com/office/drawing/2014/main" id="{7DBA34E1-964B-4D0B-AD5A-1C198CD345D6}"/>
              </a:ext>
            </a:extLst>
          </p:cNvPr>
          <p:cNvSpPr txBox="1"/>
          <p:nvPr/>
        </p:nvSpPr>
        <p:spPr>
          <a:xfrm>
            <a:off x="838200" y="1884538"/>
            <a:ext cx="5122333" cy="4401205"/>
          </a:xfrm>
          <a:prstGeom prst="rect">
            <a:avLst/>
          </a:prstGeom>
          <a:noFill/>
        </p:spPr>
        <p:txBody>
          <a:bodyPr wrap="square" rtlCol="0">
            <a:spAutoFit/>
          </a:bodyPr>
          <a:lstStyle/>
          <a:p>
            <a:pPr marL="285750" indent="-285750">
              <a:buFont typeface="Arial" panose="020B0604020202020204" pitchFamily="34" charset="0"/>
              <a:buChar char="•"/>
            </a:pPr>
            <a:r>
              <a:rPr lang="en-US" sz="2000" b="1" dirty="0"/>
              <a:t>Monitoring to self-diagnose</a:t>
            </a:r>
            <a:r>
              <a:rPr lang="en-US" sz="2000" dirty="0"/>
              <a:t>: In everyday conversations or group discussions, it is normal to have some interruptions.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It's also common for people to begin a comment just as another speaker is finishing his/her thought. </a:t>
            </a:r>
          </a:p>
          <a:p>
            <a:pPr marL="285750" indent="-285750">
              <a:buFont typeface="Arial" panose="020B0604020202020204" pitchFamily="34" charset="0"/>
              <a:buChar char="•"/>
            </a:pPr>
            <a:endParaRPr lang="en-US" sz="2000" dirty="0"/>
          </a:p>
          <a:p>
            <a:pPr marL="285750" indent="-285750">
              <a:buFont typeface="Arial" panose="020B0604020202020204" pitchFamily="34" charset="0"/>
              <a:buChar char="•"/>
            </a:pPr>
            <a:r>
              <a:rPr lang="en-US" sz="2000" dirty="0"/>
              <a:t>However, if you find that your talk is often being interrupted and, as a result, you don't have the time needed to finish your thoughts or ideas, consider whether any of the following issues are contributing to the problem.</a:t>
            </a:r>
          </a:p>
        </p:txBody>
      </p:sp>
      <p:sp>
        <p:nvSpPr>
          <p:cNvPr id="5" name="TextBox 4">
            <a:extLst>
              <a:ext uri="{FF2B5EF4-FFF2-40B4-BE49-F238E27FC236}">
                <a16:creationId xmlns:a16="http://schemas.microsoft.com/office/drawing/2014/main" id="{5DBBE8E0-3B26-4EAE-AA33-5325B9F54C90}"/>
              </a:ext>
            </a:extLst>
          </p:cNvPr>
          <p:cNvSpPr txBox="1"/>
          <p:nvPr/>
        </p:nvSpPr>
        <p:spPr>
          <a:xfrm>
            <a:off x="6426199" y="1476117"/>
            <a:ext cx="5427134" cy="5016758"/>
          </a:xfrm>
          <a:prstGeom prst="rect">
            <a:avLst/>
          </a:prstGeom>
          <a:noFill/>
          <a:ln>
            <a:solidFill>
              <a:srgbClr val="C00000"/>
            </a:solidFill>
            <a:prstDash val="dash"/>
          </a:ln>
        </p:spPr>
        <p:txBody>
          <a:bodyPr wrap="square" rtlCol="0">
            <a:spAutoFit/>
          </a:bodyPr>
          <a:lstStyle/>
          <a:p>
            <a:pPr marL="342900" indent="-342900">
              <a:buFont typeface="Wingdings" panose="05000000000000000000" pitchFamily="2" charset="2"/>
              <a:buChar char="q"/>
            </a:pPr>
            <a:r>
              <a:rPr lang="en-US" sz="2000" dirty="0"/>
              <a:t>Does my speaking style make people want to talk more than listen? Am I being precise and concise?</a:t>
            </a:r>
          </a:p>
          <a:p>
            <a:pPr marL="342900" indent="-342900">
              <a:buFont typeface="Wingdings" panose="05000000000000000000" pitchFamily="2" charset="2"/>
              <a:buChar char="q"/>
            </a:pPr>
            <a:r>
              <a:rPr lang="en-US" sz="2000" dirty="0"/>
              <a:t>Have I signaled explicitly and clearly when I have finished and when I have not?</a:t>
            </a:r>
          </a:p>
          <a:p>
            <a:pPr marL="342900" indent="-342900">
              <a:buFont typeface="Wingdings" panose="05000000000000000000" pitchFamily="2" charset="2"/>
              <a:buChar char="q"/>
            </a:pPr>
            <a:r>
              <a:rPr lang="en-US" sz="2000" dirty="0"/>
              <a:t>Is the pause between my thoughts too long?</a:t>
            </a:r>
          </a:p>
          <a:p>
            <a:pPr marL="342900" indent="-342900">
              <a:buFont typeface="Wingdings" panose="05000000000000000000" pitchFamily="2" charset="2"/>
              <a:buChar char="q"/>
            </a:pPr>
            <a:r>
              <a:rPr lang="en-US" sz="2000" dirty="0"/>
              <a:t>Have I misperceived normal overlap as an interruption and not realized that I can still keep talking? In other words, have I yielded the floor too easily?</a:t>
            </a:r>
          </a:p>
          <a:p>
            <a:pPr marL="342900" indent="-342900">
              <a:buFont typeface="Wingdings" panose="05000000000000000000" pitchFamily="2" charset="2"/>
              <a:buChar char="q"/>
            </a:pPr>
            <a:r>
              <a:rPr lang="en-US" sz="2000" dirty="0"/>
              <a:t>Could it be the case that I got my listeners so involved that sometimes people could not hold in their reactions?</a:t>
            </a:r>
          </a:p>
          <a:p>
            <a:pPr marL="342900" indent="-342900">
              <a:buFont typeface="Wingdings" panose="05000000000000000000" pitchFamily="2" charset="2"/>
              <a:buChar char="q"/>
            </a:pPr>
            <a:r>
              <a:rPr lang="en-US" sz="2000" dirty="0"/>
              <a:t>Is there a pattern of interaction that might be related to power dynamics and/or gender differences in communication?</a:t>
            </a:r>
          </a:p>
        </p:txBody>
      </p:sp>
    </p:spTree>
    <p:extLst>
      <p:ext uri="{BB962C8B-B14F-4D97-AF65-F5344CB8AC3E}">
        <p14:creationId xmlns:p14="http://schemas.microsoft.com/office/powerpoint/2010/main" val="4209894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fade">
                                      <p:cBhvr>
                                        <p:cTn id="17" dur="500"/>
                                        <p:tgtEl>
                                          <p:spTgt spid="4">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0" end="0"/>
                                            </p:txEl>
                                          </p:spTgt>
                                        </p:tgtEl>
                                        <p:attrNameLst>
                                          <p:attrName>style.visibility</p:attrName>
                                        </p:attrNameLst>
                                      </p:cBhvr>
                                      <p:to>
                                        <p:strVal val="visible"/>
                                      </p:to>
                                    </p:set>
                                    <p:animEffect transition="in" filter="fade">
                                      <p:cBhvr>
                                        <p:cTn id="22" dur="500"/>
                                        <p:tgtEl>
                                          <p:spTgt spid="5">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fade">
                                      <p:cBhvr>
                                        <p:cTn id="27" dur="500"/>
                                        <p:tgtEl>
                                          <p:spTgt spid="5">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
                                            <p:txEl>
                                              <p:pRg st="2" end="2"/>
                                            </p:txEl>
                                          </p:spTgt>
                                        </p:tgtEl>
                                        <p:attrNameLst>
                                          <p:attrName>style.visibility</p:attrName>
                                        </p:attrNameLst>
                                      </p:cBhvr>
                                      <p:to>
                                        <p:strVal val="visible"/>
                                      </p:to>
                                    </p:set>
                                    <p:animEffect transition="in" filter="fade">
                                      <p:cBhvr>
                                        <p:cTn id="32" dur="500"/>
                                        <p:tgtEl>
                                          <p:spTgt spid="5">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5">
                                            <p:txEl>
                                              <p:pRg st="3" end="3"/>
                                            </p:txEl>
                                          </p:spTgt>
                                        </p:tgtEl>
                                        <p:attrNameLst>
                                          <p:attrName>style.visibility</p:attrName>
                                        </p:attrNameLst>
                                      </p:cBhvr>
                                      <p:to>
                                        <p:strVal val="visible"/>
                                      </p:to>
                                    </p:set>
                                    <p:animEffect transition="in" filter="fade">
                                      <p:cBhvr>
                                        <p:cTn id="37" dur="500"/>
                                        <p:tgtEl>
                                          <p:spTgt spid="5">
                                            <p:txEl>
                                              <p:pRg st="3" end="3"/>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5">
                                            <p:txEl>
                                              <p:pRg st="4" end="4"/>
                                            </p:txEl>
                                          </p:spTgt>
                                        </p:tgtEl>
                                        <p:attrNameLst>
                                          <p:attrName>style.visibility</p:attrName>
                                        </p:attrNameLst>
                                      </p:cBhvr>
                                      <p:to>
                                        <p:strVal val="visible"/>
                                      </p:to>
                                    </p:set>
                                    <p:animEffect transition="in" filter="fade">
                                      <p:cBhvr>
                                        <p:cTn id="42" dur="500"/>
                                        <p:tgtEl>
                                          <p:spTgt spid="5">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5">
                                            <p:txEl>
                                              <p:pRg st="5" end="5"/>
                                            </p:txEl>
                                          </p:spTgt>
                                        </p:tgtEl>
                                        <p:attrNameLst>
                                          <p:attrName>style.visibility</p:attrName>
                                        </p:attrNameLst>
                                      </p:cBhvr>
                                      <p:to>
                                        <p:strVal val="visible"/>
                                      </p:to>
                                    </p:set>
                                    <p:animEffect transition="in" filter="fade">
                                      <p:cBhvr>
                                        <p:cTn id="47"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Strategies for Success – </a:t>
            </a:r>
            <a:r>
              <a:rPr lang="en-US" sz="4000" b="1" dirty="0">
                <a:solidFill>
                  <a:srgbClr val="C00000"/>
                </a:solidFill>
                <a:latin typeface="Cambria" panose="02040503050406030204" pitchFamily="18" charset="0"/>
                <a:ea typeface="Cambria" panose="02040503050406030204" pitchFamily="18" charset="0"/>
              </a:rPr>
              <a:t>Turn-taking Management (cont.)</a:t>
            </a: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003425"/>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4" name="TextBox 3">
            <a:extLst>
              <a:ext uri="{FF2B5EF4-FFF2-40B4-BE49-F238E27FC236}">
                <a16:creationId xmlns:a16="http://schemas.microsoft.com/office/drawing/2014/main" id="{7DBA34E1-964B-4D0B-AD5A-1C198CD345D6}"/>
              </a:ext>
            </a:extLst>
          </p:cNvPr>
          <p:cNvSpPr txBox="1"/>
          <p:nvPr/>
        </p:nvSpPr>
        <p:spPr>
          <a:xfrm>
            <a:off x="838200" y="1708993"/>
            <a:ext cx="10515600" cy="1015663"/>
          </a:xfrm>
          <a:prstGeom prst="rect">
            <a:avLst/>
          </a:prstGeom>
          <a:noFill/>
        </p:spPr>
        <p:txBody>
          <a:bodyPr wrap="square" rtlCol="0">
            <a:spAutoFit/>
          </a:bodyPr>
          <a:lstStyle/>
          <a:p>
            <a:pPr marL="285750" indent="-285750">
              <a:buFont typeface="Arial" panose="020B0604020202020204" pitchFamily="34" charset="0"/>
              <a:buChar char="•"/>
            </a:pPr>
            <a:r>
              <a:rPr lang="en-US" sz="2000" b="1" dirty="0"/>
              <a:t>Strategies for managing interruptions: </a:t>
            </a:r>
            <a:r>
              <a:rPr lang="en-US" sz="2000" dirty="0"/>
              <a:t>If any of the above factors might be at play in the occurrence of frequent interruptions, here are some suggestions for taking control of your turn to speak:</a:t>
            </a:r>
          </a:p>
        </p:txBody>
      </p:sp>
      <p:sp>
        <p:nvSpPr>
          <p:cNvPr id="5" name="TextBox 4">
            <a:extLst>
              <a:ext uri="{FF2B5EF4-FFF2-40B4-BE49-F238E27FC236}">
                <a16:creationId xmlns:a16="http://schemas.microsoft.com/office/drawing/2014/main" id="{5DBBE8E0-3B26-4EAE-AA33-5325B9F54C90}"/>
              </a:ext>
            </a:extLst>
          </p:cNvPr>
          <p:cNvSpPr txBox="1"/>
          <p:nvPr/>
        </p:nvSpPr>
        <p:spPr>
          <a:xfrm>
            <a:off x="1466308" y="2838870"/>
            <a:ext cx="4402668" cy="923330"/>
          </a:xfrm>
          <a:prstGeom prst="rect">
            <a:avLst/>
          </a:prstGeom>
          <a:noFill/>
          <a:ln>
            <a:solidFill>
              <a:srgbClr val="C00000"/>
            </a:solidFill>
            <a:prstDash val="dash"/>
          </a:ln>
        </p:spPr>
        <p:txBody>
          <a:bodyPr wrap="square" rtlCol="0">
            <a:spAutoFit/>
          </a:bodyPr>
          <a:lstStyle/>
          <a:p>
            <a:r>
              <a:rPr lang="en-US" dirty="0"/>
              <a:t>1. Observe the pattern of interruptions. Experiment with talking through what you perceive as an interruption.</a:t>
            </a:r>
          </a:p>
        </p:txBody>
      </p:sp>
      <p:sp>
        <p:nvSpPr>
          <p:cNvPr id="8" name="TextBox 7">
            <a:extLst>
              <a:ext uri="{FF2B5EF4-FFF2-40B4-BE49-F238E27FC236}">
                <a16:creationId xmlns:a16="http://schemas.microsoft.com/office/drawing/2014/main" id="{3CD38DD8-3041-446F-95B9-D55168D87506}"/>
              </a:ext>
            </a:extLst>
          </p:cNvPr>
          <p:cNvSpPr txBox="1"/>
          <p:nvPr/>
        </p:nvSpPr>
        <p:spPr>
          <a:xfrm>
            <a:off x="1466308" y="4206369"/>
            <a:ext cx="4402669" cy="2031325"/>
          </a:xfrm>
          <a:prstGeom prst="rect">
            <a:avLst/>
          </a:prstGeom>
          <a:noFill/>
          <a:ln>
            <a:solidFill>
              <a:schemeClr val="accent6">
                <a:lumMod val="75000"/>
              </a:schemeClr>
            </a:solidFill>
            <a:prstDash val="dash"/>
          </a:ln>
        </p:spPr>
        <p:txBody>
          <a:bodyPr wrap="square" rtlCol="0">
            <a:spAutoFit/>
          </a:bodyPr>
          <a:lstStyle/>
          <a:p>
            <a:r>
              <a:rPr lang="en-US" dirty="0"/>
              <a:t>2. Be aware of your own and the other person's body language, style, and pace, e.g., dropping the pitch at the end of the last sentence to signal yielding. Sending explicit verbal, vocal, and nonverbal signals to the other person may give you more control of the conversation.</a:t>
            </a:r>
          </a:p>
        </p:txBody>
      </p:sp>
      <p:sp>
        <p:nvSpPr>
          <p:cNvPr id="9" name="TextBox 8">
            <a:extLst>
              <a:ext uri="{FF2B5EF4-FFF2-40B4-BE49-F238E27FC236}">
                <a16:creationId xmlns:a16="http://schemas.microsoft.com/office/drawing/2014/main" id="{FD0208C3-1596-4D91-A2E7-7160DEB10312}"/>
              </a:ext>
            </a:extLst>
          </p:cNvPr>
          <p:cNvSpPr txBox="1"/>
          <p:nvPr/>
        </p:nvSpPr>
        <p:spPr>
          <a:xfrm>
            <a:off x="6731000" y="3671325"/>
            <a:ext cx="4402669" cy="1754326"/>
          </a:xfrm>
          <a:prstGeom prst="rect">
            <a:avLst/>
          </a:prstGeom>
          <a:noFill/>
          <a:ln>
            <a:solidFill>
              <a:srgbClr val="00B050"/>
            </a:solidFill>
            <a:prstDash val="dash"/>
          </a:ln>
        </p:spPr>
        <p:txBody>
          <a:bodyPr wrap="square" rtlCol="0">
            <a:spAutoFit/>
          </a:bodyPr>
          <a:lstStyle/>
          <a:p>
            <a:r>
              <a:rPr lang="en-US" dirty="0"/>
              <a:t>3. If you pause for more than five seconds in the middle of your turn, people may assume that you have finished what you wanted to say. If you are still talking, send out explicit verbal signals(e.g., I'm just about to finish my point.) to let others know.</a:t>
            </a:r>
          </a:p>
        </p:txBody>
      </p:sp>
    </p:spTree>
    <p:extLst>
      <p:ext uri="{BB962C8B-B14F-4D97-AF65-F5344CB8AC3E}">
        <p14:creationId xmlns:p14="http://schemas.microsoft.com/office/powerpoint/2010/main" val="40626494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500"/>
                                        <p:tgtEl>
                                          <p:spTgt spid="8">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9">
                                            <p:txEl>
                                              <p:pRg st="0" end="0"/>
                                            </p:txEl>
                                          </p:spTgt>
                                        </p:tgtEl>
                                        <p:attrNameLst>
                                          <p:attrName>style.visibility</p:attrName>
                                        </p:attrNameLst>
                                      </p:cBhvr>
                                      <p:to>
                                        <p:strVal val="visible"/>
                                      </p:to>
                                    </p:set>
                                    <p:animEffect transition="in" filter="fade">
                                      <p:cBhvr>
                                        <p:cTn id="2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3.1. Strategies for Success – </a:t>
            </a:r>
            <a:r>
              <a:rPr lang="en-US" sz="4000" b="1" dirty="0">
                <a:solidFill>
                  <a:srgbClr val="C00000"/>
                </a:solidFill>
                <a:latin typeface="Cambria" panose="02040503050406030204" pitchFamily="18" charset="0"/>
                <a:ea typeface="Cambria" panose="02040503050406030204" pitchFamily="18" charset="0"/>
              </a:rPr>
              <a:t>Turn-taking Management (cont.)</a:t>
            </a: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003425"/>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4" name="TextBox 3">
            <a:extLst>
              <a:ext uri="{FF2B5EF4-FFF2-40B4-BE49-F238E27FC236}">
                <a16:creationId xmlns:a16="http://schemas.microsoft.com/office/drawing/2014/main" id="{7DBA34E1-964B-4D0B-AD5A-1C198CD345D6}"/>
              </a:ext>
            </a:extLst>
          </p:cNvPr>
          <p:cNvSpPr txBox="1"/>
          <p:nvPr/>
        </p:nvSpPr>
        <p:spPr>
          <a:xfrm>
            <a:off x="838200" y="1884538"/>
            <a:ext cx="10515600" cy="1015663"/>
          </a:xfrm>
          <a:prstGeom prst="rect">
            <a:avLst/>
          </a:prstGeom>
          <a:noFill/>
        </p:spPr>
        <p:txBody>
          <a:bodyPr wrap="square" rtlCol="0">
            <a:spAutoFit/>
          </a:bodyPr>
          <a:lstStyle/>
          <a:p>
            <a:pPr marL="285750" indent="-285750">
              <a:buFont typeface="Arial" panose="020B0604020202020204" pitchFamily="34" charset="0"/>
              <a:buChar char="•"/>
            </a:pPr>
            <a:r>
              <a:rPr lang="en-US" sz="2000" b="1" dirty="0"/>
              <a:t>Strategies for managing interruptions: </a:t>
            </a:r>
            <a:r>
              <a:rPr lang="en-US" sz="2000" dirty="0"/>
              <a:t>If any of the above factors might be at play in the occurrence of frequent interruptions, here are some suggestions for taking control of your turn to speak:</a:t>
            </a:r>
          </a:p>
        </p:txBody>
      </p:sp>
      <p:sp>
        <p:nvSpPr>
          <p:cNvPr id="5" name="TextBox 4">
            <a:extLst>
              <a:ext uri="{FF2B5EF4-FFF2-40B4-BE49-F238E27FC236}">
                <a16:creationId xmlns:a16="http://schemas.microsoft.com/office/drawing/2014/main" id="{5DBBE8E0-3B26-4EAE-AA33-5325B9F54C90}"/>
              </a:ext>
            </a:extLst>
          </p:cNvPr>
          <p:cNvSpPr txBox="1"/>
          <p:nvPr/>
        </p:nvSpPr>
        <p:spPr>
          <a:xfrm>
            <a:off x="1168397" y="3173274"/>
            <a:ext cx="4927603" cy="1754326"/>
          </a:xfrm>
          <a:prstGeom prst="rect">
            <a:avLst/>
          </a:prstGeom>
          <a:noFill/>
          <a:ln>
            <a:solidFill>
              <a:srgbClr val="FFC000"/>
            </a:solidFill>
            <a:prstDash val="dash"/>
          </a:ln>
        </p:spPr>
        <p:txBody>
          <a:bodyPr wrap="square" rtlCol="0">
            <a:spAutoFit/>
          </a:bodyPr>
          <a:lstStyle/>
          <a:p>
            <a:r>
              <a:rPr lang="en-US" dirty="0"/>
              <a:t>4. If you find yourself having trouble knowing when to jump into a discussion, wait for a natural break or for turn-yielding cues in the conversation. Then jump right in by starting with one of the expressions provided in this unit (e.g., Can I make a quick comment about that?).</a:t>
            </a:r>
          </a:p>
        </p:txBody>
      </p:sp>
      <p:sp>
        <p:nvSpPr>
          <p:cNvPr id="9" name="TextBox 8">
            <a:extLst>
              <a:ext uri="{FF2B5EF4-FFF2-40B4-BE49-F238E27FC236}">
                <a16:creationId xmlns:a16="http://schemas.microsoft.com/office/drawing/2014/main" id="{FD0208C3-1596-4D91-A2E7-7160DEB10312}"/>
              </a:ext>
            </a:extLst>
          </p:cNvPr>
          <p:cNvSpPr txBox="1"/>
          <p:nvPr/>
        </p:nvSpPr>
        <p:spPr>
          <a:xfrm>
            <a:off x="6620934" y="3173274"/>
            <a:ext cx="4402669" cy="2585323"/>
          </a:xfrm>
          <a:prstGeom prst="rect">
            <a:avLst/>
          </a:prstGeom>
          <a:noFill/>
          <a:ln>
            <a:solidFill>
              <a:srgbClr val="7030A0"/>
            </a:solidFill>
            <a:prstDash val="dash"/>
          </a:ln>
        </p:spPr>
        <p:txBody>
          <a:bodyPr wrap="square" rtlCol="0">
            <a:spAutoFit/>
          </a:bodyPr>
          <a:lstStyle/>
          <a:p>
            <a:r>
              <a:rPr lang="en-US" dirty="0"/>
              <a:t>5. If you notice that a person keeps on interrupting because of aggressiveness, a need for dominance, or a lack of respect, and not because of great enthusiasm or passion about the issues under discussion, then send out explicit verbal, vocal, and nonverbal turn-maintaining signals to let him/her know that you wish to maintain your turn and finish your comments.</a:t>
            </a:r>
          </a:p>
        </p:txBody>
      </p:sp>
    </p:spTree>
    <p:extLst>
      <p:ext uri="{BB962C8B-B14F-4D97-AF65-F5344CB8AC3E}">
        <p14:creationId xmlns:p14="http://schemas.microsoft.com/office/powerpoint/2010/main" val="1787835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fade">
                                      <p:cBhvr>
                                        <p:cTn id="12" dur="500"/>
                                        <p:tgtEl>
                                          <p:spTgt spid="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838200" y="386476"/>
            <a:ext cx="10515600" cy="1325563"/>
          </a:xfrm>
        </p:spPr>
        <p:txBody>
          <a:bodyPr>
            <a:normAutofit/>
          </a:bodyPr>
          <a:lstStyle/>
          <a:p>
            <a:r>
              <a:rPr lang="en-US" sz="3200" b="1" dirty="0">
                <a:latin typeface="Cambria" panose="02040503050406030204" pitchFamily="18" charset="0"/>
                <a:ea typeface="Cambria" panose="02040503050406030204" pitchFamily="18" charset="0"/>
              </a:rPr>
              <a:t>3.2. Strategies for Success – </a:t>
            </a:r>
            <a:r>
              <a:rPr lang="en-US" sz="3200" b="1" dirty="0">
                <a:solidFill>
                  <a:srgbClr val="C00000"/>
                </a:solidFill>
                <a:latin typeface="Cambria" panose="02040503050406030204" pitchFamily="18" charset="0"/>
                <a:ea typeface="Cambria" panose="02040503050406030204" pitchFamily="18" charset="0"/>
              </a:rPr>
              <a:t>Strategies and Pointers for Productively Engaging in Discussions </a:t>
            </a: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003425"/>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5" name="TextBox 4">
            <a:extLst>
              <a:ext uri="{FF2B5EF4-FFF2-40B4-BE49-F238E27FC236}">
                <a16:creationId xmlns:a16="http://schemas.microsoft.com/office/drawing/2014/main" id="{5DBBE8E0-3B26-4EAE-AA33-5325B9F54C90}"/>
              </a:ext>
            </a:extLst>
          </p:cNvPr>
          <p:cNvSpPr txBox="1"/>
          <p:nvPr/>
        </p:nvSpPr>
        <p:spPr>
          <a:xfrm>
            <a:off x="838200" y="1896414"/>
            <a:ext cx="4927603" cy="1754326"/>
          </a:xfrm>
          <a:prstGeom prst="rect">
            <a:avLst/>
          </a:prstGeom>
          <a:noFill/>
          <a:ln>
            <a:solidFill>
              <a:srgbClr val="FFC000"/>
            </a:solidFill>
            <a:prstDash val="dash"/>
          </a:ln>
        </p:spPr>
        <p:txBody>
          <a:bodyPr wrap="square" rtlCol="0">
            <a:spAutoFit/>
          </a:bodyPr>
          <a:lstStyle/>
          <a:p>
            <a:r>
              <a:rPr lang="en-US" dirty="0"/>
              <a:t>Concentrate on reasons, not positions. When you have a difference of opinion, find out the reasons for the differences. </a:t>
            </a:r>
          </a:p>
          <a:p>
            <a:endParaRPr lang="en-US" dirty="0"/>
          </a:p>
          <a:p>
            <a:r>
              <a:rPr lang="en-US" dirty="0"/>
              <a:t>Listen in order to understand the thinking behind your interlocutor's reasoning. </a:t>
            </a:r>
          </a:p>
        </p:txBody>
      </p:sp>
      <p:sp>
        <p:nvSpPr>
          <p:cNvPr id="9" name="TextBox 8">
            <a:extLst>
              <a:ext uri="{FF2B5EF4-FFF2-40B4-BE49-F238E27FC236}">
                <a16:creationId xmlns:a16="http://schemas.microsoft.com/office/drawing/2014/main" id="{FD0208C3-1596-4D91-A2E7-7160DEB10312}"/>
              </a:ext>
            </a:extLst>
          </p:cNvPr>
          <p:cNvSpPr txBox="1"/>
          <p:nvPr/>
        </p:nvSpPr>
        <p:spPr>
          <a:xfrm>
            <a:off x="838200" y="4543028"/>
            <a:ext cx="4927603" cy="1200329"/>
          </a:xfrm>
          <a:prstGeom prst="rect">
            <a:avLst/>
          </a:prstGeom>
          <a:noFill/>
          <a:ln>
            <a:solidFill>
              <a:srgbClr val="7030A0"/>
            </a:solidFill>
            <a:prstDash val="dash"/>
          </a:ln>
        </p:spPr>
        <p:txBody>
          <a:bodyPr wrap="square" rtlCol="0">
            <a:spAutoFit/>
          </a:bodyPr>
          <a:lstStyle/>
          <a:p>
            <a:r>
              <a:rPr lang="en-US" dirty="0"/>
              <a:t>Do your homework. The key to effective discussion is preparation. Be sure to articulate your own list of issues, questions, and answers so that you can contribute to the discussion productively.</a:t>
            </a:r>
          </a:p>
        </p:txBody>
      </p:sp>
      <p:sp>
        <p:nvSpPr>
          <p:cNvPr id="8" name="TextBox 7">
            <a:extLst>
              <a:ext uri="{FF2B5EF4-FFF2-40B4-BE49-F238E27FC236}">
                <a16:creationId xmlns:a16="http://schemas.microsoft.com/office/drawing/2014/main" id="{2F659EF9-4006-4CFC-8ED9-752C2EEDEBCA}"/>
              </a:ext>
            </a:extLst>
          </p:cNvPr>
          <p:cNvSpPr txBox="1"/>
          <p:nvPr/>
        </p:nvSpPr>
        <p:spPr>
          <a:xfrm>
            <a:off x="6426199" y="1942405"/>
            <a:ext cx="4927603" cy="2031325"/>
          </a:xfrm>
          <a:prstGeom prst="rect">
            <a:avLst/>
          </a:prstGeom>
          <a:noFill/>
          <a:ln>
            <a:solidFill>
              <a:srgbClr val="C00000"/>
            </a:solidFill>
            <a:prstDash val="dash"/>
          </a:ln>
        </p:spPr>
        <p:txBody>
          <a:bodyPr wrap="square" rtlCol="0">
            <a:spAutoFit/>
          </a:bodyPr>
          <a:lstStyle/>
          <a:p>
            <a:r>
              <a:rPr lang="en-US" dirty="0"/>
              <a:t>Jot down keywords. Write down a keyword or phrase from the previous person's statement to help jog your memory.</a:t>
            </a:r>
          </a:p>
          <a:p>
            <a:endParaRPr lang="en-US" dirty="0"/>
          </a:p>
          <a:p>
            <a:r>
              <a:rPr lang="en-US" dirty="0"/>
              <a:t>Link your argument by "echoing" that part of the statement as a support to you in elaborating your argument/viewpoint.</a:t>
            </a:r>
          </a:p>
        </p:txBody>
      </p:sp>
      <p:sp>
        <p:nvSpPr>
          <p:cNvPr id="10" name="TextBox 9">
            <a:extLst>
              <a:ext uri="{FF2B5EF4-FFF2-40B4-BE49-F238E27FC236}">
                <a16:creationId xmlns:a16="http://schemas.microsoft.com/office/drawing/2014/main" id="{0D183733-19EA-4DF6-9A22-C9F4767A3406}"/>
              </a:ext>
            </a:extLst>
          </p:cNvPr>
          <p:cNvSpPr txBox="1"/>
          <p:nvPr/>
        </p:nvSpPr>
        <p:spPr>
          <a:xfrm>
            <a:off x="6426197" y="4835091"/>
            <a:ext cx="4927603" cy="1200329"/>
          </a:xfrm>
          <a:prstGeom prst="rect">
            <a:avLst/>
          </a:prstGeom>
          <a:noFill/>
          <a:ln>
            <a:solidFill>
              <a:srgbClr val="00B050"/>
            </a:solidFill>
            <a:prstDash val="dash"/>
          </a:ln>
        </p:spPr>
        <p:txBody>
          <a:bodyPr wrap="square" rtlCol="0">
            <a:spAutoFit/>
          </a:bodyPr>
          <a:lstStyle/>
          <a:p>
            <a:r>
              <a:rPr lang="en-US" dirty="0"/>
              <a:t>Slow down. Don't respond to pressure or urgency by making snap comments. Give yourself a few seconds to consider the question/statement and your response.</a:t>
            </a:r>
          </a:p>
        </p:txBody>
      </p:sp>
    </p:spTree>
    <p:extLst>
      <p:ext uri="{BB962C8B-B14F-4D97-AF65-F5344CB8AC3E}">
        <p14:creationId xmlns:p14="http://schemas.microsoft.com/office/powerpoint/2010/main" val="2060371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fade">
                                      <p:cBhvr>
                                        <p:cTn id="22" dur="5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2" end="2"/>
                                            </p:txEl>
                                          </p:spTgt>
                                        </p:tgtEl>
                                        <p:attrNameLst>
                                          <p:attrName>style.visibility</p:attrName>
                                        </p:attrNameLst>
                                      </p:cBhvr>
                                      <p:to>
                                        <p:strVal val="visible"/>
                                      </p:to>
                                    </p:set>
                                    <p:animEffect transition="in" filter="fade">
                                      <p:cBhvr>
                                        <p:cTn id="27" dur="500"/>
                                        <p:tgtEl>
                                          <p:spTgt spid="8">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fade">
                                      <p:cBhvr>
                                        <p:cTn id="3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3.2. Strategies for Success – </a:t>
            </a:r>
            <a:r>
              <a:rPr lang="en-US" sz="3200" b="1" dirty="0">
                <a:solidFill>
                  <a:srgbClr val="C00000"/>
                </a:solidFill>
                <a:latin typeface="Cambria" panose="02040503050406030204" pitchFamily="18" charset="0"/>
                <a:ea typeface="Cambria" panose="02040503050406030204" pitchFamily="18" charset="0"/>
              </a:rPr>
              <a:t>Strategies and Pointers for Productively Engaging in Discussions (cont.)</a:t>
            </a: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205444"/>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5" name="TextBox 4">
            <a:extLst>
              <a:ext uri="{FF2B5EF4-FFF2-40B4-BE49-F238E27FC236}">
                <a16:creationId xmlns:a16="http://schemas.microsoft.com/office/drawing/2014/main" id="{5DBBE8E0-3B26-4EAE-AA33-5325B9F54C90}"/>
              </a:ext>
            </a:extLst>
          </p:cNvPr>
          <p:cNvSpPr txBox="1"/>
          <p:nvPr/>
        </p:nvSpPr>
        <p:spPr>
          <a:xfrm>
            <a:off x="982131" y="1934365"/>
            <a:ext cx="4927603" cy="3693319"/>
          </a:xfrm>
          <a:prstGeom prst="rect">
            <a:avLst/>
          </a:prstGeom>
          <a:noFill/>
          <a:ln>
            <a:solidFill>
              <a:srgbClr val="FFC000"/>
            </a:solidFill>
            <a:prstDash val="dash"/>
          </a:ln>
        </p:spPr>
        <p:txBody>
          <a:bodyPr wrap="square" rtlCol="0">
            <a:spAutoFit/>
          </a:bodyPr>
          <a:lstStyle/>
          <a:p>
            <a:r>
              <a:rPr lang="en-US" dirty="0"/>
              <a:t>Acknowledge contributions made, challenge differences in viewpoints respectfully, and respect others' viewpoints.</a:t>
            </a:r>
          </a:p>
          <a:p>
            <a:endParaRPr lang="en-US" dirty="0"/>
          </a:p>
          <a:p>
            <a:r>
              <a:rPr lang="en-US" dirty="0"/>
              <a:t>You must recognize that the way another person perceives an issue or the approach another person takes to examine an issue may differ from your own. </a:t>
            </a:r>
          </a:p>
          <a:p>
            <a:endParaRPr lang="en-US" dirty="0"/>
          </a:p>
          <a:p>
            <a:r>
              <a:rPr lang="en-US" dirty="0"/>
              <a:t>Listen attentively to each point or objection, acknowledge a contribution if it is helpful, respect differences of opinion, and challenge each other's thinking respectfully.</a:t>
            </a:r>
          </a:p>
        </p:txBody>
      </p:sp>
      <p:sp>
        <p:nvSpPr>
          <p:cNvPr id="8" name="TextBox 7">
            <a:extLst>
              <a:ext uri="{FF2B5EF4-FFF2-40B4-BE49-F238E27FC236}">
                <a16:creationId xmlns:a16="http://schemas.microsoft.com/office/drawing/2014/main" id="{2F659EF9-4006-4CFC-8ED9-752C2EEDEBCA}"/>
              </a:ext>
            </a:extLst>
          </p:cNvPr>
          <p:cNvSpPr txBox="1"/>
          <p:nvPr/>
        </p:nvSpPr>
        <p:spPr>
          <a:xfrm>
            <a:off x="6189133" y="1951918"/>
            <a:ext cx="5350933" cy="1200329"/>
          </a:xfrm>
          <a:prstGeom prst="rect">
            <a:avLst/>
          </a:prstGeom>
          <a:noFill/>
          <a:ln>
            <a:solidFill>
              <a:srgbClr val="C00000"/>
            </a:solidFill>
            <a:prstDash val="dash"/>
          </a:ln>
        </p:spPr>
        <p:txBody>
          <a:bodyPr wrap="square" rtlCol="0">
            <a:spAutoFit/>
          </a:bodyPr>
          <a:lstStyle/>
          <a:p>
            <a:r>
              <a:rPr lang="en-US" dirty="0"/>
              <a:t>Empathize. Put yourself in your conversational partner's position. Commit yourself to understanding (not necessarily agreeing with) your conversational partner's viewpoint.</a:t>
            </a:r>
          </a:p>
        </p:txBody>
      </p:sp>
      <p:sp>
        <p:nvSpPr>
          <p:cNvPr id="10" name="TextBox 9">
            <a:extLst>
              <a:ext uri="{FF2B5EF4-FFF2-40B4-BE49-F238E27FC236}">
                <a16:creationId xmlns:a16="http://schemas.microsoft.com/office/drawing/2014/main" id="{0D183733-19EA-4DF6-9A22-C9F4767A3406}"/>
              </a:ext>
            </a:extLst>
          </p:cNvPr>
          <p:cNvSpPr txBox="1"/>
          <p:nvPr/>
        </p:nvSpPr>
        <p:spPr>
          <a:xfrm>
            <a:off x="6189133" y="3405773"/>
            <a:ext cx="5350933" cy="2862322"/>
          </a:xfrm>
          <a:prstGeom prst="rect">
            <a:avLst/>
          </a:prstGeom>
          <a:noFill/>
          <a:ln>
            <a:solidFill>
              <a:srgbClr val="00B050"/>
            </a:solidFill>
            <a:prstDash val="dash"/>
          </a:ln>
        </p:spPr>
        <p:txBody>
          <a:bodyPr wrap="square" rtlCol="0">
            <a:spAutoFit/>
          </a:bodyPr>
          <a:lstStyle/>
          <a:p>
            <a:r>
              <a:rPr lang="en-US" dirty="0"/>
              <a:t>Though the degree of direct eye contact may vary across cultures, it's important to recognize your own preferences and those of your listener's culture. </a:t>
            </a:r>
          </a:p>
          <a:p>
            <a:endParaRPr lang="en-US" dirty="0"/>
          </a:p>
          <a:p>
            <a:r>
              <a:rPr lang="en-US" dirty="0"/>
              <a:t>Eye contact helps your persuasiveness and ability to engage your listener, whether there is one listener or many. </a:t>
            </a:r>
          </a:p>
          <a:p>
            <a:endParaRPr lang="en-US" dirty="0"/>
          </a:p>
          <a:p>
            <a:r>
              <a:rPr lang="en-US" dirty="0"/>
              <a:t>Looking someone in the eye directly, without staring, conveys sincerity and respect.</a:t>
            </a:r>
          </a:p>
        </p:txBody>
      </p:sp>
    </p:spTree>
    <p:extLst>
      <p:ext uri="{BB962C8B-B14F-4D97-AF65-F5344CB8AC3E}">
        <p14:creationId xmlns:p14="http://schemas.microsoft.com/office/powerpoint/2010/main" val="1993882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2" end="2"/>
                                            </p:txEl>
                                          </p:spTgt>
                                        </p:tgtEl>
                                        <p:attrNameLst>
                                          <p:attrName>style.visibility</p:attrName>
                                        </p:attrNameLst>
                                      </p:cBhvr>
                                      <p:to>
                                        <p:strVal val="visible"/>
                                      </p:to>
                                    </p:set>
                                    <p:animEffect transition="in" filter="fade">
                                      <p:cBhvr>
                                        <p:cTn id="12" dur="500"/>
                                        <p:tgtEl>
                                          <p:spTgt spid="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Effect transition="in" filter="fade">
                                      <p:cBhvr>
                                        <p:cTn id="17" dur="500"/>
                                        <p:tgtEl>
                                          <p:spTgt spid="5">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fade">
                                      <p:cBhvr>
                                        <p:cTn id="22" dur="500"/>
                                        <p:tgtEl>
                                          <p:spTgt spid="8">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fade">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0">
                                            <p:txEl>
                                              <p:pRg st="2" end="2"/>
                                            </p:txEl>
                                          </p:spTgt>
                                        </p:tgtEl>
                                        <p:attrNameLst>
                                          <p:attrName>style.visibility</p:attrName>
                                        </p:attrNameLst>
                                      </p:cBhvr>
                                      <p:to>
                                        <p:strVal val="visible"/>
                                      </p:to>
                                    </p:set>
                                    <p:animEffect transition="in" filter="fade">
                                      <p:cBhvr>
                                        <p:cTn id="32" dur="500"/>
                                        <p:tgtEl>
                                          <p:spTgt spid="10">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0">
                                            <p:txEl>
                                              <p:pRg st="4" end="4"/>
                                            </p:txEl>
                                          </p:spTgt>
                                        </p:tgtEl>
                                        <p:attrNameLst>
                                          <p:attrName>style.visibility</p:attrName>
                                        </p:attrNameLst>
                                      </p:cBhvr>
                                      <p:to>
                                        <p:strVal val="visible"/>
                                      </p:to>
                                    </p:set>
                                    <p:animEffect transition="in" filter="fade">
                                      <p:cBhvr>
                                        <p:cTn id="37"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3.2. Strategies for Success – </a:t>
            </a:r>
            <a:r>
              <a:rPr lang="en-US" sz="3200" b="1" dirty="0">
                <a:solidFill>
                  <a:srgbClr val="C00000"/>
                </a:solidFill>
                <a:latin typeface="Cambria" panose="02040503050406030204" pitchFamily="18" charset="0"/>
                <a:ea typeface="Cambria" panose="02040503050406030204" pitchFamily="18" charset="0"/>
              </a:rPr>
              <a:t>Strategies and Pointers for Productively Engaging in Discussions (cont.)</a:t>
            </a:r>
          </a:p>
        </p:txBody>
      </p:sp>
      <p:sp>
        <p:nvSpPr>
          <p:cNvPr id="6" name="Content Placeholder 7">
            <a:extLst>
              <a:ext uri="{FF2B5EF4-FFF2-40B4-BE49-F238E27FC236}">
                <a16:creationId xmlns:a16="http://schemas.microsoft.com/office/drawing/2014/main" id="{58183452-75A4-4935-B487-8E087ABEB1BB}"/>
              </a:ext>
            </a:extLst>
          </p:cNvPr>
          <p:cNvSpPr txBox="1">
            <a:spLocks/>
          </p:cNvSpPr>
          <p:nvPr/>
        </p:nvSpPr>
        <p:spPr>
          <a:xfrm>
            <a:off x="838200" y="2434240"/>
            <a:ext cx="10515600" cy="292417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p>
        </p:txBody>
      </p:sp>
      <p:sp>
        <p:nvSpPr>
          <p:cNvPr id="5" name="TextBox 4">
            <a:extLst>
              <a:ext uri="{FF2B5EF4-FFF2-40B4-BE49-F238E27FC236}">
                <a16:creationId xmlns:a16="http://schemas.microsoft.com/office/drawing/2014/main" id="{5DBBE8E0-3B26-4EAE-AA33-5325B9F54C90}"/>
              </a:ext>
            </a:extLst>
          </p:cNvPr>
          <p:cNvSpPr txBox="1"/>
          <p:nvPr/>
        </p:nvSpPr>
        <p:spPr>
          <a:xfrm>
            <a:off x="838200" y="2056723"/>
            <a:ext cx="4927603" cy="1200329"/>
          </a:xfrm>
          <a:prstGeom prst="rect">
            <a:avLst/>
          </a:prstGeom>
          <a:noFill/>
          <a:ln>
            <a:solidFill>
              <a:srgbClr val="FFC000"/>
            </a:solidFill>
            <a:prstDash val="dash"/>
          </a:ln>
        </p:spPr>
        <p:txBody>
          <a:bodyPr wrap="square" rtlCol="0">
            <a:spAutoFit/>
          </a:bodyPr>
          <a:lstStyle/>
          <a:p>
            <a:r>
              <a:rPr lang="en-US" dirty="0"/>
              <a:t>Don't be overly ambitious. Make no more than three points and be brief in making your points. Give your position, key supporting points, and a summary.</a:t>
            </a:r>
          </a:p>
        </p:txBody>
      </p:sp>
      <p:sp>
        <p:nvSpPr>
          <p:cNvPr id="8" name="TextBox 7">
            <a:extLst>
              <a:ext uri="{FF2B5EF4-FFF2-40B4-BE49-F238E27FC236}">
                <a16:creationId xmlns:a16="http://schemas.microsoft.com/office/drawing/2014/main" id="{2F659EF9-4006-4CFC-8ED9-752C2EEDEBCA}"/>
              </a:ext>
            </a:extLst>
          </p:cNvPr>
          <p:cNvSpPr txBox="1"/>
          <p:nvPr/>
        </p:nvSpPr>
        <p:spPr>
          <a:xfrm>
            <a:off x="838200" y="3696072"/>
            <a:ext cx="4927603" cy="1754326"/>
          </a:xfrm>
          <a:prstGeom prst="rect">
            <a:avLst/>
          </a:prstGeom>
          <a:noFill/>
          <a:ln>
            <a:solidFill>
              <a:srgbClr val="C00000"/>
            </a:solidFill>
            <a:prstDash val="dash"/>
          </a:ln>
        </p:spPr>
        <p:txBody>
          <a:bodyPr wrap="square" rtlCol="0">
            <a:spAutoFit/>
          </a:bodyPr>
          <a:lstStyle/>
          <a:p>
            <a:r>
              <a:rPr lang="en-US" dirty="0"/>
              <a:t>Help your peers clarify their points and broaden their thinking and understanding of various key issues under discussion. </a:t>
            </a:r>
          </a:p>
          <a:p>
            <a:endParaRPr lang="en-US" dirty="0"/>
          </a:p>
          <a:p>
            <a:r>
              <a:rPr lang="en-US" dirty="0"/>
              <a:t>This effort often in turn contributes to clarifying your own thinking and understanding.</a:t>
            </a:r>
          </a:p>
        </p:txBody>
      </p:sp>
      <p:sp>
        <p:nvSpPr>
          <p:cNvPr id="10" name="TextBox 9">
            <a:extLst>
              <a:ext uri="{FF2B5EF4-FFF2-40B4-BE49-F238E27FC236}">
                <a16:creationId xmlns:a16="http://schemas.microsoft.com/office/drawing/2014/main" id="{0D183733-19EA-4DF6-9A22-C9F4767A3406}"/>
              </a:ext>
            </a:extLst>
          </p:cNvPr>
          <p:cNvSpPr txBox="1"/>
          <p:nvPr/>
        </p:nvSpPr>
        <p:spPr>
          <a:xfrm>
            <a:off x="6307667" y="3140094"/>
            <a:ext cx="5046133" cy="646331"/>
          </a:xfrm>
          <a:prstGeom prst="rect">
            <a:avLst/>
          </a:prstGeom>
          <a:noFill/>
          <a:ln>
            <a:solidFill>
              <a:srgbClr val="00B050"/>
            </a:solidFill>
            <a:prstDash val="dash"/>
          </a:ln>
        </p:spPr>
        <p:txBody>
          <a:bodyPr wrap="square" rtlCol="0">
            <a:spAutoFit/>
          </a:bodyPr>
          <a:lstStyle/>
          <a:p>
            <a:r>
              <a:rPr lang="en-US" dirty="0"/>
              <a:t>Practice, practice, practice. With practice comes confidence!</a:t>
            </a:r>
          </a:p>
        </p:txBody>
      </p:sp>
    </p:spTree>
    <p:extLst>
      <p:ext uri="{BB962C8B-B14F-4D97-AF65-F5344CB8AC3E}">
        <p14:creationId xmlns:p14="http://schemas.microsoft.com/office/powerpoint/2010/main" val="2737180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xEl>
                                              <p:pRg st="0" end="0"/>
                                            </p:txEl>
                                          </p:spTgt>
                                        </p:tgtEl>
                                        <p:attrNameLst>
                                          <p:attrName>style.visibility</p:attrName>
                                        </p:attrNameLst>
                                      </p:cBhvr>
                                      <p:to>
                                        <p:strVal val="visible"/>
                                      </p:to>
                                    </p:set>
                                    <p:animEffect transition="in" filter="fade">
                                      <p:cBhvr>
                                        <p:cTn id="2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4" name="Content Placeholder 2">
            <a:extLst>
              <a:ext uri="{FF2B5EF4-FFF2-40B4-BE49-F238E27FC236}">
                <a16:creationId xmlns:a16="http://schemas.microsoft.com/office/drawing/2014/main" id="{19303BB2-4562-410A-B6A8-3713A06CABC8}"/>
              </a:ext>
            </a:extLst>
          </p:cNvPr>
          <p:cNvSpPr txBox="1">
            <a:spLocks/>
          </p:cNvSpPr>
          <p:nvPr/>
        </p:nvSpPr>
        <p:spPr>
          <a:xfrm>
            <a:off x="838200" y="1676284"/>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457200">
              <a:lnSpc>
                <a:spcPct val="110000"/>
              </a:lnSpc>
              <a:buFont typeface="Arial" panose="020B0604020202020204" pitchFamily="34" charset="0"/>
              <a:buNone/>
            </a:pPr>
            <a:r>
              <a:rPr lang="en-US" sz="2000" b="1" dirty="0">
                <a:sym typeface="Wingdings" panose="05000000000000000000" pitchFamily="2" charset="2"/>
              </a:rPr>
              <a:t>MAIN REFERENCE OF LECTURE 5:</a:t>
            </a:r>
          </a:p>
          <a:p>
            <a:pPr marL="0" indent="-457200">
              <a:lnSpc>
                <a:spcPct val="110000"/>
              </a:lnSpc>
              <a:buFont typeface="Arial" panose="020B0604020202020204" pitchFamily="34" charset="0"/>
              <a:buNone/>
            </a:pPr>
            <a:r>
              <a:rPr lang="en-US" sz="2000" dirty="0">
                <a:sym typeface="Wingdings" panose="05000000000000000000" pitchFamily="2" charset="2"/>
              </a:rPr>
              <a:t>Huang, L. S. (2010). Academic communication skills: Conversation strategies for international graduate students. New York: University Press of America. Page 37, 40 – 42, 49, and 50.</a:t>
            </a: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3684</TotalTime>
  <Words>3762</Words>
  <Application>Microsoft Office PowerPoint</Application>
  <PresentationFormat>Widescreen</PresentationFormat>
  <Paragraphs>401</Paragraphs>
  <Slides>32</Slides>
  <Notes>32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Calibri</vt:lpstr>
      <vt:lpstr>Calibri Light</vt:lpstr>
      <vt:lpstr>Cambria</vt:lpstr>
      <vt:lpstr>Wingdings</vt:lpstr>
      <vt:lpstr>Office Theme</vt:lpstr>
      <vt:lpstr>ENGLISH FOR  ACADEMIC COMMUNICATION</vt:lpstr>
      <vt:lpstr>INTRODUCTION</vt:lpstr>
      <vt:lpstr>ICE BREAKING </vt:lpstr>
      <vt:lpstr>1. Unit Introduction</vt:lpstr>
      <vt:lpstr>1. Unit Introduction (cont.)</vt:lpstr>
      <vt:lpstr>1. Unit Introduction (cont.)</vt:lpstr>
      <vt:lpstr>2.1. Mastering the Mechanics of Language – Expressing An Opinion</vt:lpstr>
      <vt:lpstr>2.1. Mastering the Mechanics of Language – Expressing An Opinion (cont.)</vt:lpstr>
      <vt:lpstr>2.1. Mastering the Mechanics of Language – Expressing An Opinion (cont.)</vt:lpstr>
      <vt:lpstr>2.2. Mastering the Mechanics of Language – Agreeing and Disagreeing</vt:lpstr>
      <vt:lpstr>2.2. Mastering the Mechanics of Language – Agreeing and Disagreeing(cont.)</vt:lpstr>
      <vt:lpstr>2.2. Mastering the Mechanics of Language – Agreeing and Disagreeing(cont.)</vt:lpstr>
      <vt:lpstr>2.2. Mastering the Mechanics of Language – Agreeing and Disagreeing(cont.)</vt:lpstr>
      <vt:lpstr>2.2. Mastering the Mechanics of Language – Agreeing and Disagreeing(cont.)</vt:lpstr>
      <vt:lpstr>2.3. Mastering the Mechanics of Language – Participating in/Leading Seminars or Meetings</vt:lpstr>
      <vt:lpstr>2.3. Mastering the Mechanics of Language – Participating in/Leading Seminars or Meetings (cont.)</vt:lpstr>
      <vt:lpstr>2.3. Mastering the Mechanics of Language – Participating in/Leading Seminars or Meetings (cont.)</vt:lpstr>
      <vt:lpstr>2.3. Mastering the Mechanics of Language – Participating in/Leading Seminars or Meetings (cont.)</vt:lpstr>
      <vt:lpstr>2.4. Mastering the Mechanics of Language – Taking Turns Speaking</vt:lpstr>
      <vt:lpstr>2.4. Mastering the Mechanics of Language – Taking Turns Speaking (cont.)</vt:lpstr>
      <vt:lpstr>2.4. Mastering the Mechanics of Language – Taking Turns Speaking (cont.)</vt:lpstr>
      <vt:lpstr>2.4. Mastering the Mechanics of Language – Taking Turns Speaking (cont.)</vt:lpstr>
      <vt:lpstr>2.4. Mastering the Mechanics of Language – Taking Turns Speaking (cont.)</vt:lpstr>
      <vt:lpstr>2.4. Mastering the Mechanics of Language – Taking Turns Speaking (cont.)</vt:lpstr>
      <vt:lpstr>2.4. Mastering the Mechanics of Language – Taking Turns Speaking (cont.)</vt:lpstr>
      <vt:lpstr>3.1. Strategies for Success – Turn-taking Management</vt:lpstr>
      <vt:lpstr>3.1. Strategies for Success – Turn-taking Management (cont.)</vt:lpstr>
      <vt:lpstr>3.1. Strategies for Success – Turn-taking Management (cont.)</vt:lpstr>
      <vt:lpstr>3.2. Strategies for Success – Strategies and Pointers for Productively Engaging in Discussions </vt:lpstr>
      <vt:lpstr>3.2. Strategies for Success – Strategies and Pointers for Productively Engaging in Discussions (cont.)</vt:lpstr>
      <vt:lpstr>3.2. Strategies for Success – Strategies and Pointers for Productively Engaging in Discussions (cont.)</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216</cp:revision>
  <cp:lastPrinted>2022-03-10T12:29:50Z</cp:lastPrinted>
  <dcterms:created xsi:type="dcterms:W3CDTF">2021-04-01T06:29:54Z</dcterms:created>
  <dcterms:modified xsi:type="dcterms:W3CDTF">2022-03-17T08:12:24Z</dcterms:modified>
</cp:coreProperties>
</file>