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331" r:id="rId3"/>
    <p:sldId id="443" r:id="rId4"/>
    <p:sldId id="444" r:id="rId5"/>
    <p:sldId id="446" r:id="rId6"/>
    <p:sldId id="395" r:id="rId7"/>
    <p:sldId id="447" r:id="rId8"/>
    <p:sldId id="448" r:id="rId9"/>
    <p:sldId id="480" r:id="rId10"/>
    <p:sldId id="396" r:id="rId11"/>
    <p:sldId id="474" r:id="rId12"/>
    <p:sldId id="481" r:id="rId13"/>
    <p:sldId id="482" r:id="rId14"/>
    <p:sldId id="483" r:id="rId15"/>
    <p:sldId id="484" r:id="rId16"/>
    <p:sldId id="485" r:id="rId17"/>
    <p:sldId id="493" r:id="rId18"/>
    <p:sldId id="486" r:id="rId19"/>
    <p:sldId id="487" r:id="rId20"/>
    <p:sldId id="488" r:id="rId21"/>
    <p:sldId id="489" r:id="rId22"/>
    <p:sldId id="490" r:id="rId23"/>
    <p:sldId id="491" r:id="rId24"/>
    <p:sldId id="492" r:id="rId25"/>
    <p:sldId id="494" r:id="rId26"/>
    <p:sldId id="495" r:id="rId27"/>
    <p:sldId id="496" r:id="rId28"/>
    <p:sldId id="454" r:id="rId29"/>
    <p:sldId id="475" r:id="rId30"/>
    <p:sldId id="478" r:id="rId31"/>
    <p:sldId id="476" r:id="rId32"/>
    <p:sldId id="479" r:id="rId33"/>
    <p:sldId id="477" r:id="rId34"/>
    <p:sldId id="319" r:id="rId35"/>
  </p:sldIdLst>
  <p:sldSz cx="12192000" cy="6858000"/>
  <p:notesSz cx="7099300" cy="9385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0372" autoAdjust="0"/>
  </p:normalViewPr>
  <p:slideViewPr>
    <p:cSldViewPr snapToGrid="0">
      <p:cViewPr varScale="1">
        <p:scale>
          <a:sx n="47" d="100"/>
          <a:sy n="47" d="100"/>
        </p:scale>
        <p:origin x="1348" y="52"/>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076363" cy="470894"/>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1294" y="2"/>
            <a:ext cx="3076363" cy="470894"/>
          </a:xfrm>
          <a:prstGeom prst="rect">
            <a:avLst/>
          </a:prstGeom>
        </p:spPr>
        <p:txBody>
          <a:bodyPr vert="horz" lIns="91440" tIns="45720" rIns="91440" bIns="45720" rtlCol="0"/>
          <a:lstStyle>
            <a:lvl1pPr algn="r">
              <a:defRPr sz="1200"/>
            </a:lvl1pPr>
          </a:lstStyle>
          <a:p>
            <a:fld id="{EBB6EE9C-4A39-4758-B733-A92E2CEE7DC9}" type="datetimeFigureOut">
              <a:rPr lang="en-ID" smtClean="0"/>
              <a:t>18/03/2022</a:t>
            </a:fld>
            <a:endParaRPr lang="en-ID"/>
          </a:p>
        </p:txBody>
      </p:sp>
      <p:sp>
        <p:nvSpPr>
          <p:cNvPr id="4" name="Slide Image Placeholder 3"/>
          <p:cNvSpPr>
            <a:spLocks noGrp="1" noRot="1" noChangeAspect="1"/>
          </p:cNvSpPr>
          <p:nvPr>
            <p:ph type="sldImg" idx="2"/>
          </p:nvPr>
        </p:nvSpPr>
        <p:spPr>
          <a:xfrm>
            <a:off x="735013" y="1174750"/>
            <a:ext cx="5629275" cy="3167063"/>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09930" y="4516676"/>
            <a:ext cx="5679440" cy="36954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914407"/>
            <a:ext cx="3076363" cy="470893"/>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1294" y="8914407"/>
            <a:ext cx="3076363" cy="470893"/>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3820946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24175285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37936255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6963427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13632823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12035662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3058313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22607026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13209674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23963912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39671892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20613510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29649142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32025022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31044128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28582926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32312917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24004198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14696495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18599732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22635405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29325134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34517025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11414209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1522130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8042009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7721961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26177348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407794540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32</a:t>
            </a:fld>
            <a:endParaRPr lang="en-ID"/>
          </a:p>
        </p:txBody>
      </p:sp>
    </p:spTree>
    <p:extLst>
      <p:ext uri="{BB962C8B-B14F-4D97-AF65-F5344CB8AC3E}">
        <p14:creationId xmlns:p14="http://schemas.microsoft.com/office/powerpoint/2010/main" val="11199003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33</a:t>
            </a:fld>
            <a:endParaRPr lang="en-ID"/>
          </a:p>
        </p:txBody>
      </p:sp>
    </p:spTree>
    <p:extLst>
      <p:ext uri="{BB962C8B-B14F-4D97-AF65-F5344CB8AC3E}">
        <p14:creationId xmlns:p14="http://schemas.microsoft.com/office/powerpoint/2010/main" val="30237702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34</a:t>
            </a:fld>
            <a:endParaRPr lang="en-ID"/>
          </a:p>
        </p:txBody>
      </p:sp>
    </p:spTree>
    <p:extLst>
      <p:ext uri="{BB962C8B-B14F-4D97-AF65-F5344CB8AC3E}">
        <p14:creationId xmlns:p14="http://schemas.microsoft.com/office/powerpoint/2010/main" val="2571367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18/03/2022</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18/03/2022</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18/03/2022</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18/03/2022</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18/03/2022</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18/03/2022</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18/03/2022</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18/03/2022</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18/03/2022</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18/03/2022</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18/03/2022</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18/03/2022</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FOR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ACADEMIC COMMUNICATION</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6 – Chapter 6</a:t>
            </a:r>
          </a:p>
          <a:p>
            <a:r>
              <a:rPr lang="en-US" sz="3600" b="1" dirty="0"/>
              <a:t>Pyramid Discussions and Informal Debate</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n-US" dirty="0"/>
              <a:t>For advanced learners of English</a:t>
            </a:r>
          </a:p>
          <a:p>
            <a:r>
              <a:rPr lang="en-US" dirty="0"/>
              <a:t>For those who want to construct their own strategies and how to tackle possible challenges in speaking in various academic settings</a:t>
            </a:r>
          </a:p>
          <a:p>
            <a:r>
              <a:rPr lang="en-US" dirty="0"/>
              <a:t>For those who want to enrich their expression and vocabulary mastery to take a part in spoken academic English situations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6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199" y="2505075"/>
            <a:ext cx="5555343" cy="3684588"/>
          </a:xfrm>
        </p:spPr>
        <p:style>
          <a:lnRef idx="2">
            <a:schemeClr val="dk1"/>
          </a:lnRef>
          <a:fillRef idx="1">
            <a:schemeClr val="lt1"/>
          </a:fillRef>
          <a:effectRef idx="0">
            <a:schemeClr val="dk1"/>
          </a:effectRef>
          <a:fontRef idx="minor">
            <a:schemeClr val="dk1"/>
          </a:fontRef>
        </p:style>
        <p:txBody>
          <a:bodyPr>
            <a:noAutofit/>
          </a:bodyPr>
          <a:lstStyle/>
          <a:p>
            <a:pPr marL="363538" indent="-339725">
              <a:buFont typeface="+mj-lt"/>
              <a:buAutoNum type="arabicPeriod"/>
            </a:pPr>
            <a:r>
              <a:rPr lang="en-US" sz="1900" dirty="0"/>
              <a:t>Introduction and Review</a:t>
            </a:r>
          </a:p>
          <a:p>
            <a:pPr marL="363538" indent="-339725">
              <a:buFont typeface="+mj-lt"/>
              <a:buAutoNum type="arabicPeriod"/>
            </a:pPr>
            <a:endParaRPr lang="en-US" sz="1900" dirty="0"/>
          </a:p>
          <a:p>
            <a:pPr marL="363538" indent="-339725">
              <a:buFont typeface="+mj-lt"/>
              <a:buAutoNum type="arabicPeriod" startAt="2"/>
            </a:pPr>
            <a:r>
              <a:rPr lang="en-US" sz="1900" dirty="0"/>
              <a:t>Facing Challenges and Exploring Hidden Assumptions</a:t>
            </a:r>
          </a:p>
          <a:p>
            <a:pPr marL="363538" indent="-339725">
              <a:buFont typeface="+mj-lt"/>
              <a:buAutoNum type="arabicPeriod" startAt="2"/>
            </a:pPr>
            <a:endParaRPr lang="en-US" sz="1900" dirty="0"/>
          </a:p>
          <a:p>
            <a:pPr marL="363538" indent="-339725">
              <a:buFont typeface="+mj-lt"/>
              <a:buAutoNum type="arabicPeriod" startAt="2"/>
            </a:pPr>
            <a:r>
              <a:rPr lang="en-US" sz="1900" dirty="0"/>
              <a:t>Application Activities</a:t>
            </a:r>
            <a:br>
              <a:rPr lang="en-US" sz="1900" dirty="0"/>
            </a:br>
            <a:r>
              <a:rPr lang="en-US" sz="1900" dirty="0"/>
              <a:t>3.1. Pyramid Discussions</a:t>
            </a:r>
            <a:br>
              <a:rPr lang="en-US" sz="1900" dirty="0"/>
            </a:br>
            <a:r>
              <a:rPr lang="en-US" sz="1900" dirty="0"/>
              <a:t>3.2. Informal Debate (Take 1)</a:t>
            </a:r>
            <a:br>
              <a:rPr lang="en-US" sz="1900" dirty="0"/>
            </a:br>
            <a:r>
              <a:rPr lang="en-US" sz="1900" dirty="0"/>
              <a:t>3.3. Informal Debate (Take 2)</a:t>
            </a:r>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Introduction &amp; Review</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599" cy="4351338"/>
          </a:xfrm>
        </p:spPr>
        <p:txBody>
          <a:bodyPr>
            <a:normAutofit lnSpcReduction="10000"/>
          </a:bodyPr>
          <a:lstStyle/>
          <a:p>
            <a:r>
              <a:rPr lang="en-US" dirty="0"/>
              <a:t>Lectures 5 and 6 center on participation in more advanced small group settings, with Lecture 5 focusing on building mechanics and strategic competence involved in expressing opinion and managing turn taking, while lecture 6 focusing on the application activities of lecture 5 materials.</a:t>
            </a:r>
          </a:p>
          <a:p>
            <a:endParaRPr lang="en-US" dirty="0"/>
          </a:p>
          <a:p>
            <a:r>
              <a:rPr lang="en-US" dirty="0"/>
              <a:t>Can you name some situations in which you can apply the mechanics of language learned in lecture 5?</a:t>
            </a:r>
          </a:p>
          <a:p>
            <a:endParaRPr lang="en-US" dirty="0"/>
          </a:p>
          <a:p>
            <a:r>
              <a:rPr lang="en-US" dirty="0"/>
              <a:t>Let’s review the mechanics of language!</a:t>
            </a:r>
          </a:p>
        </p:txBody>
      </p:sp>
    </p:spTree>
    <p:extLst>
      <p:ext uri="{BB962C8B-B14F-4D97-AF65-F5344CB8AC3E}">
        <p14:creationId xmlns:p14="http://schemas.microsoft.com/office/powerpoint/2010/main" val="3432746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6"/>
            <a:ext cx="10515600" cy="769408"/>
          </a:xfrm>
        </p:spPr>
        <p:txBody>
          <a:bodyPr>
            <a:normAutofit/>
          </a:bodyPr>
          <a:lstStyle/>
          <a:p>
            <a:r>
              <a:rPr lang="en-US" sz="4000" b="1" dirty="0">
                <a:latin typeface="Cambria" panose="02040503050406030204" pitchFamily="18" charset="0"/>
                <a:ea typeface="Cambria" panose="02040503050406030204" pitchFamily="18" charset="0"/>
              </a:rPr>
              <a:t>1. Introduction &amp; Review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1" y="1165490"/>
            <a:ext cx="10515599" cy="494242"/>
          </a:xfrm>
        </p:spPr>
        <p:txBody>
          <a:bodyPr>
            <a:normAutofit/>
          </a:bodyPr>
          <a:lstStyle/>
          <a:p>
            <a:pPr marL="0" indent="0">
              <a:buNone/>
            </a:pPr>
            <a:r>
              <a:rPr lang="en-US" b="1" dirty="0"/>
              <a:t>Please match the following expressions to their right expressions!</a:t>
            </a:r>
          </a:p>
        </p:txBody>
      </p:sp>
      <p:sp>
        <p:nvSpPr>
          <p:cNvPr id="2" name="TextBox 1">
            <a:extLst>
              <a:ext uri="{FF2B5EF4-FFF2-40B4-BE49-F238E27FC236}">
                <a16:creationId xmlns:a16="http://schemas.microsoft.com/office/drawing/2014/main" id="{A37C3356-FC36-4120-853F-5A7465D13671}"/>
              </a:ext>
            </a:extLst>
          </p:cNvPr>
          <p:cNvSpPr txBox="1"/>
          <p:nvPr/>
        </p:nvSpPr>
        <p:spPr>
          <a:xfrm>
            <a:off x="6798734" y="2153080"/>
            <a:ext cx="5039508" cy="3539430"/>
          </a:xfrm>
          <a:prstGeom prst="rect">
            <a:avLst/>
          </a:prstGeom>
          <a:noFill/>
        </p:spPr>
        <p:txBody>
          <a:bodyPr wrap="square" rtlCol="0">
            <a:spAutoFit/>
          </a:bodyPr>
          <a:lstStyle/>
          <a:p>
            <a:r>
              <a:rPr lang="en-US" sz="2800" b="1" dirty="0">
                <a:solidFill>
                  <a:srgbClr val="C00000"/>
                </a:solidFill>
                <a:sym typeface="Wingdings" panose="05000000000000000000" pitchFamily="2" charset="2"/>
              </a:rPr>
              <a:t> </a:t>
            </a:r>
            <a:r>
              <a:rPr lang="en-US" sz="2800" b="1" dirty="0">
                <a:solidFill>
                  <a:srgbClr val="C00000"/>
                </a:solidFill>
              </a:rPr>
              <a:t>EXPRESSING OPINION</a:t>
            </a:r>
          </a:p>
          <a:p>
            <a:r>
              <a:rPr lang="en-US" sz="2800" b="1" dirty="0">
                <a:solidFill>
                  <a:srgbClr val="C00000"/>
                </a:solidFill>
                <a:sym typeface="Wingdings" panose="05000000000000000000" pitchFamily="2" charset="2"/>
              </a:rPr>
              <a:t> </a:t>
            </a:r>
            <a:r>
              <a:rPr lang="en-US" sz="2800" b="1" dirty="0">
                <a:solidFill>
                  <a:srgbClr val="C00000"/>
                </a:solidFill>
              </a:rPr>
              <a:t>AGREEING</a:t>
            </a:r>
          </a:p>
          <a:p>
            <a:r>
              <a:rPr lang="en-US" sz="2800" b="1" dirty="0">
                <a:solidFill>
                  <a:srgbClr val="C00000"/>
                </a:solidFill>
                <a:sym typeface="Wingdings" panose="05000000000000000000" pitchFamily="2" charset="2"/>
              </a:rPr>
              <a:t> DIS</a:t>
            </a:r>
            <a:r>
              <a:rPr lang="en-US" sz="2800" b="1" dirty="0">
                <a:solidFill>
                  <a:srgbClr val="C00000"/>
                </a:solidFill>
              </a:rPr>
              <a:t>AGREEING</a:t>
            </a:r>
          </a:p>
          <a:p>
            <a:pPr marL="457200" indent="-457200">
              <a:buFont typeface="Wingdings" panose="05000000000000000000" pitchFamily="2" charset="2"/>
              <a:buChar char="l"/>
            </a:pPr>
            <a:r>
              <a:rPr lang="en-US" sz="2800" b="1" dirty="0">
                <a:solidFill>
                  <a:srgbClr val="C00000"/>
                </a:solidFill>
              </a:rPr>
              <a:t>CONTRIBUTING ADDITIONAL POINT</a:t>
            </a:r>
          </a:p>
          <a:p>
            <a:pPr marL="457200" indent="-457200">
              <a:buFont typeface="Wingdings" panose="05000000000000000000" pitchFamily="2" charset="2"/>
              <a:buChar char="l"/>
            </a:pPr>
            <a:r>
              <a:rPr lang="en-US" sz="2800" b="1" dirty="0">
                <a:solidFill>
                  <a:srgbClr val="C00000"/>
                </a:solidFill>
              </a:rPr>
              <a:t>EMPHASIZING A POINT</a:t>
            </a:r>
          </a:p>
          <a:p>
            <a:pPr marL="457200" indent="-457200">
              <a:buFont typeface="Wingdings" panose="05000000000000000000" pitchFamily="2" charset="2"/>
              <a:buChar char="l"/>
            </a:pPr>
            <a:r>
              <a:rPr lang="en-US" sz="2800" b="1" dirty="0">
                <a:solidFill>
                  <a:srgbClr val="C00000"/>
                </a:solidFill>
              </a:rPr>
              <a:t>ASKING FOR OPINION</a:t>
            </a:r>
          </a:p>
          <a:p>
            <a:pPr marL="457200" indent="-457200">
              <a:buFont typeface="Wingdings" panose="05000000000000000000" pitchFamily="2" charset="2"/>
              <a:buChar char="l"/>
            </a:pPr>
            <a:r>
              <a:rPr lang="en-US" sz="2800" b="1" dirty="0">
                <a:solidFill>
                  <a:srgbClr val="C00000"/>
                </a:solidFill>
              </a:rPr>
              <a:t>WRAPPING UP A DISCUSSION</a:t>
            </a:r>
          </a:p>
        </p:txBody>
      </p:sp>
      <p:sp>
        <p:nvSpPr>
          <p:cNvPr id="3" name="TextBox 2">
            <a:extLst>
              <a:ext uri="{FF2B5EF4-FFF2-40B4-BE49-F238E27FC236}">
                <a16:creationId xmlns:a16="http://schemas.microsoft.com/office/drawing/2014/main" id="{2B1FAE40-D691-4BF6-81D6-80D3E7FEC47F}"/>
              </a:ext>
            </a:extLst>
          </p:cNvPr>
          <p:cNvSpPr txBox="1"/>
          <p:nvPr/>
        </p:nvSpPr>
        <p:spPr>
          <a:xfrm>
            <a:off x="838200" y="2491634"/>
            <a:ext cx="5960534" cy="2862322"/>
          </a:xfrm>
          <a:prstGeom prst="rect">
            <a:avLst/>
          </a:prstGeom>
          <a:noFill/>
        </p:spPr>
        <p:txBody>
          <a:bodyPr wrap="square" rtlCol="0">
            <a:spAutoFit/>
          </a:bodyPr>
          <a:lstStyle/>
          <a:p>
            <a:pPr marL="457200" indent="-457200">
              <a:buFont typeface="+mj-lt"/>
              <a:buAutoNum type="arabicPeriod"/>
            </a:pPr>
            <a:r>
              <a:rPr lang="en-US" sz="2000" dirty="0"/>
              <a:t>I think that….. </a:t>
            </a:r>
            <a:r>
              <a:rPr lang="en-US" sz="2000" dirty="0">
                <a:sym typeface="Wingdings" panose="05000000000000000000" pitchFamily="2" charset="2"/>
              </a:rPr>
              <a:t></a:t>
            </a:r>
            <a:endParaRPr lang="en-US" sz="2000" dirty="0"/>
          </a:p>
          <a:p>
            <a:pPr marL="457200" indent="-457200">
              <a:buFont typeface="+mj-lt"/>
              <a:buAutoNum type="arabicPeriod"/>
            </a:pPr>
            <a:r>
              <a:rPr lang="en-US" sz="2000" dirty="0"/>
              <a:t>I’m not sure that I entirely agree with you because…. </a:t>
            </a:r>
            <a:r>
              <a:rPr lang="en-US" sz="2000" dirty="0">
                <a:sym typeface="Wingdings" panose="05000000000000000000" pitchFamily="2" charset="2"/>
              </a:rPr>
              <a:t></a:t>
            </a:r>
            <a:endParaRPr lang="en-US" sz="2000" dirty="0"/>
          </a:p>
          <a:p>
            <a:pPr marL="457200" indent="-457200">
              <a:buFont typeface="+mj-lt"/>
              <a:buAutoNum type="arabicPeriod"/>
            </a:pPr>
            <a:r>
              <a:rPr lang="en-US" sz="2000" dirty="0"/>
              <a:t>That’s an excellent point. </a:t>
            </a:r>
            <a:r>
              <a:rPr lang="en-US" sz="2000" dirty="0">
                <a:sym typeface="Wingdings" panose="05000000000000000000" pitchFamily="2" charset="2"/>
              </a:rPr>
              <a:t></a:t>
            </a:r>
            <a:endParaRPr lang="en-US" sz="2000" dirty="0"/>
          </a:p>
          <a:p>
            <a:pPr marL="457200" indent="-457200">
              <a:buFont typeface="+mj-lt"/>
              <a:buAutoNum type="arabicPeriod"/>
            </a:pPr>
            <a:r>
              <a:rPr lang="en-US" sz="2000" dirty="0"/>
              <a:t>That’s what I think too </a:t>
            </a:r>
            <a:r>
              <a:rPr lang="en-US" sz="2000" dirty="0">
                <a:sym typeface="Wingdings" panose="05000000000000000000" pitchFamily="2" charset="2"/>
              </a:rPr>
              <a:t> </a:t>
            </a:r>
            <a:endParaRPr lang="en-US" sz="2000" dirty="0"/>
          </a:p>
          <a:p>
            <a:pPr marL="457200" indent="-457200">
              <a:buFont typeface="+mj-lt"/>
              <a:buAutoNum type="arabicPeriod"/>
            </a:pPr>
            <a:r>
              <a:rPr lang="en-US" sz="2000" dirty="0"/>
              <a:t>Another interesting point is…. </a:t>
            </a:r>
            <a:r>
              <a:rPr lang="en-US" sz="2000" dirty="0">
                <a:sym typeface="Wingdings" panose="05000000000000000000" pitchFamily="2" charset="2"/>
              </a:rPr>
              <a:t></a:t>
            </a:r>
            <a:endParaRPr lang="en-US" sz="2000" dirty="0"/>
          </a:p>
          <a:p>
            <a:pPr marL="457200" indent="-457200">
              <a:buFont typeface="+mj-lt"/>
              <a:buAutoNum type="arabicPeriod"/>
            </a:pPr>
            <a:r>
              <a:rPr lang="en-US" sz="2000" dirty="0"/>
              <a:t>It seems to me that the real issue is….</a:t>
            </a:r>
            <a:r>
              <a:rPr lang="en-US" sz="2000" dirty="0">
                <a:sym typeface="Wingdings" panose="05000000000000000000" pitchFamily="2" charset="2"/>
              </a:rPr>
              <a:t></a:t>
            </a:r>
            <a:endParaRPr lang="en-US" sz="2000" dirty="0"/>
          </a:p>
          <a:p>
            <a:pPr marL="457200" indent="-457200">
              <a:buFont typeface="+mj-lt"/>
              <a:buAutoNum type="arabicPeriod"/>
            </a:pPr>
            <a:r>
              <a:rPr lang="en-US" sz="2000" dirty="0"/>
              <a:t>Let me summarize what we have talked about. </a:t>
            </a:r>
            <a:r>
              <a:rPr lang="en-US" sz="2000" dirty="0">
                <a:sym typeface="Wingdings" panose="05000000000000000000" pitchFamily="2" charset="2"/>
              </a:rPr>
              <a:t></a:t>
            </a:r>
            <a:endParaRPr lang="en-US" sz="2000" dirty="0"/>
          </a:p>
          <a:p>
            <a:pPr marL="457200" indent="-457200">
              <a:buFont typeface="+mj-lt"/>
              <a:buAutoNum type="arabicPeriod"/>
            </a:pPr>
            <a:r>
              <a:rPr lang="en-US" sz="2000" dirty="0"/>
              <a:t>What’s your position on… </a:t>
            </a:r>
            <a:r>
              <a:rPr lang="en-US" sz="2000" dirty="0">
                <a:sym typeface="Wingdings" panose="05000000000000000000" pitchFamily="2" charset="2"/>
              </a:rPr>
              <a:t></a:t>
            </a:r>
            <a:endParaRPr lang="en-US" sz="2000" dirty="0"/>
          </a:p>
        </p:txBody>
      </p:sp>
    </p:spTree>
    <p:extLst>
      <p:ext uri="{BB962C8B-B14F-4D97-AF65-F5344CB8AC3E}">
        <p14:creationId xmlns:p14="http://schemas.microsoft.com/office/powerpoint/2010/main" val="1072344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6"/>
            <a:ext cx="10515600" cy="769408"/>
          </a:xfrm>
        </p:spPr>
        <p:txBody>
          <a:bodyPr>
            <a:normAutofit/>
          </a:bodyPr>
          <a:lstStyle/>
          <a:p>
            <a:r>
              <a:rPr lang="en-US" sz="4000" b="1" dirty="0">
                <a:latin typeface="Cambria" panose="02040503050406030204" pitchFamily="18" charset="0"/>
                <a:ea typeface="Cambria" panose="02040503050406030204" pitchFamily="18" charset="0"/>
              </a:rPr>
              <a:t>1. Introduction &amp; Review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1" y="1165490"/>
            <a:ext cx="10515599" cy="494242"/>
          </a:xfrm>
        </p:spPr>
        <p:txBody>
          <a:bodyPr>
            <a:normAutofit fontScale="85000" lnSpcReduction="10000"/>
          </a:bodyPr>
          <a:lstStyle/>
          <a:p>
            <a:pPr marL="0" indent="0">
              <a:buNone/>
            </a:pPr>
            <a:r>
              <a:rPr lang="en-US" b="1" dirty="0"/>
              <a:t>Please match the following expressions to their right expressions! </a:t>
            </a:r>
            <a:r>
              <a:rPr lang="en-US" b="1" u="sng" dirty="0">
                <a:solidFill>
                  <a:srgbClr val="C00000"/>
                </a:solidFill>
              </a:rPr>
              <a:t>Answer key</a:t>
            </a:r>
          </a:p>
        </p:txBody>
      </p:sp>
      <p:sp>
        <p:nvSpPr>
          <p:cNvPr id="2" name="TextBox 1">
            <a:extLst>
              <a:ext uri="{FF2B5EF4-FFF2-40B4-BE49-F238E27FC236}">
                <a16:creationId xmlns:a16="http://schemas.microsoft.com/office/drawing/2014/main" id="{A37C3356-FC36-4120-853F-5A7465D13671}"/>
              </a:ext>
            </a:extLst>
          </p:cNvPr>
          <p:cNvSpPr txBox="1"/>
          <p:nvPr/>
        </p:nvSpPr>
        <p:spPr>
          <a:xfrm>
            <a:off x="6787488" y="2087484"/>
            <a:ext cx="5344308" cy="3539430"/>
          </a:xfrm>
          <a:prstGeom prst="rect">
            <a:avLst/>
          </a:prstGeom>
          <a:noFill/>
        </p:spPr>
        <p:txBody>
          <a:bodyPr wrap="square" rtlCol="0">
            <a:spAutoFit/>
          </a:bodyPr>
          <a:lstStyle/>
          <a:p>
            <a:r>
              <a:rPr lang="en-US" sz="2800" b="1" dirty="0">
                <a:solidFill>
                  <a:srgbClr val="C00000"/>
                </a:solidFill>
                <a:sym typeface="Wingdings" panose="05000000000000000000" pitchFamily="2" charset="2"/>
              </a:rPr>
              <a:t> </a:t>
            </a:r>
            <a:r>
              <a:rPr lang="en-US" sz="2800" b="1" dirty="0">
                <a:solidFill>
                  <a:srgbClr val="C00000"/>
                </a:solidFill>
              </a:rPr>
              <a:t>EXPRESSING OPINION</a:t>
            </a:r>
          </a:p>
          <a:p>
            <a:r>
              <a:rPr lang="en-US" sz="2800" b="1" dirty="0">
                <a:solidFill>
                  <a:srgbClr val="C00000"/>
                </a:solidFill>
                <a:sym typeface="Wingdings" panose="05000000000000000000" pitchFamily="2" charset="2"/>
              </a:rPr>
              <a:t> </a:t>
            </a:r>
            <a:r>
              <a:rPr lang="en-US" sz="2800" b="1" dirty="0">
                <a:solidFill>
                  <a:srgbClr val="C00000"/>
                </a:solidFill>
              </a:rPr>
              <a:t>AGREEING</a:t>
            </a:r>
          </a:p>
          <a:p>
            <a:r>
              <a:rPr lang="en-US" sz="2800" b="1" dirty="0">
                <a:solidFill>
                  <a:srgbClr val="C00000"/>
                </a:solidFill>
                <a:sym typeface="Wingdings" panose="05000000000000000000" pitchFamily="2" charset="2"/>
              </a:rPr>
              <a:t> DIS</a:t>
            </a:r>
            <a:r>
              <a:rPr lang="en-US" sz="2800" b="1" dirty="0">
                <a:solidFill>
                  <a:srgbClr val="C00000"/>
                </a:solidFill>
              </a:rPr>
              <a:t>AGREEING</a:t>
            </a:r>
          </a:p>
          <a:p>
            <a:pPr marL="457200" indent="-457200">
              <a:buFont typeface="Wingdings" panose="05000000000000000000" pitchFamily="2" charset="2"/>
              <a:buChar char="l"/>
            </a:pPr>
            <a:r>
              <a:rPr lang="en-US" sz="2800" b="1" dirty="0">
                <a:solidFill>
                  <a:srgbClr val="C00000"/>
                </a:solidFill>
              </a:rPr>
              <a:t>CONTRIBUTING ADDITIONAL POINT</a:t>
            </a:r>
          </a:p>
          <a:p>
            <a:pPr marL="457200" indent="-457200">
              <a:buFont typeface="Wingdings" panose="05000000000000000000" pitchFamily="2" charset="2"/>
              <a:buChar char="l"/>
            </a:pPr>
            <a:r>
              <a:rPr lang="en-US" sz="2800" b="1" dirty="0">
                <a:solidFill>
                  <a:srgbClr val="C00000"/>
                </a:solidFill>
              </a:rPr>
              <a:t>EMPHASIZING A POINT</a:t>
            </a:r>
          </a:p>
          <a:p>
            <a:pPr marL="457200" indent="-457200">
              <a:buFont typeface="Wingdings" panose="05000000000000000000" pitchFamily="2" charset="2"/>
              <a:buChar char="l"/>
            </a:pPr>
            <a:r>
              <a:rPr lang="en-US" sz="2800" b="1" dirty="0">
                <a:solidFill>
                  <a:srgbClr val="C00000"/>
                </a:solidFill>
              </a:rPr>
              <a:t>ASKING FOR OPINION</a:t>
            </a:r>
          </a:p>
          <a:p>
            <a:pPr marL="457200" indent="-457200">
              <a:buFont typeface="Wingdings" panose="05000000000000000000" pitchFamily="2" charset="2"/>
              <a:buChar char="l"/>
            </a:pPr>
            <a:r>
              <a:rPr lang="en-US" sz="2800" b="1" dirty="0">
                <a:solidFill>
                  <a:srgbClr val="C00000"/>
                </a:solidFill>
              </a:rPr>
              <a:t>WRAPPING UP A DISCUSSION</a:t>
            </a:r>
          </a:p>
        </p:txBody>
      </p:sp>
      <p:sp>
        <p:nvSpPr>
          <p:cNvPr id="3" name="TextBox 2">
            <a:extLst>
              <a:ext uri="{FF2B5EF4-FFF2-40B4-BE49-F238E27FC236}">
                <a16:creationId xmlns:a16="http://schemas.microsoft.com/office/drawing/2014/main" id="{2B1FAE40-D691-4BF6-81D6-80D3E7FEC47F}"/>
              </a:ext>
            </a:extLst>
          </p:cNvPr>
          <p:cNvSpPr txBox="1"/>
          <p:nvPr/>
        </p:nvSpPr>
        <p:spPr>
          <a:xfrm>
            <a:off x="955416" y="2149039"/>
            <a:ext cx="4388893" cy="3477875"/>
          </a:xfrm>
          <a:prstGeom prst="rect">
            <a:avLst/>
          </a:prstGeom>
          <a:noFill/>
        </p:spPr>
        <p:txBody>
          <a:bodyPr wrap="square" rtlCol="0">
            <a:spAutoFit/>
          </a:bodyPr>
          <a:lstStyle/>
          <a:p>
            <a:pPr marL="457200" indent="-457200">
              <a:buFont typeface="+mj-lt"/>
              <a:buAutoNum type="arabicPeriod"/>
            </a:pPr>
            <a:r>
              <a:rPr lang="en-US" sz="2000" dirty="0"/>
              <a:t>I think that…..</a:t>
            </a:r>
          </a:p>
          <a:p>
            <a:pPr marL="457200" indent="-457200">
              <a:buFont typeface="+mj-lt"/>
              <a:buAutoNum type="arabicPeriod"/>
            </a:pPr>
            <a:r>
              <a:rPr lang="en-US" sz="2000" dirty="0"/>
              <a:t>I’m not sure that I entirely agree with you because…. </a:t>
            </a:r>
          </a:p>
          <a:p>
            <a:pPr marL="457200" indent="-457200">
              <a:buFont typeface="+mj-lt"/>
              <a:buAutoNum type="arabicPeriod"/>
            </a:pPr>
            <a:r>
              <a:rPr lang="en-US" sz="2000" dirty="0"/>
              <a:t>That’s an excellent point. </a:t>
            </a:r>
          </a:p>
          <a:p>
            <a:pPr marL="457200" indent="-457200">
              <a:buFont typeface="+mj-lt"/>
              <a:buAutoNum type="arabicPeriod"/>
            </a:pPr>
            <a:r>
              <a:rPr lang="en-US" sz="2000" dirty="0"/>
              <a:t>That’s what I think too.</a:t>
            </a:r>
          </a:p>
          <a:p>
            <a:pPr marL="457200" indent="-457200">
              <a:buFont typeface="+mj-lt"/>
              <a:buAutoNum type="arabicPeriod"/>
            </a:pPr>
            <a:r>
              <a:rPr lang="en-US" sz="2000" dirty="0"/>
              <a:t>Another interesting point is….</a:t>
            </a:r>
          </a:p>
          <a:p>
            <a:pPr marL="457200" indent="-457200">
              <a:buFont typeface="+mj-lt"/>
              <a:buAutoNum type="arabicPeriod"/>
            </a:pPr>
            <a:r>
              <a:rPr lang="en-US" sz="2000" dirty="0"/>
              <a:t>It seems to me that the real issue is….</a:t>
            </a:r>
          </a:p>
          <a:p>
            <a:pPr marL="457200" indent="-457200">
              <a:buFont typeface="+mj-lt"/>
              <a:buAutoNum type="arabicPeriod"/>
            </a:pPr>
            <a:r>
              <a:rPr lang="en-US" sz="2000" dirty="0"/>
              <a:t>Let me summarize what we have talked about.</a:t>
            </a:r>
          </a:p>
          <a:p>
            <a:pPr marL="457200" indent="-457200">
              <a:buFont typeface="+mj-lt"/>
              <a:buAutoNum type="arabicPeriod"/>
            </a:pPr>
            <a:r>
              <a:rPr lang="en-US" sz="2000" dirty="0"/>
              <a:t>What’s your position on…</a:t>
            </a:r>
          </a:p>
        </p:txBody>
      </p:sp>
      <p:sp>
        <p:nvSpPr>
          <p:cNvPr id="16" name="TextBox 15">
            <a:extLst>
              <a:ext uri="{FF2B5EF4-FFF2-40B4-BE49-F238E27FC236}">
                <a16:creationId xmlns:a16="http://schemas.microsoft.com/office/drawing/2014/main" id="{FDC75128-C0A0-4907-871F-785B6049FE69}"/>
              </a:ext>
            </a:extLst>
          </p:cNvPr>
          <p:cNvSpPr txBox="1"/>
          <p:nvPr/>
        </p:nvSpPr>
        <p:spPr>
          <a:xfrm>
            <a:off x="5070749" y="1959039"/>
            <a:ext cx="4388893" cy="3693319"/>
          </a:xfrm>
          <a:prstGeom prst="rect">
            <a:avLst/>
          </a:prstGeom>
          <a:noFill/>
        </p:spPr>
        <p:txBody>
          <a:bodyPr wrap="square" rtlCol="0">
            <a:spAutoFit/>
          </a:bodyPr>
          <a:lstStyle/>
          <a:p>
            <a:endParaRPr lang="en-US" dirty="0"/>
          </a:p>
          <a:p>
            <a:r>
              <a:rPr lang="en-US" dirty="0">
                <a:sym typeface="Wingdings" panose="05000000000000000000" pitchFamily="2" charset="2"/>
              </a:rPr>
              <a:t></a:t>
            </a:r>
          </a:p>
          <a:p>
            <a:endParaRPr lang="en-US" dirty="0">
              <a:sym typeface="Wingdings" panose="05000000000000000000" pitchFamily="2" charset="2"/>
            </a:endParaRPr>
          </a:p>
          <a:p>
            <a:r>
              <a:rPr lang="en-US" dirty="0">
                <a:sym typeface="Wingdings" panose="05000000000000000000" pitchFamily="2" charset="2"/>
              </a:rPr>
              <a:t></a:t>
            </a:r>
          </a:p>
          <a:p>
            <a:r>
              <a:rPr lang="en-US" dirty="0">
                <a:sym typeface="Wingdings" panose="05000000000000000000" pitchFamily="2" charset="2"/>
              </a:rPr>
              <a:t></a:t>
            </a:r>
          </a:p>
          <a:p>
            <a:r>
              <a:rPr lang="en-US" dirty="0">
                <a:sym typeface="Wingdings" panose="05000000000000000000" pitchFamily="2" charset="2"/>
              </a:rPr>
              <a:t></a:t>
            </a:r>
          </a:p>
          <a:p>
            <a:endParaRPr lang="en-US" sz="800" dirty="0">
              <a:sym typeface="Wingdings" panose="05000000000000000000" pitchFamily="2" charset="2"/>
            </a:endParaRPr>
          </a:p>
          <a:p>
            <a:r>
              <a:rPr lang="en-US" dirty="0">
                <a:sym typeface="Wingdings" panose="05000000000000000000" pitchFamily="2" charset="2"/>
              </a:rPr>
              <a:t></a:t>
            </a:r>
          </a:p>
          <a:p>
            <a:endParaRPr lang="en-US" dirty="0">
              <a:sym typeface="Wingdings" panose="05000000000000000000" pitchFamily="2" charset="2"/>
            </a:endParaRPr>
          </a:p>
          <a:p>
            <a:r>
              <a:rPr lang="en-US" dirty="0">
                <a:sym typeface="Wingdings" panose="05000000000000000000" pitchFamily="2" charset="2"/>
              </a:rPr>
              <a:t></a:t>
            </a:r>
          </a:p>
          <a:p>
            <a:endParaRPr lang="en-US" sz="2800" dirty="0">
              <a:sym typeface="Wingdings" panose="05000000000000000000" pitchFamily="2" charset="2"/>
            </a:endParaRPr>
          </a:p>
          <a:p>
            <a:r>
              <a:rPr lang="en-US" dirty="0">
                <a:sym typeface="Wingdings" panose="05000000000000000000" pitchFamily="2" charset="2"/>
              </a:rPr>
              <a:t></a:t>
            </a:r>
          </a:p>
          <a:p>
            <a:r>
              <a:rPr lang="en-US" dirty="0">
                <a:sym typeface="Wingdings" panose="05000000000000000000" pitchFamily="2" charset="2"/>
              </a:rPr>
              <a:t></a:t>
            </a:r>
          </a:p>
        </p:txBody>
      </p:sp>
      <p:cxnSp>
        <p:nvCxnSpPr>
          <p:cNvPr id="6" name="Straight Arrow Connector 5">
            <a:extLst>
              <a:ext uri="{FF2B5EF4-FFF2-40B4-BE49-F238E27FC236}">
                <a16:creationId xmlns:a16="http://schemas.microsoft.com/office/drawing/2014/main" id="{AE28A56A-BFC0-4528-8C9F-1884E61BB329}"/>
              </a:ext>
            </a:extLst>
          </p:cNvPr>
          <p:cNvCxnSpPr>
            <a:cxnSpLocks/>
          </p:cNvCxnSpPr>
          <p:nvPr/>
        </p:nvCxnSpPr>
        <p:spPr>
          <a:xfrm flipV="1">
            <a:off x="5227093" y="2365684"/>
            <a:ext cx="1833955" cy="4621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BDADB372-FD79-4154-BAEC-99600D8C4B68}"/>
              </a:ext>
            </a:extLst>
          </p:cNvPr>
          <p:cNvCxnSpPr>
            <a:cxnSpLocks/>
          </p:cNvCxnSpPr>
          <p:nvPr/>
        </p:nvCxnSpPr>
        <p:spPr>
          <a:xfrm>
            <a:off x="5210160" y="2986668"/>
            <a:ext cx="1833955" cy="18569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50687902-625C-446B-9AF1-1B15FB55CDDE}"/>
              </a:ext>
            </a:extLst>
          </p:cNvPr>
          <p:cNvCxnSpPr>
            <a:cxnSpLocks/>
          </p:cNvCxnSpPr>
          <p:nvPr/>
        </p:nvCxnSpPr>
        <p:spPr>
          <a:xfrm flipV="1">
            <a:off x="5181523" y="2795597"/>
            <a:ext cx="1896458" cy="68534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58146B01-7065-4C0D-8358-AFB7F5979790}"/>
              </a:ext>
            </a:extLst>
          </p:cNvPr>
          <p:cNvCxnSpPr>
            <a:cxnSpLocks/>
          </p:cNvCxnSpPr>
          <p:nvPr/>
        </p:nvCxnSpPr>
        <p:spPr>
          <a:xfrm flipV="1">
            <a:off x="5227093" y="3547521"/>
            <a:ext cx="1833955" cy="296153"/>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10CA6222-C35A-4A02-9040-78BA901CC417}"/>
              </a:ext>
            </a:extLst>
          </p:cNvPr>
          <p:cNvCxnSpPr>
            <a:cxnSpLocks/>
          </p:cNvCxnSpPr>
          <p:nvPr/>
        </p:nvCxnSpPr>
        <p:spPr>
          <a:xfrm>
            <a:off x="5202714" y="4437090"/>
            <a:ext cx="1887199" cy="275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4F6CD197-AF5B-4451-9CBC-5AD392A4F317}"/>
              </a:ext>
            </a:extLst>
          </p:cNvPr>
          <p:cNvCxnSpPr>
            <a:cxnSpLocks/>
          </p:cNvCxnSpPr>
          <p:nvPr/>
        </p:nvCxnSpPr>
        <p:spPr>
          <a:xfrm>
            <a:off x="5210160" y="5215467"/>
            <a:ext cx="1850888" cy="18626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867C2924-9E16-40C6-AE69-F43E2DBDF815}"/>
              </a:ext>
            </a:extLst>
          </p:cNvPr>
          <p:cNvCxnSpPr>
            <a:cxnSpLocks/>
          </p:cNvCxnSpPr>
          <p:nvPr/>
        </p:nvCxnSpPr>
        <p:spPr>
          <a:xfrm flipV="1">
            <a:off x="5227093" y="2753220"/>
            <a:ext cx="1919000" cy="49499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E664B34B-2DED-46A0-B417-92D077003491}"/>
              </a:ext>
            </a:extLst>
          </p:cNvPr>
          <p:cNvCxnSpPr>
            <a:cxnSpLocks/>
          </p:cNvCxnSpPr>
          <p:nvPr/>
        </p:nvCxnSpPr>
        <p:spPr>
          <a:xfrm flipV="1">
            <a:off x="5227093" y="4904342"/>
            <a:ext cx="1833955" cy="51684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9301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500"/>
                                        <p:tgtEl>
                                          <p:spTgt spid="2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 Facing Challenges and Exploring Hidden Assumptions</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01700" y="1690686"/>
            <a:ext cx="10693670" cy="4802189"/>
          </a:xfrm>
        </p:spPr>
        <p:txBody>
          <a:bodyPr>
            <a:normAutofit fontScale="92500" lnSpcReduction="10000"/>
          </a:bodyPr>
          <a:lstStyle/>
          <a:p>
            <a:pPr marL="0" indent="0">
              <a:buNone/>
            </a:pPr>
            <a:r>
              <a:rPr lang="en-US" sz="2400" b="1" u="sng" dirty="0"/>
              <a:t>Diagnostic questions</a:t>
            </a:r>
            <a:r>
              <a:rPr lang="en-US" sz="2400" dirty="0"/>
              <a:t>: Explore these questions on your own if you use this material  for self-study. In a classroom, share your thoughts about these questions with a speaking partner and be prepared to share your discussion with the class.</a:t>
            </a:r>
          </a:p>
          <a:p>
            <a:pPr marL="457200" indent="-457200">
              <a:buFont typeface="+mj-lt"/>
              <a:buAutoNum type="arabicPeriod"/>
            </a:pPr>
            <a:r>
              <a:rPr lang="en-US" sz="2400" dirty="0"/>
              <a:t>How do you distinguish among fact, opinion, belief, prejudice, and stereotype? Together, come up with a statement about each of them. Why is understanding these terms important in the context of academic dialogues or discussions? </a:t>
            </a:r>
            <a:br>
              <a:rPr lang="en-US" sz="2400" dirty="0"/>
            </a:br>
            <a:r>
              <a:rPr lang="en-US" sz="2400" dirty="0"/>
              <a:t>Fact: 				Opinion: </a:t>
            </a:r>
            <a:br>
              <a:rPr lang="en-US" sz="2400" dirty="0"/>
            </a:br>
            <a:r>
              <a:rPr lang="en-US" sz="2400" dirty="0"/>
              <a:t>Belief: 				Prejudice: </a:t>
            </a:r>
            <a:br>
              <a:rPr lang="en-US" sz="2400" dirty="0"/>
            </a:br>
            <a:r>
              <a:rPr lang="en-US" sz="2400" dirty="0"/>
              <a:t>Stereotype:</a:t>
            </a:r>
          </a:p>
          <a:p>
            <a:pPr marL="457200" indent="-457200">
              <a:buFont typeface="+mj-lt"/>
              <a:buAutoNum type="arabicPeriod"/>
            </a:pPr>
            <a:endParaRPr lang="en-US" sz="2400" dirty="0"/>
          </a:p>
          <a:p>
            <a:pPr marL="457200" indent="-457200">
              <a:buFont typeface="+mj-lt"/>
              <a:buAutoNum type="arabicPeriod"/>
            </a:pPr>
            <a:r>
              <a:rPr lang="en-US" sz="2400" dirty="0"/>
              <a:t>(a) What does academic freedom mean to you? </a:t>
            </a:r>
            <a:br>
              <a:rPr lang="en-US" sz="2400" dirty="0"/>
            </a:br>
            <a:r>
              <a:rPr lang="en-US" sz="2400" dirty="0"/>
              <a:t>(b) Do you give your own opinions in classroom discussions? If not, why not? </a:t>
            </a:r>
            <a:br>
              <a:rPr lang="en-US" sz="2400" dirty="0"/>
            </a:br>
            <a:r>
              <a:rPr lang="en-US" sz="2400" dirty="0"/>
              <a:t>(c) How do you feel about your ability to express agreement and disagreement in academic discussions versus in interpersonal communications? </a:t>
            </a:r>
            <a:br>
              <a:rPr lang="en-US" sz="2400" dirty="0"/>
            </a:br>
            <a:r>
              <a:rPr lang="en-US" sz="2400" dirty="0"/>
              <a:t>(d) What are some personal difficulties that you face in offering your agreement/disagreement when you participate in seminar discussions?</a:t>
            </a:r>
          </a:p>
        </p:txBody>
      </p:sp>
    </p:spTree>
    <p:extLst>
      <p:ext uri="{BB962C8B-B14F-4D97-AF65-F5344CB8AC3E}">
        <p14:creationId xmlns:p14="http://schemas.microsoft.com/office/powerpoint/2010/main" val="2847440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 Facing Challenges and Exploring Hidden Assumptions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57200" indent="-457200">
              <a:buFont typeface="+mj-lt"/>
              <a:buAutoNum type="arabicPeriod" startAt="3"/>
            </a:pPr>
            <a:r>
              <a:rPr lang="en-US" sz="2400" dirty="0"/>
              <a:t>What are some dimensions of cultural differences that may influence or create an obstacle in how, for example, professor/student and student/student with different cultural backgrounds interact and communicate in expressing opinions?</a:t>
            </a:r>
          </a:p>
          <a:p>
            <a:pPr marL="457200" indent="-457200">
              <a:buFont typeface="+mj-lt"/>
              <a:buAutoNum type="arabicPeriod" startAt="3"/>
            </a:pPr>
            <a:endParaRPr lang="en-US" sz="2400" dirty="0"/>
          </a:p>
          <a:p>
            <a:pPr marL="457200" indent="-457200">
              <a:buFont typeface="+mj-lt"/>
              <a:buAutoNum type="arabicPeriod" startAt="3"/>
            </a:pPr>
            <a:r>
              <a:rPr lang="en-US" sz="2400" dirty="0"/>
              <a:t>Share with your speaking partner(s) how you express agreement, disagreement, and partial agreement. Together, write down as many ways as you can remember of stating your opinion, agreement, disagreement, and partial agreement about an issue for discussion. </a:t>
            </a:r>
            <a:br>
              <a:rPr lang="en-US" sz="2400" dirty="0"/>
            </a:br>
            <a:r>
              <a:rPr lang="en-US" sz="2400" dirty="0"/>
              <a:t>Agreement: </a:t>
            </a:r>
            <a:br>
              <a:rPr lang="en-US" sz="2400" dirty="0"/>
            </a:br>
            <a:r>
              <a:rPr lang="en-US" sz="2400" dirty="0"/>
              <a:t>Disagreement: </a:t>
            </a:r>
            <a:br>
              <a:rPr lang="en-US" sz="2400" dirty="0"/>
            </a:br>
            <a:r>
              <a:rPr lang="en-US" sz="2400" dirty="0"/>
              <a:t>Partial Agreement: </a:t>
            </a:r>
          </a:p>
        </p:txBody>
      </p:sp>
    </p:spTree>
    <p:extLst>
      <p:ext uri="{BB962C8B-B14F-4D97-AF65-F5344CB8AC3E}">
        <p14:creationId xmlns:p14="http://schemas.microsoft.com/office/powerpoint/2010/main" val="530802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 Facing Challenges and Exploring Hidden Assumptions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2423702"/>
            <a:ext cx="10388599" cy="3581313"/>
          </a:xfrm>
        </p:spPr>
        <p:txBody>
          <a:bodyPr>
            <a:normAutofit/>
          </a:bodyPr>
          <a:lstStyle/>
          <a:p>
            <a:pPr marL="457200" indent="-457200">
              <a:buFont typeface="+mj-lt"/>
              <a:buAutoNum type="arabicPeriod" startAt="5"/>
            </a:pPr>
            <a:r>
              <a:rPr lang="en-US" sz="2400" dirty="0"/>
              <a:t>What is turn-taking and why does it matter?</a:t>
            </a:r>
          </a:p>
          <a:p>
            <a:pPr marL="457200" indent="-457200">
              <a:buFont typeface="+mj-lt"/>
              <a:buAutoNum type="arabicPeriod" startAt="5"/>
            </a:pPr>
            <a:endParaRPr lang="en-US" sz="2400" dirty="0"/>
          </a:p>
          <a:p>
            <a:pPr marL="457200" indent="-457200">
              <a:buFont typeface="+mj-lt"/>
              <a:buAutoNum type="arabicPeriod" startAt="5"/>
            </a:pPr>
            <a:endParaRPr lang="en-US" sz="2400" dirty="0"/>
          </a:p>
          <a:p>
            <a:pPr marL="457200" indent="-457200">
              <a:buFont typeface="+mj-lt"/>
              <a:buAutoNum type="arabicPeriod" startAt="5"/>
            </a:pPr>
            <a:r>
              <a:rPr lang="en-US" sz="2400" dirty="0"/>
              <a:t>Share with your group member(s) your personal/cultural perception/ interpretation of interruption in interpersonal conversation/academic discussions. Consider cross-cultural differences. What factors may come into play in turn-taking?</a:t>
            </a:r>
          </a:p>
        </p:txBody>
      </p:sp>
    </p:spTree>
    <p:extLst>
      <p:ext uri="{BB962C8B-B14F-4D97-AF65-F5344CB8AC3E}">
        <p14:creationId xmlns:p14="http://schemas.microsoft.com/office/powerpoint/2010/main" val="2922248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3" end="3"/>
                                            </p:txEl>
                                          </p:spTgt>
                                        </p:tgtEl>
                                        <p:attrNameLst>
                                          <p:attrName>style.visibility</p:attrName>
                                        </p:attrNameLst>
                                      </p:cBhvr>
                                      <p:to>
                                        <p:strVal val="visible"/>
                                      </p:to>
                                    </p:set>
                                    <p:animEffect transition="in" filter="fade">
                                      <p:cBhvr>
                                        <p:cTn id="12"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 Facing Challenges and Exploring Hidden Assumptions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57200" indent="-457200">
              <a:buFont typeface="+mj-lt"/>
              <a:buAutoNum type="arabicPeriod" startAt="7"/>
            </a:pPr>
            <a:r>
              <a:rPr lang="en-US" sz="2400" dirty="0"/>
              <a:t>How do you know when it is your turn to talk in a conversation? What kinds of verbal and nonverbal signals have you noticed being used in turn-taking in academic discussions that seem different from the customs in your country? </a:t>
            </a:r>
            <a:br>
              <a:rPr lang="en-US" sz="2400" dirty="0"/>
            </a:br>
            <a:r>
              <a:rPr lang="en-US" sz="2400" dirty="0"/>
              <a:t>Verbal signals: </a:t>
            </a:r>
            <a:br>
              <a:rPr lang="en-US" sz="2400" dirty="0"/>
            </a:br>
            <a:r>
              <a:rPr lang="en-US" sz="2400" dirty="0"/>
              <a:t>Nonverbal signals:</a:t>
            </a:r>
          </a:p>
          <a:p>
            <a:pPr marL="457200" indent="-457200">
              <a:buFont typeface="+mj-lt"/>
              <a:buAutoNum type="arabicPeriod" startAt="7"/>
            </a:pPr>
            <a:endParaRPr lang="en-US" sz="2400" dirty="0"/>
          </a:p>
          <a:p>
            <a:pPr marL="457200" indent="-457200">
              <a:buFont typeface="+mj-lt"/>
              <a:buAutoNum type="arabicPeriod" startAt="7"/>
            </a:pPr>
            <a:r>
              <a:rPr lang="en-US" sz="2400" dirty="0"/>
              <a:t>What are the two biggest challenges that you and your group member(s) shared in dealing with taking a turn at speaking in academic discussions/interpersonal communications? Brainstorm some strategies that will help you to overcome them and prepare to share them with the class.  </a:t>
            </a:r>
            <a:br>
              <a:rPr lang="en-US" sz="2400" dirty="0"/>
            </a:br>
            <a:r>
              <a:rPr lang="en-US" sz="2400" dirty="0"/>
              <a:t>Challenges: </a:t>
            </a:r>
            <a:br>
              <a:rPr lang="en-US" sz="2400" dirty="0"/>
            </a:br>
            <a:r>
              <a:rPr lang="en-US" sz="2400" dirty="0"/>
              <a:t>Strategies:</a:t>
            </a:r>
          </a:p>
        </p:txBody>
      </p:sp>
    </p:spTree>
    <p:extLst>
      <p:ext uri="{BB962C8B-B14F-4D97-AF65-F5344CB8AC3E}">
        <p14:creationId xmlns:p14="http://schemas.microsoft.com/office/powerpoint/2010/main" val="3265300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Application Activities – </a:t>
            </a:r>
            <a:r>
              <a:rPr lang="en-US" sz="4000" b="1" dirty="0">
                <a:solidFill>
                  <a:srgbClr val="C00000"/>
                </a:solidFill>
                <a:latin typeface="Cambria" panose="02040503050406030204" pitchFamily="18" charset="0"/>
                <a:ea typeface="Cambria" panose="02040503050406030204" pitchFamily="18" charset="0"/>
              </a:rPr>
              <a:t>Pyramid Discussions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9" y="1899762"/>
            <a:ext cx="5139266" cy="4243184"/>
          </a:xfrm>
        </p:spPr>
        <p:txBody>
          <a:bodyPr>
            <a:normAutofit fontScale="92500" lnSpcReduction="20000"/>
          </a:bodyPr>
          <a:lstStyle/>
          <a:p>
            <a:r>
              <a:rPr lang="en-US" sz="2400" dirty="0"/>
              <a:t>This activity is designed to be a classroom instruction.</a:t>
            </a:r>
          </a:p>
          <a:p>
            <a:endParaRPr lang="en-US" sz="2400" dirty="0"/>
          </a:p>
          <a:p>
            <a:r>
              <a:rPr lang="en-US" sz="2400" dirty="0"/>
              <a:t>A pyramid discussion is a method whereby participants are encouraged to engage in discussion while gradually increasing the group size, starting with working individually, then working in pairs, and then in groups of 3 or 4 before gathering the groups for a whole class discussion. </a:t>
            </a:r>
          </a:p>
          <a:p>
            <a:endParaRPr lang="en-US" sz="2400" dirty="0"/>
          </a:p>
          <a:p>
            <a:r>
              <a:rPr lang="en-US" sz="2400" dirty="0"/>
              <a:t>Here is an example of the steps that you may want to take:</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6214536" y="1368955"/>
            <a:ext cx="5588000" cy="4983066"/>
          </a:xfrm>
          <a:prstGeom prst="rect">
            <a:avLst/>
          </a:prstGeom>
          <a:ln>
            <a:solidFill>
              <a:srgbClr val="C0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t>Step 1: </a:t>
            </a:r>
            <a:r>
              <a:rPr lang="en-US" sz="2400" dirty="0"/>
              <a:t>Individually generate choices about the three biggest challenges for non-English-speaking international graduate students studying in a North American academic institution.</a:t>
            </a:r>
          </a:p>
          <a:p>
            <a:pPr marL="0" indent="0">
              <a:buNone/>
            </a:pPr>
            <a:r>
              <a:rPr lang="en-US" sz="2400" dirty="0"/>
              <a:t>My choices:</a:t>
            </a:r>
          </a:p>
          <a:p>
            <a:pPr marL="0" indent="0">
              <a:buNone/>
            </a:pPr>
            <a:r>
              <a:rPr lang="en-US" sz="2400" dirty="0"/>
              <a:t>1.</a:t>
            </a:r>
          </a:p>
          <a:p>
            <a:pPr marL="0" indent="0">
              <a:buNone/>
            </a:pPr>
            <a:r>
              <a:rPr lang="en-US" sz="2400" dirty="0"/>
              <a:t>2.</a:t>
            </a:r>
          </a:p>
          <a:p>
            <a:pPr marL="0" indent="0">
              <a:buNone/>
            </a:pPr>
            <a:r>
              <a:rPr lang="en-US" sz="2400" dirty="0"/>
              <a:t>3. </a:t>
            </a:r>
          </a:p>
          <a:p>
            <a:pPr marL="0" indent="0">
              <a:buNone/>
            </a:pPr>
            <a:endParaRPr lang="en-US" sz="2400" dirty="0"/>
          </a:p>
          <a:p>
            <a:pPr marL="0" indent="0">
              <a:buNone/>
            </a:pPr>
            <a:r>
              <a:rPr lang="en-US" sz="2400" b="1" dirty="0"/>
              <a:t>Step 2: </a:t>
            </a:r>
            <a:r>
              <a:rPr lang="en-US" sz="2400" dirty="0"/>
              <a:t>Work in pairs. Share and discuss your personal choices and then decide the top three choices and their ranking.</a:t>
            </a:r>
          </a:p>
          <a:p>
            <a:pPr marL="0" indent="0">
              <a:buNone/>
            </a:pPr>
            <a:r>
              <a:rPr lang="en-US" sz="2400" dirty="0"/>
              <a:t>Our choices:</a:t>
            </a:r>
          </a:p>
          <a:p>
            <a:pPr marL="0" indent="0">
              <a:buNone/>
            </a:pPr>
            <a:r>
              <a:rPr lang="en-US" sz="2400" dirty="0"/>
              <a:t>1.</a:t>
            </a:r>
          </a:p>
          <a:p>
            <a:pPr marL="0" indent="0">
              <a:buNone/>
            </a:pPr>
            <a:r>
              <a:rPr lang="en-US" sz="2400" dirty="0"/>
              <a:t>2.</a:t>
            </a:r>
          </a:p>
          <a:p>
            <a:pPr marL="0" indent="0">
              <a:buNone/>
            </a:pPr>
            <a:r>
              <a:rPr lang="en-US" sz="2400" dirty="0"/>
              <a:t>3.</a:t>
            </a:r>
          </a:p>
        </p:txBody>
      </p:sp>
    </p:spTree>
    <p:extLst>
      <p:ext uri="{BB962C8B-B14F-4D97-AF65-F5344CB8AC3E}">
        <p14:creationId xmlns:p14="http://schemas.microsoft.com/office/powerpoint/2010/main" val="2475262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500"/>
                                        <p:tgtEl>
                                          <p:spTgt spid="6">
                                            <p:txEl>
                                              <p:pRg st="0" end="0"/>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6">
                                            <p:txEl>
                                              <p:pRg st="1" end="1"/>
                                            </p:txEl>
                                          </p:spTgt>
                                        </p:tgtEl>
                                        <p:attrNameLst>
                                          <p:attrName>style.visibility</p:attrName>
                                        </p:attrNameLst>
                                      </p:cBhvr>
                                      <p:to>
                                        <p:strVal val="visible"/>
                                      </p:to>
                                    </p:set>
                                    <p:animEffect transition="in" filter="fade">
                                      <p:cBhvr>
                                        <p:cTn id="26" dur="500"/>
                                        <p:tgtEl>
                                          <p:spTgt spid="6">
                                            <p:txEl>
                                              <p:pRg st="1" end="1"/>
                                            </p:txEl>
                                          </p:spTgt>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6">
                                            <p:txEl>
                                              <p:pRg st="2" end="2"/>
                                            </p:txEl>
                                          </p:spTgt>
                                        </p:tgtEl>
                                        <p:attrNameLst>
                                          <p:attrName>style.visibility</p:attrName>
                                        </p:attrNameLst>
                                      </p:cBhvr>
                                      <p:to>
                                        <p:strVal val="visible"/>
                                      </p:to>
                                    </p:set>
                                    <p:animEffect transition="in" filter="fade">
                                      <p:cBhvr>
                                        <p:cTn id="30" dur="500"/>
                                        <p:tgtEl>
                                          <p:spTgt spid="6">
                                            <p:txEl>
                                              <p:pRg st="2" end="2"/>
                                            </p:txEl>
                                          </p:spTgt>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6">
                                            <p:txEl>
                                              <p:pRg st="3" end="3"/>
                                            </p:txEl>
                                          </p:spTgt>
                                        </p:tgtEl>
                                        <p:attrNameLst>
                                          <p:attrName>style.visibility</p:attrName>
                                        </p:attrNameLst>
                                      </p:cBhvr>
                                      <p:to>
                                        <p:strVal val="visible"/>
                                      </p:to>
                                    </p:set>
                                    <p:animEffect transition="in" filter="fade">
                                      <p:cBhvr>
                                        <p:cTn id="34" dur="500"/>
                                        <p:tgtEl>
                                          <p:spTgt spid="6">
                                            <p:txEl>
                                              <p:pRg st="3" end="3"/>
                                            </p:txEl>
                                          </p:spTgt>
                                        </p:tgtEl>
                                      </p:cBhvr>
                                    </p:animEffect>
                                  </p:childTnLst>
                                </p:cTn>
                              </p:par>
                            </p:childTnLst>
                          </p:cTn>
                        </p:par>
                        <p:par>
                          <p:cTn id="35" fill="hold">
                            <p:stCondLst>
                              <p:cond delay="2000"/>
                            </p:stCondLst>
                            <p:childTnLst>
                              <p:par>
                                <p:cTn id="36" presetID="10" presetClass="entr" presetSubtype="0" fill="hold" nodeType="afterEffect">
                                  <p:stCondLst>
                                    <p:cond delay="0"/>
                                  </p:stCondLst>
                                  <p:childTnLst>
                                    <p:set>
                                      <p:cBhvr>
                                        <p:cTn id="37" dur="1" fill="hold">
                                          <p:stCondLst>
                                            <p:cond delay="0"/>
                                          </p:stCondLst>
                                        </p:cTn>
                                        <p:tgtEl>
                                          <p:spTgt spid="6">
                                            <p:txEl>
                                              <p:pRg st="4" end="4"/>
                                            </p:txEl>
                                          </p:spTgt>
                                        </p:tgtEl>
                                        <p:attrNameLst>
                                          <p:attrName>style.visibility</p:attrName>
                                        </p:attrNameLst>
                                      </p:cBhvr>
                                      <p:to>
                                        <p:strVal val="visible"/>
                                      </p:to>
                                    </p:set>
                                    <p:animEffect transition="in" filter="fade">
                                      <p:cBhvr>
                                        <p:cTn id="38" dur="500"/>
                                        <p:tgtEl>
                                          <p:spTgt spid="6">
                                            <p:txEl>
                                              <p:pRg st="4" end="4"/>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6">
                                            <p:txEl>
                                              <p:pRg st="6" end="6"/>
                                            </p:txEl>
                                          </p:spTgt>
                                        </p:tgtEl>
                                        <p:attrNameLst>
                                          <p:attrName>style.visibility</p:attrName>
                                        </p:attrNameLst>
                                      </p:cBhvr>
                                      <p:to>
                                        <p:strVal val="visible"/>
                                      </p:to>
                                    </p:set>
                                    <p:animEffect transition="in" filter="fade">
                                      <p:cBhvr>
                                        <p:cTn id="43" dur="500"/>
                                        <p:tgtEl>
                                          <p:spTgt spid="6">
                                            <p:txEl>
                                              <p:pRg st="6" end="6"/>
                                            </p:txEl>
                                          </p:spTgt>
                                        </p:tgtEl>
                                      </p:cBhvr>
                                    </p:animEffect>
                                  </p:childTnLst>
                                </p:cTn>
                              </p:par>
                            </p:childTnLst>
                          </p:cTn>
                        </p:par>
                        <p:par>
                          <p:cTn id="44" fill="hold">
                            <p:stCondLst>
                              <p:cond delay="500"/>
                            </p:stCondLst>
                            <p:childTnLst>
                              <p:par>
                                <p:cTn id="45" presetID="10" presetClass="entr" presetSubtype="0" fill="hold" nodeType="afterEffect">
                                  <p:stCondLst>
                                    <p:cond delay="0"/>
                                  </p:stCondLst>
                                  <p:childTnLst>
                                    <p:set>
                                      <p:cBhvr>
                                        <p:cTn id="46" dur="1" fill="hold">
                                          <p:stCondLst>
                                            <p:cond delay="0"/>
                                          </p:stCondLst>
                                        </p:cTn>
                                        <p:tgtEl>
                                          <p:spTgt spid="6">
                                            <p:txEl>
                                              <p:pRg st="7" end="7"/>
                                            </p:txEl>
                                          </p:spTgt>
                                        </p:tgtEl>
                                        <p:attrNameLst>
                                          <p:attrName>style.visibility</p:attrName>
                                        </p:attrNameLst>
                                      </p:cBhvr>
                                      <p:to>
                                        <p:strVal val="visible"/>
                                      </p:to>
                                    </p:set>
                                    <p:animEffect transition="in" filter="fade">
                                      <p:cBhvr>
                                        <p:cTn id="47" dur="500"/>
                                        <p:tgtEl>
                                          <p:spTgt spid="6">
                                            <p:txEl>
                                              <p:pRg st="7" end="7"/>
                                            </p:txEl>
                                          </p:spTgt>
                                        </p:tgtEl>
                                      </p:cBhvr>
                                    </p:animEffect>
                                  </p:childTnLst>
                                </p:cTn>
                              </p:par>
                            </p:childTnLst>
                          </p:cTn>
                        </p:par>
                        <p:par>
                          <p:cTn id="48" fill="hold">
                            <p:stCondLst>
                              <p:cond delay="1000"/>
                            </p:stCondLst>
                            <p:childTnLst>
                              <p:par>
                                <p:cTn id="49" presetID="10" presetClass="entr" presetSubtype="0" fill="hold" nodeType="afterEffect">
                                  <p:stCondLst>
                                    <p:cond delay="0"/>
                                  </p:stCondLst>
                                  <p:childTnLst>
                                    <p:set>
                                      <p:cBhvr>
                                        <p:cTn id="50" dur="1" fill="hold">
                                          <p:stCondLst>
                                            <p:cond delay="0"/>
                                          </p:stCondLst>
                                        </p:cTn>
                                        <p:tgtEl>
                                          <p:spTgt spid="6">
                                            <p:txEl>
                                              <p:pRg st="8" end="8"/>
                                            </p:txEl>
                                          </p:spTgt>
                                        </p:tgtEl>
                                        <p:attrNameLst>
                                          <p:attrName>style.visibility</p:attrName>
                                        </p:attrNameLst>
                                      </p:cBhvr>
                                      <p:to>
                                        <p:strVal val="visible"/>
                                      </p:to>
                                    </p:set>
                                    <p:animEffect transition="in" filter="fade">
                                      <p:cBhvr>
                                        <p:cTn id="51" dur="500"/>
                                        <p:tgtEl>
                                          <p:spTgt spid="6">
                                            <p:txEl>
                                              <p:pRg st="8" end="8"/>
                                            </p:txEl>
                                          </p:spTgt>
                                        </p:tgtEl>
                                      </p:cBhvr>
                                    </p:animEffect>
                                  </p:childTnLst>
                                </p:cTn>
                              </p:par>
                            </p:childTnLst>
                          </p:cTn>
                        </p:par>
                        <p:par>
                          <p:cTn id="52" fill="hold">
                            <p:stCondLst>
                              <p:cond delay="1500"/>
                            </p:stCondLst>
                            <p:childTnLst>
                              <p:par>
                                <p:cTn id="53" presetID="10" presetClass="entr" presetSubtype="0" fill="hold" nodeType="afterEffect">
                                  <p:stCondLst>
                                    <p:cond delay="0"/>
                                  </p:stCondLst>
                                  <p:childTnLst>
                                    <p:set>
                                      <p:cBhvr>
                                        <p:cTn id="54" dur="1" fill="hold">
                                          <p:stCondLst>
                                            <p:cond delay="0"/>
                                          </p:stCondLst>
                                        </p:cTn>
                                        <p:tgtEl>
                                          <p:spTgt spid="6">
                                            <p:txEl>
                                              <p:pRg st="9" end="9"/>
                                            </p:txEl>
                                          </p:spTgt>
                                        </p:tgtEl>
                                        <p:attrNameLst>
                                          <p:attrName>style.visibility</p:attrName>
                                        </p:attrNameLst>
                                      </p:cBhvr>
                                      <p:to>
                                        <p:strVal val="visible"/>
                                      </p:to>
                                    </p:set>
                                    <p:animEffect transition="in" filter="fade">
                                      <p:cBhvr>
                                        <p:cTn id="55" dur="500"/>
                                        <p:tgtEl>
                                          <p:spTgt spid="6">
                                            <p:txEl>
                                              <p:pRg st="9" end="9"/>
                                            </p:txEl>
                                          </p:spTgt>
                                        </p:tgtEl>
                                      </p:cBhvr>
                                    </p:animEffect>
                                  </p:childTnLst>
                                </p:cTn>
                              </p:par>
                            </p:childTnLst>
                          </p:cTn>
                        </p:par>
                        <p:par>
                          <p:cTn id="56" fill="hold">
                            <p:stCondLst>
                              <p:cond delay="2000"/>
                            </p:stCondLst>
                            <p:childTnLst>
                              <p:par>
                                <p:cTn id="57" presetID="10" presetClass="entr" presetSubtype="0" fill="hold" nodeType="afterEffect">
                                  <p:stCondLst>
                                    <p:cond delay="0"/>
                                  </p:stCondLst>
                                  <p:childTnLst>
                                    <p:set>
                                      <p:cBhvr>
                                        <p:cTn id="58" dur="1" fill="hold">
                                          <p:stCondLst>
                                            <p:cond delay="0"/>
                                          </p:stCondLst>
                                        </p:cTn>
                                        <p:tgtEl>
                                          <p:spTgt spid="6">
                                            <p:txEl>
                                              <p:pRg st="10" end="10"/>
                                            </p:txEl>
                                          </p:spTgt>
                                        </p:tgtEl>
                                        <p:attrNameLst>
                                          <p:attrName>style.visibility</p:attrName>
                                        </p:attrNameLst>
                                      </p:cBhvr>
                                      <p:to>
                                        <p:strVal val="visible"/>
                                      </p:to>
                                    </p:set>
                                    <p:animEffect transition="in" filter="fade">
                                      <p:cBhvr>
                                        <p:cTn id="59" dur="500"/>
                                        <p:tgtEl>
                                          <p:spTgt spid="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Application Activities – </a:t>
            </a:r>
            <a:r>
              <a:rPr lang="en-US" sz="4000" b="1" dirty="0">
                <a:solidFill>
                  <a:srgbClr val="C00000"/>
                </a:solidFill>
                <a:latin typeface="Cambria" panose="02040503050406030204" pitchFamily="18" charset="0"/>
                <a:ea typeface="Cambria" panose="02040503050406030204" pitchFamily="18" charset="0"/>
              </a:rPr>
              <a:t>Pyramid Discussions (cont.)</a:t>
            </a:r>
          </a:p>
        </p:txBody>
      </p:sp>
      <p:sp>
        <p:nvSpPr>
          <p:cNvPr id="9" name="Content Placeholder 7">
            <a:extLst>
              <a:ext uri="{FF2B5EF4-FFF2-40B4-BE49-F238E27FC236}">
                <a16:creationId xmlns:a16="http://schemas.microsoft.com/office/drawing/2014/main" id="{17679DEF-81B5-4CB1-BEF2-7DAF446F0AA5}"/>
              </a:ext>
            </a:extLst>
          </p:cNvPr>
          <p:cNvSpPr txBox="1">
            <a:spLocks/>
          </p:cNvSpPr>
          <p:nvPr/>
        </p:nvSpPr>
        <p:spPr>
          <a:xfrm>
            <a:off x="954834" y="1690688"/>
            <a:ext cx="10181740" cy="4708767"/>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t>Step 3: </a:t>
            </a:r>
            <a:r>
              <a:rPr lang="en-US" sz="2400" dirty="0"/>
              <a:t>After the pair discussion, form a group of 4 to share your updated top three choices and then together decide on how the choices should be ranked.</a:t>
            </a:r>
          </a:p>
          <a:p>
            <a:pPr marL="0" indent="0">
              <a:buNone/>
            </a:pPr>
            <a:r>
              <a:rPr lang="en-US" sz="2400" dirty="0"/>
              <a:t>Our group’s choices:</a:t>
            </a:r>
          </a:p>
          <a:p>
            <a:pPr marL="0" indent="0">
              <a:buNone/>
            </a:pPr>
            <a:r>
              <a:rPr lang="en-US" sz="2400" dirty="0"/>
              <a:t>1.</a:t>
            </a:r>
          </a:p>
          <a:p>
            <a:pPr marL="0" indent="0">
              <a:buNone/>
            </a:pPr>
            <a:r>
              <a:rPr lang="en-US" sz="2400" dirty="0"/>
              <a:t>2.</a:t>
            </a:r>
          </a:p>
          <a:p>
            <a:pPr marL="0" indent="0">
              <a:buNone/>
            </a:pPr>
            <a:r>
              <a:rPr lang="en-US" sz="2400" dirty="0"/>
              <a:t>3. </a:t>
            </a:r>
          </a:p>
          <a:p>
            <a:pPr marL="0" indent="0">
              <a:buNone/>
            </a:pPr>
            <a:endParaRPr lang="en-US" sz="2400" dirty="0"/>
          </a:p>
          <a:p>
            <a:pPr marL="0" indent="0">
              <a:buNone/>
            </a:pPr>
            <a:r>
              <a:rPr lang="en-US" sz="2400" b="1" dirty="0"/>
              <a:t>Step 4: </a:t>
            </a:r>
            <a:r>
              <a:rPr lang="en-US" sz="2400" dirty="0"/>
              <a:t>Bring the groups together to elicit each group's top three choices. Each group should take turn calling out the numbers of its choices. Write the top three choices from each group on the board for all to see.</a:t>
            </a:r>
          </a:p>
        </p:txBody>
      </p:sp>
    </p:spTree>
    <p:extLst>
      <p:ext uri="{BB962C8B-B14F-4D97-AF65-F5344CB8AC3E}">
        <p14:creationId xmlns:p14="http://schemas.microsoft.com/office/powerpoint/2010/main" val="1291332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fade">
                                      <p:cBhvr>
                                        <p:cTn id="11" dur="500"/>
                                        <p:tgtEl>
                                          <p:spTgt spid="9">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fade">
                                      <p:cBhvr>
                                        <p:cTn id="15" dur="500"/>
                                        <p:tgtEl>
                                          <p:spTgt spid="9">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fade">
                                      <p:cBhvr>
                                        <p:cTn id="19" dur="500"/>
                                        <p:tgtEl>
                                          <p:spTgt spid="9">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animEffect transition="in" filter="fade">
                                      <p:cBhvr>
                                        <p:cTn id="23" dur="500"/>
                                        <p:tgtEl>
                                          <p:spTgt spid="9">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9">
                                            <p:txEl>
                                              <p:pRg st="6" end="6"/>
                                            </p:txEl>
                                          </p:spTgt>
                                        </p:tgtEl>
                                        <p:attrNameLst>
                                          <p:attrName>style.visibility</p:attrName>
                                        </p:attrNameLst>
                                      </p:cBhvr>
                                      <p:to>
                                        <p:strVal val="visible"/>
                                      </p:to>
                                    </p:set>
                                    <p:animEffect transition="in" filter="fade">
                                      <p:cBhvr>
                                        <p:cTn id="28"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Application Activities – </a:t>
            </a:r>
            <a:r>
              <a:rPr lang="en-US" sz="4000" b="1" dirty="0">
                <a:solidFill>
                  <a:srgbClr val="C00000"/>
                </a:solidFill>
                <a:latin typeface="Cambria" panose="02040503050406030204" pitchFamily="18" charset="0"/>
                <a:ea typeface="Cambria" panose="02040503050406030204" pitchFamily="18" charset="0"/>
              </a:rPr>
              <a:t>Pyramid Discussions (cont.)</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838200" y="1690688"/>
            <a:ext cx="10257430" cy="4708767"/>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t>Step 5: </a:t>
            </a:r>
            <a:r>
              <a:rPr lang="en-US" sz="2400" dirty="0"/>
              <a:t>In groups of 4 from step 3, prepare arguments to defend your group's choices in order to persuade other groups to make changes in their choices. (Time: 10 minutes)</a:t>
            </a:r>
          </a:p>
          <a:p>
            <a:pPr marL="0" indent="0">
              <a:buNone/>
            </a:pPr>
            <a:endParaRPr lang="en-US" sz="2400" dirty="0"/>
          </a:p>
          <a:p>
            <a:pPr marL="0" indent="0">
              <a:buNone/>
            </a:pPr>
            <a:endParaRPr lang="en-US" sz="2400" dirty="0"/>
          </a:p>
          <a:p>
            <a:pPr marL="0" indent="0">
              <a:buNone/>
            </a:pPr>
            <a:endParaRPr lang="en-US" sz="2400" dirty="0"/>
          </a:p>
          <a:p>
            <a:pPr marL="0" indent="0">
              <a:buNone/>
            </a:pPr>
            <a:r>
              <a:rPr lang="en-US" sz="2400" b="1" dirty="0"/>
              <a:t>Step 6: </a:t>
            </a:r>
            <a:r>
              <a:rPr lang="en-US" sz="2400" dirty="0"/>
              <a:t>Gather the groups for a whole class discussion. Remind the participants to apply the mechanics and strategies for expressing opinions. (Time: 20 minutes)</a:t>
            </a:r>
          </a:p>
        </p:txBody>
      </p:sp>
    </p:spTree>
    <p:extLst>
      <p:ext uri="{BB962C8B-B14F-4D97-AF65-F5344CB8AC3E}">
        <p14:creationId xmlns:p14="http://schemas.microsoft.com/office/powerpoint/2010/main" val="874274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4" end="4"/>
                                            </p:txEl>
                                          </p:spTgt>
                                        </p:tgtEl>
                                        <p:attrNameLst>
                                          <p:attrName>style.visibility</p:attrName>
                                        </p:attrNameLst>
                                      </p:cBhvr>
                                      <p:to>
                                        <p:strVal val="visible"/>
                                      </p:to>
                                    </p:set>
                                    <p:animEffect transition="in" filter="fade">
                                      <p:cBhvr>
                                        <p:cTn id="1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Informal Debate (Take 1)</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967285" y="1784108"/>
            <a:ext cx="10257430" cy="4708767"/>
          </a:xfrm>
          <a:prstGeom prst="rect">
            <a:avLst/>
          </a:prstGeom>
          <a:ln>
            <a:no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In discussions, it's important to be able to express your opinion clearly and, most importantly, to support your argument with reasons, examples, or evidence. </a:t>
            </a:r>
          </a:p>
          <a:p>
            <a:endParaRPr lang="en-US" sz="2400" dirty="0"/>
          </a:p>
          <a:p>
            <a:r>
              <a:rPr lang="en-US" sz="2400" dirty="0"/>
              <a:t>The following article titled "Debate as a pathway to academic discussion,“ which was published in TESOL Journal, provides a detailed procedural description of an informal debate activity.</a:t>
            </a:r>
          </a:p>
          <a:p>
            <a:endParaRPr lang="en-US" sz="2400" dirty="0"/>
          </a:p>
          <a:p>
            <a:r>
              <a:rPr lang="en-US" sz="2400" dirty="0"/>
              <a:t>The model outlined here presents one of the speaking activities designed to facilitate learners' development of advanced speaking skills that are needed in academic discussion. </a:t>
            </a:r>
          </a:p>
          <a:p>
            <a:endParaRPr lang="en-US" sz="2400" dirty="0"/>
          </a:p>
          <a:p>
            <a:r>
              <a:rPr lang="en-US" sz="2400" dirty="0"/>
              <a:t>This facilitation is accomplished through an informal debating format aimed at familiarizing learners with the language used in expressing opinion and also at fostering learners’ critical thinking and speaking. </a:t>
            </a:r>
          </a:p>
          <a:p>
            <a:endParaRPr lang="en-US" sz="2400" dirty="0"/>
          </a:p>
          <a:p>
            <a:r>
              <a:rPr lang="en-US" sz="2400" dirty="0"/>
              <a:t> The average working time may range from 60 to 120 minutes, depending on factors such as the topic, the class size, and the time allocated for whole class discussions.</a:t>
            </a:r>
          </a:p>
        </p:txBody>
      </p:sp>
    </p:spTree>
    <p:extLst>
      <p:ext uri="{BB962C8B-B14F-4D97-AF65-F5344CB8AC3E}">
        <p14:creationId xmlns:p14="http://schemas.microsoft.com/office/powerpoint/2010/main" val="2704846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fade">
                                      <p:cBhvr>
                                        <p:cTn id="22" dur="500"/>
                                        <p:tgtEl>
                                          <p:spTgt spid="6">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8" end="8"/>
                                            </p:txEl>
                                          </p:spTgt>
                                        </p:tgtEl>
                                        <p:attrNameLst>
                                          <p:attrName>style.visibility</p:attrName>
                                        </p:attrNameLst>
                                      </p:cBhvr>
                                      <p:to>
                                        <p:strVal val="visible"/>
                                      </p:to>
                                    </p:set>
                                    <p:animEffect transition="in" filter="fade">
                                      <p:cBhvr>
                                        <p:cTn id="27"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Informal Debate (Take 1) (cont.)</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967285" y="1769534"/>
            <a:ext cx="10257430" cy="1659466"/>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THE PROCEDURE</a:t>
            </a:r>
          </a:p>
          <a:p>
            <a:pPr marL="457200" indent="-457200">
              <a:buFont typeface="+mj-lt"/>
              <a:buAutoNum type="arabicPeriod"/>
            </a:pPr>
            <a:r>
              <a:rPr lang="en-US" sz="2000" dirty="0"/>
              <a:t>Facilitate a 10-to-15-minute brainstorming session to </a:t>
            </a:r>
            <a:r>
              <a:rPr lang="en-US" sz="2000" b="1" dirty="0"/>
              <a:t>elicit expressions useful for stating opinions, agreement, disagreement, and partial agreement.</a:t>
            </a:r>
            <a:r>
              <a:rPr lang="en-US" sz="2000" dirty="0"/>
              <a:t> You may write down expressions contributed by learners on the board or on an overhead, which later can be used as a reference tool for learners in their application of those expressions.</a:t>
            </a:r>
          </a:p>
        </p:txBody>
      </p:sp>
      <p:graphicFrame>
        <p:nvGraphicFramePr>
          <p:cNvPr id="2" name="Table 2">
            <a:extLst>
              <a:ext uri="{FF2B5EF4-FFF2-40B4-BE49-F238E27FC236}">
                <a16:creationId xmlns:a16="http://schemas.microsoft.com/office/drawing/2014/main" id="{C11BE288-2C8C-4E5A-9FB0-E4727502EB46}"/>
              </a:ext>
            </a:extLst>
          </p:cNvPr>
          <p:cNvGraphicFramePr>
            <a:graphicFrameLocks noGrp="1"/>
          </p:cNvGraphicFramePr>
          <p:nvPr>
            <p:extLst>
              <p:ext uri="{D42A27DB-BD31-4B8C-83A1-F6EECF244321}">
                <p14:modId xmlns:p14="http://schemas.microsoft.com/office/powerpoint/2010/main" val="648953375"/>
              </p:ext>
            </p:extLst>
          </p:nvPr>
        </p:nvGraphicFramePr>
        <p:xfrm>
          <a:off x="2032000" y="4205145"/>
          <a:ext cx="8128000" cy="1752600"/>
        </p:xfrm>
        <a:graphic>
          <a:graphicData uri="http://schemas.openxmlformats.org/drawingml/2006/table">
            <a:tbl>
              <a:tblPr firstRow="1" bandRow="1">
                <a:tableStyleId>{793D81CF-94F2-401A-BA57-92F5A7B2D0C5}</a:tableStyleId>
              </a:tblPr>
              <a:tblGrid>
                <a:gridCol w="2032000">
                  <a:extLst>
                    <a:ext uri="{9D8B030D-6E8A-4147-A177-3AD203B41FA5}">
                      <a16:colId xmlns:a16="http://schemas.microsoft.com/office/drawing/2014/main" val="2803753423"/>
                    </a:ext>
                  </a:extLst>
                </a:gridCol>
                <a:gridCol w="2032000">
                  <a:extLst>
                    <a:ext uri="{9D8B030D-6E8A-4147-A177-3AD203B41FA5}">
                      <a16:colId xmlns:a16="http://schemas.microsoft.com/office/drawing/2014/main" val="2788556414"/>
                    </a:ext>
                  </a:extLst>
                </a:gridCol>
                <a:gridCol w="2032000">
                  <a:extLst>
                    <a:ext uri="{9D8B030D-6E8A-4147-A177-3AD203B41FA5}">
                      <a16:colId xmlns:a16="http://schemas.microsoft.com/office/drawing/2014/main" val="4193472897"/>
                    </a:ext>
                  </a:extLst>
                </a:gridCol>
                <a:gridCol w="2032000">
                  <a:extLst>
                    <a:ext uri="{9D8B030D-6E8A-4147-A177-3AD203B41FA5}">
                      <a16:colId xmlns:a16="http://schemas.microsoft.com/office/drawing/2014/main" val="3960593743"/>
                    </a:ext>
                  </a:extLst>
                </a:gridCol>
              </a:tblGrid>
              <a:tr h="370840">
                <a:tc>
                  <a:txBody>
                    <a:bodyPr/>
                    <a:lstStyle/>
                    <a:p>
                      <a:pPr algn="ctr"/>
                      <a:r>
                        <a:rPr lang="en-US" dirty="0"/>
                        <a:t>OPINION</a:t>
                      </a:r>
                    </a:p>
                  </a:txBody>
                  <a:tcPr/>
                </a:tc>
                <a:tc>
                  <a:txBody>
                    <a:bodyPr/>
                    <a:lstStyle/>
                    <a:p>
                      <a:pPr algn="ctr"/>
                      <a:r>
                        <a:rPr lang="en-US" dirty="0"/>
                        <a:t>AGREEMENT</a:t>
                      </a:r>
                    </a:p>
                  </a:txBody>
                  <a:tcPr/>
                </a:tc>
                <a:tc>
                  <a:txBody>
                    <a:bodyPr/>
                    <a:lstStyle/>
                    <a:p>
                      <a:pPr algn="ctr"/>
                      <a:r>
                        <a:rPr lang="en-US" dirty="0"/>
                        <a:t>DISAGREEMENT</a:t>
                      </a:r>
                    </a:p>
                  </a:txBody>
                  <a:tcPr/>
                </a:tc>
                <a:tc>
                  <a:txBody>
                    <a:bodyPr/>
                    <a:lstStyle/>
                    <a:p>
                      <a:pPr algn="ctr"/>
                      <a:r>
                        <a:rPr lang="en-US" dirty="0"/>
                        <a:t>PARTIAL AGREEMENT</a:t>
                      </a:r>
                    </a:p>
                  </a:txBody>
                  <a:tcPr/>
                </a:tc>
                <a:extLst>
                  <a:ext uri="{0D108BD9-81ED-4DB2-BD59-A6C34878D82A}">
                    <a16:rowId xmlns:a16="http://schemas.microsoft.com/office/drawing/2014/main" val="1099270002"/>
                  </a:ext>
                </a:extLst>
              </a:tr>
              <a:tr h="370840">
                <a:tc>
                  <a:txBody>
                    <a:bodyPr/>
                    <a:lstStyle/>
                    <a:p>
                      <a:endParaRPr lang="en-US"/>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151100658"/>
                  </a:ext>
                </a:extLst>
              </a:tr>
              <a:tr h="370840">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947825737"/>
                  </a:ext>
                </a:extLst>
              </a:tr>
              <a:tr h="370840">
                <a:tc>
                  <a:txBody>
                    <a:bodyPr/>
                    <a:lstStyle/>
                    <a:p>
                      <a:endParaRPr lang="en-US"/>
                    </a:p>
                  </a:txBody>
                  <a:tcPr/>
                </a:tc>
                <a:tc>
                  <a:txBody>
                    <a:bodyPr/>
                    <a:lstStyle/>
                    <a:p>
                      <a:endParaRPr lang="en-US"/>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95475990"/>
                  </a:ext>
                </a:extLst>
              </a:tr>
            </a:tbl>
          </a:graphicData>
        </a:graphic>
      </p:graphicFrame>
      <p:sp>
        <p:nvSpPr>
          <p:cNvPr id="3" name="TextBox 2">
            <a:extLst>
              <a:ext uri="{FF2B5EF4-FFF2-40B4-BE49-F238E27FC236}">
                <a16:creationId xmlns:a16="http://schemas.microsoft.com/office/drawing/2014/main" id="{AF34DBB8-907B-461D-B2B1-1B87F73D2AFE}"/>
              </a:ext>
            </a:extLst>
          </p:cNvPr>
          <p:cNvSpPr txBox="1"/>
          <p:nvPr/>
        </p:nvSpPr>
        <p:spPr>
          <a:xfrm>
            <a:off x="4841934" y="3632406"/>
            <a:ext cx="2228815" cy="369332"/>
          </a:xfrm>
          <a:prstGeom prst="rect">
            <a:avLst/>
          </a:prstGeom>
          <a:noFill/>
        </p:spPr>
        <p:txBody>
          <a:bodyPr wrap="none" rtlCol="0">
            <a:spAutoFit/>
          </a:bodyPr>
          <a:lstStyle/>
          <a:p>
            <a:r>
              <a:rPr lang="en-US" b="1" dirty="0"/>
              <a:t>LIST OF EXPRESSIONS</a:t>
            </a:r>
          </a:p>
        </p:txBody>
      </p:sp>
    </p:spTree>
    <p:extLst>
      <p:ext uri="{BB962C8B-B14F-4D97-AF65-F5344CB8AC3E}">
        <p14:creationId xmlns:p14="http://schemas.microsoft.com/office/powerpoint/2010/main" val="2102626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Informal Debate (Take 1) (cont.)</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967285" y="1892363"/>
            <a:ext cx="10257430" cy="4292599"/>
          </a:xfrm>
          <a:prstGeom prst="rect">
            <a:avLst/>
          </a:prstGeom>
          <a:ln>
            <a:no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startAt="2"/>
            </a:pPr>
            <a:r>
              <a:rPr lang="en-US" sz="2000" dirty="0"/>
              <a:t>Explain to the learners that this activity will be devoted to a critical discussion of the "pros" and "cons" of a specific current issue. It is important to clarify that the format of this debate does not follow the formal rules of a debate, in which comments are judged and one side is declared the winner against the other. </a:t>
            </a:r>
          </a:p>
          <a:p>
            <a:pPr marL="450850" indent="0">
              <a:buNone/>
            </a:pPr>
            <a:br>
              <a:rPr lang="en-US" sz="2000" dirty="0"/>
            </a:br>
            <a:r>
              <a:rPr lang="en-US" sz="2000" dirty="0"/>
              <a:t>Point out that the purpose of this informal debate is for the learners to practice expressing opinions and engaging in the exchange of ideas. The goal is to develop a broader view through the exploration and consideration of different perspectives on an issue. </a:t>
            </a:r>
            <a:br>
              <a:rPr lang="en-US" sz="2000" dirty="0"/>
            </a:br>
            <a:endParaRPr lang="en-US" sz="2000" dirty="0"/>
          </a:p>
          <a:p>
            <a:pPr marL="450850" indent="0">
              <a:buNone/>
            </a:pPr>
            <a:r>
              <a:rPr lang="en-US" sz="2000" dirty="0"/>
              <a:t>Instruct the learners to:</a:t>
            </a:r>
          </a:p>
          <a:p>
            <a:pPr marL="908050" indent="-457200">
              <a:buAutoNum type="alphaLcParenBoth"/>
            </a:pPr>
            <a:r>
              <a:rPr lang="en-US" sz="2000" b="1" dirty="0"/>
              <a:t>concentrate on reasons and not position</a:t>
            </a:r>
            <a:r>
              <a:rPr lang="en-US" sz="2000" dirty="0"/>
              <a:t>s - that is, to explain their own reasons for a position and question the other person in order to discover the reasons behind the differences and address them respectfully; </a:t>
            </a:r>
          </a:p>
          <a:p>
            <a:pPr marL="908050" indent="-457200">
              <a:buAutoNum type="alphaLcParenBoth"/>
            </a:pPr>
            <a:r>
              <a:rPr lang="en-US" sz="2000" b="1" dirty="0"/>
              <a:t>respect others' viewpoints </a:t>
            </a:r>
            <a:r>
              <a:rPr lang="en-US" sz="2000" dirty="0"/>
              <a:t>by listening attentively to each point or counter-argument, and by not interrupting the objections or explanations of the other person; </a:t>
            </a:r>
          </a:p>
          <a:p>
            <a:pPr marL="908050" indent="-457200">
              <a:buAutoNum type="alphaLcParenBoth"/>
            </a:pPr>
            <a:r>
              <a:rPr lang="en-US" sz="2000" b="1" dirty="0"/>
              <a:t>use the diverse insights and perspectives </a:t>
            </a:r>
            <a:r>
              <a:rPr lang="en-US" sz="2000" dirty="0"/>
              <a:t>of others to advance their own understanding.</a:t>
            </a:r>
          </a:p>
        </p:txBody>
      </p:sp>
    </p:spTree>
    <p:extLst>
      <p:ext uri="{BB962C8B-B14F-4D97-AF65-F5344CB8AC3E}">
        <p14:creationId xmlns:p14="http://schemas.microsoft.com/office/powerpoint/2010/main" val="3638863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Informal Debate (Take 1) (cont.)</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967285" y="1892363"/>
            <a:ext cx="10257430" cy="1325563"/>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startAt="3"/>
            </a:pPr>
            <a:r>
              <a:rPr lang="en-US" sz="2000" dirty="0"/>
              <a:t>Ask the learners to work in pairs. Give the learners 10 to 15 minutes to perform a "pros/cons" analysis of the issue by filling in the chart provided. Remind learners the importance of concentrating on reasons and not positions, and of finding out the reasons behind the differences when there is a difference of opinion.</a:t>
            </a:r>
          </a:p>
          <a:p>
            <a:pPr marL="450850" indent="0">
              <a:buNone/>
            </a:pPr>
            <a:endParaRPr lang="en-US" sz="2000" dirty="0"/>
          </a:p>
        </p:txBody>
      </p:sp>
      <p:graphicFrame>
        <p:nvGraphicFramePr>
          <p:cNvPr id="4" name="Table 2">
            <a:extLst>
              <a:ext uri="{FF2B5EF4-FFF2-40B4-BE49-F238E27FC236}">
                <a16:creationId xmlns:a16="http://schemas.microsoft.com/office/drawing/2014/main" id="{CA01BBA4-596D-497C-9853-DB6F032A1C9F}"/>
              </a:ext>
            </a:extLst>
          </p:cNvPr>
          <p:cNvGraphicFramePr>
            <a:graphicFrameLocks noGrp="1"/>
          </p:cNvGraphicFramePr>
          <p:nvPr>
            <p:extLst>
              <p:ext uri="{D42A27DB-BD31-4B8C-83A1-F6EECF244321}">
                <p14:modId xmlns:p14="http://schemas.microsoft.com/office/powerpoint/2010/main" val="1189238335"/>
              </p:ext>
            </p:extLst>
          </p:nvPr>
        </p:nvGraphicFramePr>
        <p:xfrm>
          <a:off x="1627748" y="3418669"/>
          <a:ext cx="9342903" cy="2091009"/>
        </p:xfrm>
        <a:graphic>
          <a:graphicData uri="http://schemas.openxmlformats.org/drawingml/2006/table">
            <a:tbl>
              <a:tblPr firstRow="1" bandRow="1">
                <a:tableStyleId>{616DA210-FB5B-4158-B5E0-FEB733F419BA}</a:tableStyleId>
              </a:tblPr>
              <a:tblGrid>
                <a:gridCol w="3114301">
                  <a:extLst>
                    <a:ext uri="{9D8B030D-6E8A-4147-A177-3AD203B41FA5}">
                      <a16:colId xmlns:a16="http://schemas.microsoft.com/office/drawing/2014/main" val="2803753423"/>
                    </a:ext>
                  </a:extLst>
                </a:gridCol>
                <a:gridCol w="3114301">
                  <a:extLst>
                    <a:ext uri="{9D8B030D-6E8A-4147-A177-3AD203B41FA5}">
                      <a16:colId xmlns:a16="http://schemas.microsoft.com/office/drawing/2014/main" val="2788556414"/>
                    </a:ext>
                  </a:extLst>
                </a:gridCol>
                <a:gridCol w="3114301">
                  <a:extLst>
                    <a:ext uri="{9D8B030D-6E8A-4147-A177-3AD203B41FA5}">
                      <a16:colId xmlns:a16="http://schemas.microsoft.com/office/drawing/2014/main" val="4193472897"/>
                    </a:ext>
                  </a:extLst>
                </a:gridCol>
              </a:tblGrid>
              <a:tr h="483643">
                <a:tc>
                  <a:txBody>
                    <a:bodyPr/>
                    <a:lstStyle/>
                    <a:p>
                      <a:pPr algn="ctr"/>
                      <a:r>
                        <a:rPr lang="en-US" dirty="0"/>
                        <a:t>ISSUE</a:t>
                      </a:r>
                    </a:p>
                  </a:txBody>
                  <a:tcPr/>
                </a:tc>
                <a:tc>
                  <a:txBody>
                    <a:bodyPr/>
                    <a:lstStyle/>
                    <a:p>
                      <a:pPr algn="ctr"/>
                      <a:r>
                        <a:rPr lang="en-US" dirty="0"/>
                        <a:t>PROS</a:t>
                      </a:r>
                    </a:p>
                  </a:txBody>
                  <a:tcPr/>
                </a:tc>
                <a:tc>
                  <a:txBody>
                    <a:bodyPr/>
                    <a:lstStyle/>
                    <a:p>
                      <a:pPr algn="ctr"/>
                      <a:r>
                        <a:rPr lang="en-US" dirty="0"/>
                        <a:t>CONS</a:t>
                      </a:r>
                    </a:p>
                  </a:txBody>
                  <a:tcPr/>
                </a:tc>
                <a:extLst>
                  <a:ext uri="{0D108BD9-81ED-4DB2-BD59-A6C34878D82A}">
                    <a16:rowId xmlns:a16="http://schemas.microsoft.com/office/drawing/2014/main" val="1099270002"/>
                  </a:ext>
                </a:extLst>
              </a:tr>
              <a:tr h="483643">
                <a:tc>
                  <a:txBody>
                    <a:bodyPr/>
                    <a:lstStyle/>
                    <a:p>
                      <a:endParaRPr lang="en-US" dirty="0"/>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151100658"/>
                  </a:ext>
                </a:extLst>
              </a:tr>
              <a:tr h="483643">
                <a:tc>
                  <a:txBody>
                    <a:bodyPr/>
                    <a:lstStyle/>
                    <a:p>
                      <a:endParaRPr lang="en-US" dirty="0"/>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947825737"/>
                  </a:ext>
                </a:extLst>
              </a:tr>
              <a:tr h="280701">
                <a:tc>
                  <a:txBody>
                    <a:bodyPr/>
                    <a:lstStyle/>
                    <a:p>
                      <a:pPr algn="ctr"/>
                      <a:r>
                        <a:rPr lang="en-US" b="1" dirty="0"/>
                        <a:t>SUPPORTING POINTS</a:t>
                      </a:r>
                    </a:p>
                    <a:p>
                      <a:pPr algn="ctr"/>
                      <a:r>
                        <a:rPr lang="en-US" b="1" dirty="0"/>
                        <a:t>REASONING/EVIDENCE</a:t>
                      </a:r>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395475990"/>
                  </a:ext>
                </a:extLst>
              </a:tr>
            </a:tbl>
          </a:graphicData>
        </a:graphic>
      </p:graphicFrame>
    </p:spTree>
    <p:extLst>
      <p:ext uri="{BB962C8B-B14F-4D97-AF65-F5344CB8AC3E}">
        <p14:creationId xmlns:p14="http://schemas.microsoft.com/office/powerpoint/2010/main" val="3957335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Informal Debate (Take 1) (cont.)</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967285" y="1769533"/>
            <a:ext cx="5128715" cy="4723342"/>
          </a:xfrm>
          <a:prstGeom prst="rect">
            <a:avLst/>
          </a:prstGeom>
          <a:ln>
            <a:no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startAt="4"/>
            </a:pPr>
            <a:r>
              <a:rPr lang="en-US" sz="2000" dirty="0"/>
              <a:t>Randomly divide the class into two groups: "pros" and "cons," or have a quick poll regarding participants' positions on the chosen issue. </a:t>
            </a:r>
          </a:p>
          <a:p>
            <a:pPr marL="439738" indent="0">
              <a:buNone/>
            </a:pPr>
            <a:r>
              <a:rPr lang="en-US" sz="2000" dirty="0"/>
              <a:t>If there is a roughly 50-50 split, ask learners to form a team with those who share the same opinion. </a:t>
            </a:r>
          </a:p>
          <a:p>
            <a:pPr marL="439738" indent="0">
              <a:buNone/>
            </a:pPr>
            <a:r>
              <a:rPr lang="en-US" sz="2000" dirty="0"/>
              <a:t>Then you may assign the "pro" group members to present the pro side or its opposite. </a:t>
            </a:r>
          </a:p>
          <a:p>
            <a:pPr marL="439738" indent="0">
              <a:buNone/>
            </a:pPr>
            <a:r>
              <a:rPr lang="en-US" sz="2000" dirty="0"/>
              <a:t>Encouraging learners to represent the opposite of their opinion provides opportunities for learners to think critically. It helps to develop their abilities to think outside the box, by considering a different perspective and by examining an issue from both sides.</a:t>
            </a:r>
          </a:p>
        </p:txBody>
      </p:sp>
      <p:graphicFrame>
        <p:nvGraphicFramePr>
          <p:cNvPr id="2" name="Table 2">
            <a:extLst>
              <a:ext uri="{FF2B5EF4-FFF2-40B4-BE49-F238E27FC236}">
                <a16:creationId xmlns:a16="http://schemas.microsoft.com/office/drawing/2014/main" id="{C11BE288-2C8C-4E5A-9FB0-E4727502EB46}"/>
              </a:ext>
            </a:extLst>
          </p:cNvPr>
          <p:cNvGraphicFramePr>
            <a:graphicFrameLocks noGrp="1"/>
          </p:cNvGraphicFramePr>
          <p:nvPr>
            <p:extLst>
              <p:ext uri="{D42A27DB-BD31-4B8C-83A1-F6EECF244321}">
                <p14:modId xmlns:p14="http://schemas.microsoft.com/office/powerpoint/2010/main" val="4039152357"/>
              </p:ext>
            </p:extLst>
          </p:nvPr>
        </p:nvGraphicFramePr>
        <p:xfrm>
          <a:off x="6652715" y="2585189"/>
          <a:ext cx="4572000" cy="3002809"/>
        </p:xfrm>
        <a:graphic>
          <a:graphicData uri="http://schemas.openxmlformats.org/drawingml/2006/table">
            <a:tbl>
              <a:tblPr firstRow="1" bandRow="1">
                <a:tableStyleId>{793D81CF-94F2-401A-BA57-92F5A7B2D0C5}</a:tableStyleId>
              </a:tblPr>
              <a:tblGrid>
                <a:gridCol w="2286000">
                  <a:extLst>
                    <a:ext uri="{9D8B030D-6E8A-4147-A177-3AD203B41FA5}">
                      <a16:colId xmlns:a16="http://schemas.microsoft.com/office/drawing/2014/main" val="2788556414"/>
                    </a:ext>
                  </a:extLst>
                </a:gridCol>
                <a:gridCol w="2286000">
                  <a:extLst>
                    <a:ext uri="{9D8B030D-6E8A-4147-A177-3AD203B41FA5}">
                      <a16:colId xmlns:a16="http://schemas.microsoft.com/office/drawing/2014/main" val="4193472897"/>
                    </a:ext>
                  </a:extLst>
                </a:gridCol>
              </a:tblGrid>
              <a:tr h="742963">
                <a:tc>
                  <a:txBody>
                    <a:bodyPr/>
                    <a:lstStyle/>
                    <a:p>
                      <a:pPr algn="ctr"/>
                      <a:r>
                        <a:rPr lang="en-US" dirty="0"/>
                        <a:t>PROS</a:t>
                      </a:r>
                    </a:p>
                  </a:txBody>
                  <a:tcPr/>
                </a:tc>
                <a:tc>
                  <a:txBody>
                    <a:bodyPr/>
                    <a:lstStyle/>
                    <a:p>
                      <a:pPr algn="ctr"/>
                      <a:r>
                        <a:rPr lang="en-US" dirty="0"/>
                        <a:t>CONS</a:t>
                      </a:r>
                    </a:p>
                  </a:txBody>
                  <a:tcPr/>
                </a:tc>
                <a:extLst>
                  <a:ext uri="{0D108BD9-81ED-4DB2-BD59-A6C34878D82A}">
                    <a16:rowId xmlns:a16="http://schemas.microsoft.com/office/drawing/2014/main" val="1099270002"/>
                  </a:ext>
                </a:extLst>
              </a:tr>
              <a:tr h="753282">
                <a:tc>
                  <a:txBody>
                    <a:bodyPr/>
                    <a:lstStyle/>
                    <a:p>
                      <a:endParaRPr lang="en-US"/>
                    </a:p>
                  </a:txBody>
                  <a:tcPr/>
                </a:tc>
                <a:tc>
                  <a:txBody>
                    <a:bodyPr/>
                    <a:lstStyle/>
                    <a:p>
                      <a:endParaRPr lang="en-US"/>
                    </a:p>
                  </a:txBody>
                  <a:tcPr/>
                </a:tc>
                <a:extLst>
                  <a:ext uri="{0D108BD9-81ED-4DB2-BD59-A6C34878D82A}">
                    <a16:rowId xmlns:a16="http://schemas.microsoft.com/office/drawing/2014/main" val="2151100658"/>
                  </a:ext>
                </a:extLst>
              </a:tr>
              <a:tr h="753282">
                <a:tc>
                  <a:txBody>
                    <a:bodyPr/>
                    <a:lstStyle/>
                    <a:p>
                      <a:endParaRPr lang="en-US"/>
                    </a:p>
                  </a:txBody>
                  <a:tcPr/>
                </a:tc>
                <a:tc>
                  <a:txBody>
                    <a:bodyPr/>
                    <a:lstStyle/>
                    <a:p>
                      <a:endParaRPr lang="en-US"/>
                    </a:p>
                  </a:txBody>
                  <a:tcPr/>
                </a:tc>
                <a:extLst>
                  <a:ext uri="{0D108BD9-81ED-4DB2-BD59-A6C34878D82A}">
                    <a16:rowId xmlns:a16="http://schemas.microsoft.com/office/drawing/2014/main" val="2947825737"/>
                  </a:ext>
                </a:extLst>
              </a:tr>
              <a:tr h="753282">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95475990"/>
                  </a:ext>
                </a:extLst>
              </a:tr>
            </a:tbl>
          </a:graphicData>
        </a:graphic>
      </p:graphicFrame>
      <p:sp>
        <p:nvSpPr>
          <p:cNvPr id="3" name="TextBox 2">
            <a:extLst>
              <a:ext uri="{FF2B5EF4-FFF2-40B4-BE49-F238E27FC236}">
                <a16:creationId xmlns:a16="http://schemas.microsoft.com/office/drawing/2014/main" id="{AF34DBB8-907B-461D-B2B1-1B87F73D2AFE}"/>
              </a:ext>
            </a:extLst>
          </p:cNvPr>
          <p:cNvSpPr txBox="1"/>
          <p:nvPr/>
        </p:nvSpPr>
        <p:spPr>
          <a:xfrm>
            <a:off x="6131847" y="1690688"/>
            <a:ext cx="5382820" cy="646331"/>
          </a:xfrm>
          <a:prstGeom prst="rect">
            <a:avLst/>
          </a:prstGeom>
          <a:noFill/>
        </p:spPr>
        <p:txBody>
          <a:bodyPr wrap="none" rtlCol="0">
            <a:spAutoFit/>
          </a:bodyPr>
          <a:lstStyle/>
          <a:p>
            <a:pPr algn="ctr"/>
            <a:r>
              <a:rPr lang="en-US" b="1" dirty="0"/>
              <a:t>TOPIC: WEARING UNIFORM AT SCHOOLS</a:t>
            </a:r>
          </a:p>
          <a:p>
            <a:pPr algn="ctr"/>
            <a:r>
              <a:rPr lang="en-US" b="1" dirty="0"/>
              <a:t> CAN ENHANCE STUDENTS’ ACADEMIC PERFORMANCE</a:t>
            </a:r>
          </a:p>
        </p:txBody>
      </p:sp>
    </p:spTree>
    <p:extLst>
      <p:ext uri="{BB962C8B-B14F-4D97-AF65-F5344CB8AC3E}">
        <p14:creationId xmlns:p14="http://schemas.microsoft.com/office/powerpoint/2010/main" val="2418305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Informal Debate (Take 1) (cont.)</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967285" y="1892363"/>
            <a:ext cx="10257430" cy="4118970"/>
          </a:xfrm>
          <a:prstGeom prst="rect">
            <a:avLst/>
          </a:prstGeom>
          <a:ln>
            <a:no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startAt="5"/>
            </a:pPr>
            <a:r>
              <a:rPr lang="en-US" sz="2400" dirty="0"/>
              <a:t>Randomly divide the class into two groups: "pros" and "cons," or have a quick poll regarding participants' positions on the chosen issue. If there is a roughly 50-50 split, ask learners to form a team with those who share the same opinion. </a:t>
            </a:r>
          </a:p>
          <a:p>
            <a:pPr marL="457200" indent="-457200">
              <a:buFont typeface="+mj-lt"/>
              <a:buAutoNum type="arabicPeriod" startAt="5"/>
            </a:pPr>
            <a:endParaRPr lang="en-US" sz="2400" dirty="0"/>
          </a:p>
          <a:p>
            <a:pPr marL="439738" indent="0">
              <a:buNone/>
            </a:pPr>
            <a:r>
              <a:rPr lang="en-US" sz="2400" dirty="0"/>
              <a:t>Then you may assign the "pro" group members to present the pro side or its opposite. </a:t>
            </a:r>
          </a:p>
          <a:p>
            <a:pPr marL="439738" indent="0">
              <a:buNone/>
            </a:pPr>
            <a:endParaRPr lang="en-US" sz="2400" dirty="0"/>
          </a:p>
          <a:p>
            <a:pPr marL="439738" indent="0">
              <a:buNone/>
            </a:pPr>
            <a:r>
              <a:rPr lang="en-US" sz="2400" dirty="0"/>
              <a:t>Encouraging learners to represent the opposite of their opinion provides opportunities for learners to think critically. It helps to develop their abilities to think outside the box, by considering a different perspective and by examining an issue from both sides.</a:t>
            </a:r>
          </a:p>
          <a:p>
            <a:pPr marL="0" indent="0">
              <a:buNone/>
            </a:pPr>
            <a:endParaRPr lang="en-US" sz="2400" dirty="0"/>
          </a:p>
          <a:p>
            <a:pPr marL="0" indent="0">
              <a:buNone/>
            </a:pPr>
            <a:endParaRPr lang="en-US" sz="2400" dirty="0"/>
          </a:p>
        </p:txBody>
      </p:sp>
    </p:spTree>
    <p:extLst>
      <p:ext uri="{BB962C8B-B14F-4D97-AF65-F5344CB8AC3E}">
        <p14:creationId xmlns:p14="http://schemas.microsoft.com/office/powerpoint/2010/main" val="809402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Informal Debate (Take 1) (cont.)</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967285" y="1892363"/>
            <a:ext cx="10257430" cy="1663637"/>
          </a:xfrm>
          <a:prstGeom prst="rect">
            <a:avLst/>
          </a:prstGeom>
          <a:ln>
            <a:no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startAt="6"/>
            </a:pPr>
            <a:r>
              <a:rPr lang="en-US" sz="2400" dirty="0"/>
              <a:t>Give the learners 10 minutes to solidify reasons for their position as well as to consider their responses to possible arguments that the opposing side may present. Encourage the learners to jot down key words/points that may help them present their ideas and arguments. You may provide copies of the following sheet to help the learners formulate their talk/response.</a:t>
            </a:r>
          </a:p>
        </p:txBody>
      </p:sp>
      <p:graphicFrame>
        <p:nvGraphicFramePr>
          <p:cNvPr id="2" name="Table 2">
            <a:extLst>
              <a:ext uri="{FF2B5EF4-FFF2-40B4-BE49-F238E27FC236}">
                <a16:creationId xmlns:a16="http://schemas.microsoft.com/office/drawing/2014/main" id="{933101B9-A4C6-41D1-A940-5812A43F5497}"/>
              </a:ext>
            </a:extLst>
          </p:cNvPr>
          <p:cNvGraphicFramePr>
            <a:graphicFrameLocks noGrp="1"/>
          </p:cNvGraphicFramePr>
          <p:nvPr>
            <p:extLst>
              <p:ext uri="{D42A27DB-BD31-4B8C-83A1-F6EECF244321}">
                <p14:modId xmlns:p14="http://schemas.microsoft.com/office/powerpoint/2010/main" val="2851453327"/>
              </p:ext>
            </p:extLst>
          </p:nvPr>
        </p:nvGraphicFramePr>
        <p:xfrm>
          <a:off x="1490131" y="3757675"/>
          <a:ext cx="9734584" cy="2472269"/>
        </p:xfrm>
        <a:graphic>
          <a:graphicData uri="http://schemas.openxmlformats.org/drawingml/2006/table">
            <a:tbl>
              <a:tblPr firstRow="1" bandRow="1">
                <a:tableStyleId>{616DA210-FB5B-4158-B5E0-FEB733F419BA}</a:tableStyleId>
              </a:tblPr>
              <a:tblGrid>
                <a:gridCol w="2433646">
                  <a:extLst>
                    <a:ext uri="{9D8B030D-6E8A-4147-A177-3AD203B41FA5}">
                      <a16:colId xmlns:a16="http://schemas.microsoft.com/office/drawing/2014/main" val="554905476"/>
                    </a:ext>
                  </a:extLst>
                </a:gridCol>
                <a:gridCol w="2433646">
                  <a:extLst>
                    <a:ext uri="{9D8B030D-6E8A-4147-A177-3AD203B41FA5}">
                      <a16:colId xmlns:a16="http://schemas.microsoft.com/office/drawing/2014/main" val="2571539354"/>
                    </a:ext>
                  </a:extLst>
                </a:gridCol>
                <a:gridCol w="2433646">
                  <a:extLst>
                    <a:ext uri="{9D8B030D-6E8A-4147-A177-3AD203B41FA5}">
                      <a16:colId xmlns:a16="http://schemas.microsoft.com/office/drawing/2014/main" val="2693193082"/>
                    </a:ext>
                  </a:extLst>
                </a:gridCol>
                <a:gridCol w="2433646">
                  <a:extLst>
                    <a:ext uri="{9D8B030D-6E8A-4147-A177-3AD203B41FA5}">
                      <a16:colId xmlns:a16="http://schemas.microsoft.com/office/drawing/2014/main" val="2888236215"/>
                    </a:ext>
                  </a:extLst>
                </a:gridCol>
              </a:tblGrid>
              <a:tr h="651277">
                <a:tc rowSpan="2">
                  <a:txBody>
                    <a:bodyPr/>
                    <a:lstStyle/>
                    <a:p>
                      <a:pPr algn="ctr"/>
                      <a:r>
                        <a:rPr lang="en-US" dirty="0"/>
                        <a:t>Introduction</a:t>
                      </a:r>
                    </a:p>
                    <a:p>
                      <a:pPr algn="ctr"/>
                      <a:r>
                        <a:rPr lang="en-US" dirty="0"/>
                        <a:t>(Main Point)</a:t>
                      </a:r>
                    </a:p>
                  </a:txBody>
                  <a:tcPr/>
                </a:tc>
                <a:tc gridSpan="2">
                  <a:txBody>
                    <a:bodyPr/>
                    <a:lstStyle/>
                    <a:p>
                      <a:pPr algn="ctr"/>
                      <a:r>
                        <a:rPr lang="en-US" dirty="0"/>
                        <a:t>Body</a:t>
                      </a:r>
                    </a:p>
                    <a:p>
                      <a:pPr algn="ctr"/>
                      <a:r>
                        <a:rPr lang="en-US" dirty="0"/>
                        <a:t>(Supporting Points)</a:t>
                      </a:r>
                    </a:p>
                  </a:txBody>
                  <a:tcPr/>
                </a:tc>
                <a:tc hMerge="1">
                  <a:txBody>
                    <a:bodyPr/>
                    <a:lstStyle/>
                    <a:p>
                      <a:endParaRPr lang="en-US" dirty="0"/>
                    </a:p>
                  </a:txBody>
                  <a:tcPr/>
                </a:tc>
                <a:tc rowSpan="2">
                  <a:txBody>
                    <a:bodyPr/>
                    <a:lstStyle/>
                    <a:p>
                      <a:pPr algn="ctr"/>
                      <a:r>
                        <a:rPr lang="en-US" dirty="0"/>
                        <a:t>Conclusion</a:t>
                      </a:r>
                    </a:p>
                    <a:p>
                      <a:pPr algn="ctr"/>
                      <a:r>
                        <a:rPr lang="en-US" dirty="0"/>
                        <a:t>(Summarizing Point)</a:t>
                      </a:r>
                    </a:p>
                  </a:txBody>
                  <a:tcPr/>
                </a:tc>
                <a:extLst>
                  <a:ext uri="{0D108BD9-81ED-4DB2-BD59-A6C34878D82A}">
                    <a16:rowId xmlns:a16="http://schemas.microsoft.com/office/drawing/2014/main" val="3905192233"/>
                  </a:ext>
                </a:extLst>
              </a:tr>
              <a:tr h="455248">
                <a:tc vMerge="1">
                  <a:txBody>
                    <a:bodyPr/>
                    <a:lstStyle/>
                    <a:p>
                      <a:endParaRPr lang="en-US" dirty="0"/>
                    </a:p>
                  </a:txBody>
                  <a:tcPr/>
                </a:tc>
                <a:tc>
                  <a:txBody>
                    <a:bodyPr/>
                    <a:lstStyle/>
                    <a:p>
                      <a:pPr algn="ctr"/>
                      <a:r>
                        <a:rPr lang="en-US" b="1" dirty="0"/>
                        <a:t>Reasons/Examples</a:t>
                      </a:r>
                    </a:p>
                  </a:txBody>
                  <a:tcPr/>
                </a:tc>
                <a:tc>
                  <a:txBody>
                    <a:bodyPr/>
                    <a:lstStyle/>
                    <a:p>
                      <a:pPr algn="ctr"/>
                      <a:r>
                        <a:rPr lang="en-US" b="1" dirty="0"/>
                        <a:t>Order to be Presented</a:t>
                      </a:r>
                    </a:p>
                  </a:txBody>
                  <a:tcPr/>
                </a:tc>
                <a:tc vMerge="1">
                  <a:txBody>
                    <a:bodyPr/>
                    <a:lstStyle/>
                    <a:p>
                      <a:endParaRPr lang="en-US" dirty="0"/>
                    </a:p>
                  </a:txBody>
                  <a:tcPr/>
                </a:tc>
                <a:extLst>
                  <a:ext uri="{0D108BD9-81ED-4DB2-BD59-A6C34878D82A}">
                    <a16:rowId xmlns:a16="http://schemas.microsoft.com/office/drawing/2014/main" val="1859725183"/>
                  </a:ext>
                </a:extLst>
              </a:tr>
              <a:tr h="455248">
                <a:tc>
                  <a:txBody>
                    <a:bodyPr/>
                    <a:lstStyle/>
                    <a:p>
                      <a:endParaRPr lang="en-US"/>
                    </a:p>
                  </a:txBody>
                  <a:tcPr/>
                </a:tc>
                <a:tc>
                  <a:txBody>
                    <a:bodyPr/>
                    <a:lstStyle/>
                    <a:p>
                      <a:r>
                        <a:rPr lang="en-US" dirty="0">
                          <a:sym typeface="Wingdings" panose="05000000000000000000" pitchFamily="2" charset="2"/>
                        </a:rPr>
                        <a:t></a:t>
                      </a:r>
                      <a:endParaRPr lang="en-US" dirty="0"/>
                    </a:p>
                  </a:txBody>
                  <a:tcPr/>
                </a:tc>
                <a:tc>
                  <a:txBody>
                    <a:bodyPr/>
                    <a:lstStyle/>
                    <a:p>
                      <a:r>
                        <a:rPr lang="en-US" dirty="0">
                          <a:sym typeface="Wingdings" panose="05000000000000000000" pitchFamily="2" charset="2"/>
                        </a:rPr>
                        <a:t></a:t>
                      </a:r>
                      <a:endParaRPr lang="en-US" dirty="0"/>
                    </a:p>
                  </a:txBody>
                  <a:tcPr/>
                </a:tc>
                <a:tc>
                  <a:txBody>
                    <a:bodyPr/>
                    <a:lstStyle/>
                    <a:p>
                      <a:endParaRPr lang="en-US"/>
                    </a:p>
                  </a:txBody>
                  <a:tcPr/>
                </a:tc>
                <a:extLst>
                  <a:ext uri="{0D108BD9-81ED-4DB2-BD59-A6C34878D82A}">
                    <a16:rowId xmlns:a16="http://schemas.microsoft.com/office/drawing/2014/main" val="4058238345"/>
                  </a:ext>
                </a:extLst>
              </a:tr>
              <a:tr h="455248">
                <a:tc>
                  <a:txBody>
                    <a:bodyPr/>
                    <a:lstStyle/>
                    <a:p>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ym typeface="Wingdings" panose="05000000000000000000" pitchFamily="2" charset="2"/>
                        </a:rPr>
                        <a:t></a:t>
                      </a:r>
                      <a:endParaRPr lang="en-US" dirty="0"/>
                    </a:p>
                  </a:txBody>
                  <a:tcPr/>
                </a:tc>
                <a:tc>
                  <a:txBody>
                    <a:bodyPr/>
                    <a:lstStyle/>
                    <a:p>
                      <a:r>
                        <a:rPr lang="en-US" dirty="0">
                          <a:sym typeface="Wingdings" panose="05000000000000000000" pitchFamily="2" charset="2"/>
                        </a:rPr>
                        <a:t></a:t>
                      </a:r>
                      <a:endParaRPr lang="en-US" dirty="0"/>
                    </a:p>
                  </a:txBody>
                  <a:tcPr/>
                </a:tc>
                <a:tc>
                  <a:txBody>
                    <a:bodyPr/>
                    <a:lstStyle/>
                    <a:p>
                      <a:endParaRPr lang="en-US"/>
                    </a:p>
                  </a:txBody>
                  <a:tcPr/>
                </a:tc>
                <a:extLst>
                  <a:ext uri="{0D108BD9-81ED-4DB2-BD59-A6C34878D82A}">
                    <a16:rowId xmlns:a16="http://schemas.microsoft.com/office/drawing/2014/main" val="1463423692"/>
                  </a:ext>
                </a:extLst>
              </a:tr>
              <a:tr h="455248">
                <a:tc>
                  <a:txBody>
                    <a:bodyPr/>
                    <a:lstStyle/>
                    <a:p>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ym typeface="Wingdings" panose="05000000000000000000" pitchFamily="2" charset="2"/>
                        </a:rPr>
                        <a:t></a:t>
                      </a:r>
                      <a:endParaRPr lang="en-US" dirty="0"/>
                    </a:p>
                  </a:txBody>
                  <a:tcPr/>
                </a:tc>
                <a:tc>
                  <a:txBody>
                    <a:bodyPr/>
                    <a:lstStyle/>
                    <a:p>
                      <a:r>
                        <a:rPr lang="en-US" dirty="0">
                          <a:sym typeface="Wingdings" panose="05000000000000000000" pitchFamily="2" charset="2"/>
                        </a:rPr>
                        <a:t></a:t>
                      </a:r>
                      <a:endParaRPr lang="en-US" dirty="0"/>
                    </a:p>
                  </a:txBody>
                  <a:tcPr/>
                </a:tc>
                <a:tc>
                  <a:txBody>
                    <a:bodyPr/>
                    <a:lstStyle/>
                    <a:p>
                      <a:endParaRPr lang="en-US" dirty="0"/>
                    </a:p>
                  </a:txBody>
                  <a:tcPr/>
                </a:tc>
                <a:extLst>
                  <a:ext uri="{0D108BD9-81ED-4DB2-BD59-A6C34878D82A}">
                    <a16:rowId xmlns:a16="http://schemas.microsoft.com/office/drawing/2014/main" val="3714479312"/>
                  </a:ext>
                </a:extLst>
              </a:tr>
            </a:tbl>
          </a:graphicData>
        </a:graphic>
      </p:graphicFrame>
    </p:spTree>
    <p:extLst>
      <p:ext uri="{BB962C8B-B14F-4D97-AF65-F5344CB8AC3E}">
        <p14:creationId xmlns:p14="http://schemas.microsoft.com/office/powerpoint/2010/main" val="1391018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Informal Debate (Take 1) (cont.)</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967285" y="1892362"/>
            <a:ext cx="10257430" cy="4254437"/>
          </a:xfrm>
          <a:prstGeom prst="rect">
            <a:avLst/>
          </a:prstGeom>
          <a:ln>
            <a:noFill/>
          </a:ln>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startAt="7"/>
            </a:pPr>
            <a:r>
              <a:rPr lang="en-US" sz="2400" dirty="0"/>
              <a:t>Begin a 20-to-30-minute debate by asking a willing member of the "pro" side to present one of the arguments. Allow any member of the "con" side to reply. </a:t>
            </a:r>
          </a:p>
          <a:p>
            <a:pPr marL="439738" indent="0">
              <a:buNone/>
            </a:pPr>
            <a:r>
              <a:rPr lang="en-US" sz="2400" dirty="0"/>
              <a:t>Then let the discussion flow according to the ideas being presented. Allow learners to discuss their ideas freely and exchange their arguments as each point emerges. </a:t>
            </a:r>
          </a:p>
          <a:p>
            <a:pPr marL="439738" indent="0">
              <a:buNone/>
            </a:pPr>
            <a:r>
              <a:rPr lang="en-US" sz="2400" dirty="0"/>
              <a:t>Expect this informal debate to be lively and allow both sides to play their roles as advocates or opponents of the particular issue at hand. Make sure that there is a broad and balanced discussion by participants. </a:t>
            </a:r>
          </a:p>
          <a:p>
            <a:pPr marL="0" indent="0">
              <a:buNone/>
            </a:pPr>
            <a:endParaRPr lang="en-US" sz="2400" dirty="0"/>
          </a:p>
          <a:p>
            <a:pPr marL="439738" indent="0">
              <a:buNone/>
            </a:pPr>
            <a:r>
              <a:rPr lang="en-US" sz="2400" dirty="0"/>
              <a:t>You may interrupt students who tend to dominate the discussion tactfully by saying something like: </a:t>
            </a:r>
            <a:r>
              <a:rPr lang="en-US" sz="2400" i="1" dirty="0"/>
              <a:t>"[Name],you touched on some very important points on this issue, and I know that you have a lot of points to add, but before we hear them, let's get some input from other members. Does someone else want to comment on the issue or on what has been said so far?" </a:t>
            </a:r>
          </a:p>
          <a:p>
            <a:pPr marL="0" indent="0">
              <a:buNone/>
            </a:pPr>
            <a:endParaRPr lang="en-US" sz="2400" dirty="0"/>
          </a:p>
          <a:p>
            <a:pPr marL="439738" indent="0">
              <a:buNone/>
            </a:pPr>
            <a:r>
              <a:rPr lang="en-US" sz="2400" dirty="0"/>
              <a:t>Call on the shyer ones in an encouraging way: </a:t>
            </a:r>
            <a:r>
              <a:rPr lang="en-US" sz="2400" i="1" dirty="0"/>
              <a:t>"[Name],I noticed that you wrote down some points earlier. What do you have?" </a:t>
            </a:r>
          </a:p>
        </p:txBody>
      </p:sp>
    </p:spTree>
    <p:extLst>
      <p:ext uri="{BB962C8B-B14F-4D97-AF65-F5344CB8AC3E}">
        <p14:creationId xmlns:p14="http://schemas.microsoft.com/office/powerpoint/2010/main" val="1969653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5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Effect transition="in" filter="fade">
                                      <p:cBhvr>
                                        <p:cTn id="27"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Informal Debate (Take 1) (cont.)</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967285" y="1892362"/>
            <a:ext cx="10257430" cy="4254437"/>
          </a:xfrm>
          <a:prstGeom prst="rect">
            <a:avLst/>
          </a:prstGeom>
          <a:ln>
            <a:no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startAt="8"/>
            </a:pPr>
            <a:r>
              <a:rPr lang="en-US" sz="2400" dirty="0"/>
              <a:t>Provide learners five minutes to consolidate arguments and prepare brief speeches summarizing their cases. Each side will nominate a person or ask one volunteer to summarize the team's key points of view, following the simple format of Position (one sentence) - Supporting points (select no more than three key supporting points) - Conclusion (one sentence).</a:t>
            </a:r>
          </a:p>
          <a:p>
            <a:pPr marL="457200" indent="-457200">
              <a:buFont typeface="+mj-lt"/>
              <a:buAutoNum type="arabicPeriod" startAt="8"/>
            </a:pPr>
            <a:endParaRPr lang="en-US" sz="2400" dirty="0"/>
          </a:p>
          <a:p>
            <a:pPr marL="457200" indent="-457200">
              <a:buFont typeface="+mj-lt"/>
              <a:buAutoNum type="arabicPeriod" startAt="8"/>
            </a:pPr>
            <a:r>
              <a:rPr lang="en-US" sz="2400" dirty="0"/>
              <a:t>Wrap up the activity with a request to the learners to self-reflect individually for three to five minutes on their participation by answering and sharing the following questions: </a:t>
            </a:r>
          </a:p>
          <a:p>
            <a:pPr marL="982663" indent="-457200">
              <a:buAutoNum type="arabicParenBoth"/>
            </a:pPr>
            <a:r>
              <a:rPr lang="en-US" sz="2400" dirty="0"/>
              <a:t>What do I like about my participation today? </a:t>
            </a:r>
          </a:p>
          <a:p>
            <a:pPr marL="982663" indent="-457200">
              <a:buAutoNum type="arabicParenBoth"/>
            </a:pPr>
            <a:r>
              <a:rPr lang="en-US" sz="2400" dirty="0"/>
              <a:t>Did I experience any difficulty in expressing myself today? If so, what was it? </a:t>
            </a:r>
          </a:p>
          <a:p>
            <a:pPr marL="982663" indent="-457200">
              <a:buAutoNum type="arabicParenBoth"/>
            </a:pPr>
            <a:r>
              <a:rPr lang="en-US" sz="2400" dirty="0"/>
              <a:t>What is one thing that I can do to help me more successfully convey my thoughts next time?</a:t>
            </a:r>
          </a:p>
        </p:txBody>
      </p:sp>
    </p:spTree>
    <p:extLst>
      <p:ext uri="{BB962C8B-B14F-4D97-AF65-F5344CB8AC3E}">
        <p14:creationId xmlns:p14="http://schemas.microsoft.com/office/powerpoint/2010/main" val="2535001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5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Informal Debate (Take 1) (cont.)</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967285" y="1892362"/>
            <a:ext cx="10257430" cy="4254437"/>
          </a:xfrm>
          <a:prstGeom prst="rect">
            <a:avLst/>
          </a:prstGeom>
          <a:ln>
            <a:no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t>CONCLUSIONS</a:t>
            </a:r>
          </a:p>
          <a:p>
            <a:r>
              <a:rPr lang="en-US" sz="2400" dirty="0"/>
              <a:t>This activity involves the use of cooperative activities such as pairs, small groups, whole class discussions, and individual presentations. </a:t>
            </a:r>
          </a:p>
          <a:p>
            <a:endParaRPr lang="en-US" sz="2400" dirty="0"/>
          </a:p>
          <a:p>
            <a:r>
              <a:rPr lang="en-US" sz="2400" dirty="0"/>
              <a:t>As learners share their ideas, they will have the opportunity to experiment with the language used in expressing both agreement and disagreement and will also be required to support their opinions. </a:t>
            </a:r>
          </a:p>
          <a:p>
            <a:endParaRPr lang="en-US" sz="2400" dirty="0"/>
          </a:p>
          <a:p>
            <a:r>
              <a:rPr lang="en-US" sz="2400" dirty="0"/>
              <a:t>As a help for learners’ ability to formulate and deliver their thoughts in a clear, organized manner, provision of a sheet as presented above has proved to be an effective mediating tool, and the sheet becomes the text that learners use when they speak. </a:t>
            </a:r>
          </a:p>
        </p:txBody>
      </p:sp>
    </p:spTree>
    <p:extLst>
      <p:ext uri="{BB962C8B-B14F-4D97-AF65-F5344CB8AC3E}">
        <p14:creationId xmlns:p14="http://schemas.microsoft.com/office/powerpoint/2010/main" val="3488007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fade">
                                      <p:cBhvr>
                                        <p:cTn id="22"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Informal Debate (Take 1) (cont.)</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967285" y="1892362"/>
            <a:ext cx="10257430" cy="4254437"/>
          </a:xfrm>
          <a:prstGeom prst="rect">
            <a:avLst/>
          </a:prstGeom>
          <a:ln>
            <a:noFill/>
          </a:ln>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t>CONCLUSIONS</a:t>
            </a:r>
          </a:p>
          <a:p>
            <a:r>
              <a:rPr lang="en-US" sz="2400" dirty="0"/>
              <a:t>Encouraging the learners' habit of jotting down thoughts has the added benefit of helping learners follow the flow of discussion, and keeping learners focused and less apprehensive during the delivery process. </a:t>
            </a:r>
          </a:p>
          <a:p>
            <a:endParaRPr lang="en-US" sz="2400" dirty="0"/>
          </a:p>
          <a:p>
            <a:r>
              <a:rPr lang="en-US" sz="2400" dirty="0"/>
              <a:t>Instead of engaging learners in what could very possibly turn into an antagonistic debate, which may lead to adversarial discourse or feelings, this activity encourages creativity, exploration, and critical evaluation of both sides of an issue. </a:t>
            </a:r>
          </a:p>
          <a:p>
            <a:endParaRPr lang="en-US" sz="2400" dirty="0"/>
          </a:p>
          <a:p>
            <a:r>
              <a:rPr lang="en-US" sz="2400" dirty="0"/>
              <a:t>The focus is on the promotion of communicative interaction and on encouraging learners to take a stance of respect and open-mindedness in exploring ideas, uncovering differences, and comparing and contrasting various interpretations. </a:t>
            </a:r>
          </a:p>
          <a:p>
            <a:endParaRPr lang="en-US" sz="2400" dirty="0"/>
          </a:p>
          <a:p>
            <a:r>
              <a:rPr lang="en-US" sz="2400" dirty="0"/>
              <a:t>The mini-reflection at the end of the activity encourages learners to become more critical to take greater responsibility for their own learning, and to plan a specific goal-oriented action to attain improved oral communication skills.</a:t>
            </a:r>
          </a:p>
        </p:txBody>
      </p:sp>
    </p:spTree>
    <p:extLst>
      <p:ext uri="{BB962C8B-B14F-4D97-AF65-F5344CB8AC3E}">
        <p14:creationId xmlns:p14="http://schemas.microsoft.com/office/powerpoint/2010/main" val="2890534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charRg st="12" end="223"/>
                                            </p:txEl>
                                          </p:spTgt>
                                        </p:tgtEl>
                                        <p:attrNameLst>
                                          <p:attrName>style.visibility</p:attrName>
                                        </p:attrNameLst>
                                      </p:cBhvr>
                                      <p:to>
                                        <p:strVal val="visible"/>
                                      </p:to>
                                    </p:set>
                                    <p:animEffect transition="in" filter="fade">
                                      <p:cBhvr>
                                        <p:cTn id="7" dur="500"/>
                                        <p:tgtEl>
                                          <p:spTgt spid="6">
                                            <p:txEl>
                                              <p:charRg st="12" end="22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charRg st="224" end="470"/>
                                            </p:txEl>
                                          </p:spTgt>
                                        </p:tgtEl>
                                        <p:attrNameLst>
                                          <p:attrName>style.visibility</p:attrName>
                                        </p:attrNameLst>
                                      </p:cBhvr>
                                      <p:to>
                                        <p:strVal val="visible"/>
                                      </p:to>
                                    </p:set>
                                    <p:animEffect transition="in" filter="fade">
                                      <p:cBhvr>
                                        <p:cTn id="12" dur="500"/>
                                        <p:tgtEl>
                                          <p:spTgt spid="6">
                                            <p:txEl>
                                              <p:charRg st="224" end="47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charRg st="471" end="706"/>
                                            </p:txEl>
                                          </p:spTgt>
                                        </p:tgtEl>
                                        <p:attrNameLst>
                                          <p:attrName>style.visibility</p:attrName>
                                        </p:attrNameLst>
                                      </p:cBhvr>
                                      <p:to>
                                        <p:strVal val="visible"/>
                                      </p:to>
                                    </p:set>
                                    <p:animEffect transition="in" filter="fade">
                                      <p:cBhvr>
                                        <p:cTn id="17" dur="500"/>
                                        <p:tgtEl>
                                          <p:spTgt spid="6">
                                            <p:txEl>
                                              <p:charRg st="471" end="70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charRg st="707" end="943"/>
                                            </p:txEl>
                                          </p:spTgt>
                                        </p:tgtEl>
                                        <p:attrNameLst>
                                          <p:attrName>style.visibility</p:attrName>
                                        </p:attrNameLst>
                                      </p:cBhvr>
                                      <p:to>
                                        <p:strVal val="visible"/>
                                      </p:to>
                                    </p:set>
                                    <p:animEffect transition="in" filter="fade">
                                      <p:cBhvr>
                                        <p:cTn id="22" dur="500"/>
                                        <p:tgtEl>
                                          <p:spTgt spid="6">
                                            <p:txEl>
                                              <p:charRg st="707" end="94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Informal Debate (Take 1) (cont.)</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967285" y="1892362"/>
            <a:ext cx="5128715" cy="4254437"/>
          </a:xfrm>
          <a:prstGeom prst="rect">
            <a:avLst/>
          </a:prstGeom>
          <a:ln>
            <a:no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t>HOW TO USE IT IN A SELF-STUDY</a:t>
            </a:r>
          </a:p>
          <a:p>
            <a:r>
              <a:rPr lang="en-US" sz="2400" dirty="0"/>
              <a:t>Although you are using this material for your self-study, it does not mean you cannot practice the mechanics of language in a debate setting. </a:t>
            </a:r>
          </a:p>
          <a:p>
            <a:r>
              <a:rPr lang="en-US" sz="2400" dirty="0"/>
              <a:t>You can still train yourself in constructing opinions/ideas using the mechanics of language in lecture 5. </a:t>
            </a:r>
          </a:p>
          <a:p>
            <a:r>
              <a:rPr lang="en-US" sz="2400" dirty="0"/>
              <a:t>But you need to work on both positions: pros and cons.</a:t>
            </a:r>
          </a:p>
          <a:p>
            <a:r>
              <a:rPr lang="en-US" sz="2400" dirty="0"/>
              <a:t>Take a look at the following procedures!</a:t>
            </a:r>
          </a:p>
          <a:p>
            <a:endParaRPr lang="en-US" sz="2400" dirty="0"/>
          </a:p>
          <a:p>
            <a:endParaRPr lang="en-US" sz="2400" dirty="0"/>
          </a:p>
        </p:txBody>
      </p:sp>
      <p:sp>
        <p:nvSpPr>
          <p:cNvPr id="4" name="Content Placeholder 7">
            <a:extLst>
              <a:ext uri="{FF2B5EF4-FFF2-40B4-BE49-F238E27FC236}">
                <a16:creationId xmlns:a16="http://schemas.microsoft.com/office/drawing/2014/main" id="{7C2D6663-73BF-4D0D-A728-94AFBA8686D0}"/>
              </a:ext>
            </a:extLst>
          </p:cNvPr>
          <p:cNvSpPr txBox="1">
            <a:spLocks/>
          </p:cNvSpPr>
          <p:nvPr/>
        </p:nvSpPr>
        <p:spPr>
          <a:xfrm>
            <a:off x="6638617" y="2163295"/>
            <a:ext cx="5128715" cy="1138705"/>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STEP 1: LIST DOWN EXPRESSIONS FOR AGREEMENT, DISAGREEMENT, AND PARTIAL AGREEMENT</a:t>
            </a:r>
            <a:endParaRPr lang="en-US" sz="2400" dirty="0">
              <a:solidFill>
                <a:srgbClr val="C00000"/>
              </a:solidFill>
            </a:endParaRPr>
          </a:p>
          <a:p>
            <a:endParaRPr lang="en-US" sz="2400" dirty="0"/>
          </a:p>
        </p:txBody>
      </p:sp>
      <p:graphicFrame>
        <p:nvGraphicFramePr>
          <p:cNvPr id="5" name="Table 2">
            <a:extLst>
              <a:ext uri="{FF2B5EF4-FFF2-40B4-BE49-F238E27FC236}">
                <a16:creationId xmlns:a16="http://schemas.microsoft.com/office/drawing/2014/main" id="{FC4A9BA1-F50E-4CA2-8F48-7BE65374A462}"/>
              </a:ext>
            </a:extLst>
          </p:cNvPr>
          <p:cNvGraphicFramePr>
            <a:graphicFrameLocks noGrp="1"/>
          </p:cNvGraphicFramePr>
          <p:nvPr>
            <p:extLst>
              <p:ext uri="{D42A27DB-BD31-4B8C-83A1-F6EECF244321}">
                <p14:modId xmlns:p14="http://schemas.microsoft.com/office/powerpoint/2010/main" val="3172639974"/>
              </p:ext>
            </p:extLst>
          </p:nvPr>
        </p:nvGraphicFramePr>
        <p:xfrm>
          <a:off x="6738883" y="3429000"/>
          <a:ext cx="4928184" cy="1752600"/>
        </p:xfrm>
        <a:graphic>
          <a:graphicData uri="http://schemas.openxmlformats.org/drawingml/2006/table">
            <a:tbl>
              <a:tblPr firstRow="1" bandRow="1">
                <a:tableStyleId>{793D81CF-94F2-401A-BA57-92F5A7B2D0C5}</a:tableStyleId>
              </a:tblPr>
              <a:tblGrid>
                <a:gridCol w="1642728">
                  <a:extLst>
                    <a:ext uri="{9D8B030D-6E8A-4147-A177-3AD203B41FA5}">
                      <a16:colId xmlns:a16="http://schemas.microsoft.com/office/drawing/2014/main" val="2788556414"/>
                    </a:ext>
                  </a:extLst>
                </a:gridCol>
                <a:gridCol w="1642728">
                  <a:extLst>
                    <a:ext uri="{9D8B030D-6E8A-4147-A177-3AD203B41FA5}">
                      <a16:colId xmlns:a16="http://schemas.microsoft.com/office/drawing/2014/main" val="4193472897"/>
                    </a:ext>
                  </a:extLst>
                </a:gridCol>
                <a:gridCol w="1642728">
                  <a:extLst>
                    <a:ext uri="{9D8B030D-6E8A-4147-A177-3AD203B41FA5}">
                      <a16:colId xmlns:a16="http://schemas.microsoft.com/office/drawing/2014/main" val="3960593743"/>
                    </a:ext>
                  </a:extLst>
                </a:gridCol>
              </a:tblGrid>
              <a:tr h="640080">
                <a:tc>
                  <a:txBody>
                    <a:bodyPr/>
                    <a:lstStyle/>
                    <a:p>
                      <a:pPr algn="ctr"/>
                      <a:r>
                        <a:rPr lang="en-US" sz="1600" dirty="0"/>
                        <a:t>AGREEMENT</a:t>
                      </a:r>
                    </a:p>
                  </a:txBody>
                  <a:tcPr/>
                </a:tc>
                <a:tc>
                  <a:txBody>
                    <a:bodyPr/>
                    <a:lstStyle/>
                    <a:p>
                      <a:pPr algn="ctr"/>
                      <a:r>
                        <a:rPr lang="en-US" sz="1600" dirty="0"/>
                        <a:t>DISAGREEMENT</a:t>
                      </a:r>
                    </a:p>
                  </a:txBody>
                  <a:tcPr/>
                </a:tc>
                <a:tc>
                  <a:txBody>
                    <a:bodyPr/>
                    <a:lstStyle/>
                    <a:p>
                      <a:pPr algn="ctr"/>
                      <a:r>
                        <a:rPr lang="en-US" sz="1600" dirty="0"/>
                        <a:t>PARTIAL AGREEMENT</a:t>
                      </a:r>
                    </a:p>
                  </a:txBody>
                  <a:tcPr/>
                </a:tc>
                <a:extLst>
                  <a:ext uri="{0D108BD9-81ED-4DB2-BD59-A6C34878D82A}">
                    <a16:rowId xmlns:a16="http://schemas.microsoft.com/office/drawing/2014/main" val="1099270002"/>
                  </a:ext>
                </a:extLst>
              </a:tr>
              <a:tr h="370840">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151100658"/>
                  </a:ext>
                </a:extLst>
              </a:tr>
              <a:tr h="370840">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947825737"/>
                  </a:ext>
                </a:extLst>
              </a:tr>
              <a:tr h="370840">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95475990"/>
                  </a:ext>
                </a:extLst>
              </a:tr>
            </a:tbl>
          </a:graphicData>
        </a:graphic>
      </p:graphicFrame>
    </p:spTree>
    <p:extLst>
      <p:ext uri="{BB962C8B-B14F-4D97-AF65-F5344CB8AC3E}">
        <p14:creationId xmlns:p14="http://schemas.microsoft.com/office/powerpoint/2010/main" val="1366415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Effect transition="in" filter="fade">
                                      <p:cBhvr>
                                        <p:cTn id="32" dur="500"/>
                                        <p:tgtEl>
                                          <p:spTgt spid="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Informal Debate (Take 1) (cont.)</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967285" y="2025151"/>
            <a:ext cx="10386515" cy="3018305"/>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STEP 2: ANALYSE THE PROS AND CONS</a:t>
            </a:r>
          </a:p>
          <a:p>
            <a:r>
              <a:rPr lang="en-US" sz="2400" dirty="0"/>
              <a:t>Take 10 to 15 minutes to perform a "pros/cons" analysis of the issue by filling in the chart provided. Remember to focus on reasons and not positions, and of finding out the reasons behind the differences when there is a difference of opinion.</a:t>
            </a:r>
          </a:p>
          <a:p>
            <a:endParaRPr lang="en-US" sz="2400" dirty="0"/>
          </a:p>
          <a:p>
            <a:endParaRPr lang="en-US" sz="2400" dirty="0"/>
          </a:p>
        </p:txBody>
      </p:sp>
      <p:graphicFrame>
        <p:nvGraphicFramePr>
          <p:cNvPr id="8" name="Table 2">
            <a:extLst>
              <a:ext uri="{FF2B5EF4-FFF2-40B4-BE49-F238E27FC236}">
                <a16:creationId xmlns:a16="http://schemas.microsoft.com/office/drawing/2014/main" id="{0587F8D5-B18E-48EA-B4EA-DEB45BB7563D}"/>
              </a:ext>
            </a:extLst>
          </p:cNvPr>
          <p:cNvGraphicFramePr>
            <a:graphicFrameLocks noGrp="1"/>
          </p:cNvGraphicFramePr>
          <p:nvPr>
            <p:extLst>
              <p:ext uri="{D42A27DB-BD31-4B8C-83A1-F6EECF244321}">
                <p14:modId xmlns:p14="http://schemas.microsoft.com/office/powerpoint/2010/main" val="1893088828"/>
              </p:ext>
            </p:extLst>
          </p:nvPr>
        </p:nvGraphicFramePr>
        <p:xfrm>
          <a:off x="1489090" y="3997951"/>
          <a:ext cx="9342903" cy="2091009"/>
        </p:xfrm>
        <a:graphic>
          <a:graphicData uri="http://schemas.openxmlformats.org/drawingml/2006/table">
            <a:tbl>
              <a:tblPr firstRow="1" bandRow="1">
                <a:tableStyleId>{616DA210-FB5B-4158-B5E0-FEB733F419BA}</a:tableStyleId>
              </a:tblPr>
              <a:tblGrid>
                <a:gridCol w="3114301">
                  <a:extLst>
                    <a:ext uri="{9D8B030D-6E8A-4147-A177-3AD203B41FA5}">
                      <a16:colId xmlns:a16="http://schemas.microsoft.com/office/drawing/2014/main" val="2803753423"/>
                    </a:ext>
                  </a:extLst>
                </a:gridCol>
                <a:gridCol w="3114301">
                  <a:extLst>
                    <a:ext uri="{9D8B030D-6E8A-4147-A177-3AD203B41FA5}">
                      <a16:colId xmlns:a16="http://schemas.microsoft.com/office/drawing/2014/main" val="2788556414"/>
                    </a:ext>
                  </a:extLst>
                </a:gridCol>
                <a:gridCol w="3114301">
                  <a:extLst>
                    <a:ext uri="{9D8B030D-6E8A-4147-A177-3AD203B41FA5}">
                      <a16:colId xmlns:a16="http://schemas.microsoft.com/office/drawing/2014/main" val="4193472897"/>
                    </a:ext>
                  </a:extLst>
                </a:gridCol>
              </a:tblGrid>
              <a:tr h="483643">
                <a:tc>
                  <a:txBody>
                    <a:bodyPr/>
                    <a:lstStyle/>
                    <a:p>
                      <a:pPr algn="ctr"/>
                      <a:r>
                        <a:rPr lang="en-US" dirty="0"/>
                        <a:t>ISSUE</a:t>
                      </a:r>
                    </a:p>
                  </a:txBody>
                  <a:tcPr/>
                </a:tc>
                <a:tc>
                  <a:txBody>
                    <a:bodyPr/>
                    <a:lstStyle/>
                    <a:p>
                      <a:pPr algn="ctr"/>
                      <a:r>
                        <a:rPr lang="en-US" dirty="0"/>
                        <a:t>PROS</a:t>
                      </a:r>
                    </a:p>
                  </a:txBody>
                  <a:tcPr/>
                </a:tc>
                <a:tc>
                  <a:txBody>
                    <a:bodyPr/>
                    <a:lstStyle/>
                    <a:p>
                      <a:pPr algn="ctr"/>
                      <a:r>
                        <a:rPr lang="en-US" dirty="0"/>
                        <a:t>CONS</a:t>
                      </a:r>
                    </a:p>
                  </a:txBody>
                  <a:tcPr/>
                </a:tc>
                <a:extLst>
                  <a:ext uri="{0D108BD9-81ED-4DB2-BD59-A6C34878D82A}">
                    <a16:rowId xmlns:a16="http://schemas.microsoft.com/office/drawing/2014/main" val="1099270002"/>
                  </a:ext>
                </a:extLst>
              </a:tr>
              <a:tr h="483643">
                <a:tc>
                  <a:txBody>
                    <a:bodyPr/>
                    <a:lstStyle/>
                    <a:p>
                      <a:endParaRPr lang="en-US" dirty="0"/>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151100658"/>
                  </a:ext>
                </a:extLst>
              </a:tr>
              <a:tr h="483643">
                <a:tc>
                  <a:txBody>
                    <a:bodyPr/>
                    <a:lstStyle/>
                    <a:p>
                      <a:endParaRPr lang="en-US" dirty="0"/>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947825737"/>
                  </a:ext>
                </a:extLst>
              </a:tr>
              <a:tr h="280701">
                <a:tc>
                  <a:txBody>
                    <a:bodyPr/>
                    <a:lstStyle/>
                    <a:p>
                      <a:pPr algn="ctr"/>
                      <a:r>
                        <a:rPr lang="en-US" b="1" dirty="0"/>
                        <a:t>SUPPORTING POINTS</a:t>
                      </a:r>
                    </a:p>
                    <a:p>
                      <a:pPr algn="ctr"/>
                      <a:r>
                        <a:rPr lang="en-US" b="1" dirty="0"/>
                        <a:t>REASONING/EVIDENCE</a:t>
                      </a:r>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395475990"/>
                  </a:ext>
                </a:extLst>
              </a:tr>
            </a:tbl>
          </a:graphicData>
        </a:graphic>
      </p:graphicFrame>
    </p:spTree>
    <p:extLst>
      <p:ext uri="{BB962C8B-B14F-4D97-AF65-F5344CB8AC3E}">
        <p14:creationId xmlns:p14="http://schemas.microsoft.com/office/powerpoint/2010/main" val="34321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Informal Debate (Take 1) (cont.)</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967285" y="1839666"/>
            <a:ext cx="10386515" cy="1995455"/>
          </a:xfrm>
          <a:prstGeom prst="rect">
            <a:avLst/>
          </a:prstGeom>
          <a:ln>
            <a:no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STEP 3: PRESENT YOUR THOUGHTS</a:t>
            </a:r>
          </a:p>
          <a:p>
            <a:r>
              <a:rPr lang="en-US" sz="2000" dirty="0"/>
              <a:t>Present your ideas in a form of a short speech.</a:t>
            </a:r>
          </a:p>
          <a:p>
            <a:r>
              <a:rPr lang="en-US" sz="2000" dirty="0"/>
              <a:t>You need to do it twice (pros and cons)</a:t>
            </a:r>
          </a:p>
          <a:p>
            <a:r>
              <a:rPr lang="en-US" sz="2000" dirty="0"/>
              <a:t>Jot down key words/points that may help you present your ideas and arguments.</a:t>
            </a:r>
          </a:p>
          <a:p>
            <a:r>
              <a:rPr lang="en-US" sz="2000" dirty="0"/>
              <a:t>Formulate your talk/response using the following sheet. </a:t>
            </a:r>
          </a:p>
          <a:p>
            <a:endParaRPr lang="en-US" sz="2400" dirty="0"/>
          </a:p>
        </p:txBody>
      </p:sp>
      <p:graphicFrame>
        <p:nvGraphicFramePr>
          <p:cNvPr id="5" name="Table 2">
            <a:extLst>
              <a:ext uri="{FF2B5EF4-FFF2-40B4-BE49-F238E27FC236}">
                <a16:creationId xmlns:a16="http://schemas.microsoft.com/office/drawing/2014/main" id="{78408F82-CC5C-46F1-ADEA-E6D4EA587975}"/>
              </a:ext>
            </a:extLst>
          </p:cNvPr>
          <p:cNvGraphicFramePr>
            <a:graphicFrameLocks noGrp="1"/>
          </p:cNvGraphicFramePr>
          <p:nvPr>
            <p:extLst>
              <p:ext uri="{D42A27DB-BD31-4B8C-83A1-F6EECF244321}">
                <p14:modId xmlns:p14="http://schemas.microsoft.com/office/powerpoint/2010/main" val="3627725392"/>
              </p:ext>
            </p:extLst>
          </p:nvPr>
        </p:nvGraphicFramePr>
        <p:xfrm>
          <a:off x="1293250" y="3921131"/>
          <a:ext cx="9734584" cy="2472269"/>
        </p:xfrm>
        <a:graphic>
          <a:graphicData uri="http://schemas.openxmlformats.org/drawingml/2006/table">
            <a:tbl>
              <a:tblPr firstRow="1" bandRow="1">
                <a:tableStyleId>{616DA210-FB5B-4158-B5E0-FEB733F419BA}</a:tableStyleId>
              </a:tblPr>
              <a:tblGrid>
                <a:gridCol w="2433646">
                  <a:extLst>
                    <a:ext uri="{9D8B030D-6E8A-4147-A177-3AD203B41FA5}">
                      <a16:colId xmlns:a16="http://schemas.microsoft.com/office/drawing/2014/main" val="554905476"/>
                    </a:ext>
                  </a:extLst>
                </a:gridCol>
                <a:gridCol w="2433646">
                  <a:extLst>
                    <a:ext uri="{9D8B030D-6E8A-4147-A177-3AD203B41FA5}">
                      <a16:colId xmlns:a16="http://schemas.microsoft.com/office/drawing/2014/main" val="2571539354"/>
                    </a:ext>
                  </a:extLst>
                </a:gridCol>
                <a:gridCol w="2433646">
                  <a:extLst>
                    <a:ext uri="{9D8B030D-6E8A-4147-A177-3AD203B41FA5}">
                      <a16:colId xmlns:a16="http://schemas.microsoft.com/office/drawing/2014/main" val="2693193082"/>
                    </a:ext>
                  </a:extLst>
                </a:gridCol>
                <a:gridCol w="2433646">
                  <a:extLst>
                    <a:ext uri="{9D8B030D-6E8A-4147-A177-3AD203B41FA5}">
                      <a16:colId xmlns:a16="http://schemas.microsoft.com/office/drawing/2014/main" val="2888236215"/>
                    </a:ext>
                  </a:extLst>
                </a:gridCol>
              </a:tblGrid>
              <a:tr h="651277">
                <a:tc rowSpan="2">
                  <a:txBody>
                    <a:bodyPr/>
                    <a:lstStyle/>
                    <a:p>
                      <a:pPr algn="ctr"/>
                      <a:r>
                        <a:rPr lang="en-US" dirty="0"/>
                        <a:t>Introduction</a:t>
                      </a:r>
                    </a:p>
                    <a:p>
                      <a:pPr algn="ctr"/>
                      <a:r>
                        <a:rPr lang="en-US" dirty="0"/>
                        <a:t>(Main Point)</a:t>
                      </a:r>
                    </a:p>
                  </a:txBody>
                  <a:tcPr/>
                </a:tc>
                <a:tc gridSpan="2">
                  <a:txBody>
                    <a:bodyPr/>
                    <a:lstStyle/>
                    <a:p>
                      <a:pPr algn="ctr"/>
                      <a:r>
                        <a:rPr lang="en-US" dirty="0"/>
                        <a:t>Body</a:t>
                      </a:r>
                    </a:p>
                    <a:p>
                      <a:pPr algn="ctr"/>
                      <a:r>
                        <a:rPr lang="en-US" dirty="0"/>
                        <a:t>(Supporting Points)</a:t>
                      </a:r>
                    </a:p>
                  </a:txBody>
                  <a:tcPr/>
                </a:tc>
                <a:tc hMerge="1">
                  <a:txBody>
                    <a:bodyPr/>
                    <a:lstStyle/>
                    <a:p>
                      <a:endParaRPr lang="en-US" dirty="0"/>
                    </a:p>
                  </a:txBody>
                  <a:tcPr/>
                </a:tc>
                <a:tc rowSpan="2">
                  <a:txBody>
                    <a:bodyPr/>
                    <a:lstStyle/>
                    <a:p>
                      <a:pPr algn="ctr"/>
                      <a:r>
                        <a:rPr lang="en-US" dirty="0"/>
                        <a:t>Conclusion</a:t>
                      </a:r>
                    </a:p>
                    <a:p>
                      <a:pPr algn="ctr"/>
                      <a:r>
                        <a:rPr lang="en-US" dirty="0"/>
                        <a:t>(Summarizing Point)</a:t>
                      </a:r>
                    </a:p>
                  </a:txBody>
                  <a:tcPr/>
                </a:tc>
                <a:extLst>
                  <a:ext uri="{0D108BD9-81ED-4DB2-BD59-A6C34878D82A}">
                    <a16:rowId xmlns:a16="http://schemas.microsoft.com/office/drawing/2014/main" val="3905192233"/>
                  </a:ext>
                </a:extLst>
              </a:tr>
              <a:tr h="455248">
                <a:tc vMerge="1">
                  <a:txBody>
                    <a:bodyPr/>
                    <a:lstStyle/>
                    <a:p>
                      <a:endParaRPr lang="en-US" dirty="0"/>
                    </a:p>
                  </a:txBody>
                  <a:tcPr/>
                </a:tc>
                <a:tc>
                  <a:txBody>
                    <a:bodyPr/>
                    <a:lstStyle/>
                    <a:p>
                      <a:pPr algn="ctr"/>
                      <a:r>
                        <a:rPr lang="en-US" b="1" dirty="0"/>
                        <a:t>Reasons/Examples</a:t>
                      </a:r>
                    </a:p>
                  </a:txBody>
                  <a:tcPr/>
                </a:tc>
                <a:tc>
                  <a:txBody>
                    <a:bodyPr/>
                    <a:lstStyle/>
                    <a:p>
                      <a:pPr algn="ctr"/>
                      <a:r>
                        <a:rPr lang="en-US" b="1" dirty="0"/>
                        <a:t>Order to be Presented</a:t>
                      </a:r>
                    </a:p>
                  </a:txBody>
                  <a:tcPr/>
                </a:tc>
                <a:tc vMerge="1">
                  <a:txBody>
                    <a:bodyPr/>
                    <a:lstStyle/>
                    <a:p>
                      <a:endParaRPr lang="en-US" dirty="0"/>
                    </a:p>
                  </a:txBody>
                  <a:tcPr/>
                </a:tc>
                <a:extLst>
                  <a:ext uri="{0D108BD9-81ED-4DB2-BD59-A6C34878D82A}">
                    <a16:rowId xmlns:a16="http://schemas.microsoft.com/office/drawing/2014/main" val="1859725183"/>
                  </a:ext>
                </a:extLst>
              </a:tr>
              <a:tr h="455248">
                <a:tc>
                  <a:txBody>
                    <a:bodyPr/>
                    <a:lstStyle/>
                    <a:p>
                      <a:endParaRPr lang="en-US"/>
                    </a:p>
                  </a:txBody>
                  <a:tcPr/>
                </a:tc>
                <a:tc>
                  <a:txBody>
                    <a:bodyPr/>
                    <a:lstStyle/>
                    <a:p>
                      <a:r>
                        <a:rPr lang="en-US" dirty="0">
                          <a:sym typeface="Wingdings" panose="05000000000000000000" pitchFamily="2" charset="2"/>
                        </a:rPr>
                        <a:t></a:t>
                      </a:r>
                      <a:endParaRPr lang="en-US" dirty="0"/>
                    </a:p>
                  </a:txBody>
                  <a:tcPr/>
                </a:tc>
                <a:tc>
                  <a:txBody>
                    <a:bodyPr/>
                    <a:lstStyle/>
                    <a:p>
                      <a:r>
                        <a:rPr lang="en-US" dirty="0">
                          <a:sym typeface="Wingdings" panose="05000000000000000000" pitchFamily="2" charset="2"/>
                        </a:rPr>
                        <a:t></a:t>
                      </a:r>
                      <a:endParaRPr lang="en-US" dirty="0"/>
                    </a:p>
                  </a:txBody>
                  <a:tcPr/>
                </a:tc>
                <a:tc>
                  <a:txBody>
                    <a:bodyPr/>
                    <a:lstStyle/>
                    <a:p>
                      <a:endParaRPr lang="en-US"/>
                    </a:p>
                  </a:txBody>
                  <a:tcPr/>
                </a:tc>
                <a:extLst>
                  <a:ext uri="{0D108BD9-81ED-4DB2-BD59-A6C34878D82A}">
                    <a16:rowId xmlns:a16="http://schemas.microsoft.com/office/drawing/2014/main" val="4058238345"/>
                  </a:ext>
                </a:extLst>
              </a:tr>
              <a:tr h="455248">
                <a:tc>
                  <a:txBody>
                    <a:bodyPr/>
                    <a:lstStyle/>
                    <a:p>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ym typeface="Wingdings" panose="05000000000000000000" pitchFamily="2" charset="2"/>
                        </a:rPr>
                        <a:t></a:t>
                      </a:r>
                      <a:endParaRPr lang="en-US" dirty="0"/>
                    </a:p>
                  </a:txBody>
                  <a:tcPr/>
                </a:tc>
                <a:tc>
                  <a:txBody>
                    <a:bodyPr/>
                    <a:lstStyle/>
                    <a:p>
                      <a:r>
                        <a:rPr lang="en-US" dirty="0">
                          <a:sym typeface="Wingdings" panose="05000000000000000000" pitchFamily="2" charset="2"/>
                        </a:rPr>
                        <a:t></a:t>
                      </a:r>
                      <a:endParaRPr lang="en-US" dirty="0"/>
                    </a:p>
                  </a:txBody>
                  <a:tcPr/>
                </a:tc>
                <a:tc>
                  <a:txBody>
                    <a:bodyPr/>
                    <a:lstStyle/>
                    <a:p>
                      <a:endParaRPr lang="en-US"/>
                    </a:p>
                  </a:txBody>
                  <a:tcPr/>
                </a:tc>
                <a:extLst>
                  <a:ext uri="{0D108BD9-81ED-4DB2-BD59-A6C34878D82A}">
                    <a16:rowId xmlns:a16="http://schemas.microsoft.com/office/drawing/2014/main" val="1463423692"/>
                  </a:ext>
                </a:extLst>
              </a:tr>
              <a:tr h="455248">
                <a:tc>
                  <a:txBody>
                    <a:bodyPr/>
                    <a:lstStyle/>
                    <a:p>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ym typeface="Wingdings" panose="05000000000000000000" pitchFamily="2" charset="2"/>
                        </a:rPr>
                        <a:t></a:t>
                      </a:r>
                      <a:endParaRPr lang="en-US" dirty="0"/>
                    </a:p>
                  </a:txBody>
                  <a:tcPr/>
                </a:tc>
                <a:tc>
                  <a:txBody>
                    <a:bodyPr/>
                    <a:lstStyle/>
                    <a:p>
                      <a:r>
                        <a:rPr lang="en-US" dirty="0">
                          <a:sym typeface="Wingdings" panose="05000000000000000000" pitchFamily="2" charset="2"/>
                        </a:rPr>
                        <a:t></a:t>
                      </a:r>
                      <a:endParaRPr lang="en-US" dirty="0"/>
                    </a:p>
                  </a:txBody>
                  <a:tcPr/>
                </a:tc>
                <a:tc>
                  <a:txBody>
                    <a:bodyPr/>
                    <a:lstStyle/>
                    <a:p>
                      <a:endParaRPr lang="en-US" dirty="0"/>
                    </a:p>
                  </a:txBody>
                  <a:tcPr/>
                </a:tc>
                <a:extLst>
                  <a:ext uri="{0D108BD9-81ED-4DB2-BD59-A6C34878D82A}">
                    <a16:rowId xmlns:a16="http://schemas.microsoft.com/office/drawing/2014/main" val="3714479312"/>
                  </a:ext>
                </a:extLst>
              </a:tr>
            </a:tbl>
          </a:graphicData>
        </a:graphic>
      </p:graphicFrame>
    </p:spTree>
    <p:extLst>
      <p:ext uri="{BB962C8B-B14F-4D97-AF65-F5344CB8AC3E}">
        <p14:creationId xmlns:p14="http://schemas.microsoft.com/office/powerpoint/2010/main" val="2362822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Informal Debate (Take 1) (cont.)</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967285" y="2030734"/>
            <a:ext cx="10386515" cy="3833001"/>
          </a:xfrm>
          <a:prstGeom prst="rect">
            <a:avLst/>
          </a:prstGeom>
          <a:ln>
            <a:no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STEP 4: SELF-REFLECTION</a:t>
            </a:r>
          </a:p>
          <a:p>
            <a:r>
              <a:rPr lang="en-US" sz="2200" dirty="0"/>
              <a:t>Wrap up the activity with a self reflection in about three to five minutes.</a:t>
            </a:r>
          </a:p>
          <a:p>
            <a:r>
              <a:rPr lang="en-US" sz="2200" dirty="0"/>
              <a:t>Answer the following questions:</a:t>
            </a:r>
          </a:p>
          <a:p>
            <a:pPr marL="711200" indent="-457200">
              <a:buFont typeface="+mj-lt"/>
              <a:buAutoNum type="arabicPeriod"/>
            </a:pPr>
            <a:r>
              <a:rPr lang="en-US" sz="2200" dirty="0"/>
              <a:t>What do I like about my practice today?</a:t>
            </a:r>
          </a:p>
          <a:p>
            <a:pPr marL="711200" indent="-457200">
              <a:buFont typeface="+mj-lt"/>
              <a:buAutoNum type="arabicPeriod"/>
            </a:pPr>
            <a:r>
              <a:rPr lang="en-US" sz="2200" dirty="0"/>
              <a:t>Did I experience any difficulty in expressing myself today? If so, what was it?</a:t>
            </a:r>
          </a:p>
          <a:p>
            <a:pPr marL="711200" indent="-457200">
              <a:buFont typeface="+mj-lt"/>
              <a:buAutoNum type="arabicPeriod"/>
            </a:pPr>
            <a:r>
              <a:rPr lang="en-US" sz="2200" dirty="0"/>
              <a:t>What is one thing that I can do to help me more successfully convey my thoughts next time?</a:t>
            </a:r>
          </a:p>
          <a:p>
            <a:endParaRPr lang="en-US" sz="2400" dirty="0"/>
          </a:p>
        </p:txBody>
      </p:sp>
    </p:spTree>
    <p:extLst>
      <p:ext uri="{BB962C8B-B14F-4D97-AF65-F5344CB8AC3E}">
        <p14:creationId xmlns:p14="http://schemas.microsoft.com/office/powerpoint/2010/main" val="583854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3.3. Application Activities – </a:t>
            </a:r>
            <a:r>
              <a:rPr lang="en-US" sz="4000" b="1" dirty="0">
                <a:solidFill>
                  <a:srgbClr val="C00000"/>
                </a:solidFill>
                <a:latin typeface="Cambria" panose="02040503050406030204" pitchFamily="18" charset="0"/>
                <a:ea typeface="Cambria" panose="02040503050406030204" pitchFamily="18" charset="0"/>
              </a:rPr>
              <a:t>Informal Debate (Take 2) </a:t>
            </a:r>
          </a:p>
        </p:txBody>
      </p:sp>
      <p:sp>
        <p:nvSpPr>
          <p:cNvPr id="5" name="Content Placeholder 7">
            <a:extLst>
              <a:ext uri="{FF2B5EF4-FFF2-40B4-BE49-F238E27FC236}">
                <a16:creationId xmlns:a16="http://schemas.microsoft.com/office/drawing/2014/main" id="{A5312005-88F8-4B1F-9E3C-A723D65E63EB}"/>
              </a:ext>
            </a:extLst>
          </p:cNvPr>
          <p:cNvSpPr txBox="1">
            <a:spLocks/>
          </p:cNvSpPr>
          <p:nvPr/>
        </p:nvSpPr>
        <p:spPr>
          <a:xfrm>
            <a:off x="956734" y="1935127"/>
            <a:ext cx="5020733" cy="43810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Now that you are more familiar with the mechanics and strategies introduced in Lecture 3 – 5, use this activity as an opportunity to build your confidence about engaging in academic discussion.</a:t>
            </a:r>
          </a:p>
          <a:p>
            <a:endParaRPr lang="en-US" sz="2000" dirty="0"/>
          </a:p>
          <a:p>
            <a:r>
              <a:rPr lang="en-US" sz="2000" b="1" dirty="0"/>
              <a:t>Instructions</a:t>
            </a:r>
            <a:r>
              <a:rPr lang="en-US" sz="2000" dirty="0"/>
              <a:t>: Randomly divide the class into two groups and have someone volunteer to be the observer for each group.</a:t>
            </a:r>
          </a:p>
        </p:txBody>
      </p:sp>
      <p:sp>
        <p:nvSpPr>
          <p:cNvPr id="10" name="Content Placeholder 7">
            <a:extLst>
              <a:ext uri="{FF2B5EF4-FFF2-40B4-BE49-F238E27FC236}">
                <a16:creationId xmlns:a16="http://schemas.microsoft.com/office/drawing/2014/main" id="{45F8E0E4-D1B3-48AD-B0F0-FAC2BCB8B7C9}"/>
              </a:ext>
            </a:extLst>
          </p:cNvPr>
          <p:cNvSpPr txBox="1">
            <a:spLocks/>
          </p:cNvSpPr>
          <p:nvPr/>
        </p:nvSpPr>
        <p:spPr>
          <a:xfrm>
            <a:off x="6333067" y="1935127"/>
            <a:ext cx="5020733" cy="43810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Take a look at the following topics. Work in groups to show that you are aware of both sides of a position by brainstorming the reasons (i.e., supporting statements) for those positions. </a:t>
            </a:r>
          </a:p>
          <a:p>
            <a:endParaRPr lang="en-US" sz="2000" dirty="0"/>
          </a:p>
          <a:p>
            <a:r>
              <a:rPr lang="en-US" sz="2000" dirty="0"/>
              <a:t>Share your personal opinion with regard to both sides of the issue in question with the group and provide the reason(s). </a:t>
            </a:r>
          </a:p>
          <a:p>
            <a:endParaRPr lang="en-US" sz="2000" dirty="0"/>
          </a:p>
          <a:p>
            <a:r>
              <a:rPr lang="en-US" sz="2000" dirty="0"/>
              <a:t>Be sure to practice, using the phrases from previous lectures for giving, eliciting, and expressing opinions.</a:t>
            </a:r>
          </a:p>
        </p:txBody>
      </p:sp>
    </p:spTree>
    <p:extLst>
      <p:ext uri="{BB962C8B-B14F-4D97-AF65-F5344CB8AC3E}">
        <p14:creationId xmlns:p14="http://schemas.microsoft.com/office/powerpoint/2010/main" val="1129123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5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2" end="2"/>
                                            </p:txEl>
                                          </p:spTgt>
                                        </p:tgtEl>
                                        <p:attrNameLst>
                                          <p:attrName>style.visibility</p:attrName>
                                        </p:attrNameLst>
                                      </p:cBhvr>
                                      <p:to>
                                        <p:strVal val="visible"/>
                                      </p:to>
                                    </p:set>
                                    <p:animEffect transition="in" filter="fade">
                                      <p:cBhvr>
                                        <p:cTn id="22" dur="500"/>
                                        <p:tgtEl>
                                          <p:spTgt spid="1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fade">
                                      <p:cBhvr>
                                        <p:cTn id="27"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3.3. Application Activities – </a:t>
            </a:r>
            <a:r>
              <a:rPr lang="en-US" sz="4000" b="1" dirty="0">
                <a:solidFill>
                  <a:srgbClr val="C00000"/>
                </a:solidFill>
                <a:latin typeface="Cambria" panose="02040503050406030204" pitchFamily="18" charset="0"/>
                <a:ea typeface="Cambria" panose="02040503050406030204" pitchFamily="18" charset="0"/>
              </a:rPr>
              <a:t>Informal Debate (Take 2) (cont.)</a:t>
            </a:r>
          </a:p>
        </p:txBody>
      </p:sp>
      <p:sp>
        <p:nvSpPr>
          <p:cNvPr id="5" name="Content Placeholder 7">
            <a:extLst>
              <a:ext uri="{FF2B5EF4-FFF2-40B4-BE49-F238E27FC236}">
                <a16:creationId xmlns:a16="http://schemas.microsoft.com/office/drawing/2014/main" id="{A5312005-88F8-4B1F-9E3C-A723D65E63EB}"/>
              </a:ext>
            </a:extLst>
          </p:cNvPr>
          <p:cNvSpPr txBox="1">
            <a:spLocks/>
          </p:cNvSpPr>
          <p:nvPr/>
        </p:nvSpPr>
        <p:spPr>
          <a:xfrm>
            <a:off x="838201" y="2476994"/>
            <a:ext cx="5020733" cy="38730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rPr>
              <a:t>ADVANCES IN TECHNOLOGY HAVE BENEFITTED SOCIETY</a:t>
            </a:r>
          </a:p>
          <a:p>
            <a:pPr marL="0" indent="0">
              <a:buNone/>
            </a:pPr>
            <a:endParaRPr lang="en-US" sz="2000" dirty="0"/>
          </a:p>
          <a:p>
            <a:pPr marL="0" indent="0">
              <a:buNone/>
            </a:pPr>
            <a:r>
              <a:rPr lang="en-US" sz="2000" b="1" dirty="0"/>
              <a:t>Examples of opinion:</a:t>
            </a:r>
          </a:p>
          <a:p>
            <a:r>
              <a:rPr lang="en-US" sz="2000" b="1" dirty="0">
                <a:solidFill>
                  <a:srgbClr val="C00000"/>
                </a:solidFill>
              </a:rPr>
              <a:t>In my opinion</a:t>
            </a:r>
            <a:r>
              <a:rPr lang="en-US" sz="2000" dirty="0"/>
              <a:t>, technology connects society from rural areas to the big cities. It enables society living from various areas to work together, especially for their business. This indeed will boost the power of the economy of the society. </a:t>
            </a:r>
          </a:p>
        </p:txBody>
      </p:sp>
      <p:sp>
        <p:nvSpPr>
          <p:cNvPr id="6" name="Content Placeholder 7">
            <a:extLst>
              <a:ext uri="{FF2B5EF4-FFF2-40B4-BE49-F238E27FC236}">
                <a16:creationId xmlns:a16="http://schemas.microsoft.com/office/drawing/2014/main" id="{48A3DF68-2EA5-4F95-89D6-7B3ED2AAE510}"/>
              </a:ext>
            </a:extLst>
          </p:cNvPr>
          <p:cNvSpPr txBox="1">
            <a:spLocks/>
          </p:cNvSpPr>
          <p:nvPr/>
        </p:nvSpPr>
        <p:spPr>
          <a:xfrm>
            <a:off x="3585633" y="1749955"/>
            <a:ext cx="5020733" cy="51173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b="1" dirty="0">
                <a:solidFill>
                  <a:srgbClr val="FF0000"/>
                </a:solidFill>
              </a:rPr>
              <a:t>TOPIC A</a:t>
            </a:r>
          </a:p>
        </p:txBody>
      </p:sp>
      <p:sp>
        <p:nvSpPr>
          <p:cNvPr id="8" name="Content Placeholder 7">
            <a:extLst>
              <a:ext uri="{FF2B5EF4-FFF2-40B4-BE49-F238E27FC236}">
                <a16:creationId xmlns:a16="http://schemas.microsoft.com/office/drawing/2014/main" id="{FD84299E-DEEA-47A4-A2C3-2E657AF92680}"/>
              </a:ext>
            </a:extLst>
          </p:cNvPr>
          <p:cNvSpPr txBox="1">
            <a:spLocks/>
          </p:cNvSpPr>
          <p:nvPr/>
        </p:nvSpPr>
        <p:spPr>
          <a:xfrm>
            <a:off x="6544735" y="2556863"/>
            <a:ext cx="5020733" cy="3873006"/>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rPr>
              <a:t>ADVANCES IN TECHNOLOGY HAVE CAUSED PROBLEMS FOR SOCIETY</a:t>
            </a:r>
          </a:p>
          <a:p>
            <a:pPr marL="0" indent="0">
              <a:buNone/>
            </a:pPr>
            <a:endParaRPr lang="en-US" sz="2000" dirty="0"/>
          </a:p>
          <a:p>
            <a:pPr marL="0" indent="0">
              <a:buNone/>
            </a:pPr>
            <a:r>
              <a:rPr lang="en-US" sz="2000" b="1" dirty="0"/>
              <a:t>Examples of opinion:</a:t>
            </a:r>
          </a:p>
          <a:p>
            <a:r>
              <a:rPr lang="en-US" sz="2000" b="1" dirty="0">
                <a:solidFill>
                  <a:srgbClr val="C00000"/>
                </a:solidFill>
              </a:rPr>
              <a:t>I strongly believe </a:t>
            </a:r>
            <a:r>
              <a:rPr lang="en-US" sz="2000" dirty="0"/>
              <a:t>that advancement in technology brings more harm than good because majority of the society is not ready with the fast technology development. One of the examples is that the misuse of technology for child abuse. Instead of being a country’s next great generation, child is being traded for the sake of money. The next generation will be degraded if the society is not equipped with adequate guidance on how to wisely utilize this technology development.  </a:t>
            </a:r>
          </a:p>
        </p:txBody>
      </p:sp>
    </p:spTree>
    <p:extLst>
      <p:ext uri="{BB962C8B-B14F-4D97-AF65-F5344CB8AC3E}">
        <p14:creationId xmlns:p14="http://schemas.microsoft.com/office/powerpoint/2010/main" val="4272047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fade">
                                      <p:cBhvr>
                                        <p:cTn id="27" dur="5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2" end="2"/>
                                            </p:txEl>
                                          </p:spTgt>
                                        </p:tgtEl>
                                        <p:attrNameLst>
                                          <p:attrName>style.visibility</p:attrName>
                                        </p:attrNameLst>
                                      </p:cBhvr>
                                      <p:to>
                                        <p:strVal val="visible"/>
                                      </p:to>
                                    </p:set>
                                    <p:animEffect transition="in" filter="fade">
                                      <p:cBhvr>
                                        <p:cTn id="32" dur="500"/>
                                        <p:tgtEl>
                                          <p:spTgt spid="8">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3" end="3"/>
                                            </p:txEl>
                                          </p:spTgt>
                                        </p:tgtEl>
                                        <p:attrNameLst>
                                          <p:attrName>style.visibility</p:attrName>
                                        </p:attrNameLst>
                                      </p:cBhvr>
                                      <p:to>
                                        <p:strVal val="visible"/>
                                      </p:to>
                                    </p:set>
                                    <p:animEffect transition="in" filter="fade">
                                      <p:cBhvr>
                                        <p:cTn id="3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3.3. Application Activities – </a:t>
            </a:r>
            <a:r>
              <a:rPr lang="en-US" sz="4000" b="1" dirty="0">
                <a:solidFill>
                  <a:srgbClr val="C00000"/>
                </a:solidFill>
                <a:latin typeface="Cambria" panose="02040503050406030204" pitchFamily="18" charset="0"/>
                <a:ea typeface="Cambria" panose="02040503050406030204" pitchFamily="18" charset="0"/>
              </a:rPr>
              <a:t>Informal Debate (Take 2) (cont.)</a:t>
            </a:r>
          </a:p>
        </p:txBody>
      </p:sp>
      <p:sp>
        <p:nvSpPr>
          <p:cNvPr id="5" name="Content Placeholder 7">
            <a:extLst>
              <a:ext uri="{FF2B5EF4-FFF2-40B4-BE49-F238E27FC236}">
                <a16:creationId xmlns:a16="http://schemas.microsoft.com/office/drawing/2014/main" id="{A5312005-88F8-4B1F-9E3C-A723D65E63EB}"/>
              </a:ext>
            </a:extLst>
          </p:cNvPr>
          <p:cNvSpPr txBox="1">
            <a:spLocks/>
          </p:cNvSpPr>
          <p:nvPr/>
        </p:nvSpPr>
        <p:spPr>
          <a:xfrm>
            <a:off x="838201" y="2476994"/>
            <a:ext cx="5020733" cy="38730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rPr>
              <a:t>ADVANCES IN TECHNOLOGY HAVE BENEFITTED SOCIETY</a:t>
            </a:r>
          </a:p>
          <a:p>
            <a:pPr marL="0" indent="0">
              <a:buNone/>
            </a:pPr>
            <a:endParaRPr lang="en-US" sz="2000" dirty="0"/>
          </a:p>
          <a:p>
            <a:pPr marL="0" indent="0">
              <a:buNone/>
            </a:pPr>
            <a:r>
              <a:rPr lang="en-US" sz="2000" b="1" dirty="0"/>
              <a:t>Your opinion:</a:t>
            </a:r>
          </a:p>
          <a:p>
            <a:r>
              <a:rPr lang="en-US" sz="2000" b="1" dirty="0"/>
              <a:t>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6" name="Content Placeholder 7">
            <a:extLst>
              <a:ext uri="{FF2B5EF4-FFF2-40B4-BE49-F238E27FC236}">
                <a16:creationId xmlns:a16="http://schemas.microsoft.com/office/drawing/2014/main" id="{48A3DF68-2EA5-4F95-89D6-7B3ED2AAE510}"/>
              </a:ext>
            </a:extLst>
          </p:cNvPr>
          <p:cNvSpPr txBox="1">
            <a:spLocks/>
          </p:cNvSpPr>
          <p:nvPr/>
        </p:nvSpPr>
        <p:spPr>
          <a:xfrm>
            <a:off x="3585633" y="1749955"/>
            <a:ext cx="5020733" cy="51173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b="1" dirty="0">
                <a:solidFill>
                  <a:srgbClr val="FF0000"/>
                </a:solidFill>
              </a:rPr>
              <a:t>TOPIC A</a:t>
            </a:r>
          </a:p>
        </p:txBody>
      </p:sp>
      <p:sp>
        <p:nvSpPr>
          <p:cNvPr id="8" name="Content Placeholder 7">
            <a:extLst>
              <a:ext uri="{FF2B5EF4-FFF2-40B4-BE49-F238E27FC236}">
                <a16:creationId xmlns:a16="http://schemas.microsoft.com/office/drawing/2014/main" id="{FD84299E-DEEA-47A4-A2C3-2E657AF92680}"/>
              </a:ext>
            </a:extLst>
          </p:cNvPr>
          <p:cNvSpPr txBox="1">
            <a:spLocks/>
          </p:cNvSpPr>
          <p:nvPr/>
        </p:nvSpPr>
        <p:spPr>
          <a:xfrm>
            <a:off x="6544735" y="2556863"/>
            <a:ext cx="5020733" cy="38730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rPr>
              <a:t>ADVANCES IN TECHNOLOGY HAVE CAUSED PROBLEMS FOR SOCIETY</a:t>
            </a:r>
          </a:p>
          <a:p>
            <a:pPr marL="0" indent="0">
              <a:buNone/>
            </a:pPr>
            <a:endParaRPr lang="en-US" sz="2000" dirty="0"/>
          </a:p>
          <a:p>
            <a:pPr marL="0" indent="0">
              <a:buNone/>
            </a:pPr>
            <a:r>
              <a:rPr lang="en-US" sz="2000" b="1" dirty="0"/>
              <a:t>Your opinion:</a:t>
            </a:r>
          </a:p>
          <a:p>
            <a:r>
              <a:rPr lang="en-US" sz="2000" b="1" dirty="0"/>
              <a:t>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304886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fade">
                                      <p:cBhvr>
                                        <p:cTn id="27" dur="5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2" end="2"/>
                                            </p:txEl>
                                          </p:spTgt>
                                        </p:tgtEl>
                                        <p:attrNameLst>
                                          <p:attrName>style.visibility</p:attrName>
                                        </p:attrNameLst>
                                      </p:cBhvr>
                                      <p:to>
                                        <p:strVal val="visible"/>
                                      </p:to>
                                    </p:set>
                                    <p:animEffect transition="in" filter="fade">
                                      <p:cBhvr>
                                        <p:cTn id="32" dur="500"/>
                                        <p:tgtEl>
                                          <p:spTgt spid="8">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3" end="3"/>
                                            </p:txEl>
                                          </p:spTgt>
                                        </p:tgtEl>
                                        <p:attrNameLst>
                                          <p:attrName>style.visibility</p:attrName>
                                        </p:attrNameLst>
                                      </p:cBhvr>
                                      <p:to>
                                        <p:strVal val="visible"/>
                                      </p:to>
                                    </p:set>
                                    <p:animEffect transition="in" filter="fade">
                                      <p:cBhvr>
                                        <p:cTn id="3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3.3. Application Activities – </a:t>
            </a:r>
            <a:r>
              <a:rPr lang="en-US" sz="4000" b="1" dirty="0">
                <a:solidFill>
                  <a:srgbClr val="C00000"/>
                </a:solidFill>
                <a:latin typeface="Cambria" panose="02040503050406030204" pitchFamily="18" charset="0"/>
                <a:ea typeface="Cambria" panose="02040503050406030204" pitchFamily="18" charset="0"/>
              </a:rPr>
              <a:t>Informal Debate (Take 2) (cont.)</a:t>
            </a:r>
          </a:p>
        </p:txBody>
      </p:sp>
      <p:sp>
        <p:nvSpPr>
          <p:cNvPr id="5" name="Content Placeholder 7">
            <a:extLst>
              <a:ext uri="{FF2B5EF4-FFF2-40B4-BE49-F238E27FC236}">
                <a16:creationId xmlns:a16="http://schemas.microsoft.com/office/drawing/2014/main" id="{A5312005-88F8-4B1F-9E3C-A723D65E63EB}"/>
              </a:ext>
            </a:extLst>
          </p:cNvPr>
          <p:cNvSpPr txBox="1">
            <a:spLocks/>
          </p:cNvSpPr>
          <p:nvPr/>
        </p:nvSpPr>
        <p:spPr>
          <a:xfrm>
            <a:off x="838201" y="2476994"/>
            <a:ext cx="5020733" cy="3873006"/>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rPr>
              <a:t>THERE ARE ADVANTAGES FOR INTERNATIONAL GRADUATE STUDENTS IN THE ROLE OF TEACHING/RESEARCH ASSISTANT.</a:t>
            </a:r>
            <a:endParaRPr lang="en-US" sz="2000" dirty="0"/>
          </a:p>
          <a:p>
            <a:pPr marL="0" indent="0">
              <a:buNone/>
            </a:pPr>
            <a:r>
              <a:rPr lang="en-US" sz="2000" dirty="0"/>
              <a:t>Examples of opinion:</a:t>
            </a:r>
          </a:p>
          <a:p>
            <a:r>
              <a:rPr lang="en-US" sz="2000" b="1" dirty="0">
                <a:solidFill>
                  <a:srgbClr val="C00000"/>
                </a:solidFill>
              </a:rPr>
              <a:t>My point of view is that </a:t>
            </a:r>
            <a:r>
              <a:rPr lang="en-US" sz="2000" dirty="0"/>
              <a:t>involving international graduate students in the role of teaching/research assistant can bring us lots of advantages. One of them is they are the people who are the most updated with the current issues in research because they need to have lots of reading during their study. Their academic assignments require them to have a routine journal reading so that involving them as a teaching/research assistant will bring us and our own students more enlightenment on what researchers are currently talking about.</a:t>
            </a:r>
          </a:p>
          <a:p>
            <a:endParaRPr lang="en-US" sz="2000" dirty="0"/>
          </a:p>
          <a:p>
            <a:pPr marL="0" indent="0">
              <a:buNone/>
            </a:pPr>
            <a:endParaRPr lang="en-US" sz="2000" dirty="0"/>
          </a:p>
        </p:txBody>
      </p:sp>
      <p:sp>
        <p:nvSpPr>
          <p:cNvPr id="6" name="Content Placeholder 7">
            <a:extLst>
              <a:ext uri="{FF2B5EF4-FFF2-40B4-BE49-F238E27FC236}">
                <a16:creationId xmlns:a16="http://schemas.microsoft.com/office/drawing/2014/main" id="{48A3DF68-2EA5-4F95-89D6-7B3ED2AAE510}"/>
              </a:ext>
            </a:extLst>
          </p:cNvPr>
          <p:cNvSpPr txBox="1">
            <a:spLocks/>
          </p:cNvSpPr>
          <p:nvPr/>
        </p:nvSpPr>
        <p:spPr>
          <a:xfrm>
            <a:off x="3585633" y="1749955"/>
            <a:ext cx="5020733" cy="51173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b="1" dirty="0">
                <a:solidFill>
                  <a:srgbClr val="FF0000"/>
                </a:solidFill>
              </a:rPr>
              <a:t>TOPIC B</a:t>
            </a:r>
          </a:p>
        </p:txBody>
      </p:sp>
      <p:sp>
        <p:nvSpPr>
          <p:cNvPr id="8" name="Content Placeholder 7">
            <a:extLst>
              <a:ext uri="{FF2B5EF4-FFF2-40B4-BE49-F238E27FC236}">
                <a16:creationId xmlns:a16="http://schemas.microsoft.com/office/drawing/2014/main" id="{FD84299E-DEEA-47A4-A2C3-2E657AF92680}"/>
              </a:ext>
            </a:extLst>
          </p:cNvPr>
          <p:cNvSpPr txBox="1">
            <a:spLocks/>
          </p:cNvSpPr>
          <p:nvPr/>
        </p:nvSpPr>
        <p:spPr>
          <a:xfrm>
            <a:off x="6544735" y="2556863"/>
            <a:ext cx="5020733" cy="3873006"/>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rPr>
              <a:t>THERE ARE DISADVANTAGES FOR INTERNATIONAL GRADUATE STUDENTS IN THE ROLE OF TEACHING/RESEARCH ASSISTANT.</a:t>
            </a:r>
            <a:endParaRPr lang="en-US" sz="2000" dirty="0"/>
          </a:p>
          <a:p>
            <a:pPr marL="0" indent="0">
              <a:buNone/>
            </a:pPr>
            <a:r>
              <a:rPr lang="en-US" sz="2000" dirty="0"/>
              <a:t>Examples of opinion:</a:t>
            </a:r>
          </a:p>
          <a:p>
            <a:r>
              <a:rPr lang="en-US" sz="2000" b="1" dirty="0">
                <a:solidFill>
                  <a:srgbClr val="C00000"/>
                </a:solidFill>
              </a:rPr>
              <a:t>I’m not sure that I entirely agree with </a:t>
            </a:r>
            <a:r>
              <a:rPr lang="en-US" sz="2000" dirty="0"/>
              <a:t>the idea of involving international graduate students in the role of teaching/research assistant because they are too still students. They haven’t graduated nor proven their quality as experts in teaching or research. They may have also still been developing their understanding on teaching pedagogy and research methodology. This may create misunderstanding to our own students and classroom activities </a:t>
            </a:r>
          </a:p>
        </p:txBody>
      </p:sp>
    </p:spTree>
    <p:extLst>
      <p:ext uri="{BB962C8B-B14F-4D97-AF65-F5344CB8AC3E}">
        <p14:creationId xmlns:p14="http://schemas.microsoft.com/office/powerpoint/2010/main" val="706226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fade">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fade">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fade">
                                      <p:cBhvr>
                                        <p:cTn id="27" dur="5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1" end="1"/>
                                            </p:txEl>
                                          </p:spTgt>
                                        </p:tgtEl>
                                        <p:attrNameLst>
                                          <p:attrName>style.visibility</p:attrName>
                                        </p:attrNameLst>
                                      </p:cBhvr>
                                      <p:to>
                                        <p:strVal val="visible"/>
                                      </p:to>
                                    </p:set>
                                    <p:animEffect transition="in" filter="fade">
                                      <p:cBhvr>
                                        <p:cTn id="32" dur="500"/>
                                        <p:tgtEl>
                                          <p:spTgt spid="8">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2" end="2"/>
                                            </p:txEl>
                                          </p:spTgt>
                                        </p:tgtEl>
                                        <p:attrNameLst>
                                          <p:attrName>style.visibility</p:attrName>
                                        </p:attrNameLst>
                                      </p:cBhvr>
                                      <p:to>
                                        <p:strVal val="visible"/>
                                      </p:to>
                                    </p:set>
                                    <p:animEffect transition="in" filter="fade">
                                      <p:cBhvr>
                                        <p:cTn id="3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3.3. Application Activities – </a:t>
            </a:r>
            <a:r>
              <a:rPr lang="en-US" sz="4000" b="1" dirty="0">
                <a:solidFill>
                  <a:srgbClr val="C00000"/>
                </a:solidFill>
                <a:latin typeface="Cambria" panose="02040503050406030204" pitchFamily="18" charset="0"/>
                <a:ea typeface="Cambria" panose="02040503050406030204" pitchFamily="18" charset="0"/>
              </a:rPr>
              <a:t>Informal Debate (Take 2) (cont.)</a:t>
            </a:r>
          </a:p>
        </p:txBody>
      </p:sp>
      <p:sp>
        <p:nvSpPr>
          <p:cNvPr id="5" name="Content Placeholder 7">
            <a:extLst>
              <a:ext uri="{FF2B5EF4-FFF2-40B4-BE49-F238E27FC236}">
                <a16:creationId xmlns:a16="http://schemas.microsoft.com/office/drawing/2014/main" id="{A5312005-88F8-4B1F-9E3C-A723D65E63EB}"/>
              </a:ext>
            </a:extLst>
          </p:cNvPr>
          <p:cNvSpPr txBox="1">
            <a:spLocks/>
          </p:cNvSpPr>
          <p:nvPr/>
        </p:nvSpPr>
        <p:spPr>
          <a:xfrm>
            <a:off x="838201" y="2476994"/>
            <a:ext cx="5020733" cy="38730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rPr>
              <a:t>THERE ARE ADVANTAGES FOR INTERNATIONAL GRADUATE STUDENTS IN THE ROLE OF TEACHING/RESEARCH ASSISTANT.</a:t>
            </a:r>
            <a:endParaRPr lang="en-US" sz="2000" dirty="0"/>
          </a:p>
          <a:p>
            <a:pPr marL="0" indent="0">
              <a:buNone/>
            </a:pPr>
            <a:r>
              <a:rPr lang="en-US" sz="2000" dirty="0"/>
              <a:t>Your opinion:</a:t>
            </a:r>
          </a:p>
          <a:p>
            <a:r>
              <a:rPr lang="en-US" sz="2000" b="1" dirty="0"/>
              <a:t>____________________________________________________________________________________________________________________________________________________________________________________________________________________________________________________________</a:t>
            </a:r>
          </a:p>
          <a:p>
            <a:pPr marL="0" indent="0">
              <a:buNone/>
            </a:pPr>
            <a:endParaRPr lang="en-US" sz="2000" dirty="0"/>
          </a:p>
        </p:txBody>
      </p:sp>
      <p:sp>
        <p:nvSpPr>
          <p:cNvPr id="6" name="Content Placeholder 7">
            <a:extLst>
              <a:ext uri="{FF2B5EF4-FFF2-40B4-BE49-F238E27FC236}">
                <a16:creationId xmlns:a16="http://schemas.microsoft.com/office/drawing/2014/main" id="{48A3DF68-2EA5-4F95-89D6-7B3ED2AAE510}"/>
              </a:ext>
            </a:extLst>
          </p:cNvPr>
          <p:cNvSpPr txBox="1">
            <a:spLocks/>
          </p:cNvSpPr>
          <p:nvPr/>
        </p:nvSpPr>
        <p:spPr>
          <a:xfrm>
            <a:off x="3585633" y="1749955"/>
            <a:ext cx="5020733" cy="51173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b="1" dirty="0">
                <a:solidFill>
                  <a:srgbClr val="FF0000"/>
                </a:solidFill>
              </a:rPr>
              <a:t>TOPIC B</a:t>
            </a:r>
          </a:p>
        </p:txBody>
      </p:sp>
      <p:sp>
        <p:nvSpPr>
          <p:cNvPr id="8" name="Content Placeholder 7">
            <a:extLst>
              <a:ext uri="{FF2B5EF4-FFF2-40B4-BE49-F238E27FC236}">
                <a16:creationId xmlns:a16="http://schemas.microsoft.com/office/drawing/2014/main" id="{FD84299E-DEEA-47A4-A2C3-2E657AF92680}"/>
              </a:ext>
            </a:extLst>
          </p:cNvPr>
          <p:cNvSpPr txBox="1">
            <a:spLocks/>
          </p:cNvSpPr>
          <p:nvPr/>
        </p:nvSpPr>
        <p:spPr>
          <a:xfrm>
            <a:off x="6544735" y="2556863"/>
            <a:ext cx="5020733" cy="38730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rPr>
              <a:t>THERE ARE DISADVANTAGES FOR INTERNATIONAL GRADUATE STUDENTS IN THE ROLE OF TEACHING/RESEARCH ASSISTANT.</a:t>
            </a:r>
            <a:endParaRPr lang="en-US" sz="2000" dirty="0"/>
          </a:p>
          <a:p>
            <a:pPr marL="0" indent="0">
              <a:buNone/>
            </a:pPr>
            <a:r>
              <a:rPr lang="en-US" sz="2000" dirty="0"/>
              <a:t>Your opinion:</a:t>
            </a:r>
          </a:p>
          <a:p>
            <a:r>
              <a:rPr lang="en-US" sz="2000" b="1" dirty="0"/>
              <a:t>____________________________________________________________________________________________________________________________________________________________________________________________________________________________________________________________</a:t>
            </a:r>
          </a:p>
          <a:p>
            <a:pPr marL="0" indent="0">
              <a:buNone/>
            </a:pPr>
            <a:endParaRPr lang="en-US" sz="2000" dirty="0"/>
          </a:p>
        </p:txBody>
      </p:sp>
    </p:spTree>
    <p:extLst>
      <p:ext uri="{BB962C8B-B14F-4D97-AF65-F5344CB8AC3E}">
        <p14:creationId xmlns:p14="http://schemas.microsoft.com/office/powerpoint/2010/main" val="1646240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fade">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fade">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fade">
                                      <p:cBhvr>
                                        <p:cTn id="27" dur="5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1" end="1"/>
                                            </p:txEl>
                                          </p:spTgt>
                                        </p:tgtEl>
                                        <p:attrNameLst>
                                          <p:attrName>style.visibility</p:attrName>
                                        </p:attrNameLst>
                                      </p:cBhvr>
                                      <p:to>
                                        <p:strVal val="visible"/>
                                      </p:to>
                                    </p:set>
                                    <p:animEffect transition="in" filter="fade">
                                      <p:cBhvr>
                                        <p:cTn id="32" dur="500"/>
                                        <p:tgtEl>
                                          <p:spTgt spid="8">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2" end="2"/>
                                            </p:txEl>
                                          </p:spTgt>
                                        </p:tgtEl>
                                        <p:attrNameLst>
                                          <p:attrName>style.visibility</p:attrName>
                                        </p:attrNameLst>
                                      </p:cBhvr>
                                      <p:to>
                                        <p:strVal val="visible"/>
                                      </p:to>
                                    </p:set>
                                    <p:animEffect transition="in" filter="fade">
                                      <p:cBhvr>
                                        <p:cTn id="3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3.3. Application Activities – </a:t>
            </a:r>
            <a:r>
              <a:rPr lang="en-US" sz="4000" b="1" dirty="0">
                <a:solidFill>
                  <a:srgbClr val="C00000"/>
                </a:solidFill>
                <a:latin typeface="Cambria" panose="02040503050406030204" pitchFamily="18" charset="0"/>
                <a:ea typeface="Cambria" panose="02040503050406030204" pitchFamily="18" charset="0"/>
              </a:rPr>
              <a:t>Informal Debate (Take 2) (cont.)</a:t>
            </a:r>
          </a:p>
        </p:txBody>
      </p:sp>
      <p:sp>
        <p:nvSpPr>
          <p:cNvPr id="5" name="Content Placeholder 7">
            <a:extLst>
              <a:ext uri="{FF2B5EF4-FFF2-40B4-BE49-F238E27FC236}">
                <a16:creationId xmlns:a16="http://schemas.microsoft.com/office/drawing/2014/main" id="{A5312005-88F8-4B1F-9E3C-A723D65E63EB}"/>
              </a:ext>
            </a:extLst>
          </p:cNvPr>
          <p:cNvSpPr txBox="1">
            <a:spLocks/>
          </p:cNvSpPr>
          <p:nvPr/>
        </p:nvSpPr>
        <p:spPr>
          <a:xfrm>
            <a:off x="838202" y="2476994"/>
            <a:ext cx="4766732" cy="387300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rPr>
              <a:t>OBSERVER’S NOTES:</a:t>
            </a:r>
            <a:endParaRPr lang="en-US" sz="2000" dirty="0"/>
          </a:p>
          <a:p>
            <a:pPr marL="0" indent="0">
              <a:buNone/>
            </a:pPr>
            <a:endParaRPr lang="en-US" sz="2000" dirty="0"/>
          </a:p>
          <a:p>
            <a:pPr marL="0" indent="0">
              <a:buNone/>
            </a:pPr>
            <a:r>
              <a:rPr lang="en-US" sz="20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6" name="Content Placeholder 7">
            <a:extLst>
              <a:ext uri="{FF2B5EF4-FFF2-40B4-BE49-F238E27FC236}">
                <a16:creationId xmlns:a16="http://schemas.microsoft.com/office/drawing/2014/main" id="{48A3DF68-2EA5-4F95-89D6-7B3ED2AAE510}"/>
              </a:ext>
            </a:extLst>
          </p:cNvPr>
          <p:cNvSpPr txBox="1">
            <a:spLocks/>
          </p:cNvSpPr>
          <p:nvPr/>
        </p:nvSpPr>
        <p:spPr>
          <a:xfrm>
            <a:off x="3585633" y="1749955"/>
            <a:ext cx="5020733" cy="51173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b="1" dirty="0">
                <a:solidFill>
                  <a:srgbClr val="FF0000"/>
                </a:solidFill>
              </a:rPr>
              <a:t>FOR OBSERVER</a:t>
            </a:r>
          </a:p>
        </p:txBody>
      </p:sp>
      <p:sp>
        <p:nvSpPr>
          <p:cNvPr id="9" name="Content Placeholder 7">
            <a:extLst>
              <a:ext uri="{FF2B5EF4-FFF2-40B4-BE49-F238E27FC236}">
                <a16:creationId xmlns:a16="http://schemas.microsoft.com/office/drawing/2014/main" id="{3E7895F9-6CFB-4712-B736-7F6BF6ACF858}"/>
              </a:ext>
            </a:extLst>
          </p:cNvPr>
          <p:cNvSpPr txBox="1">
            <a:spLocks/>
          </p:cNvSpPr>
          <p:nvPr/>
        </p:nvSpPr>
        <p:spPr>
          <a:xfrm>
            <a:off x="5943600" y="2481721"/>
            <a:ext cx="5723467" cy="3873006"/>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100" b="1" dirty="0">
                <a:solidFill>
                  <a:srgbClr val="002060"/>
                </a:solidFill>
              </a:rPr>
              <a:t>NOTES TO OBSERVERS:</a:t>
            </a:r>
            <a:endParaRPr lang="en-US" sz="2000" b="1" dirty="0">
              <a:solidFill>
                <a:srgbClr val="002060"/>
              </a:solidFill>
            </a:endParaRPr>
          </a:p>
          <a:p>
            <a:pPr algn="ctr">
              <a:buFont typeface="Wingdings" panose="05000000000000000000" pitchFamily="2" charset="2"/>
              <a:buChar char="q"/>
            </a:pPr>
            <a:endParaRPr lang="en-US" sz="2000" b="1" dirty="0">
              <a:solidFill>
                <a:srgbClr val="002060"/>
              </a:solidFill>
            </a:endParaRPr>
          </a:p>
          <a:p>
            <a:pPr algn="ctr">
              <a:buFont typeface="Wingdings" panose="05000000000000000000" pitchFamily="2" charset="2"/>
              <a:buChar char="q"/>
            </a:pPr>
            <a:r>
              <a:rPr lang="en-US" sz="2000" dirty="0"/>
              <a:t>Be observant of the nature of your group's contributions by reflecting on such questions as: </a:t>
            </a:r>
          </a:p>
          <a:p>
            <a:pPr algn="ctr">
              <a:buFont typeface="Wingdings" panose="05000000000000000000" pitchFamily="2" charset="2"/>
              <a:buChar char="q"/>
            </a:pPr>
            <a:r>
              <a:rPr lang="en-US" sz="2000" dirty="0"/>
              <a:t>Is there a balanced interaction among the participants? </a:t>
            </a:r>
          </a:p>
          <a:p>
            <a:pPr algn="ctr">
              <a:buFont typeface="Wingdings" panose="05000000000000000000" pitchFamily="2" charset="2"/>
              <a:buChar char="q"/>
            </a:pPr>
            <a:r>
              <a:rPr lang="en-US" sz="2000" dirty="0"/>
              <a:t>Do some tend to speak up too early or too late? Do some speak too much or too little? </a:t>
            </a:r>
          </a:p>
          <a:p>
            <a:pPr algn="ctr">
              <a:buFont typeface="Wingdings" panose="05000000000000000000" pitchFamily="2" charset="2"/>
              <a:buChar char="q"/>
            </a:pPr>
            <a:r>
              <a:rPr lang="en-US" sz="2000" dirty="0"/>
              <a:t>Do some tend to make very lengthy comments or comments that are too brief? </a:t>
            </a:r>
          </a:p>
          <a:p>
            <a:pPr algn="ctr">
              <a:buFont typeface="Wingdings" panose="05000000000000000000" pitchFamily="2" charset="2"/>
              <a:buChar char="q"/>
            </a:pPr>
            <a:r>
              <a:rPr lang="en-US" sz="2000" dirty="0"/>
              <a:t>What sorts of questions are posed?</a:t>
            </a:r>
          </a:p>
          <a:p>
            <a:pPr algn="ctr">
              <a:buFont typeface="Wingdings" panose="05000000000000000000" pitchFamily="2" charset="2"/>
              <a:buChar char="q"/>
            </a:pPr>
            <a:r>
              <a:rPr lang="en-US" sz="2000" dirty="0"/>
              <a:t>Are they relevant? </a:t>
            </a:r>
          </a:p>
          <a:p>
            <a:pPr algn="ctr">
              <a:buFont typeface="Wingdings" panose="05000000000000000000" pitchFamily="2" charset="2"/>
              <a:buChar char="q"/>
            </a:pPr>
            <a:r>
              <a:rPr lang="en-US" sz="2000" dirty="0"/>
              <a:t>Are certain types of comment often made? </a:t>
            </a:r>
          </a:p>
          <a:p>
            <a:pPr algn="ctr">
              <a:buFont typeface="Wingdings" panose="05000000000000000000" pitchFamily="2" charset="2"/>
              <a:buChar char="q"/>
            </a:pPr>
            <a:r>
              <a:rPr lang="en-US" sz="2000" dirty="0"/>
              <a:t>Do participants challenge each other with their comments in a constructive way?</a:t>
            </a:r>
          </a:p>
        </p:txBody>
      </p:sp>
    </p:spTree>
    <p:extLst>
      <p:ext uri="{BB962C8B-B14F-4D97-AF65-F5344CB8AC3E}">
        <p14:creationId xmlns:p14="http://schemas.microsoft.com/office/powerpoint/2010/main" val="3277771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5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2" end="2"/>
                                            </p:txEl>
                                          </p:spTgt>
                                        </p:tgtEl>
                                        <p:attrNameLst>
                                          <p:attrName>style.visibility</p:attrName>
                                        </p:attrNameLst>
                                      </p:cBhvr>
                                      <p:to>
                                        <p:strVal val="visible"/>
                                      </p:to>
                                    </p:set>
                                    <p:animEffect transition="in" filter="fade">
                                      <p:cBhvr>
                                        <p:cTn id="27" dur="500"/>
                                        <p:tgtEl>
                                          <p:spTgt spid="9">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3" end="3"/>
                                            </p:txEl>
                                          </p:spTgt>
                                        </p:tgtEl>
                                        <p:attrNameLst>
                                          <p:attrName>style.visibility</p:attrName>
                                        </p:attrNameLst>
                                      </p:cBhvr>
                                      <p:to>
                                        <p:strVal val="visible"/>
                                      </p:to>
                                    </p:set>
                                    <p:animEffect transition="in" filter="fade">
                                      <p:cBhvr>
                                        <p:cTn id="32" dur="500"/>
                                        <p:tgtEl>
                                          <p:spTgt spid="9">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4" end="4"/>
                                            </p:txEl>
                                          </p:spTgt>
                                        </p:tgtEl>
                                        <p:attrNameLst>
                                          <p:attrName>style.visibility</p:attrName>
                                        </p:attrNameLst>
                                      </p:cBhvr>
                                      <p:to>
                                        <p:strVal val="visible"/>
                                      </p:to>
                                    </p:set>
                                    <p:animEffect transition="in" filter="fade">
                                      <p:cBhvr>
                                        <p:cTn id="37" dur="500"/>
                                        <p:tgtEl>
                                          <p:spTgt spid="9">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500"/>
                                        <p:tgtEl>
                                          <p:spTgt spid="9">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6" end="6"/>
                                            </p:txEl>
                                          </p:spTgt>
                                        </p:tgtEl>
                                        <p:attrNameLst>
                                          <p:attrName>style.visibility</p:attrName>
                                        </p:attrNameLst>
                                      </p:cBhvr>
                                      <p:to>
                                        <p:strVal val="visible"/>
                                      </p:to>
                                    </p:set>
                                    <p:animEffect transition="in" filter="fade">
                                      <p:cBhvr>
                                        <p:cTn id="47" dur="500"/>
                                        <p:tgtEl>
                                          <p:spTgt spid="9">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9">
                                            <p:txEl>
                                              <p:pRg st="7" end="7"/>
                                            </p:txEl>
                                          </p:spTgt>
                                        </p:tgtEl>
                                        <p:attrNameLst>
                                          <p:attrName>style.visibility</p:attrName>
                                        </p:attrNameLst>
                                      </p:cBhvr>
                                      <p:to>
                                        <p:strVal val="visible"/>
                                      </p:to>
                                    </p:set>
                                    <p:animEffect transition="in" filter="fade">
                                      <p:cBhvr>
                                        <p:cTn id="52" dur="500"/>
                                        <p:tgtEl>
                                          <p:spTgt spid="9">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9">
                                            <p:txEl>
                                              <p:pRg st="8" end="8"/>
                                            </p:txEl>
                                          </p:spTgt>
                                        </p:tgtEl>
                                        <p:attrNameLst>
                                          <p:attrName>style.visibility</p:attrName>
                                        </p:attrNameLst>
                                      </p:cBhvr>
                                      <p:to>
                                        <p:strVal val="visible"/>
                                      </p:to>
                                    </p:set>
                                    <p:animEffect transition="in" filter="fade">
                                      <p:cBhvr>
                                        <p:cTn id="57" dur="500"/>
                                        <p:tgtEl>
                                          <p:spTgt spid="9">
                                            <p:txEl>
                                              <p:pRg st="8" end="8"/>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9">
                                            <p:txEl>
                                              <p:pRg st="9" end="9"/>
                                            </p:txEl>
                                          </p:spTgt>
                                        </p:tgtEl>
                                        <p:attrNameLst>
                                          <p:attrName>style.visibility</p:attrName>
                                        </p:attrNameLst>
                                      </p:cBhvr>
                                      <p:to>
                                        <p:strVal val="visible"/>
                                      </p:to>
                                    </p:set>
                                    <p:animEffect transition="in" filter="fade">
                                      <p:cBhvr>
                                        <p:cTn id="62" dur="5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4" name="Content Placeholder 2">
            <a:extLst>
              <a:ext uri="{FF2B5EF4-FFF2-40B4-BE49-F238E27FC236}">
                <a16:creationId xmlns:a16="http://schemas.microsoft.com/office/drawing/2014/main" id="{19303BB2-4562-410A-B6A8-3713A06CABC8}"/>
              </a:ext>
            </a:extLst>
          </p:cNvPr>
          <p:cNvSpPr txBox="1">
            <a:spLocks/>
          </p:cNvSpPr>
          <p:nvPr/>
        </p:nvSpPr>
        <p:spPr>
          <a:xfrm>
            <a:off x="1015999" y="1690688"/>
            <a:ext cx="10100735"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nSpc>
                <a:spcPct val="110000"/>
              </a:lnSpc>
              <a:buFont typeface="Arial" panose="020B0604020202020204" pitchFamily="34" charset="0"/>
              <a:buNone/>
            </a:pPr>
            <a:r>
              <a:rPr lang="en-US" sz="2000" b="1" dirty="0">
                <a:sym typeface="Wingdings" panose="05000000000000000000" pitchFamily="2" charset="2"/>
              </a:rPr>
              <a:t>MAIN REFERENCE OF LECTURE 6:</a:t>
            </a:r>
          </a:p>
          <a:p>
            <a:pPr marL="0" indent="-457200">
              <a:lnSpc>
                <a:spcPct val="110000"/>
              </a:lnSpc>
              <a:buFont typeface="Arial" panose="020B0604020202020204" pitchFamily="34" charset="0"/>
              <a:buNone/>
            </a:pPr>
            <a:r>
              <a:rPr lang="en-US" sz="2000" dirty="0">
                <a:sym typeface="Wingdings" panose="05000000000000000000" pitchFamily="2" charset="2"/>
              </a:rPr>
              <a:t>Huang, L. S. (2010). Academic communication skills: Conversation strategies for international graduate students. New York: University Press of America. Page 38 – 39, 43 – 46</a:t>
            </a:r>
          </a:p>
        </p:txBody>
      </p:sp>
    </p:spTree>
    <p:extLst>
      <p:ext uri="{BB962C8B-B14F-4D97-AF65-F5344CB8AC3E}">
        <p14:creationId xmlns:p14="http://schemas.microsoft.com/office/powerpoint/2010/main" val="11675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4709</TotalTime>
  <Words>3942</Words>
  <Application>Microsoft Office PowerPoint</Application>
  <PresentationFormat>Widescreen</PresentationFormat>
  <Paragraphs>354</Paragraphs>
  <Slides>34</Slides>
  <Notes>34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Calibri</vt:lpstr>
      <vt:lpstr>Calibri Light</vt:lpstr>
      <vt:lpstr>Cambria</vt:lpstr>
      <vt:lpstr>Wingdings</vt:lpstr>
      <vt:lpstr>Office Theme</vt:lpstr>
      <vt:lpstr>ENGLISH FOR  ACADEMIC COMMUNICATION</vt:lpstr>
      <vt:lpstr>INTRODUCTION</vt:lpstr>
      <vt:lpstr>1. Introduction &amp; Review</vt:lpstr>
      <vt:lpstr>1. Introduction &amp; Review (cont.)</vt:lpstr>
      <vt:lpstr>1. Introduction &amp; Review (cont.)</vt:lpstr>
      <vt:lpstr>2. Facing Challenges and Exploring Hidden Assumptions</vt:lpstr>
      <vt:lpstr>2. Facing Challenges and Exploring Hidden Assumptions (cont.)</vt:lpstr>
      <vt:lpstr>2. Facing Challenges and Exploring Hidden Assumptions (cont.)</vt:lpstr>
      <vt:lpstr>2. Facing Challenges and Exploring Hidden Assumptions (cont.)</vt:lpstr>
      <vt:lpstr>3.1. Application Activities – Pyramid Discussions</vt:lpstr>
      <vt:lpstr>3.1. Application Activities – Pyramid Discussions (cont.)</vt:lpstr>
      <vt:lpstr>3.1. Application Activities – Pyramid Discussions (cont.)</vt:lpstr>
      <vt:lpstr>3.2. Application Activities – Informal Debate (Take 1)</vt:lpstr>
      <vt:lpstr>3.2. Application Activities – Informal Debate (Take 1) (cont.)</vt:lpstr>
      <vt:lpstr>3.2. Application Activities – Informal Debate (Take 1) (cont.)</vt:lpstr>
      <vt:lpstr>3.2. Application Activities – Informal Debate (Take 1) (cont.)</vt:lpstr>
      <vt:lpstr>3.2. Application Activities – Informal Debate (Take 1) (cont.)</vt:lpstr>
      <vt:lpstr>3.2. Application Activities – Informal Debate (Take 1) (cont.)</vt:lpstr>
      <vt:lpstr>3.2. Application Activities – Informal Debate (Take 1) (cont.)</vt:lpstr>
      <vt:lpstr>3.2. Application Activities – Informal Debate (Take 1) (cont.)</vt:lpstr>
      <vt:lpstr>3.2. Application Activities – Informal Debate (Take 1) (cont.)</vt:lpstr>
      <vt:lpstr>3.2. Application Activities – Informal Debate (Take 1) (cont.)</vt:lpstr>
      <vt:lpstr>3.2. Application Activities – Informal Debate (Take 1) (cont.)</vt:lpstr>
      <vt:lpstr>3.2. Application Activities – Informal Debate (Take 1) (cont.)</vt:lpstr>
      <vt:lpstr>3.2. Application Activities – Informal Debate (Take 1) (cont.)</vt:lpstr>
      <vt:lpstr>3.2. Application Activities – Informal Debate (Take 1) (cont.)</vt:lpstr>
      <vt:lpstr>3.2. Application Activities – Informal Debate (Take 1) (cont.)</vt:lpstr>
      <vt:lpstr>3.3. Application Activities – Informal Debate (Take 2) </vt:lpstr>
      <vt:lpstr>3.3. Application Activities – Informal Debate (Take 2) (cont.)</vt:lpstr>
      <vt:lpstr>3.3. Application Activities – Informal Debate (Take 2) (cont.)</vt:lpstr>
      <vt:lpstr>3.3. Application Activities – Informal Debate (Take 2) (cont.)</vt:lpstr>
      <vt:lpstr>3.3. Application Activities – Informal Debate (Take 2) (cont.)</vt:lpstr>
      <vt:lpstr>3.3. Application Activities – Informal Debate (Take 2) (cont.)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256</cp:revision>
  <cp:lastPrinted>2022-03-18T04:56:33Z</cp:lastPrinted>
  <dcterms:created xsi:type="dcterms:W3CDTF">2021-04-01T06:29:54Z</dcterms:created>
  <dcterms:modified xsi:type="dcterms:W3CDTF">2022-03-18T09:35:34Z</dcterms:modified>
</cp:coreProperties>
</file>