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6"/>
  </p:notesMasterIdLst>
  <p:handoutMasterIdLst>
    <p:handoutMasterId r:id="rId37"/>
  </p:handoutMasterIdLst>
  <p:sldIdLst>
    <p:sldId id="298" r:id="rId5"/>
    <p:sldId id="283" r:id="rId6"/>
    <p:sldId id="297" r:id="rId7"/>
    <p:sldId id="299" r:id="rId8"/>
    <p:sldId id="292" r:id="rId9"/>
    <p:sldId id="300" r:id="rId10"/>
    <p:sldId id="301" r:id="rId11"/>
    <p:sldId id="302" r:id="rId12"/>
    <p:sldId id="303" r:id="rId13"/>
    <p:sldId id="304" r:id="rId14"/>
    <p:sldId id="305" r:id="rId15"/>
    <p:sldId id="306" r:id="rId16"/>
    <p:sldId id="293" r:id="rId17"/>
    <p:sldId id="307" r:id="rId18"/>
    <p:sldId id="308" r:id="rId19"/>
    <p:sldId id="309" r:id="rId20"/>
    <p:sldId id="310" r:id="rId21"/>
    <p:sldId id="311" r:id="rId22"/>
    <p:sldId id="312" r:id="rId23"/>
    <p:sldId id="313" r:id="rId24"/>
    <p:sldId id="314" r:id="rId25"/>
    <p:sldId id="315" r:id="rId26"/>
    <p:sldId id="316" r:id="rId27"/>
    <p:sldId id="317" r:id="rId28"/>
    <p:sldId id="318" r:id="rId29"/>
    <p:sldId id="319" r:id="rId30"/>
    <p:sldId id="320" r:id="rId31"/>
    <p:sldId id="321" r:id="rId32"/>
    <p:sldId id="322" r:id="rId33"/>
    <p:sldId id="323" r:id="rId34"/>
    <p:sldId id="32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4" autoAdjust="0"/>
    <p:restoredTop sz="94712" autoAdjust="0"/>
  </p:normalViewPr>
  <p:slideViewPr>
    <p:cSldViewPr snapToGrid="0">
      <p:cViewPr>
        <p:scale>
          <a:sx n="78" d="100"/>
          <a:sy n="78" d="100"/>
        </p:scale>
        <p:origin x="354" y="54"/>
      </p:cViewPr>
      <p:guideLst/>
    </p:cSldViewPr>
  </p:slideViewPr>
  <p:outlineViewPr>
    <p:cViewPr>
      <p:scale>
        <a:sx n="33" d="100"/>
        <a:sy n="33" d="100"/>
      </p:scale>
      <p:origin x="0" y="-942"/>
    </p:cViewPr>
  </p:outlineViewPr>
  <p:notesTextViewPr>
    <p:cViewPr>
      <p:scale>
        <a:sx n="3" d="2"/>
        <a:sy n="3" d="2"/>
      </p:scale>
      <p:origin x="0" y="0"/>
    </p:cViewPr>
  </p:notesTextViewPr>
  <p:sorterViewPr>
    <p:cViewPr>
      <p:scale>
        <a:sx n="75" d="100"/>
        <a:sy n="75" d="100"/>
      </p:scale>
      <p:origin x="0" y="0"/>
    </p:cViewPr>
  </p:sorterViewPr>
  <p:notesViewPr>
    <p:cSldViewPr snapToGrid="0">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4/18/2022</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4/18/2022</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6</a:t>
            </a:fld>
            <a:endParaRPr lang="en-US" noProof="0"/>
          </a:p>
        </p:txBody>
      </p:sp>
    </p:spTree>
    <p:extLst>
      <p:ext uri="{BB962C8B-B14F-4D97-AF65-F5344CB8AC3E}">
        <p14:creationId xmlns:p14="http://schemas.microsoft.com/office/powerpoint/2010/main" val="579698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7</a:t>
            </a:fld>
            <a:endParaRPr lang="en-US" noProof="0"/>
          </a:p>
        </p:txBody>
      </p:sp>
    </p:spTree>
    <p:extLst>
      <p:ext uri="{BB962C8B-B14F-4D97-AF65-F5344CB8AC3E}">
        <p14:creationId xmlns:p14="http://schemas.microsoft.com/office/powerpoint/2010/main" val="452822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8</a:t>
            </a:fld>
            <a:endParaRPr lang="en-US" noProof="0"/>
          </a:p>
        </p:txBody>
      </p:sp>
    </p:spTree>
    <p:extLst>
      <p:ext uri="{BB962C8B-B14F-4D97-AF65-F5344CB8AC3E}">
        <p14:creationId xmlns:p14="http://schemas.microsoft.com/office/powerpoint/2010/main" val="1554562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9</a:t>
            </a:fld>
            <a:endParaRPr lang="en-US" noProof="0"/>
          </a:p>
        </p:txBody>
      </p:sp>
    </p:spTree>
    <p:extLst>
      <p:ext uri="{BB962C8B-B14F-4D97-AF65-F5344CB8AC3E}">
        <p14:creationId xmlns:p14="http://schemas.microsoft.com/office/powerpoint/2010/main" val="36034736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10</a:t>
            </a:fld>
            <a:endParaRPr lang="en-US" noProof="0"/>
          </a:p>
        </p:txBody>
      </p:sp>
    </p:spTree>
    <p:extLst>
      <p:ext uri="{BB962C8B-B14F-4D97-AF65-F5344CB8AC3E}">
        <p14:creationId xmlns:p14="http://schemas.microsoft.com/office/powerpoint/2010/main" val="554021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11</a:t>
            </a:fld>
            <a:endParaRPr lang="en-US" noProof="0"/>
          </a:p>
        </p:txBody>
      </p:sp>
    </p:spTree>
    <p:extLst>
      <p:ext uri="{BB962C8B-B14F-4D97-AF65-F5344CB8AC3E}">
        <p14:creationId xmlns:p14="http://schemas.microsoft.com/office/powerpoint/2010/main" val="907888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12</a:t>
            </a:fld>
            <a:endParaRPr lang="en-US" noProof="0"/>
          </a:p>
        </p:txBody>
      </p:sp>
    </p:spTree>
    <p:extLst>
      <p:ext uri="{BB962C8B-B14F-4D97-AF65-F5344CB8AC3E}">
        <p14:creationId xmlns:p14="http://schemas.microsoft.com/office/powerpoint/2010/main" val="3543080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27</a:t>
            </a:fld>
            <a:endParaRPr lang="en-US" noProof="0"/>
          </a:p>
        </p:txBody>
      </p:sp>
    </p:spTree>
    <p:extLst>
      <p:ext uri="{BB962C8B-B14F-4D97-AF65-F5344CB8AC3E}">
        <p14:creationId xmlns:p14="http://schemas.microsoft.com/office/powerpoint/2010/main" val="3406670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28</a:t>
            </a:fld>
            <a:endParaRPr lang="en-US" noProof="0"/>
          </a:p>
        </p:txBody>
      </p:sp>
    </p:spTree>
    <p:extLst>
      <p:ext uri="{BB962C8B-B14F-4D97-AF65-F5344CB8AC3E}">
        <p14:creationId xmlns:p14="http://schemas.microsoft.com/office/powerpoint/2010/main" val="503717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29</a:t>
            </a:fld>
            <a:endParaRPr lang="en-US" noProof="0"/>
          </a:p>
        </p:txBody>
      </p:sp>
    </p:spTree>
    <p:extLst>
      <p:ext uri="{BB962C8B-B14F-4D97-AF65-F5344CB8AC3E}">
        <p14:creationId xmlns:p14="http://schemas.microsoft.com/office/powerpoint/2010/main" val="677595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1">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a:lstStyle>
            <a:lvl1pPr marL="0" indent="0" algn="r">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437159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er Slide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a:lstStyle>
            <a:lvl1pPr marL="0" indent="0" algn="l">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28285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Image Layout 1">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a:lstStyle>
            <a:lvl1pPr algn="r">
              <a:defRPr sz="6000" b="1" spc="-300">
                <a:solidFill>
                  <a:schemeClr val="tx1">
                    <a:lumMod val="75000"/>
                    <a:lumOff val="25000"/>
                  </a:schemeClr>
                </a:solidFill>
              </a:defRPr>
            </a:lvl1pPr>
          </a:lstStyle>
          <a:p>
            <a:r>
              <a:rPr lang="en-US" noProof="0"/>
              <a:t>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Image Layout 2">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a:lstStyle>
            <a:lvl1pPr algn="l">
              <a:defRPr sz="6000" b="1" spc="-300">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a:lstStyle>
            <a:lvl1pPr marL="0" indent="0" algn="l">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6288000" y="3763648"/>
            <a:ext cx="5472000" cy="242835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38438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2307689"/>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815037"/>
            <a:ext cx="5472000" cy="3376963"/>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2308214"/>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812214"/>
            <a:ext cx="5472113" cy="337903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0" name="Rectangle 9" descr="Accent block left">
            <a:extLst>
              <a:ext uri="{FF2B5EF4-FFF2-40B4-BE49-F238E27FC236}">
                <a16:creationId xmlns:a16="http://schemas.microsoft.com/office/drawing/2014/main" id="{BBC0CAF5-0DE6-4BEA-824E-124A54A76AC6}"/>
              </a:ext>
              <a:ext uri="{C183D7F6-B498-43B3-948B-1728B52AA6E4}">
                <adec:decorative xmlns:adec="http://schemas.microsoft.com/office/drawing/2017/decorative" val="1"/>
              </a:ext>
            </a:extLst>
          </p:cNvPr>
          <p:cNvSpPr/>
          <p:nvPr userDrawn="1"/>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1" name="Rectangle 10" descr="Accent bar right&#10;">
            <a:extLst>
              <a:ext uri="{FF2B5EF4-FFF2-40B4-BE49-F238E27FC236}">
                <a16:creationId xmlns:a16="http://schemas.microsoft.com/office/drawing/2014/main" id="{ED008080-B2F5-441A-8B15-30AE86BBF943}"/>
              </a:ext>
              <a:ext uri="{C183D7F6-B498-43B3-948B-1728B52AA6E4}">
                <adec:decorative xmlns:adec="http://schemas.microsoft.com/office/drawing/2017/decorative" val="1"/>
              </a:ext>
            </a:extLst>
          </p:cNvPr>
          <p:cNvSpPr/>
          <p:nvPr userDrawn="1"/>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12192000" cy="6371350"/>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6096000" y="5359400"/>
            <a:ext cx="5664000" cy="565899"/>
          </a:xfrm>
          <a:solidFill>
            <a:schemeClr val="tx1"/>
          </a:solidFill>
        </p:spPr>
        <p:txBody>
          <a:bodyPr lIns="180000" tIns="180000" rIns="180000" bIns="180000" anchor="ctr"/>
          <a:lstStyle>
            <a:lvl1pPr marL="0" indent="0" algn="r">
              <a:buNone/>
              <a:defRPr>
                <a:solidFill>
                  <a:schemeClr val="bg1"/>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5" name="Title 4">
            <a:extLst>
              <a:ext uri="{FF2B5EF4-FFF2-40B4-BE49-F238E27FC236}">
                <a16:creationId xmlns:a16="http://schemas.microsoft.com/office/drawing/2014/main" id="{7F8E7C83-06D7-4C5B-85B7-0E5713B4FAB3}"/>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102" cy="6804025"/>
          </a:xfrm>
          <a:solidFill>
            <a:schemeClr val="bg1">
              <a:lumMod val="85000"/>
            </a:schemeClr>
          </a:solidFill>
        </p:spPr>
        <p:txBody>
          <a:bodyPr tIns="0"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58200" y="2798354"/>
            <a:ext cx="3733800" cy="1013684"/>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Thank You</a:t>
            </a:r>
          </a:p>
        </p:txBody>
      </p:sp>
      <p:sp>
        <p:nvSpPr>
          <p:cNvPr id="9" name="Text Placeholder 5">
            <a:extLst>
              <a:ext uri="{FF2B5EF4-FFF2-40B4-BE49-F238E27FC236}">
                <a16:creationId xmlns:a16="http://schemas.microsoft.com/office/drawing/2014/main" id="{52FA7FC9-E40E-4144-84E4-34E3722E9A6D}"/>
              </a:ext>
            </a:extLst>
          </p:cNvPr>
          <p:cNvSpPr>
            <a:spLocks noGrp="1"/>
          </p:cNvSpPr>
          <p:nvPr>
            <p:ph type="body" sz="quarter" idx="15" hasCustomPrompt="1"/>
          </p:nvPr>
        </p:nvSpPr>
        <p:spPr>
          <a:xfrm>
            <a:off x="8458200" y="3957705"/>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10" name="Text Placeholder 6">
            <a:extLst>
              <a:ext uri="{FF2B5EF4-FFF2-40B4-BE49-F238E27FC236}">
                <a16:creationId xmlns:a16="http://schemas.microsoft.com/office/drawing/2014/main" id="{97289182-4FE6-4A18-9775-4588D5801CF6}"/>
              </a:ext>
            </a:extLst>
          </p:cNvPr>
          <p:cNvSpPr>
            <a:spLocks noGrp="1"/>
          </p:cNvSpPr>
          <p:nvPr>
            <p:ph type="body" sz="quarter" idx="16" hasCustomPrompt="1"/>
          </p:nvPr>
        </p:nvSpPr>
        <p:spPr>
          <a:xfrm>
            <a:off x="8458200" y="4306722"/>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11" name="Text Placeholder 7">
            <a:extLst>
              <a:ext uri="{FF2B5EF4-FFF2-40B4-BE49-F238E27FC236}">
                <a16:creationId xmlns:a16="http://schemas.microsoft.com/office/drawing/2014/main" id="{BD4E94C7-6CAF-4FEE-9E02-D3D3A2AC5EAF}"/>
              </a:ext>
            </a:extLst>
          </p:cNvPr>
          <p:cNvSpPr>
            <a:spLocks noGrp="1"/>
          </p:cNvSpPr>
          <p:nvPr>
            <p:ph type="body" sz="quarter" idx="17" hasCustomPrompt="1"/>
          </p:nvPr>
        </p:nvSpPr>
        <p:spPr>
          <a:xfrm>
            <a:off x="8458200" y="4655739"/>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2" name="Text Placeholder 8">
            <a:extLst>
              <a:ext uri="{FF2B5EF4-FFF2-40B4-BE49-F238E27FC236}">
                <a16:creationId xmlns:a16="http://schemas.microsoft.com/office/drawing/2014/main" id="{0DE421A3-3C59-48FC-BC3B-007ADFBEB4FE}"/>
              </a:ext>
            </a:extLst>
          </p:cNvPr>
          <p:cNvSpPr>
            <a:spLocks noGrp="1"/>
          </p:cNvSpPr>
          <p:nvPr>
            <p:ph type="body" sz="quarter" idx="18" hasCustomPrompt="1"/>
          </p:nvPr>
        </p:nvSpPr>
        <p:spPr>
          <a:xfrm>
            <a:off x="8458200" y="5004756"/>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8458200" y="2685912"/>
            <a:ext cx="3733800"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222FB6A7-1E80-487C-93E6-DCAA8751EF21}"/>
              </a:ext>
            </a:extLst>
          </p:cNvPr>
          <p:cNvSpPr>
            <a:spLocks noGrp="1"/>
          </p:cNvSpPr>
          <p:nvPr>
            <p:ph type="sldNum" sz="quarter" idx="20"/>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04966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7DEBF36F-ADC5-48FF-BFAF-3BED06924FD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2000"/>
            <a:ext cx="5472000" cy="46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4">
            <a:extLst>
              <a:ext uri="{FF2B5EF4-FFF2-40B4-BE49-F238E27FC236}">
                <a16:creationId xmlns:a16="http://schemas.microsoft.com/office/drawing/2014/main" id="{7867C73D-EE16-41D1-B7CE-A35C765E3B8D}"/>
              </a:ext>
            </a:extLst>
          </p:cNvPr>
          <p:cNvSpPr>
            <a:spLocks noGrp="1"/>
          </p:cNvSpPr>
          <p:nvPr>
            <p:ph type="body" sz="quarter" idx="12"/>
          </p:nvPr>
        </p:nvSpPr>
        <p:spPr>
          <a:xfrm>
            <a:off x="6299887" y="1511250"/>
            <a:ext cx="5472113" cy="46800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89155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511476"/>
            <a:ext cx="3600450" cy="467924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511475"/>
            <a:ext cx="3600450"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857760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
        <p:nvSpPr>
          <p:cNvPr id="11" name="Text Placeholder 2">
            <a:extLst>
              <a:ext uri="{FF2B5EF4-FFF2-40B4-BE49-F238E27FC236}">
                <a16:creationId xmlns:a16="http://schemas.microsoft.com/office/drawing/2014/main" id="{14B95064-E6BF-43CD-ACBD-6363E8D9BF6A}"/>
              </a:ext>
            </a:extLst>
          </p:cNvPr>
          <p:cNvSpPr>
            <a:spLocks noGrp="1"/>
          </p:cNvSpPr>
          <p:nvPr>
            <p:ph type="body" idx="1"/>
          </p:nvPr>
        </p:nvSpPr>
        <p:spPr>
          <a:xfrm>
            <a:off x="0" y="4114627"/>
            <a:ext cx="5956300" cy="1095056"/>
          </a:xfrm>
          <a:solidFill>
            <a:schemeClr val="tx1">
              <a:alpha val="80000"/>
            </a:schemeClr>
          </a:solidFill>
        </p:spPr>
        <p:txBody>
          <a:bodyPr vert="horz" lIns="252000" tIns="180000" rIns="180000" bIns="180000" rtlCol="0">
            <a:noAutofit/>
          </a:bodyPr>
          <a:lstStyle>
            <a:lvl1pPr marL="0" indent="0" algn="l">
              <a:buNone/>
              <a:defRPr lang="en-US">
                <a:solidFill>
                  <a:schemeClr val="bg1"/>
                </a:solidFill>
              </a:defRPr>
            </a:lvl1pPr>
          </a:lstStyle>
          <a:p>
            <a:pPr marL="266700" lvl="0" indent="-266700"/>
            <a:r>
              <a:rPr lang="en-US" noProof="0"/>
              <a:t>Click to edit Master text styles</a:t>
            </a:r>
          </a:p>
        </p:txBody>
      </p:sp>
    </p:spTree>
    <p:extLst>
      <p:ext uri="{BB962C8B-B14F-4D97-AF65-F5344CB8AC3E}">
        <p14:creationId xmlns:p14="http://schemas.microsoft.com/office/powerpoint/2010/main" val="39825637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008000"/>
            <a:ext cx="11328000" cy="5183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6207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9" name="Content Placeholder 3">
            <a:extLst>
              <a:ext uri="{FF2B5EF4-FFF2-40B4-BE49-F238E27FC236}">
                <a16:creationId xmlns:a16="http://schemas.microsoft.com/office/drawing/2014/main" id="{EE1E0B79-3CC8-4DCF-8AEC-AC43BC9A3048}"/>
              </a:ext>
            </a:extLst>
          </p:cNvPr>
          <p:cNvSpPr>
            <a:spLocks noGrp="1"/>
          </p:cNvSpPr>
          <p:nvPr>
            <p:ph sz="half" idx="2"/>
          </p:nvPr>
        </p:nvSpPr>
        <p:spPr>
          <a:xfrm>
            <a:off x="6311886" y="1007250"/>
            <a:ext cx="5460114"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Content Placeholder 2">
            <a:extLst>
              <a:ext uri="{FF2B5EF4-FFF2-40B4-BE49-F238E27FC236}">
                <a16:creationId xmlns:a16="http://schemas.microsoft.com/office/drawing/2014/main" id="{15546508-E26C-46CD-8939-D20E71BF4ED7}"/>
              </a:ext>
            </a:extLst>
          </p:cNvPr>
          <p:cNvSpPr>
            <a:spLocks noGrp="1"/>
          </p:cNvSpPr>
          <p:nvPr>
            <p:ph sz="half" idx="1"/>
          </p:nvPr>
        </p:nvSpPr>
        <p:spPr>
          <a:xfrm>
            <a:off x="431999" y="1007250"/>
            <a:ext cx="5448115"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15553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016231"/>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2" name="Rectangle 11" descr="Accent bar right&#10;">
            <a:extLst>
              <a:ext uri="{FF2B5EF4-FFF2-40B4-BE49-F238E27FC236}">
                <a16:creationId xmlns:a16="http://schemas.microsoft.com/office/drawing/2014/main" id="{3E8A46E0-47C2-4441-B7DD-F621A80F1FC8}"/>
              </a:ext>
              <a:ext uri="{C183D7F6-B498-43B3-948B-1728B52AA6E4}">
                <adec:decorative xmlns:adec="http://schemas.microsoft.com/office/drawing/2017/decorative" val="1"/>
              </a:ext>
            </a:extLst>
          </p:cNvPr>
          <p:cNvSpPr/>
          <p:nvPr userDrawn="1"/>
        </p:nvSpPr>
        <p:spPr>
          <a:xfrm>
            <a:off x="6299887" y="1016231"/>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Text Placeholder 2">
            <a:extLst>
              <a:ext uri="{FF2B5EF4-FFF2-40B4-BE49-F238E27FC236}">
                <a16:creationId xmlns:a16="http://schemas.microsoft.com/office/drawing/2014/main" id="{D902C307-6561-4E11-9899-1F34830AE8AB}"/>
              </a:ext>
            </a:extLst>
          </p:cNvPr>
          <p:cNvSpPr>
            <a:spLocks noGrp="1"/>
          </p:cNvSpPr>
          <p:nvPr>
            <p:ph type="body" idx="1"/>
          </p:nvPr>
        </p:nvSpPr>
        <p:spPr>
          <a:xfrm>
            <a:off x="431800" y="1224128"/>
            <a:ext cx="5448115"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6" name="Text Placeholder 4">
            <a:extLst>
              <a:ext uri="{FF2B5EF4-FFF2-40B4-BE49-F238E27FC236}">
                <a16:creationId xmlns:a16="http://schemas.microsoft.com/office/drawing/2014/main" id="{CD73439B-6B1B-47C5-B2B0-409015FB3398}"/>
              </a:ext>
            </a:extLst>
          </p:cNvPr>
          <p:cNvSpPr>
            <a:spLocks noGrp="1"/>
          </p:cNvSpPr>
          <p:nvPr>
            <p:ph type="body" sz="quarter" idx="3"/>
          </p:nvPr>
        </p:nvSpPr>
        <p:spPr>
          <a:xfrm>
            <a:off x="6312086" y="1224128"/>
            <a:ext cx="5447914"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7" name="Content Placeholder 5">
            <a:extLst>
              <a:ext uri="{FF2B5EF4-FFF2-40B4-BE49-F238E27FC236}">
                <a16:creationId xmlns:a16="http://schemas.microsoft.com/office/drawing/2014/main" id="{12AC6878-44C6-4445-A225-70C0DC482EDF}"/>
              </a:ext>
            </a:extLst>
          </p:cNvPr>
          <p:cNvSpPr>
            <a:spLocks noGrp="1"/>
          </p:cNvSpPr>
          <p:nvPr>
            <p:ph sz="quarter" idx="4"/>
          </p:nvPr>
        </p:nvSpPr>
        <p:spPr>
          <a:xfrm>
            <a:off x="6299886" y="1955731"/>
            <a:ext cx="5447914" cy="42339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6D675DA8-374F-4915-973A-53612A41FFC1}"/>
              </a:ext>
            </a:extLst>
          </p:cNvPr>
          <p:cNvSpPr>
            <a:spLocks noGrp="1"/>
          </p:cNvSpPr>
          <p:nvPr>
            <p:ph sz="half" idx="2"/>
          </p:nvPr>
        </p:nvSpPr>
        <p:spPr>
          <a:xfrm>
            <a:off x="431800" y="1943031"/>
            <a:ext cx="5447914" cy="42466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6253150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Content Placeholder 2">
            <a:extLst>
              <a:ext uri="{FF2B5EF4-FFF2-40B4-BE49-F238E27FC236}">
                <a16:creationId xmlns:a16="http://schemas.microsoft.com/office/drawing/2014/main" id="{85B68CA9-AC4C-4D15-9BA1-A9F1AC5606DA}"/>
              </a:ext>
            </a:extLst>
          </p:cNvPr>
          <p:cNvSpPr>
            <a:spLocks noGrp="1"/>
          </p:cNvSpPr>
          <p:nvPr>
            <p:ph idx="1"/>
          </p:nvPr>
        </p:nvSpPr>
        <p:spPr>
          <a:xfrm>
            <a:off x="4788816" y="432001"/>
            <a:ext cx="6971184" cy="5429050"/>
          </a:xfrm>
        </p:spPr>
        <p:txBody>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3">
            <a:extLst>
              <a:ext uri="{FF2B5EF4-FFF2-40B4-BE49-F238E27FC236}">
                <a16:creationId xmlns:a16="http://schemas.microsoft.com/office/drawing/2014/main" id="{29B24D8A-D8A5-4F57-A260-A4CF75FCB3BD}"/>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801432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9" name="Text Placeholder 3">
            <a:extLst>
              <a:ext uri="{FF2B5EF4-FFF2-40B4-BE49-F238E27FC236}">
                <a16:creationId xmlns:a16="http://schemas.microsoft.com/office/drawing/2014/main" id="{3E50A411-2E68-4F4D-B4BC-62E87C633658}"/>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0" name="Picture Placeholder 2">
            <a:extLst>
              <a:ext uri="{FF2B5EF4-FFF2-40B4-BE49-F238E27FC236}">
                <a16:creationId xmlns:a16="http://schemas.microsoft.com/office/drawing/2014/main" id="{2FBF39A8-0BD5-48FD-9993-F595D4F727C1}"/>
              </a:ext>
            </a:extLst>
          </p:cNvPr>
          <p:cNvSpPr>
            <a:spLocks noGrp="1"/>
          </p:cNvSpPr>
          <p:nvPr>
            <p:ph type="pic" idx="1"/>
          </p:nvPr>
        </p:nvSpPr>
        <p:spPr>
          <a:xfrm>
            <a:off x="4788816" y="432001"/>
            <a:ext cx="6971184" cy="54290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2040633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505855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139767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
        <p:nvSpPr>
          <p:cNvPr id="6" name="Text Placeholder 5">
            <a:extLst>
              <a:ext uri="{FF2B5EF4-FFF2-40B4-BE49-F238E27FC236}">
                <a16:creationId xmlns:a16="http://schemas.microsoft.com/office/drawing/2014/main" id="{0DB3A426-6D4A-4D91-ACD6-A2C25BAE44E3}"/>
              </a:ext>
            </a:extLst>
          </p:cNvPr>
          <p:cNvSpPr>
            <a:spLocks noGrp="1"/>
          </p:cNvSpPr>
          <p:nvPr>
            <p:ph type="body" sz="quarter" idx="14"/>
          </p:nvPr>
        </p:nvSpPr>
        <p:spPr>
          <a:xfrm>
            <a:off x="1664370" y="2033588"/>
            <a:ext cx="8863262" cy="2790825"/>
          </a:xfrm>
        </p:spPr>
        <p:txBody>
          <a:bodyPr anchor="ctr"/>
          <a:lstStyle>
            <a:lvl1pPr marL="0" indent="0" algn="ctr">
              <a:buNone/>
              <a:defRPr sz="6000"/>
            </a:lvl1pPr>
            <a:lvl2pPr marL="266700" indent="0">
              <a:buNone/>
              <a:defRPr/>
            </a:lvl2pPr>
          </a:lstStyle>
          <a:p>
            <a:pPr lvl="0"/>
            <a:r>
              <a:rPr lang="en-US" noProof="0"/>
              <a:t>Click to edit Master text styles</a:t>
            </a:r>
          </a:p>
        </p:txBody>
      </p:sp>
    </p:spTree>
    <p:extLst>
      <p:ext uri="{BB962C8B-B14F-4D97-AF65-F5344CB8AC3E}">
        <p14:creationId xmlns:p14="http://schemas.microsoft.com/office/powerpoint/2010/main" val="2877243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900433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Rectangle 27">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j-lt"/>
              </a:defRPr>
            </a:lvl1pPr>
          </a:lstStyle>
          <a:p>
            <a:fld id="{19B51A1E-902D-48AF-9020-955120F399B6}" type="slidenum">
              <a:rPr lang="en-US" noProof="0" smtClean="0"/>
              <a:pPr/>
              <a:t>‹#›</a:t>
            </a:fld>
            <a:endParaRPr lang="en-US" noProof="0" dirty="0"/>
          </a:p>
        </p:txBody>
      </p:sp>
      <p:sp>
        <p:nvSpPr>
          <p:cNvPr id="4" name="TextBox 3">
            <a:extLst>
              <a:ext uri="{FF2B5EF4-FFF2-40B4-BE49-F238E27FC236}">
                <a16:creationId xmlns:a16="http://schemas.microsoft.com/office/drawing/2014/main" id="{34FDC6F9-37F9-4E25-AECA-D307B8421C73}"/>
              </a:ext>
            </a:extLst>
          </p:cNvPr>
          <p:cNvSpPr txBox="1"/>
          <p:nvPr userDrawn="1"/>
        </p:nvSpPr>
        <p:spPr>
          <a:xfrm>
            <a:off x="10243100" y="6422491"/>
            <a:ext cx="1053900" cy="380860"/>
          </a:xfrm>
          <a:prstGeom prst="rect">
            <a:avLst/>
          </a:prstGeom>
          <a:noFill/>
        </p:spPr>
        <p:txBody>
          <a:bodyPr wrap="square" tIns="108000" bIns="0" rtlCol="0" anchor="ctr">
            <a:spAutoFit/>
          </a:bodyPr>
          <a:lstStyle/>
          <a:p>
            <a:pPr algn="r">
              <a:lnSpc>
                <a:spcPts val="1000"/>
              </a:lnSpc>
            </a:pPr>
            <a:r>
              <a:rPr lang="en-US" sz="2500" b="1" i="0" spc="-100" baseline="0" noProof="0" dirty="0">
                <a:solidFill>
                  <a:schemeClr val="accent1"/>
                </a:solidFill>
                <a:latin typeface="+mj-lt"/>
              </a:rPr>
              <a:t>TREY</a:t>
            </a:r>
            <a:r>
              <a:rPr lang="en-US" sz="1600" b="1" i="0" spc="-100" baseline="0" noProof="0" dirty="0">
                <a:solidFill>
                  <a:schemeClr val="accent1"/>
                </a:solidFill>
                <a:latin typeface="+mj-lt"/>
              </a:rPr>
              <a:t> </a:t>
            </a:r>
            <a:br>
              <a:rPr lang="en-US" sz="1600" b="1" i="0" spc="-100" baseline="0" noProof="0" dirty="0">
                <a:solidFill>
                  <a:schemeClr val="accent1"/>
                </a:solidFill>
                <a:latin typeface="+mj-lt"/>
              </a:rPr>
            </a:br>
            <a:r>
              <a:rPr lang="en-US" sz="1200" b="0" i="0" spc="140" baseline="0" noProof="0" dirty="0">
                <a:solidFill>
                  <a:schemeClr val="tx1">
                    <a:lumMod val="75000"/>
                    <a:lumOff val="25000"/>
                  </a:schemeClr>
                </a:solidFill>
                <a:latin typeface="+mj-lt"/>
              </a:rPr>
              <a:t>research</a:t>
            </a:r>
          </a:p>
        </p:txBody>
      </p:sp>
      <p:sp>
        <p:nvSpPr>
          <p:cNvPr id="9" name="Rectangle 8">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Rectangle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6" r:id="rId5"/>
    <p:sldLayoutId id="2147483659" r:id="rId6"/>
    <p:sldLayoutId id="2147483660" r:id="rId7"/>
    <p:sldLayoutId id="2147483664" r:id="rId8"/>
    <p:sldLayoutId id="2147483650" r:id="rId9"/>
    <p:sldLayoutId id="2147483652" r:id="rId10"/>
    <p:sldLayoutId id="2147483656" r:id="rId11"/>
    <p:sldLayoutId id="2147483657" r:id="rId12"/>
    <p:sldLayoutId id="2147483667" r:id="rId13"/>
    <p:sldLayoutId id="2147483668" r:id="rId14"/>
    <p:sldLayoutId id="2147483669" r:id="rId15"/>
    <p:sldLayoutId id="2147483670" r:id="rId16"/>
    <p:sldLayoutId id="2147483671" r:id="rId17"/>
    <p:sldLayoutId id="2147483673" r:id="rId18"/>
    <p:sldLayoutId id="2147483674" r:id="rId19"/>
    <p:sldLayoutId id="2147483654" r:id="rId20"/>
    <p:sldLayoutId id="2147483655" r:id="rId21"/>
    <p:sldLayoutId id="2147483675" r:id="rId22"/>
    <p:sldLayoutId id="2147483672" r:id="rId23"/>
  </p:sldLayoutIdLst>
  <p:hf hd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Hands coming together in circle">
            <a:extLst>
              <a:ext uri="{FF2B5EF4-FFF2-40B4-BE49-F238E27FC236}">
                <a16:creationId xmlns:a16="http://schemas.microsoft.com/office/drawing/2014/main" id="{AA8A1CBA-9BB5-2246-9F4B-98EAD7C90158}"/>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3200400" y="2811053"/>
            <a:ext cx="8991600" cy="1261295"/>
          </a:xfrm>
        </p:spPr>
        <p:txBody>
          <a:bodyPr/>
          <a:lstStyle/>
          <a:p>
            <a:r>
              <a:rPr lang="en-US" sz="4000" dirty="0"/>
              <a:t>Agriculture Business Planning</a:t>
            </a:r>
          </a:p>
        </p:txBody>
      </p:sp>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a:xfrm>
            <a:off x="3200400" y="4061039"/>
            <a:ext cx="6580188" cy="580921"/>
          </a:xfrm>
        </p:spPr>
        <p:txBody>
          <a:bodyPr/>
          <a:lstStyle/>
          <a:p>
            <a:r>
              <a:rPr lang="en-US" dirty="0"/>
              <a:t>Chapter 3 : Solution Formulation</a:t>
            </a:r>
          </a:p>
        </p:txBody>
      </p:sp>
      <p:sp>
        <p:nvSpPr>
          <p:cNvPr id="51" name="TextBox 50">
            <a:extLst>
              <a:ext uri="{FF2B5EF4-FFF2-40B4-BE49-F238E27FC236}">
                <a16:creationId xmlns:a16="http://schemas.microsoft.com/office/drawing/2014/main" id="{66C1DE0A-7865-466B-B5D7-781C92357026}"/>
              </a:ext>
            </a:extLst>
          </p:cNvPr>
          <p:cNvSpPr txBox="1"/>
          <p:nvPr/>
        </p:nvSpPr>
        <p:spPr>
          <a:xfrm>
            <a:off x="6892118" y="4774450"/>
            <a:ext cx="3002509" cy="252620"/>
          </a:xfrm>
          <a:prstGeom prst="rect">
            <a:avLst/>
          </a:prstGeom>
          <a:noFill/>
        </p:spPr>
        <p:txBody>
          <a:bodyPr wrap="square" tIns="108000" bIns="0" rtlCol="0" anchor="ctr">
            <a:spAutoFit/>
          </a:bodyPr>
          <a:lstStyle/>
          <a:p>
            <a:pPr algn="ctr">
              <a:lnSpc>
                <a:spcPts val="1000"/>
              </a:lnSpc>
            </a:pPr>
            <a:r>
              <a:rPr lang="en-US" sz="1400" b="1" i="0" spc="-100" baseline="0" dirty="0">
                <a:latin typeface="+mj-lt"/>
              </a:rPr>
              <a:t>Liska </a:t>
            </a:r>
            <a:r>
              <a:rPr lang="en-US" sz="1400" b="1" i="0" spc="-100" baseline="0" dirty="0" err="1">
                <a:latin typeface="+mj-lt"/>
              </a:rPr>
              <a:t>Simamora</a:t>
            </a:r>
            <a:r>
              <a:rPr lang="en-US" sz="1400" b="1" i="0" spc="-100" baseline="0" dirty="0">
                <a:latin typeface="+mj-lt"/>
              </a:rPr>
              <a:t>, S.P., </a:t>
            </a:r>
            <a:r>
              <a:rPr lang="en-US" sz="1400" b="1" i="0" spc="-100" baseline="0" dirty="0" err="1">
                <a:latin typeface="+mj-lt"/>
              </a:rPr>
              <a:t>M.Sc</a:t>
            </a:r>
            <a:endParaRPr lang="en-US" sz="1400" b="0" i="0" spc="140" baseline="0" dirty="0">
              <a:latin typeface="+mj-lt"/>
            </a:endParaRPr>
          </a:p>
        </p:txBody>
      </p:sp>
    </p:spTree>
    <p:extLst>
      <p:ext uri="{BB962C8B-B14F-4D97-AF65-F5344CB8AC3E}">
        <p14:creationId xmlns:p14="http://schemas.microsoft.com/office/powerpoint/2010/main" val="3989923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432000" y="1992573"/>
            <a:ext cx="5472000" cy="3675539"/>
          </a:xfrm>
        </p:spPr>
        <p:txBody>
          <a:bodyPr/>
          <a:lstStyle/>
          <a:p>
            <a:pPr marL="342900" lvl="0" indent="-342900" algn="just">
              <a:lnSpc>
                <a:spcPct val="150000"/>
              </a:lnSpc>
              <a:spcAft>
                <a:spcPts val="800"/>
              </a:spcAft>
              <a:buFont typeface="Arial" panose="020B0604020202020204" pitchFamily="34" charset="0"/>
              <a:buChar char="•"/>
              <a:tabLst>
                <a:tab pos="457200" algn="l"/>
              </a:tabLst>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tabLst>
                <a:tab pos="457200" algn="l"/>
              </a:tabLst>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Four Types of Problems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tabLst>
                <a:tab pos="457200" algn="l"/>
              </a:tabLs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tabLst>
                <a:tab pos="457200" algn="l"/>
              </a:tabLs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Formulate the Solutions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tabLst>
                <a:tab pos="457200" algn="l"/>
              </a:tabLs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Implement the Solutions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tabLst>
                <a:tab pos="457200" algn="l"/>
              </a:tabLs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References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Placeholder 8" descr="Handing touching mobile phone">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p:txBody>
          <a:bodyPr/>
          <a:lstStyle/>
          <a:p>
            <a:r>
              <a:rPr lang="en-US" dirty="0"/>
              <a:t>OUTLINE</a:t>
            </a:r>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a:t>
            </a:fld>
            <a:endParaRPr lang="en-US" dirty="0"/>
          </a:p>
        </p:txBody>
      </p:sp>
    </p:spTree>
    <p:extLst>
      <p:ext uri="{BB962C8B-B14F-4D97-AF65-F5344CB8AC3E}">
        <p14:creationId xmlns:p14="http://schemas.microsoft.com/office/powerpoint/2010/main" val="1329746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5118100" y="1869795"/>
            <a:ext cx="6641900" cy="1124345"/>
          </a:xfrm>
        </p:spPr>
        <p:txBody>
          <a:bodyPr/>
          <a:lstStyle/>
          <a:p>
            <a:r>
              <a:rPr lang="en-US" dirty="0"/>
              <a:t>Introduction</a:t>
            </a:r>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r>
              <a:rPr lang="en-ID" dirty="0">
                <a:latin typeface="Times New Roman" panose="02020603050405020304" pitchFamily="18" charset="0"/>
                <a:ea typeface="Calibri" panose="020F0502020204030204" pitchFamily="34" charset="0"/>
              </a:rPr>
              <a:t>D</a:t>
            </a:r>
            <a:r>
              <a:rPr lang="en-ID" sz="1800" dirty="0">
                <a:effectLst/>
                <a:latin typeface="Times New Roman" panose="02020603050405020304" pitchFamily="18" charset="0"/>
                <a:ea typeface="Calibri" panose="020F0502020204030204" pitchFamily="34" charset="0"/>
              </a:rPr>
              <a:t>ecision makers must not only find effective solutions but also understand the nature, or formulation, of the problem itself. </a:t>
            </a:r>
          </a:p>
          <a:p>
            <a:pPr>
              <a:buFontTx/>
              <a:buChar char="-"/>
            </a:pPr>
            <a:r>
              <a:rPr lang="en-ID" sz="1800" dirty="0">
                <a:effectLst/>
                <a:latin typeface="Times New Roman" panose="02020603050405020304" pitchFamily="18" charset="0"/>
                <a:ea typeface="Calibri" panose="020F0502020204030204" pitchFamily="34" charset="0"/>
              </a:rPr>
              <a:t>When problems are not only ill-defined but also urgent, decision-makers must act quickly</a:t>
            </a:r>
            <a:endParaRPr lang="en-ID" dirty="0">
              <a:latin typeface="Times New Roman" panose="02020603050405020304" pitchFamily="18" charset="0"/>
              <a:ea typeface="Calibri" panose="020F0502020204030204" pitchFamily="34" charset="0"/>
            </a:endParaRPr>
          </a:p>
          <a:p>
            <a:pPr>
              <a:buFontTx/>
              <a:buChar char="-"/>
            </a:pPr>
            <a:r>
              <a:rPr lang="en-ID" sz="1800" dirty="0">
                <a:effectLst/>
                <a:latin typeface="Times New Roman" panose="02020603050405020304" pitchFamily="18" charset="0"/>
                <a:ea typeface="Calibri" panose="020F0502020204030204" pitchFamily="34" charset="0"/>
              </a:rPr>
              <a:t>Good decision-making requires a good formulation: a poor formulation may lead to a precise solution to the wrong problem</a:t>
            </a:r>
            <a:r>
              <a:rPr lang="en-ID" sz="1800" baseline="30000" dirty="0">
                <a:effectLst/>
                <a:latin typeface="Times New Roman" panose="02020603050405020304" pitchFamily="18" charset="0"/>
                <a:ea typeface="Calibri" panose="020F0502020204030204" pitchFamily="34" charset="0"/>
              </a:rPr>
              <a:t>2</a:t>
            </a:r>
            <a:endParaRPr lang="en-ID" sz="1800" dirty="0">
              <a:effectLst/>
              <a:latin typeface="Times New Roman" panose="02020603050405020304" pitchFamily="18" charset="0"/>
              <a:ea typeface="Calibri" panose="020F0502020204030204" pitchFamily="34" charset="0"/>
            </a:endParaRPr>
          </a:p>
          <a:p>
            <a:pPr>
              <a:buFontTx/>
              <a:buChar char="-"/>
            </a:pPr>
            <a:endParaRPr lang="en-US"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3</a:t>
            </a:fld>
            <a:endParaRPr lang="en-US" dirty="0"/>
          </a:p>
        </p:txBody>
      </p:sp>
      <p:sp>
        <p:nvSpPr>
          <p:cNvPr id="8" name="Footer Placeholder 7">
            <a:extLst>
              <a:ext uri="{FF2B5EF4-FFF2-40B4-BE49-F238E27FC236}">
                <a16:creationId xmlns:a16="http://schemas.microsoft.com/office/drawing/2014/main" id="{E42BF5F6-693F-497C-BFD8-F48D5318A251}"/>
              </a:ext>
            </a:extLst>
          </p:cNvPr>
          <p:cNvSpPr>
            <a:spLocks noGrp="1"/>
          </p:cNvSpPr>
          <p:nvPr>
            <p:ph type="ftr" sz="quarter" idx="13"/>
          </p:nvPr>
        </p:nvSpPr>
        <p:spPr/>
        <p:txBody>
          <a:bodyPr/>
          <a:lstStyle/>
          <a:p>
            <a:r>
              <a:rPr lang="en-US" noProof="0"/>
              <a:t>2 Mitroff, I. I., F. Betz. 1972. Dialectical decision theory: a meta-theory of decision-making. Management Science, 19 (1), 11–24.</a:t>
            </a:r>
            <a:endParaRPr lang="en-US" noProof="0" dirty="0"/>
          </a:p>
        </p:txBody>
      </p:sp>
    </p:spTree>
    <p:extLst>
      <p:ext uri="{BB962C8B-B14F-4D97-AF65-F5344CB8AC3E}">
        <p14:creationId xmlns:p14="http://schemas.microsoft.com/office/powerpoint/2010/main" val="722098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5118100" y="1869795"/>
            <a:ext cx="6641900" cy="1124345"/>
          </a:xfrm>
        </p:spPr>
        <p:txBody>
          <a:bodyPr/>
          <a:lstStyle/>
          <a:p>
            <a:r>
              <a:rPr lang="en-US" dirty="0"/>
              <a:t>Introduction</a:t>
            </a:r>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In this chapter, the students learn the type of problems and adjust to the range of possible solutions and the kind of strategies appropriate for achieving those solutions.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endParaRPr lang="en-US"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4</a:t>
            </a:fld>
            <a:endParaRPr lang="en-US" dirty="0"/>
          </a:p>
        </p:txBody>
      </p:sp>
      <p:sp>
        <p:nvSpPr>
          <p:cNvPr id="8" name="Footer Placeholder 7">
            <a:extLst>
              <a:ext uri="{FF2B5EF4-FFF2-40B4-BE49-F238E27FC236}">
                <a16:creationId xmlns:a16="http://schemas.microsoft.com/office/drawing/2014/main" id="{E42BF5F6-693F-497C-BFD8-F48D5318A251}"/>
              </a:ext>
            </a:extLst>
          </p:cNvPr>
          <p:cNvSpPr>
            <a:spLocks noGrp="1"/>
          </p:cNvSpPr>
          <p:nvPr>
            <p:ph type="ftr" sz="quarter" idx="13"/>
          </p:nvPr>
        </p:nvSpPr>
        <p:spPr/>
        <p:txBody>
          <a:bodyPr/>
          <a:lstStyle/>
          <a:p>
            <a:r>
              <a:rPr lang="en-US" noProof="0"/>
              <a:t>2 Mitroff, I. I., F. Betz. 1972. Dialectical decision theory: a meta-theory of decision-making. Management Science, 19 (1), 11–24.</a:t>
            </a:r>
            <a:endParaRPr lang="en-US" noProof="0" dirty="0"/>
          </a:p>
        </p:txBody>
      </p:sp>
    </p:spTree>
    <p:extLst>
      <p:ext uri="{BB962C8B-B14F-4D97-AF65-F5344CB8AC3E}">
        <p14:creationId xmlns:p14="http://schemas.microsoft.com/office/powerpoint/2010/main" val="1462145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5</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4107918"/>
            <a:ext cx="5956300" cy="1378482"/>
          </a:xfrm>
        </p:spPr>
        <p:txBody>
          <a:bodyPr/>
          <a:lstStyle/>
          <a:p>
            <a:pPr algn="just"/>
            <a:r>
              <a:rPr lang="en-ID" sz="1800" dirty="0">
                <a:effectLst/>
                <a:latin typeface="Times New Roman" panose="02020603050405020304" pitchFamily="18" charset="0"/>
                <a:ea typeface="Calibri" panose="020F0502020204030204" pitchFamily="34" charset="0"/>
              </a:rPr>
              <a:t>The nature of a problem determines the strategy appropriate for dealing with it and, conversely, that the use of a particular strategy makes certain assumptions about the nature of the problem to which it is applied</a:t>
            </a:r>
            <a:endParaRPr lang="en-ID" dirty="0"/>
          </a:p>
        </p:txBody>
      </p:sp>
      <p:sp>
        <p:nvSpPr>
          <p:cNvPr id="6" name="Footer Placeholder 5">
            <a:extLst>
              <a:ext uri="{FF2B5EF4-FFF2-40B4-BE49-F238E27FC236}">
                <a16:creationId xmlns:a16="http://schemas.microsoft.com/office/drawing/2014/main" id="{7F81808E-04FA-4E01-9CC2-D040444B2099}"/>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4091674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6</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4107918"/>
            <a:ext cx="5956300" cy="1378482"/>
          </a:xfrm>
        </p:spPr>
        <p:txBody>
          <a:bodyPr/>
          <a:lstStyle/>
          <a:p>
            <a:pPr algn="just"/>
            <a:r>
              <a:rPr lang="en-ID" sz="1800" dirty="0">
                <a:effectLst/>
                <a:latin typeface="Times New Roman" panose="02020603050405020304" pitchFamily="18" charset="0"/>
                <a:ea typeface="Calibri" panose="020F0502020204030204" pitchFamily="34" charset="0"/>
              </a:rPr>
              <a:t>Problems and solutions are, however, based on the perceptions of individuals. They are not objective conditions of the real world. They are subjective. </a:t>
            </a:r>
            <a:endParaRPr lang="en-ID" dirty="0"/>
          </a:p>
        </p:txBody>
      </p:sp>
      <p:sp>
        <p:nvSpPr>
          <p:cNvPr id="2" name="Footer Placeholder 1">
            <a:extLst>
              <a:ext uri="{FF2B5EF4-FFF2-40B4-BE49-F238E27FC236}">
                <a16:creationId xmlns:a16="http://schemas.microsoft.com/office/drawing/2014/main" id="{9F5E2364-FDF0-4499-A3DD-32831B40DB0E}"/>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2240769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7</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3548419"/>
            <a:ext cx="5956300" cy="2822932"/>
          </a:xfrm>
        </p:spPr>
        <p:txBody>
          <a:bodyPr/>
          <a:lstStyle/>
          <a:p>
            <a:pPr marL="285750" indent="-285750" algn="just">
              <a:buFontTx/>
              <a:buChar char="-"/>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problems may appear in different forms to different people. </a:t>
            </a:r>
          </a:p>
          <a:p>
            <a:pPr marL="285750" indent="-285750" algn="just">
              <a:buFontTx/>
              <a:buChar char="-"/>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What is a critical problem for one person may appear unimportant, or even not a problem at all, to another people. </a:t>
            </a:r>
          </a:p>
          <a:p>
            <a:pPr marL="285750" indent="-285750" algn="just">
              <a:buFontTx/>
              <a:buChar char="-"/>
            </a:pPr>
            <a:r>
              <a:rPr lang="en-ID" dirty="0">
                <a:latin typeface="Times New Roman" panose="02020603050405020304" pitchFamily="18" charset="0"/>
                <a:ea typeface="Calibri" panose="020F0502020204030204" pitchFamily="34" charset="0"/>
                <a:cs typeface="Times New Roman" panose="02020603050405020304" pitchFamily="18" charset="0"/>
              </a:rPr>
              <a:t>P</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roblem is what somebody or something perceives as a problem; and, without somebody or something to perceive it, a problem is an absurdity.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D" dirty="0"/>
          </a:p>
        </p:txBody>
      </p:sp>
      <p:sp>
        <p:nvSpPr>
          <p:cNvPr id="2" name="Footer Placeholder 1">
            <a:extLst>
              <a:ext uri="{FF2B5EF4-FFF2-40B4-BE49-F238E27FC236}">
                <a16:creationId xmlns:a16="http://schemas.microsoft.com/office/drawing/2014/main" id="{ECBA9F7B-CC51-4409-B243-F2BF1F41D6BD}"/>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167576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8</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3548419"/>
            <a:ext cx="5956300" cy="2822932"/>
          </a:xfrm>
        </p:spPr>
        <p:txBody>
          <a:bodyPr/>
          <a:lstStyle/>
          <a:p>
            <a:pPr marL="285750" indent="-285750" algn="just">
              <a:buFontTx/>
              <a:buChar char="-"/>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problems may appear in different forms to different people. </a:t>
            </a:r>
          </a:p>
          <a:p>
            <a:pPr marL="285750" indent="-285750" algn="just">
              <a:buFontTx/>
              <a:buChar char="-"/>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What is a critical problem for one person may appear unimportant, or even not a problem at all, to another people. </a:t>
            </a:r>
          </a:p>
          <a:p>
            <a:pPr marL="285750" indent="-285750" algn="just">
              <a:buFontTx/>
              <a:buChar char="-"/>
            </a:pPr>
            <a:r>
              <a:rPr lang="en-ID" dirty="0">
                <a:latin typeface="Times New Roman" panose="02020603050405020304" pitchFamily="18" charset="0"/>
                <a:ea typeface="Calibri" panose="020F0502020204030204" pitchFamily="34" charset="0"/>
                <a:cs typeface="Times New Roman" panose="02020603050405020304" pitchFamily="18" charset="0"/>
              </a:rPr>
              <a:t>P</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roblem is what somebody or something perceives as a problem; and, without somebody or something to perceive it, a problem is an absurdity.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D" dirty="0"/>
          </a:p>
        </p:txBody>
      </p:sp>
      <p:sp>
        <p:nvSpPr>
          <p:cNvPr id="2" name="Footer Placeholder 1">
            <a:extLst>
              <a:ext uri="{FF2B5EF4-FFF2-40B4-BE49-F238E27FC236}">
                <a16:creationId xmlns:a16="http://schemas.microsoft.com/office/drawing/2014/main" id="{1CB580AE-BB25-41EA-9B3B-71793AC601D8}"/>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3327192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9</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1959133"/>
            <a:ext cx="5956300" cy="4412218"/>
          </a:xfrm>
        </p:spPr>
        <p:txBody>
          <a:bodyPr/>
          <a:lstStyle/>
          <a:p>
            <a:pPr marL="466090" indent="-285750" algn="just">
              <a:lnSpc>
                <a:spcPct val="150000"/>
              </a:lnSpc>
              <a:spcAft>
                <a:spcPts val="800"/>
              </a:spcAft>
              <a:buFontTx/>
              <a:buChar char="-"/>
            </a:pPr>
            <a:r>
              <a:rPr lang="en-ID" dirty="0">
                <a:latin typeface="Times New Roman" panose="02020603050405020304" pitchFamily="18" charset="0"/>
                <a:ea typeface="Calibri" panose="020F0502020204030204" pitchFamily="34" charset="0"/>
                <a:cs typeface="Times New Roman" panose="02020603050405020304" pitchFamily="18" charset="0"/>
              </a:rPr>
              <a:t>T</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he perception of a problem implies a particular range of possible solutions to it appears intuitively obvious.</a:t>
            </a:r>
          </a:p>
          <a:p>
            <a:pPr marL="466090" indent="-285750" algn="just">
              <a:lnSpc>
                <a:spcPct val="150000"/>
              </a:lnSpc>
              <a:spcAft>
                <a:spcPts val="800"/>
              </a:spcAft>
              <a:buFontTx/>
              <a:buChar char="-"/>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A problem and its solution were defined as different states of a single process, with the latter being in some sense a more desirable state than the former.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BFB25557-FF3F-4A1A-9396-30ADDAC20ACC}"/>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2114156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10</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1959133"/>
            <a:ext cx="5956300" cy="4412218"/>
          </a:xfrm>
        </p:spPr>
        <p:txBody>
          <a:bodyPr/>
          <a:lstStyle/>
          <a:p>
            <a:pPr marL="180340"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a:t>
            </a:r>
            <a:r>
              <a:rPr lang="en-ID" sz="1800" b="1" dirty="0" err="1">
                <a:effectLst/>
                <a:latin typeface="Times New Roman" panose="02020603050405020304" pitchFamily="18" charset="0"/>
                <a:ea typeface="Calibri" panose="020F0502020204030204" pitchFamily="34" charset="0"/>
                <a:cs typeface="Times New Roman" panose="02020603050405020304" pitchFamily="18" charset="0"/>
              </a:rPr>
              <a:t>ype</a:t>
            </a:r>
            <a:r>
              <a:rPr lang="en-ID" sz="1800" b="1" dirty="0">
                <a:effectLst/>
                <a:latin typeface="Times New Roman" panose="02020603050405020304" pitchFamily="18" charset="0"/>
                <a:ea typeface="Calibri" panose="020F0502020204030204" pitchFamily="34" charset="0"/>
                <a:cs typeface="Times New Roman" panose="02020603050405020304" pitchFamily="18" charset="0"/>
              </a:rPr>
              <a:t> 1: </a:t>
            </a:r>
            <a:r>
              <a:rPr lang="en-ID" sz="1800" b="1" dirty="0">
                <a:effectLst/>
                <a:latin typeface="Times New Roman" panose="02020603050405020304" pitchFamily="18" charset="0"/>
                <a:ea typeface="Calibri" panose="020F0502020204030204" pitchFamily="34" charset="0"/>
              </a:rPr>
              <a:t>Simple problems</a:t>
            </a:r>
            <a:endParaRPr lang="en-ID"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466090" indent="-285750" algn="just">
              <a:lnSpc>
                <a:spcPct val="150000"/>
              </a:lnSpc>
              <a:spcAft>
                <a:spcPts val="800"/>
              </a:spcAft>
              <a:buFontTx/>
              <a:buChar char="-"/>
            </a:pPr>
            <a:r>
              <a:rPr lang="en-ID" dirty="0">
                <a:latin typeface="Times New Roman" panose="02020603050405020304" pitchFamily="18" charset="0"/>
                <a:ea typeface="Calibri" panose="020F0502020204030204" pitchFamily="34" charset="0"/>
                <a:cs typeface="Times New Roman" panose="02020603050405020304" pitchFamily="18" charset="0"/>
              </a:rPr>
              <a:t>P</a:t>
            </a:r>
            <a:r>
              <a:rPr lang="en-ID" sz="1800" dirty="0">
                <a:effectLst/>
                <a:latin typeface="Times New Roman" panose="02020603050405020304" pitchFamily="18" charset="0"/>
                <a:ea typeface="Calibri" panose="020F0502020204030204" pitchFamily="34" charset="0"/>
              </a:rPr>
              <a:t>roblems which are completely understood</a:t>
            </a:r>
          </a:p>
          <a:p>
            <a:pPr marL="466090" indent="-285750" algn="just">
              <a:lnSpc>
                <a:spcPct val="150000"/>
              </a:lnSpc>
              <a:spcAft>
                <a:spcPts val="800"/>
              </a:spcAft>
              <a:buFontTx/>
              <a:buChar char="-"/>
            </a:pPr>
            <a:r>
              <a:rPr lang="en-ID" dirty="0">
                <a:latin typeface="Times New Roman" panose="02020603050405020304" pitchFamily="18" charset="0"/>
                <a:ea typeface="Calibri" panose="020F0502020204030204" pitchFamily="34" charset="0"/>
              </a:rPr>
              <a:t>D</a:t>
            </a:r>
            <a:r>
              <a:rPr lang="en-ID" sz="1800" dirty="0">
                <a:effectLst/>
                <a:latin typeface="Times New Roman" panose="02020603050405020304" pitchFamily="18" charset="0"/>
                <a:ea typeface="Calibri" panose="020F0502020204030204" pitchFamily="34" charset="0"/>
              </a:rPr>
              <a:t>efined in terms of a specified number of calculable variables</a:t>
            </a:r>
          </a:p>
          <a:p>
            <a:pPr marL="180340" algn="just">
              <a:lnSpc>
                <a:spcPct val="150000"/>
              </a:lnSpc>
              <a:spcAft>
                <a:spcPts val="800"/>
              </a:spcAft>
            </a:pPr>
            <a:endParaRPr lang="en-ID" sz="1800" dirty="0">
              <a:effectLst/>
              <a:latin typeface="Times New Roman" panose="02020603050405020304" pitchFamily="18" charset="0"/>
              <a:ea typeface="Calibri" panose="020F0502020204030204" pitchFamily="34" charset="0"/>
            </a:endParaRPr>
          </a:p>
        </p:txBody>
      </p:sp>
      <p:sp>
        <p:nvSpPr>
          <p:cNvPr id="2" name="Rectangle 1">
            <a:extLst>
              <a:ext uri="{FF2B5EF4-FFF2-40B4-BE49-F238E27FC236}">
                <a16:creationId xmlns:a16="http://schemas.microsoft.com/office/drawing/2014/main" id="{089F4F15-EBEB-40A4-AF96-CD39024EA309}"/>
              </a:ext>
            </a:extLst>
          </p:cNvPr>
          <p:cNvSpPr/>
          <p:nvPr/>
        </p:nvSpPr>
        <p:spPr>
          <a:xfrm>
            <a:off x="300251" y="4503761"/>
            <a:ext cx="5390865" cy="16923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rPr>
              <a:t>It should be added that to denote a problem as simple (in the sense implied here) need have no bearing on how easy or how difficult it is to implement a solution to that problem.</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ln w="0"/>
              <a:solidFill>
                <a:schemeClr val="tx1"/>
              </a:solidFill>
              <a:effectLst>
                <a:outerShdw blurRad="38100" dist="19050" dir="2700000" algn="tl" rotWithShape="0">
                  <a:schemeClr val="dk1">
                    <a:alpha val="40000"/>
                  </a:schemeClr>
                </a:outerShdw>
              </a:effectLst>
            </a:endParaRPr>
          </a:p>
        </p:txBody>
      </p:sp>
      <p:sp>
        <p:nvSpPr>
          <p:cNvPr id="6" name="Footer Placeholder 5">
            <a:extLst>
              <a:ext uri="{FF2B5EF4-FFF2-40B4-BE49-F238E27FC236}">
                <a16:creationId xmlns:a16="http://schemas.microsoft.com/office/drawing/2014/main" id="{94877977-A34F-4760-9470-25B1EB27A24C}"/>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1005380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11</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1959133"/>
            <a:ext cx="5956300" cy="4412218"/>
          </a:xfrm>
        </p:spPr>
        <p:txBody>
          <a:bodyPr/>
          <a:lstStyle/>
          <a:p>
            <a:pPr marL="180340"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a:t>
            </a:r>
            <a:r>
              <a:rPr lang="en-ID" sz="1800" b="1" dirty="0" err="1">
                <a:effectLst/>
                <a:latin typeface="Times New Roman" panose="02020603050405020304" pitchFamily="18" charset="0"/>
                <a:ea typeface="Calibri" panose="020F0502020204030204" pitchFamily="34" charset="0"/>
                <a:cs typeface="Times New Roman" panose="02020603050405020304" pitchFamily="18" charset="0"/>
              </a:rPr>
              <a:t>ype</a:t>
            </a:r>
            <a:r>
              <a:rPr lang="en-ID" sz="1800" b="1" dirty="0">
                <a:effectLst/>
                <a:latin typeface="Times New Roman" panose="02020603050405020304" pitchFamily="18" charset="0"/>
                <a:ea typeface="Calibri" panose="020F0502020204030204" pitchFamily="34" charset="0"/>
                <a:cs typeface="Times New Roman" panose="02020603050405020304" pitchFamily="18" charset="0"/>
              </a:rPr>
              <a:t> 1: </a:t>
            </a:r>
            <a:r>
              <a:rPr lang="en-ID" sz="1800" b="1" dirty="0">
                <a:effectLst/>
                <a:latin typeface="Times New Roman" panose="02020603050405020304" pitchFamily="18" charset="0"/>
                <a:ea typeface="Calibri" panose="020F0502020204030204" pitchFamily="34" charset="0"/>
              </a:rPr>
              <a:t>Simple problems</a:t>
            </a:r>
            <a:endParaRPr lang="en-ID"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Tx/>
              <a:buChar char="-"/>
            </a:pPr>
            <a:r>
              <a:rPr lang="en-ID" dirty="0"/>
              <a:t>The definition of a problem as a simple problem may or may not be appropriate in a given case;</a:t>
            </a:r>
          </a:p>
          <a:p>
            <a:pPr marL="285750" indent="-285750" algn="just">
              <a:buFontTx/>
              <a:buChar char="-"/>
            </a:pPr>
            <a:r>
              <a:rPr lang="en-ID" dirty="0"/>
              <a:t> for example, a planner may decide that a simple definition of his problem is somewhat academic in circumstances where implementation is expected to be relatively difficult. </a:t>
            </a:r>
            <a:endParaRPr lang="en-ID" sz="1800" dirty="0">
              <a:effectLst/>
              <a:latin typeface="Times New Roman" panose="02020603050405020304" pitchFamily="18" charset="0"/>
              <a:ea typeface="Calibri" panose="020F0502020204030204" pitchFamily="34" charset="0"/>
            </a:endParaRPr>
          </a:p>
        </p:txBody>
      </p:sp>
      <p:sp>
        <p:nvSpPr>
          <p:cNvPr id="6" name="Rectangle 5">
            <a:extLst>
              <a:ext uri="{FF2B5EF4-FFF2-40B4-BE49-F238E27FC236}">
                <a16:creationId xmlns:a16="http://schemas.microsoft.com/office/drawing/2014/main" id="{F5879AF9-D578-45A9-B46E-3A1B7ED5AC49}"/>
              </a:ext>
            </a:extLst>
          </p:cNvPr>
          <p:cNvSpPr/>
          <p:nvPr/>
        </p:nvSpPr>
        <p:spPr>
          <a:xfrm>
            <a:off x="395785" y="4626591"/>
            <a:ext cx="5268036" cy="15831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dirty="0">
                <a:ln w="0"/>
                <a:solidFill>
                  <a:schemeClr val="tx1"/>
                </a:solidFill>
                <a:effectLst>
                  <a:outerShdw blurRad="38100" dist="19050" dir="2700000" algn="tl" rotWithShape="0">
                    <a:schemeClr val="dk1">
                      <a:alpha val="40000"/>
                    </a:schemeClr>
                  </a:outerShdw>
                </a:effectLst>
              </a:rPr>
              <a:t>the point is that a simple problem is one which, wisely or unwisely, is defined in terms that are finite and calculable.</a:t>
            </a:r>
          </a:p>
          <a:p>
            <a:pPr algn="just"/>
            <a:r>
              <a:rPr lang="en-ID" dirty="0">
                <a:ln w="0"/>
                <a:solidFill>
                  <a:schemeClr val="tx1"/>
                </a:solidFill>
                <a:effectLst>
                  <a:outerShdw blurRad="38100" dist="19050" dir="2700000" algn="tl" rotWithShape="0">
                    <a:schemeClr val="dk1">
                      <a:alpha val="40000"/>
                    </a:schemeClr>
                  </a:outerShdw>
                </a:effectLst>
              </a:rPr>
              <a:t> </a:t>
            </a:r>
          </a:p>
          <a:p>
            <a:pPr algn="ctr"/>
            <a:endParaRPr lang="en-ID" dirty="0">
              <a:ln w="0"/>
              <a:solidFill>
                <a:schemeClr val="tx1"/>
              </a:solidFill>
              <a:effectLst>
                <a:outerShdw blurRad="38100" dist="19050" dir="2700000" algn="tl" rotWithShape="0">
                  <a:schemeClr val="dk1">
                    <a:alpha val="40000"/>
                  </a:schemeClr>
                </a:outerShdw>
              </a:effectLst>
            </a:endParaRPr>
          </a:p>
        </p:txBody>
      </p:sp>
      <p:sp>
        <p:nvSpPr>
          <p:cNvPr id="7" name="Footer Placeholder 6">
            <a:extLst>
              <a:ext uri="{FF2B5EF4-FFF2-40B4-BE49-F238E27FC236}">
                <a16:creationId xmlns:a16="http://schemas.microsoft.com/office/drawing/2014/main" id="{A843C063-D76C-4B03-BFA1-495FD5AA40F8}"/>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4143200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r>
              <a:rPr lang="en-US" dirty="0"/>
              <a:t>Four Types of Problems</a:t>
            </a:r>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12</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1959133"/>
            <a:ext cx="5956300" cy="4412218"/>
          </a:xfrm>
        </p:spPr>
        <p:txBody>
          <a:bodyPr/>
          <a:lstStyle/>
          <a:p>
            <a:pPr marL="180340"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a:t>
            </a:r>
            <a:r>
              <a:rPr lang="en-ID" sz="1800" b="1" dirty="0" err="1">
                <a:effectLst/>
                <a:latin typeface="Times New Roman" panose="02020603050405020304" pitchFamily="18" charset="0"/>
                <a:ea typeface="Calibri" panose="020F0502020204030204" pitchFamily="34" charset="0"/>
                <a:cs typeface="Times New Roman" panose="02020603050405020304" pitchFamily="18" charset="0"/>
              </a:rPr>
              <a:t>ype</a:t>
            </a:r>
            <a:r>
              <a:rPr lang="en-ID" sz="1800" b="1" dirty="0">
                <a:effectLst/>
                <a:latin typeface="Times New Roman" panose="02020603050405020304" pitchFamily="18" charset="0"/>
                <a:ea typeface="Calibri" panose="020F0502020204030204" pitchFamily="34" charset="0"/>
                <a:cs typeface="Times New Roman" panose="02020603050405020304" pitchFamily="18" charset="0"/>
              </a:rPr>
              <a:t> 2: </a:t>
            </a:r>
            <a:r>
              <a:rPr lang="en-ID" b="1" dirty="0">
                <a:latin typeface="Times New Roman" panose="02020603050405020304" pitchFamily="18" charset="0"/>
                <a:ea typeface="Calibri" panose="020F0502020204030204" pitchFamily="34" charset="0"/>
                <a:cs typeface="Times New Roman" panose="02020603050405020304" pitchFamily="18" charset="0"/>
              </a:rPr>
              <a:t>Compound</a:t>
            </a:r>
            <a:r>
              <a:rPr lang="en-ID" sz="1800" b="1" dirty="0">
                <a:effectLst/>
                <a:latin typeface="Times New Roman" panose="02020603050405020304" pitchFamily="18" charset="0"/>
                <a:ea typeface="Calibri" panose="020F0502020204030204" pitchFamily="34" charset="0"/>
              </a:rPr>
              <a:t> problems</a:t>
            </a:r>
            <a:endParaRPr lang="en-ID"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Tx/>
              <a:buChar char="-"/>
            </a:pPr>
            <a:r>
              <a:rPr lang="en-ID" dirty="0">
                <a:latin typeface="Times New Roman" panose="02020603050405020304" pitchFamily="18" charset="0"/>
                <a:ea typeface="Calibri" panose="020F0502020204030204" pitchFamily="34" charset="0"/>
              </a:rPr>
              <a:t>D</a:t>
            </a:r>
            <a:r>
              <a:rPr lang="en-ID" sz="1800" dirty="0">
                <a:effectLst/>
                <a:latin typeface="Times New Roman" panose="02020603050405020304" pitchFamily="18" charset="0"/>
                <a:ea typeface="Calibri" panose="020F0502020204030204" pitchFamily="34" charset="0"/>
              </a:rPr>
              <a:t>efined in terms of an unspecified number of calculable variables. </a:t>
            </a:r>
          </a:p>
          <a:p>
            <a:pPr algn="just"/>
            <a:r>
              <a:rPr lang="en-ID" b="1" dirty="0">
                <a:latin typeface="Times New Roman" panose="02020603050405020304" pitchFamily="18" charset="0"/>
                <a:ea typeface="Calibri" panose="020F0502020204030204" pitchFamily="34" charset="0"/>
              </a:rPr>
              <a:t>Type 3 : Complex Problems</a:t>
            </a:r>
          </a:p>
          <a:p>
            <a:pPr marL="285750" indent="-285750" algn="just">
              <a:buFontTx/>
              <a:buChar char="-"/>
            </a:pPr>
            <a:r>
              <a:rPr lang="en-ID" dirty="0">
                <a:latin typeface="Times New Roman" panose="02020603050405020304" pitchFamily="18" charset="0"/>
                <a:ea typeface="Calibri" panose="020F0502020204030204" pitchFamily="34" charset="0"/>
              </a:rPr>
              <a:t>D</a:t>
            </a:r>
            <a:r>
              <a:rPr lang="en-ID" sz="1800" dirty="0">
                <a:effectLst/>
                <a:latin typeface="Times New Roman" panose="02020603050405020304" pitchFamily="18" charset="0"/>
                <a:ea typeface="Calibri" panose="020F0502020204030204" pitchFamily="34" charset="0"/>
              </a:rPr>
              <a:t>efined in terms of a specified number of variables, but the variables are incalculable rather than calculable.</a:t>
            </a:r>
          </a:p>
          <a:p>
            <a:pPr algn="just"/>
            <a:r>
              <a:rPr lang="en-ID" sz="1800" b="1" dirty="0">
                <a:effectLst/>
                <a:latin typeface="Times New Roman" panose="02020603050405020304" pitchFamily="18" charset="0"/>
                <a:ea typeface="Calibri" panose="020F0502020204030204" pitchFamily="34" charset="0"/>
              </a:rPr>
              <a:t>Type 4 : </a:t>
            </a:r>
            <a:r>
              <a:rPr lang="en-ID" sz="1800" b="1" dirty="0" err="1">
                <a:effectLst/>
                <a:latin typeface="Times New Roman" panose="02020603050405020304" pitchFamily="18" charset="0"/>
                <a:ea typeface="Calibri" panose="020F0502020204030204" pitchFamily="34" charset="0"/>
              </a:rPr>
              <a:t>Metaproblems</a:t>
            </a:r>
            <a:endParaRPr lang="en-ID" sz="1800" b="1" dirty="0">
              <a:effectLst/>
              <a:latin typeface="Times New Roman" panose="02020603050405020304" pitchFamily="18" charset="0"/>
              <a:ea typeface="Calibri" panose="020F0502020204030204" pitchFamily="34" charset="0"/>
            </a:endParaRPr>
          </a:p>
          <a:p>
            <a:pPr marL="285750" indent="-285750" algn="just">
              <a:buFontTx/>
              <a:buChar char="-"/>
            </a:pPr>
            <a:r>
              <a:rPr lang="en-ID" dirty="0">
                <a:latin typeface="Times New Roman" panose="02020603050405020304" pitchFamily="18" charset="0"/>
                <a:cs typeface="Times New Roman" panose="02020603050405020304" pitchFamily="18" charset="0"/>
              </a:rPr>
              <a:t>Defined in terms of an unspecified number of incalculable variables</a:t>
            </a:r>
          </a:p>
          <a:p>
            <a:pPr algn="just"/>
            <a:endParaRPr lang="en-ID" sz="1800" b="1" dirty="0">
              <a:effectLst/>
              <a:latin typeface="Times New Roman" panose="02020603050405020304" pitchFamily="18" charset="0"/>
              <a:ea typeface="Calibri" panose="020F0502020204030204" pitchFamily="34" charset="0"/>
            </a:endParaRPr>
          </a:p>
        </p:txBody>
      </p:sp>
      <p:sp>
        <p:nvSpPr>
          <p:cNvPr id="2" name="Footer Placeholder 1">
            <a:extLst>
              <a:ext uri="{FF2B5EF4-FFF2-40B4-BE49-F238E27FC236}">
                <a16:creationId xmlns:a16="http://schemas.microsoft.com/office/drawing/2014/main" id="{F231B818-48E7-4292-8D8B-412FC04244DD}"/>
              </a:ext>
            </a:extLst>
          </p:cNvPr>
          <p:cNvSpPr>
            <a:spLocks noGrp="1"/>
          </p:cNvSpPr>
          <p:nvPr>
            <p:ph type="ftr" sz="quarter" idx="11"/>
          </p:nvPr>
        </p:nvSpPr>
        <p:spPr/>
        <p:txBody>
          <a:bodyPr/>
          <a:lstStyle/>
          <a:p>
            <a:r>
              <a:rPr lang="en-US" noProof="0"/>
              <a:t>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1609252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3" name="Picture Placeholder 22" descr="Woman on laptop smiling">
            <a:extLst>
              <a:ext uri="{FF2B5EF4-FFF2-40B4-BE49-F238E27FC236}">
                <a16:creationId xmlns:a16="http://schemas.microsoft.com/office/drawing/2014/main" id="{35E3CE9E-B03C-CB4B-A83A-D3265C7A0545}"/>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title"/>
          </p:nvPr>
        </p:nvSpPr>
        <p:spPr>
          <a:xfrm>
            <a:off x="-1700" y="2156226"/>
            <a:ext cx="4903599" cy="1958400"/>
          </a:xfrm>
        </p:spPr>
        <p:txBody>
          <a:bodyPr/>
          <a:lstStyle/>
          <a:p>
            <a:r>
              <a:rPr lang="en-US" dirty="0"/>
              <a:t>Example</a:t>
            </a:r>
          </a:p>
        </p:txBody>
      </p:sp>
      <p:sp>
        <p:nvSpPr>
          <p:cNvPr id="10" name="Text Placeholder 9">
            <a:extLst>
              <a:ext uri="{FF2B5EF4-FFF2-40B4-BE49-F238E27FC236}">
                <a16:creationId xmlns:a16="http://schemas.microsoft.com/office/drawing/2014/main" id="{2972F17A-D965-40B9-8ABB-C634072DBCC0}"/>
              </a:ext>
            </a:extLst>
          </p:cNvPr>
          <p:cNvSpPr>
            <a:spLocks noGrp="1"/>
          </p:cNvSpPr>
          <p:nvPr>
            <p:ph type="body" sz="quarter" idx="13"/>
          </p:nvPr>
        </p:nvSpPr>
        <p:spPr>
          <a:xfrm>
            <a:off x="0" y="4110760"/>
            <a:ext cx="4902200" cy="1100565"/>
          </a:xfrm>
        </p:spPr>
        <p:txBody>
          <a:bodyPr/>
          <a:lstStyle/>
          <a:p>
            <a:r>
              <a:rPr lang="en-US" dirty="0"/>
              <a:t>One case presented according to 4 types of problems.</a:t>
            </a:r>
          </a:p>
          <a:p>
            <a:r>
              <a:rPr lang="en-US" dirty="0"/>
              <a:t>Consider the problem : Poverty</a:t>
            </a:r>
          </a:p>
        </p:txBody>
      </p:sp>
      <p:sp>
        <p:nvSpPr>
          <p:cNvPr id="5" name="Slide Number Placeholder 4">
            <a:extLst>
              <a:ext uri="{FF2B5EF4-FFF2-40B4-BE49-F238E27FC236}">
                <a16:creationId xmlns:a16="http://schemas.microsoft.com/office/drawing/2014/main" id="{F6964141-6F81-4947-A236-746D94ED3F6F}"/>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13</a:t>
            </a:fld>
            <a:endParaRPr lang="en-US" dirty="0"/>
          </a:p>
        </p:txBody>
      </p:sp>
    </p:spTree>
    <p:extLst>
      <p:ext uri="{BB962C8B-B14F-4D97-AF65-F5344CB8AC3E}">
        <p14:creationId xmlns:p14="http://schemas.microsoft.com/office/powerpoint/2010/main" val="2117695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7F6DCD-D317-4D86-81E0-893A3CB6A2FC}"/>
              </a:ext>
            </a:extLst>
          </p:cNvPr>
          <p:cNvSpPr>
            <a:spLocks noGrp="1"/>
          </p:cNvSpPr>
          <p:nvPr>
            <p:ph type="pic" sz="quarter" idx="10"/>
          </p:nvPr>
        </p:nvSpPr>
        <p:spPr/>
      </p:sp>
      <p:sp>
        <p:nvSpPr>
          <p:cNvPr id="3" name="Title 2">
            <a:extLst>
              <a:ext uri="{FF2B5EF4-FFF2-40B4-BE49-F238E27FC236}">
                <a16:creationId xmlns:a16="http://schemas.microsoft.com/office/drawing/2014/main" id="{37FEAB97-4FA1-463D-B8F4-F3AB30B78FA0}"/>
              </a:ext>
            </a:extLst>
          </p:cNvPr>
          <p:cNvSpPr>
            <a:spLocks noGrp="1"/>
          </p:cNvSpPr>
          <p:nvPr>
            <p:ph type="title"/>
          </p:nvPr>
        </p:nvSpPr>
        <p:spPr/>
        <p:txBody>
          <a:bodyPr/>
          <a:lstStyle/>
          <a:p>
            <a:r>
              <a:rPr lang="en-US" dirty="0"/>
              <a:t>Simple Problems</a:t>
            </a:r>
            <a:endParaRPr lang="en-ID" dirty="0"/>
          </a:p>
        </p:txBody>
      </p:sp>
      <p:sp>
        <p:nvSpPr>
          <p:cNvPr id="4" name="Text Placeholder 3">
            <a:extLst>
              <a:ext uri="{FF2B5EF4-FFF2-40B4-BE49-F238E27FC236}">
                <a16:creationId xmlns:a16="http://schemas.microsoft.com/office/drawing/2014/main" id="{BFE86883-F5EB-498B-AF47-4DD70773FDC5}"/>
              </a:ext>
            </a:extLst>
          </p:cNvPr>
          <p:cNvSpPr>
            <a:spLocks noGrp="1"/>
          </p:cNvSpPr>
          <p:nvPr>
            <p:ph type="body" sz="quarter" idx="13"/>
          </p:nvPr>
        </p:nvSpPr>
        <p:spPr/>
        <p:txBody>
          <a:bodyPr/>
          <a:lstStyle/>
          <a:p>
            <a:r>
              <a:rPr lang="en-ID" dirty="0">
                <a:latin typeface="Times New Roman" panose="02020603050405020304" pitchFamily="18" charset="0"/>
                <a:ea typeface="Calibri" panose="020F0502020204030204" pitchFamily="34" charset="0"/>
                <a:cs typeface="Times New Roman" panose="02020603050405020304" pitchFamily="18" charset="0"/>
              </a:rPr>
              <a:t>P</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overty means having an annual income of less than three thousand dollars.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D" dirty="0"/>
          </a:p>
        </p:txBody>
      </p:sp>
      <p:sp>
        <p:nvSpPr>
          <p:cNvPr id="5" name="Footer Placeholder 4">
            <a:extLst>
              <a:ext uri="{FF2B5EF4-FFF2-40B4-BE49-F238E27FC236}">
                <a16:creationId xmlns:a16="http://schemas.microsoft.com/office/drawing/2014/main" id="{27A6AE91-3328-4C40-A2A6-546012E9F496}"/>
              </a:ext>
            </a:extLst>
          </p:cNvPr>
          <p:cNvSpPr>
            <a:spLocks noGrp="1"/>
          </p:cNvSpPr>
          <p:nvPr>
            <p:ph type="ftr" sz="quarter" idx="11"/>
          </p:nvPr>
        </p:nvSpPr>
        <p:spPr/>
        <p:txBody>
          <a:bodyPr/>
          <a:lstStyle/>
          <a:p>
            <a:r>
              <a:rPr lang="en-US" noProof="0"/>
              <a:t>Add a footer</a:t>
            </a:r>
            <a:endParaRPr lang="en-US" noProof="0" dirty="0"/>
          </a:p>
        </p:txBody>
      </p:sp>
      <p:sp>
        <p:nvSpPr>
          <p:cNvPr id="6" name="Slide Number Placeholder 5">
            <a:extLst>
              <a:ext uri="{FF2B5EF4-FFF2-40B4-BE49-F238E27FC236}">
                <a16:creationId xmlns:a16="http://schemas.microsoft.com/office/drawing/2014/main" id="{491803D5-D90D-4348-9A30-EFC9F4E13BD1}"/>
              </a:ext>
            </a:extLst>
          </p:cNvPr>
          <p:cNvSpPr>
            <a:spLocks noGrp="1"/>
          </p:cNvSpPr>
          <p:nvPr>
            <p:ph type="sldNum" sz="quarter" idx="12"/>
          </p:nvPr>
        </p:nvSpPr>
        <p:spPr/>
        <p:txBody>
          <a:bodyPr/>
          <a:lstStyle/>
          <a:p>
            <a:fld id="{19B51A1E-902D-48AF-9020-955120F399B6}" type="slidenum">
              <a:rPr lang="en-US" noProof="0" smtClean="0"/>
              <a:pPr/>
              <a:t>14</a:t>
            </a:fld>
            <a:endParaRPr lang="en-US" noProof="0" dirty="0"/>
          </a:p>
        </p:txBody>
      </p:sp>
    </p:spTree>
    <p:extLst>
      <p:ext uri="{BB962C8B-B14F-4D97-AF65-F5344CB8AC3E}">
        <p14:creationId xmlns:p14="http://schemas.microsoft.com/office/powerpoint/2010/main" val="2525998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7F6DCD-D317-4D86-81E0-893A3CB6A2FC}"/>
              </a:ext>
            </a:extLst>
          </p:cNvPr>
          <p:cNvSpPr>
            <a:spLocks noGrp="1"/>
          </p:cNvSpPr>
          <p:nvPr>
            <p:ph type="pic" sz="quarter" idx="10"/>
          </p:nvPr>
        </p:nvSpPr>
        <p:spPr/>
      </p:sp>
      <p:sp>
        <p:nvSpPr>
          <p:cNvPr id="3" name="Title 2">
            <a:extLst>
              <a:ext uri="{FF2B5EF4-FFF2-40B4-BE49-F238E27FC236}">
                <a16:creationId xmlns:a16="http://schemas.microsoft.com/office/drawing/2014/main" id="{37FEAB97-4FA1-463D-B8F4-F3AB30B78FA0}"/>
              </a:ext>
            </a:extLst>
          </p:cNvPr>
          <p:cNvSpPr>
            <a:spLocks noGrp="1"/>
          </p:cNvSpPr>
          <p:nvPr>
            <p:ph type="title"/>
          </p:nvPr>
        </p:nvSpPr>
        <p:spPr/>
        <p:txBody>
          <a:bodyPr/>
          <a:lstStyle/>
          <a:p>
            <a:r>
              <a:rPr lang="en-ID" sz="3600" dirty="0">
                <a:effectLst/>
                <a:latin typeface="Times New Roman" panose="02020603050405020304" pitchFamily="18" charset="0"/>
                <a:ea typeface="Calibri" panose="020F0502020204030204" pitchFamily="34" charset="0"/>
                <a:cs typeface="Times New Roman" panose="02020603050405020304" pitchFamily="18" charset="0"/>
              </a:rPr>
              <a:t>compound problem</a:t>
            </a:r>
            <a:endParaRPr lang="en-ID" sz="3600" dirty="0"/>
          </a:p>
        </p:txBody>
      </p:sp>
      <p:sp>
        <p:nvSpPr>
          <p:cNvPr id="4" name="Text Placeholder 3">
            <a:extLst>
              <a:ext uri="{FF2B5EF4-FFF2-40B4-BE49-F238E27FC236}">
                <a16:creationId xmlns:a16="http://schemas.microsoft.com/office/drawing/2014/main" id="{BFE86883-F5EB-498B-AF47-4DD70773FDC5}"/>
              </a:ext>
            </a:extLst>
          </p:cNvPr>
          <p:cNvSpPr>
            <a:spLocks noGrp="1"/>
          </p:cNvSpPr>
          <p:nvPr>
            <p:ph type="body" sz="quarter" idx="13"/>
          </p:nvPr>
        </p:nvSpPr>
        <p:spPr>
          <a:xfrm>
            <a:off x="-1700" y="3440724"/>
            <a:ext cx="5956300" cy="1718130"/>
          </a:xfrm>
        </p:spPr>
        <p:txBody>
          <a:bodyPr/>
          <a:lstStyle/>
          <a:p>
            <a:pPr lvl="0" algn="just">
              <a:lnSpc>
                <a:spcPct val="100000"/>
              </a:lnSpc>
              <a:spcAft>
                <a:spcPts val="800"/>
              </a:spcAf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poverty means having an annual income of less than three thousand dollars, having an education below the level of grade eight, living in substandard housing (according to some specific criteria), and/or other characteristics.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27A6AE91-3328-4C40-A2A6-546012E9F496}"/>
              </a:ext>
            </a:extLst>
          </p:cNvPr>
          <p:cNvSpPr>
            <a:spLocks noGrp="1"/>
          </p:cNvSpPr>
          <p:nvPr>
            <p:ph type="ftr" sz="quarter" idx="11"/>
          </p:nvPr>
        </p:nvSpPr>
        <p:spPr/>
        <p:txBody>
          <a:bodyPr/>
          <a:lstStyle/>
          <a:p>
            <a:r>
              <a:rPr lang="en-US" noProof="0"/>
              <a:t>Add a footer</a:t>
            </a:r>
            <a:endParaRPr lang="en-US" noProof="0" dirty="0"/>
          </a:p>
        </p:txBody>
      </p:sp>
      <p:sp>
        <p:nvSpPr>
          <p:cNvPr id="6" name="Slide Number Placeholder 5">
            <a:extLst>
              <a:ext uri="{FF2B5EF4-FFF2-40B4-BE49-F238E27FC236}">
                <a16:creationId xmlns:a16="http://schemas.microsoft.com/office/drawing/2014/main" id="{491803D5-D90D-4348-9A30-EFC9F4E13BD1}"/>
              </a:ext>
            </a:extLst>
          </p:cNvPr>
          <p:cNvSpPr>
            <a:spLocks noGrp="1"/>
          </p:cNvSpPr>
          <p:nvPr>
            <p:ph type="sldNum" sz="quarter" idx="12"/>
          </p:nvPr>
        </p:nvSpPr>
        <p:spPr/>
        <p:txBody>
          <a:bodyPr/>
          <a:lstStyle/>
          <a:p>
            <a:fld id="{19B51A1E-902D-48AF-9020-955120F399B6}" type="slidenum">
              <a:rPr lang="en-US" noProof="0" smtClean="0"/>
              <a:pPr/>
              <a:t>15</a:t>
            </a:fld>
            <a:endParaRPr lang="en-US" noProof="0" dirty="0"/>
          </a:p>
        </p:txBody>
      </p:sp>
    </p:spTree>
    <p:extLst>
      <p:ext uri="{BB962C8B-B14F-4D97-AF65-F5344CB8AC3E}">
        <p14:creationId xmlns:p14="http://schemas.microsoft.com/office/powerpoint/2010/main" val="3735894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7F6DCD-D317-4D86-81E0-893A3CB6A2FC}"/>
              </a:ext>
            </a:extLst>
          </p:cNvPr>
          <p:cNvSpPr>
            <a:spLocks noGrp="1"/>
          </p:cNvSpPr>
          <p:nvPr>
            <p:ph type="pic" sz="quarter" idx="10"/>
          </p:nvPr>
        </p:nvSpPr>
        <p:spPr/>
      </p:sp>
      <p:sp>
        <p:nvSpPr>
          <p:cNvPr id="3" name="Title 2">
            <a:extLst>
              <a:ext uri="{FF2B5EF4-FFF2-40B4-BE49-F238E27FC236}">
                <a16:creationId xmlns:a16="http://schemas.microsoft.com/office/drawing/2014/main" id="{37FEAB97-4FA1-463D-B8F4-F3AB30B78FA0}"/>
              </a:ext>
            </a:extLst>
          </p:cNvPr>
          <p:cNvSpPr>
            <a:spLocks noGrp="1"/>
          </p:cNvSpPr>
          <p:nvPr>
            <p:ph type="title"/>
          </p:nvPr>
        </p:nvSpPr>
        <p:spPr/>
        <p:txBody>
          <a:bodyPr/>
          <a:lstStyle/>
          <a:p>
            <a:r>
              <a:rPr lang="en-ID" sz="3600" dirty="0">
                <a:effectLst/>
                <a:latin typeface="Times New Roman" panose="02020603050405020304" pitchFamily="18" charset="0"/>
                <a:ea typeface="Calibri" panose="020F0502020204030204" pitchFamily="34" charset="0"/>
                <a:cs typeface="Times New Roman" panose="02020603050405020304" pitchFamily="18" charset="0"/>
              </a:rPr>
              <a:t>complex problem:</a:t>
            </a:r>
            <a:endParaRPr lang="en-ID" sz="3600" dirty="0"/>
          </a:p>
        </p:txBody>
      </p:sp>
      <p:sp>
        <p:nvSpPr>
          <p:cNvPr id="4" name="Text Placeholder 3">
            <a:extLst>
              <a:ext uri="{FF2B5EF4-FFF2-40B4-BE49-F238E27FC236}">
                <a16:creationId xmlns:a16="http://schemas.microsoft.com/office/drawing/2014/main" id="{BFE86883-F5EB-498B-AF47-4DD70773FDC5}"/>
              </a:ext>
            </a:extLst>
          </p:cNvPr>
          <p:cNvSpPr>
            <a:spLocks noGrp="1"/>
          </p:cNvSpPr>
          <p:nvPr>
            <p:ph type="body" sz="quarter" idx="13"/>
          </p:nvPr>
        </p:nvSpPr>
        <p:spPr>
          <a:xfrm>
            <a:off x="-1700" y="3440724"/>
            <a:ext cx="5956300" cy="1718130"/>
          </a:xfrm>
        </p:spPr>
        <p:txBody>
          <a:bodyPr/>
          <a:lstStyle/>
          <a:p>
            <a:pPr lvl="0" algn="just">
              <a:lnSpc>
                <a:spcPct val="150000"/>
              </a:lnSpc>
              <a:spcAft>
                <a:spcPts val="800"/>
              </a:spcAft>
            </a:pPr>
            <a:r>
              <a:rPr lang="en-ID" dirty="0">
                <a:latin typeface="Times New Roman" panose="02020603050405020304" pitchFamily="18" charset="0"/>
                <a:ea typeface="Calibri" panose="020F0502020204030204" pitchFamily="34" charset="0"/>
                <a:cs typeface="Times New Roman" panose="02020603050405020304" pitchFamily="18" charset="0"/>
              </a:rPr>
              <a:t>P</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overty means the inability to obtain for oneself the minimum basic necessities of life (i.e., adequate food and shelter).</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27A6AE91-3328-4C40-A2A6-546012E9F496}"/>
              </a:ext>
            </a:extLst>
          </p:cNvPr>
          <p:cNvSpPr>
            <a:spLocks noGrp="1"/>
          </p:cNvSpPr>
          <p:nvPr>
            <p:ph type="ftr" sz="quarter" idx="11"/>
          </p:nvPr>
        </p:nvSpPr>
        <p:spPr/>
        <p:txBody>
          <a:bodyPr/>
          <a:lstStyle/>
          <a:p>
            <a:r>
              <a:rPr lang="en-US" noProof="0"/>
              <a:t>Add a footer</a:t>
            </a:r>
            <a:endParaRPr lang="en-US" noProof="0" dirty="0"/>
          </a:p>
        </p:txBody>
      </p:sp>
      <p:sp>
        <p:nvSpPr>
          <p:cNvPr id="6" name="Slide Number Placeholder 5">
            <a:extLst>
              <a:ext uri="{FF2B5EF4-FFF2-40B4-BE49-F238E27FC236}">
                <a16:creationId xmlns:a16="http://schemas.microsoft.com/office/drawing/2014/main" id="{491803D5-D90D-4348-9A30-EFC9F4E13BD1}"/>
              </a:ext>
            </a:extLst>
          </p:cNvPr>
          <p:cNvSpPr>
            <a:spLocks noGrp="1"/>
          </p:cNvSpPr>
          <p:nvPr>
            <p:ph type="sldNum" sz="quarter" idx="12"/>
          </p:nvPr>
        </p:nvSpPr>
        <p:spPr/>
        <p:txBody>
          <a:bodyPr/>
          <a:lstStyle/>
          <a:p>
            <a:fld id="{19B51A1E-902D-48AF-9020-955120F399B6}" type="slidenum">
              <a:rPr lang="en-US" noProof="0" smtClean="0"/>
              <a:pPr/>
              <a:t>16</a:t>
            </a:fld>
            <a:endParaRPr lang="en-US" noProof="0" dirty="0"/>
          </a:p>
        </p:txBody>
      </p:sp>
    </p:spTree>
    <p:extLst>
      <p:ext uri="{BB962C8B-B14F-4D97-AF65-F5344CB8AC3E}">
        <p14:creationId xmlns:p14="http://schemas.microsoft.com/office/powerpoint/2010/main" val="509891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7F6DCD-D317-4D86-81E0-893A3CB6A2FC}"/>
              </a:ext>
            </a:extLst>
          </p:cNvPr>
          <p:cNvSpPr>
            <a:spLocks noGrp="1"/>
          </p:cNvSpPr>
          <p:nvPr>
            <p:ph type="pic" sz="quarter" idx="10"/>
          </p:nvPr>
        </p:nvSpPr>
        <p:spPr/>
      </p:sp>
      <p:sp>
        <p:nvSpPr>
          <p:cNvPr id="3" name="Title 2">
            <a:extLst>
              <a:ext uri="{FF2B5EF4-FFF2-40B4-BE49-F238E27FC236}">
                <a16:creationId xmlns:a16="http://schemas.microsoft.com/office/drawing/2014/main" id="{37FEAB97-4FA1-463D-B8F4-F3AB30B78FA0}"/>
              </a:ext>
            </a:extLst>
          </p:cNvPr>
          <p:cNvSpPr>
            <a:spLocks noGrp="1"/>
          </p:cNvSpPr>
          <p:nvPr>
            <p:ph type="title"/>
          </p:nvPr>
        </p:nvSpPr>
        <p:spPr/>
        <p:txBody>
          <a:bodyPr/>
          <a:lstStyle/>
          <a:p>
            <a:r>
              <a:rPr lang="en-ID" sz="3600" dirty="0" err="1">
                <a:effectLst/>
                <a:latin typeface="Times New Roman" panose="02020603050405020304" pitchFamily="18" charset="0"/>
                <a:ea typeface="Calibri" panose="020F0502020204030204" pitchFamily="34" charset="0"/>
                <a:cs typeface="Times New Roman" panose="02020603050405020304" pitchFamily="18" charset="0"/>
              </a:rPr>
              <a:t>Metaproblem</a:t>
            </a:r>
            <a:r>
              <a:rPr lang="en-ID" sz="3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D" sz="3600" dirty="0"/>
          </a:p>
        </p:txBody>
      </p:sp>
      <p:sp>
        <p:nvSpPr>
          <p:cNvPr id="4" name="Text Placeholder 3">
            <a:extLst>
              <a:ext uri="{FF2B5EF4-FFF2-40B4-BE49-F238E27FC236}">
                <a16:creationId xmlns:a16="http://schemas.microsoft.com/office/drawing/2014/main" id="{BFE86883-F5EB-498B-AF47-4DD70773FDC5}"/>
              </a:ext>
            </a:extLst>
          </p:cNvPr>
          <p:cNvSpPr>
            <a:spLocks noGrp="1"/>
          </p:cNvSpPr>
          <p:nvPr>
            <p:ph type="body" sz="quarter" idx="13"/>
          </p:nvPr>
        </p:nvSpPr>
        <p:spPr>
          <a:xfrm>
            <a:off x="-1700" y="3440724"/>
            <a:ext cx="5956300" cy="1718130"/>
          </a:xfrm>
        </p:spPr>
        <p:txBody>
          <a:bodyPr/>
          <a:lstStyle/>
          <a:p>
            <a:pPr lvl="0" algn="just">
              <a:lnSpc>
                <a:spcPct val="150000"/>
              </a:lnSpc>
              <a:spcAft>
                <a:spcPts val="800"/>
              </a:spcAft>
            </a:pPr>
            <a:r>
              <a:rPr lang="en-ID" dirty="0" err="1">
                <a:latin typeface="Times New Roman" panose="02020603050405020304" pitchFamily="18" charset="0"/>
                <a:ea typeface="Calibri" panose="020F0502020204030204" pitchFamily="34" charset="0"/>
                <a:cs typeface="Times New Roman" panose="02020603050405020304" pitchFamily="18" charset="0"/>
              </a:rPr>
              <a:t>M</a:t>
            </a:r>
            <a:r>
              <a:rPr lang="en-ID" sz="1800" dirty="0" err="1">
                <a:effectLst/>
                <a:latin typeface="Times New Roman" panose="02020603050405020304" pitchFamily="18" charset="0"/>
                <a:ea typeface="Calibri" panose="020F0502020204030204" pitchFamily="34" charset="0"/>
                <a:cs typeface="Times New Roman" panose="02020603050405020304" pitchFamily="18" charset="0"/>
              </a:rPr>
              <a:t>etaproblem</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 poverty means relative social deprivation.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27A6AE91-3328-4C40-A2A6-546012E9F496}"/>
              </a:ext>
            </a:extLst>
          </p:cNvPr>
          <p:cNvSpPr>
            <a:spLocks noGrp="1"/>
          </p:cNvSpPr>
          <p:nvPr>
            <p:ph type="ftr" sz="quarter" idx="11"/>
          </p:nvPr>
        </p:nvSpPr>
        <p:spPr/>
        <p:txBody>
          <a:bodyPr/>
          <a:lstStyle/>
          <a:p>
            <a:r>
              <a:rPr lang="en-US" noProof="0"/>
              <a:t>Add a footer</a:t>
            </a:r>
            <a:endParaRPr lang="en-US" noProof="0" dirty="0"/>
          </a:p>
        </p:txBody>
      </p:sp>
      <p:sp>
        <p:nvSpPr>
          <p:cNvPr id="6" name="Slide Number Placeholder 5">
            <a:extLst>
              <a:ext uri="{FF2B5EF4-FFF2-40B4-BE49-F238E27FC236}">
                <a16:creationId xmlns:a16="http://schemas.microsoft.com/office/drawing/2014/main" id="{491803D5-D90D-4348-9A30-EFC9F4E13BD1}"/>
              </a:ext>
            </a:extLst>
          </p:cNvPr>
          <p:cNvSpPr>
            <a:spLocks noGrp="1"/>
          </p:cNvSpPr>
          <p:nvPr>
            <p:ph type="sldNum" sz="quarter" idx="12"/>
          </p:nvPr>
        </p:nvSpPr>
        <p:spPr/>
        <p:txBody>
          <a:bodyPr/>
          <a:lstStyle/>
          <a:p>
            <a:fld id="{19B51A1E-902D-48AF-9020-955120F399B6}" type="slidenum">
              <a:rPr lang="en-US" noProof="0" smtClean="0"/>
              <a:pPr/>
              <a:t>17</a:t>
            </a:fld>
            <a:endParaRPr lang="en-US" noProof="0" dirty="0"/>
          </a:p>
        </p:txBody>
      </p:sp>
      <p:sp>
        <p:nvSpPr>
          <p:cNvPr id="7" name="Rectangle 6">
            <a:extLst>
              <a:ext uri="{FF2B5EF4-FFF2-40B4-BE49-F238E27FC236}">
                <a16:creationId xmlns:a16="http://schemas.microsoft.com/office/drawing/2014/main" id="{B5373F81-35A4-4A22-BA81-97A74688B5B7}"/>
              </a:ext>
            </a:extLst>
          </p:cNvPr>
          <p:cNvSpPr/>
          <p:nvPr/>
        </p:nvSpPr>
        <p:spPr>
          <a:xfrm>
            <a:off x="6441743" y="2442949"/>
            <a:ext cx="5318257" cy="281143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Of course, these are not the only definitions of poverty that can be proposed, tested, and found useful. The point is that each of the above definitions is possible and each illustrates one of the four different types of problems identified earlier in this section.</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2467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r>
              <a:rPr lang="en-ID" sz="1600" dirty="0">
                <a:effectLst/>
                <a:latin typeface="Times New Roman" panose="02020603050405020304" pitchFamily="18" charset="0"/>
                <a:ea typeface="Calibri" panose="020F0502020204030204" pitchFamily="34" charset="0"/>
              </a:rPr>
              <a:t>The use of a particular strategy makes certain assumptions about the nature of the problem to which it is applied.</a:t>
            </a:r>
          </a:p>
          <a:p>
            <a:pPr>
              <a:buFontTx/>
              <a:buChar char="-"/>
            </a:pPr>
            <a:r>
              <a:rPr lang="en-ID" sz="1600" dirty="0">
                <a:latin typeface="Times New Roman" panose="02020603050405020304" pitchFamily="18" charset="0"/>
                <a:ea typeface="Calibri" panose="020F0502020204030204" pitchFamily="34" charset="0"/>
              </a:rPr>
              <a:t>P</a:t>
            </a:r>
            <a:r>
              <a:rPr lang="en-ID" sz="1600" dirty="0">
                <a:effectLst/>
                <a:latin typeface="Times New Roman" panose="02020603050405020304" pitchFamily="18" charset="0"/>
                <a:ea typeface="Calibri" panose="020F0502020204030204" pitchFamily="34" charset="0"/>
              </a:rPr>
              <a:t>lanning was defined as deliberate intervention in some process; </a:t>
            </a:r>
          </a:p>
          <a:p>
            <a:pPr>
              <a:buFontTx/>
              <a:buChar char="-"/>
            </a:pPr>
            <a:r>
              <a:rPr lang="en-ID" sz="1600" dirty="0">
                <a:effectLst/>
                <a:latin typeface="Times New Roman" panose="02020603050405020304" pitchFamily="18" charset="0"/>
                <a:ea typeface="Calibri" panose="020F0502020204030204" pitchFamily="34" charset="0"/>
              </a:rPr>
              <a:t>this was held to imply the existence of a problem and a solution</a:t>
            </a:r>
          </a:p>
          <a:p>
            <a:pPr>
              <a:buFontTx/>
              <a:buChar char="-"/>
            </a:pPr>
            <a:r>
              <a:rPr lang="en-ID" sz="1600" dirty="0">
                <a:effectLst/>
                <a:latin typeface="Times New Roman" panose="02020603050405020304" pitchFamily="18" charset="0"/>
                <a:ea typeface="Calibri" panose="020F0502020204030204" pitchFamily="34" charset="0"/>
                <a:cs typeface="Times New Roman" panose="02020603050405020304" pitchFamily="18" charset="0"/>
              </a:rPr>
              <a:t>The nature of a problem may change over time to induce such a change deliberately may form part of a planning strategy in a given case.</a:t>
            </a:r>
            <a:endParaRPr lang="en-ID" sz="16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18</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3390638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19</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
        <p:nvSpPr>
          <p:cNvPr id="2" name="Rectangle 1">
            <a:extLst>
              <a:ext uri="{FF2B5EF4-FFF2-40B4-BE49-F238E27FC236}">
                <a16:creationId xmlns:a16="http://schemas.microsoft.com/office/drawing/2014/main" id="{47F73571-9FD3-4D73-8C57-2AEC34D6F8A8}"/>
              </a:ext>
            </a:extLst>
          </p:cNvPr>
          <p:cNvSpPr/>
          <p:nvPr/>
        </p:nvSpPr>
        <p:spPr>
          <a:xfrm>
            <a:off x="6496334" y="3763649"/>
            <a:ext cx="5158854" cy="1668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Do the four fundamental types of problems identified earlier imply any special conditions for carrying out analysis and action and, if so, what are these conditions?</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0992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graphicFrame>
        <p:nvGraphicFramePr>
          <p:cNvPr id="8" name="Content Placeholder 7">
            <a:extLst>
              <a:ext uri="{FF2B5EF4-FFF2-40B4-BE49-F238E27FC236}">
                <a16:creationId xmlns:a16="http://schemas.microsoft.com/office/drawing/2014/main" id="{0EB4AE25-7F9F-4426-9433-2F3F4DF07F9F}"/>
              </a:ext>
            </a:extLst>
          </p:cNvPr>
          <p:cNvGraphicFramePr>
            <a:graphicFrameLocks noGrp="1"/>
          </p:cNvGraphicFramePr>
          <p:nvPr>
            <p:ph sz="half" idx="1"/>
            <p:extLst>
              <p:ext uri="{D42A27DB-BD31-4B8C-83A1-F6EECF244321}">
                <p14:modId xmlns:p14="http://schemas.microsoft.com/office/powerpoint/2010/main" val="1766643181"/>
              </p:ext>
            </p:extLst>
          </p:nvPr>
        </p:nvGraphicFramePr>
        <p:xfrm>
          <a:off x="5936776" y="3162822"/>
          <a:ext cx="5664000" cy="3208527"/>
        </p:xfrm>
        <a:graphic>
          <a:graphicData uri="http://schemas.openxmlformats.org/drawingml/2006/table">
            <a:tbl>
              <a:tblPr firstRow="1" firstCol="1" bandRow="1">
                <a:tableStyleId>{073A0DAA-6AF3-43AB-8588-CEC1D06C72B9}</a:tableStyleId>
              </a:tblPr>
              <a:tblGrid>
                <a:gridCol w="1887790">
                  <a:extLst>
                    <a:ext uri="{9D8B030D-6E8A-4147-A177-3AD203B41FA5}">
                      <a16:colId xmlns:a16="http://schemas.microsoft.com/office/drawing/2014/main" val="2552280580"/>
                    </a:ext>
                  </a:extLst>
                </a:gridCol>
                <a:gridCol w="1887790">
                  <a:extLst>
                    <a:ext uri="{9D8B030D-6E8A-4147-A177-3AD203B41FA5}">
                      <a16:colId xmlns:a16="http://schemas.microsoft.com/office/drawing/2014/main" val="3206667184"/>
                    </a:ext>
                  </a:extLst>
                </a:gridCol>
                <a:gridCol w="1888420">
                  <a:extLst>
                    <a:ext uri="{9D8B030D-6E8A-4147-A177-3AD203B41FA5}">
                      <a16:colId xmlns:a16="http://schemas.microsoft.com/office/drawing/2014/main" val="2201932226"/>
                    </a:ext>
                  </a:extLst>
                </a:gridCol>
              </a:tblGrid>
              <a:tr h="209243">
                <a:tc>
                  <a:txBody>
                    <a:bodyPr/>
                    <a:lstStyle/>
                    <a:p>
                      <a:pPr algn="just">
                        <a:lnSpc>
                          <a:spcPct val="150000"/>
                        </a:lnSpc>
                        <a:spcAft>
                          <a:spcPts val="800"/>
                        </a:spcAft>
                      </a:pPr>
                      <a:r>
                        <a:rPr lang="en-ID" sz="700">
                          <a:effectLst/>
                        </a:rPr>
                        <a:t>Type of Problem </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Limits of Analysis </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Limits of Action</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extLst>
                  <a:ext uri="{0D108BD9-81ED-4DB2-BD59-A6C34878D82A}">
                    <a16:rowId xmlns:a16="http://schemas.microsoft.com/office/drawing/2014/main" val="221375143"/>
                  </a:ext>
                </a:extLst>
              </a:tr>
              <a:tr h="639335">
                <a:tc>
                  <a:txBody>
                    <a:bodyPr/>
                    <a:lstStyle/>
                    <a:p>
                      <a:pPr algn="just">
                        <a:lnSpc>
                          <a:spcPct val="150000"/>
                        </a:lnSpc>
                        <a:spcAft>
                          <a:spcPts val="800"/>
                        </a:spcAft>
                      </a:pPr>
                      <a:r>
                        <a:rPr lang="en-ID" sz="700">
                          <a:effectLst/>
                        </a:rPr>
                        <a:t>Simple (a specified number of calculable variables)</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Complete understanding of all of the variables (comprehensive analysis)</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Maximization or optimization</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extLst>
                  <a:ext uri="{0D108BD9-81ED-4DB2-BD59-A6C34878D82A}">
                    <a16:rowId xmlns:a16="http://schemas.microsoft.com/office/drawing/2014/main" val="1994794691"/>
                  </a:ext>
                </a:extLst>
              </a:tr>
              <a:tr h="860307">
                <a:tc>
                  <a:txBody>
                    <a:bodyPr/>
                    <a:lstStyle/>
                    <a:p>
                      <a:pPr algn="just">
                        <a:lnSpc>
                          <a:spcPct val="150000"/>
                        </a:lnSpc>
                        <a:spcAft>
                          <a:spcPts val="800"/>
                        </a:spcAft>
                      </a:pPr>
                      <a:r>
                        <a:rPr lang="en-ID" sz="700">
                          <a:effectLst/>
                        </a:rPr>
                        <a:t>Compound (an unspecified number of calculable variables</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Complete understanding of some of the variables (in depth analysis of subproblems)</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Suboptimization (second best, “satisficing,” etc.)</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extLst>
                  <a:ext uri="{0D108BD9-81ED-4DB2-BD59-A6C34878D82A}">
                    <a16:rowId xmlns:a16="http://schemas.microsoft.com/office/drawing/2014/main" val="3283334527"/>
                  </a:ext>
                </a:extLst>
              </a:tr>
              <a:tr h="639335">
                <a:tc>
                  <a:txBody>
                    <a:bodyPr/>
                    <a:lstStyle/>
                    <a:p>
                      <a:pPr algn="just">
                        <a:lnSpc>
                          <a:spcPct val="150000"/>
                        </a:lnSpc>
                        <a:spcAft>
                          <a:spcPts val="800"/>
                        </a:spcAft>
                      </a:pPr>
                      <a:r>
                        <a:rPr lang="en-ID" sz="700">
                          <a:effectLst/>
                        </a:rPr>
                        <a:t>Complex (a specified number of incalculable variables)</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Partial understanding of all of the variables (quick surveys)</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dirty="0">
                          <a:effectLst/>
                        </a:rPr>
                        <a:t>Overall improvements (Pareto optima)</a:t>
                      </a:r>
                      <a:endParaRPr lang="en-ID"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extLst>
                  <a:ext uri="{0D108BD9-81ED-4DB2-BD59-A6C34878D82A}">
                    <a16:rowId xmlns:a16="http://schemas.microsoft.com/office/drawing/2014/main" val="2437445790"/>
                  </a:ext>
                </a:extLst>
              </a:tr>
              <a:tr h="860307">
                <a:tc>
                  <a:txBody>
                    <a:bodyPr/>
                    <a:lstStyle/>
                    <a:p>
                      <a:pPr algn="just">
                        <a:lnSpc>
                          <a:spcPct val="150000"/>
                        </a:lnSpc>
                        <a:spcAft>
                          <a:spcPts val="800"/>
                        </a:spcAft>
                      </a:pPr>
                      <a:r>
                        <a:rPr lang="en-ID" sz="700" dirty="0" err="1">
                          <a:effectLst/>
                        </a:rPr>
                        <a:t>Metaproblem</a:t>
                      </a:r>
                      <a:r>
                        <a:rPr lang="en-ID" sz="700" dirty="0">
                          <a:effectLst/>
                        </a:rPr>
                        <a:t> (an unspecified number of incalculable variables</a:t>
                      </a:r>
                      <a:endParaRPr lang="en-ID"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a:effectLst/>
                        </a:rPr>
                        <a:t>Partial understanding of some of the variables (points of departure, benchmarks, etc.)</a:t>
                      </a:r>
                      <a:endParaRPr lang="en-ID" sz="70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tc>
                  <a:txBody>
                    <a:bodyPr/>
                    <a:lstStyle/>
                    <a:p>
                      <a:pPr algn="just">
                        <a:lnSpc>
                          <a:spcPct val="150000"/>
                        </a:lnSpc>
                        <a:spcAft>
                          <a:spcPts val="800"/>
                        </a:spcAft>
                      </a:pPr>
                      <a:r>
                        <a:rPr lang="en-ID" sz="700" dirty="0">
                          <a:effectLst/>
                        </a:rPr>
                        <a:t>Partial improvements (Pareto </a:t>
                      </a:r>
                      <a:r>
                        <a:rPr lang="en-ID" sz="700" dirty="0" err="1">
                          <a:effectLst/>
                        </a:rPr>
                        <a:t>suboptima</a:t>
                      </a:r>
                      <a:r>
                        <a:rPr lang="en-ID" sz="700" dirty="0">
                          <a:effectLst/>
                        </a:rPr>
                        <a:t>)</a:t>
                      </a:r>
                      <a:endParaRPr lang="en-ID"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1947" marR="41947" marT="0" marB="0"/>
                </a:tc>
                <a:extLst>
                  <a:ext uri="{0D108BD9-81ED-4DB2-BD59-A6C34878D82A}">
                    <a16:rowId xmlns:a16="http://schemas.microsoft.com/office/drawing/2014/main" val="220027789"/>
                  </a:ext>
                </a:extLst>
              </a:tr>
            </a:tbl>
          </a:graphicData>
        </a:graphic>
      </p:graphicFrame>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20</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9849931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21</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
        <p:nvSpPr>
          <p:cNvPr id="2" name="Rectangle 1">
            <a:extLst>
              <a:ext uri="{FF2B5EF4-FFF2-40B4-BE49-F238E27FC236}">
                <a16:creationId xmlns:a16="http://schemas.microsoft.com/office/drawing/2014/main" id="{47F73571-9FD3-4D73-8C57-2AEC34D6F8A8}"/>
              </a:ext>
            </a:extLst>
          </p:cNvPr>
          <p:cNvSpPr/>
          <p:nvPr/>
        </p:nvSpPr>
        <p:spPr>
          <a:xfrm>
            <a:off x="6496334" y="3763649"/>
            <a:ext cx="5158854" cy="1668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400" dirty="0">
                <a:solidFill>
                  <a:schemeClr val="tx1"/>
                </a:solidFill>
              </a:rPr>
              <a:t>Simple problems are solved by comprehensive analysis and planned optimization; </a:t>
            </a:r>
            <a:endParaRPr lang="en-ID" sz="14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47256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22</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
        <p:nvSpPr>
          <p:cNvPr id="2" name="Rectangle 1">
            <a:extLst>
              <a:ext uri="{FF2B5EF4-FFF2-40B4-BE49-F238E27FC236}">
                <a16:creationId xmlns:a16="http://schemas.microsoft.com/office/drawing/2014/main" id="{47F73571-9FD3-4D73-8C57-2AEC34D6F8A8}"/>
              </a:ext>
            </a:extLst>
          </p:cNvPr>
          <p:cNvSpPr/>
          <p:nvPr/>
        </p:nvSpPr>
        <p:spPr>
          <a:xfrm>
            <a:off x="6496334" y="3763649"/>
            <a:ext cx="5158854" cy="1668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400" dirty="0">
                <a:solidFill>
                  <a:schemeClr val="tx1"/>
                </a:solidFill>
              </a:rPr>
              <a:t>compound problems are solved by </a:t>
            </a:r>
            <a:r>
              <a:rPr lang="en-ID" sz="1400" dirty="0" err="1">
                <a:solidFill>
                  <a:schemeClr val="tx1"/>
                </a:solidFill>
              </a:rPr>
              <a:t>analyzing</a:t>
            </a:r>
            <a:r>
              <a:rPr lang="en-ID" sz="1400" dirty="0">
                <a:solidFill>
                  <a:schemeClr val="tx1"/>
                </a:solidFill>
              </a:rPr>
              <a:t> those parts of the problem which are amenable to analysis (i.e., the known calculable variables) and planning to optimize those parts; </a:t>
            </a:r>
          </a:p>
        </p:txBody>
      </p:sp>
    </p:spTree>
    <p:extLst>
      <p:ext uri="{BB962C8B-B14F-4D97-AF65-F5344CB8AC3E}">
        <p14:creationId xmlns:p14="http://schemas.microsoft.com/office/powerpoint/2010/main" val="336295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23</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
        <p:nvSpPr>
          <p:cNvPr id="2" name="Rectangle 1">
            <a:extLst>
              <a:ext uri="{FF2B5EF4-FFF2-40B4-BE49-F238E27FC236}">
                <a16:creationId xmlns:a16="http://schemas.microsoft.com/office/drawing/2014/main" id="{47F73571-9FD3-4D73-8C57-2AEC34D6F8A8}"/>
              </a:ext>
            </a:extLst>
          </p:cNvPr>
          <p:cNvSpPr/>
          <p:nvPr/>
        </p:nvSpPr>
        <p:spPr>
          <a:xfrm>
            <a:off x="6496334" y="3763649"/>
            <a:ext cx="5158854" cy="1668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400" dirty="0">
                <a:solidFill>
                  <a:schemeClr val="tx1"/>
                </a:solidFill>
              </a:rPr>
              <a:t>complex problems are solved by </a:t>
            </a:r>
            <a:r>
              <a:rPr lang="en-ID" sz="1400" dirty="0" err="1">
                <a:solidFill>
                  <a:schemeClr val="tx1"/>
                </a:solidFill>
              </a:rPr>
              <a:t>analyzing</a:t>
            </a:r>
            <a:r>
              <a:rPr lang="en-ID" sz="1400" dirty="0">
                <a:solidFill>
                  <a:schemeClr val="tx1"/>
                </a:solidFill>
              </a:rPr>
              <a:t> all the variables of the problem to the extent necessary to permit the planning of improvements in the situation as a whole; </a:t>
            </a:r>
          </a:p>
        </p:txBody>
      </p:sp>
    </p:spTree>
    <p:extLst>
      <p:ext uri="{BB962C8B-B14F-4D97-AF65-F5344CB8AC3E}">
        <p14:creationId xmlns:p14="http://schemas.microsoft.com/office/powerpoint/2010/main" val="396266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24</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The Appropriateness of Strategy to Problem</a:t>
            </a:r>
            <a:r>
              <a:rPr lang="en-ID" sz="1800" baseline="30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3</a:t>
            </a:r>
            <a:endParaRPr lang="en-ID" sz="1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
        <p:nvSpPr>
          <p:cNvPr id="2" name="Rectangle 1">
            <a:extLst>
              <a:ext uri="{FF2B5EF4-FFF2-40B4-BE49-F238E27FC236}">
                <a16:creationId xmlns:a16="http://schemas.microsoft.com/office/drawing/2014/main" id="{47F73571-9FD3-4D73-8C57-2AEC34D6F8A8}"/>
              </a:ext>
            </a:extLst>
          </p:cNvPr>
          <p:cNvSpPr/>
          <p:nvPr/>
        </p:nvSpPr>
        <p:spPr>
          <a:xfrm>
            <a:off x="6496334" y="3763649"/>
            <a:ext cx="5158854" cy="1668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400" dirty="0" err="1">
                <a:solidFill>
                  <a:schemeClr val="tx1"/>
                </a:solidFill>
              </a:rPr>
              <a:t>metaproblems</a:t>
            </a:r>
            <a:r>
              <a:rPr lang="en-ID" sz="1400" dirty="0">
                <a:solidFill>
                  <a:schemeClr val="tx1"/>
                </a:solidFill>
              </a:rPr>
              <a:t> are solved by </a:t>
            </a:r>
            <a:r>
              <a:rPr lang="en-ID" sz="1400" dirty="0" err="1">
                <a:solidFill>
                  <a:schemeClr val="tx1"/>
                </a:solidFill>
              </a:rPr>
              <a:t>analyzing</a:t>
            </a:r>
            <a:r>
              <a:rPr lang="en-ID" sz="1400" dirty="0">
                <a:solidFill>
                  <a:schemeClr val="tx1"/>
                </a:solidFill>
              </a:rPr>
              <a:t> some of the variables to the extent that some improvements can be planned in some parts of the problem.</a:t>
            </a:r>
          </a:p>
        </p:txBody>
      </p:sp>
    </p:spTree>
    <p:extLst>
      <p:ext uri="{BB962C8B-B14F-4D97-AF65-F5344CB8AC3E}">
        <p14:creationId xmlns:p14="http://schemas.microsoft.com/office/powerpoint/2010/main" val="27686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7F6DCD-D317-4D86-81E0-893A3CB6A2FC}"/>
              </a:ext>
            </a:extLst>
          </p:cNvPr>
          <p:cNvSpPr>
            <a:spLocks noGrp="1"/>
          </p:cNvSpPr>
          <p:nvPr>
            <p:ph type="pic" sz="quarter" idx="10"/>
          </p:nvPr>
        </p:nvSpPr>
        <p:spPr/>
      </p:sp>
      <p:sp>
        <p:nvSpPr>
          <p:cNvPr id="3" name="Title 2">
            <a:extLst>
              <a:ext uri="{FF2B5EF4-FFF2-40B4-BE49-F238E27FC236}">
                <a16:creationId xmlns:a16="http://schemas.microsoft.com/office/drawing/2014/main" id="{37FEAB97-4FA1-463D-B8F4-F3AB30B78FA0}"/>
              </a:ext>
            </a:extLst>
          </p:cNvPr>
          <p:cNvSpPr>
            <a:spLocks noGrp="1"/>
          </p:cNvSpPr>
          <p:nvPr>
            <p:ph type="title"/>
          </p:nvPr>
        </p:nvSpPr>
        <p:spPr/>
        <p:txBody>
          <a:bodyPr/>
          <a:lstStyle/>
          <a:p>
            <a:r>
              <a:rPr lang="en-ID" sz="3600" dirty="0">
                <a:effectLst/>
                <a:latin typeface="Times New Roman" panose="02020603050405020304" pitchFamily="18" charset="0"/>
                <a:ea typeface="Calibri" panose="020F0502020204030204" pitchFamily="34" charset="0"/>
                <a:cs typeface="Times New Roman" panose="02020603050405020304" pitchFamily="18" charset="0"/>
              </a:rPr>
              <a:t>Formulate the Solutions</a:t>
            </a:r>
            <a:r>
              <a:rPr lang="en-ID" sz="3600" baseline="300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en-ID" sz="3600" dirty="0"/>
          </a:p>
        </p:txBody>
      </p:sp>
      <p:sp>
        <p:nvSpPr>
          <p:cNvPr id="4" name="Text Placeholder 3">
            <a:extLst>
              <a:ext uri="{FF2B5EF4-FFF2-40B4-BE49-F238E27FC236}">
                <a16:creationId xmlns:a16="http://schemas.microsoft.com/office/drawing/2014/main" id="{BFE86883-F5EB-498B-AF47-4DD70773FDC5}"/>
              </a:ext>
            </a:extLst>
          </p:cNvPr>
          <p:cNvSpPr>
            <a:spLocks noGrp="1"/>
          </p:cNvSpPr>
          <p:nvPr>
            <p:ph type="body" sz="quarter" idx="13"/>
          </p:nvPr>
        </p:nvSpPr>
        <p:spPr>
          <a:xfrm>
            <a:off x="-1700" y="3440724"/>
            <a:ext cx="5956300" cy="1718130"/>
          </a:xfrm>
        </p:spPr>
        <p:txBody>
          <a:bodyPr/>
          <a:lstStyle/>
          <a:p>
            <a:pPr lvl="0" algn="just">
              <a:lnSpc>
                <a:spcPct val="150000"/>
              </a:lnSpc>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1. Which solution is most Feasible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27A6AE91-3328-4C40-A2A6-546012E9F496}"/>
              </a:ext>
            </a:extLst>
          </p:cNvPr>
          <p:cNvSpPr>
            <a:spLocks noGrp="1"/>
          </p:cNvSpPr>
          <p:nvPr>
            <p:ph type="ftr" sz="quarter" idx="11"/>
          </p:nvPr>
        </p:nvSpPr>
        <p:spPr/>
        <p:txBody>
          <a:bodyPr/>
          <a:lstStyle/>
          <a:p>
            <a:r>
              <a:rPr lang="en-US" noProof="0"/>
              <a:t>4https://www.uapb.edu/sites/www/Uploads/Assessment/webinar/session%203/NewFolder/6%20Step%20Problem%20Solving%20Process.pdf</a:t>
            </a:r>
            <a:endParaRPr lang="en-US" noProof="0" dirty="0"/>
          </a:p>
        </p:txBody>
      </p:sp>
      <p:sp>
        <p:nvSpPr>
          <p:cNvPr id="7" name="Rectangle 6">
            <a:extLst>
              <a:ext uri="{FF2B5EF4-FFF2-40B4-BE49-F238E27FC236}">
                <a16:creationId xmlns:a16="http://schemas.microsoft.com/office/drawing/2014/main" id="{B5373F81-35A4-4A22-BA81-97A74688B5B7}"/>
              </a:ext>
            </a:extLst>
          </p:cNvPr>
          <p:cNvSpPr/>
          <p:nvPr/>
        </p:nvSpPr>
        <p:spPr>
          <a:xfrm>
            <a:off x="6441743" y="2442949"/>
            <a:ext cx="5318257" cy="39968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a:solidFill>
                  <a:schemeClr val="tx1"/>
                </a:solidFill>
              </a:rPr>
              <a:t>A feasible solution is determined by following these:</a:t>
            </a:r>
          </a:p>
          <a:p>
            <a:pPr marL="185738" indent="-185738"/>
            <a:r>
              <a:rPr lang="en-ID" dirty="0"/>
              <a:t>• Can be implemented within an acceptable  timeframe? </a:t>
            </a:r>
          </a:p>
          <a:p>
            <a:r>
              <a:rPr lang="en-ID" dirty="0"/>
              <a:t>• Is cost effective, reliable and realistic? </a:t>
            </a:r>
          </a:p>
          <a:p>
            <a:r>
              <a:rPr lang="en-ID" dirty="0"/>
              <a:t>• Will make resource usage more effective? </a:t>
            </a:r>
          </a:p>
          <a:p>
            <a:pPr marL="185738" indent="-185738"/>
            <a:r>
              <a:rPr lang="en-ID" dirty="0"/>
              <a:t>• Can adapt to conditions as they evolve and change? </a:t>
            </a:r>
          </a:p>
          <a:p>
            <a:r>
              <a:rPr lang="en-ID" dirty="0"/>
              <a:t>• Its risks are manageable? </a:t>
            </a:r>
          </a:p>
          <a:p>
            <a:pPr marL="185738" indent="-185738"/>
            <a:r>
              <a:rPr lang="en-ID" dirty="0"/>
              <a:t>• Will benefit the organization/ Which solution is favoured?</a:t>
            </a:r>
          </a:p>
          <a:p>
            <a:pPr algn="ctr"/>
            <a:endParaRPr lang="en-ID" dirty="0">
              <a:solidFill>
                <a:schemeClr val="tx1"/>
              </a:solidFill>
            </a:endParaRPr>
          </a:p>
          <a:p>
            <a:pPr algn="ctr"/>
            <a:endParaRPr lang="en-ID"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28228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7F6DCD-D317-4D86-81E0-893A3CB6A2FC}"/>
              </a:ext>
            </a:extLst>
          </p:cNvPr>
          <p:cNvSpPr>
            <a:spLocks noGrp="1"/>
          </p:cNvSpPr>
          <p:nvPr>
            <p:ph type="pic" sz="quarter" idx="10"/>
          </p:nvPr>
        </p:nvSpPr>
        <p:spPr/>
      </p:sp>
      <p:sp>
        <p:nvSpPr>
          <p:cNvPr id="3" name="Title 2">
            <a:extLst>
              <a:ext uri="{FF2B5EF4-FFF2-40B4-BE49-F238E27FC236}">
                <a16:creationId xmlns:a16="http://schemas.microsoft.com/office/drawing/2014/main" id="{37FEAB97-4FA1-463D-B8F4-F3AB30B78FA0}"/>
              </a:ext>
            </a:extLst>
          </p:cNvPr>
          <p:cNvSpPr>
            <a:spLocks noGrp="1"/>
          </p:cNvSpPr>
          <p:nvPr>
            <p:ph type="title"/>
          </p:nvPr>
        </p:nvSpPr>
        <p:spPr/>
        <p:txBody>
          <a:bodyPr/>
          <a:lstStyle/>
          <a:p>
            <a:r>
              <a:rPr lang="en-ID" sz="3600" dirty="0">
                <a:effectLst/>
                <a:latin typeface="Times New Roman" panose="02020603050405020304" pitchFamily="18" charset="0"/>
                <a:ea typeface="Calibri" panose="020F0502020204030204" pitchFamily="34" charset="0"/>
                <a:cs typeface="Times New Roman" panose="02020603050405020304" pitchFamily="18" charset="0"/>
              </a:rPr>
              <a:t>Formulate the Solutions</a:t>
            </a:r>
            <a:r>
              <a:rPr lang="en-ID" sz="3600" baseline="300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en-ID" sz="3600" dirty="0"/>
          </a:p>
        </p:txBody>
      </p:sp>
      <p:sp>
        <p:nvSpPr>
          <p:cNvPr id="4" name="Text Placeholder 3">
            <a:extLst>
              <a:ext uri="{FF2B5EF4-FFF2-40B4-BE49-F238E27FC236}">
                <a16:creationId xmlns:a16="http://schemas.microsoft.com/office/drawing/2014/main" id="{BFE86883-F5EB-498B-AF47-4DD70773FDC5}"/>
              </a:ext>
            </a:extLst>
          </p:cNvPr>
          <p:cNvSpPr>
            <a:spLocks noGrp="1"/>
          </p:cNvSpPr>
          <p:nvPr>
            <p:ph type="body" sz="quarter" idx="13"/>
          </p:nvPr>
        </p:nvSpPr>
        <p:spPr>
          <a:xfrm>
            <a:off x="-1700" y="3440724"/>
            <a:ext cx="5956300" cy="1718130"/>
          </a:xfrm>
        </p:spPr>
        <p:txBody>
          <a:bodyPr/>
          <a:lstStyle/>
          <a:p>
            <a:pPr lvl="0" algn="just">
              <a:lnSpc>
                <a:spcPct val="150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2</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ID" sz="1800" dirty="0">
                <a:effectLst/>
                <a:latin typeface="Times New Roman" panose="02020603050405020304" pitchFamily="18" charset="0"/>
                <a:ea typeface="Calibri" panose="020F0502020204030204" pitchFamily="34" charset="0"/>
              </a:rPr>
              <a:t>Which solution is favoured by those who will implement and use it?</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27A6AE91-3328-4C40-A2A6-546012E9F496}"/>
              </a:ext>
            </a:extLst>
          </p:cNvPr>
          <p:cNvSpPr>
            <a:spLocks noGrp="1"/>
          </p:cNvSpPr>
          <p:nvPr>
            <p:ph type="ftr" sz="quarter" idx="11"/>
          </p:nvPr>
        </p:nvSpPr>
        <p:spPr/>
        <p:txBody>
          <a:bodyPr/>
          <a:lstStyle/>
          <a:p>
            <a:r>
              <a:rPr lang="en-US" noProof="0"/>
              <a:t>4https://www.uapb.edu/sites/www/Uploads/Assessment/webinar/session%203/NewFolder/6%20Step%20Problem%20Solving%20Process.pdf</a:t>
            </a:r>
            <a:endParaRPr lang="en-US" noProof="0" dirty="0"/>
          </a:p>
        </p:txBody>
      </p:sp>
      <p:sp>
        <p:nvSpPr>
          <p:cNvPr id="7" name="Rectangle 6">
            <a:extLst>
              <a:ext uri="{FF2B5EF4-FFF2-40B4-BE49-F238E27FC236}">
                <a16:creationId xmlns:a16="http://schemas.microsoft.com/office/drawing/2014/main" id="{B5373F81-35A4-4A22-BA81-97A74688B5B7}"/>
              </a:ext>
            </a:extLst>
          </p:cNvPr>
          <p:cNvSpPr/>
          <p:nvPr/>
        </p:nvSpPr>
        <p:spPr>
          <a:xfrm>
            <a:off x="6441743" y="2344093"/>
            <a:ext cx="5318257" cy="39968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a:solidFill>
                  <a:schemeClr val="tx1"/>
                </a:solidFill>
              </a:rPr>
              <a:t>Acceptance by the people who will use and implement the solution is key to success. This is where the previous steps come into play. To users and implementers, a solution may seem too radical, complex or unrealistic.</a:t>
            </a:r>
          </a:p>
          <a:p>
            <a:pPr algn="ctr"/>
            <a:endParaRPr lang="en-ID"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64698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pPr algn="ctr"/>
            <a:r>
              <a:rPr lang="en-US" dirty="0"/>
              <a:t>Implement the Solutions</a:t>
            </a:r>
            <a:r>
              <a:rPr lang="en-US" baseline="30000" dirty="0"/>
              <a:t>4</a:t>
            </a:r>
            <a:endParaRPr lang="en-US" dirty="0"/>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27</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4107918"/>
            <a:ext cx="5956300" cy="1378482"/>
          </a:xfrm>
        </p:spPr>
        <p:txBody>
          <a:bodyPr/>
          <a:lstStyle/>
          <a:p>
            <a:pPr algn="just">
              <a:lnSpc>
                <a:spcPct val="150000"/>
              </a:lnSpc>
              <a:spcAft>
                <a:spcPts val="800"/>
              </a:spcAf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Once the solution has been chosen, initial project planning begins and establishes: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Footer Placeholder 5">
            <a:extLst>
              <a:ext uri="{FF2B5EF4-FFF2-40B4-BE49-F238E27FC236}">
                <a16:creationId xmlns:a16="http://schemas.microsoft.com/office/drawing/2014/main" id="{7F81808E-04FA-4E01-9CC2-D040444B2099}"/>
              </a:ext>
            </a:extLst>
          </p:cNvPr>
          <p:cNvSpPr>
            <a:spLocks noGrp="1"/>
          </p:cNvSpPr>
          <p:nvPr>
            <p:ph type="ftr" sz="quarter" idx="11"/>
          </p:nvPr>
        </p:nvSpPr>
        <p:spPr>
          <a:xfrm>
            <a:off x="432000" y="6302882"/>
            <a:ext cx="5664000" cy="432000"/>
          </a:xfrm>
        </p:spPr>
        <p:txBody>
          <a:bodyPr/>
          <a:lstStyle/>
          <a:p>
            <a:r>
              <a:rPr lang="en-ID"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ID" dirty="0">
                <a:effectLst/>
                <a:latin typeface="Times New Roman" panose="02020603050405020304" pitchFamily="18" charset="0"/>
                <a:ea typeface="Calibri" panose="020F0502020204030204" pitchFamily="34" charset="0"/>
                <a:cs typeface="Times New Roman" panose="02020603050405020304" pitchFamily="18" charset="0"/>
              </a:rPr>
              <a:t>https://www.uapb.edu/sites/www/Uploads/Assessment/webinar/session%203/NewFolder/6%20Step%20Problem%20Solving%20Process.pdf</a:t>
            </a:r>
            <a:endParaRPr lang="en-ID"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4084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pPr algn="ctr"/>
            <a:r>
              <a:rPr lang="en-US" dirty="0"/>
              <a:t>Implement the Solutions</a:t>
            </a:r>
            <a:r>
              <a:rPr lang="en-US" baseline="30000" dirty="0"/>
              <a:t>4</a:t>
            </a:r>
            <a:endParaRPr lang="en-US" dirty="0"/>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28</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4107918"/>
            <a:ext cx="5956300" cy="1378482"/>
          </a:xfrm>
        </p:spPr>
        <p:txBody>
          <a:bodyPr/>
          <a:lstStyle/>
          <a:p>
            <a:pPr algn="just">
              <a:lnSpc>
                <a:spcPct val="150000"/>
              </a:lnSpc>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Consider the things below before starting to implement the solution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Footer Placeholder 5">
            <a:extLst>
              <a:ext uri="{FF2B5EF4-FFF2-40B4-BE49-F238E27FC236}">
                <a16:creationId xmlns:a16="http://schemas.microsoft.com/office/drawing/2014/main" id="{7F81808E-04FA-4E01-9CC2-D040444B2099}"/>
              </a:ext>
            </a:extLst>
          </p:cNvPr>
          <p:cNvSpPr>
            <a:spLocks noGrp="1"/>
          </p:cNvSpPr>
          <p:nvPr>
            <p:ph type="ftr" sz="quarter" idx="11"/>
          </p:nvPr>
        </p:nvSpPr>
        <p:spPr>
          <a:xfrm>
            <a:off x="432000" y="6302882"/>
            <a:ext cx="5664000" cy="432000"/>
          </a:xfrm>
        </p:spPr>
        <p:txBody>
          <a:bodyPr/>
          <a:lstStyle/>
          <a:p>
            <a:r>
              <a:rPr lang="en-ID"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ID" dirty="0">
                <a:effectLst/>
                <a:latin typeface="Times New Roman" panose="02020603050405020304" pitchFamily="18" charset="0"/>
                <a:ea typeface="Calibri" panose="020F0502020204030204" pitchFamily="34" charset="0"/>
                <a:cs typeface="Times New Roman" panose="02020603050405020304" pitchFamily="18" charset="0"/>
              </a:rPr>
              <a:t>https://www.uapb.edu/sites/www/Uploads/Assessment/webinar/session%203/NewFolder/6%20Step%20Problem%20Solving%20Process.pdf</a:t>
            </a:r>
            <a:endParaRPr lang="en-ID"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617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096000" y="1959133"/>
            <a:ext cx="5956300" cy="1944000"/>
          </a:xfrm>
        </p:spPr>
        <p:txBody>
          <a:bodyPr/>
          <a:lstStyle/>
          <a:p>
            <a:pPr algn="ctr"/>
            <a:r>
              <a:rPr lang="en-US" dirty="0"/>
              <a:t>Implement the Solutions</a:t>
            </a:r>
            <a:r>
              <a:rPr lang="en-US" baseline="30000" dirty="0"/>
              <a:t>4</a:t>
            </a:r>
            <a:endParaRPr lang="en-US" dirty="0"/>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29</a:t>
            </a:fld>
            <a:endParaRPr lang="en-US" dirty="0"/>
          </a:p>
        </p:txBody>
      </p:sp>
      <p:sp>
        <p:nvSpPr>
          <p:cNvPr id="4" name="Text Placeholder 3">
            <a:extLst>
              <a:ext uri="{FF2B5EF4-FFF2-40B4-BE49-F238E27FC236}">
                <a16:creationId xmlns:a16="http://schemas.microsoft.com/office/drawing/2014/main" id="{A14DED0C-2947-4458-8E74-AD356E20FC33}"/>
              </a:ext>
            </a:extLst>
          </p:cNvPr>
          <p:cNvSpPr>
            <a:spLocks noGrp="1"/>
          </p:cNvSpPr>
          <p:nvPr>
            <p:ph type="body" sz="quarter" idx="13"/>
          </p:nvPr>
        </p:nvSpPr>
        <p:spPr>
          <a:xfrm>
            <a:off x="0" y="1359243"/>
            <a:ext cx="5956300" cy="4127157"/>
          </a:xfrm>
        </p:spPr>
        <p:txBody>
          <a:bodyPr/>
          <a:lstStyle/>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The project manager. </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Who else needs to be involved to implement the solution. </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When the project will start. </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The key milestones</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What actions need to be taken before implementing the solution </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What actions need to be taken during the implementing the solution </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D" sz="1400" dirty="0">
                <a:effectLst/>
                <a:latin typeface="Times New Roman" panose="02020603050405020304" pitchFamily="18" charset="0"/>
                <a:ea typeface="Calibri" panose="020F0502020204030204" pitchFamily="34" charset="0"/>
                <a:cs typeface="Times New Roman" panose="02020603050405020304" pitchFamily="18" charset="0"/>
              </a:rPr>
              <a:t>• Why are these actions necessary?</a:t>
            </a: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D"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Footer Placeholder 5">
            <a:extLst>
              <a:ext uri="{FF2B5EF4-FFF2-40B4-BE49-F238E27FC236}">
                <a16:creationId xmlns:a16="http://schemas.microsoft.com/office/drawing/2014/main" id="{7F81808E-04FA-4E01-9CC2-D040444B2099}"/>
              </a:ext>
            </a:extLst>
          </p:cNvPr>
          <p:cNvSpPr>
            <a:spLocks noGrp="1"/>
          </p:cNvSpPr>
          <p:nvPr>
            <p:ph type="ftr" sz="quarter" idx="11"/>
          </p:nvPr>
        </p:nvSpPr>
        <p:spPr>
          <a:xfrm>
            <a:off x="432000" y="6302882"/>
            <a:ext cx="5664000" cy="432000"/>
          </a:xfrm>
        </p:spPr>
        <p:txBody>
          <a:bodyPr/>
          <a:lstStyle/>
          <a:p>
            <a:r>
              <a:rPr lang="en-ID"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ID" dirty="0">
                <a:effectLst/>
                <a:latin typeface="Times New Roman" panose="02020603050405020304" pitchFamily="18" charset="0"/>
                <a:ea typeface="Calibri" panose="020F0502020204030204" pitchFamily="34" charset="0"/>
                <a:cs typeface="Times New Roman" panose="02020603050405020304" pitchFamily="18" charset="0"/>
              </a:rPr>
              <a:t>https://www.uapb.edu/sites/www/Uploads/Assessment/webinar/session%203/NewFolder/6%20Step%20Problem%20Solving%20Process.pdf</a:t>
            </a:r>
            <a:endParaRPr lang="en-ID"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8606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p:txBody>
          <a:bodyPr/>
          <a:lstStyle/>
          <a:p>
            <a:pPr>
              <a:buFontTx/>
              <a:buChar char="-"/>
            </a:pPr>
            <a:r>
              <a:rPr lang="en-ID" sz="1600" dirty="0">
                <a:effectLst/>
                <a:latin typeface="Times New Roman" panose="02020603050405020304" pitchFamily="18" charset="0"/>
                <a:ea typeface="Calibri" panose="020F0502020204030204" pitchFamily="34" charset="0"/>
              </a:rPr>
              <a:t>Formulate the solution based on the problem mentioned at Chapter 2</a:t>
            </a:r>
            <a:endParaRPr lang="en-US" sz="16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30</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Exercise</a:t>
            </a: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35102630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6288000" y="3360158"/>
            <a:ext cx="5472000" cy="2831841"/>
          </a:xfrm>
        </p:spPr>
        <p:txBody>
          <a:bodyPr/>
          <a:lstStyle/>
          <a:p>
            <a:pPr marL="304800" indent="-304800" algn="just">
              <a:lnSpc>
                <a:spcPct val="150000"/>
              </a:lnSpc>
              <a:spcAft>
                <a:spcPts val="800"/>
              </a:spcAft>
            </a:pPr>
            <a:r>
              <a:rPr lang="en-US" sz="900" b="1"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US" sz="9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D" sz="900" dirty="0" err="1">
                <a:effectLst/>
                <a:latin typeface="Times New Roman" panose="02020603050405020304" pitchFamily="18" charset="0"/>
                <a:ea typeface="Calibri" panose="020F0502020204030204" pitchFamily="34" charset="0"/>
                <a:cs typeface="Times New Roman" panose="02020603050405020304" pitchFamily="18" charset="0"/>
              </a:rPr>
              <a:t>Gralla</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E., </a:t>
            </a:r>
            <a:r>
              <a:rPr lang="en-ID" sz="900" dirty="0" err="1">
                <a:effectLst/>
                <a:latin typeface="Times New Roman" panose="02020603050405020304" pitchFamily="18" charset="0"/>
                <a:ea typeface="Calibri" panose="020F0502020204030204" pitchFamily="34" charset="0"/>
                <a:cs typeface="Times New Roman" panose="02020603050405020304" pitchFamily="18" charset="0"/>
              </a:rPr>
              <a:t>Goentzel</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J., &amp; Fine, C. (2016). Problem Formulation and Solution Mechanisms: A </a:t>
            </a:r>
            <a:r>
              <a:rPr lang="en-ID" sz="900" dirty="0" err="1">
                <a:effectLst/>
                <a:latin typeface="Times New Roman" panose="02020603050405020304" pitchFamily="18" charset="0"/>
                <a:ea typeface="Calibri" panose="020F0502020204030204" pitchFamily="34" charset="0"/>
                <a:cs typeface="Times New Roman" panose="02020603050405020304" pitchFamily="18" charset="0"/>
              </a:rPr>
              <a:t>Behavioral</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Study of Humanitarian Transportation Planning. </a:t>
            </a:r>
            <a:r>
              <a:rPr lang="en-ID" sz="900" i="1" dirty="0">
                <a:effectLst/>
                <a:latin typeface="Times New Roman" panose="02020603050405020304" pitchFamily="18" charset="0"/>
                <a:ea typeface="Calibri" panose="020F0502020204030204" pitchFamily="34" charset="0"/>
                <a:cs typeface="Times New Roman" panose="02020603050405020304" pitchFamily="18" charset="0"/>
              </a:rPr>
              <a:t>Production and Operations Management</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a:t>
            </a:r>
            <a:r>
              <a:rPr lang="en-ID" sz="900" i="1" dirty="0">
                <a:effectLst/>
                <a:latin typeface="Times New Roman" panose="02020603050405020304" pitchFamily="18" charset="0"/>
                <a:ea typeface="Calibri" panose="020F0502020204030204" pitchFamily="34" charset="0"/>
                <a:cs typeface="Times New Roman" panose="02020603050405020304" pitchFamily="18" charset="0"/>
              </a:rPr>
              <a:t>25</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(1), 22–35. https://doi.org/10.1111/poms.12496</a:t>
            </a:r>
            <a:endParaRPr lang="en-ID" sz="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900" b="1"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9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D" sz="900" dirty="0" err="1">
                <a:effectLst/>
                <a:latin typeface="Times New Roman" panose="02020603050405020304" pitchFamily="18" charset="0"/>
                <a:ea typeface="Calibri" panose="020F0502020204030204" pitchFamily="34" charset="0"/>
                <a:cs typeface="Times New Roman" panose="02020603050405020304" pitchFamily="18" charset="0"/>
              </a:rPr>
              <a:t>Mitroff</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I. I., F. Betz. 1972. Dialectical decision theory: a meta-theory of decision-making. Management Science, 19 (1), 11–24.</a:t>
            </a:r>
            <a:endParaRPr lang="en-ID" sz="900" dirty="0">
              <a:effectLst/>
              <a:latin typeface="Calibri" panose="020F0502020204030204" pitchFamily="34" charset="0"/>
              <a:ea typeface="Calibri" panose="020F0502020204030204" pitchFamily="34" charset="0"/>
              <a:cs typeface="Times New Roman" panose="02020603050405020304" pitchFamily="18" charset="0"/>
            </a:endParaRPr>
          </a:p>
          <a:p>
            <a:pPr marL="304800" indent="-304800" algn="just">
              <a:lnSpc>
                <a:spcPct val="150000"/>
              </a:lnSpc>
              <a:spcAft>
                <a:spcPts val="800"/>
              </a:spcAft>
            </a:pPr>
            <a:r>
              <a:rPr lang="en-ID" sz="900" b="1"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Cartwright, T. J. (1973). Problems, Solutions and Strategies: A Contribution to the Theory and Practice of Planning. </a:t>
            </a:r>
            <a:r>
              <a:rPr lang="en-ID" sz="900" i="1" dirty="0">
                <a:effectLst/>
                <a:latin typeface="Times New Roman" panose="02020603050405020304" pitchFamily="18" charset="0"/>
                <a:ea typeface="Calibri" panose="020F0502020204030204" pitchFamily="34" charset="0"/>
                <a:cs typeface="Times New Roman" panose="02020603050405020304" pitchFamily="18" charset="0"/>
              </a:rPr>
              <a:t>Journal of the American Planning Association</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 </a:t>
            </a:r>
            <a:r>
              <a:rPr lang="en-ID" sz="900" i="1" dirty="0">
                <a:effectLst/>
                <a:latin typeface="Times New Roman" panose="02020603050405020304" pitchFamily="18" charset="0"/>
                <a:ea typeface="Calibri" panose="020F0502020204030204" pitchFamily="34" charset="0"/>
                <a:cs typeface="Times New Roman" panose="02020603050405020304" pitchFamily="18" charset="0"/>
              </a:rPr>
              <a:t>39</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(3), 179–187. https://doi.org/10.1080/01944367308977852</a:t>
            </a:r>
            <a:endParaRPr lang="en-ID" sz="900" dirty="0">
              <a:effectLst/>
              <a:latin typeface="Calibri" panose="020F0502020204030204" pitchFamily="34" charset="0"/>
              <a:ea typeface="Calibri" panose="020F0502020204030204" pitchFamily="34" charset="0"/>
              <a:cs typeface="Times New Roman" panose="02020603050405020304" pitchFamily="18" charset="0"/>
            </a:endParaRPr>
          </a:p>
          <a:p>
            <a:pPr marL="304800" indent="-304800" algn="just">
              <a:lnSpc>
                <a:spcPct val="150000"/>
              </a:lnSpc>
              <a:spcAft>
                <a:spcPts val="800"/>
              </a:spcAft>
            </a:pPr>
            <a:r>
              <a:rPr lang="en-ID" sz="900"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ID" sz="900" dirty="0">
                <a:effectLst/>
                <a:latin typeface="Times New Roman" panose="02020603050405020304" pitchFamily="18" charset="0"/>
                <a:ea typeface="Calibri" panose="020F0502020204030204" pitchFamily="34" charset="0"/>
                <a:cs typeface="Times New Roman" panose="02020603050405020304" pitchFamily="18" charset="0"/>
              </a:rPr>
              <a:t>https://www.uapb.edu/sites/www/Uploads/Assessment/webinar/session%203/NewFolder/6%20Step%20Problem%20Solving%20Process.pdf</a:t>
            </a:r>
            <a:endParaRPr lang="en-ID" sz="9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endParaRPr lang="en-US" sz="900"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31</a:t>
            </a:fld>
            <a:endParaRPr lang="en-US" dirty="0"/>
          </a:p>
        </p:txBody>
      </p:sp>
      <p:sp>
        <p:nvSpPr>
          <p:cNvPr id="3" name="Rectangle 2">
            <a:extLst>
              <a:ext uri="{FF2B5EF4-FFF2-40B4-BE49-F238E27FC236}">
                <a16:creationId xmlns:a16="http://schemas.microsoft.com/office/drawing/2014/main" id="{B15467A0-6D82-483B-BB6E-EA9DD08C9497}"/>
              </a:ext>
            </a:extLst>
          </p:cNvPr>
          <p:cNvSpPr/>
          <p:nvPr/>
        </p:nvSpPr>
        <p:spPr>
          <a:xfrm>
            <a:off x="6288000" y="2142699"/>
            <a:ext cx="5612848" cy="9516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cs typeface="Times New Roman" panose="02020603050405020304" pitchFamily="18" charset="0"/>
              </a:rPr>
              <a:t>Reference:</a:t>
            </a:r>
            <a:endParaRPr lang="en-ID" dirty="0"/>
          </a:p>
        </p:txBody>
      </p:sp>
      <p:sp>
        <p:nvSpPr>
          <p:cNvPr id="5" name="Footer Placeholder 4">
            <a:extLst>
              <a:ext uri="{FF2B5EF4-FFF2-40B4-BE49-F238E27FC236}">
                <a16:creationId xmlns:a16="http://schemas.microsoft.com/office/drawing/2014/main" id="{A384C358-B55A-46A8-BE4D-C619C2C967A7}"/>
              </a:ext>
            </a:extLst>
          </p:cNvPr>
          <p:cNvSpPr>
            <a:spLocks noGrp="1"/>
          </p:cNvSpPr>
          <p:nvPr>
            <p:ph type="ftr" sz="quarter" idx="13"/>
          </p:nvPr>
        </p:nvSpPr>
        <p:spPr/>
        <p:txBody>
          <a:bodyPr/>
          <a:lstStyle/>
          <a:p>
            <a:r>
              <a:rPr lang="en-US" noProof="0"/>
              <a:t>3 Cartwright, T. J. (1973). Problems, Solutions and Strategies: A Contribution to the Theory and Practice of Planning. Journal of the American Planning Association, 39(3), 179–187. https://doi.org/10.1080/01944367308977852</a:t>
            </a:r>
            <a:endParaRPr lang="en-US" noProof="0" dirty="0"/>
          </a:p>
        </p:txBody>
      </p:sp>
    </p:spTree>
    <p:extLst>
      <p:ext uri="{BB962C8B-B14F-4D97-AF65-F5344CB8AC3E}">
        <p14:creationId xmlns:p14="http://schemas.microsoft.com/office/powerpoint/2010/main" val="3936457008"/>
      </p:ext>
    </p:extLst>
  </p:cSld>
  <p:clrMapOvr>
    <a:masterClrMapping/>
  </p:clrMapOvr>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0_Bright business presentation_AAS_v3" id="{57D58BC9-3F05-45D4-81CD-7BA898B4CAAD}" vid="{0F92AA19-00D6-4C71-B13F-219D7994A0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DB5DD7-8DCC-4069-9EB3-5D09818665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90D0D0-7C1D-47FF-A2F0-9937AA567A3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B8E15EA0-2F38-456B-B156-038699A5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tf16411250_win32</Template>
  <TotalTime>55</TotalTime>
  <Words>2522</Words>
  <Application>Microsoft Office PowerPoint</Application>
  <PresentationFormat>Widescreen</PresentationFormat>
  <Paragraphs>189</Paragraphs>
  <Slides>31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Candara</vt:lpstr>
      <vt:lpstr>Corbel</vt:lpstr>
      <vt:lpstr>Times New Roman</vt:lpstr>
      <vt:lpstr>Office Theme</vt:lpstr>
      <vt:lpstr>Agriculture Business Planning</vt:lpstr>
      <vt:lpstr>OUTLINE</vt:lpstr>
      <vt:lpstr>Introduction</vt:lpstr>
      <vt:lpstr>Introduction</vt:lpstr>
      <vt:lpstr>Four Types of Problems</vt:lpstr>
      <vt:lpstr>Four Types of Problems</vt:lpstr>
      <vt:lpstr>Four Types of Problems</vt:lpstr>
      <vt:lpstr>Four Types of Problems</vt:lpstr>
      <vt:lpstr>Four Types of Problems</vt:lpstr>
      <vt:lpstr>Four Types of Problems</vt:lpstr>
      <vt:lpstr>Four Types of Problems</vt:lpstr>
      <vt:lpstr>Four Types of Problems</vt:lpstr>
      <vt:lpstr>Example</vt:lpstr>
      <vt:lpstr>Simple Problems</vt:lpstr>
      <vt:lpstr>compound problem</vt:lpstr>
      <vt:lpstr>complex problem:</vt:lpstr>
      <vt:lpstr>Metaproblem: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Formulate the Solutions4</vt:lpstr>
      <vt:lpstr>Formulate the Solutions4</vt:lpstr>
      <vt:lpstr>Implement the Solutions4</vt:lpstr>
      <vt:lpstr>Implement the Solutions4</vt:lpstr>
      <vt:lpstr>Implement the Solutions4</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Agriculture Business Planning</dc:title>
  <dc:creator>Liska Mora</dc:creator>
  <cp:lastModifiedBy>Liska Mora</cp:lastModifiedBy>
  <cp:revision>3</cp:revision>
  <dcterms:created xsi:type="dcterms:W3CDTF">2022-04-18T08:21:19Z</dcterms:created>
  <dcterms:modified xsi:type="dcterms:W3CDTF">2022-04-18T09:16:27Z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