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12" r:id="rId4"/>
  </p:sld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8" r:id="rId35"/>
    <p:sldId id="287"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19" autoAdjust="0"/>
  </p:normalViewPr>
  <p:slideViewPr>
    <p:cSldViewPr snapToGrid="0">
      <p:cViewPr varScale="1">
        <p:scale>
          <a:sx n="65" d="100"/>
          <a:sy n="65" d="100"/>
        </p:scale>
        <p:origin x="19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A70FD8F-0050-42E3-8B3A-6ED7CFB9852E}" type="doc">
      <dgm:prSet loTypeId="urn:microsoft.com/office/officeart/2016/7/layout/RoundedRectangleTimeline" loCatId="process" qsTypeId="urn:microsoft.com/office/officeart/2005/8/quickstyle/simple1" qsCatId="simple" csTypeId="urn:microsoft.com/office/officeart/2005/8/colors/accent1_3" csCatId="accent1" phldr="1"/>
      <dgm:spPr/>
      <dgm:t>
        <a:bodyPr/>
        <a:lstStyle/>
        <a:p>
          <a:endParaRPr lang="en-US"/>
        </a:p>
      </dgm:t>
    </dgm:pt>
    <dgm:pt modelId="{96262926-A67D-4E4E-9515-5EBC67F0B634}">
      <dgm:prSet custT="1"/>
      <dgm:spPr/>
      <dgm:t>
        <a:bodyPr/>
        <a:lstStyle/>
        <a:p>
          <a:r>
            <a:rPr lang="en-US" sz="3600" dirty="0"/>
            <a:t>Introduction</a:t>
          </a:r>
        </a:p>
      </dgm:t>
    </dgm:pt>
    <dgm:pt modelId="{EC74E552-C501-4B0E-9400-E8B410F53D50}" type="parTrans" cxnId="{8C5B110A-FBC3-4CBF-BED2-413E87D4DAD5}">
      <dgm:prSet/>
      <dgm:spPr/>
      <dgm:t>
        <a:bodyPr/>
        <a:lstStyle/>
        <a:p>
          <a:endParaRPr lang="en-US"/>
        </a:p>
      </dgm:t>
    </dgm:pt>
    <dgm:pt modelId="{1DA7ACEB-F642-43C1-BCB5-F580B9B985B9}" type="sibTrans" cxnId="{8C5B110A-FBC3-4CBF-BED2-413E87D4DAD5}">
      <dgm:prSet/>
      <dgm:spPr/>
      <dgm:t>
        <a:bodyPr/>
        <a:lstStyle/>
        <a:p>
          <a:endParaRPr lang="en-US"/>
        </a:p>
      </dgm:t>
    </dgm:pt>
    <dgm:pt modelId="{C5146535-FD3D-4589-98A3-623B8DA4B8DB}">
      <dgm:prSet custT="1"/>
      <dgm:spPr/>
      <dgm:t>
        <a:bodyPr/>
        <a:lstStyle/>
        <a:p>
          <a:r>
            <a:rPr lang="en-US" sz="2400" dirty="0"/>
            <a:t>Product Design</a:t>
          </a:r>
        </a:p>
      </dgm:t>
    </dgm:pt>
    <dgm:pt modelId="{20848F78-EC70-4162-96CE-CC68006930F0}" type="parTrans" cxnId="{8EBF857E-7408-4941-91E4-293B0F59EEF7}">
      <dgm:prSet/>
      <dgm:spPr/>
      <dgm:t>
        <a:bodyPr/>
        <a:lstStyle/>
        <a:p>
          <a:endParaRPr lang="en-US"/>
        </a:p>
      </dgm:t>
    </dgm:pt>
    <dgm:pt modelId="{7A3CCAF8-AC3A-401E-AEDD-44BBC1AA9C31}" type="sibTrans" cxnId="{8EBF857E-7408-4941-91E4-293B0F59EEF7}">
      <dgm:prSet/>
      <dgm:spPr/>
      <dgm:t>
        <a:bodyPr/>
        <a:lstStyle/>
        <a:p>
          <a:endParaRPr lang="en-US"/>
        </a:p>
      </dgm:t>
    </dgm:pt>
    <dgm:pt modelId="{E80CA270-6C90-4E17-ACEA-46B56AD54DD1}">
      <dgm:prSet/>
      <dgm:spPr/>
      <dgm:t>
        <a:bodyPr/>
        <a:lstStyle/>
        <a:p>
          <a:r>
            <a:rPr lang="en-US" dirty="0"/>
            <a:t>References</a:t>
          </a:r>
        </a:p>
      </dgm:t>
    </dgm:pt>
    <dgm:pt modelId="{7EEC8067-96EF-4BE0-8BE3-BA59ED78A31F}" type="parTrans" cxnId="{2DC28DF8-5C1B-4F53-A4C1-D5B63FB54BAF}">
      <dgm:prSet/>
      <dgm:spPr/>
      <dgm:t>
        <a:bodyPr/>
        <a:lstStyle/>
        <a:p>
          <a:endParaRPr lang="en-US"/>
        </a:p>
      </dgm:t>
    </dgm:pt>
    <dgm:pt modelId="{1AFE46E5-6B07-4894-8ECB-21BD7E7B8AF1}" type="sibTrans" cxnId="{2DC28DF8-5C1B-4F53-A4C1-D5B63FB54BAF}">
      <dgm:prSet/>
      <dgm:spPr/>
      <dgm:t>
        <a:bodyPr/>
        <a:lstStyle/>
        <a:p>
          <a:endParaRPr lang="en-US"/>
        </a:p>
      </dgm:t>
    </dgm:pt>
    <dgm:pt modelId="{6C8937BE-93F8-4DED-8538-1C601DAEBA66}">
      <dgm:prSet custT="1"/>
      <dgm:spPr/>
      <dgm:t>
        <a:bodyPr/>
        <a:lstStyle/>
        <a:p>
          <a:r>
            <a:rPr lang="en-US" sz="2400" dirty="0"/>
            <a:t>Market Analysis</a:t>
          </a:r>
        </a:p>
      </dgm:t>
    </dgm:pt>
    <dgm:pt modelId="{77D169C6-D77F-456D-B18B-D7BE016AD87A}" type="parTrans" cxnId="{FAA8D3DD-12E8-457D-9144-B037C5678347}">
      <dgm:prSet/>
      <dgm:spPr/>
      <dgm:t>
        <a:bodyPr/>
        <a:lstStyle/>
        <a:p>
          <a:endParaRPr lang="en-US"/>
        </a:p>
      </dgm:t>
    </dgm:pt>
    <dgm:pt modelId="{A97BE953-FA9D-4BA6-A92C-494DB1F3BA59}" type="sibTrans" cxnId="{FAA8D3DD-12E8-457D-9144-B037C5678347}">
      <dgm:prSet/>
      <dgm:spPr/>
      <dgm:t>
        <a:bodyPr/>
        <a:lstStyle/>
        <a:p>
          <a:endParaRPr lang="en-US"/>
        </a:p>
      </dgm:t>
    </dgm:pt>
    <dgm:pt modelId="{AB52B3CC-6563-466D-BFC3-9B6B5AFA0881}" type="pres">
      <dgm:prSet presAssocID="{6A70FD8F-0050-42E3-8B3A-6ED7CFB9852E}" presName="Name0" presStyleCnt="0">
        <dgm:presLayoutVars>
          <dgm:chMax/>
          <dgm:chPref/>
          <dgm:animLvl val="lvl"/>
        </dgm:presLayoutVars>
      </dgm:prSet>
      <dgm:spPr/>
    </dgm:pt>
    <dgm:pt modelId="{87EAD28E-A1C5-43BF-AC21-38C584CF9CF5}" type="pres">
      <dgm:prSet presAssocID="{96262926-A67D-4E4E-9515-5EBC67F0B634}" presName="composite1" presStyleCnt="0"/>
      <dgm:spPr/>
    </dgm:pt>
    <dgm:pt modelId="{4D50D1B3-5B9A-422C-9781-3C2A19610854}" type="pres">
      <dgm:prSet presAssocID="{96262926-A67D-4E4E-9515-5EBC67F0B634}" presName="parent1" presStyleLbl="alignNode1" presStyleIdx="0" presStyleCnt="3">
        <dgm:presLayoutVars>
          <dgm:chMax val="1"/>
          <dgm:chPref val="1"/>
          <dgm:bulletEnabled val="1"/>
        </dgm:presLayoutVars>
      </dgm:prSet>
      <dgm:spPr/>
    </dgm:pt>
    <dgm:pt modelId="{233E634B-777F-4470-8C5A-DB90AF814DBC}" type="pres">
      <dgm:prSet presAssocID="{96262926-A67D-4E4E-9515-5EBC67F0B634}" presName="Childtext1" presStyleLbl="revTx" presStyleIdx="0" presStyleCnt="3">
        <dgm:presLayoutVars>
          <dgm:bulletEnabled val="1"/>
        </dgm:presLayoutVars>
      </dgm:prSet>
      <dgm:spPr/>
    </dgm:pt>
    <dgm:pt modelId="{8A42B05C-F094-45C3-9190-F97C0A8E13DF}" type="pres">
      <dgm:prSet presAssocID="{96262926-A67D-4E4E-9515-5EBC67F0B634}" presName="ConnectLine1" presStyleLbl="sibTrans1D1" presStyleIdx="0" presStyleCnt="3"/>
      <dgm:spPr>
        <a:noFill/>
        <a:ln w="12700" cap="rnd" cmpd="sng" algn="ctr">
          <a:solidFill>
            <a:schemeClr val="accent1">
              <a:shade val="90000"/>
              <a:hueOff val="0"/>
              <a:satOff val="0"/>
              <a:lumOff val="0"/>
              <a:alphaOff val="0"/>
            </a:schemeClr>
          </a:solidFill>
          <a:prstDash val="dash"/>
        </a:ln>
        <a:effectLst/>
      </dgm:spPr>
    </dgm:pt>
    <dgm:pt modelId="{37FFBF90-6BDE-4D61-A3EA-C35511DEE16C}" type="pres">
      <dgm:prSet presAssocID="{96262926-A67D-4E4E-9515-5EBC67F0B634}" presName="ConnectLineEnd1" presStyleLbl="lnNode1" presStyleIdx="0" presStyleCnt="3"/>
      <dgm:spPr/>
    </dgm:pt>
    <dgm:pt modelId="{58E664C5-6D88-4AA6-830D-301A260D680D}" type="pres">
      <dgm:prSet presAssocID="{96262926-A67D-4E4E-9515-5EBC67F0B634}" presName="EmptyPane1" presStyleCnt="0"/>
      <dgm:spPr/>
    </dgm:pt>
    <dgm:pt modelId="{70CC5D00-4F67-4F95-9470-E8AD07E346F8}" type="pres">
      <dgm:prSet presAssocID="{1DA7ACEB-F642-43C1-BCB5-F580B9B985B9}" presName="spaceBetweenRectangles1" presStyleCnt="0"/>
      <dgm:spPr/>
    </dgm:pt>
    <dgm:pt modelId="{218D9CD7-D48D-464C-9A1C-0F322EC540B3}" type="pres">
      <dgm:prSet presAssocID="{C5146535-FD3D-4589-98A3-623B8DA4B8DB}" presName="composite1" presStyleCnt="0"/>
      <dgm:spPr/>
    </dgm:pt>
    <dgm:pt modelId="{30804A27-188E-4A17-8FFE-97BCCA0597B8}" type="pres">
      <dgm:prSet presAssocID="{C5146535-FD3D-4589-98A3-623B8DA4B8DB}" presName="parent1" presStyleLbl="alignNode1" presStyleIdx="1" presStyleCnt="3" custLinFactX="5022" custLinFactNeighborX="100000" custLinFactNeighborY="-12176">
        <dgm:presLayoutVars>
          <dgm:chMax val="1"/>
          <dgm:chPref val="1"/>
          <dgm:bulletEnabled val="1"/>
        </dgm:presLayoutVars>
      </dgm:prSet>
      <dgm:spPr/>
    </dgm:pt>
    <dgm:pt modelId="{DF65791B-462E-4589-B98D-F60587330CA8}" type="pres">
      <dgm:prSet presAssocID="{C5146535-FD3D-4589-98A3-623B8DA4B8DB}" presName="Childtext1" presStyleLbl="revTx" presStyleIdx="1" presStyleCnt="3">
        <dgm:presLayoutVars>
          <dgm:bulletEnabled val="1"/>
        </dgm:presLayoutVars>
      </dgm:prSet>
      <dgm:spPr/>
    </dgm:pt>
    <dgm:pt modelId="{DBA410EB-5F61-4F46-92D9-C5B0AA59EE15}" type="pres">
      <dgm:prSet presAssocID="{C5146535-FD3D-4589-98A3-623B8DA4B8DB}" presName="ConnectLine1" presStyleLbl="sibTrans1D1" presStyleIdx="1" presStyleCnt="3"/>
      <dgm:spPr>
        <a:noFill/>
        <a:ln w="12700" cap="rnd" cmpd="sng" algn="ctr">
          <a:solidFill>
            <a:schemeClr val="accent1">
              <a:shade val="90000"/>
              <a:hueOff val="140199"/>
              <a:satOff val="2886"/>
              <a:lumOff val="12346"/>
              <a:alphaOff val="0"/>
            </a:schemeClr>
          </a:solidFill>
          <a:prstDash val="dash"/>
        </a:ln>
        <a:effectLst/>
      </dgm:spPr>
    </dgm:pt>
    <dgm:pt modelId="{E1220EDB-B75C-43A5-B862-97E4C09130A7}" type="pres">
      <dgm:prSet presAssocID="{C5146535-FD3D-4589-98A3-623B8DA4B8DB}" presName="ConnectLineEnd1" presStyleLbl="lnNode1" presStyleIdx="1" presStyleCnt="3"/>
      <dgm:spPr/>
    </dgm:pt>
    <dgm:pt modelId="{D8849157-215F-4E70-9735-315E97B5AC5C}" type="pres">
      <dgm:prSet presAssocID="{C5146535-FD3D-4589-98A3-623B8DA4B8DB}" presName="EmptyPane1" presStyleCnt="0"/>
      <dgm:spPr/>
    </dgm:pt>
    <dgm:pt modelId="{7C467054-22FE-4C18-9934-29D7168DFF63}" type="pres">
      <dgm:prSet presAssocID="{7A3CCAF8-AC3A-401E-AEDD-44BBC1AA9C31}" presName="spaceBetweenRectangles1" presStyleCnt="0"/>
      <dgm:spPr/>
    </dgm:pt>
    <dgm:pt modelId="{C24AB5B7-E982-4B93-BDAC-53164A96C07E}" type="pres">
      <dgm:prSet presAssocID="{6C8937BE-93F8-4DED-8538-1C601DAEBA66}" presName="composite1" presStyleCnt="0"/>
      <dgm:spPr/>
    </dgm:pt>
    <dgm:pt modelId="{334C7CC6-E89A-4FF1-BDAC-BE1133366E9E}" type="pres">
      <dgm:prSet presAssocID="{6C8937BE-93F8-4DED-8538-1C601DAEBA66}" presName="parent1" presStyleLbl="alignNode1" presStyleIdx="2" presStyleCnt="3" custLinFactNeighborX="-97171" custLinFactNeighborY="-8116">
        <dgm:presLayoutVars>
          <dgm:chMax val="1"/>
          <dgm:chPref val="1"/>
          <dgm:bulletEnabled val="1"/>
        </dgm:presLayoutVars>
      </dgm:prSet>
      <dgm:spPr/>
    </dgm:pt>
    <dgm:pt modelId="{648F5953-CA4B-4972-A0AE-8651653F447B}" type="pres">
      <dgm:prSet presAssocID="{6C8937BE-93F8-4DED-8538-1C601DAEBA66}" presName="Childtext1" presStyleLbl="revTx" presStyleIdx="2" presStyleCnt="3">
        <dgm:presLayoutVars>
          <dgm:bulletEnabled val="1"/>
        </dgm:presLayoutVars>
      </dgm:prSet>
      <dgm:spPr/>
    </dgm:pt>
    <dgm:pt modelId="{48BE2C26-D187-4DE0-963D-0299AFC733DB}" type="pres">
      <dgm:prSet presAssocID="{6C8937BE-93F8-4DED-8538-1C601DAEBA66}" presName="ConnectLine1" presStyleLbl="sibTrans1D1" presStyleIdx="2" presStyleCnt="3"/>
      <dgm:spPr>
        <a:noFill/>
        <a:ln w="12700" cap="rnd" cmpd="sng" algn="ctr">
          <a:solidFill>
            <a:schemeClr val="accent1">
              <a:shade val="90000"/>
              <a:hueOff val="446212"/>
              <a:satOff val="-8602"/>
              <a:lumOff val="28124"/>
              <a:alphaOff val="0"/>
            </a:schemeClr>
          </a:solidFill>
          <a:prstDash val="dash"/>
        </a:ln>
        <a:effectLst/>
      </dgm:spPr>
    </dgm:pt>
    <dgm:pt modelId="{22CDEBF6-A6E1-44BE-A937-EA6F807CCD36}" type="pres">
      <dgm:prSet presAssocID="{6C8937BE-93F8-4DED-8538-1C601DAEBA66}" presName="ConnectLineEnd1" presStyleLbl="lnNode1" presStyleIdx="2" presStyleCnt="3"/>
      <dgm:spPr/>
    </dgm:pt>
    <dgm:pt modelId="{669C77B2-F730-4B39-ADF2-C48C7A69315E}" type="pres">
      <dgm:prSet presAssocID="{6C8937BE-93F8-4DED-8538-1C601DAEBA66}" presName="EmptyPane1" presStyleCnt="0"/>
      <dgm:spPr/>
    </dgm:pt>
  </dgm:ptLst>
  <dgm:cxnLst>
    <dgm:cxn modelId="{5C25BB02-FA66-40A4-9DA6-9E1CAE3A8D4E}" type="presOf" srcId="{C5146535-FD3D-4589-98A3-623B8DA4B8DB}" destId="{30804A27-188E-4A17-8FFE-97BCCA0597B8}" srcOrd="0" destOrd="0" presId="urn:microsoft.com/office/officeart/2016/7/layout/RoundedRectangleTimeline"/>
    <dgm:cxn modelId="{8C5B110A-FBC3-4CBF-BED2-413E87D4DAD5}" srcId="{6A70FD8F-0050-42E3-8B3A-6ED7CFB9852E}" destId="{96262926-A67D-4E4E-9515-5EBC67F0B634}" srcOrd="0" destOrd="0" parTransId="{EC74E552-C501-4B0E-9400-E8B410F53D50}" sibTransId="{1DA7ACEB-F642-43C1-BCB5-F580B9B985B9}"/>
    <dgm:cxn modelId="{84C67813-55CE-4EBC-9032-03BD847DC17E}" type="presOf" srcId="{6A70FD8F-0050-42E3-8B3A-6ED7CFB9852E}" destId="{AB52B3CC-6563-466D-BFC3-9B6B5AFA0881}" srcOrd="0" destOrd="0" presId="urn:microsoft.com/office/officeart/2016/7/layout/RoundedRectangleTimeline"/>
    <dgm:cxn modelId="{B4938D67-FF8A-4D3B-A3DD-26E390D4E5BB}" type="presOf" srcId="{96262926-A67D-4E4E-9515-5EBC67F0B634}" destId="{4D50D1B3-5B9A-422C-9781-3C2A19610854}" srcOrd="0" destOrd="0" presId="urn:microsoft.com/office/officeart/2016/7/layout/RoundedRectangleTimeline"/>
    <dgm:cxn modelId="{8EBF857E-7408-4941-91E4-293B0F59EEF7}" srcId="{6A70FD8F-0050-42E3-8B3A-6ED7CFB9852E}" destId="{C5146535-FD3D-4589-98A3-623B8DA4B8DB}" srcOrd="1" destOrd="0" parTransId="{20848F78-EC70-4162-96CE-CC68006930F0}" sibTransId="{7A3CCAF8-AC3A-401E-AEDD-44BBC1AA9C31}"/>
    <dgm:cxn modelId="{E13585A2-54F2-486A-B317-F4D6AF7E83B9}" type="presOf" srcId="{E80CA270-6C90-4E17-ACEA-46B56AD54DD1}" destId="{DF65791B-462E-4589-B98D-F60587330CA8}" srcOrd="0" destOrd="0" presId="urn:microsoft.com/office/officeart/2016/7/layout/RoundedRectangleTimeline"/>
    <dgm:cxn modelId="{FAA8D3DD-12E8-457D-9144-B037C5678347}" srcId="{6A70FD8F-0050-42E3-8B3A-6ED7CFB9852E}" destId="{6C8937BE-93F8-4DED-8538-1C601DAEBA66}" srcOrd="2" destOrd="0" parTransId="{77D169C6-D77F-456D-B18B-D7BE016AD87A}" sibTransId="{A97BE953-FA9D-4BA6-A92C-494DB1F3BA59}"/>
    <dgm:cxn modelId="{B74612E9-5067-46C1-B503-BF7C07369D41}" type="presOf" srcId="{6C8937BE-93F8-4DED-8538-1C601DAEBA66}" destId="{334C7CC6-E89A-4FF1-BDAC-BE1133366E9E}" srcOrd="0" destOrd="0" presId="urn:microsoft.com/office/officeart/2016/7/layout/RoundedRectangleTimeline"/>
    <dgm:cxn modelId="{2DC28DF8-5C1B-4F53-A4C1-D5B63FB54BAF}" srcId="{C5146535-FD3D-4589-98A3-623B8DA4B8DB}" destId="{E80CA270-6C90-4E17-ACEA-46B56AD54DD1}" srcOrd="0" destOrd="0" parTransId="{7EEC8067-96EF-4BE0-8BE3-BA59ED78A31F}" sibTransId="{1AFE46E5-6B07-4894-8ECB-21BD7E7B8AF1}"/>
    <dgm:cxn modelId="{4FD52DF1-BE93-4ED2-9E2C-23DDC5CD0C9F}" type="presParOf" srcId="{AB52B3CC-6563-466D-BFC3-9B6B5AFA0881}" destId="{87EAD28E-A1C5-43BF-AC21-38C584CF9CF5}" srcOrd="0" destOrd="0" presId="urn:microsoft.com/office/officeart/2016/7/layout/RoundedRectangleTimeline"/>
    <dgm:cxn modelId="{246AC187-2743-4FC4-99D4-2F0D1FFEA211}" type="presParOf" srcId="{87EAD28E-A1C5-43BF-AC21-38C584CF9CF5}" destId="{4D50D1B3-5B9A-422C-9781-3C2A19610854}" srcOrd="0" destOrd="0" presId="urn:microsoft.com/office/officeart/2016/7/layout/RoundedRectangleTimeline"/>
    <dgm:cxn modelId="{7950CE06-65DC-4441-A62C-4CC7CA5033E7}" type="presParOf" srcId="{87EAD28E-A1C5-43BF-AC21-38C584CF9CF5}" destId="{233E634B-777F-4470-8C5A-DB90AF814DBC}" srcOrd="1" destOrd="0" presId="urn:microsoft.com/office/officeart/2016/7/layout/RoundedRectangleTimeline"/>
    <dgm:cxn modelId="{6DA91AF0-617B-47B0-8FFD-518F66C41349}" type="presParOf" srcId="{87EAD28E-A1C5-43BF-AC21-38C584CF9CF5}" destId="{8A42B05C-F094-45C3-9190-F97C0A8E13DF}" srcOrd="2" destOrd="0" presId="urn:microsoft.com/office/officeart/2016/7/layout/RoundedRectangleTimeline"/>
    <dgm:cxn modelId="{53755A1F-466F-41BB-BD65-585D7F2DCFA6}" type="presParOf" srcId="{87EAD28E-A1C5-43BF-AC21-38C584CF9CF5}" destId="{37FFBF90-6BDE-4D61-A3EA-C35511DEE16C}" srcOrd="3" destOrd="0" presId="urn:microsoft.com/office/officeart/2016/7/layout/RoundedRectangleTimeline"/>
    <dgm:cxn modelId="{0E9324C5-82AC-4FE1-B9A5-F74AABD60A69}" type="presParOf" srcId="{87EAD28E-A1C5-43BF-AC21-38C584CF9CF5}" destId="{58E664C5-6D88-4AA6-830D-301A260D680D}" srcOrd="4" destOrd="0" presId="urn:microsoft.com/office/officeart/2016/7/layout/RoundedRectangleTimeline"/>
    <dgm:cxn modelId="{756450F6-3DE5-4DA5-9339-B2CBEAE771D1}" type="presParOf" srcId="{AB52B3CC-6563-466D-BFC3-9B6B5AFA0881}" destId="{70CC5D00-4F67-4F95-9470-E8AD07E346F8}" srcOrd="1" destOrd="0" presId="urn:microsoft.com/office/officeart/2016/7/layout/RoundedRectangleTimeline"/>
    <dgm:cxn modelId="{38B07C9C-D21D-4E2B-A78B-C30877B2689A}" type="presParOf" srcId="{AB52B3CC-6563-466D-BFC3-9B6B5AFA0881}" destId="{218D9CD7-D48D-464C-9A1C-0F322EC540B3}" srcOrd="2" destOrd="0" presId="urn:microsoft.com/office/officeart/2016/7/layout/RoundedRectangleTimeline"/>
    <dgm:cxn modelId="{E6790483-7B9E-44FB-9EAE-A282A4B9AB73}" type="presParOf" srcId="{218D9CD7-D48D-464C-9A1C-0F322EC540B3}" destId="{30804A27-188E-4A17-8FFE-97BCCA0597B8}" srcOrd="0" destOrd="0" presId="urn:microsoft.com/office/officeart/2016/7/layout/RoundedRectangleTimeline"/>
    <dgm:cxn modelId="{B31BDB48-FB8E-47F4-8F76-B90009D28A96}" type="presParOf" srcId="{218D9CD7-D48D-464C-9A1C-0F322EC540B3}" destId="{DF65791B-462E-4589-B98D-F60587330CA8}" srcOrd="1" destOrd="0" presId="urn:microsoft.com/office/officeart/2016/7/layout/RoundedRectangleTimeline"/>
    <dgm:cxn modelId="{517AE913-68B2-41AC-BE20-5D4195845D6F}" type="presParOf" srcId="{218D9CD7-D48D-464C-9A1C-0F322EC540B3}" destId="{DBA410EB-5F61-4F46-92D9-C5B0AA59EE15}" srcOrd="2" destOrd="0" presId="urn:microsoft.com/office/officeart/2016/7/layout/RoundedRectangleTimeline"/>
    <dgm:cxn modelId="{0F089045-7542-47F1-8B17-68354869406A}" type="presParOf" srcId="{218D9CD7-D48D-464C-9A1C-0F322EC540B3}" destId="{E1220EDB-B75C-43A5-B862-97E4C09130A7}" srcOrd="3" destOrd="0" presId="urn:microsoft.com/office/officeart/2016/7/layout/RoundedRectangleTimeline"/>
    <dgm:cxn modelId="{79B44ECC-99D2-49DD-9DEE-58B1D2AE6C6C}" type="presParOf" srcId="{218D9CD7-D48D-464C-9A1C-0F322EC540B3}" destId="{D8849157-215F-4E70-9735-315E97B5AC5C}" srcOrd="4" destOrd="0" presId="urn:microsoft.com/office/officeart/2016/7/layout/RoundedRectangleTimeline"/>
    <dgm:cxn modelId="{6930EC12-FB60-44F8-973F-19AC06AA90BB}" type="presParOf" srcId="{AB52B3CC-6563-466D-BFC3-9B6B5AFA0881}" destId="{7C467054-22FE-4C18-9934-29D7168DFF63}" srcOrd="3" destOrd="0" presId="urn:microsoft.com/office/officeart/2016/7/layout/RoundedRectangleTimeline"/>
    <dgm:cxn modelId="{8F9D5618-7308-4A43-B0B9-EB81C952C298}" type="presParOf" srcId="{AB52B3CC-6563-466D-BFC3-9B6B5AFA0881}" destId="{C24AB5B7-E982-4B93-BDAC-53164A96C07E}" srcOrd="4" destOrd="0" presId="urn:microsoft.com/office/officeart/2016/7/layout/RoundedRectangleTimeline"/>
    <dgm:cxn modelId="{F5F656B6-8C06-47D3-9EC2-E26FD20F0461}" type="presParOf" srcId="{C24AB5B7-E982-4B93-BDAC-53164A96C07E}" destId="{334C7CC6-E89A-4FF1-BDAC-BE1133366E9E}" srcOrd="0" destOrd="0" presId="urn:microsoft.com/office/officeart/2016/7/layout/RoundedRectangleTimeline"/>
    <dgm:cxn modelId="{48403382-A14E-4311-9DD8-FBDDDA3557C3}" type="presParOf" srcId="{C24AB5B7-E982-4B93-BDAC-53164A96C07E}" destId="{648F5953-CA4B-4972-A0AE-8651653F447B}" srcOrd="1" destOrd="0" presId="urn:microsoft.com/office/officeart/2016/7/layout/RoundedRectangleTimeline"/>
    <dgm:cxn modelId="{98D25B7F-A197-44B1-B40E-D3B1AF4817BD}" type="presParOf" srcId="{C24AB5B7-E982-4B93-BDAC-53164A96C07E}" destId="{48BE2C26-D187-4DE0-963D-0299AFC733DB}" srcOrd="2" destOrd="0" presId="urn:microsoft.com/office/officeart/2016/7/layout/RoundedRectangleTimeline"/>
    <dgm:cxn modelId="{CCF18516-1298-4131-804A-7BBF7F002AE8}" type="presParOf" srcId="{C24AB5B7-E982-4B93-BDAC-53164A96C07E}" destId="{22CDEBF6-A6E1-44BE-A937-EA6F807CCD36}" srcOrd="3" destOrd="0" presId="urn:microsoft.com/office/officeart/2016/7/layout/RoundedRectangleTimeline"/>
    <dgm:cxn modelId="{BE1D92F2-E99B-4DC8-9890-0266FE55B78C}" type="presParOf" srcId="{C24AB5B7-E982-4B93-BDAC-53164A96C07E}" destId="{669C77B2-F730-4B39-ADF2-C48C7A69315E}" srcOrd="4" destOrd="0" presId="urn:microsoft.com/office/officeart/2016/7/layout/RoundedRectangle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459DB4-2852-4E39-836D-C9B8630AFDC2}" type="doc">
      <dgm:prSet loTypeId="urn:microsoft.com/office/officeart/2005/8/layout/hProcess9" loCatId="process" qsTypeId="urn:microsoft.com/office/officeart/2005/8/quickstyle/simple1" qsCatId="simple" csTypeId="urn:microsoft.com/office/officeart/2005/8/colors/accent1_2" csCatId="accent1" phldr="1"/>
      <dgm:spPr/>
      <dgm:t>
        <a:bodyPr/>
        <a:lstStyle/>
        <a:p>
          <a:endParaRPr lang="en-ID"/>
        </a:p>
      </dgm:t>
    </dgm:pt>
    <dgm:pt modelId="{CC2813B3-FAD4-4306-B29B-A13667DACCCD}">
      <dgm:prSet phldrT="[Text]" phldr="1"/>
      <dgm:spPr/>
      <dgm:t>
        <a:bodyPr/>
        <a:lstStyle/>
        <a:p>
          <a:endParaRPr lang="en-ID"/>
        </a:p>
      </dgm:t>
    </dgm:pt>
    <dgm:pt modelId="{4DD042D8-BA89-4D53-84F6-CDBA5E32F599}" type="parTrans" cxnId="{17C592D8-DB67-4B1B-9F15-685E7F5446D8}">
      <dgm:prSet/>
      <dgm:spPr/>
      <dgm:t>
        <a:bodyPr/>
        <a:lstStyle/>
        <a:p>
          <a:endParaRPr lang="en-ID"/>
        </a:p>
      </dgm:t>
    </dgm:pt>
    <dgm:pt modelId="{C0080665-EC4E-4D47-A2B3-C828C78889A6}" type="sibTrans" cxnId="{17C592D8-DB67-4B1B-9F15-685E7F5446D8}">
      <dgm:prSet/>
      <dgm:spPr/>
      <dgm:t>
        <a:bodyPr/>
        <a:lstStyle/>
        <a:p>
          <a:endParaRPr lang="en-ID"/>
        </a:p>
      </dgm:t>
    </dgm:pt>
    <dgm:pt modelId="{E24E411E-B3A8-480B-B502-DB5677D86052}">
      <dgm:prSet phldrT="[Text]"/>
      <dgm:spPr/>
      <dgm:t>
        <a:bodyPr/>
        <a:lstStyle/>
        <a:p>
          <a:r>
            <a:rPr lang="en-US" dirty="0"/>
            <a:t>Problem Surveyed</a:t>
          </a:r>
          <a:endParaRPr lang="en-ID" dirty="0"/>
        </a:p>
      </dgm:t>
    </dgm:pt>
    <dgm:pt modelId="{ED9BB0DB-5280-485D-8007-5E8B8377881F}" type="parTrans" cxnId="{AE62EF78-CDD2-45FF-ACB5-A7BBFB117EC6}">
      <dgm:prSet/>
      <dgm:spPr/>
      <dgm:t>
        <a:bodyPr/>
        <a:lstStyle/>
        <a:p>
          <a:endParaRPr lang="en-ID"/>
        </a:p>
      </dgm:t>
    </dgm:pt>
    <dgm:pt modelId="{C2CFB58E-196D-41D4-98E4-A0E57A86A476}" type="sibTrans" cxnId="{AE62EF78-CDD2-45FF-ACB5-A7BBFB117EC6}">
      <dgm:prSet/>
      <dgm:spPr/>
      <dgm:t>
        <a:bodyPr/>
        <a:lstStyle/>
        <a:p>
          <a:endParaRPr lang="en-ID"/>
        </a:p>
      </dgm:t>
    </dgm:pt>
    <dgm:pt modelId="{6E498095-018F-48EF-BB61-5FBDA0E28AF5}">
      <dgm:prSet phldrT="[Text]"/>
      <dgm:spPr/>
      <dgm:t>
        <a:bodyPr/>
        <a:lstStyle/>
        <a:p>
          <a:r>
            <a:rPr lang="en-US" dirty="0"/>
            <a:t>Survey Objectives</a:t>
          </a:r>
          <a:endParaRPr lang="en-ID" dirty="0"/>
        </a:p>
      </dgm:t>
    </dgm:pt>
    <dgm:pt modelId="{B641674E-04D1-498E-8C6F-F254CC979C40}" type="parTrans" cxnId="{BFAA0A89-03EC-4FB4-95A6-FDD2C1E6D3FE}">
      <dgm:prSet/>
      <dgm:spPr/>
      <dgm:t>
        <a:bodyPr/>
        <a:lstStyle/>
        <a:p>
          <a:endParaRPr lang="en-ID"/>
        </a:p>
      </dgm:t>
    </dgm:pt>
    <dgm:pt modelId="{AB2EF517-808D-4D19-9319-4F6A22910E88}" type="sibTrans" cxnId="{BFAA0A89-03EC-4FB4-95A6-FDD2C1E6D3FE}">
      <dgm:prSet/>
      <dgm:spPr/>
      <dgm:t>
        <a:bodyPr/>
        <a:lstStyle/>
        <a:p>
          <a:endParaRPr lang="en-ID"/>
        </a:p>
      </dgm:t>
    </dgm:pt>
    <dgm:pt modelId="{DECC1562-D642-4FD1-8E85-F2672296439F}">
      <dgm:prSet phldrT="[Text]"/>
      <dgm:spPr/>
      <dgm:t>
        <a:bodyPr/>
        <a:lstStyle/>
        <a:p>
          <a:r>
            <a:rPr lang="en-US" dirty="0"/>
            <a:t>Survey Method</a:t>
          </a:r>
          <a:endParaRPr lang="en-ID" dirty="0"/>
        </a:p>
      </dgm:t>
    </dgm:pt>
    <dgm:pt modelId="{1578A791-3525-4A17-99AA-A3A6C8A95F95}" type="parTrans" cxnId="{C04838EC-0C02-44B7-8831-5FE858E9D619}">
      <dgm:prSet/>
      <dgm:spPr/>
      <dgm:t>
        <a:bodyPr/>
        <a:lstStyle/>
        <a:p>
          <a:endParaRPr lang="en-ID"/>
        </a:p>
      </dgm:t>
    </dgm:pt>
    <dgm:pt modelId="{203D9E1D-47F5-45E7-8320-B5B4CFF87809}" type="sibTrans" cxnId="{C04838EC-0C02-44B7-8831-5FE858E9D619}">
      <dgm:prSet/>
      <dgm:spPr/>
      <dgm:t>
        <a:bodyPr/>
        <a:lstStyle/>
        <a:p>
          <a:endParaRPr lang="en-ID"/>
        </a:p>
      </dgm:t>
    </dgm:pt>
    <dgm:pt modelId="{F974A85F-21A7-4701-BE28-188B9473D78F}">
      <dgm:prSet phldrT="[Text]"/>
      <dgm:spPr/>
      <dgm:t>
        <a:bodyPr/>
        <a:lstStyle/>
        <a:p>
          <a:r>
            <a:rPr lang="en-US" dirty="0"/>
            <a:t>Survey Location</a:t>
          </a:r>
          <a:endParaRPr lang="en-ID" dirty="0"/>
        </a:p>
      </dgm:t>
    </dgm:pt>
    <dgm:pt modelId="{CCFF519F-2EC6-4C4C-863F-B4EEDB6A3AD2}" type="parTrans" cxnId="{9651A3DE-7A5A-44F6-BC09-8DAD6B1837A1}">
      <dgm:prSet/>
      <dgm:spPr/>
      <dgm:t>
        <a:bodyPr/>
        <a:lstStyle/>
        <a:p>
          <a:endParaRPr lang="en-ID"/>
        </a:p>
      </dgm:t>
    </dgm:pt>
    <dgm:pt modelId="{6EAF3FC5-020A-40CD-BDA5-C38325E1E280}" type="sibTrans" cxnId="{9651A3DE-7A5A-44F6-BC09-8DAD6B1837A1}">
      <dgm:prSet/>
      <dgm:spPr/>
      <dgm:t>
        <a:bodyPr/>
        <a:lstStyle/>
        <a:p>
          <a:endParaRPr lang="en-ID"/>
        </a:p>
      </dgm:t>
    </dgm:pt>
    <dgm:pt modelId="{FA7602B1-A99F-49C3-AA59-52DD019A901B}">
      <dgm:prSet phldrT="[Text]"/>
      <dgm:spPr/>
      <dgm:t>
        <a:bodyPr/>
        <a:lstStyle/>
        <a:p>
          <a:r>
            <a:rPr lang="en-US" dirty="0"/>
            <a:t>Data Sources</a:t>
          </a:r>
          <a:endParaRPr lang="en-ID" dirty="0"/>
        </a:p>
      </dgm:t>
    </dgm:pt>
    <dgm:pt modelId="{FA285A2C-EA38-4489-9736-9CB524E243BE}" type="parTrans" cxnId="{5F842027-42CD-4761-B987-E0A67FBB2A7B}">
      <dgm:prSet/>
      <dgm:spPr/>
      <dgm:t>
        <a:bodyPr/>
        <a:lstStyle/>
        <a:p>
          <a:endParaRPr lang="en-ID"/>
        </a:p>
      </dgm:t>
    </dgm:pt>
    <dgm:pt modelId="{D34F198E-B9A8-450B-84BA-8E395C5CE7AA}" type="sibTrans" cxnId="{5F842027-42CD-4761-B987-E0A67FBB2A7B}">
      <dgm:prSet/>
      <dgm:spPr/>
      <dgm:t>
        <a:bodyPr/>
        <a:lstStyle/>
        <a:p>
          <a:endParaRPr lang="en-ID"/>
        </a:p>
      </dgm:t>
    </dgm:pt>
    <dgm:pt modelId="{4A97EC9C-F2AA-4B78-9B13-93CC6133718A}">
      <dgm:prSet phldrT="[Text]"/>
      <dgm:spPr/>
      <dgm:t>
        <a:bodyPr/>
        <a:lstStyle/>
        <a:p>
          <a:r>
            <a:rPr lang="en-US" dirty="0"/>
            <a:t>Survey Instruments</a:t>
          </a:r>
          <a:endParaRPr lang="en-ID" dirty="0"/>
        </a:p>
      </dgm:t>
    </dgm:pt>
    <dgm:pt modelId="{85A49802-98C3-4853-960B-B45EF2F1F96F}" type="parTrans" cxnId="{7517BD54-E16F-4D9B-8A89-251433210B88}">
      <dgm:prSet/>
      <dgm:spPr/>
      <dgm:t>
        <a:bodyPr/>
        <a:lstStyle/>
        <a:p>
          <a:endParaRPr lang="en-ID"/>
        </a:p>
      </dgm:t>
    </dgm:pt>
    <dgm:pt modelId="{AF13E3A7-94C1-4F73-9401-B686A7A74BB4}" type="sibTrans" cxnId="{7517BD54-E16F-4D9B-8A89-251433210B88}">
      <dgm:prSet/>
      <dgm:spPr/>
      <dgm:t>
        <a:bodyPr/>
        <a:lstStyle/>
        <a:p>
          <a:endParaRPr lang="en-ID"/>
        </a:p>
      </dgm:t>
    </dgm:pt>
    <dgm:pt modelId="{F549D4C9-C5B0-478E-9C97-6D417A07E242}">
      <dgm:prSet phldrT="[Text]"/>
      <dgm:spPr/>
      <dgm:t>
        <a:bodyPr/>
        <a:lstStyle/>
        <a:p>
          <a:r>
            <a:rPr lang="en-US" dirty="0"/>
            <a:t>Survey Cost</a:t>
          </a:r>
          <a:endParaRPr lang="en-ID" dirty="0"/>
        </a:p>
      </dgm:t>
    </dgm:pt>
    <dgm:pt modelId="{37BF9E43-3045-43F9-9BD8-0840513555E5}" type="parTrans" cxnId="{AC8F4500-6ACB-4FD9-AF3C-A5855886868D}">
      <dgm:prSet/>
      <dgm:spPr/>
      <dgm:t>
        <a:bodyPr/>
        <a:lstStyle/>
        <a:p>
          <a:endParaRPr lang="en-ID"/>
        </a:p>
      </dgm:t>
    </dgm:pt>
    <dgm:pt modelId="{786C282A-9629-492B-9DB9-968C7BDA25FE}" type="sibTrans" cxnId="{AC8F4500-6ACB-4FD9-AF3C-A5855886868D}">
      <dgm:prSet/>
      <dgm:spPr/>
      <dgm:t>
        <a:bodyPr/>
        <a:lstStyle/>
        <a:p>
          <a:endParaRPr lang="en-ID"/>
        </a:p>
      </dgm:t>
    </dgm:pt>
    <dgm:pt modelId="{6C16C079-C38E-4A2B-BA36-D96516A0B2A7}" type="pres">
      <dgm:prSet presAssocID="{33459DB4-2852-4E39-836D-C9B8630AFDC2}" presName="CompostProcess" presStyleCnt="0">
        <dgm:presLayoutVars>
          <dgm:dir/>
          <dgm:resizeHandles val="exact"/>
        </dgm:presLayoutVars>
      </dgm:prSet>
      <dgm:spPr/>
    </dgm:pt>
    <dgm:pt modelId="{76F9B52C-8294-4DA9-BAB9-8B5ACA962648}" type="pres">
      <dgm:prSet presAssocID="{33459DB4-2852-4E39-836D-C9B8630AFDC2}" presName="arrow" presStyleLbl="bgShp" presStyleIdx="0" presStyleCnt="1" custScaleX="117647"/>
      <dgm:spPr/>
    </dgm:pt>
    <dgm:pt modelId="{DDE4B1B9-A49F-4D54-A5D5-3DB0B5CA572F}" type="pres">
      <dgm:prSet presAssocID="{33459DB4-2852-4E39-836D-C9B8630AFDC2}" presName="linearProcess" presStyleCnt="0"/>
      <dgm:spPr/>
    </dgm:pt>
    <dgm:pt modelId="{B555A667-E220-4F76-9D21-52E2D95103BF}" type="pres">
      <dgm:prSet presAssocID="{CC2813B3-FAD4-4306-B29B-A13667DACCCD}" presName="textNode" presStyleLbl="node1" presStyleIdx="0" presStyleCnt="8" custScaleX="56211" custLinFactX="-59418" custLinFactNeighborX="-100000" custLinFactNeighborY="1">
        <dgm:presLayoutVars>
          <dgm:bulletEnabled val="1"/>
        </dgm:presLayoutVars>
      </dgm:prSet>
      <dgm:spPr/>
    </dgm:pt>
    <dgm:pt modelId="{BEED2237-ADAA-4D69-BE61-6F7C7B6ECD07}" type="pres">
      <dgm:prSet presAssocID="{C0080665-EC4E-4D47-A2B3-C828C78889A6}" presName="sibTrans" presStyleCnt="0"/>
      <dgm:spPr/>
    </dgm:pt>
    <dgm:pt modelId="{0FFCA52C-561B-4CD7-BD3C-8D44CD8F4C8F}" type="pres">
      <dgm:prSet presAssocID="{E24E411E-B3A8-480B-B502-DB5677D86052}" presName="textNode" presStyleLbl="node1" presStyleIdx="1" presStyleCnt="8" custScaleX="56211" custLinFactX="-59418" custLinFactNeighborX="-100000" custLinFactNeighborY="1">
        <dgm:presLayoutVars>
          <dgm:bulletEnabled val="1"/>
        </dgm:presLayoutVars>
      </dgm:prSet>
      <dgm:spPr/>
    </dgm:pt>
    <dgm:pt modelId="{19FE1C65-3DC6-46D5-B319-FB49B7601571}" type="pres">
      <dgm:prSet presAssocID="{C2CFB58E-196D-41D4-98E4-A0E57A86A476}" presName="sibTrans" presStyleCnt="0"/>
      <dgm:spPr/>
    </dgm:pt>
    <dgm:pt modelId="{8221783D-D195-4861-950F-9B570F1C65C6}" type="pres">
      <dgm:prSet presAssocID="{6E498095-018F-48EF-BB61-5FBDA0E28AF5}" presName="textNode" presStyleLbl="node1" presStyleIdx="2" presStyleCnt="8" custScaleX="56211" custLinFactX="-59418" custLinFactNeighborX="-100000" custLinFactNeighborY="1">
        <dgm:presLayoutVars>
          <dgm:bulletEnabled val="1"/>
        </dgm:presLayoutVars>
      </dgm:prSet>
      <dgm:spPr/>
    </dgm:pt>
    <dgm:pt modelId="{CDCFA0B2-CC70-4E38-8F19-01E5F2CF88D4}" type="pres">
      <dgm:prSet presAssocID="{AB2EF517-808D-4D19-9319-4F6A22910E88}" presName="sibTrans" presStyleCnt="0"/>
      <dgm:spPr/>
    </dgm:pt>
    <dgm:pt modelId="{1AD86EF7-1903-44EB-9CC8-0E0D78DACB90}" type="pres">
      <dgm:prSet presAssocID="{DECC1562-D642-4FD1-8E85-F2672296439F}" presName="textNode" presStyleLbl="node1" presStyleIdx="3" presStyleCnt="8" custScaleX="56211" custLinFactX="-59418" custLinFactNeighborX="-100000" custLinFactNeighborY="1">
        <dgm:presLayoutVars>
          <dgm:bulletEnabled val="1"/>
        </dgm:presLayoutVars>
      </dgm:prSet>
      <dgm:spPr/>
    </dgm:pt>
    <dgm:pt modelId="{973AD662-6F54-42A3-AA19-3F26B3BD62D6}" type="pres">
      <dgm:prSet presAssocID="{203D9E1D-47F5-45E7-8320-B5B4CFF87809}" presName="sibTrans" presStyleCnt="0"/>
      <dgm:spPr/>
    </dgm:pt>
    <dgm:pt modelId="{555CB216-C5BC-4997-A2BD-40B1CC0A8126}" type="pres">
      <dgm:prSet presAssocID="{F974A85F-21A7-4701-BE28-188B9473D78F}" presName="textNode" presStyleLbl="node1" presStyleIdx="4" presStyleCnt="8" custScaleX="56211" custLinFactX="-59418" custLinFactNeighborX="-100000" custLinFactNeighborY="1">
        <dgm:presLayoutVars>
          <dgm:bulletEnabled val="1"/>
        </dgm:presLayoutVars>
      </dgm:prSet>
      <dgm:spPr/>
    </dgm:pt>
    <dgm:pt modelId="{6ED0D2F9-02D2-4C90-880B-08F095312DA3}" type="pres">
      <dgm:prSet presAssocID="{6EAF3FC5-020A-40CD-BDA5-C38325E1E280}" presName="sibTrans" presStyleCnt="0"/>
      <dgm:spPr/>
    </dgm:pt>
    <dgm:pt modelId="{8F622CAE-EB2B-4CC2-853A-8881C8369E90}" type="pres">
      <dgm:prSet presAssocID="{FA7602B1-A99F-49C3-AA59-52DD019A901B}" presName="textNode" presStyleLbl="node1" presStyleIdx="5" presStyleCnt="8" custScaleX="56211" custLinFactX="-59418" custLinFactNeighborX="-100000" custLinFactNeighborY="1">
        <dgm:presLayoutVars>
          <dgm:bulletEnabled val="1"/>
        </dgm:presLayoutVars>
      </dgm:prSet>
      <dgm:spPr/>
    </dgm:pt>
    <dgm:pt modelId="{E27E4550-6031-4BA7-9C64-9AC8067E6143}" type="pres">
      <dgm:prSet presAssocID="{D34F198E-B9A8-450B-84BA-8E395C5CE7AA}" presName="sibTrans" presStyleCnt="0"/>
      <dgm:spPr/>
    </dgm:pt>
    <dgm:pt modelId="{AE0A5F00-11DB-497F-841C-38C92C196C00}" type="pres">
      <dgm:prSet presAssocID="{4A97EC9C-F2AA-4B78-9B13-93CC6133718A}" presName="textNode" presStyleLbl="node1" presStyleIdx="6" presStyleCnt="8" custScaleX="56211" custLinFactX="-59418" custLinFactNeighborX="-100000" custLinFactNeighborY="1">
        <dgm:presLayoutVars>
          <dgm:bulletEnabled val="1"/>
        </dgm:presLayoutVars>
      </dgm:prSet>
      <dgm:spPr/>
    </dgm:pt>
    <dgm:pt modelId="{69F6C5F7-8BFF-4E1E-B591-F709CB3E54BD}" type="pres">
      <dgm:prSet presAssocID="{AF13E3A7-94C1-4F73-9401-B686A7A74BB4}" presName="sibTrans" presStyleCnt="0"/>
      <dgm:spPr/>
    </dgm:pt>
    <dgm:pt modelId="{00DB2BC0-8CB4-4DB8-8737-272491E6ABB9}" type="pres">
      <dgm:prSet presAssocID="{F549D4C9-C5B0-478E-9C97-6D417A07E242}" presName="textNode" presStyleLbl="node1" presStyleIdx="7" presStyleCnt="8" custScaleX="56211" custLinFactX="-59418" custLinFactNeighborX="-100000" custLinFactNeighborY="1">
        <dgm:presLayoutVars>
          <dgm:bulletEnabled val="1"/>
        </dgm:presLayoutVars>
      </dgm:prSet>
      <dgm:spPr/>
    </dgm:pt>
  </dgm:ptLst>
  <dgm:cxnLst>
    <dgm:cxn modelId="{AC8F4500-6ACB-4FD9-AF3C-A5855886868D}" srcId="{33459DB4-2852-4E39-836D-C9B8630AFDC2}" destId="{F549D4C9-C5B0-478E-9C97-6D417A07E242}" srcOrd="7" destOrd="0" parTransId="{37BF9E43-3045-43F9-9BD8-0840513555E5}" sibTransId="{786C282A-9629-492B-9DB9-968C7BDA25FE}"/>
    <dgm:cxn modelId="{E33F6D0F-059A-400D-812D-D47EA446F7E3}" type="presOf" srcId="{F974A85F-21A7-4701-BE28-188B9473D78F}" destId="{555CB216-C5BC-4997-A2BD-40B1CC0A8126}" srcOrd="0" destOrd="0" presId="urn:microsoft.com/office/officeart/2005/8/layout/hProcess9"/>
    <dgm:cxn modelId="{5F842027-42CD-4761-B987-E0A67FBB2A7B}" srcId="{33459DB4-2852-4E39-836D-C9B8630AFDC2}" destId="{FA7602B1-A99F-49C3-AA59-52DD019A901B}" srcOrd="5" destOrd="0" parTransId="{FA285A2C-EA38-4489-9736-9CB524E243BE}" sibTransId="{D34F198E-B9A8-450B-84BA-8E395C5CE7AA}"/>
    <dgm:cxn modelId="{CEBEE839-496C-42CC-AACE-8FEC02F90FDC}" type="presOf" srcId="{FA7602B1-A99F-49C3-AA59-52DD019A901B}" destId="{8F622CAE-EB2B-4CC2-853A-8881C8369E90}" srcOrd="0" destOrd="0" presId="urn:microsoft.com/office/officeart/2005/8/layout/hProcess9"/>
    <dgm:cxn modelId="{A798BA3B-7F48-4B30-8E6B-E381715B4F56}" type="presOf" srcId="{DECC1562-D642-4FD1-8E85-F2672296439F}" destId="{1AD86EF7-1903-44EB-9CC8-0E0D78DACB90}" srcOrd="0" destOrd="0" presId="urn:microsoft.com/office/officeart/2005/8/layout/hProcess9"/>
    <dgm:cxn modelId="{EF0DF63D-9FC9-4369-B183-21DE48A9FD79}" type="presOf" srcId="{CC2813B3-FAD4-4306-B29B-A13667DACCCD}" destId="{B555A667-E220-4F76-9D21-52E2D95103BF}" srcOrd="0" destOrd="0" presId="urn:microsoft.com/office/officeart/2005/8/layout/hProcess9"/>
    <dgm:cxn modelId="{253C094B-265C-449E-83E7-F17DDF52059D}" type="presOf" srcId="{E24E411E-B3A8-480B-B502-DB5677D86052}" destId="{0FFCA52C-561B-4CD7-BD3C-8D44CD8F4C8F}" srcOrd="0" destOrd="0" presId="urn:microsoft.com/office/officeart/2005/8/layout/hProcess9"/>
    <dgm:cxn modelId="{7517BD54-E16F-4D9B-8A89-251433210B88}" srcId="{33459DB4-2852-4E39-836D-C9B8630AFDC2}" destId="{4A97EC9C-F2AA-4B78-9B13-93CC6133718A}" srcOrd="6" destOrd="0" parTransId="{85A49802-98C3-4853-960B-B45EF2F1F96F}" sibTransId="{AF13E3A7-94C1-4F73-9401-B686A7A74BB4}"/>
    <dgm:cxn modelId="{AE62EF78-CDD2-45FF-ACB5-A7BBFB117EC6}" srcId="{33459DB4-2852-4E39-836D-C9B8630AFDC2}" destId="{E24E411E-B3A8-480B-B502-DB5677D86052}" srcOrd="1" destOrd="0" parTransId="{ED9BB0DB-5280-485D-8007-5E8B8377881F}" sibTransId="{C2CFB58E-196D-41D4-98E4-A0E57A86A476}"/>
    <dgm:cxn modelId="{BFAA0A89-03EC-4FB4-95A6-FDD2C1E6D3FE}" srcId="{33459DB4-2852-4E39-836D-C9B8630AFDC2}" destId="{6E498095-018F-48EF-BB61-5FBDA0E28AF5}" srcOrd="2" destOrd="0" parTransId="{B641674E-04D1-498E-8C6F-F254CC979C40}" sibTransId="{AB2EF517-808D-4D19-9319-4F6A22910E88}"/>
    <dgm:cxn modelId="{F4DD7A95-4D13-4D27-916F-40C3D30EED99}" type="presOf" srcId="{6E498095-018F-48EF-BB61-5FBDA0E28AF5}" destId="{8221783D-D195-4861-950F-9B570F1C65C6}" srcOrd="0" destOrd="0" presId="urn:microsoft.com/office/officeart/2005/8/layout/hProcess9"/>
    <dgm:cxn modelId="{91F0379C-D141-42DF-BE22-18725BA18881}" type="presOf" srcId="{4A97EC9C-F2AA-4B78-9B13-93CC6133718A}" destId="{AE0A5F00-11DB-497F-841C-38C92C196C00}" srcOrd="0" destOrd="0" presId="urn:microsoft.com/office/officeart/2005/8/layout/hProcess9"/>
    <dgm:cxn modelId="{700B02BF-8910-4206-94E2-3EBB9B548FD0}" type="presOf" srcId="{F549D4C9-C5B0-478E-9C97-6D417A07E242}" destId="{00DB2BC0-8CB4-4DB8-8737-272491E6ABB9}" srcOrd="0" destOrd="0" presId="urn:microsoft.com/office/officeart/2005/8/layout/hProcess9"/>
    <dgm:cxn modelId="{17C592D8-DB67-4B1B-9F15-685E7F5446D8}" srcId="{33459DB4-2852-4E39-836D-C9B8630AFDC2}" destId="{CC2813B3-FAD4-4306-B29B-A13667DACCCD}" srcOrd="0" destOrd="0" parTransId="{4DD042D8-BA89-4D53-84F6-CDBA5E32F599}" sibTransId="{C0080665-EC4E-4D47-A2B3-C828C78889A6}"/>
    <dgm:cxn modelId="{322BB8DB-D843-449E-98AB-3BD00F812A33}" type="presOf" srcId="{33459DB4-2852-4E39-836D-C9B8630AFDC2}" destId="{6C16C079-C38E-4A2B-BA36-D96516A0B2A7}" srcOrd="0" destOrd="0" presId="urn:microsoft.com/office/officeart/2005/8/layout/hProcess9"/>
    <dgm:cxn modelId="{9651A3DE-7A5A-44F6-BC09-8DAD6B1837A1}" srcId="{33459DB4-2852-4E39-836D-C9B8630AFDC2}" destId="{F974A85F-21A7-4701-BE28-188B9473D78F}" srcOrd="4" destOrd="0" parTransId="{CCFF519F-2EC6-4C4C-863F-B4EEDB6A3AD2}" sibTransId="{6EAF3FC5-020A-40CD-BDA5-C38325E1E280}"/>
    <dgm:cxn modelId="{C04838EC-0C02-44B7-8831-5FE858E9D619}" srcId="{33459DB4-2852-4E39-836D-C9B8630AFDC2}" destId="{DECC1562-D642-4FD1-8E85-F2672296439F}" srcOrd="3" destOrd="0" parTransId="{1578A791-3525-4A17-99AA-A3A6C8A95F95}" sibTransId="{203D9E1D-47F5-45E7-8320-B5B4CFF87809}"/>
    <dgm:cxn modelId="{3541EFA8-6077-4E8C-85AB-EB4C80DD076D}" type="presParOf" srcId="{6C16C079-C38E-4A2B-BA36-D96516A0B2A7}" destId="{76F9B52C-8294-4DA9-BAB9-8B5ACA962648}" srcOrd="0" destOrd="0" presId="urn:microsoft.com/office/officeart/2005/8/layout/hProcess9"/>
    <dgm:cxn modelId="{66A036C2-A41E-46F2-9576-0048AADA2552}" type="presParOf" srcId="{6C16C079-C38E-4A2B-BA36-D96516A0B2A7}" destId="{DDE4B1B9-A49F-4D54-A5D5-3DB0B5CA572F}" srcOrd="1" destOrd="0" presId="urn:microsoft.com/office/officeart/2005/8/layout/hProcess9"/>
    <dgm:cxn modelId="{6F0287E7-BD6E-4C3A-9B0B-EC90E1AAB6E8}" type="presParOf" srcId="{DDE4B1B9-A49F-4D54-A5D5-3DB0B5CA572F}" destId="{B555A667-E220-4F76-9D21-52E2D95103BF}" srcOrd="0" destOrd="0" presId="urn:microsoft.com/office/officeart/2005/8/layout/hProcess9"/>
    <dgm:cxn modelId="{1BBCF5D2-17AA-4A0D-88C5-BF2A00004DFD}" type="presParOf" srcId="{DDE4B1B9-A49F-4D54-A5D5-3DB0B5CA572F}" destId="{BEED2237-ADAA-4D69-BE61-6F7C7B6ECD07}" srcOrd="1" destOrd="0" presId="urn:microsoft.com/office/officeart/2005/8/layout/hProcess9"/>
    <dgm:cxn modelId="{FD299630-AEF2-4880-A509-74096BAFFDA1}" type="presParOf" srcId="{DDE4B1B9-A49F-4D54-A5D5-3DB0B5CA572F}" destId="{0FFCA52C-561B-4CD7-BD3C-8D44CD8F4C8F}" srcOrd="2" destOrd="0" presId="urn:microsoft.com/office/officeart/2005/8/layout/hProcess9"/>
    <dgm:cxn modelId="{683C097C-4126-45A9-BD9A-2D3F19386315}" type="presParOf" srcId="{DDE4B1B9-A49F-4D54-A5D5-3DB0B5CA572F}" destId="{19FE1C65-3DC6-46D5-B319-FB49B7601571}" srcOrd="3" destOrd="0" presId="urn:microsoft.com/office/officeart/2005/8/layout/hProcess9"/>
    <dgm:cxn modelId="{FE28A67C-AA2D-4E3D-BD62-1BB5B77B642F}" type="presParOf" srcId="{DDE4B1B9-A49F-4D54-A5D5-3DB0B5CA572F}" destId="{8221783D-D195-4861-950F-9B570F1C65C6}" srcOrd="4" destOrd="0" presId="urn:microsoft.com/office/officeart/2005/8/layout/hProcess9"/>
    <dgm:cxn modelId="{2D85AEDD-2A75-455E-94F8-E78C9E668D3D}" type="presParOf" srcId="{DDE4B1B9-A49F-4D54-A5D5-3DB0B5CA572F}" destId="{CDCFA0B2-CC70-4E38-8F19-01E5F2CF88D4}" srcOrd="5" destOrd="0" presId="urn:microsoft.com/office/officeart/2005/8/layout/hProcess9"/>
    <dgm:cxn modelId="{FA8B69E6-4DE1-4278-A2EB-4C28089698B2}" type="presParOf" srcId="{DDE4B1B9-A49F-4D54-A5D5-3DB0B5CA572F}" destId="{1AD86EF7-1903-44EB-9CC8-0E0D78DACB90}" srcOrd="6" destOrd="0" presId="urn:microsoft.com/office/officeart/2005/8/layout/hProcess9"/>
    <dgm:cxn modelId="{A15B6EC6-CD8A-46B1-9CF3-D63C01183DDF}" type="presParOf" srcId="{DDE4B1B9-A49F-4D54-A5D5-3DB0B5CA572F}" destId="{973AD662-6F54-42A3-AA19-3F26B3BD62D6}" srcOrd="7" destOrd="0" presId="urn:microsoft.com/office/officeart/2005/8/layout/hProcess9"/>
    <dgm:cxn modelId="{A9911A57-1A25-442E-BF48-FB4D012403CB}" type="presParOf" srcId="{DDE4B1B9-A49F-4D54-A5D5-3DB0B5CA572F}" destId="{555CB216-C5BC-4997-A2BD-40B1CC0A8126}" srcOrd="8" destOrd="0" presId="urn:microsoft.com/office/officeart/2005/8/layout/hProcess9"/>
    <dgm:cxn modelId="{AE3CF0C0-B054-4023-B7F7-761122CEF581}" type="presParOf" srcId="{DDE4B1B9-A49F-4D54-A5D5-3DB0B5CA572F}" destId="{6ED0D2F9-02D2-4C90-880B-08F095312DA3}" srcOrd="9" destOrd="0" presId="urn:microsoft.com/office/officeart/2005/8/layout/hProcess9"/>
    <dgm:cxn modelId="{C75A4BD9-E25E-4D50-98C4-5B2CA3ECBA31}" type="presParOf" srcId="{DDE4B1B9-A49F-4D54-A5D5-3DB0B5CA572F}" destId="{8F622CAE-EB2B-4CC2-853A-8881C8369E90}" srcOrd="10" destOrd="0" presId="urn:microsoft.com/office/officeart/2005/8/layout/hProcess9"/>
    <dgm:cxn modelId="{B2FF375D-594F-4826-BE10-0EF13F7E808B}" type="presParOf" srcId="{DDE4B1B9-A49F-4D54-A5D5-3DB0B5CA572F}" destId="{E27E4550-6031-4BA7-9C64-9AC8067E6143}" srcOrd="11" destOrd="0" presId="urn:microsoft.com/office/officeart/2005/8/layout/hProcess9"/>
    <dgm:cxn modelId="{0BF19A21-3598-4280-A8A2-E80A4829EF18}" type="presParOf" srcId="{DDE4B1B9-A49F-4D54-A5D5-3DB0B5CA572F}" destId="{AE0A5F00-11DB-497F-841C-38C92C196C00}" srcOrd="12" destOrd="0" presId="urn:microsoft.com/office/officeart/2005/8/layout/hProcess9"/>
    <dgm:cxn modelId="{1D4A10B0-0E0E-440D-9E68-8AD35919A7B0}" type="presParOf" srcId="{DDE4B1B9-A49F-4D54-A5D5-3DB0B5CA572F}" destId="{69F6C5F7-8BFF-4E1E-B591-F709CB3E54BD}" srcOrd="13" destOrd="0" presId="urn:microsoft.com/office/officeart/2005/8/layout/hProcess9"/>
    <dgm:cxn modelId="{7339436F-BEF0-4ECF-A986-C40C5A06284A}" type="presParOf" srcId="{DDE4B1B9-A49F-4D54-A5D5-3DB0B5CA572F}" destId="{00DB2BC0-8CB4-4DB8-8737-272491E6ABB9}" srcOrd="1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50D1B3-5B9A-422C-9781-3C2A19610854}">
      <dsp:nvSpPr>
        <dsp:cNvPr id="0" name=""/>
        <dsp:cNvSpPr/>
      </dsp:nvSpPr>
      <dsp:spPr>
        <a:xfrm rot="16200000">
          <a:off x="2328055" y="314278"/>
          <a:ext cx="363378" cy="3005230"/>
        </a:xfrm>
        <a:prstGeom prst="round2SameRect">
          <a:avLst/>
        </a:prstGeom>
        <a:solidFill>
          <a:schemeClr val="accent1">
            <a:shade val="80000"/>
            <a:hueOff val="0"/>
            <a:satOff val="0"/>
            <a:lumOff val="0"/>
            <a:alphaOff val="0"/>
          </a:schemeClr>
        </a:solidFill>
        <a:ln w="22225" cap="rnd"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74320" tIns="274320" rIns="274320" bIns="274320" numCol="1" spcCol="1270" anchor="ctr" anchorCtr="1">
          <a:noAutofit/>
        </a:bodyPr>
        <a:lstStyle/>
        <a:p>
          <a:pPr marL="0" lvl="0" indent="0" algn="ctr" defTabSz="1600200">
            <a:lnSpc>
              <a:spcPct val="90000"/>
            </a:lnSpc>
            <a:spcBef>
              <a:spcPct val="0"/>
            </a:spcBef>
            <a:spcAft>
              <a:spcPct val="35000"/>
            </a:spcAft>
            <a:buNone/>
          </a:pPr>
          <a:r>
            <a:rPr lang="en-US" sz="3600" kern="1200" dirty="0"/>
            <a:t>Introduction</a:t>
          </a:r>
        </a:p>
      </dsp:txBody>
      <dsp:txXfrm rot="5400000">
        <a:off x="1024869" y="1652943"/>
        <a:ext cx="2987491" cy="327900"/>
      </dsp:txXfrm>
    </dsp:sp>
    <dsp:sp modelId="{233E634B-777F-4470-8C5A-DB90AF814DBC}">
      <dsp:nvSpPr>
        <dsp:cNvPr id="0" name=""/>
        <dsp:cNvSpPr/>
      </dsp:nvSpPr>
      <dsp:spPr>
        <a:xfrm>
          <a:off x="5385" y="0"/>
          <a:ext cx="5008717" cy="1271825"/>
        </a:xfrm>
        <a:prstGeom prst="rect">
          <a:avLst/>
        </a:prstGeom>
        <a:noFill/>
        <a:ln>
          <a:noFill/>
        </a:ln>
        <a:effectLst/>
      </dsp:spPr>
      <dsp:style>
        <a:lnRef idx="0">
          <a:scrgbClr r="0" g="0" b="0"/>
        </a:lnRef>
        <a:fillRef idx="0">
          <a:scrgbClr r="0" g="0" b="0"/>
        </a:fillRef>
        <a:effectRef idx="0">
          <a:scrgbClr r="0" g="0" b="0"/>
        </a:effectRef>
        <a:fontRef idx="minor"/>
      </dsp:style>
    </dsp:sp>
    <dsp:sp modelId="{8A42B05C-F094-45C3-9190-F97C0A8E13DF}">
      <dsp:nvSpPr>
        <dsp:cNvPr id="0" name=""/>
        <dsp:cNvSpPr/>
      </dsp:nvSpPr>
      <dsp:spPr>
        <a:xfrm>
          <a:off x="2509744" y="1344501"/>
          <a:ext cx="0" cy="290702"/>
        </a:xfrm>
        <a:prstGeom prst="line">
          <a:avLst/>
        </a:prstGeom>
        <a:noFill/>
        <a:ln w="12700" cap="rnd" cmpd="sng" algn="ctr">
          <a:solidFill>
            <a:schemeClr val="accent1">
              <a:shade val="90000"/>
              <a:hueOff val="0"/>
              <a:satOff val="0"/>
              <a:lumOff val="0"/>
              <a:alphaOff val="0"/>
            </a:schemeClr>
          </a:solidFill>
          <a:prstDash val="dash"/>
        </a:ln>
        <a:effectLst/>
      </dsp:spPr>
      <dsp:style>
        <a:lnRef idx="1">
          <a:scrgbClr r="0" g="0" b="0"/>
        </a:lnRef>
        <a:fillRef idx="0">
          <a:scrgbClr r="0" g="0" b="0"/>
        </a:fillRef>
        <a:effectRef idx="0">
          <a:scrgbClr r="0" g="0" b="0"/>
        </a:effectRef>
        <a:fontRef idx="minor"/>
      </dsp:style>
    </dsp:sp>
    <dsp:sp modelId="{37FFBF90-6BDE-4D61-A3EA-C35511DEE16C}">
      <dsp:nvSpPr>
        <dsp:cNvPr id="0" name=""/>
        <dsp:cNvSpPr/>
      </dsp:nvSpPr>
      <dsp:spPr>
        <a:xfrm>
          <a:off x="2473406" y="1271825"/>
          <a:ext cx="72675" cy="72675"/>
        </a:xfrm>
        <a:prstGeom prst="ellipse">
          <a:avLst/>
        </a:prstGeom>
        <a:solidFill>
          <a:schemeClr val="accent1">
            <a:shade val="80000"/>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0804A27-188E-4A17-8FFE-97BCCA0597B8}">
      <dsp:nvSpPr>
        <dsp:cNvPr id="0" name=""/>
        <dsp:cNvSpPr/>
      </dsp:nvSpPr>
      <dsp:spPr>
        <a:xfrm>
          <a:off x="7168512" y="1590959"/>
          <a:ext cx="3005230" cy="363378"/>
        </a:xfrm>
        <a:prstGeom prst="rect">
          <a:avLst/>
        </a:prstGeom>
        <a:solidFill>
          <a:schemeClr val="accent1">
            <a:shade val="80000"/>
            <a:hueOff val="223096"/>
            <a:satOff val="-4529"/>
            <a:lumOff val="15339"/>
            <a:alphaOff val="0"/>
          </a:schemeClr>
        </a:solidFill>
        <a:ln w="22225" cap="rnd" cmpd="sng" algn="ctr">
          <a:solidFill>
            <a:schemeClr val="accent1">
              <a:shade val="80000"/>
              <a:hueOff val="223096"/>
              <a:satOff val="-4529"/>
              <a:lumOff val="1533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1">
          <a:noAutofit/>
        </a:bodyPr>
        <a:lstStyle/>
        <a:p>
          <a:pPr marL="0" lvl="0" indent="0" algn="ctr" defTabSz="1066800">
            <a:lnSpc>
              <a:spcPct val="90000"/>
            </a:lnSpc>
            <a:spcBef>
              <a:spcPct val="0"/>
            </a:spcBef>
            <a:spcAft>
              <a:spcPct val="35000"/>
            </a:spcAft>
            <a:buNone/>
          </a:pPr>
          <a:r>
            <a:rPr lang="en-US" sz="2400" kern="1200" dirty="0"/>
            <a:t>Product Design</a:t>
          </a:r>
        </a:p>
      </dsp:txBody>
      <dsp:txXfrm>
        <a:off x="7168512" y="1590959"/>
        <a:ext cx="3005230" cy="363378"/>
      </dsp:txXfrm>
    </dsp:sp>
    <dsp:sp modelId="{DF65791B-462E-4589-B98D-F60587330CA8}">
      <dsp:nvSpPr>
        <dsp:cNvPr id="0" name=""/>
        <dsp:cNvSpPr/>
      </dsp:nvSpPr>
      <dsp:spPr>
        <a:xfrm>
          <a:off x="3010616" y="2361961"/>
          <a:ext cx="5008717" cy="12718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37160" rIns="0" bIns="0" numCol="1" spcCol="1270" anchor="t" anchorCtr="1">
          <a:noAutofit/>
        </a:bodyPr>
        <a:lstStyle/>
        <a:p>
          <a:pPr marL="0" lvl="0" indent="0" algn="ctr" defTabSz="800100">
            <a:lnSpc>
              <a:spcPct val="90000"/>
            </a:lnSpc>
            <a:spcBef>
              <a:spcPct val="0"/>
            </a:spcBef>
            <a:spcAft>
              <a:spcPct val="35000"/>
            </a:spcAft>
            <a:buNone/>
          </a:pPr>
          <a:r>
            <a:rPr lang="en-US" sz="1800" kern="1200" dirty="0"/>
            <a:t>References</a:t>
          </a:r>
        </a:p>
      </dsp:txBody>
      <dsp:txXfrm>
        <a:off x="3010616" y="2361961"/>
        <a:ext cx="5008717" cy="1271825"/>
      </dsp:txXfrm>
    </dsp:sp>
    <dsp:sp modelId="{DBA410EB-5F61-4F46-92D9-C5B0AA59EE15}">
      <dsp:nvSpPr>
        <dsp:cNvPr id="0" name=""/>
        <dsp:cNvSpPr/>
      </dsp:nvSpPr>
      <dsp:spPr>
        <a:xfrm>
          <a:off x="5514975" y="1998582"/>
          <a:ext cx="0" cy="290702"/>
        </a:xfrm>
        <a:prstGeom prst="line">
          <a:avLst/>
        </a:prstGeom>
        <a:noFill/>
        <a:ln w="12700" cap="rnd" cmpd="sng" algn="ctr">
          <a:solidFill>
            <a:schemeClr val="accent1">
              <a:shade val="90000"/>
              <a:hueOff val="140199"/>
              <a:satOff val="2886"/>
              <a:lumOff val="12346"/>
              <a:alphaOff val="0"/>
            </a:schemeClr>
          </a:solidFill>
          <a:prstDash val="dash"/>
        </a:ln>
        <a:effectLst/>
      </dsp:spPr>
      <dsp:style>
        <a:lnRef idx="1">
          <a:scrgbClr r="0" g="0" b="0"/>
        </a:lnRef>
        <a:fillRef idx="0">
          <a:scrgbClr r="0" g="0" b="0"/>
        </a:fillRef>
        <a:effectRef idx="0">
          <a:scrgbClr r="0" g="0" b="0"/>
        </a:effectRef>
        <a:fontRef idx="minor"/>
      </dsp:style>
    </dsp:sp>
    <dsp:sp modelId="{E1220EDB-B75C-43A5-B862-97E4C09130A7}">
      <dsp:nvSpPr>
        <dsp:cNvPr id="0" name=""/>
        <dsp:cNvSpPr/>
      </dsp:nvSpPr>
      <dsp:spPr>
        <a:xfrm>
          <a:off x="5478637" y="2289285"/>
          <a:ext cx="72675" cy="72675"/>
        </a:xfrm>
        <a:prstGeom prst="ellipse">
          <a:avLst/>
        </a:prstGeom>
        <a:solidFill>
          <a:schemeClr val="accent1">
            <a:shade val="80000"/>
            <a:hueOff val="223096"/>
            <a:satOff val="-4529"/>
            <a:lumOff val="15339"/>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4C7CC6-E89A-4FF1-BDAC-BE1133366E9E}">
      <dsp:nvSpPr>
        <dsp:cNvPr id="0" name=""/>
        <dsp:cNvSpPr/>
      </dsp:nvSpPr>
      <dsp:spPr>
        <a:xfrm rot="5400000">
          <a:off x="5418303" y="284786"/>
          <a:ext cx="363378" cy="3005230"/>
        </a:xfrm>
        <a:prstGeom prst="round2SameRect">
          <a:avLst/>
        </a:prstGeom>
        <a:solidFill>
          <a:schemeClr val="accent1">
            <a:shade val="80000"/>
            <a:hueOff val="446191"/>
            <a:satOff val="-9058"/>
            <a:lumOff val="30677"/>
            <a:alphaOff val="0"/>
          </a:schemeClr>
        </a:solidFill>
        <a:ln w="22225" cap="rnd" cmpd="sng" algn="ctr">
          <a:solidFill>
            <a:schemeClr val="accent1">
              <a:shade val="80000"/>
              <a:hueOff val="446191"/>
              <a:satOff val="-9058"/>
              <a:lumOff val="3067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1">
          <a:noAutofit/>
        </a:bodyPr>
        <a:lstStyle/>
        <a:p>
          <a:pPr marL="0" lvl="0" indent="0" algn="ctr" defTabSz="1066800">
            <a:lnSpc>
              <a:spcPct val="90000"/>
            </a:lnSpc>
            <a:spcBef>
              <a:spcPct val="0"/>
            </a:spcBef>
            <a:spcAft>
              <a:spcPct val="35000"/>
            </a:spcAft>
            <a:buNone/>
          </a:pPr>
          <a:r>
            <a:rPr lang="en-US" sz="2400" kern="1200" dirty="0"/>
            <a:t>Market Analysis</a:t>
          </a:r>
        </a:p>
      </dsp:txBody>
      <dsp:txXfrm rot="-5400000">
        <a:off x="4097378" y="1623451"/>
        <a:ext cx="2987491" cy="327900"/>
      </dsp:txXfrm>
    </dsp:sp>
    <dsp:sp modelId="{648F5953-CA4B-4972-A0AE-8651653F447B}">
      <dsp:nvSpPr>
        <dsp:cNvPr id="0" name=""/>
        <dsp:cNvSpPr/>
      </dsp:nvSpPr>
      <dsp:spPr>
        <a:xfrm>
          <a:off x="6015846" y="0"/>
          <a:ext cx="5008717" cy="1271825"/>
        </a:xfrm>
        <a:prstGeom prst="rect">
          <a:avLst/>
        </a:prstGeom>
        <a:noFill/>
        <a:ln>
          <a:noFill/>
        </a:ln>
        <a:effectLst/>
      </dsp:spPr>
      <dsp:style>
        <a:lnRef idx="0">
          <a:scrgbClr r="0" g="0" b="0"/>
        </a:lnRef>
        <a:fillRef idx="0">
          <a:scrgbClr r="0" g="0" b="0"/>
        </a:fillRef>
        <a:effectRef idx="0">
          <a:scrgbClr r="0" g="0" b="0"/>
        </a:effectRef>
        <a:fontRef idx="minor"/>
      </dsp:style>
    </dsp:sp>
    <dsp:sp modelId="{48BE2C26-D187-4DE0-963D-0299AFC733DB}">
      <dsp:nvSpPr>
        <dsp:cNvPr id="0" name=""/>
        <dsp:cNvSpPr/>
      </dsp:nvSpPr>
      <dsp:spPr>
        <a:xfrm>
          <a:off x="8520205" y="1344501"/>
          <a:ext cx="0" cy="290702"/>
        </a:xfrm>
        <a:prstGeom prst="line">
          <a:avLst/>
        </a:prstGeom>
        <a:noFill/>
        <a:ln w="12700" cap="rnd" cmpd="sng" algn="ctr">
          <a:solidFill>
            <a:schemeClr val="accent1">
              <a:shade val="90000"/>
              <a:hueOff val="446212"/>
              <a:satOff val="-8602"/>
              <a:lumOff val="28124"/>
              <a:alphaOff val="0"/>
            </a:schemeClr>
          </a:solidFill>
          <a:prstDash val="dash"/>
        </a:ln>
        <a:effectLst/>
      </dsp:spPr>
      <dsp:style>
        <a:lnRef idx="1">
          <a:scrgbClr r="0" g="0" b="0"/>
        </a:lnRef>
        <a:fillRef idx="0">
          <a:scrgbClr r="0" g="0" b="0"/>
        </a:fillRef>
        <a:effectRef idx="0">
          <a:scrgbClr r="0" g="0" b="0"/>
        </a:effectRef>
        <a:fontRef idx="minor"/>
      </dsp:style>
    </dsp:sp>
    <dsp:sp modelId="{22CDEBF6-A6E1-44BE-A937-EA6F807CCD36}">
      <dsp:nvSpPr>
        <dsp:cNvPr id="0" name=""/>
        <dsp:cNvSpPr/>
      </dsp:nvSpPr>
      <dsp:spPr>
        <a:xfrm>
          <a:off x="8483867" y="1271825"/>
          <a:ext cx="72675" cy="72675"/>
        </a:xfrm>
        <a:prstGeom prst="ellipse">
          <a:avLst/>
        </a:prstGeom>
        <a:solidFill>
          <a:schemeClr val="accent1">
            <a:shade val="80000"/>
            <a:hueOff val="446191"/>
            <a:satOff val="-9058"/>
            <a:lumOff val="30677"/>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F9B52C-8294-4DA9-BAB9-8B5ACA962648}">
      <dsp:nvSpPr>
        <dsp:cNvPr id="0" name=""/>
        <dsp:cNvSpPr/>
      </dsp:nvSpPr>
      <dsp:spPr>
        <a:xfrm>
          <a:off x="2" y="0"/>
          <a:ext cx="11029944" cy="3633787"/>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55A667-E220-4F76-9D21-52E2D95103BF}">
      <dsp:nvSpPr>
        <dsp:cNvPr id="0" name=""/>
        <dsp:cNvSpPr/>
      </dsp:nvSpPr>
      <dsp:spPr>
        <a:xfrm>
          <a:off x="0"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endParaRPr lang="en-ID" sz="1500" kern="1200"/>
        </a:p>
      </dsp:txBody>
      <dsp:txXfrm>
        <a:off x="62158" y="1152308"/>
        <a:ext cx="1148994" cy="1329198"/>
      </dsp:txXfrm>
    </dsp:sp>
    <dsp:sp modelId="{0FFCA52C-561B-4CD7-BD3C-8D44CD8F4C8F}">
      <dsp:nvSpPr>
        <dsp:cNvPr id="0" name=""/>
        <dsp:cNvSpPr/>
      </dsp:nvSpPr>
      <dsp:spPr>
        <a:xfrm>
          <a:off x="0"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Problem Surveyed</a:t>
          </a:r>
          <a:endParaRPr lang="en-ID" sz="1500" kern="1200" dirty="0"/>
        </a:p>
      </dsp:txBody>
      <dsp:txXfrm>
        <a:off x="62158" y="1152308"/>
        <a:ext cx="1148994" cy="1329198"/>
      </dsp:txXfrm>
    </dsp:sp>
    <dsp:sp modelId="{8221783D-D195-4861-950F-9B570F1C65C6}">
      <dsp:nvSpPr>
        <dsp:cNvPr id="0" name=""/>
        <dsp:cNvSpPr/>
      </dsp:nvSpPr>
      <dsp:spPr>
        <a:xfrm>
          <a:off x="1325142"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Survey Objectives</a:t>
          </a:r>
          <a:endParaRPr lang="en-ID" sz="1500" kern="1200" dirty="0"/>
        </a:p>
      </dsp:txBody>
      <dsp:txXfrm>
        <a:off x="1387300" y="1152308"/>
        <a:ext cx="1148994" cy="1329198"/>
      </dsp:txXfrm>
    </dsp:sp>
    <dsp:sp modelId="{1AD86EF7-1903-44EB-9CC8-0E0D78DACB90}">
      <dsp:nvSpPr>
        <dsp:cNvPr id="0" name=""/>
        <dsp:cNvSpPr/>
      </dsp:nvSpPr>
      <dsp:spPr>
        <a:xfrm>
          <a:off x="2717354"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Survey Method</a:t>
          </a:r>
          <a:endParaRPr lang="en-ID" sz="1500" kern="1200" dirty="0"/>
        </a:p>
      </dsp:txBody>
      <dsp:txXfrm>
        <a:off x="2779512" y="1152308"/>
        <a:ext cx="1148994" cy="1329198"/>
      </dsp:txXfrm>
    </dsp:sp>
    <dsp:sp modelId="{555CB216-C5BC-4997-A2BD-40B1CC0A8126}">
      <dsp:nvSpPr>
        <dsp:cNvPr id="0" name=""/>
        <dsp:cNvSpPr/>
      </dsp:nvSpPr>
      <dsp:spPr>
        <a:xfrm>
          <a:off x="4109567"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Survey Location</a:t>
          </a:r>
          <a:endParaRPr lang="en-ID" sz="1500" kern="1200" dirty="0"/>
        </a:p>
      </dsp:txBody>
      <dsp:txXfrm>
        <a:off x="4171725" y="1152308"/>
        <a:ext cx="1148994" cy="1329198"/>
      </dsp:txXfrm>
    </dsp:sp>
    <dsp:sp modelId="{8F622CAE-EB2B-4CC2-853A-8881C8369E90}">
      <dsp:nvSpPr>
        <dsp:cNvPr id="0" name=""/>
        <dsp:cNvSpPr/>
      </dsp:nvSpPr>
      <dsp:spPr>
        <a:xfrm>
          <a:off x="5501780"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Data Sources</a:t>
          </a:r>
          <a:endParaRPr lang="en-ID" sz="1500" kern="1200" dirty="0"/>
        </a:p>
      </dsp:txBody>
      <dsp:txXfrm>
        <a:off x="5563938" y="1152308"/>
        <a:ext cx="1148994" cy="1329198"/>
      </dsp:txXfrm>
    </dsp:sp>
    <dsp:sp modelId="{AE0A5F00-11DB-497F-841C-38C92C196C00}">
      <dsp:nvSpPr>
        <dsp:cNvPr id="0" name=""/>
        <dsp:cNvSpPr/>
      </dsp:nvSpPr>
      <dsp:spPr>
        <a:xfrm>
          <a:off x="6893992"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Survey Instruments</a:t>
          </a:r>
          <a:endParaRPr lang="en-ID" sz="1500" kern="1200" dirty="0"/>
        </a:p>
      </dsp:txBody>
      <dsp:txXfrm>
        <a:off x="6956150" y="1152308"/>
        <a:ext cx="1148994" cy="1329198"/>
      </dsp:txXfrm>
    </dsp:sp>
    <dsp:sp modelId="{00DB2BC0-8CB4-4DB8-8737-272491E6ABB9}">
      <dsp:nvSpPr>
        <dsp:cNvPr id="0" name=""/>
        <dsp:cNvSpPr/>
      </dsp:nvSpPr>
      <dsp:spPr>
        <a:xfrm>
          <a:off x="8286205" y="1090150"/>
          <a:ext cx="1273310" cy="1453514"/>
        </a:xfrm>
        <a:prstGeom prst="roundRect">
          <a:avLst/>
        </a:prstGeom>
        <a:solidFill>
          <a:schemeClr val="accent1">
            <a:hueOff val="0"/>
            <a:satOff val="0"/>
            <a:lumOff val="0"/>
            <a:alphaOff val="0"/>
          </a:schemeClr>
        </a:solidFill>
        <a:ln w="22225"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US" sz="1500" kern="1200" dirty="0"/>
            <a:t>Survey Cost</a:t>
          </a:r>
          <a:endParaRPr lang="en-ID" sz="1500" kern="1200" dirty="0"/>
        </a:p>
      </dsp:txBody>
      <dsp:txXfrm>
        <a:off x="8348363" y="1152308"/>
        <a:ext cx="1148994" cy="1329198"/>
      </dsp:txXfrm>
    </dsp:sp>
  </dsp:spTree>
</dsp:drawing>
</file>

<file path=ppt/diagrams/layout1.xml><?xml version="1.0" encoding="utf-8"?>
<dgm:layoutDef xmlns:dgm="http://schemas.openxmlformats.org/drawingml/2006/diagram" xmlns:a="http://schemas.openxmlformats.org/drawingml/2006/main" uniqueId="urn:microsoft.com/office/officeart/2016/7/layout/RoundedRectangleTimeline">
  <dgm:title val="Rounded Rectangle Timeline"/>
  <dgm:desc val="Use to show a list of events in chronological order. An invisible box contains the description while the date is shown in rectangles, except for the first and last node where the corners of the rectangle are rounded. It can display large amount of text and long descriptive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 val="18"/>
      <dgm:constr type="primFontSz" for="des" forName="Childtext" val="18"/>
      <dgm:constr type="primFontSz" for="des" forName="Childtext" refType="primFontSz" refFor="des" refForName="parent" op="lte"/>
      <dgm:constr type="w" for="ch" forName="composite" refType="w"/>
      <dgm:constr type="h" for="ch" forName="composite" refType="h"/>
      <dgm:constr type="w" for="ch" forName="spaceBetweenRectangles" refType="w" refFor="ch" refForName="composite" fact="-0.4"/>
      <dgm:constr type="w" for="ch" ptType="sibTrans" op="equ"/>
      <dgm:constr type="primFontSz" for="des" forName="parent" op="equ"/>
      <dgm:constr type="primFontSz" for="des" forName="Childtext" op="equ"/>
      <dgm:constr type="primFontSz" for="des" forName="parent1" val="18"/>
      <dgm:constr type="primFontSz" for="des" forName="Childtext1" val="18"/>
      <dgm:constr type="primFontSz" for="des" forName="Childtext1" refType="primFontSz" refFor="des" refForName="parent1" op="lte"/>
      <dgm:constr type="w" for="ch" forName="composite1" refType="w"/>
      <dgm:constr type="h" for="ch" forName="composite1" refType="h"/>
      <dgm:constr type="w" for="ch" forName="spaceBetweenRectangles1" refType="w" refFor="ch" refForName="composite1" fact="-0.4"/>
      <dgm:constr type="primFontSz" for="des" forName="parent1" op="equ"/>
      <dgm:constr type="primFontSz" for="des" forName="Childtext1" op="equ"/>
    </dgm:constrLst>
    <dgm:choose name="layoutByNodeCnt">
      <dgm:if name="twoOrLessNodes" axis="ch" ptType="node" func="cnt" op="lte" val="2">
        <dgm:forEach name="nodesForEach" axis="ch" ptType="node">
          <dgm:layoutNode name="composite">
            <dgm:alg type="composite"/>
            <dgm:shape xmlns:r="http://schemas.openxmlformats.org/officeDocument/2006/relationships" r:blip="">
              <dgm:adjLst/>
            </dgm:shape>
            <dgm:choose name="casesForFirstAndLastNode1">
              <dgm:if name="startNode1" axis="self" ptType="node" func="pos" op="equ" val="1">
                <dgm:choose name="removeLineWhenOnlyOneNode1">
                  <dgm:if name="ifOnlyOneNode1" axis="followSib" ptType="node" func="cnt" op="equ" val="0">
                    <dgm:constrLst>
                      <dgm:constr type="w" for="ch" forName="parent" refType="w" fact="0.95"/>
                      <dgm:constr type="l" for="ch" forName="parent" refType="w" fact="0.025"/>
                      <dgm:constr type="t" for="ch" forName="parent" refType="h" fact="0.45"/>
                      <dgm:constr type="h" for="ch" forName="parent" refType="h" fact="0.1"/>
                      <dgm:constr type="l" for="ch" forName="Childtext" refType="w" fact="0.025"/>
                      <dgm:constr type="w" for="ch" forName="Childtext" refType="w" fact="0.95"/>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if>
                  <dgm:else name="ifMoreThanOne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w" for="ch" forName="ConnectLine"/>
                      <dgm:constr type="h" for="ch" forName="ConnectLine" refType="h" fact="0.08"/>
                      <dgm:constr type="t" for="ch" forName="ConnectLine" refType="h" fact="0.37"/>
                      <dgm:constr type="ctrX" for="ch" forName="ConnectLine" refType="w" fact="0.5"/>
                      <dgm:constr type="w" for="ch" forName="ConnectLineEnd" refType="h" fact="0.02"/>
                      <dgm:constr type="h" for="ch" forName="ConnectLineEnd" refType="h" fact="0.02"/>
                      <dgm:constr type="t" for="ch" forName="ConnectLineEnd" refType="h" fact="0.35"/>
                      <dgm:constr type="ctrX" for="ch" forName="ConnectLineEnd" refType="w" fact="0.5"/>
                      <dgm:constr type="w" for="ch" forName="EmptyPane" refType="w"/>
                      <dgm:constr type="t" for="ch" forName="EmptyPane" refType="h" fact="0.55"/>
                      <dgm:constr type="h" for="ch" forName="EmptyPane" refType="h" fact="0.45"/>
                    </dgm:constrLst>
                  </dgm:else>
                </dgm:choose>
              </dgm:if>
              <dgm:else name="notStartNode1">
                <dgm:constrLst>
                  <dgm:constr type="w" for="ch" forName="parent" refType="w" fact="0.6"/>
                  <dgm:constr type="l" for="ch" forName="parent" refType="w" fact="0.2"/>
                  <dgm:constr type="t" for="ch" forName="parent" refType="h" fact="0.45"/>
                  <dgm:constr type="h" for="ch" forName="parent" refType="h" fact="0.1"/>
                  <dgm:constr type="l" for="ch" forName="Childtext" refType="w" fact="0.2"/>
                  <dgm:constr type="w" for="ch" forName="Childtext" refType="w" fact="0.6"/>
                  <dgm:constr type="h" for="ch" forName="Childtext" refType="h" fact="0.35"/>
                  <dgm:constr type="t" for="ch" forName="Childtext" refType="h" fact="0.65"/>
                  <dgm:constr type="w" for="ch" forName="ConnectLine"/>
                  <dgm:constr type="h" for="ch" forName="ConnectLine" refType="h" fact="0.08"/>
                  <dgm:constr type="t" for="ch" forName="ConnectLine" refType="h" fact="0.55"/>
                  <dgm:constr type="ctrX" for="ch" forName="ConnectLine" refType="w" fact="0.5"/>
                  <dgm:constr type="w" for="ch" forName="ConnectLineEnd" refType="h" fact="0.02"/>
                  <dgm:constr type="h" for="ch" forName="ConnectLineEnd" refType="h" fact="0.02"/>
                  <dgm:constr type="b" for="ch" forName="ConnectLineEnd" refType="h" fact="0.65"/>
                  <dgm:constr type="ctrX" for="ch" forName="ConnectLineEnd" refType="w" fact="0.5"/>
                  <dgm:constr type="w" for="ch" forName="EmptyPane" refType="w"/>
                  <dgm:constr type="h" for="ch" forName="EmptyPane" refType="h" fact="0.45"/>
                </dgm:constrLst>
              </dgm:else>
            </dgm:choose>
            <dgm:layoutNode name="parent"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oundRect" r:blip="">
                        <dgm:adjLst/>
                      </dgm:shape>
                    </dgm:if>
                    <dgm:else name="ifMoreThanOneNode">
                      <dgm:choose name="Name18">
                        <dgm:if name="Name19" func="var" arg="dir" op="equ" val="norm">
                          <dgm:shape xmlns:r="http://schemas.openxmlformats.org/officeDocument/2006/relationships" rot="-90" type="round2SameRect" r:blip="">
                            <dgm:adjLst/>
                          </dgm:shape>
                        </dgm:if>
                        <dgm:else name="Name20">
                          <dgm:shape xmlns:r="http://schemas.openxmlformats.org/officeDocument/2006/relationships" rot="90" type="round2SameRect" r:blip="">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90" type="round2SameRect" r:blip="">
                            <dgm:adjLst/>
                          </dgm:shape>
                        </dgm:if>
                        <dgm:else name="Name26">
                          <dgm:shape xmlns:r="http://schemas.openxmlformats.org/officeDocument/2006/relationships" rot="-90" type="round2SameRect" r:blip="">
                            <dgm:adjLst/>
                          </dgm:shape>
                        </dgm:else>
                      </dgm:choose>
                    </dgm:if>
                    <dgm:else name="Name27">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 styleLbl="revTx">
              <dgm:varLst>
                <dgm:bulletEnabled val="1"/>
              </dgm:varLst>
              <dgm:choose name="casesForTxtDirLogic">
                <dgm:if name="Name77"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 styleLbl="lnNode1">
              <dgm:alg type="sp"/>
              <dgm:shape xmlns:r="http://schemas.openxmlformats.org/officeDocument/2006/relationships" type="ellipse" r:blip="">
                <dgm:adjLst/>
              </dgm:shape>
              <dgm:presOf/>
              <dgm:constrLst/>
            </dgm:layoutNode>
            <dgm:layoutNode name="EmptyPane">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if>
      <dgm:else name="moreThanTwoNodes">
        <dgm:forEach name="nodesForEach1" axis="ch" ptType="node">
          <dgm:layoutNode name="composite1">
            <dgm:alg type="composite"/>
            <dgm:shape xmlns:r="http://schemas.openxmlformats.org/officeDocument/2006/relationships" r:blip="">
              <dgm:adjLst/>
            </dgm:shape>
            <dgm:choose name="casesForSnakingLogic21">
              <dgm:if name="oddNode21" axis="self" ptType="node" func="posOdd" op="equ" val="1">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w" for="ch" forName="ConnectLine1"/>
                  <dgm:constr type="h" for="ch" forName="ConnectLine1" refType="h" fact="0.08"/>
                  <dgm:constr type="t" for="ch" forName="ConnectLine1" refType="h" fact="0.37"/>
                  <dgm:constr type="ctrX" for="ch" forName="ConnectLine1" refType="w" fact="0.5"/>
                  <dgm:constr type="w" for="ch" forName="ConnectLineEnd1" refType="h" fact="0.02"/>
                  <dgm:constr type="h" for="ch" forName="ConnectLineEnd1" refType="h" fact="0.02"/>
                  <dgm:constr type="t" for="ch" forName="ConnectLineEnd1" refType="h" fact="0.35"/>
                  <dgm:constr type="ctrX" for="ch" forName="ConnectLineEnd1" refType="w" fact="0.5"/>
                  <dgm:constr type="w" for="ch" forName="EmptyPane1" refType="w"/>
                  <dgm:constr type="t" for="ch" forName="EmptyPane1" refType="h" fact="0.55"/>
                  <dgm:constr type="h" for="ch" forName="EmptyPane1" refType="h" fact="0.45"/>
                </dgm:constrLst>
              </dgm:if>
              <dgm:else name="evenNode2">
                <dgm:constrLst>
                  <dgm:constr type="w" for="ch" forName="parent1" refType="w" fact="0.6"/>
                  <dgm:constr type="l" for="ch" forName="parent1" refType="w" fact="0.2"/>
                  <dgm:constr type="t" for="ch" forName="parent1" refType="h" fact="0.45"/>
                  <dgm:constr type="h" for="ch" forName="parent1" refType="h" fact="0.1"/>
                  <dgm:constr type="w" for="ch" forName="Childtext1" refType="w"/>
                  <dgm:constr type="h" for="ch" forName="Childtext1" refType="h" fact="0.35"/>
                  <dgm:constr type="t" for="ch" forName="Childtext1" refType="h" fact="0.65"/>
                  <dgm:constr type="w" for="ch" forName="ConnectLine1"/>
                  <dgm:constr type="h" for="ch" forName="ConnectLine1" refType="h" fact="0.08"/>
                  <dgm:constr type="t" for="ch" forName="ConnectLine1" refType="h" fact="0.55"/>
                  <dgm:constr type="ctrX" for="ch" forName="ConnectLine1" refType="w" fact="0.5"/>
                  <dgm:constr type="w" for="ch" forName="ConnectLineEnd1" refType="h" fact="0.02"/>
                  <dgm:constr type="h" for="ch" forName="ConnectLineEnd1" refType="h" fact="0.02"/>
                  <dgm:constr type="b" for="ch" forName="ConnectLineEnd1" refType="h" fact="0.65"/>
                  <dgm:constr type="ctrX" for="ch" forName="ConnectLineEnd1" refType="w" fact="0.5"/>
                  <dgm:constr type="w" for="ch" forName="EmptyPane1" refType="w"/>
                  <dgm:constr type="h" for="ch" forName="EmptyPane1" refType="h" fact="0.45"/>
                </dgm:constrLst>
              </dgm:else>
            </dgm:choose>
            <dgm:layoutNode name="parent1" styleLbl="alignNode1">
              <dgm:varLst>
                <dgm:chMax val="1"/>
                <dgm:chPref val="1"/>
                <dgm:bulletEnabled val="1"/>
              </dgm:varLst>
              <dgm:alg type="tx">
                <dgm:param type="txAnchorHorz" val="ctr"/>
                <dgm:param type="txAnchorVert" val="mid"/>
                <dgm:param type="parTxLTRAlign" val="ctr"/>
                <dgm:param type="parTxRTLAlign" val="ctr"/>
              </dgm:alg>
              <dgm:choose name="casesForFirstAndLastNode12">
                <dgm:if name="startNode12" axis="self" ptType="node" func="pos" op="equ" val="1">
                  <dgm:choose name="removeLineWhenOnlyOneNode12">
                    <dgm:if name="ifOnlyOneNode12" axis="followSib" ptType="node" func="cnt" op="equ" val="0">
                      <dgm:shape xmlns:r="http://schemas.openxmlformats.org/officeDocument/2006/relationships" type="roundRect" r:blip="">
                        <dgm:adjLst/>
                      </dgm:shape>
                    </dgm:if>
                    <dgm:else name="ifMoreThanOneNode12">
                      <dgm:choose name="Name181">
                        <dgm:if name="Name191" func="var" arg="dir" op="equ" val="norm">
                          <dgm:shape xmlns:r="http://schemas.openxmlformats.org/officeDocument/2006/relationships" rot="-90" type="round2SameRect" r:blip="">
                            <dgm:adjLst/>
                          </dgm:shape>
                        </dgm:if>
                        <dgm:else name="Name201">
                          <dgm:shape xmlns:r="http://schemas.openxmlformats.org/officeDocument/2006/relationships" rot="90" type="round2SameRect" r:blip="">
                            <dgm:adjLst/>
                          </dgm:shape>
                        </dgm:else>
                      </dgm:choose>
                    </dgm:else>
                  </dgm:choose>
                </dgm:if>
                <dgm:else name="notStartNode12">
                  <dgm:choose name="Name221">
                    <dgm:if name="Name231" axis="self" ptType="node" func="revPos" op="equ" val="1">
                      <dgm:choose name="Name241">
                        <dgm:if name="Name251" func="var" arg="dir" op="equ" val="norm">
                          <dgm:shape xmlns:r="http://schemas.openxmlformats.org/officeDocument/2006/relationships" rot="90" type="round2SameRect" r:blip="">
                            <dgm:adjLst/>
                          </dgm:shape>
                        </dgm:if>
                        <dgm:else name="Name261">
                          <dgm:shape xmlns:r="http://schemas.openxmlformats.org/officeDocument/2006/relationships" rot="-90" type="round2SameRect" r:blip="">
                            <dgm:adjLst/>
                          </dgm:shape>
                        </dgm:else>
                      </dgm:choose>
                    </dgm:if>
                    <dgm:else name="Name271">
                      <dgm:shape xmlns:r="http://schemas.openxmlformats.org/officeDocument/2006/relationships" type="rect" r:blip="">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dgm:varLst>
                <dgm:bulletEnabled val="1"/>
              </dgm:varLst>
              <dgm:choose name="casesForTxtDirLogic1">
                <dgm:if name="Name771" axis="self" ptType="node" func="posOdd" op="equ" val="1">
                  <dgm:alg type="tx">
                    <dgm:param type="txAnchorVert" val="b"/>
                    <dgm:param type="txAnchorHorz" val="ctr"/>
                    <dgm:param type="parTxLTRAlign" val="ctr"/>
                    <dgm:param type="parTxRTLAlign" val="ctr"/>
                  </dgm:alg>
                  <dgm:constrLst>
                    <dgm:constr type="lMarg"/>
                    <dgm:constr type="rMarg"/>
                    <dgm:constr type="tMarg"/>
                    <dgm:constr type="bMarg" refType="primFontSz" fact="0.6"/>
                  </dgm:constrLst>
                </dgm:if>
                <dgm:else name="Name881">
                  <dgm:alg type="tx">
                    <dgm:param type="txAnchorVert" val="t"/>
                    <dgm:param type="txAnchorHorz" val="ctr"/>
                    <dgm:param type="parTxLTRAlign" val="ctr"/>
                    <dgm:param type="parTxRTLAlign" val="ctr"/>
                  </dgm:alg>
                  <dgm:constrLst>
                    <dgm:constr type="lMarg"/>
                    <dgm:constr type="rMarg"/>
                    <dgm:constr type="tMarg" refType="primFontSz" fact="0.6"/>
                    <dgm:constr type="bMarg"/>
                  </dgm:constrLst>
                </dgm:else>
              </dgm:choose>
              <dgm:shape xmlns:r="http://schemas.openxmlformats.org/officeDocument/2006/relationships" type="rect" r:blip="">
                <dgm:adjLst/>
              </dgm:shape>
              <dgm:presOf axis="ch" ptType="node"/>
              <dgm:ruleLst>
                <dgm:rule type="primFontSz" val="11" fact="NaN" max="NaN"/>
              </dgm:ruleLst>
            </dgm:layoutNode>
            <dgm:layoutNode name="ConnectLine1" styleLbl="sibTrans1D1">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LineEnd1" styleLbl="lnNode1">
              <dgm:alg type="sp"/>
              <dgm:shape xmlns:r="http://schemas.openxmlformats.org/officeDocument/2006/relationships" type="ellipse" r:blip="">
                <dgm:adjLst/>
              </dgm:shape>
              <dgm:presOf/>
              <dgm:constrLst/>
            </dgm:layoutNode>
            <dgm:layoutNode name="EmptyPane1">
              <dgm:alg type="sp"/>
              <dgm:shape xmlns:r="http://schemas.openxmlformats.org/officeDocument/2006/relationships" r:blip="">
                <dgm:adjLst/>
              </dgm:shape>
              <dgm:presOf/>
              <dgm:constrLst/>
            </dgm:layoutNode>
          </dgm:layoutNode>
          <dgm:forEach name="Name281" axis="followSib" ptType="sibTrans" cnt="1">
            <dgm:layoutNode name="spaceBetweenRectangles1">
              <dgm:alg type="sp"/>
              <dgm:shape xmlns:r="http://schemas.openxmlformats.org/officeDocument/2006/relationships" r:blip="">
                <dgm:adjLst/>
              </dgm:shape>
              <dgm:presOf/>
              <dgm:constrLst/>
              <dgm:ruleLst/>
            </dgm:layoutNode>
          </dgm:forEach>
        </dgm:forEach>
      </dgm:else>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4/19/2022</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90017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4/19/2022</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524434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4/19/2022</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6809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4/19/2022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4833232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4/19/2022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48046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4/19/2022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36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4/19/2022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294949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4/19/2022</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261766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4/19/2022</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732895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4/19/2022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835911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4/19/2022</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888496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4/19/2022</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00897896"/>
      </p:ext>
    </p:extLst>
  </p:cSld>
  <p:clrMap bg1="lt1" tx1="dk1" bg2="lt2" tx2="dk2" accent1="accent1" accent2="accent2" accent3="accent3" accent4="accent4" accent5="accent5" accent6="accent6" hlink="hlink" folHlink="folHlink"/>
  <p:sldLayoutIdLst>
    <p:sldLayoutId id="2147483756" r:id="rId1"/>
    <p:sldLayoutId id="2147483757" r:id="rId2"/>
    <p:sldLayoutId id="2147483758" r:id="rId3"/>
    <p:sldLayoutId id="2147483759" r:id="rId4"/>
    <p:sldLayoutId id="2147483711" r:id="rId5"/>
    <p:sldLayoutId id="2147483760" r:id="rId6"/>
    <p:sldLayoutId id="2147483762" r:id="rId7"/>
    <p:sldLayoutId id="2147483706" r:id="rId8"/>
    <p:sldLayoutId id="2147483709" r:id="rId9"/>
    <p:sldLayoutId id="2147483707" r:id="rId10"/>
    <p:sldLayoutId id="2147483708" r:id="rId11"/>
  </p:sldLayoutIdLst>
  <p:hf sldNum="0" hdr="0" ftr="0" dt="0"/>
  <p:txStyles>
    <p:titleStyle>
      <a:lvl1pPr algn="l" defTabSz="457200" rtl="0" eaLnBrk="1" latinLnBrk="0" hangingPunct="1">
        <a:lnSpc>
          <a:spcPct val="100000"/>
        </a:lnSpc>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Char char=""/>
        <a:defRPr sz="17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3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1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en.wikipedia.org/wiki/Demand"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kadence.com/what-is-survey-design/" TargetMode="External"/><Relationship Id="rId2" Type="http://schemas.openxmlformats.org/officeDocument/2006/relationships/hyperlink" Target="https://en.wikipedia.org/wiki/Market_analysis#Dimensions_of_market_analysis" TargetMode="External"/><Relationship Id="rId1" Type="http://schemas.openxmlformats.org/officeDocument/2006/relationships/slideLayout" Target="../slideLayouts/slideLayout2.xml"/><Relationship Id="rId4" Type="http://schemas.openxmlformats.org/officeDocument/2006/relationships/hyperlink" Target="https://blog.hubspot.com/service/survey-results"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D6D7A0BC-0046-4CAA-8E7F-DCAFE511E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21E816-31F5-48BB-BD02-D15F2F18B48A}"/>
              </a:ext>
            </a:extLst>
          </p:cNvPr>
          <p:cNvSpPr>
            <a:spLocks noGrp="1"/>
          </p:cNvSpPr>
          <p:nvPr>
            <p:ph type="ctrTitle"/>
          </p:nvPr>
        </p:nvSpPr>
        <p:spPr>
          <a:xfrm>
            <a:off x="581191" y="1020431"/>
            <a:ext cx="10993549" cy="1475013"/>
          </a:xfrm>
        </p:spPr>
        <p:txBody>
          <a:bodyPr>
            <a:normAutofit/>
          </a:bodyPr>
          <a:lstStyle/>
          <a:p>
            <a:r>
              <a:rPr lang="en-US" dirty="0"/>
              <a:t>AGRICULTURE BUSINESS PLANNING</a:t>
            </a:r>
          </a:p>
        </p:txBody>
      </p:sp>
      <p:sp>
        <p:nvSpPr>
          <p:cNvPr id="3" name="Subtitle 2">
            <a:extLst>
              <a:ext uri="{FF2B5EF4-FFF2-40B4-BE49-F238E27FC236}">
                <a16:creationId xmlns:a16="http://schemas.microsoft.com/office/drawing/2014/main" id="{835D6E6B-3353-491C-A3C6-F278D6CED8B3}"/>
              </a:ext>
            </a:extLst>
          </p:cNvPr>
          <p:cNvSpPr>
            <a:spLocks noGrp="1"/>
          </p:cNvSpPr>
          <p:nvPr>
            <p:ph type="subTitle" idx="1"/>
          </p:nvPr>
        </p:nvSpPr>
        <p:spPr>
          <a:xfrm>
            <a:off x="430993" y="6400800"/>
            <a:ext cx="10993546" cy="468233"/>
          </a:xfrm>
        </p:spPr>
        <p:txBody>
          <a:bodyPr>
            <a:normAutofit/>
          </a:bodyPr>
          <a:lstStyle/>
          <a:p>
            <a:r>
              <a:rPr lang="en-US" dirty="0"/>
              <a:t>By: </a:t>
            </a:r>
            <a:r>
              <a:rPr lang="en-US" dirty="0" err="1"/>
              <a:t>liska</a:t>
            </a:r>
            <a:r>
              <a:rPr lang="en-US" dirty="0"/>
              <a:t> </a:t>
            </a:r>
            <a:r>
              <a:rPr lang="en-US" dirty="0" err="1"/>
              <a:t>simamora</a:t>
            </a:r>
            <a:r>
              <a:rPr lang="en-US" dirty="0"/>
              <a:t>, </a:t>
            </a:r>
            <a:r>
              <a:rPr lang="en-US" dirty="0" err="1"/>
              <a:t>s.p.</a:t>
            </a:r>
            <a:r>
              <a:rPr lang="en-US" dirty="0"/>
              <a:t>, m. </a:t>
            </a:r>
            <a:r>
              <a:rPr lang="en-US" dirty="0" err="1"/>
              <a:t>sc</a:t>
            </a:r>
            <a:endParaRPr lang="en-US" dirty="0"/>
          </a:p>
        </p:txBody>
      </p:sp>
      <p:sp>
        <p:nvSpPr>
          <p:cNvPr id="20" name="Rectangle 19">
            <a:extLst>
              <a:ext uri="{FF2B5EF4-FFF2-40B4-BE49-F238E27FC236}">
                <a16:creationId xmlns:a16="http://schemas.microsoft.com/office/drawing/2014/main" id="{E7C6334F-6411-41EC-AD7D-179EDD8B5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1">
            <a:extLst>
              <a:ext uri="{FF2B5EF4-FFF2-40B4-BE49-F238E27FC236}">
                <a16:creationId xmlns:a16="http://schemas.microsoft.com/office/drawing/2014/main" id="{E6B02CEE-3AF8-4349-9B3E-8970E6DF62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3">
            <a:extLst>
              <a:ext uri="{FF2B5EF4-FFF2-40B4-BE49-F238E27FC236}">
                <a16:creationId xmlns:a16="http://schemas.microsoft.com/office/drawing/2014/main" id="{AAA01CF0-3FB5-44EB-B7DE-F2E86374C2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pic>
        <p:nvPicPr>
          <p:cNvPr id="6" name="Picture 5" descr="Liska Simamora, S.P., M. Sc">
            <a:extLst>
              <a:ext uri="{FF2B5EF4-FFF2-40B4-BE49-F238E27FC236}">
                <a16:creationId xmlns:a16="http://schemas.microsoft.com/office/drawing/2014/main" id="{F1A8C364-94D4-4630-BAD0-78722F347055}"/>
              </a:ext>
            </a:extLst>
          </p:cNvPr>
          <p:cNvPicPr>
            <a:picLocks noChangeAspect="1"/>
          </p:cNvPicPr>
          <p:nvPr/>
        </p:nvPicPr>
        <p:blipFill rotWithShape="1">
          <a:blip r:embed="rId2">
            <a:extLst>
              <a:ext uri="{28A0092B-C50C-407E-A947-70E740481C1C}">
                <a14:useLocalDpi xmlns:a14="http://schemas.microsoft.com/office/drawing/2010/main" val="0"/>
              </a:ext>
            </a:extLst>
          </a:blip>
          <a:srcRect/>
          <a:stretch/>
        </p:blipFill>
        <p:spPr>
          <a:xfrm>
            <a:off x="448733" y="3081867"/>
            <a:ext cx="11260667" cy="3310466"/>
          </a:xfrm>
          <a:prstGeom prst="rect">
            <a:avLst/>
          </a:prstGeom>
        </p:spPr>
      </p:pic>
      <p:sp>
        <p:nvSpPr>
          <p:cNvPr id="9" name="Subtitle 2">
            <a:extLst>
              <a:ext uri="{FF2B5EF4-FFF2-40B4-BE49-F238E27FC236}">
                <a16:creationId xmlns:a16="http://schemas.microsoft.com/office/drawing/2014/main" id="{66110903-ABB3-4004-8AFF-88AED035D81A}"/>
              </a:ext>
            </a:extLst>
          </p:cNvPr>
          <p:cNvSpPr txBox="1">
            <a:spLocks/>
          </p:cNvSpPr>
          <p:nvPr/>
        </p:nvSpPr>
        <p:spPr>
          <a:xfrm>
            <a:off x="733594" y="2647845"/>
            <a:ext cx="10993546" cy="468233"/>
          </a:xfrm>
          <a:prstGeom prst="rect">
            <a:avLst/>
          </a:prstGeom>
        </p:spPr>
        <p:txBody>
          <a:bodyPr vert="horz" lIns="91440" tIns="45720" rIns="91440" bIns="45720" rtlCol="0" anchor="t">
            <a:normAutofit/>
          </a:bodyPr>
          <a:lstStyle>
            <a:lvl1pPr marL="0" indent="0" algn="l" defTabSz="457200" rtl="0" eaLnBrk="1" latinLnBrk="0" hangingPunct="1">
              <a:lnSpc>
                <a:spcPct val="110000"/>
              </a:lnSpc>
              <a:spcBef>
                <a:spcPct val="20000"/>
              </a:spcBef>
              <a:spcAft>
                <a:spcPts val="600"/>
              </a:spcAft>
              <a:buClr>
                <a:schemeClr val="accent1"/>
              </a:buClr>
              <a:buSzPct val="92000"/>
              <a:buFont typeface="Wingdings 2" panose="05020102010507070707" pitchFamily="18" charset="2"/>
              <a:buNone/>
              <a:defRPr sz="1600" kern="1200" cap="all">
                <a:solidFill>
                  <a:schemeClr val="accent1"/>
                </a:solidFill>
                <a:latin typeface="+mn-lt"/>
                <a:ea typeface="+mn-ea"/>
                <a:cs typeface="+mn-cs"/>
              </a:defRPr>
            </a:lvl1pPr>
            <a:lvl2pPr marL="457200" indent="0" algn="ctr" defTabSz="457200" rtl="0" eaLnBrk="1" latinLnBrk="0" hangingPunct="1">
              <a:spcBef>
                <a:spcPct val="20000"/>
              </a:spcBef>
              <a:spcAft>
                <a:spcPts val="600"/>
              </a:spcAft>
              <a:buClr>
                <a:schemeClr val="accent1"/>
              </a:buClr>
              <a:buSzPct val="92000"/>
              <a:buFont typeface="Wingdings 2" panose="05020102010507070707" pitchFamily="18" charset="2"/>
              <a:buNone/>
              <a:defRPr sz="14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accent1"/>
              </a:buClr>
              <a:buSzPct val="92000"/>
              <a:buFont typeface="Wingdings 2" panose="05020102010507070707" pitchFamily="18" charset="2"/>
              <a:buNone/>
              <a:defRPr sz="13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accent1"/>
              </a:buClr>
              <a:buSzPct val="92000"/>
              <a:buFont typeface="Wingdings 2" panose="05020102010507070707" pitchFamily="18" charset="2"/>
              <a:buNone/>
              <a:defRPr sz="11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accent1"/>
              </a:buClr>
              <a:buSzPct val="92000"/>
              <a:buFont typeface="Wingdings 2" panose="05020102010507070707" pitchFamily="18" charset="2"/>
              <a:buNone/>
              <a:defRPr sz="1100" kern="1200">
                <a:solidFill>
                  <a:schemeClr val="tx1">
                    <a:tint val="75000"/>
                  </a:schemeClr>
                </a:solidFill>
                <a:latin typeface="+mn-lt"/>
                <a:ea typeface="+mn-ea"/>
                <a:cs typeface="+mn-cs"/>
              </a:defRPr>
            </a:lvl5pPr>
            <a:lvl6pPr marL="22860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ct val="20000"/>
              </a:spcBef>
              <a:spcAft>
                <a:spcPts val="600"/>
              </a:spcAft>
              <a:buClr>
                <a:schemeClr val="accent2"/>
              </a:buClr>
              <a:buSzPct val="92000"/>
              <a:buFont typeface="Wingdings 2" panose="05020102010507070707" pitchFamily="18" charset="2"/>
              <a:buNone/>
              <a:defRPr sz="1200" kern="1200">
                <a:solidFill>
                  <a:schemeClr val="tx1">
                    <a:tint val="75000"/>
                  </a:schemeClr>
                </a:solidFill>
                <a:latin typeface="+mn-lt"/>
                <a:ea typeface="+mn-ea"/>
                <a:cs typeface="+mn-cs"/>
              </a:defRPr>
            </a:lvl9pPr>
          </a:lstStyle>
          <a:p>
            <a:r>
              <a:rPr lang="en-US"/>
              <a:t>Chapter 4: market analysis, product design</a:t>
            </a:r>
            <a:endParaRPr lang="en-US" dirty="0"/>
          </a:p>
        </p:txBody>
      </p:sp>
    </p:spTree>
    <p:extLst>
      <p:ext uri="{BB962C8B-B14F-4D97-AF65-F5344CB8AC3E}">
        <p14:creationId xmlns:p14="http://schemas.microsoft.com/office/powerpoint/2010/main" val="2475805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2972-3449-42D1-8185-B4BEFD52AB44}"/>
              </a:ext>
            </a:extLst>
          </p:cNvPr>
          <p:cNvSpPr>
            <a:spLocks noGrp="1"/>
          </p:cNvSpPr>
          <p:nvPr>
            <p:ph type="title"/>
          </p:nvPr>
        </p:nvSpPr>
        <p:spPr/>
        <p:txBody>
          <a:bodyPr/>
          <a:lstStyle/>
          <a:p>
            <a:r>
              <a:rPr lang="en-US" dirty="0"/>
              <a:t>outline</a:t>
            </a:r>
          </a:p>
        </p:txBody>
      </p:sp>
      <p:graphicFrame>
        <p:nvGraphicFramePr>
          <p:cNvPr id="4" name="Content Placeholder 2" descr="timeline">
            <a:extLst>
              <a:ext uri="{FF2B5EF4-FFF2-40B4-BE49-F238E27FC236}">
                <a16:creationId xmlns:a16="http://schemas.microsoft.com/office/drawing/2014/main" id="{FF3F0D82-0AA6-45C3-8367-955CBFA02ED6}"/>
              </a:ext>
            </a:extLst>
          </p:cNvPr>
          <p:cNvGraphicFramePr>
            <a:graphicFrameLocks noGrp="1"/>
          </p:cNvGraphicFramePr>
          <p:nvPr>
            <p:ph idx="1"/>
            <p:extLst>
              <p:ext uri="{D42A27DB-BD31-4B8C-83A1-F6EECF244321}">
                <p14:modId xmlns:p14="http://schemas.microsoft.com/office/powerpoint/2010/main" val="2032196891"/>
              </p:ext>
            </p:extLst>
          </p:nvPr>
        </p:nvGraphicFramePr>
        <p:xfrm>
          <a:off x="581025" y="2341563"/>
          <a:ext cx="11029950" cy="3633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78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5EB36-C179-4044-804C-617FE90D285C}"/>
              </a:ext>
            </a:extLst>
          </p:cNvPr>
          <p:cNvSpPr>
            <a:spLocks noGrp="1"/>
          </p:cNvSpPr>
          <p:nvPr>
            <p:ph type="title"/>
          </p:nvPr>
        </p:nvSpPr>
        <p:spPr/>
        <p:txBody>
          <a:bodyPr>
            <a:normAutofit/>
          </a:bodyPr>
          <a:lstStyle/>
          <a:p>
            <a:pPr algn="ctr"/>
            <a:r>
              <a:rPr lang="en-ID" sz="3600" b="1" dirty="0">
                <a:effectLst/>
                <a:latin typeface="Times New Roman" panose="02020603050405020304" pitchFamily="18" charset="0"/>
                <a:ea typeface="Calibri" panose="020F0502020204030204" pitchFamily="34" charset="0"/>
              </a:rPr>
              <a:t>Introduction</a:t>
            </a:r>
            <a:endParaRPr lang="en-ID" sz="3600" dirty="0"/>
          </a:p>
        </p:txBody>
      </p:sp>
      <p:sp>
        <p:nvSpPr>
          <p:cNvPr id="3" name="Content Placeholder 2">
            <a:extLst>
              <a:ext uri="{FF2B5EF4-FFF2-40B4-BE49-F238E27FC236}">
                <a16:creationId xmlns:a16="http://schemas.microsoft.com/office/drawing/2014/main" id="{04FE41B0-6E50-42C5-A410-A76DFC65026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cs typeface="Times New Roman" panose="02020603050405020304" pitchFamily="18" charset="0"/>
              </a:rPr>
              <a:t>Based on the formulated solutions, the students will design particular products as the answer to the problems identified. </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3513732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209D9-FC34-4D58-92E9-F197D1220098}"/>
              </a:ext>
            </a:extLst>
          </p:cNvPr>
          <p:cNvSpPr>
            <a:spLocks noGrp="1"/>
          </p:cNvSpPr>
          <p:nvPr>
            <p:ph type="title"/>
          </p:nvPr>
        </p:nvSpPr>
        <p:spPr/>
        <p:txBody>
          <a:bodyPr/>
          <a:lstStyle/>
          <a:p>
            <a:r>
              <a:rPr lang="en-US" dirty="0"/>
              <a:t>Market definition</a:t>
            </a:r>
            <a:endParaRPr lang="en-ID" dirty="0"/>
          </a:p>
        </p:txBody>
      </p:sp>
      <p:sp>
        <p:nvSpPr>
          <p:cNvPr id="3" name="Content Placeholder 2">
            <a:extLst>
              <a:ext uri="{FF2B5EF4-FFF2-40B4-BE49-F238E27FC236}">
                <a16:creationId xmlns:a16="http://schemas.microsoft.com/office/drawing/2014/main" id="{7A70C4D0-7F13-47DE-9EB2-40A937198913}"/>
              </a:ext>
            </a:extLst>
          </p:cNvPr>
          <p:cNvSpPr>
            <a:spLocks noGrp="1"/>
          </p:cNvSpPr>
          <p:nvPr>
            <p:ph idx="1"/>
          </p:nvPr>
        </p:nvSpPr>
        <p:spPr/>
        <p:txBody>
          <a:bodyPr/>
          <a:lstStyle/>
          <a:p>
            <a:r>
              <a:rPr lang="en-ID" sz="1800" dirty="0">
                <a:latin typeface="Times New Roman" panose="02020603050405020304" pitchFamily="18" charset="0"/>
                <a:ea typeface="Calibri" panose="020F0502020204030204" pitchFamily="34" charset="0"/>
              </a:rPr>
              <a:t>B</a:t>
            </a:r>
            <a:r>
              <a:rPr lang="en-ID" sz="1800" dirty="0">
                <a:effectLst/>
                <a:latin typeface="Times New Roman" panose="02020603050405020304" pitchFamily="18" charset="0"/>
                <a:ea typeface="Calibri" panose="020F0502020204030204" pitchFamily="34" charset="0"/>
              </a:rPr>
              <a:t>usinesses sell goods, services.</a:t>
            </a:r>
          </a:p>
          <a:p>
            <a:r>
              <a:rPr lang="en-ID" sz="1800" dirty="0">
                <a:latin typeface="Times New Roman" panose="02020603050405020304" pitchFamily="18" charset="0"/>
                <a:ea typeface="Calibri" panose="020F0502020204030204" pitchFamily="34" charset="0"/>
              </a:rPr>
              <a:t>Goods and service exchange for money</a:t>
            </a:r>
          </a:p>
          <a:p>
            <a:r>
              <a:rPr lang="en-ID" sz="1800" dirty="0">
                <a:effectLst/>
                <a:latin typeface="Times New Roman" panose="02020603050405020304" pitchFamily="18" charset="0"/>
                <a:ea typeface="Calibri" panose="020F0502020204030204" pitchFamily="34" charset="0"/>
              </a:rPr>
              <a:t>Market is formed because there are needs to be fulfilled</a:t>
            </a:r>
          </a:p>
          <a:p>
            <a:endParaRPr lang="en-ID" dirty="0"/>
          </a:p>
        </p:txBody>
      </p:sp>
      <p:sp>
        <p:nvSpPr>
          <p:cNvPr id="4" name="Rectangle 3">
            <a:extLst>
              <a:ext uri="{FF2B5EF4-FFF2-40B4-BE49-F238E27FC236}">
                <a16:creationId xmlns:a16="http://schemas.microsoft.com/office/drawing/2014/main" id="{FC113E2A-5317-45D3-8BBF-646CC1B5F73A}"/>
              </a:ext>
            </a:extLst>
          </p:cNvPr>
          <p:cNvSpPr/>
          <p:nvPr/>
        </p:nvSpPr>
        <p:spPr>
          <a:xfrm>
            <a:off x="1047135" y="4778477"/>
            <a:ext cx="9320981" cy="8996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effectLst/>
                <a:latin typeface="Times New Roman" panose="02020603050405020304" pitchFamily="18" charset="0"/>
                <a:ea typeface="Calibri" panose="020F0502020204030204" pitchFamily="34" charset="0"/>
              </a:rPr>
              <a:t>The lack of goods and services create problems. </a:t>
            </a:r>
            <a:endParaRPr lang="en-ID" dirty="0"/>
          </a:p>
        </p:txBody>
      </p:sp>
    </p:spTree>
    <p:extLst>
      <p:ext uri="{BB962C8B-B14F-4D97-AF65-F5344CB8AC3E}">
        <p14:creationId xmlns:p14="http://schemas.microsoft.com/office/powerpoint/2010/main" val="2730457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693B2-3BC3-43BF-B53D-178DF178BB4C}"/>
              </a:ext>
            </a:extLst>
          </p:cNvPr>
          <p:cNvSpPr>
            <a:spLocks noGrp="1"/>
          </p:cNvSpPr>
          <p:nvPr>
            <p:ph type="title"/>
          </p:nvPr>
        </p:nvSpPr>
        <p:spPr/>
        <p:txBody>
          <a:bodyPr/>
          <a:lstStyle/>
          <a:p>
            <a:r>
              <a:rPr lang="en-US" dirty="0">
                <a:highlight>
                  <a:srgbClr val="00FF00"/>
                </a:highlight>
              </a:rPr>
              <a:t>Market analysis</a:t>
            </a:r>
            <a:endParaRPr lang="en-ID" dirty="0">
              <a:highlight>
                <a:srgbClr val="00FF00"/>
              </a:highlight>
            </a:endParaRPr>
          </a:p>
        </p:txBody>
      </p:sp>
      <p:grpSp>
        <p:nvGrpSpPr>
          <p:cNvPr id="4" name="Group 3">
            <a:extLst>
              <a:ext uri="{FF2B5EF4-FFF2-40B4-BE49-F238E27FC236}">
                <a16:creationId xmlns:a16="http://schemas.microsoft.com/office/drawing/2014/main" id="{4F879155-A50C-4321-80FC-90A61D8C8669}"/>
              </a:ext>
            </a:extLst>
          </p:cNvPr>
          <p:cNvGrpSpPr/>
          <p:nvPr/>
        </p:nvGrpSpPr>
        <p:grpSpPr>
          <a:xfrm>
            <a:off x="1409702" y="2671302"/>
            <a:ext cx="5758014" cy="3803240"/>
            <a:chOff x="0" y="0"/>
            <a:chExt cx="4733925" cy="2162175"/>
          </a:xfrm>
        </p:grpSpPr>
        <p:sp>
          <p:nvSpPr>
            <p:cNvPr id="5" name="Rectangle 4">
              <a:extLst>
                <a:ext uri="{FF2B5EF4-FFF2-40B4-BE49-F238E27FC236}">
                  <a16:creationId xmlns:a16="http://schemas.microsoft.com/office/drawing/2014/main" id="{A163E29B-0F26-4119-A048-C81760B12733}"/>
                </a:ext>
              </a:extLst>
            </p:cNvPr>
            <p:cNvSpPr/>
            <p:nvPr/>
          </p:nvSpPr>
          <p:spPr>
            <a:xfrm>
              <a:off x="0" y="57150"/>
              <a:ext cx="885825" cy="257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Problems</a:t>
              </a:r>
              <a:endParaRPr lang="en-ID" sz="1100">
                <a:effectLst/>
                <a:ea typeface="Calibri" panose="020F0502020204030204" pitchFamily="34"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B361C1DB-BCE1-4C40-B749-E2EAD0F8289F}"/>
                </a:ext>
              </a:extLst>
            </p:cNvPr>
            <p:cNvCxnSpPr/>
            <p:nvPr/>
          </p:nvCxnSpPr>
          <p:spPr>
            <a:xfrm>
              <a:off x="914400" y="171450"/>
              <a:ext cx="5238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D501C921-576C-41A1-8A56-E41745132180}"/>
                </a:ext>
              </a:extLst>
            </p:cNvPr>
            <p:cNvSpPr/>
            <p:nvPr/>
          </p:nvSpPr>
          <p:spPr>
            <a:xfrm>
              <a:off x="1447800" y="0"/>
              <a:ext cx="962025" cy="3238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Solutions</a:t>
              </a:r>
              <a:endParaRPr lang="en-ID" sz="1100">
                <a:effectLst/>
                <a:ea typeface="Calibri" panose="020F0502020204030204" pitchFamily="34" charset="0"/>
                <a:cs typeface="Times New Roman" panose="02020603050405020304" pitchFamily="18" charset="0"/>
              </a:endParaRPr>
            </a:p>
          </p:txBody>
        </p:sp>
        <p:cxnSp>
          <p:nvCxnSpPr>
            <p:cNvPr id="8" name="Straight Arrow Connector 7">
              <a:extLst>
                <a:ext uri="{FF2B5EF4-FFF2-40B4-BE49-F238E27FC236}">
                  <a16:creationId xmlns:a16="http://schemas.microsoft.com/office/drawing/2014/main" id="{AE610865-29A1-44C0-9B18-B4C496942810}"/>
                </a:ext>
              </a:extLst>
            </p:cNvPr>
            <p:cNvCxnSpPr/>
            <p:nvPr/>
          </p:nvCxnSpPr>
          <p:spPr>
            <a:xfrm>
              <a:off x="2447925" y="161925"/>
              <a:ext cx="5238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E17494A9-0262-4D90-A26C-7A8B5212EB0C}"/>
                </a:ext>
              </a:extLst>
            </p:cNvPr>
            <p:cNvSpPr/>
            <p:nvPr/>
          </p:nvSpPr>
          <p:spPr>
            <a:xfrm>
              <a:off x="2971800" y="0"/>
              <a:ext cx="962025" cy="3238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Products</a:t>
              </a:r>
              <a:endParaRPr lang="en-ID" sz="1100">
                <a:effectLst/>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861E9C14-E688-44F6-9DA3-ED7C68F0242C}"/>
                </a:ext>
              </a:extLst>
            </p:cNvPr>
            <p:cNvSpPr/>
            <p:nvPr/>
          </p:nvSpPr>
          <p:spPr>
            <a:xfrm>
              <a:off x="2971800" y="781050"/>
              <a:ext cx="962025" cy="4286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Business Model</a:t>
              </a:r>
              <a:endParaRPr lang="en-ID" sz="1100">
                <a:effectLst/>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B27D058C-8AC6-48CD-9527-343B2BD14551}"/>
                </a:ext>
              </a:extLst>
            </p:cNvPr>
            <p:cNvSpPr/>
            <p:nvPr/>
          </p:nvSpPr>
          <p:spPr>
            <a:xfrm>
              <a:off x="3848100" y="1905000"/>
              <a:ext cx="885825" cy="257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Profit</a:t>
              </a:r>
              <a:endParaRPr lang="en-ID" sz="1100">
                <a:effectLst/>
                <a:ea typeface="Calibri" panose="020F0502020204030204" pitchFamily="34" charset="0"/>
                <a:cs typeface="Times New Roman" panose="02020603050405020304" pitchFamily="18" charset="0"/>
              </a:endParaRPr>
            </a:p>
          </p:txBody>
        </p:sp>
        <p:cxnSp>
          <p:nvCxnSpPr>
            <p:cNvPr id="12" name="Straight Arrow Connector 11">
              <a:extLst>
                <a:ext uri="{FF2B5EF4-FFF2-40B4-BE49-F238E27FC236}">
                  <a16:creationId xmlns:a16="http://schemas.microsoft.com/office/drawing/2014/main" id="{B3EDDCCC-ED57-4D06-9A19-2D6C40F28B28}"/>
                </a:ext>
              </a:extLst>
            </p:cNvPr>
            <p:cNvCxnSpPr/>
            <p:nvPr/>
          </p:nvCxnSpPr>
          <p:spPr>
            <a:xfrm>
              <a:off x="3486150" y="1228725"/>
              <a:ext cx="390525" cy="6381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D58E693-F52E-49C9-8F94-8D031C3885A6}"/>
                </a:ext>
              </a:extLst>
            </p:cNvPr>
            <p:cNvCxnSpPr>
              <a:cxnSpLocks/>
            </p:cNvCxnSpPr>
            <p:nvPr/>
          </p:nvCxnSpPr>
          <p:spPr>
            <a:xfrm>
              <a:off x="3438525" y="342900"/>
              <a:ext cx="0" cy="4277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0B6361C3-4795-487E-8542-49BF83AEE6BC}"/>
                </a:ext>
              </a:extLst>
            </p:cNvPr>
            <p:cNvCxnSpPr/>
            <p:nvPr/>
          </p:nvCxnSpPr>
          <p:spPr>
            <a:xfrm flipH="1">
              <a:off x="3105150" y="1228725"/>
              <a:ext cx="371475" cy="6191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a:extLst>
                <a:ext uri="{FF2B5EF4-FFF2-40B4-BE49-F238E27FC236}">
                  <a16:creationId xmlns:a16="http://schemas.microsoft.com/office/drawing/2014/main" id="{1340BDA4-6C43-418B-B054-5F6ECB8160BB}"/>
                </a:ext>
              </a:extLst>
            </p:cNvPr>
            <p:cNvSpPr/>
            <p:nvPr/>
          </p:nvSpPr>
          <p:spPr>
            <a:xfrm>
              <a:off x="1990725" y="1885950"/>
              <a:ext cx="1133475" cy="2571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Problem solved</a:t>
              </a:r>
              <a:endParaRPr lang="en-ID" sz="1100">
                <a:effectLst/>
                <a:ea typeface="Calibri" panose="020F0502020204030204" pitchFamily="34" charset="0"/>
                <a:cs typeface="Times New Roman" panose="02020603050405020304" pitchFamily="18" charset="0"/>
              </a:endParaRPr>
            </a:p>
          </p:txBody>
        </p:sp>
      </p:grpSp>
      <p:sp>
        <p:nvSpPr>
          <p:cNvPr id="16" name="Rectangle 15">
            <a:extLst>
              <a:ext uri="{FF2B5EF4-FFF2-40B4-BE49-F238E27FC236}">
                <a16:creationId xmlns:a16="http://schemas.microsoft.com/office/drawing/2014/main" id="{C932D0DF-9F39-4361-A4B9-7FC9F83268CD}"/>
              </a:ext>
            </a:extLst>
          </p:cNvPr>
          <p:cNvSpPr/>
          <p:nvPr/>
        </p:nvSpPr>
        <p:spPr>
          <a:xfrm>
            <a:off x="7481259" y="2188193"/>
            <a:ext cx="4129549" cy="367718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There are so many problems that occur in the agricultural sector in Indonesia that have a direct impact on the socio-economic and environmental aspects. </a:t>
            </a:r>
          </a:p>
          <a:p>
            <a:pPr algn="just"/>
            <a:endParaRPr lang="en-ID"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just"/>
            <a:endPar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All these problems must be solved by not only eliminating problems but also generating profits that will improve the farmers welfare.</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en-ID" dirty="0">
              <a:solidFill>
                <a:schemeClr val="tx1"/>
              </a:solidFill>
            </a:endParaRPr>
          </a:p>
        </p:txBody>
      </p:sp>
    </p:spTree>
    <p:extLst>
      <p:ext uri="{BB962C8B-B14F-4D97-AF65-F5344CB8AC3E}">
        <p14:creationId xmlns:p14="http://schemas.microsoft.com/office/powerpoint/2010/main" val="2195597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693B2-3BC3-43BF-B53D-178DF178BB4C}"/>
              </a:ext>
            </a:extLst>
          </p:cNvPr>
          <p:cNvSpPr>
            <a:spLocks noGrp="1"/>
          </p:cNvSpPr>
          <p:nvPr>
            <p:ph type="title"/>
          </p:nvPr>
        </p:nvSpPr>
        <p:spPr/>
        <p:txBody>
          <a:bodyPr/>
          <a:lstStyle/>
          <a:p>
            <a:r>
              <a:rPr lang="en-US" dirty="0"/>
              <a:t>Market analysis</a:t>
            </a:r>
            <a:endParaRPr lang="en-ID" dirty="0"/>
          </a:p>
        </p:txBody>
      </p:sp>
      <p:sp>
        <p:nvSpPr>
          <p:cNvPr id="16" name="Rectangle 15">
            <a:extLst>
              <a:ext uri="{FF2B5EF4-FFF2-40B4-BE49-F238E27FC236}">
                <a16:creationId xmlns:a16="http://schemas.microsoft.com/office/drawing/2014/main" id="{C932D0DF-9F39-4361-A4B9-7FC9F83268CD}"/>
              </a:ext>
            </a:extLst>
          </p:cNvPr>
          <p:cNvSpPr/>
          <p:nvPr/>
        </p:nvSpPr>
        <p:spPr>
          <a:xfrm>
            <a:off x="581193" y="2188193"/>
            <a:ext cx="11029616" cy="367718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ID" sz="2800" dirty="0">
                <a:solidFill>
                  <a:schemeClr val="tx1"/>
                </a:solidFill>
                <a:latin typeface="Times New Roman" panose="02020603050405020304" pitchFamily="18" charset="0"/>
                <a:cs typeface="Times New Roman" panose="02020603050405020304" pitchFamily="18" charset="0"/>
              </a:rPr>
              <a:t>Market analysis on this topic focuses on 2 specific topics:</a:t>
            </a:r>
          </a:p>
          <a:p>
            <a:pPr marL="514350" indent="-514350" algn="just">
              <a:buAutoNum type="arabicPeriod"/>
            </a:pPr>
            <a:r>
              <a:rPr lang="en-ID" sz="2800" dirty="0">
                <a:solidFill>
                  <a:schemeClr val="tx1"/>
                </a:solidFill>
                <a:latin typeface="Times New Roman" panose="02020603050405020304" pitchFamily="18" charset="0"/>
                <a:cs typeface="Times New Roman" panose="02020603050405020304" pitchFamily="18" charset="0"/>
              </a:rPr>
              <a:t>market size and </a:t>
            </a:r>
          </a:p>
          <a:p>
            <a:pPr marL="514350" indent="-514350" algn="just">
              <a:buAutoNum type="arabicPeriod"/>
            </a:pPr>
            <a:r>
              <a:rPr lang="en-ID" sz="2800" dirty="0">
                <a:solidFill>
                  <a:schemeClr val="tx1"/>
                </a:solidFill>
                <a:latin typeface="Times New Roman" panose="02020603050405020304" pitchFamily="18" charset="0"/>
                <a:cs typeface="Times New Roman" panose="02020603050405020304" pitchFamily="18" charset="0"/>
              </a:rPr>
              <a:t>market trends</a:t>
            </a:r>
          </a:p>
        </p:txBody>
      </p:sp>
    </p:spTree>
    <p:extLst>
      <p:ext uri="{BB962C8B-B14F-4D97-AF65-F5344CB8AC3E}">
        <p14:creationId xmlns:p14="http://schemas.microsoft.com/office/powerpoint/2010/main" val="3175321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82C04-1204-4DC5-9EA1-5D782CE8AA0C}"/>
              </a:ext>
            </a:extLst>
          </p:cNvPr>
          <p:cNvSpPr>
            <a:spLocks noGrp="1"/>
          </p:cNvSpPr>
          <p:nvPr>
            <p:ph type="title"/>
          </p:nvPr>
        </p:nvSpPr>
        <p:spPr/>
        <p:txBody>
          <a:bodyPr/>
          <a:lstStyle/>
          <a:p>
            <a:r>
              <a:rPr lang="en-US" dirty="0"/>
              <a:t>1. Market size</a:t>
            </a:r>
            <a:endParaRPr lang="en-ID" dirty="0"/>
          </a:p>
        </p:txBody>
      </p:sp>
      <p:sp>
        <p:nvSpPr>
          <p:cNvPr id="3" name="Content Placeholder 2">
            <a:extLst>
              <a:ext uri="{FF2B5EF4-FFF2-40B4-BE49-F238E27FC236}">
                <a16:creationId xmlns:a16="http://schemas.microsoft.com/office/drawing/2014/main" id="{4ABAB046-3CC3-437D-A97D-BCC3AFCC6DFC}"/>
              </a:ext>
            </a:extLst>
          </p:cNvPr>
          <p:cNvSpPr>
            <a:spLocks noGrp="1"/>
          </p:cNvSpPr>
          <p:nvPr>
            <p:ph idx="1"/>
          </p:nvPr>
        </p:nvSpPr>
        <p:spPr/>
        <p:txBody>
          <a:bodyPr/>
          <a:lstStyle/>
          <a:p>
            <a:r>
              <a:rPr lang="en-US" dirty="0"/>
              <a:t>Market volume</a:t>
            </a:r>
          </a:p>
          <a:p>
            <a:r>
              <a:rPr lang="en-US" dirty="0"/>
              <a:t>Market potential</a:t>
            </a:r>
            <a:endParaRPr lang="en-ID" dirty="0"/>
          </a:p>
        </p:txBody>
      </p:sp>
    </p:spTree>
    <p:extLst>
      <p:ext uri="{BB962C8B-B14F-4D97-AF65-F5344CB8AC3E}">
        <p14:creationId xmlns:p14="http://schemas.microsoft.com/office/powerpoint/2010/main" val="650728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82C04-1204-4DC5-9EA1-5D782CE8AA0C}"/>
              </a:ext>
            </a:extLst>
          </p:cNvPr>
          <p:cNvSpPr>
            <a:spLocks noGrp="1"/>
          </p:cNvSpPr>
          <p:nvPr>
            <p:ph type="title"/>
          </p:nvPr>
        </p:nvSpPr>
        <p:spPr/>
        <p:txBody>
          <a:bodyPr/>
          <a:lstStyle/>
          <a:p>
            <a:r>
              <a:rPr lang="en-US" dirty="0"/>
              <a:t>Market size</a:t>
            </a:r>
            <a:endParaRPr lang="en-ID" dirty="0"/>
          </a:p>
        </p:txBody>
      </p:sp>
      <p:sp>
        <p:nvSpPr>
          <p:cNvPr id="3" name="Content Placeholder 2">
            <a:extLst>
              <a:ext uri="{FF2B5EF4-FFF2-40B4-BE49-F238E27FC236}">
                <a16:creationId xmlns:a16="http://schemas.microsoft.com/office/drawing/2014/main" id="{4ABAB046-3CC3-437D-A97D-BCC3AFCC6DFC}"/>
              </a:ext>
            </a:extLst>
          </p:cNvPr>
          <p:cNvSpPr>
            <a:spLocks noGrp="1"/>
          </p:cNvSpPr>
          <p:nvPr>
            <p:ph idx="1"/>
          </p:nvPr>
        </p:nvSpPr>
        <p:spPr/>
        <p:txBody>
          <a:bodyPr/>
          <a:lstStyle/>
          <a:p>
            <a:r>
              <a:rPr lang="en-US" dirty="0"/>
              <a:t>Market volume</a:t>
            </a:r>
          </a:p>
          <a:p>
            <a:pPr>
              <a:buFontTx/>
              <a:buChar char="-"/>
            </a:pPr>
            <a:r>
              <a:rPr lang="en-ID" sz="1800" dirty="0">
                <a:solidFill>
                  <a:srgbClr val="000000"/>
                </a:solidFill>
                <a:latin typeface="Times New Roman" panose="02020603050405020304" pitchFamily="18" charset="0"/>
                <a:ea typeface="Calibri" panose="020F0502020204030204" pitchFamily="34" charset="0"/>
              </a:rPr>
              <a:t>T</a:t>
            </a:r>
            <a:r>
              <a:rPr lang="en-ID" sz="1800" dirty="0">
                <a:solidFill>
                  <a:srgbClr val="000000"/>
                </a:solidFill>
                <a:effectLst/>
                <a:latin typeface="Times New Roman" panose="02020603050405020304" pitchFamily="18" charset="0"/>
                <a:ea typeface="Calibri" panose="020F0502020204030204" pitchFamily="34" charset="0"/>
              </a:rPr>
              <a:t>otality of all realized sales volume of a special market. </a:t>
            </a:r>
          </a:p>
          <a:p>
            <a:pPr>
              <a:buFontTx/>
              <a:buChar char="-"/>
            </a:pPr>
            <a:r>
              <a:rPr lang="en-ID" sz="1800" dirty="0">
                <a:solidFill>
                  <a:srgbClr val="000000"/>
                </a:solidFill>
                <a:latin typeface="Times New Roman" panose="02020603050405020304" pitchFamily="18" charset="0"/>
                <a:ea typeface="Calibri" panose="020F0502020204030204" pitchFamily="34" charset="0"/>
              </a:rPr>
              <a:t>T</a:t>
            </a:r>
            <a:r>
              <a:rPr lang="en-ID" sz="1800" dirty="0">
                <a:solidFill>
                  <a:srgbClr val="000000"/>
                </a:solidFill>
                <a:effectLst/>
                <a:latin typeface="Times New Roman" panose="02020603050405020304" pitchFamily="18" charset="0"/>
                <a:ea typeface="Calibri" panose="020F0502020204030204" pitchFamily="34" charset="0"/>
              </a:rPr>
              <a:t>he quantity of consumers and their ordinary </a:t>
            </a:r>
          </a:p>
          <a:p>
            <a:pPr>
              <a:buFontTx/>
              <a:buChar char="-"/>
            </a:pPr>
            <a:r>
              <a:rPr lang="en-ID" sz="1800" strike="noStrik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2" tooltip="Demand">
                  <a:extLst>
                    <a:ext uri="{A12FA001-AC4F-418D-AE19-62706E023703}">
                      <ahyp:hlinkClr xmlns:ahyp="http://schemas.microsoft.com/office/drawing/2018/hyperlinkcolor" val="tx"/>
                    </a:ext>
                  </a:extLst>
                </a:hlinkClick>
              </a:rPr>
              <a:t>The </a:t>
            </a:r>
            <a:r>
              <a:rPr lang="en-ID" sz="1800" strike="noStri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tooltip="Demand">
                  <a:extLst>
                    <a:ext uri="{A12FA001-AC4F-418D-AE19-62706E023703}">
                      <ahyp:hlinkClr xmlns:ahyp="http://schemas.microsoft.com/office/drawing/2018/hyperlinkcolor" val="tx"/>
                    </a:ext>
                  </a:extLst>
                </a:hlinkClick>
              </a:rPr>
              <a:t>demand</a:t>
            </a:r>
            <a:r>
              <a:rPr lang="en-ID" sz="1800" strike="noStri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D" sz="1800" u="none" strike="noStrike"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of consumers</a:t>
            </a:r>
            <a:r>
              <a:rPr lang="en-ID" sz="1800" dirty="0">
                <a:solidFill>
                  <a:srgbClr val="000000"/>
                </a:solidFill>
                <a:effectLst/>
                <a:latin typeface="Times New Roman" panose="02020603050405020304" pitchFamily="18" charset="0"/>
                <a:ea typeface="Calibri" panose="020F0502020204030204" pitchFamily="34" charset="0"/>
              </a:rPr>
              <a:t>. </a:t>
            </a:r>
          </a:p>
          <a:p>
            <a:pPr>
              <a:buFontTx/>
              <a:buChar char="-"/>
            </a:pPr>
            <a:endParaRPr lang="en-ID" sz="1800" dirty="0">
              <a:solidFill>
                <a:srgbClr val="000000"/>
              </a:solidFill>
              <a:latin typeface="Times New Roman" panose="02020603050405020304" pitchFamily="18" charset="0"/>
              <a:ea typeface="Calibri" panose="020F0502020204030204" pitchFamily="34" charset="0"/>
            </a:endParaRPr>
          </a:p>
          <a:p>
            <a:pPr>
              <a:buFontTx/>
              <a:buChar char="-"/>
            </a:pPr>
            <a:endParaRPr lang="en-ID" sz="1800" dirty="0">
              <a:solidFill>
                <a:srgbClr val="000000"/>
              </a:solidFill>
              <a:effectLst/>
              <a:latin typeface="Times New Roman" panose="02020603050405020304" pitchFamily="18" charset="0"/>
              <a:ea typeface="Calibri" panose="020F0502020204030204" pitchFamily="34" charset="0"/>
            </a:endParaRPr>
          </a:p>
        </p:txBody>
      </p:sp>
      <p:sp>
        <p:nvSpPr>
          <p:cNvPr id="4" name="Rectangle 3">
            <a:extLst>
              <a:ext uri="{FF2B5EF4-FFF2-40B4-BE49-F238E27FC236}">
                <a16:creationId xmlns:a16="http://schemas.microsoft.com/office/drawing/2014/main" id="{7CA0C1A7-9B1C-4692-83FE-90B6D03F9B4B}"/>
              </a:ext>
            </a:extLst>
          </p:cNvPr>
          <p:cNvSpPr/>
          <p:nvPr/>
        </p:nvSpPr>
        <p:spPr>
          <a:xfrm>
            <a:off x="879987" y="4967125"/>
            <a:ext cx="10353368" cy="7638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2800" dirty="0">
                <a:solidFill>
                  <a:schemeClr val="bg1"/>
                </a:solidFill>
                <a:latin typeface="Times New Roman" panose="02020603050405020304" pitchFamily="18" charset="0"/>
                <a:ea typeface="Calibri" panose="020F0502020204030204" pitchFamily="34" charset="0"/>
              </a:rPr>
              <a:t>T</a:t>
            </a:r>
            <a:r>
              <a:rPr lang="en-ID" sz="2800" dirty="0">
                <a:solidFill>
                  <a:schemeClr val="bg1"/>
                </a:solidFill>
                <a:effectLst/>
                <a:latin typeface="Times New Roman" panose="02020603050405020304" pitchFamily="18" charset="0"/>
                <a:ea typeface="Calibri" panose="020F0502020204030204" pitchFamily="34" charset="0"/>
              </a:rPr>
              <a:t>he market volume is either measured in quantities or qualities</a:t>
            </a:r>
            <a:endParaRPr lang="en-ID" sz="2800" dirty="0">
              <a:solidFill>
                <a:schemeClr val="bg1"/>
              </a:solidFill>
            </a:endParaRPr>
          </a:p>
        </p:txBody>
      </p:sp>
    </p:spTree>
    <p:extLst>
      <p:ext uri="{BB962C8B-B14F-4D97-AF65-F5344CB8AC3E}">
        <p14:creationId xmlns:p14="http://schemas.microsoft.com/office/powerpoint/2010/main" val="3851172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82C04-1204-4DC5-9EA1-5D782CE8AA0C}"/>
              </a:ext>
            </a:extLst>
          </p:cNvPr>
          <p:cNvSpPr>
            <a:spLocks noGrp="1"/>
          </p:cNvSpPr>
          <p:nvPr>
            <p:ph type="title"/>
          </p:nvPr>
        </p:nvSpPr>
        <p:spPr/>
        <p:txBody>
          <a:bodyPr/>
          <a:lstStyle/>
          <a:p>
            <a:r>
              <a:rPr lang="en-US" dirty="0"/>
              <a:t>Market size</a:t>
            </a:r>
            <a:endParaRPr lang="en-ID" dirty="0"/>
          </a:p>
        </p:txBody>
      </p:sp>
      <p:sp>
        <p:nvSpPr>
          <p:cNvPr id="3" name="Content Placeholder 2">
            <a:extLst>
              <a:ext uri="{FF2B5EF4-FFF2-40B4-BE49-F238E27FC236}">
                <a16:creationId xmlns:a16="http://schemas.microsoft.com/office/drawing/2014/main" id="{4ABAB046-3CC3-437D-A97D-BCC3AFCC6DFC}"/>
              </a:ext>
            </a:extLst>
          </p:cNvPr>
          <p:cNvSpPr>
            <a:spLocks noGrp="1"/>
          </p:cNvSpPr>
          <p:nvPr>
            <p:ph idx="1"/>
          </p:nvPr>
        </p:nvSpPr>
        <p:spPr/>
        <p:txBody>
          <a:bodyPr/>
          <a:lstStyle/>
          <a:p>
            <a:r>
              <a:rPr lang="en-US" dirty="0">
                <a:solidFill>
                  <a:schemeClr val="tx1"/>
                </a:solidFill>
                <a:latin typeface="Times New Roman" panose="02020603050405020304" pitchFamily="18" charset="0"/>
                <a:cs typeface="Times New Roman" panose="02020603050405020304" pitchFamily="18" charset="0"/>
              </a:rPr>
              <a:t>Market Potential</a:t>
            </a:r>
          </a:p>
          <a:p>
            <a:pPr>
              <a:buFontTx/>
              <a:buChar char="-"/>
            </a:pPr>
            <a:r>
              <a:rPr lang="en-ID" dirty="0">
                <a:solidFill>
                  <a:schemeClr val="tx1"/>
                </a:solidFill>
                <a:latin typeface="Times New Roman" panose="02020603050405020304" pitchFamily="18" charset="0"/>
                <a:cs typeface="Times New Roman" panose="02020603050405020304" pitchFamily="18" charset="0"/>
              </a:rPr>
              <a:t>Upper limit of the total demand and takes potential clients into consideration </a:t>
            </a:r>
          </a:p>
          <a:p>
            <a:pPr>
              <a:buFontTx/>
              <a:buChar char="-"/>
            </a:pPr>
            <a:r>
              <a:rPr lang="en-ID" dirty="0">
                <a:solidFill>
                  <a:schemeClr val="tx1"/>
                </a:solidFill>
                <a:latin typeface="Times New Roman" panose="02020603050405020304" pitchFamily="18" charset="0"/>
                <a:cs typeface="Times New Roman" panose="02020603050405020304" pitchFamily="18" charset="0"/>
              </a:rPr>
              <a:t>It offers good values of orientation </a:t>
            </a:r>
          </a:p>
          <a:p>
            <a:pPr>
              <a:buFontTx/>
              <a:buChar char="-"/>
            </a:pPr>
            <a:endPar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a:p>
            <a:pPr>
              <a:buFontTx/>
              <a:buChar char="-"/>
            </a:pPr>
            <a:endParaRPr lang="en-ID" sz="18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buFontTx/>
              <a:buChar char="-"/>
            </a:pPr>
            <a:endPar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CA0C1A7-9B1C-4692-83FE-90B6D03F9B4B}"/>
              </a:ext>
            </a:extLst>
          </p:cNvPr>
          <p:cNvSpPr/>
          <p:nvPr/>
        </p:nvSpPr>
        <p:spPr>
          <a:xfrm>
            <a:off x="762000" y="4701654"/>
            <a:ext cx="10353368" cy="76383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2000" dirty="0"/>
              <a:t>The relation of market volume to market potential provides information about the chances of market growth</a:t>
            </a:r>
            <a:endParaRPr lang="en-ID" sz="2000" dirty="0">
              <a:solidFill>
                <a:schemeClr val="bg1"/>
              </a:solidFill>
            </a:endParaRPr>
          </a:p>
        </p:txBody>
      </p:sp>
    </p:spTree>
    <p:extLst>
      <p:ext uri="{BB962C8B-B14F-4D97-AF65-F5344CB8AC3E}">
        <p14:creationId xmlns:p14="http://schemas.microsoft.com/office/powerpoint/2010/main" val="2408714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0554A1-2A0F-46DC-9E50-D3AE620AEB02}"/>
              </a:ext>
            </a:extLst>
          </p:cNvPr>
          <p:cNvSpPr>
            <a:spLocks noGrp="1"/>
          </p:cNvSpPr>
          <p:nvPr>
            <p:ph type="title"/>
          </p:nvPr>
        </p:nvSpPr>
        <p:spPr/>
        <p:txBody>
          <a:bodyPr/>
          <a:lstStyle/>
          <a:p>
            <a:r>
              <a:rPr lang="en-US" dirty="0"/>
              <a:t>2. Market trends</a:t>
            </a:r>
            <a:endParaRPr lang="en-ID" dirty="0"/>
          </a:p>
        </p:txBody>
      </p:sp>
      <p:sp>
        <p:nvSpPr>
          <p:cNvPr id="3" name="Content Placeholder 2">
            <a:extLst>
              <a:ext uri="{FF2B5EF4-FFF2-40B4-BE49-F238E27FC236}">
                <a16:creationId xmlns:a16="http://schemas.microsoft.com/office/drawing/2014/main" id="{4273EFD5-069C-4EAC-9359-1B5ABB97D614}"/>
              </a:ext>
            </a:extLst>
          </p:cNvPr>
          <p:cNvSpPr>
            <a:spLocks noGrp="1"/>
          </p:cNvSpPr>
          <p:nvPr>
            <p:ph idx="1"/>
          </p:nvPr>
        </p:nvSpPr>
        <p:spPr/>
        <p:txBody>
          <a:bodyPr/>
          <a:lstStyle/>
          <a:p>
            <a:r>
              <a:rPr lang="en-ID" sz="1800" dirty="0">
                <a:solidFill>
                  <a:srgbClr val="000000"/>
                </a:solidFill>
                <a:effectLst/>
                <a:latin typeface="Times New Roman" panose="02020603050405020304" pitchFamily="18" charset="0"/>
                <a:ea typeface="Calibri" panose="020F0502020204030204" pitchFamily="34" charset="0"/>
              </a:rPr>
              <a:t>Market trends are the upward or downward movement of a market, during a period of time</a:t>
            </a:r>
            <a:endParaRPr lang="en-ID" dirty="0"/>
          </a:p>
        </p:txBody>
      </p:sp>
    </p:spTree>
    <p:extLst>
      <p:ext uri="{BB962C8B-B14F-4D97-AF65-F5344CB8AC3E}">
        <p14:creationId xmlns:p14="http://schemas.microsoft.com/office/powerpoint/2010/main" val="1860223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B068D-C67F-4DBB-9281-A81A22678F2A}"/>
              </a:ext>
            </a:extLst>
          </p:cNvPr>
          <p:cNvSpPr>
            <a:spLocks noGrp="1"/>
          </p:cNvSpPr>
          <p:nvPr>
            <p:ph type="title"/>
          </p:nvPr>
        </p:nvSpPr>
        <p:spPr/>
        <p:txBody>
          <a:bodyPr/>
          <a:lstStyle/>
          <a:p>
            <a:r>
              <a:rPr lang="en-US" dirty="0"/>
              <a:t>Market survey</a:t>
            </a:r>
            <a:endParaRPr lang="en-ID" dirty="0"/>
          </a:p>
        </p:txBody>
      </p:sp>
      <p:grpSp>
        <p:nvGrpSpPr>
          <p:cNvPr id="4" name="Group 3">
            <a:extLst>
              <a:ext uri="{FF2B5EF4-FFF2-40B4-BE49-F238E27FC236}">
                <a16:creationId xmlns:a16="http://schemas.microsoft.com/office/drawing/2014/main" id="{E61D124D-7A39-4CF9-A64E-3A1F92D97225}"/>
              </a:ext>
            </a:extLst>
          </p:cNvPr>
          <p:cNvGrpSpPr/>
          <p:nvPr/>
        </p:nvGrpSpPr>
        <p:grpSpPr>
          <a:xfrm>
            <a:off x="4922274" y="2049412"/>
            <a:ext cx="6802693" cy="3767219"/>
            <a:chOff x="0" y="0"/>
            <a:chExt cx="5562600" cy="1638300"/>
          </a:xfrm>
        </p:grpSpPr>
        <p:sp>
          <p:nvSpPr>
            <p:cNvPr id="5" name="Rectangle 4">
              <a:extLst>
                <a:ext uri="{FF2B5EF4-FFF2-40B4-BE49-F238E27FC236}">
                  <a16:creationId xmlns:a16="http://schemas.microsoft.com/office/drawing/2014/main" id="{4C4175D4-B7E1-445F-B14A-3F686C7170C7}"/>
                </a:ext>
              </a:extLst>
            </p:cNvPr>
            <p:cNvSpPr/>
            <p:nvPr/>
          </p:nvSpPr>
          <p:spPr>
            <a:xfrm>
              <a:off x="0" y="104775"/>
              <a:ext cx="1152525" cy="40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Survey Design</a:t>
              </a:r>
              <a:endParaRPr lang="en-ID" sz="1100">
                <a:effectLst/>
                <a:ea typeface="Calibri" panose="020F0502020204030204" pitchFamily="34"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C6ED4EC4-7B69-4E3F-9205-A8F55FA3D62F}"/>
                </a:ext>
              </a:extLst>
            </p:cNvPr>
            <p:cNvCxnSpPr/>
            <p:nvPr/>
          </p:nvCxnSpPr>
          <p:spPr>
            <a:xfrm>
              <a:off x="1162050" y="285750"/>
              <a:ext cx="2952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A5076892-62E5-48B0-882D-C43BF32E3BB4}"/>
                </a:ext>
              </a:extLst>
            </p:cNvPr>
            <p:cNvSpPr/>
            <p:nvPr/>
          </p:nvSpPr>
          <p:spPr>
            <a:xfrm>
              <a:off x="1447800" y="95250"/>
              <a:ext cx="1152525" cy="40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Data Collection</a:t>
              </a:r>
              <a:endParaRPr lang="en-ID" sz="1100">
                <a:effectLst/>
                <a:ea typeface="Calibri" panose="020F0502020204030204" pitchFamily="34" charset="0"/>
                <a:cs typeface="Times New Roman" panose="02020603050405020304" pitchFamily="18" charset="0"/>
              </a:endParaRPr>
            </a:p>
          </p:txBody>
        </p:sp>
        <p:cxnSp>
          <p:nvCxnSpPr>
            <p:cNvPr id="8" name="Straight Arrow Connector 7">
              <a:extLst>
                <a:ext uri="{FF2B5EF4-FFF2-40B4-BE49-F238E27FC236}">
                  <a16:creationId xmlns:a16="http://schemas.microsoft.com/office/drawing/2014/main" id="{727A3DA3-CE92-4696-879F-B3703DAD1D35}"/>
                </a:ext>
              </a:extLst>
            </p:cNvPr>
            <p:cNvCxnSpPr/>
            <p:nvPr/>
          </p:nvCxnSpPr>
          <p:spPr>
            <a:xfrm>
              <a:off x="2600325" y="247650"/>
              <a:ext cx="2952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06EEFCFF-43DB-4881-A0CC-B881A626FAE9}"/>
                </a:ext>
              </a:extLst>
            </p:cNvPr>
            <p:cNvSpPr/>
            <p:nvPr/>
          </p:nvSpPr>
          <p:spPr>
            <a:xfrm>
              <a:off x="2905125" y="76200"/>
              <a:ext cx="1152525" cy="4000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Data Analysis</a:t>
              </a:r>
              <a:endParaRPr lang="en-ID" sz="1100">
                <a:effectLst/>
                <a:ea typeface="Calibri" panose="020F0502020204030204" pitchFamily="34" charset="0"/>
                <a:cs typeface="Times New Roman" panose="02020603050405020304" pitchFamily="18" charset="0"/>
              </a:endParaRPr>
            </a:p>
          </p:txBody>
        </p:sp>
        <p:sp>
          <p:nvSpPr>
            <p:cNvPr id="10" name="Rectangle 9">
              <a:extLst>
                <a:ext uri="{FF2B5EF4-FFF2-40B4-BE49-F238E27FC236}">
                  <a16:creationId xmlns:a16="http://schemas.microsoft.com/office/drawing/2014/main" id="{179B7FA0-C475-43A3-A419-7DA751648A3E}"/>
                </a:ext>
              </a:extLst>
            </p:cNvPr>
            <p:cNvSpPr/>
            <p:nvPr/>
          </p:nvSpPr>
          <p:spPr>
            <a:xfrm>
              <a:off x="4352925" y="0"/>
              <a:ext cx="1152525"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Survey Result Report</a:t>
              </a:r>
              <a:endParaRPr lang="en-ID" sz="1100">
                <a:effectLst/>
                <a:ea typeface="Calibri" panose="020F0502020204030204" pitchFamily="34" charset="0"/>
                <a:cs typeface="Times New Roman" panose="02020603050405020304" pitchFamily="18" charset="0"/>
              </a:endParaRPr>
            </a:p>
          </p:txBody>
        </p:sp>
        <p:cxnSp>
          <p:nvCxnSpPr>
            <p:cNvPr id="11" name="Straight Arrow Connector 10">
              <a:extLst>
                <a:ext uri="{FF2B5EF4-FFF2-40B4-BE49-F238E27FC236}">
                  <a16:creationId xmlns:a16="http://schemas.microsoft.com/office/drawing/2014/main" id="{FCC1C181-4F79-431A-88D6-8A77BDFF9F3F}"/>
                </a:ext>
              </a:extLst>
            </p:cNvPr>
            <p:cNvCxnSpPr/>
            <p:nvPr/>
          </p:nvCxnSpPr>
          <p:spPr>
            <a:xfrm>
              <a:off x="4057650" y="276225"/>
              <a:ext cx="29527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41CC954B-7238-497A-8775-54616392A860}"/>
                </a:ext>
              </a:extLst>
            </p:cNvPr>
            <p:cNvCxnSpPr/>
            <p:nvPr/>
          </p:nvCxnSpPr>
          <p:spPr>
            <a:xfrm>
              <a:off x="4981575" y="533400"/>
              <a:ext cx="0" cy="53094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30F84830-02BC-44EA-9B7F-EFF02F939FC2}"/>
                </a:ext>
              </a:extLst>
            </p:cNvPr>
            <p:cNvSpPr/>
            <p:nvPr/>
          </p:nvSpPr>
          <p:spPr>
            <a:xfrm>
              <a:off x="4410075" y="1104900"/>
              <a:ext cx="1152525" cy="5334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Decision Making</a:t>
              </a:r>
              <a:endParaRPr lang="en-ID" sz="1100">
                <a:effectLst/>
                <a:ea typeface="Calibri" panose="020F0502020204030204" pitchFamily="34" charset="0"/>
                <a:cs typeface="Times New Roman" panose="02020603050405020304" pitchFamily="18" charset="0"/>
              </a:endParaRPr>
            </a:p>
          </p:txBody>
        </p:sp>
      </p:grpSp>
      <p:sp>
        <p:nvSpPr>
          <p:cNvPr id="14" name="Rectangle 13">
            <a:extLst>
              <a:ext uri="{FF2B5EF4-FFF2-40B4-BE49-F238E27FC236}">
                <a16:creationId xmlns:a16="http://schemas.microsoft.com/office/drawing/2014/main" id="{C7AED5E2-1E82-4C81-9D0C-8058E9630613}"/>
              </a:ext>
            </a:extLst>
          </p:cNvPr>
          <p:cNvSpPr/>
          <p:nvPr/>
        </p:nvSpPr>
        <p:spPr>
          <a:xfrm>
            <a:off x="1215656" y="2196895"/>
            <a:ext cx="3381208" cy="376721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2400" dirty="0">
                <a:solidFill>
                  <a:srgbClr val="000000"/>
                </a:solidFill>
                <a:effectLst/>
                <a:latin typeface="Times New Roman" panose="02020603050405020304" pitchFamily="18" charset="0"/>
                <a:ea typeface="Calibri" panose="020F0502020204030204" pitchFamily="34" charset="0"/>
              </a:rPr>
              <a:t>The information of </a:t>
            </a:r>
            <a:r>
              <a:rPr lang="en-ID" sz="2400" dirty="0">
                <a:solidFill>
                  <a:srgbClr val="FF0000"/>
                </a:solidFill>
                <a:effectLst/>
                <a:latin typeface="Times New Roman" panose="02020603050405020304" pitchFamily="18" charset="0"/>
                <a:ea typeface="Calibri" panose="020F0502020204030204" pitchFamily="34" charset="0"/>
              </a:rPr>
              <a:t>market sizes </a:t>
            </a:r>
            <a:r>
              <a:rPr lang="en-ID" sz="2400" dirty="0">
                <a:solidFill>
                  <a:srgbClr val="000000"/>
                </a:solidFill>
                <a:effectLst/>
                <a:latin typeface="Times New Roman" panose="02020603050405020304" pitchFamily="18" charset="0"/>
                <a:ea typeface="Calibri" panose="020F0502020204030204" pitchFamily="34" charset="0"/>
              </a:rPr>
              <a:t>and </a:t>
            </a:r>
            <a:r>
              <a:rPr lang="en-ID" sz="2400" dirty="0">
                <a:solidFill>
                  <a:srgbClr val="FF0000"/>
                </a:solidFill>
                <a:effectLst/>
                <a:latin typeface="Times New Roman" panose="02020603050405020304" pitchFamily="18" charset="0"/>
                <a:ea typeface="Calibri" panose="020F0502020204030204" pitchFamily="34" charset="0"/>
              </a:rPr>
              <a:t>market trends </a:t>
            </a:r>
            <a:r>
              <a:rPr lang="en-ID" sz="2400" dirty="0">
                <a:solidFill>
                  <a:srgbClr val="000000"/>
                </a:solidFill>
                <a:effectLst/>
                <a:latin typeface="Times New Roman" panose="02020603050405020304" pitchFamily="18" charset="0"/>
                <a:ea typeface="Calibri" panose="020F0502020204030204" pitchFamily="34" charset="0"/>
              </a:rPr>
              <a:t>gathered by doing survey following the flows. </a:t>
            </a:r>
            <a:endParaRPr lang="en-ID" sz="2400" dirty="0"/>
          </a:p>
        </p:txBody>
      </p:sp>
    </p:spTree>
    <p:extLst>
      <p:ext uri="{BB962C8B-B14F-4D97-AF65-F5344CB8AC3E}">
        <p14:creationId xmlns:p14="http://schemas.microsoft.com/office/powerpoint/2010/main" val="2310945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5405-4B14-4421-AC4C-ACE86BF3635B}"/>
              </a:ext>
            </a:extLst>
          </p:cNvPr>
          <p:cNvSpPr>
            <a:spLocks noGrp="1"/>
          </p:cNvSpPr>
          <p:nvPr>
            <p:ph type="title"/>
          </p:nvPr>
        </p:nvSpPr>
        <p:spPr/>
        <p:txBody>
          <a:bodyPr/>
          <a:lstStyle/>
          <a:p>
            <a:r>
              <a:rPr lang="en-US" dirty="0"/>
              <a:t>Market survey</a:t>
            </a:r>
            <a:endParaRPr lang="en-ID" dirty="0"/>
          </a:p>
        </p:txBody>
      </p:sp>
      <p:sp>
        <p:nvSpPr>
          <p:cNvPr id="3" name="Content Placeholder 2">
            <a:extLst>
              <a:ext uri="{FF2B5EF4-FFF2-40B4-BE49-F238E27FC236}">
                <a16:creationId xmlns:a16="http://schemas.microsoft.com/office/drawing/2014/main" id="{32A5C49C-81CE-4530-B291-0B43C066A33A}"/>
              </a:ext>
            </a:extLst>
          </p:cNvPr>
          <p:cNvSpPr>
            <a:spLocks noGrp="1"/>
          </p:cNvSpPr>
          <p:nvPr>
            <p:ph idx="1"/>
          </p:nvPr>
        </p:nvSpPr>
        <p:spPr/>
        <p:txBody>
          <a:bodyPr/>
          <a:lstStyle/>
          <a:p>
            <a:r>
              <a:rPr lang="en-US" dirty="0"/>
              <a:t>Survey Design</a:t>
            </a:r>
          </a:p>
          <a:p>
            <a:pPr>
              <a:buFontTx/>
              <a:buChar char="-"/>
            </a:pPr>
            <a:r>
              <a:rPr lang="en-ID" dirty="0"/>
              <a:t>An important part of doing business and market research</a:t>
            </a:r>
          </a:p>
          <a:p>
            <a:pPr>
              <a:buFontTx/>
              <a:buChar char="-"/>
            </a:pPr>
            <a:r>
              <a:rPr lang="en-ID" dirty="0"/>
              <a:t>Understand the market</a:t>
            </a:r>
          </a:p>
          <a:p>
            <a:pPr>
              <a:buFontTx/>
              <a:buChar char="-"/>
            </a:pPr>
            <a:r>
              <a:rPr lang="en-ID" dirty="0"/>
              <a:t>Understand the customer</a:t>
            </a:r>
          </a:p>
          <a:p>
            <a:pPr>
              <a:buFontTx/>
              <a:buChar char="-"/>
            </a:pPr>
            <a:r>
              <a:rPr lang="en-ID" dirty="0"/>
              <a:t>Helps to make a good decision</a:t>
            </a:r>
          </a:p>
        </p:txBody>
      </p:sp>
    </p:spTree>
    <p:extLst>
      <p:ext uri="{BB962C8B-B14F-4D97-AF65-F5344CB8AC3E}">
        <p14:creationId xmlns:p14="http://schemas.microsoft.com/office/powerpoint/2010/main" val="12680434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5405-4B14-4421-AC4C-ACE86BF3635B}"/>
              </a:ext>
            </a:extLst>
          </p:cNvPr>
          <p:cNvSpPr>
            <a:spLocks noGrp="1"/>
          </p:cNvSpPr>
          <p:nvPr>
            <p:ph type="title"/>
          </p:nvPr>
        </p:nvSpPr>
        <p:spPr/>
        <p:txBody>
          <a:bodyPr/>
          <a:lstStyle/>
          <a:p>
            <a:r>
              <a:rPr lang="en-US" dirty="0"/>
              <a:t>Market survey</a:t>
            </a:r>
            <a:endParaRPr lang="en-ID" dirty="0"/>
          </a:p>
        </p:txBody>
      </p:sp>
      <p:graphicFrame>
        <p:nvGraphicFramePr>
          <p:cNvPr id="6" name="Content Placeholder 5">
            <a:extLst>
              <a:ext uri="{FF2B5EF4-FFF2-40B4-BE49-F238E27FC236}">
                <a16:creationId xmlns:a16="http://schemas.microsoft.com/office/drawing/2014/main" id="{0FBE9BAB-B02D-4ACC-B92A-94269A46B40C}"/>
              </a:ext>
            </a:extLst>
          </p:cNvPr>
          <p:cNvGraphicFramePr>
            <a:graphicFrameLocks noGrp="1"/>
          </p:cNvGraphicFramePr>
          <p:nvPr>
            <p:ph idx="1"/>
          </p:nvPr>
        </p:nvGraphicFramePr>
        <p:xfrm>
          <a:off x="581025" y="2341563"/>
          <a:ext cx="11029950" cy="36337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ectangle 6">
            <a:extLst>
              <a:ext uri="{FF2B5EF4-FFF2-40B4-BE49-F238E27FC236}">
                <a16:creationId xmlns:a16="http://schemas.microsoft.com/office/drawing/2014/main" id="{2B6770F9-7870-41E1-9C1B-33DE8119FB7A}"/>
              </a:ext>
            </a:extLst>
          </p:cNvPr>
          <p:cNvSpPr/>
          <p:nvPr/>
        </p:nvSpPr>
        <p:spPr>
          <a:xfrm>
            <a:off x="581025" y="5294671"/>
            <a:ext cx="8887440" cy="126836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Exercise 1 : Apply the survey flow to collect the information about the market size and market trends of agriculture product. </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endParaRPr lang="en-ID" dirty="0">
              <a:solidFill>
                <a:schemeClr val="tx1"/>
              </a:solidFill>
            </a:endParaRPr>
          </a:p>
        </p:txBody>
      </p:sp>
    </p:spTree>
    <p:extLst>
      <p:ext uri="{BB962C8B-B14F-4D97-AF65-F5344CB8AC3E}">
        <p14:creationId xmlns:p14="http://schemas.microsoft.com/office/powerpoint/2010/main" val="145134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5405-4B14-4421-AC4C-ACE86BF3635B}"/>
              </a:ext>
            </a:extLst>
          </p:cNvPr>
          <p:cNvSpPr>
            <a:spLocks noGrp="1"/>
          </p:cNvSpPr>
          <p:nvPr>
            <p:ph type="title"/>
          </p:nvPr>
        </p:nvSpPr>
        <p:spPr/>
        <p:txBody>
          <a:bodyPr/>
          <a:lstStyle/>
          <a:p>
            <a:r>
              <a:rPr lang="en-US" dirty="0"/>
              <a:t>Market survey</a:t>
            </a:r>
            <a:endParaRPr lang="en-ID" dirty="0"/>
          </a:p>
        </p:txBody>
      </p:sp>
      <p:sp>
        <p:nvSpPr>
          <p:cNvPr id="3" name="Content Placeholder 2">
            <a:extLst>
              <a:ext uri="{FF2B5EF4-FFF2-40B4-BE49-F238E27FC236}">
                <a16:creationId xmlns:a16="http://schemas.microsoft.com/office/drawing/2014/main" id="{32A5C49C-81CE-4530-B291-0B43C066A33A}"/>
              </a:ext>
            </a:extLst>
          </p:cNvPr>
          <p:cNvSpPr>
            <a:spLocks noGrp="1"/>
          </p:cNvSpPr>
          <p:nvPr>
            <p:ph idx="1"/>
          </p:nvPr>
        </p:nvSpPr>
        <p:spPr/>
        <p:txBody>
          <a:bodyPr/>
          <a:lstStyle/>
          <a:p>
            <a:r>
              <a:rPr lang="en-US" dirty="0"/>
              <a:t>Data Collection</a:t>
            </a:r>
          </a:p>
          <a:p>
            <a:pPr>
              <a:buFontTx/>
              <a:buChar char="-"/>
            </a:pPr>
            <a:r>
              <a:rPr lang="en-US" dirty="0"/>
              <a:t>Documentation all the data explored through interview or questionnaires </a:t>
            </a:r>
            <a:endParaRPr lang="en-ID" dirty="0"/>
          </a:p>
          <a:p>
            <a:pPr>
              <a:buFontTx/>
              <a:buChar char="-"/>
            </a:pPr>
            <a:r>
              <a:rPr lang="en-ID" dirty="0"/>
              <a:t>Starting to organize the data obtained in a proper form</a:t>
            </a:r>
          </a:p>
          <a:p>
            <a:pPr marL="0" indent="0">
              <a:buNone/>
            </a:pPr>
            <a:endParaRPr lang="en-ID" dirty="0"/>
          </a:p>
        </p:txBody>
      </p:sp>
    </p:spTree>
    <p:extLst>
      <p:ext uri="{BB962C8B-B14F-4D97-AF65-F5344CB8AC3E}">
        <p14:creationId xmlns:p14="http://schemas.microsoft.com/office/powerpoint/2010/main" val="12421386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5405-4B14-4421-AC4C-ACE86BF3635B}"/>
              </a:ext>
            </a:extLst>
          </p:cNvPr>
          <p:cNvSpPr>
            <a:spLocks noGrp="1"/>
          </p:cNvSpPr>
          <p:nvPr>
            <p:ph type="title"/>
          </p:nvPr>
        </p:nvSpPr>
        <p:spPr/>
        <p:txBody>
          <a:bodyPr/>
          <a:lstStyle/>
          <a:p>
            <a:r>
              <a:rPr lang="en-US" dirty="0"/>
              <a:t>Market survey</a:t>
            </a:r>
            <a:endParaRPr lang="en-ID" dirty="0"/>
          </a:p>
        </p:txBody>
      </p:sp>
      <p:sp>
        <p:nvSpPr>
          <p:cNvPr id="3" name="Content Placeholder 2">
            <a:extLst>
              <a:ext uri="{FF2B5EF4-FFF2-40B4-BE49-F238E27FC236}">
                <a16:creationId xmlns:a16="http://schemas.microsoft.com/office/drawing/2014/main" id="{32A5C49C-81CE-4530-B291-0B43C066A33A}"/>
              </a:ext>
            </a:extLst>
          </p:cNvPr>
          <p:cNvSpPr>
            <a:spLocks noGrp="1"/>
          </p:cNvSpPr>
          <p:nvPr>
            <p:ph idx="1"/>
          </p:nvPr>
        </p:nvSpPr>
        <p:spPr/>
        <p:txBody>
          <a:bodyPr/>
          <a:lstStyle/>
          <a:p>
            <a:r>
              <a:rPr lang="en-US" dirty="0"/>
              <a:t>Data Analysis</a:t>
            </a:r>
          </a:p>
          <a:p>
            <a:pPr>
              <a:buFontTx/>
              <a:buChar char="-"/>
            </a:pPr>
            <a:r>
              <a:rPr lang="en-US" dirty="0"/>
              <a:t>Recognize the data type (NOIR)</a:t>
            </a:r>
          </a:p>
          <a:p>
            <a:pPr>
              <a:buFontTx/>
              <a:buChar char="-"/>
            </a:pPr>
            <a:r>
              <a:rPr lang="en-US" dirty="0"/>
              <a:t>Turning data into valuable </a:t>
            </a:r>
            <a:r>
              <a:rPr lang="en-US" dirty="0" err="1"/>
              <a:t>informations</a:t>
            </a:r>
            <a:endParaRPr lang="en-ID" dirty="0"/>
          </a:p>
          <a:p>
            <a:pPr>
              <a:buFontTx/>
              <a:buChar char="-"/>
            </a:pPr>
            <a:r>
              <a:rPr lang="en-ID" dirty="0"/>
              <a:t>Using tools</a:t>
            </a:r>
          </a:p>
          <a:p>
            <a:pPr marL="0" indent="0">
              <a:buNone/>
            </a:pPr>
            <a:endParaRPr lang="en-ID" dirty="0"/>
          </a:p>
        </p:txBody>
      </p:sp>
    </p:spTree>
    <p:extLst>
      <p:ext uri="{BB962C8B-B14F-4D97-AF65-F5344CB8AC3E}">
        <p14:creationId xmlns:p14="http://schemas.microsoft.com/office/powerpoint/2010/main" val="35707361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25405-4B14-4421-AC4C-ACE86BF3635B}"/>
              </a:ext>
            </a:extLst>
          </p:cNvPr>
          <p:cNvSpPr>
            <a:spLocks noGrp="1"/>
          </p:cNvSpPr>
          <p:nvPr>
            <p:ph type="title"/>
          </p:nvPr>
        </p:nvSpPr>
        <p:spPr/>
        <p:txBody>
          <a:bodyPr/>
          <a:lstStyle/>
          <a:p>
            <a:r>
              <a:rPr lang="en-US" dirty="0"/>
              <a:t>Market survey</a:t>
            </a:r>
            <a:endParaRPr lang="en-ID" dirty="0"/>
          </a:p>
        </p:txBody>
      </p:sp>
      <p:sp>
        <p:nvSpPr>
          <p:cNvPr id="3" name="Content Placeholder 2">
            <a:extLst>
              <a:ext uri="{FF2B5EF4-FFF2-40B4-BE49-F238E27FC236}">
                <a16:creationId xmlns:a16="http://schemas.microsoft.com/office/drawing/2014/main" id="{32A5C49C-81CE-4530-B291-0B43C066A33A}"/>
              </a:ext>
            </a:extLst>
          </p:cNvPr>
          <p:cNvSpPr>
            <a:spLocks noGrp="1"/>
          </p:cNvSpPr>
          <p:nvPr>
            <p:ph idx="1"/>
          </p:nvPr>
        </p:nvSpPr>
        <p:spPr/>
        <p:txBody>
          <a:bodyPr/>
          <a:lstStyle/>
          <a:p>
            <a:r>
              <a:rPr lang="en-US" dirty="0"/>
              <a:t>Survey Result Report</a:t>
            </a:r>
          </a:p>
          <a:p>
            <a:pPr>
              <a:buFontTx/>
              <a:buChar char="-"/>
            </a:pPr>
            <a:r>
              <a:rPr lang="en-US" dirty="0"/>
              <a:t>Display the data turned into information </a:t>
            </a:r>
          </a:p>
          <a:p>
            <a:pPr>
              <a:buFontTx/>
              <a:buChar char="-"/>
            </a:pPr>
            <a:r>
              <a:rPr lang="en-US" dirty="0"/>
              <a:t>Displayed in many forms such as graph, chart, table, or presentation </a:t>
            </a:r>
            <a:endParaRPr lang="en-ID" dirty="0"/>
          </a:p>
          <a:p>
            <a:pPr marL="0" indent="0">
              <a:buNone/>
            </a:pPr>
            <a:endParaRPr lang="en-ID" dirty="0"/>
          </a:p>
          <a:p>
            <a:pPr marL="0" indent="0">
              <a:buNone/>
            </a:pPr>
            <a:endParaRPr lang="en-ID" dirty="0"/>
          </a:p>
        </p:txBody>
      </p:sp>
    </p:spTree>
    <p:extLst>
      <p:ext uri="{BB962C8B-B14F-4D97-AF65-F5344CB8AC3E}">
        <p14:creationId xmlns:p14="http://schemas.microsoft.com/office/powerpoint/2010/main" val="2160230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highlight>
                  <a:srgbClr val="00FF00"/>
                </a:highlight>
              </a:rPr>
              <a:t>Product design</a:t>
            </a:r>
            <a:endParaRPr lang="en-ID" dirty="0">
              <a:highlight>
                <a:srgbClr val="00FF00"/>
              </a:highlight>
            </a:endParaRPr>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lstStyle/>
          <a:p>
            <a:r>
              <a:rPr lang="en-US" dirty="0"/>
              <a:t>Product design flow </a:t>
            </a:r>
            <a:endParaRPr lang="en-ID" dirty="0"/>
          </a:p>
        </p:txBody>
      </p:sp>
      <p:grpSp>
        <p:nvGrpSpPr>
          <p:cNvPr id="4" name="Group 3">
            <a:extLst>
              <a:ext uri="{FF2B5EF4-FFF2-40B4-BE49-F238E27FC236}">
                <a16:creationId xmlns:a16="http://schemas.microsoft.com/office/drawing/2014/main" id="{F1800779-3486-4598-9A71-E33863B00A9F}"/>
              </a:ext>
            </a:extLst>
          </p:cNvPr>
          <p:cNvGrpSpPr/>
          <p:nvPr/>
        </p:nvGrpSpPr>
        <p:grpSpPr>
          <a:xfrm>
            <a:off x="3609975" y="2352674"/>
            <a:ext cx="8000832" cy="3634485"/>
            <a:chOff x="0" y="0"/>
            <a:chExt cx="4972050" cy="2152650"/>
          </a:xfrm>
        </p:grpSpPr>
        <p:sp>
          <p:nvSpPr>
            <p:cNvPr id="5" name="Rectangle 4">
              <a:extLst>
                <a:ext uri="{FF2B5EF4-FFF2-40B4-BE49-F238E27FC236}">
                  <a16:creationId xmlns:a16="http://schemas.microsoft.com/office/drawing/2014/main" id="{C7B999E0-D292-406F-A203-E41315F6EA58}"/>
                </a:ext>
              </a:extLst>
            </p:cNvPr>
            <p:cNvSpPr/>
            <p:nvPr/>
          </p:nvSpPr>
          <p:spPr>
            <a:xfrm>
              <a:off x="0" y="19050"/>
              <a:ext cx="1095375" cy="619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ea typeface="Calibri" panose="020F0502020204030204" pitchFamily="34" charset="0"/>
                  <a:cs typeface="Times New Roman" panose="02020603050405020304" pitchFamily="18" charset="0"/>
                </a:rPr>
                <a:t>Market Needs</a:t>
              </a:r>
              <a:endParaRPr lang="en-ID" sz="1100">
                <a:effectLst/>
                <a:ea typeface="Calibri" panose="020F0502020204030204" pitchFamily="34"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3E20D3B1-5642-4A88-B083-D1D5F0F99299}"/>
                </a:ext>
              </a:extLst>
            </p:cNvPr>
            <p:cNvCxnSpPr/>
            <p:nvPr/>
          </p:nvCxnSpPr>
          <p:spPr>
            <a:xfrm>
              <a:off x="1104900" y="295275"/>
              <a:ext cx="7964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BE262152-E1C3-49F3-A592-8E1CCBC1F2C2}"/>
                </a:ext>
              </a:extLst>
            </p:cNvPr>
            <p:cNvSpPr/>
            <p:nvPr/>
          </p:nvSpPr>
          <p:spPr>
            <a:xfrm>
              <a:off x="1885950" y="9525"/>
              <a:ext cx="1095375" cy="619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ea typeface="Calibri" panose="020F0502020204030204" pitchFamily="34" charset="0"/>
                  <a:cs typeface="Times New Roman" panose="02020603050405020304" pitchFamily="18" charset="0"/>
                </a:rPr>
                <a:t>Consumer Segmentation</a:t>
              </a:r>
              <a:endParaRPr lang="en-ID" sz="1100">
                <a:effectLst/>
                <a:ea typeface="Calibri" panose="020F0502020204030204" pitchFamily="34" charset="0"/>
                <a:cs typeface="Times New Roman" panose="02020603050405020304" pitchFamily="18" charset="0"/>
              </a:endParaRPr>
            </a:p>
          </p:txBody>
        </p:sp>
        <p:cxnSp>
          <p:nvCxnSpPr>
            <p:cNvPr id="8" name="Straight Arrow Connector 7">
              <a:extLst>
                <a:ext uri="{FF2B5EF4-FFF2-40B4-BE49-F238E27FC236}">
                  <a16:creationId xmlns:a16="http://schemas.microsoft.com/office/drawing/2014/main" id="{B692E107-7305-4DD5-9EE4-83E912D0C750}"/>
                </a:ext>
              </a:extLst>
            </p:cNvPr>
            <p:cNvCxnSpPr/>
            <p:nvPr/>
          </p:nvCxnSpPr>
          <p:spPr>
            <a:xfrm>
              <a:off x="2990850" y="295275"/>
              <a:ext cx="79641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89721C0C-F878-479E-8BF7-C1B30E345445}"/>
                </a:ext>
              </a:extLst>
            </p:cNvPr>
            <p:cNvSpPr/>
            <p:nvPr/>
          </p:nvSpPr>
          <p:spPr>
            <a:xfrm>
              <a:off x="3790950" y="0"/>
              <a:ext cx="1095375" cy="619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ea typeface="Calibri" panose="020F0502020204030204" pitchFamily="34" charset="0"/>
                  <a:cs typeface="Times New Roman" panose="02020603050405020304" pitchFamily="18" charset="0"/>
                </a:rPr>
                <a:t>Marketing Mix</a:t>
              </a:r>
              <a:endParaRPr lang="en-ID" sz="1100">
                <a:effectLst/>
                <a:ea typeface="Calibri" panose="020F0502020204030204" pitchFamily="34" charset="0"/>
                <a:cs typeface="Times New Roman" panose="02020603050405020304" pitchFamily="18" charset="0"/>
              </a:endParaRPr>
            </a:p>
          </p:txBody>
        </p:sp>
        <p:cxnSp>
          <p:nvCxnSpPr>
            <p:cNvPr id="10" name="Straight Arrow Connector 9">
              <a:extLst>
                <a:ext uri="{FF2B5EF4-FFF2-40B4-BE49-F238E27FC236}">
                  <a16:creationId xmlns:a16="http://schemas.microsoft.com/office/drawing/2014/main" id="{CD574A7C-F8BD-42BA-B999-B04E7375C445}"/>
                </a:ext>
              </a:extLst>
            </p:cNvPr>
            <p:cNvCxnSpPr/>
            <p:nvPr/>
          </p:nvCxnSpPr>
          <p:spPr>
            <a:xfrm>
              <a:off x="4419600" y="628650"/>
              <a:ext cx="0" cy="85540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3B501357-8165-4669-8B07-B7BFC9A44BBE}"/>
                </a:ext>
              </a:extLst>
            </p:cNvPr>
            <p:cNvSpPr/>
            <p:nvPr/>
          </p:nvSpPr>
          <p:spPr>
            <a:xfrm>
              <a:off x="3876675" y="1533525"/>
              <a:ext cx="1095375" cy="619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ea typeface="Calibri" panose="020F0502020204030204" pitchFamily="34" charset="0"/>
                  <a:cs typeface="Times New Roman" panose="02020603050405020304" pitchFamily="18" charset="0"/>
                </a:rPr>
                <a:t>Competitor Analysis</a:t>
              </a:r>
              <a:endParaRPr lang="en-ID" sz="1100">
                <a:effectLst/>
                <a:ea typeface="Calibri" panose="020F0502020204030204" pitchFamily="34" charset="0"/>
                <a:cs typeface="Times New Roman" panose="02020603050405020304" pitchFamily="18" charset="0"/>
              </a:endParaRPr>
            </a:p>
          </p:txBody>
        </p:sp>
        <p:cxnSp>
          <p:nvCxnSpPr>
            <p:cNvPr id="12" name="Straight Arrow Connector 11">
              <a:extLst>
                <a:ext uri="{FF2B5EF4-FFF2-40B4-BE49-F238E27FC236}">
                  <a16:creationId xmlns:a16="http://schemas.microsoft.com/office/drawing/2014/main" id="{5AB412B2-C476-4B36-9D27-B084E9649A1E}"/>
                </a:ext>
              </a:extLst>
            </p:cNvPr>
            <p:cNvCxnSpPr>
              <a:cxnSpLocks/>
            </p:cNvCxnSpPr>
            <p:nvPr/>
          </p:nvCxnSpPr>
          <p:spPr>
            <a:xfrm flipH="1">
              <a:off x="3086100" y="1838325"/>
              <a:ext cx="79629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ADE41B0F-2CEC-45CC-9665-087CF95B3CB1}"/>
                </a:ext>
              </a:extLst>
            </p:cNvPr>
            <p:cNvSpPr/>
            <p:nvPr/>
          </p:nvSpPr>
          <p:spPr>
            <a:xfrm>
              <a:off x="1981200" y="1533525"/>
              <a:ext cx="1095375" cy="6191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US" sz="1100">
                  <a:effectLst/>
                  <a:ea typeface="Calibri" panose="020F0502020204030204" pitchFamily="34" charset="0"/>
                  <a:cs typeface="Times New Roman" panose="02020603050405020304" pitchFamily="18" charset="0"/>
                </a:rPr>
                <a:t>Product Determination</a:t>
              </a:r>
              <a:endParaRPr lang="en-ID" sz="1100">
                <a:effectLst/>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1733904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highlight>
                  <a:srgbClr val="00FF00"/>
                </a:highlight>
              </a:rPr>
              <a:t>Product design</a:t>
            </a:r>
            <a:endParaRPr lang="en-ID" dirty="0">
              <a:highlight>
                <a:srgbClr val="00FF00"/>
              </a:highlight>
            </a:endParaRPr>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lstStyle/>
          <a:p>
            <a:r>
              <a:rPr lang="en-US" dirty="0"/>
              <a:t>Market Needs</a:t>
            </a:r>
          </a:p>
          <a:p>
            <a:pPr marL="0" indent="0">
              <a:buNone/>
            </a:pPr>
            <a:r>
              <a:rPr lang="en-US" dirty="0"/>
              <a:t>- </a:t>
            </a:r>
            <a:r>
              <a:rPr lang="en-ID"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step is completed when the solution has been formulated</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29953913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highlight>
                  <a:srgbClr val="00FF00"/>
                </a:highlight>
              </a:rPr>
              <a:t>Product design</a:t>
            </a:r>
            <a:endParaRPr lang="en-ID" dirty="0">
              <a:highlight>
                <a:srgbClr val="00FF00"/>
              </a:highlight>
            </a:endParaRPr>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normAutofit fontScale="85000" lnSpcReduction="10000"/>
          </a:bodyPr>
          <a:lstStyle/>
          <a:p>
            <a:r>
              <a:rPr lang="en-US" dirty="0"/>
              <a:t>Consumer Segmentation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How old are they?</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their gender?</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Where are they live?</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are their needs?</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are their monthly income &amp; expenses?</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What is their level of education?</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800"/>
              </a:spcAft>
              <a:buFont typeface="Times New Roman" panose="02020603050405020304" pitchFamily="18" charset="0"/>
              <a:buChar char="-"/>
            </a:pPr>
            <a:r>
              <a:rPr lang="en-ID" sz="18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What is their lifestyle like?</a:t>
            </a:r>
            <a:endParaRPr lang="en-ID"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ID" dirty="0"/>
          </a:p>
        </p:txBody>
      </p:sp>
    </p:spTree>
    <p:extLst>
      <p:ext uri="{BB962C8B-B14F-4D97-AF65-F5344CB8AC3E}">
        <p14:creationId xmlns:p14="http://schemas.microsoft.com/office/powerpoint/2010/main" val="340356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highlight>
                  <a:srgbClr val="00FF00"/>
                </a:highlight>
              </a:rPr>
              <a:t>Product design</a:t>
            </a:r>
            <a:endParaRPr lang="en-ID" dirty="0">
              <a:highlight>
                <a:srgbClr val="00FF00"/>
              </a:highlight>
            </a:endParaRPr>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normAutofit/>
          </a:bodyPr>
          <a:lstStyle/>
          <a:p>
            <a:r>
              <a:rPr lang="en-US" dirty="0"/>
              <a:t>Marketing Mix</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ID" dirty="0"/>
              <a:t>4P</a:t>
            </a:r>
          </a:p>
          <a:p>
            <a:pPr marL="342900" indent="-342900">
              <a:buAutoNum type="arabicPeriod"/>
            </a:pPr>
            <a:r>
              <a:rPr lang="en-ID" dirty="0"/>
              <a:t>Product</a:t>
            </a:r>
          </a:p>
          <a:p>
            <a:pPr marL="342900" indent="-342900">
              <a:buAutoNum type="arabicPeriod"/>
            </a:pPr>
            <a:r>
              <a:rPr lang="en-ID" dirty="0"/>
              <a:t>Price</a:t>
            </a:r>
          </a:p>
          <a:p>
            <a:pPr marL="342900" indent="-342900">
              <a:buAutoNum type="arabicPeriod"/>
            </a:pPr>
            <a:r>
              <a:rPr lang="en-ID" dirty="0"/>
              <a:t>Place</a:t>
            </a:r>
          </a:p>
          <a:p>
            <a:pPr marL="342900" indent="-342900">
              <a:buAutoNum type="arabicPeriod"/>
            </a:pPr>
            <a:r>
              <a:rPr lang="en-ID" dirty="0"/>
              <a:t>Promotion</a:t>
            </a:r>
          </a:p>
        </p:txBody>
      </p:sp>
    </p:spTree>
    <p:extLst>
      <p:ext uri="{BB962C8B-B14F-4D97-AF65-F5344CB8AC3E}">
        <p14:creationId xmlns:p14="http://schemas.microsoft.com/office/powerpoint/2010/main" val="16220322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t>Marketing MIX</a:t>
            </a:r>
            <a:endParaRPr lang="en-ID" dirty="0"/>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normAutofit/>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Product</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r>
              <a:rPr lang="en-ID" sz="1800" dirty="0">
                <a:effectLst/>
                <a:latin typeface="Times New Roman" panose="02020603050405020304" pitchFamily="18" charset="0"/>
                <a:ea typeface="Calibri" panose="020F0502020204030204" pitchFamily="34" charset="0"/>
              </a:rPr>
              <a:t>The goods and services offered by the organisation</a:t>
            </a:r>
          </a:p>
          <a:p>
            <a:pPr>
              <a:buFontTx/>
              <a:buChar char="-"/>
            </a:pPr>
            <a:r>
              <a:rPr lang="en-ID" sz="1800" dirty="0">
                <a:effectLst/>
                <a:latin typeface="Times New Roman" panose="02020603050405020304" pitchFamily="18" charset="0"/>
                <a:ea typeface="Calibri" panose="020F0502020204030204" pitchFamily="34" charset="0"/>
              </a:rPr>
              <a:t>The bundle of benefits which a marketeer offers to the consumer for a price</a:t>
            </a:r>
          </a:p>
          <a:p>
            <a:pPr marL="0" indent="0">
              <a:buNone/>
            </a:pPr>
            <a:endParaRPr lang="en-ID" dirty="0"/>
          </a:p>
        </p:txBody>
      </p:sp>
      <p:sp>
        <p:nvSpPr>
          <p:cNvPr id="4" name="Rectangle 3">
            <a:extLst>
              <a:ext uri="{FF2B5EF4-FFF2-40B4-BE49-F238E27FC236}">
                <a16:creationId xmlns:a16="http://schemas.microsoft.com/office/drawing/2014/main" id="{35BFEE7B-AA9C-491D-B137-7925BCA0EE4D}"/>
              </a:ext>
            </a:extLst>
          </p:cNvPr>
          <p:cNvSpPr/>
          <p:nvPr/>
        </p:nvSpPr>
        <p:spPr>
          <a:xfrm>
            <a:off x="811161" y="4748981"/>
            <a:ext cx="10161639" cy="92914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sz="1800" dirty="0">
                <a:ln w="0"/>
                <a:solidFill>
                  <a:schemeClr val="tx1"/>
                </a:solidFill>
                <a:effectLst>
                  <a:outerShdw blurRad="38100" dist="19050" dir="2700000" algn="tl" rotWithShape="0">
                    <a:schemeClr val="dk1">
                      <a:alpha val="40000"/>
                    </a:schemeClr>
                  </a:outerShdw>
                </a:effectLst>
                <a:latin typeface="Times New Roman" panose="02020603050405020304" pitchFamily="18" charset="0"/>
                <a:ea typeface="Calibri" panose="020F0502020204030204" pitchFamily="34" charset="0"/>
              </a:rPr>
              <a:t>Product can also take the form of a service like an air travel, telecommunication, etc. Thus, the term product refers to goods and services offered by the organisation for sale</a:t>
            </a:r>
            <a:endParaRPr lang="en-ID" dirty="0">
              <a:ln w="0"/>
              <a:solidFill>
                <a:schemeClr val="tx1"/>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2909826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t>Marketing MIX</a:t>
            </a:r>
            <a:endParaRPr lang="en-ID" dirty="0"/>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normAutofit/>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Price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r>
              <a:rPr lang="en-ID" sz="1800" dirty="0">
                <a:latin typeface="Times New Roman" panose="02020603050405020304" pitchFamily="18" charset="0"/>
                <a:ea typeface="Calibri" panose="020F0502020204030204" pitchFamily="34" charset="0"/>
              </a:rPr>
              <a:t>T</a:t>
            </a:r>
            <a:r>
              <a:rPr lang="en-ID" sz="1800" dirty="0">
                <a:effectLst/>
                <a:latin typeface="Times New Roman" panose="02020603050405020304" pitchFamily="18" charset="0"/>
                <a:ea typeface="Calibri" panose="020F0502020204030204" pitchFamily="34" charset="0"/>
              </a:rPr>
              <a:t>he amount charged for a product or service</a:t>
            </a:r>
          </a:p>
          <a:p>
            <a:pPr>
              <a:buFontTx/>
              <a:buChar char="-"/>
            </a:pPr>
            <a:r>
              <a:rPr lang="en-ID" sz="1800" dirty="0">
                <a:latin typeface="Times New Roman" panose="02020603050405020304" pitchFamily="18" charset="0"/>
                <a:ea typeface="Calibri" panose="020F0502020204030204" pitchFamily="34" charset="0"/>
              </a:rPr>
              <a:t>P</a:t>
            </a:r>
            <a:r>
              <a:rPr lang="en-ID" sz="1800" dirty="0">
                <a:effectLst/>
                <a:latin typeface="Times New Roman" panose="02020603050405020304" pitchFamily="18" charset="0"/>
                <a:ea typeface="Calibri" panose="020F0502020204030204" pitchFamily="34" charset="0"/>
              </a:rPr>
              <a:t>ricing is a very crucial decision area as it has its effect on demand for the product and also on the profitability of the firm</a:t>
            </a:r>
          </a:p>
          <a:p>
            <a:pPr>
              <a:buFontTx/>
              <a:buChar char="-"/>
            </a:pPr>
            <a:endParaRPr lang="en-ID" sz="1800" dirty="0">
              <a:effectLst/>
              <a:latin typeface="Times New Roman" panose="02020603050405020304" pitchFamily="18" charset="0"/>
              <a:ea typeface="Calibri" panose="020F0502020204030204" pitchFamily="34" charset="0"/>
            </a:endParaRPr>
          </a:p>
          <a:p>
            <a:pPr marL="0" indent="0">
              <a:buNone/>
            </a:pPr>
            <a:endParaRPr lang="en-ID" dirty="0"/>
          </a:p>
        </p:txBody>
      </p:sp>
    </p:spTree>
    <p:extLst>
      <p:ext uri="{BB962C8B-B14F-4D97-AF65-F5344CB8AC3E}">
        <p14:creationId xmlns:p14="http://schemas.microsoft.com/office/powerpoint/2010/main" val="5624471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t>Marketing MIX</a:t>
            </a:r>
            <a:endParaRPr lang="en-ID" dirty="0"/>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normAutofit/>
          </a:bodyPr>
          <a:lstStyle/>
          <a:p>
            <a:r>
              <a:rPr lang="en-US" sz="1800" dirty="0">
                <a:latin typeface="Calibri" panose="020F0502020204030204" pitchFamily="34" charset="0"/>
                <a:ea typeface="Calibri" panose="020F0502020204030204" pitchFamily="34" charset="0"/>
                <a:cs typeface="Times New Roman" panose="02020603050405020304" pitchFamily="18" charset="0"/>
              </a:rPr>
              <a:t>Place</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r>
              <a:rPr lang="en-ID" sz="1800" dirty="0">
                <a:latin typeface="Times New Roman" panose="02020603050405020304" pitchFamily="18" charset="0"/>
                <a:ea typeface="Calibri" panose="020F0502020204030204" pitchFamily="34" charset="0"/>
              </a:rPr>
              <a:t>W</a:t>
            </a:r>
            <a:r>
              <a:rPr lang="en-ID" sz="1800" dirty="0">
                <a:effectLst/>
                <a:latin typeface="Times New Roman" panose="02020603050405020304" pitchFamily="18" charset="0"/>
                <a:ea typeface="Calibri" panose="020F0502020204030204" pitchFamily="34" charset="0"/>
              </a:rPr>
              <a:t>here the customers can conveniently make purchase</a:t>
            </a:r>
            <a:r>
              <a:rPr lang="en-ID" sz="1800" dirty="0">
                <a:latin typeface="Times New Roman" panose="02020603050405020304" pitchFamily="18" charset="0"/>
                <a:ea typeface="Calibri" panose="020F0502020204030204" pitchFamily="34" charset="0"/>
              </a:rPr>
              <a:t> </a:t>
            </a:r>
          </a:p>
          <a:p>
            <a:pPr>
              <a:buFontTx/>
              <a:buChar char="-"/>
            </a:pPr>
            <a:r>
              <a:rPr lang="en-ID" sz="1800" dirty="0">
                <a:latin typeface="Times New Roman" panose="02020603050405020304" pitchFamily="18" charset="0"/>
                <a:ea typeface="Calibri" panose="020F0502020204030204" pitchFamily="34" charset="0"/>
              </a:rPr>
              <a:t>C</a:t>
            </a:r>
            <a:r>
              <a:rPr lang="en-ID" sz="1800" dirty="0">
                <a:effectLst/>
                <a:latin typeface="Times New Roman" panose="02020603050405020304" pitchFamily="18" charset="0"/>
                <a:ea typeface="Calibri" panose="020F0502020204030204" pitchFamily="34" charset="0"/>
              </a:rPr>
              <a:t>alled a channel of distribution</a:t>
            </a:r>
          </a:p>
          <a:p>
            <a:pPr>
              <a:buFontTx/>
              <a:buChar char="-"/>
            </a:pPr>
            <a:endParaRPr lang="en-ID" sz="1800" dirty="0">
              <a:effectLst/>
              <a:latin typeface="Times New Roman" panose="02020603050405020304" pitchFamily="18" charset="0"/>
              <a:ea typeface="Calibri" panose="020F0502020204030204" pitchFamily="34" charset="0"/>
            </a:endParaRPr>
          </a:p>
          <a:p>
            <a:pPr>
              <a:buFontTx/>
              <a:buChar char="-"/>
            </a:pPr>
            <a:endParaRPr lang="en-ID" sz="1800" dirty="0">
              <a:effectLst/>
              <a:latin typeface="Times New Roman" panose="02020603050405020304" pitchFamily="18" charset="0"/>
              <a:ea typeface="Calibri" panose="020F0502020204030204" pitchFamily="34" charset="0"/>
            </a:endParaRPr>
          </a:p>
          <a:p>
            <a:pPr marL="0" indent="0">
              <a:buNone/>
            </a:pPr>
            <a:endParaRPr lang="en-ID" dirty="0"/>
          </a:p>
        </p:txBody>
      </p:sp>
    </p:spTree>
    <p:extLst>
      <p:ext uri="{BB962C8B-B14F-4D97-AF65-F5344CB8AC3E}">
        <p14:creationId xmlns:p14="http://schemas.microsoft.com/office/powerpoint/2010/main" val="42461026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4229F-9F23-4EF0-97E8-70BD60983141}"/>
              </a:ext>
            </a:extLst>
          </p:cNvPr>
          <p:cNvSpPr>
            <a:spLocks noGrp="1"/>
          </p:cNvSpPr>
          <p:nvPr>
            <p:ph type="title"/>
          </p:nvPr>
        </p:nvSpPr>
        <p:spPr/>
        <p:txBody>
          <a:bodyPr/>
          <a:lstStyle/>
          <a:p>
            <a:r>
              <a:rPr lang="en-US" dirty="0"/>
              <a:t>Marketing MIX</a:t>
            </a:r>
            <a:endParaRPr lang="en-ID" dirty="0"/>
          </a:p>
        </p:txBody>
      </p:sp>
      <p:sp>
        <p:nvSpPr>
          <p:cNvPr id="3" name="Content Placeholder 2">
            <a:extLst>
              <a:ext uri="{FF2B5EF4-FFF2-40B4-BE49-F238E27FC236}">
                <a16:creationId xmlns:a16="http://schemas.microsoft.com/office/drawing/2014/main" id="{287223EC-F69F-4C62-B80E-24B85DE8AB84}"/>
              </a:ext>
            </a:extLst>
          </p:cNvPr>
          <p:cNvSpPr>
            <a:spLocks noGrp="1"/>
          </p:cNvSpPr>
          <p:nvPr>
            <p:ph idx="1"/>
          </p:nvPr>
        </p:nvSpPr>
        <p:spPr/>
        <p:txBody>
          <a:bodyPr>
            <a:normAutofit/>
          </a:bodyPr>
          <a:lstStyle/>
          <a:p>
            <a:r>
              <a:rPr lang="en-US" sz="1800" dirty="0">
                <a:latin typeface="Calibri" panose="020F0502020204030204" pitchFamily="34" charset="0"/>
                <a:ea typeface="Calibri" panose="020F0502020204030204" pitchFamily="34" charset="0"/>
                <a:cs typeface="Times New Roman" panose="02020603050405020304" pitchFamily="18" charset="0"/>
              </a:rPr>
              <a:t>Promotion</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r>
              <a:rPr lang="en-ID" sz="1800" dirty="0">
                <a:latin typeface="Times New Roman" panose="02020603050405020304" pitchFamily="18" charset="0"/>
                <a:ea typeface="Calibri" panose="020F0502020204030204" pitchFamily="34" charset="0"/>
              </a:rPr>
              <a:t>A</a:t>
            </a:r>
            <a:r>
              <a:rPr lang="en-ID" sz="1800" dirty="0">
                <a:effectLst/>
                <a:latin typeface="Times New Roman" panose="02020603050405020304" pitchFamily="18" charset="0"/>
                <a:ea typeface="Calibri" panose="020F0502020204030204" pitchFamily="34" charset="0"/>
              </a:rPr>
              <a:t> process of informing, persuading and influencing a consumer to make choice of the product</a:t>
            </a:r>
          </a:p>
          <a:p>
            <a:pPr>
              <a:buFontTx/>
              <a:buChar char="-"/>
            </a:pPr>
            <a:r>
              <a:rPr lang="en-ID" sz="1800" dirty="0">
                <a:effectLst/>
                <a:latin typeface="Times New Roman" panose="02020603050405020304" pitchFamily="18" charset="0"/>
                <a:ea typeface="Calibri" panose="020F0502020204030204" pitchFamily="34" charset="0"/>
              </a:rPr>
              <a:t>Promotion is done through means of personal selling, advertising, publicity and sales promotion</a:t>
            </a:r>
            <a:endParaRPr lang="en-ID" sz="1800" dirty="0">
              <a:latin typeface="Times New Roman" panose="02020603050405020304" pitchFamily="18" charset="0"/>
              <a:ea typeface="Calibri" panose="020F0502020204030204" pitchFamily="34" charset="0"/>
            </a:endParaRPr>
          </a:p>
          <a:p>
            <a:pPr>
              <a:buFontTx/>
              <a:buChar char="-"/>
            </a:pPr>
            <a:r>
              <a:rPr lang="en-ID" sz="1800" dirty="0">
                <a:effectLst/>
                <a:latin typeface="Times New Roman" panose="02020603050405020304" pitchFamily="18" charset="0"/>
                <a:ea typeface="Calibri" panose="020F0502020204030204" pitchFamily="34" charset="0"/>
              </a:rPr>
              <a:t>It is done mainly with a view to provide information to prospective consumers about the availability, characteristics and uses of a product.</a:t>
            </a:r>
          </a:p>
          <a:p>
            <a:pPr>
              <a:buFontTx/>
              <a:buChar char="-"/>
            </a:pPr>
            <a:endParaRPr lang="en-ID" sz="1800" dirty="0">
              <a:effectLst/>
              <a:latin typeface="Times New Roman" panose="02020603050405020304" pitchFamily="18" charset="0"/>
              <a:ea typeface="Calibri" panose="020F0502020204030204" pitchFamily="34" charset="0"/>
            </a:endParaRPr>
          </a:p>
          <a:p>
            <a:pPr>
              <a:buFontTx/>
              <a:buChar char="-"/>
            </a:pPr>
            <a:endParaRPr lang="en-ID" sz="1800" dirty="0">
              <a:effectLst/>
              <a:latin typeface="Times New Roman" panose="02020603050405020304" pitchFamily="18" charset="0"/>
              <a:ea typeface="Calibri" panose="020F0502020204030204" pitchFamily="34" charset="0"/>
            </a:endParaRPr>
          </a:p>
          <a:p>
            <a:pPr marL="0" indent="0">
              <a:buNone/>
            </a:pPr>
            <a:endParaRPr lang="en-ID" dirty="0"/>
          </a:p>
        </p:txBody>
      </p:sp>
      <p:pic>
        <p:nvPicPr>
          <p:cNvPr id="4" name="Picture 3">
            <a:extLst>
              <a:ext uri="{FF2B5EF4-FFF2-40B4-BE49-F238E27FC236}">
                <a16:creationId xmlns:a16="http://schemas.microsoft.com/office/drawing/2014/main" id="{7F9E1047-6209-4520-BD09-4B8C7BD5775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1192" y="2043430"/>
            <a:ext cx="9904911" cy="3457718"/>
          </a:xfrm>
          <a:prstGeom prst="rect">
            <a:avLst/>
          </a:prstGeom>
          <a:noFill/>
          <a:ln>
            <a:noFill/>
          </a:ln>
        </p:spPr>
      </p:pic>
    </p:spTree>
    <p:extLst>
      <p:ext uri="{BB962C8B-B14F-4D97-AF65-F5344CB8AC3E}">
        <p14:creationId xmlns:p14="http://schemas.microsoft.com/office/powerpoint/2010/main" val="2034240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8166-1A16-4120-AAAC-741BFD0600AE}"/>
              </a:ext>
            </a:extLst>
          </p:cNvPr>
          <p:cNvSpPr>
            <a:spLocks noGrp="1"/>
          </p:cNvSpPr>
          <p:nvPr>
            <p:ph type="title"/>
          </p:nvPr>
        </p:nvSpPr>
        <p:spPr/>
        <p:txBody>
          <a:bodyPr/>
          <a:lstStyle/>
          <a:p>
            <a:r>
              <a:rPr lang="en-US" dirty="0"/>
              <a:t>Competitor analysis</a:t>
            </a:r>
            <a:endParaRPr lang="en-ID" dirty="0"/>
          </a:p>
        </p:txBody>
      </p:sp>
      <p:sp>
        <p:nvSpPr>
          <p:cNvPr id="3" name="Content Placeholder 2">
            <a:extLst>
              <a:ext uri="{FF2B5EF4-FFF2-40B4-BE49-F238E27FC236}">
                <a16:creationId xmlns:a16="http://schemas.microsoft.com/office/drawing/2014/main" id="{756C7708-C649-4022-A52D-3816A670412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rPr>
              <a:t>Associated with the task of defining markets</a:t>
            </a:r>
          </a:p>
          <a:p>
            <a:r>
              <a:rPr lang="en-ID" sz="1800" dirty="0">
                <a:effectLst/>
                <a:latin typeface="Times New Roman" panose="02020603050405020304" pitchFamily="18" charset="0"/>
                <a:ea typeface="Calibri" panose="020F0502020204030204" pitchFamily="34" charset="0"/>
              </a:rPr>
              <a:t>Supports the analysis of:</a:t>
            </a:r>
          </a:p>
          <a:p>
            <a:pPr>
              <a:buFontTx/>
              <a:buChar char="-"/>
            </a:pPr>
            <a:r>
              <a:rPr lang="en-ID" sz="1800" dirty="0">
                <a:effectLst/>
                <a:latin typeface="Times New Roman" panose="02020603050405020304" pitchFamily="18" charset="0"/>
                <a:ea typeface="Calibri" panose="020F0502020204030204" pitchFamily="34" charset="0"/>
              </a:rPr>
              <a:t>pricing policies</a:t>
            </a:r>
          </a:p>
          <a:p>
            <a:pPr>
              <a:buFontTx/>
              <a:buChar char="-"/>
            </a:pPr>
            <a:r>
              <a:rPr lang="en-ID" sz="1800" dirty="0">
                <a:effectLst/>
                <a:latin typeface="Times New Roman" panose="02020603050405020304" pitchFamily="18" charset="0"/>
                <a:ea typeface="Calibri" panose="020F0502020204030204" pitchFamily="34" charset="0"/>
              </a:rPr>
              <a:t> product design</a:t>
            </a:r>
          </a:p>
          <a:p>
            <a:pPr>
              <a:buFontTx/>
              <a:buChar char="-"/>
            </a:pPr>
            <a:r>
              <a:rPr lang="en-ID" sz="1800" dirty="0">
                <a:effectLst/>
                <a:latin typeface="Times New Roman" panose="02020603050405020304" pitchFamily="18" charset="0"/>
                <a:ea typeface="Calibri" panose="020F0502020204030204" pitchFamily="34" charset="0"/>
              </a:rPr>
              <a:t>development and positioning</a:t>
            </a:r>
          </a:p>
          <a:p>
            <a:pPr>
              <a:buFontTx/>
              <a:buChar char="-"/>
            </a:pPr>
            <a:r>
              <a:rPr lang="en-ID" sz="1800" dirty="0">
                <a:effectLst/>
                <a:latin typeface="Times New Roman" panose="02020603050405020304" pitchFamily="18" charset="0"/>
                <a:ea typeface="Calibri" panose="020F0502020204030204" pitchFamily="34" charset="0"/>
              </a:rPr>
              <a:t>communications strategy</a:t>
            </a:r>
          </a:p>
          <a:p>
            <a:pPr>
              <a:buFontTx/>
              <a:buChar char="-"/>
            </a:pPr>
            <a:r>
              <a:rPr lang="en-ID" sz="1800" dirty="0">
                <a:effectLst/>
                <a:latin typeface="Times New Roman" panose="02020603050405020304" pitchFamily="18" charset="0"/>
                <a:ea typeface="Calibri" panose="020F0502020204030204" pitchFamily="34" charset="0"/>
              </a:rPr>
              <a:t>channels of distribution</a:t>
            </a:r>
            <a:endParaRPr lang="en-ID" dirty="0"/>
          </a:p>
        </p:txBody>
      </p:sp>
    </p:spTree>
    <p:extLst>
      <p:ext uri="{BB962C8B-B14F-4D97-AF65-F5344CB8AC3E}">
        <p14:creationId xmlns:p14="http://schemas.microsoft.com/office/powerpoint/2010/main" val="392730593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8166-1A16-4120-AAAC-741BFD0600AE}"/>
              </a:ext>
            </a:extLst>
          </p:cNvPr>
          <p:cNvSpPr>
            <a:spLocks noGrp="1"/>
          </p:cNvSpPr>
          <p:nvPr>
            <p:ph type="title"/>
          </p:nvPr>
        </p:nvSpPr>
        <p:spPr/>
        <p:txBody>
          <a:bodyPr/>
          <a:lstStyle/>
          <a:p>
            <a:r>
              <a:rPr lang="en-US" dirty="0"/>
              <a:t>Competitor analysis</a:t>
            </a:r>
            <a:endParaRPr lang="en-ID" dirty="0"/>
          </a:p>
        </p:txBody>
      </p:sp>
      <p:sp>
        <p:nvSpPr>
          <p:cNvPr id="3" name="Content Placeholder 2">
            <a:extLst>
              <a:ext uri="{FF2B5EF4-FFF2-40B4-BE49-F238E27FC236}">
                <a16:creationId xmlns:a16="http://schemas.microsoft.com/office/drawing/2014/main" id="{756C7708-C649-4022-A52D-3816A670412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rPr>
              <a:t>Associated with the task of defining markets</a:t>
            </a:r>
          </a:p>
          <a:p>
            <a:r>
              <a:rPr lang="en-ID" sz="1800" dirty="0">
                <a:effectLst/>
                <a:latin typeface="Times New Roman" panose="02020603050405020304" pitchFamily="18" charset="0"/>
                <a:ea typeface="Calibri" panose="020F0502020204030204" pitchFamily="34" charset="0"/>
              </a:rPr>
              <a:t>In Marketing Supports the analysis of:</a:t>
            </a:r>
          </a:p>
          <a:p>
            <a:pPr>
              <a:buFontTx/>
              <a:buChar char="-"/>
            </a:pPr>
            <a:r>
              <a:rPr lang="en-ID" sz="1800" dirty="0">
                <a:latin typeface="Times New Roman" panose="02020603050405020304" pitchFamily="18" charset="0"/>
                <a:ea typeface="Calibri" panose="020F0502020204030204" pitchFamily="34" charset="0"/>
              </a:rPr>
              <a:t>P</a:t>
            </a:r>
            <a:r>
              <a:rPr lang="en-ID" sz="1800" dirty="0">
                <a:effectLst/>
                <a:latin typeface="Times New Roman" panose="02020603050405020304" pitchFamily="18" charset="0"/>
                <a:ea typeface="Calibri" panose="020F0502020204030204" pitchFamily="34" charset="0"/>
              </a:rPr>
              <a:t>ricing policies</a:t>
            </a:r>
          </a:p>
          <a:p>
            <a:pPr>
              <a:buFontTx/>
              <a:buChar char="-"/>
            </a:pPr>
            <a:r>
              <a:rPr lang="en-ID" sz="1800" dirty="0">
                <a:effectLst/>
                <a:latin typeface="Times New Roman" panose="02020603050405020304" pitchFamily="18" charset="0"/>
                <a:ea typeface="Calibri" panose="020F0502020204030204" pitchFamily="34" charset="0"/>
              </a:rPr>
              <a:t> Product design</a:t>
            </a:r>
          </a:p>
          <a:p>
            <a:pPr>
              <a:buFontTx/>
              <a:buChar char="-"/>
            </a:pPr>
            <a:r>
              <a:rPr lang="en-ID" sz="1800" dirty="0">
                <a:latin typeface="Times New Roman" panose="02020603050405020304" pitchFamily="18" charset="0"/>
                <a:ea typeface="Calibri" panose="020F0502020204030204" pitchFamily="34" charset="0"/>
              </a:rPr>
              <a:t>D</a:t>
            </a:r>
            <a:r>
              <a:rPr lang="en-ID" sz="1800" dirty="0">
                <a:effectLst/>
                <a:latin typeface="Times New Roman" panose="02020603050405020304" pitchFamily="18" charset="0"/>
                <a:ea typeface="Calibri" panose="020F0502020204030204" pitchFamily="34" charset="0"/>
              </a:rPr>
              <a:t>evelopment and positioning</a:t>
            </a:r>
          </a:p>
          <a:p>
            <a:pPr>
              <a:buFontTx/>
              <a:buChar char="-"/>
            </a:pPr>
            <a:r>
              <a:rPr lang="en-ID" sz="1800" dirty="0">
                <a:latin typeface="Times New Roman" panose="02020603050405020304" pitchFamily="18" charset="0"/>
                <a:ea typeface="Calibri" panose="020F0502020204030204" pitchFamily="34" charset="0"/>
              </a:rPr>
              <a:t>C</a:t>
            </a:r>
            <a:r>
              <a:rPr lang="en-ID" sz="1800" dirty="0">
                <a:effectLst/>
                <a:latin typeface="Times New Roman" panose="02020603050405020304" pitchFamily="18" charset="0"/>
                <a:ea typeface="Calibri" panose="020F0502020204030204" pitchFamily="34" charset="0"/>
              </a:rPr>
              <a:t>ommunications strategy</a:t>
            </a:r>
          </a:p>
          <a:p>
            <a:pPr>
              <a:buFontTx/>
              <a:buChar char="-"/>
            </a:pPr>
            <a:r>
              <a:rPr lang="en-ID" sz="1800" dirty="0">
                <a:latin typeface="Times New Roman" panose="02020603050405020304" pitchFamily="18" charset="0"/>
                <a:ea typeface="Calibri" panose="020F0502020204030204" pitchFamily="34" charset="0"/>
              </a:rPr>
              <a:t>C</a:t>
            </a:r>
            <a:r>
              <a:rPr lang="en-ID" sz="1800" dirty="0">
                <a:effectLst/>
                <a:latin typeface="Times New Roman" panose="02020603050405020304" pitchFamily="18" charset="0"/>
                <a:ea typeface="Calibri" panose="020F0502020204030204" pitchFamily="34" charset="0"/>
              </a:rPr>
              <a:t>hannels of distribution</a:t>
            </a:r>
            <a:endParaRPr lang="en-ID" dirty="0"/>
          </a:p>
        </p:txBody>
      </p:sp>
    </p:spTree>
    <p:extLst>
      <p:ext uri="{BB962C8B-B14F-4D97-AF65-F5344CB8AC3E}">
        <p14:creationId xmlns:p14="http://schemas.microsoft.com/office/powerpoint/2010/main" val="10827970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8166-1A16-4120-AAAC-741BFD0600AE}"/>
              </a:ext>
            </a:extLst>
          </p:cNvPr>
          <p:cNvSpPr>
            <a:spLocks noGrp="1"/>
          </p:cNvSpPr>
          <p:nvPr>
            <p:ph type="title"/>
          </p:nvPr>
        </p:nvSpPr>
        <p:spPr/>
        <p:txBody>
          <a:bodyPr/>
          <a:lstStyle/>
          <a:p>
            <a:r>
              <a:rPr lang="en-US" dirty="0"/>
              <a:t>Competitor analysis</a:t>
            </a:r>
            <a:endParaRPr lang="en-ID" dirty="0"/>
          </a:p>
        </p:txBody>
      </p:sp>
      <p:sp>
        <p:nvSpPr>
          <p:cNvPr id="3" name="Content Placeholder 2">
            <a:extLst>
              <a:ext uri="{FF2B5EF4-FFF2-40B4-BE49-F238E27FC236}">
                <a16:creationId xmlns:a16="http://schemas.microsoft.com/office/drawing/2014/main" id="{756C7708-C649-4022-A52D-3816A670412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rPr>
              <a:t>In strategic management:</a:t>
            </a:r>
          </a:p>
          <a:p>
            <a:pPr>
              <a:buFontTx/>
              <a:buChar char="-"/>
            </a:pPr>
            <a:r>
              <a:rPr lang="en-ID" sz="1800" dirty="0">
                <a:latin typeface="Times New Roman" panose="02020603050405020304" pitchFamily="18" charset="0"/>
                <a:ea typeface="Calibri" panose="020F0502020204030204" pitchFamily="34" charset="0"/>
              </a:rPr>
              <a:t>P</a:t>
            </a:r>
            <a:r>
              <a:rPr lang="en-ID" sz="1800" dirty="0">
                <a:effectLst/>
                <a:latin typeface="Times New Roman" panose="02020603050405020304" pitchFamily="18" charset="0"/>
                <a:ea typeface="Calibri" panose="020F0502020204030204" pitchFamily="34" charset="0"/>
              </a:rPr>
              <a:t>rovides a foundation for competitor analysis</a:t>
            </a:r>
          </a:p>
          <a:p>
            <a:pPr>
              <a:buFontTx/>
              <a:buChar char="-"/>
            </a:pPr>
            <a:r>
              <a:rPr lang="en-ID" sz="1800" dirty="0">
                <a:effectLst/>
                <a:latin typeface="Times New Roman" panose="02020603050405020304" pitchFamily="18" charset="0"/>
                <a:ea typeface="Calibri" panose="020F0502020204030204" pitchFamily="34" charset="0"/>
              </a:rPr>
              <a:t> The analysis of industry structure</a:t>
            </a:r>
          </a:p>
          <a:p>
            <a:pPr>
              <a:buFontTx/>
              <a:buChar char="-"/>
            </a:pPr>
            <a:r>
              <a:rPr lang="en-ID" sz="1800" dirty="0">
                <a:latin typeface="Times New Roman" panose="02020603050405020304" pitchFamily="18" charset="0"/>
                <a:ea typeface="Calibri" panose="020F0502020204030204" pitchFamily="34" charset="0"/>
              </a:rPr>
              <a:t>Analysis of</a:t>
            </a:r>
            <a:r>
              <a:rPr lang="en-ID" sz="1800" dirty="0">
                <a:effectLst/>
                <a:latin typeface="Times New Roman" panose="02020603050405020304" pitchFamily="18" charset="0"/>
                <a:ea typeface="Calibri" panose="020F0502020204030204" pitchFamily="34" charset="0"/>
              </a:rPr>
              <a:t> conditions of rivalry</a:t>
            </a:r>
          </a:p>
          <a:p>
            <a:pPr>
              <a:buFontTx/>
              <a:buChar char="-"/>
            </a:pPr>
            <a:r>
              <a:rPr lang="en-ID" sz="1800" dirty="0">
                <a:latin typeface="Times New Roman" panose="02020603050405020304" pitchFamily="18" charset="0"/>
                <a:ea typeface="Calibri" panose="020F0502020204030204" pitchFamily="34" charset="0"/>
              </a:rPr>
              <a:t>Analysis </a:t>
            </a:r>
            <a:r>
              <a:rPr lang="en-ID" sz="1800" dirty="0">
                <a:effectLst/>
                <a:latin typeface="Times New Roman" panose="02020603050405020304" pitchFamily="18" charset="0"/>
                <a:ea typeface="Calibri" panose="020F0502020204030204" pitchFamily="34" charset="0"/>
              </a:rPr>
              <a:t>competitive advantage</a:t>
            </a:r>
            <a:endParaRPr lang="en-ID" dirty="0"/>
          </a:p>
        </p:txBody>
      </p:sp>
    </p:spTree>
    <p:extLst>
      <p:ext uri="{BB962C8B-B14F-4D97-AF65-F5344CB8AC3E}">
        <p14:creationId xmlns:p14="http://schemas.microsoft.com/office/powerpoint/2010/main" val="23674211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8166-1A16-4120-AAAC-741BFD0600AE}"/>
              </a:ext>
            </a:extLst>
          </p:cNvPr>
          <p:cNvSpPr>
            <a:spLocks noGrp="1"/>
          </p:cNvSpPr>
          <p:nvPr>
            <p:ph type="title"/>
          </p:nvPr>
        </p:nvSpPr>
        <p:spPr/>
        <p:txBody>
          <a:bodyPr/>
          <a:lstStyle/>
          <a:p>
            <a:r>
              <a:rPr lang="en-US" dirty="0"/>
              <a:t>Competitor analysis</a:t>
            </a:r>
            <a:endParaRPr lang="en-ID" dirty="0"/>
          </a:p>
        </p:txBody>
      </p:sp>
      <p:sp>
        <p:nvSpPr>
          <p:cNvPr id="3" name="Content Placeholder 2">
            <a:extLst>
              <a:ext uri="{FF2B5EF4-FFF2-40B4-BE49-F238E27FC236}">
                <a16:creationId xmlns:a16="http://schemas.microsoft.com/office/drawing/2014/main" id="{756C7708-C649-4022-A52D-3816A670412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rPr>
              <a:t>Framework for Competitor Analysis: </a:t>
            </a:r>
          </a:p>
        </p:txBody>
      </p:sp>
      <p:pic>
        <p:nvPicPr>
          <p:cNvPr id="5" name="Picture 4">
            <a:extLst>
              <a:ext uri="{FF2B5EF4-FFF2-40B4-BE49-F238E27FC236}">
                <a16:creationId xmlns:a16="http://schemas.microsoft.com/office/drawing/2014/main" id="{26F7CD2D-4F7F-41EC-BD15-DB7BD900BB44}"/>
              </a:ext>
            </a:extLst>
          </p:cNvPr>
          <p:cNvPicPr>
            <a:picLocks noChangeAspect="1"/>
          </p:cNvPicPr>
          <p:nvPr/>
        </p:nvPicPr>
        <p:blipFill>
          <a:blip r:embed="rId2"/>
          <a:stretch>
            <a:fillRect/>
          </a:stretch>
        </p:blipFill>
        <p:spPr>
          <a:xfrm>
            <a:off x="581192" y="2004598"/>
            <a:ext cx="9170674" cy="4722920"/>
          </a:xfrm>
          <a:prstGeom prst="rect">
            <a:avLst/>
          </a:prstGeom>
        </p:spPr>
      </p:pic>
    </p:spTree>
    <p:extLst>
      <p:ext uri="{BB962C8B-B14F-4D97-AF65-F5344CB8AC3E}">
        <p14:creationId xmlns:p14="http://schemas.microsoft.com/office/powerpoint/2010/main" val="1266739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8166-1A16-4120-AAAC-741BFD0600AE}"/>
              </a:ext>
            </a:extLst>
          </p:cNvPr>
          <p:cNvSpPr>
            <a:spLocks noGrp="1"/>
          </p:cNvSpPr>
          <p:nvPr>
            <p:ph type="title"/>
          </p:nvPr>
        </p:nvSpPr>
        <p:spPr/>
        <p:txBody>
          <a:bodyPr/>
          <a:lstStyle/>
          <a:p>
            <a:r>
              <a:rPr lang="en-US" dirty="0"/>
              <a:t>Competitor analysis</a:t>
            </a:r>
            <a:endParaRPr lang="en-ID" dirty="0"/>
          </a:p>
        </p:txBody>
      </p:sp>
      <p:sp>
        <p:nvSpPr>
          <p:cNvPr id="3" name="Content Placeholder 2">
            <a:extLst>
              <a:ext uri="{FF2B5EF4-FFF2-40B4-BE49-F238E27FC236}">
                <a16:creationId xmlns:a16="http://schemas.microsoft.com/office/drawing/2014/main" id="{756C7708-C649-4022-A52D-3816A670412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rPr>
              <a:t>Framework for Competitor Analysis: </a:t>
            </a:r>
          </a:p>
          <a:p>
            <a:pPr>
              <a:buFontTx/>
              <a:buChar char="-"/>
            </a:pPr>
            <a:r>
              <a:rPr lang="en-ID" dirty="0"/>
              <a:t>The horizontal axis:  the firms according to whether they have high-or low-resource equivalence relative to the focal firm</a:t>
            </a:r>
          </a:p>
          <a:p>
            <a:pPr>
              <a:buFontTx/>
              <a:buChar char="-"/>
            </a:pPr>
            <a:endParaRPr lang="en-ID"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5323312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8166-1A16-4120-AAAC-741BFD0600AE}"/>
              </a:ext>
            </a:extLst>
          </p:cNvPr>
          <p:cNvSpPr>
            <a:spLocks noGrp="1"/>
          </p:cNvSpPr>
          <p:nvPr>
            <p:ph type="title"/>
          </p:nvPr>
        </p:nvSpPr>
        <p:spPr/>
        <p:txBody>
          <a:bodyPr/>
          <a:lstStyle/>
          <a:p>
            <a:r>
              <a:rPr lang="en-US" dirty="0"/>
              <a:t>Competitor analysis</a:t>
            </a:r>
            <a:endParaRPr lang="en-ID" dirty="0"/>
          </a:p>
        </p:txBody>
      </p:sp>
      <p:sp>
        <p:nvSpPr>
          <p:cNvPr id="3" name="Content Placeholder 2">
            <a:extLst>
              <a:ext uri="{FF2B5EF4-FFF2-40B4-BE49-F238E27FC236}">
                <a16:creationId xmlns:a16="http://schemas.microsoft.com/office/drawing/2014/main" id="{756C7708-C649-4022-A52D-3816A670412F}"/>
              </a:ext>
            </a:extLst>
          </p:cNvPr>
          <p:cNvSpPr>
            <a:spLocks noGrp="1"/>
          </p:cNvSpPr>
          <p:nvPr>
            <p:ph idx="1"/>
          </p:nvPr>
        </p:nvSpPr>
        <p:spPr/>
        <p:txBody>
          <a:bodyPr/>
          <a:lstStyle/>
          <a:p>
            <a:r>
              <a:rPr lang="en-ID" sz="1800" dirty="0">
                <a:effectLst/>
                <a:latin typeface="Times New Roman" panose="02020603050405020304" pitchFamily="18" charset="0"/>
                <a:ea typeface="Calibri" panose="020F0502020204030204" pitchFamily="34" charset="0"/>
              </a:rPr>
              <a:t>Framework for Competitor Analysis: </a:t>
            </a:r>
          </a:p>
          <a:p>
            <a:pPr algn="just">
              <a:lnSpc>
                <a:spcPct val="150000"/>
              </a:lnSpc>
              <a:spcAft>
                <a:spcPts val="800"/>
              </a:spcAft>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The vertical axis: The firms according to the three basic competitive categories identified</a:t>
            </a:r>
          </a:p>
          <a:p>
            <a:pPr marL="342900" indent="-342900" algn="just">
              <a:lnSpc>
                <a:spcPct val="150000"/>
              </a:lnSpc>
              <a:spcAft>
                <a:spcPts val="800"/>
              </a:spcAft>
              <a:buAutoNum type="arabicPeriod"/>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direct competitors</a:t>
            </a:r>
          </a:p>
          <a:p>
            <a:pPr marL="342900" indent="-342900" algn="just">
              <a:lnSpc>
                <a:spcPct val="150000"/>
              </a:lnSpc>
              <a:spcAft>
                <a:spcPts val="800"/>
              </a:spcAft>
              <a:buAutoNum type="arabicPeriod"/>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 potential competitors</a:t>
            </a:r>
          </a:p>
          <a:p>
            <a:pPr marL="342900" indent="-342900" algn="just">
              <a:lnSpc>
                <a:spcPct val="150000"/>
              </a:lnSpc>
              <a:spcAft>
                <a:spcPts val="800"/>
              </a:spcAft>
              <a:buAutoNum type="arabicPeriod"/>
            </a:pPr>
            <a:r>
              <a:rPr lang="en-ID" sz="1800" dirty="0">
                <a:effectLst/>
                <a:latin typeface="Times New Roman" panose="02020603050405020304" pitchFamily="18" charset="0"/>
                <a:ea typeface="Calibri" panose="020F0502020204030204" pitchFamily="34" charset="0"/>
                <a:cs typeface="Times New Roman" panose="02020603050405020304" pitchFamily="18" charset="0"/>
              </a:rPr>
              <a:t> indirect competitors.</a:t>
            </a:r>
            <a:endParaRPr lang="en-ID" sz="1800" dirty="0">
              <a:effectLst/>
              <a:latin typeface="Calibri" panose="020F0502020204030204" pitchFamily="34" charset="0"/>
              <a:ea typeface="Calibri" panose="020F0502020204030204" pitchFamily="34" charset="0"/>
              <a:cs typeface="Times New Roman" panose="02020603050405020304" pitchFamily="18" charset="0"/>
            </a:endParaRPr>
          </a:p>
          <a:p>
            <a:pPr>
              <a:buFontTx/>
              <a:buChar char="-"/>
            </a:pPr>
            <a:endParaRPr lang="en-ID" sz="18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280283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031149-A5C2-4B5A-9136-4A739EE02696}"/>
              </a:ext>
            </a:extLst>
          </p:cNvPr>
          <p:cNvSpPr>
            <a:spLocks noGrp="1"/>
          </p:cNvSpPr>
          <p:nvPr>
            <p:ph type="title"/>
          </p:nvPr>
        </p:nvSpPr>
        <p:spPr/>
        <p:txBody>
          <a:bodyPr/>
          <a:lstStyle/>
          <a:p>
            <a:r>
              <a:rPr lang="en-US" dirty="0"/>
              <a:t>references</a:t>
            </a:r>
            <a:endParaRPr lang="en-ID" dirty="0"/>
          </a:p>
        </p:txBody>
      </p:sp>
      <p:sp>
        <p:nvSpPr>
          <p:cNvPr id="3" name="Content Placeholder 2">
            <a:extLst>
              <a:ext uri="{FF2B5EF4-FFF2-40B4-BE49-F238E27FC236}">
                <a16:creationId xmlns:a16="http://schemas.microsoft.com/office/drawing/2014/main" id="{72250EE5-1410-460A-B838-FCD7E14B78F8}"/>
              </a:ext>
            </a:extLst>
          </p:cNvPr>
          <p:cNvSpPr>
            <a:spLocks noGrp="1"/>
          </p:cNvSpPr>
          <p:nvPr>
            <p:ph idx="1"/>
          </p:nvPr>
        </p:nvSpPr>
        <p:spPr>
          <a:xfrm>
            <a:off x="581192" y="2109019"/>
            <a:ext cx="11029615" cy="3866331"/>
          </a:xfrm>
        </p:spPr>
        <p:txBody>
          <a:bodyPr>
            <a:normAutofit fontScale="92500"/>
          </a:bodyPr>
          <a:lstStyle/>
          <a:p>
            <a:pPr marL="0" indent="0" algn="just">
              <a:lnSpc>
                <a:spcPct val="150000"/>
              </a:lnSpc>
              <a:spcAft>
                <a:spcPts val="800"/>
              </a:spcAft>
              <a:buNone/>
            </a:pPr>
            <a:r>
              <a:rPr lang="en-ID" sz="18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1</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Wikipedia. Market Analysis. </a:t>
            </a:r>
            <a:r>
              <a:rPr lang="en-ID" sz="180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https://en.wikipedia.org/wiki/Market_analysis#Dimensions_of_market_analysis</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D" sz="18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Kadence International. How to Design a Survey. </a:t>
            </a:r>
            <a:r>
              <a:rPr lang="en-ID" sz="1800" u="sng"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https://kadence.com/what-is-survey-design/</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fontAlgn="base">
              <a:lnSpc>
                <a:spcPct val="150000"/>
              </a:lnSpc>
              <a:spcBef>
                <a:spcPts val="1200"/>
              </a:spcBef>
              <a:spcAft>
                <a:spcPts val="0"/>
              </a:spcAft>
              <a:buNone/>
            </a:pPr>
            <a:r>
              <a:rPr lang="en-ID" sz="1800" b="1" kern="0" baseline="30000" dirty="0">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3</a:t>
            </a:r>
            <a:r>
              <a:rPr lang="en-ID" sz="1800" b="1" kern="0" dirty="0">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rPr>
              <a:t>Hubspot. How to Analyse Survey Results Like a Data Pro. </a:t>
            </a:r>
            <a:r>
              <a:rPr lang="en-ID" sz="1800" b="1" u="sng" kern="0" dirty="0">
                <a:solidFill>
                  <a:schemeClr val="tx1"/>
                </a:solidFill>
                <a:effectLst/>
                <a:latin typeface="Times New Roman" panose="02020603050405020304" pitchFamily="18" charset="0"/>
                <a:ea typeface="PMingLiU" panose="02020500000000000000" pitchFamily="18" charset="-120"/>
                <a:cs typeface="Times New Roman" panose="02020603050405020304" pitchFamily="18" charset="0"/>
                <a:hlinkClick r:id="rId4">
                  <a:extLst>
                    <a:ext uri="{A12FA001-AC4F-418D-AE19-62706E023703}">
                      <ahyp:hlinkClr xmlns:ahyp="http://schemas.microsoft.com/office/drawing/2018/hyperlinkcolor" val="tx"/>
                    </a:ext>
                  </a:extLst>
                </a:hlinkClick>
              </a:rPr>
              <a:t>https://blog.hubspot.com/service/survey-results</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D" sz="18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James, H. (2012). Concept and Components of Marketing Mix. </a:t>
            </a:r>
            <a:r>
              <a:rPr lang="en-ID"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Marketing</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D"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 101–122. http://www.uop.edu.pk/ocontents/marketing mix.pdf</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r>
              <a:rPr lang="en-ID" sz="18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5 </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Bergen, M., &amp; </a:t>
            </a:r>
            <a:r>
              <a:rPr lang="en-ID" sz="18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Peteraf</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 A. (2002). Competitor Identification and Competitor Analysis: A Broad-Based Managerial Approach. </a:t>
            </a:r>
            <a:r>
              <a:rPr lang="en-ID"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Managerial and Decision Economics</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ID" sz="18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23</a:t>
            </a:r>
            <a:r>
              <a:rPr lang="en-ID" sz="18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157–169. https://assets.csom.umn.edu/assets/71542.pdf</a:t>
            </a:r>
            <a:endParaRPr lang="en-ID"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ID" dirty="0">
              <a:solidFill>
                <a:schemeClr val="tx1"/>
              </a:solidFill>
            </a:endParaRPr>
          </a:p>
        </p:txBody>
      </p:sp>
    </p:spTree>
    <p:extLst>
      <p:ext uri="{BB962C8B-B14F-4D97-AF65-F5344CB8AC3E}">
        <p14:creationId xmlns:p14="http://schemas.microsoft.com/office/powerpoint/2010/main" val="35118888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7FC6B-BC1F-4EE6-8D01-8B7BD3E01AE9}"/>
              </a:ext>
            </a:extLst>
          </p:cNvPr>
          <p:cNvSpPr>
            <a:spLocks noGrp="1"/>
          </p:cNvSpPr>
          <p:nvPr>
            <p:ph type="title"/>
          </p:nvPr>
        </p:nvSpPr>
        <p:spPr/>
        <p:txBody>
          <a:bodyPr/>
          <a:lstStyle/>
          <a:p>
            <a:r>
              <a:rPr lang="en-US" dirty="0"/>
              <a:t>Exercise</a:t>
            </a:r>
            <a:endParaRPr lang="en-ID" dirty="0"/>
          </a:p>
        </p:txBody>
      </p:sp>
      <p:sp>
        <p:nvSpPr>
          <p:cNvPr id="3" name="Content Placeholder 2">
            <a:extLst>
              <a:ext uri="{FF2B5EF4-FFF2-40B4-BE49-F238E27FC236}">
                <a16:creationId xmlns:a16="http://schemas.microsoft.com/office/drawing/2014/main" id="{A2D3ED4E-91B2-4933-853B-5FCDB7585FB4}"/>
              </a:ext>
            </a:extLst>
          </p:cNvPr>
          <p:cNvSpPr>
            <a:spLocks noGrp="1"/>
          </p:cNvSpPr>
          <p:nvPr>
            <p:ph idx="1"/>
          </p:nvPr>
        </p:nvSpPr>
        <p:spPr/>
        <p:txBody>
          <a:bodyPr/>
          <a:lstStyle/>
          <a:p>
            <a:r>
              <a:rPr lang="en-US" dirty="0"/>
              <a:t>Do a mini research to identify the market analysis of Indonesian white jasmine flower by following the step of market analysis and market trends</a:t>
            </a:r>
          </a:p>
          <a:p>
            <a:r>
              <a:rPr lang="en-US" dirty="0"/>
              <a:t>Use Microsoft words</a:t>
            </a:r>
          </a:p>
          <a:p>
            <a:r>
              <a:rPr lang="en-US" dirty="0"/>
              <a:t>5-10 pages</a:t>
            </a:r>
          </a:p>
          <a:p>
            <a:r>
              <a:rPr lang="en-US" dirty="0"/>
              <a:t>TNR, 12</a:t>
            </a:r>
          </a:p>
          <a:p>
            <a:r>
              <a:rPr lang="en-US" dirty="0"/>
              <a:t>1,5 line space</a:t>
            </a:r>
          </a:p>
          <a:p>
            <a:r>
              <a:rPr lang="en-US" dirty="0"/>
              <a:t>4,3,3,3</a:t>
            </a:r>
            <a:endParaRPr lang="en-ID" dirty="0"/>
          </a:p>
        </p:txBody>
      </p:sp>
    </p:spTree>
    <p:extLst>
      <p:ext uri="{BB962C8B-B14F-4D97-AF65-F5344CB8AC3E}">
        <p14:creationId xmlns:p14="http://schemas.microsoft.com/office/powerpoint/2010/main" val="2106908102"/>
      </p:ext>
    </p:extLst>
  </p:cSld>
  <p:clrMapOvr>
    <a:masterClrMapping/>
  </p:clrMapOvr>
</p:sld>
</file>

<file path=ppt/theme/theme1.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D289AE2-D2AE-49D1-AFAC-3A79F6794255}">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927BD4C1-B6B1-4715-ABF9-E660A51A4EA0}">
  <ds:schemaRefs>
    <ds:schemaRef ds:uri="http://schemas.microsoft.com/sharepoint/v3/contenttype/forms"/>
  </ds:schemaRefs>
</ds:datastoreItem>
</file>

<file path=customXml/itemProps3.xml><?xml version="1.0" encoding="utf-8"?>
<ds:datastoreItem xmlns:ds="http://schemas.openxmlformats.org/officeDocument/2006/customXml" ds:itemID="{41E7CA09-9778-4414-AE97-8064B12DA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{FD327622-E6CC-4CCD-B0C5-8A764EEEA88E}tf33552983_win32</Template>
  <TotalTime>134</TotalTime>
  <Words>1013</Words>
  <Application>Microsoft Office PowerPoint</Application>
  <PresentationFormat>Widescreen</PresentationFormat>
  <Paragraphs>174</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Calibri</vt:lpstr>
      <vt:lpstr>Franklin Gothic Book</vt:lpstr>
      <vt:lpstr>Franklin Gothic Demi</vt:lpstr>
      <vt:lpstr>Times New Roman</vt:lpstr>
      <vt:lpstr>Wingdings 2</vt:lpstr>
      <vt:lpstr>DividendVTI</vt:lpstr>
      <vt:lpstr>AGRICULTURE BUSINESS PLANNING</vt:lpstr>
      <vt:lpstr>outline</vt:lpstr>
      <vt:lpstr>Introduction</vt:lpstr>
      <vt:lpstr>Market definition</vt:lpstr>
      <vt:lpstr>Market analysis</vt:lpstr>
      <vt:lpstr>Market analysis</vt:lpstr>
      <vt:lpstr>1. Market size</vt:lpstr>
      <vt:lpstr>Market size</vt:lpstr>
      <vt:lpstr>Market size</vt:lpstr>
      <vt:lpstr>2. Market trends</vt:lpstr>
      <vt:lpstr>Market survey</vt:lpstr>
      <vt:lpstr>Market survey</vt:lpstr>
      <vt:lpstr>Market survey</vt:lpstr>
      <vt:lpstr>Market survey</vt:lpstr>
      <vt:lpstr>Market survey</vt:lpstr>
      <vt:lpstr>Market survey</vt:lpstr>
      <vt:lpstr>Product design</vt:lpstr>
      <vt:lpstr>Product design</vt:lpstr>
      <vt:lpstr>Product design</vt:lpstr>
      <vt:lpstr>Product design</vt:lpstr>
      <vt:lpstr>Marketing MIX</vt:lpstr>
      <vt:lpstr>Marketing MIX</vt:lpstr>
      <vt:lpstr>Marketing MIX</vt:lpstr>
      <vt:lpstr>Marketing MIX</vt:lpstr>
      <vt:lpstr>Competitor analysis</vt:lpstr>
      <vt:lpstr>Competitor analysis</vt:lpstr>
      <vt:lpstr>Competitor analysis</vt:lpstr>
      <vt:lpstr>Competitor analysis</vt:lpstr>
      <vt:lpstr>Competitor analysis</vt:lpstr>
      <vt:lpstr>Competitor analysis</vt:lpstr>
      <vt:lpstr>references</vt:lpstr>
      <vt:lpstr>Exercise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AGRICULTURE BUSINESS PLANNING</dc:title>
  <dc:creator>Liska Mora</dc:creator>
  <cp:lastModifiedBy>Liska Mora</cp:lastModifiedBy>
  <cp:revision>1</cp:revision>
  <dcterms:created xsi:type="dcterms:W3CDTF">2022-04-19T08:27:20Z</dcterms:created>
  <dcterms:modified xsi:type="dcterms:W3CDTF">2022-04-19T10:41:36Z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