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85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4/20/2022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4/20/2022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4/20/2022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4/20/2022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4/20/2022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4/20/2022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4/20/2022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4/20/2022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4/20/2022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4/20/2022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4/20/2022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4/20/2022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s://docs.google.com/spreadsheets/d/12eTulQXcyW__exUEjr6jkU-S0AvWfZaiLbc6VsOk0MI/edit?usp=shari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BF63EC-3627-4417-BBDB-575B259E76C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000" dirty="0"/>
              <a:t>Agriculture business planning</a:t>
            </a:r>
            <a:endParaRPr lang="en-ID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EBDEE2-E70D-40CE-860C-68DDEDCFC0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80163" y="3886680"/>
            <a:ext cx="6831673" cy="1086237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/>
              <a:t>Chapter 6</a:t>
            </a:r>
          </a:p>
          <a:p>
            <a:r>
              <a:rPr lang="en-US" b="1" dirty="0"/>
              <a:t>Selling and Customer Record</a:t>
            </a:r>
          </a:p>
          <a:p>
            <a:r>
              <a:rPr lang="en-US" b="1" dirty="0"/>
              <a:t>By: Liska </a:t>
            </a:r>
            <a:r>
              <a:rPr lang="en-US" b="1" dirty="0" err="1"/>
              <a:t>Simamora</a:t>
            </a:r>
            <a:r>
              <a:rPr lang="en-US" b="1" dirty="0"/>
              <a:t>, S.P., </a:t>
            </a:r>
            <a:r>
              <a:rPr lang="en-US" b="1" dirty="0" err="1"/>
              <a:t>M.Sc</a:t>
            </a:r>
            <a:endParaRPr lang="en-ID" b="1" dirty="0"/>
          </a:p>
        </p:txBody>
      </p:sp>
    </p:spTree>
    <p:extLst>
      <p:ext uri="{BB962C8B-B14F-4D97-AF65-F5344CB8AC3E}">
        <p14:creationId xmlns:p14="http://schemas.microsoft.com/office/powerpoint/2010/main" val="22676917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F7584-AB75-452D-8C1A-AD5F812B2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76D041-A61A-408C-81E1-6967317A08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755058"/>
            <a:ext cx="9601200" cy="4112342"/>
          </a:xfrm>
        </p:spPr>
        <p:txBody>
          <a:bodyPr>
            <a:no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ID" sz="1800" dirty="0">
                <a:effectLst/>
                <a:latin typeface="Adobe Fan Heiti Std B" panose="020B0700000000000000" pitchFamily="34" charset="-128"/>
                <a:ea typeface="Adobe Fan Heiti Std B" panose="020B0700000000000000" pitchFamily="34" charset="-128"/>
                <a:cs typeface="Times New Roman" panose="02020603050405020304" pitchFamily="18" charset="0"/>
              </a:rPr>
              <a:t>Basic Sales Process</a:t>
            </a: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ID" sz="1800" dirty="0">
                <a:effectLst/>
                <a:latin typeface="Adobe Fan Heiti Std B" panose="020B0700000000000000" pitchFamily="34" charset="-128"/>
                <a:ea typeface="Adobe Fan Heiti Std B" panose="020B0700000000000000" pitchFamily="34" charset="-128"/>
                <a:cs typeface="Times New Roman" panose="02020603050405020304" pitchFamily="18" charset="0"/>
              </a:rPr>
              <a:t>The Development of The Selling Function</a:t>
            </a: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180340" algn="l"/>
                <a:tab pos="457200" algn="l"/>
              </a:tabLst>
            </a:pPr>
            <a:r>
              <a:rPr lang="en-ID" sz="1800" dirty="0">
                <a:effectLst/>
                <a:latin typeface="Adobe Fan Heiti Std B" panose="020B0700000000000000" pitchFamily="34" charset="-128"/>
                <a:ea typeface="Adobe Fan Heiti Std B" panose="020B0700000000000000" pitchFamily="34" charset="-128"/>
                <a:cs typeface="Times New Roman" panose="02020603050405020304" pitchFamily="18" charset="0"/>
              </a:rPr>
              <a:t>Sales Person’s General Skills</a:t>
            </a: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ID" sz="1800" dirty="0">
                <a:effectLst/>
                <a:latin typeface="Adobe Fan Heiti Std B" panose="020B0700000000000000" pitchFamily="34" charset="-128"/>
                <a:ea typeface="Adobe Fan Heiti Std B" panose="020B0700000000000000" pitchFamily="34" charset="-128"/>
                <a:cs typeface="Times New Roman" panose="02020603050405020304" pitchFamily="18" charset="0"/>
              </a:rPr>
              <a:t>Sales Models</a:t>
            </a: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ID" sz="1800" dirty="0">
                <a:effectLst/>
                <a:latin typeface="Adobe Fan Heiti Std B" panose="020B0700000000000000" pitchFamily="34" charset="-128"/>
                <a:ea typeface="Adobe Fan Heiti Std B" panose="020B0700000000000000" pitchFamily="34" charset="-128"/>
                <a:cs typeface="Times New Roman" panose="02020603050405020304" pitchFamily="18" charset="0"/>
              </a:rPr>
              <a:t>References </a:t>
            </a:r>
          </a:p>
          <a:p>
            <a:endParaRPr lang="en-ID" sz="1800" dirty="0">
              <a:latin typeface="Adobe Fan Heiti Std B" panose="020B0700000000000000" pitchFamily="34" charset="-128"/>
              <a:ea typeface="Adobe Fan Heiti Std B" panose="020B07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30112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40CA4-84C3-44FE-AEBE-57714188E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Basic Sales Process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51BA23-9DE3-44BB-8BF0-8C0740AF4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+mj-lt"/>
              </a:rPr>
              <a:t>Selling process keep changing following the advance of technology</a:t>
            </a:r>
          </a:p>
          <a:p>
            <a:r>
              <a:rPr lang="en-US" dirty="0">
                <a:latin typeface="+mj-lt"/>
              </a:rPr>
              <a:t>Selling process changes following the change of customer behavior</a:t>
            </a:r>
          </a:p>
          <a:p>
            <a:r>
              <a:rPr lang="en-US" dirty="0">
                <a:latin typeface="+mj-lt"/>
              </a:rPr>
              <a:t>Recently,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customers</a:t>
            </a:r>
            <a:r>
              <a:rPr lang="en-ID" spc="5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expect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immediate,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convenient,</a:t>
            </a:r>
            <a:r>
              <a:rPr lang="en-ID" spc="5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individualized</a:t>
            </a:r>
            <a:r>
              <a:rPr lang="en-ID" spc="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service</a:t>
            </a:r>
          </a:p>
          <a:p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</a:t>
            </a:r>
            <a:r>
              <a:rPr lang="en-ID" sz="1800" spc="2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</a:t>
            </a:r>
            <a:r>
              <a:rPr lang="en-ID" sz="1800" spc="2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organization</a:t>
            </a:r>
            <a:r>
              <a:rPr lang="en-ID" sz="1800" spc="2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doesn’t</a:t>
            </a:r>
            <a:r>
              <a:rPr lang="en-ID" sz="1800" spc="1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provide</a:t>
            </a:r>
            <a:r>
              <a:rPr lang="en-ID" sz="1800" spc="2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it,</a:t>
            </a:r>
            <a:r>
              <a:rPr lang="en-ID" sz="1800" spc="2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chances</a:t>
            </a:r>
            <a:r>
              <a:rPr lang="en-ID" sz="1800" spc="2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are</a:t>
            </a:r>
            <a:r>
              <a:rPr lang="en-ID" sz="1800" spc="2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</a:t>
            </a:r>
            <a:r>
              <a:rPr lang="en-ID" sz="1800" spc="1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have</a:t>
            </a:r>
            <a:r>
              <a:rPr lang="en-ID" sz="1800" spc="2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another</a:t>
            </a:r>
            <a:r>
              <a:rPr lang="en-ID" sz="1800" spc="2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choice</a:t>
            </a:r>
            <a:r>
              <a:rPr lang="en-ID" sz="1800" spc="2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ID" sz="1800" spc="3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turn</a:t>
            </a:r>
            <a:r>
              <a:rPr lang="en-ID" sz="1800" spc="2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endParaRPr lang="en-ID" sz="18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ID" dirty="0">
              <a:latin typeface="+mj-lt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2A4D278-2810-42C9-B77D-CDF1C97897D3}"/>
              </a:ext>
            </a:extLst>
          </p:cNvPr>
          <p:cNvSpPr/>
          <p:nvPr/>
        </p:nvSpPr>
        <p:spPr>
          <a:xfrm>
            <a:off x="1725561" y="4262284"/>
            <a:ext cx="8981768" cy="11651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Understanding customers is vital to overcoming the competition and learning what it will take to help your customer choose your product or service rather than the competition’s</a:t>
            </a:r>
            <a:endParaRPr lang="en-ID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8767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40CA4-84C3-44FE-AEBE-57714188E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3600" b="1" dirty="0">
                <a:effectLst/>
                <a:ea typeface="Times New Roman" panose="02020603050405020304" pitchFamily="18" charset="0"/>
              </a:rPr>
              <a:t>The</a:t>
            </a:r>
            <a:r>
              <a:rPr lang="en-US" sz="3600" b="1" spc="35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Development</a:t>
            </a:r>
            <a:r>
              <a:rPr lang="en-US" sz="3600" b="1" spc="3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of</a:t>
            </a:r>
            <a:r>
              <a:rPr lang="en-US" sz="3600" b="1" spc="2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the</a:t>
            </a:r>
            <a:r>
              <a:rPr lang="en-US" sz="3600" b="1" spc="25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Selling</a:t>
            </a:r>
            <a:r>
              <a:rPr lang="en-US" sz="3600" b="1" spc="3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Function</a:t>
            </a:r>
            <a:endParaRPr lang="en-ID" sz="3600" dirty="0">
              <a:effectLst/>
              <a:ea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51BA23-9DE3-44BB-8BF0-8C0740AF4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just">
              <a:lnSpc>
                <a:spcPct val="150000"/>
              </a:lnSpc>
              <a:spcAft>
                <a:spcPts val="800"/>
              </a:spcAft>
              <a:buNone/>
              <a:tabLst>
                <a:tab pos="1524635" algn="l"/>
              </a:tabLst>
            </a:pP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Sales</a:t>
            </a:r>
            <a:r>
              <a:rPr lang="en-ID" spc="5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r>
              <a:rPr lang="en-ID" spc="7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Simple</a:t>
            </a:r>
            <a:r>
              <a:rPr lang="en-ID" spc="7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Bartering</a:t>
            </a:r>
            <a:r>
              <a:rPr lang="en-ID" spc="6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ID" spc="6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Profession</a:t>
            </a:r>
          </a:p>
          <a:p>
            <a:pPr marL="342900" indent="-342900">
              <a:buAutoNum type="arabicPeriod"/>
            </a:pP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ID" spc="3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beginning</a:t>
            </a:r>
            <a:r>
              <a:rPr lang="en-ID" spc="4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ID" spc="35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sales</a:t>
            </a:r>
            <a:r>
              <a:rPr lang="en-ID" spc="4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was</a:t>
            </a:r>
            <a:r>
              <a:rPr lang="en-ID" spc="3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simple</a:t>
            </a:r>
            <a:r>
              <a:rPr lang="en-ID" spc="4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bartering</a:t>
            </a:r>
            <a:r>
              <a:rPr lang="en-ID" spc="4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ID" spc="4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transactions</a:t>
            </a:r>
          </a:p>
          <a:p>
            <a:pPr marL="457200" indent="-457200">
              <a:buAutoNum type="arabicPeriod"/>
            </a:pP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This</a:t>
            </a:r>
            <a:r>
              <a:rPr lang="en-ID" spc="45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basic</a:t>
            </a:r>
            <a:r>
              <a:rPr lang="en-ID" spc="35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form</a:t>
            </a:r>
            <a:r>
              <a:rPr lang="en-ID" spc="3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ID" spc="35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selling</a:t>
            </a:r>
            <a:r>
              <a:rPr lang="en-ID" spc="4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happens</a:t>
            </a:r>
            <a:r>
              <a:rPr lang="en-ID" spc="3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when</a:t>
            </a:r>
            <a:r>
              <a:rPr lang="en-ID" spc="5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products</a:t>
            </a:r>
            <a:r>
              <a:rPr lang="en-ID" spc="45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are</a:t>
            </a:r>
            <a:r>
              <a:rPr lang="en-ID" spc="45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standard</a:t>
            </a:r>
            <a:r>
              <a:rPr lang="en-ID" spc="5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ID" spc="5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commoditized</a:t>
            </a:r>
            <a:endParaRPr lang="en-ID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buFont typeface="Franklin Gothic Book" panose="020B0503020102020204" pitchFamily="34" charset="0"/>
              <a:buAutoNum type="arabicPeriod"/>
            </a:pPr>
            <a:r>
              <a:rPr lang="en-US" dirty="0">
                <a:effectLst/>
                <a:ea typeface="Times New Roman" panose="02020603050405020304" pitchFamily="18" charset="0"/>
              </a:rPr>
              <a:t>The</a:t>
            </a:r>
            <a:r>
              <a:rPr lang="en-US" spc="4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relationship</a:t>
            </a:r>
            <a:r>
              <a:rPr lang="en-US" spc="4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between</a:t>
            </a:r>
            <a:r>
              <a:rPr lang="en-US" spc="4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the</a:t>
            </a:r>
            <a:r>
              <a:rPr lang="en-US" spc="4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salesperson</a:t>
            </a:r>
            <a:r>
              <a:rPr lang="en-US" spc="4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and</a:t>
            </a:r>
            <a:r>
              <a:rPr lang="en-US" spc="4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the</a:t>
            </a:r>
            <a:r>
              <a:rPr lang="en-US" spc="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customer</a:t>
            </a:r>
            <a:r>
              <a:rPr lang="en-US" spc="1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is</a:t>
            </a:r>
            <a:r>
              <a:rPr lang="en-US" spc="1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limited</a:t>
            </a:r>
            <a:r>
              <a:rPr lang="en-US" spc="1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to</a:t>
            </a:r>
            <a:r>
              <a:rPr lang="en-US" spc="1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the</a:t>
            </a:r>
            <a:r>
              <a:rPr lang="en-US" spc="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single</a:t>
            </a:r>
            <a:r>
              <a:rPr lang="en-US" spc="1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transaction</a:t>
            </a:r>
            <a:r>
              <a:rPr lang="en-US" spc="1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between</a:t>
            </a:r>
            <a:r>
              <a:rPr lang="en-US" spc="1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the</a:t>
            </a:r>
            <a:r>
              <a:rPr lang="en-US" spc="1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two</a:t>
            </a:r>
            <a:r>
              <a:rPr lang="en-US" spc="1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of</a:t>
            </a:r>
            <a:r>
              <a:rPr lang="en-US" spc="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them.</a:t>
            </a:r>
            <a:endParaRPr lang="en-ID" dirty="0">
              <a:effectLst/>
              <a:ea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As</a:t>
            </a:r>
            <a:r>
              <a:rPr lang="en-ID" spc="35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people</a:t>
            </a:r>
            <a:r>
              <a:rPr lang="en-ID" spc="4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began</a:t>
            </a:r>
            <a:r>
              <a:rPr lang="en-ID" spc="4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focusing</a:t>
            </a:r>
            <a:r>
              <a:rPr lang="en-ID" spc="4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on</a:t>
            </a:r>
            <a:r>
              <a:rPr lang="en-ID" spc="4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sales</a:t>
            </a:r>
            <a:r>
              <a:rPr lang="en-ID" spc="35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as</a:t>
            </a:r>
            <a:r>
              <a:rPr lang="en-ID" spc="4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ID" spc="45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profession,</a:t>
            </a:r>
            <a:r>
              <a:rPr lang="en-ID" spc="35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people</a:t>
            </a:r>
            <a:r>
              <a:rPr lang="en-ID" spc="4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began</a:t>
            </a:r>
            <a:r>
              <a:rPr lang="en-ID" spc="35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ID" spc="4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study</a:t>
            </a:r>
            <a:r>
              <a:rPr lang="en-ID" spc="5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ID" spc="4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identify</a:t>
            </a:r>
            <a:r>
              <a:rPr lang="en-ID" spc="4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what</a:t>
            </a:r>
            <a:r>
              <a:rPr lang="en-ID" spc="35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was</a:t>
            </a:r>
            <a:r>
              <a:rPr lang="en-ID" spc="35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important</a:t>
            </a:r>
            <a:r>
              <a:rPr lang="en-ID" spc="-245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r>
              <a:rPr lang="en-ID" spc="3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ID" spc="3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sales</a:t>
            </a:r>
            <a:r>
              <a:rPr lang="en-ID" spc="3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relationship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8507923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40CA4-84C3-44FE-AEBE-57714188E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3600" b="1" dirty="0">
                <a:effectLst/>
                <a:ea typeface="Times New Roman" panose="02020603050405020304" pitchFamily="18" charset="0"/>
              </a:rPr>
              <a:t>The</a:t>
            </a:r>
            <a:r>
              <a:rPr lang="en-US" sz="3600" b="1" spc="35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Development</a:t>
            </a:r>
            <a:r>
              <a:rPr lang="en-US" sz="3600" b="1" spc="3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of</a:t>
            </a:r>
            <a:r>
              <a:rPr lang="en-US" sz="3600" b="1" spc="2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the</a:t>
            </a:r>
            <a:r>
              <a:rPr lang="en-US" sz="3600" b="1" spc="25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Selling</a:t>
            </a:r>
            <a:r>
              <a:rPr lang="en-US" sz="3600" b="1" spc="3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Function</a:t>
            </a:r>
            <a:endParaRPr lang="en-ID" sz="3600" dirty="0">
              <a:effectLst/>
              <a:ea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51BA23-9DE3-44BB-8BF0-8C0740AF4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lvl="0" indent="0" algn="just">
              <a:lnSpc>
                <a:spcPct val="150000"/>
              </a:lnSpc>
              <a:spcAft>
                <a:spcPts val="800"/>
              </a:spcAft>
              <a:buNone/>
              <a:tabLst>
                <a:tab pos="1524635" algn="l"/>
              </a:tabLst>
            </a:pP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Sales</a:t>
            </a:r>
            <a:r>
              <a:rPr lang="en-ID" spc="5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r>
              <a:rPr lang="en-ID" spc="7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Simple</a:t>
            </a:r>
            <a:r>
              <a:rPr lang="en-ID" spc="7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Bartering</a:t>
            </a:r>
            <a:r>
              <a:rPr lang="en-ID" spc="6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ID" spc="6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Profession</a:t>
            </a:r>
          </a:p>
          <a:p>
            <a:pPr marL="0" lvl="0" indent="0" algn="just">
              <a:lnSpc>
                <a:spcPct val="150000"/>
              </a:lnSpc>
              <a:spcAft>
                <a:spcPts val="800"/>
              </a:spcAft>
              <a:buNone/>
              <a:tabLst>
                <a:tab pos="1524635" algn="l"/>
              </a:tabLst>
            </a:pPr>
            <a:r>
              <a:rPr lang="en-ID" dirty="0">
                <a:ea typeface="Calibri" panose="020F0502020204030204" pitchFamily="34" charset="0"/>
                <a:cs typeface="Times New Roman" panose="02020603050405020304" pitchFamily="18" charset="0"/>
              </a:rPr>
              <a:t>Important thing for sales profession:</a:t>
            </a:r>
          </a:p>
          <a:p>
            <a:pPr marL="1600200" lvl="3" indent="-228600" algn="just">
              <a:lnSpc>
                <a:spcPct val="150000"/>
              </a:lnSpc>
              <a:spcAft>
                <a:spcPts val="800"/>
              </a:spcAft>
              <a:buSzPts val="1050"/>
              <a:buFont typeface="Symbol" panose="05050102010706020507" pitchFamily="18" charset="2"/>
              <a:buChar char=""/>
            </a:pP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Continuity</a:t>
            </a:r>
            <a:r>
              <a:rPr lang="en-ID" sz="2000" spc="5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of</a:t>
            </a:r>
            <a:r>
              <a:rPr lang="en-ID" sz="2000" spc="4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the</a:t>
            </a:r>
            <a:r>
              <a:rPr lang="en-ID" sz="2000" spc="4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company</a:t>
            </a:r>
            <a:r>
              <a:rPr lang="en-ID" sz="2000" spc="6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or</a:t>
            </a:r>
            <a:r>
              <a:rPr lang="en-ID" sz="2000" spc="4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organization</a:t>
            </a:r>
            <a:r>
              <a:rPr lang="en-ID" sz="2000" spc="5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and</a:t>
            </a:r>
            <a:r>
              <a:rPr lang="en-ID" sz="2000" spc="4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the</a:t>
            </a:r>
            <a:r>
              <a:rPr lang="en-ID" sz="2000" spc="4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relationship</a:t>
            </a:r>
          </a:p>
          <a:p>
            <a:pPr marL="1600200" lvl="3" indent="-228600" algn="just">
              <a:lnSpc>
                <a:spcPct val="150000"/>
              </a:lnSpc>
              <a:spcAft>
                <a:spcPts val="800"/>
              </a:spcAft>
              <a:buSzPts val="1050"/>
              <a:buFont typeface="Symbol" panose="05050102010706020507" pitchFamily="18" charset="2"/>
              <a:buChar char=""/>
            </a:pP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Consistency</a:t>
            </a:r>
            <a:r>
              <a:rPr lang="en-ID" sz="2000" spc="4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in</a:t>
            </a:r>
            <a:r>
              <a:rPr lang="en-ID" sz="2000" spc="3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offerings</a:t>
            </a:r>
            <a:r>
              <a:rPr lang="en-ID" sz="2000" spc="4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and</a:t>
            </a:r>
            <a:r>
              <a:rPr lang="en-ID" sz="2000" spc="3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in</a:t>
            </a:r>
            <a:r>
              <a:rPr lang="en-ID" sz="2000" spc="3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service</a:t>
            </a:r>
          </a:p>
          <a:p>
            <a:pPr marL="1600200" lvl="3" indent="-228600" algn="just">
              <a:lnSpc>
                <a:spcPct val="150000"/>
              </a:lnSpc>
              <a:spcAft>
                <a:spcPts val="800"/>
              </a:spcAft>
              <a:buSzPts val="1050"/>
              <a:buFont typeface="Symbol" panose="05050102010706020507" pitchFamily="18" charset="2"/>
              <a:buChar char=""/>
            </a:pP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Sustainability</a:t>
            </a:r>
            <a:r>
              <a:rPr lang="en-ID" sz="2000" spc="5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of</a:t>
            </a:r>
            <a:r>
              <a:rPr lang="en-ID" sz="2000" spc="4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the</a:t>
            </a:r>
            <a:r>
              <a:rPr lang="en-ID" sz="2000" spc="4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product</a:t>
            </a:r>
            <a:r>
              <a:rPr lang="en-ID" sz="2000" spc="4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and/or</a:t>
            </a:r>
            <a:r>
              <a:rPr lang="en-ID" sz="2000" spc="4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service</a:t>
            </a:r>
          </a:p>
          <a:p>
            <a:pPr marL="1600200" lvl="3" indent="-228600" algn="just">
              <a:lnSpc>
                <a:spcPct val="150000"/>
              </a:lnSpc>
              <a:spcAft>
                <a:spcPts val="800"/>
              </a:spcAft>
              <a:buSzPts val="1050"/>
              <a:buFont typeface="Symbol" panose="05050102010706020507" pitchFamily="18" charset="2"/>
              <a:buChar char=""/>
            </a:pP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Understanding</a:t>
            </a:r>
            <a:r>
              <a:rPr lang="en-ID" sz="2000" spc="5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of</a:t>
            </a:r>
            <a:r>
              <a:rPr lang="en-ID" sz="2000" spc="4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the</a:t>
            </a:r>
            <a:r>
              <a:rPr lang="en-ID" sz="2000" spc="5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customer’s</a:t>
            </a:r>
            <a:r>
              <a:rPr lang="en-ID" sz="2000" spc="5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real</a:t>
            </a:r>
            <a:r>
              <a:rPr lang="en-ID" sz="2000" spc="5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issues</a:t>
            </a:r>
          </a:p>
          <a:p>
            <a:pPr marL="0" lvl="0" indent="0" algn="just">
              <a:lnSpc>
                <a:spcPct val="150000"/>
              </a:lnSpc>
              <a:spcAft>
                <a:spcPts val="800"/>
              </a:spcAft>
              <a:buNone/>
              <a:tabLst>
                <a:tab pos="1524635" algn="l"/>
              </a:tabLst>
            </a:pPr>
            <a:endParaRPr lang="en-ID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9915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40CA4-84C3-44FE-AEBE-57714188E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3600" b="1" dirty="0">
                <a:effectLst/>
                <a:ea typeface="Times New Roman" panose="02020603050405020304" pitchFamily="18" charset="0"/>
              </a:rPr>
              <a:t>The</a:t>
            </a:r>
            <a:r>
              <a:rPr lang="en-US" sz="3600" b="1" spc="35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Development</a:t>
            </a:r>
            <a:r>
              <a:rPr lang="en-US" sz="3600" b="1" spc="3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of</a:t>
            </a:r>
            <a:r>
              <a:rPr lang="en-US" sz="3600" b="1" spc="2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the</a:t>
            </a:r>
            <a:r>
              <a:rPr lang="en-US" sz="3600" b="1" spc="25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Selling</a:t>
            </a:r>
            <a:r>
              <a:rPr lang="en-US" sz="3600" b="1" spc="3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Function</a:t>
            </a:r>
            <a:endParaRPr lang="en-ID" sz="3600" dirty="0">
              <a:effectLst/>
              <a:ea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51BA23-9DE3-44BB-8BF0-8C0740AF4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lvl="0" indent="0" algn="just">
              <a:lnSpc>
                <a:spcPct val="150000"/>
              </a:lnSpc>
              <a:spcAft>
                <a:spcPts val="800"/>
              </a:spcAft>
              <a:buNone/>
              <a:tabLst>
                <a:tab pos="1524635" algn="l"/>
              </a:tabLst>
            </a:pP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Sales</a:t>
            </a:r>
            <a:r>
              <a:rPr lang="en-ID" spc="5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r>
              <a:rPr lang="en-ID" spc="7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Simple</a:t>
            </a:r>
            <a:r>
              <a:rPr lang="en-ID" spc="7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Bartering</a:t>
            </a:r>
            <a:r>
              <a:rPr lang="en-ID" spc="6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ID" spc="6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Profession</a:t>
            </a:r>
          </a:p>
          <a:p>
            <a:pPr marL="0" lvl="0" indent="0" algn="just">
              <a:lnSpc>
                <a:spcPct val="150000"/>
              </a:lnSpc>
              <a:spcAft>
                <a:spcPts val="800"/>
              </a:spcAft>
              <a:buNone/>
              <a:tabLst>
                <a:tab pos="1524635" algn="l"/>
              </a:tabLst>
            </a:pPr>
            <a:r>
              <a:rPr lang="en-ID" dirty="0">
                <a:ea typeface="Calibri" panose="020F0502020204030204" pitchFamily="34" charset="0"/>
                <a:cs typeface="Times New Roman" panose="02020603050405020304" pitchFamily="18" charset="0"/>
              </a:rPr>
              <a:t>Important thing to the customer:</a:t>
            </a:r>
          </a:p>
          <a:p>
            <a:pPr marL="1600200" lvl="3" indent="-228600" algn="just">
              <a:lnSpc>
                <a:spcPct val="150000"/>
              </a:lnSpc>
              <a:spcAft>
                <a:spcPts val="800"/>
              </a:spcAft>
              <a:buSzPts val="1050"/>
              <a:buFont typeface="Symbol" panose="05050102010706020507" pitchFamily="18" charset="2"/>
              <a:buChar char=""/>
            </a:pP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Continuity</a:t>
            </a:r>
            <a:r>
              <a:rPr lang="en-ID" sz="2000" spc="5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in</a:t>
            </a:r>
            <a:r>
              <a:rPr lang="en-ID" sz="2000" spc="4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communications</a:t>
            </a:r>
            <a:r>
              <a:rPr lang="en-ID" sz="2000" spc="3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with</a:t>
            </a:r>
            <a:r>
              <a:rPr lang="en-ID" sz="2000" spc="4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their</a:t>
            </a:r>
            <a:r>
              <a:rPr lang="en-ID" sz="2000" spc="5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contacts</a:t>
            </a:r>
          </a:p>
          <a:p>
            <a:pPr marL="1600200" lvl="3" indent="-228600" algn="just">
              <a:lnSpc>
                <a:spcPct val="150000"/>
              </a:lnSpc>
              <a:spcAft>
                <a:spcPts val="800"/>
              </a:spcAft>
              <a:buSzPts val="1050"/>
              <a:buFont typeface="Symbol" panose="05050102010706020507" pitchFamily="18" charset="2"/>
              <a:buChar char=""/>
            </a:pP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Similar</a:t>
            </a:r>
            <a:r>
              <a:rPr lang="en-ID" sz="2000" spc="3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ways</a:t>
            </a:r>
            <a:r>
              <a:rPr lang="en-ID" sz="2000" spc="2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in</a:t>
            </a:r>
            <a:r>
              <a:rPr lang="en-ID" sz="2000" spc="3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which</a:t>
            </a:r>
            <a:r>
              <a:rPr lang="en-ID" sz="2000" spc="4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they</a:t>
            </a:r>
            <a:r>
              <a:rPr lang="en-ID" sz="2000" spc="4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want</a:t>
            </a:r>
            <a:r>
              <a:rPr lang="en-ID" sz="2000" spc="3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to</a:t>
            </a:r>
            <a:r>
              <a:rPr lang="en-ID" sz="2000" spc="3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trade</a:t>
            </a:r>
            <a:r>
              <a:rPr lang="en-ID" sz="2000" spc="3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with</a:t>
            </a:r>
            <a:r>
              <a:rPr lang="en-ID" sz="2000" spc="3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each</a:t>
            </a:r>
            <a:r>
              <a:rPr lang="en-ID" sz="2000" spc="3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other</a:t>
            </a:r>
          </a:p>
          <a:p>
            <a:pPr marL="1600200" lvl="3" indent="-228600" algn="just">
              <a:lnSpc>
                <a:spcPct val="150000"/>
              </a:lnSpc>
              <a:spcAft>
                <a:spcPts val="800"/>
              </a:spcAft>
              <a:buSzPts val="1050"/>
              <a:buFont typeface="Symbol" panose="05050102010706020507" pitchFamily="18" charset="2"/>
              <a:buChar char=""/>
            </a:pP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Mutual</a:t>
            </a:r>
            <a:r>
              <a:rPr lang="en-ID" sz="2000" spc="3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willingness</a:t>
            </a:r>
            <a:r>
              <a:rPr lang="en-ID" sz="2000" spc="4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to</a:t>
            </a:r>
            <a:r>
              <a:rPr lang="en-ID" sz="2000" spc="4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be</a:t>
            </a:r>
            <a:r>
              <a:rPr lang="en-ID" sz="2000" spc="5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flexible</a:t>
            </a:r>
            <a:r>
              <a:rPr lang="en-ID" sz="2000" spc="4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and</a:t>
            </a:r>
            <a:r>
              <a:rPr lang="en-ID" sz="2000" spc="5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adapt</a:t>
            </a:r>
            <a:r>
              <a:rPr lang="en-ID" sz="2000" spc="4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to</a:t>
            </a:r>
            <a:r>
              <a:rPr lang="en-ID" sz="2000" spc="4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each</a:t>
            </a:r>
            <a:r>
              <a:rPr lang="en-ID" sz="2000" spc="4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200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other</a:t>
            </a:r>
          </a:p>
          <a:p>
            <a:pPr marL="0" lvl="0" indent="0" algn="just">
              <a:lnSpc>
                <a:spcPct val="150000"/>
              </a:lnSpc>
              <a:spcAft>
                <a:spcPts val="800"/>
              </a:spcAft>
              <a:buNone/>
              <a:tabLst>
                <a:tab pos="1524635" algn="l"/>
              </a:tabLst>
            </a:pPr>
            <a:endParaRPr lang="en-ID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3421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40CA4-84C3-44FE-AEBE-57714188E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3600" b="1" dirty="0">
                <a:effectLst/>
                <a:ea typeface="Times New Roman" panose="02020603050405020304" pitchFamily="18" charset="0"/>
              </a:rPr>
              <a:t>The</a:t>
            </a:r>
            <a:r>
              <a:rPr lang="en-US" sz="3600" b="1" spc="35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Development</a:t>
            </a:r>
            <a:r>
              <a:rPr lang="en-US" sz="3600" b="1" spc="3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of</a:t>
            </a:r>
            <a:r>
              <a:rPr lang="en-US" sz="3600" b="1" spc="2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the</a:t>
            </a:r>
            <a:r>
              <a:rPr lang="en-US" sz="3600" b="1" spc="25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Selling</a:t>
            </a:r>
            <a:r>
              <a:rPr lang="en-US" sz="3600" b="1" spc="3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Function</a:t>
            </a:r>
            <a:endParaRPr lang="en-ID" sz="3600" dirty="0">
              <a:effectLst/>
              <a:ea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51BA23-9DE3-44BB-8BF0-8C0740AF4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lvl="0" indent="0" algn="just">
              <a:lnSpc>
                <a:spcPct val="150000"/>
              </a:lnSpc>
              <a:spcAft>
                <a:spcPts val="800"/>
              </a:spcAft>
              <a:buNone/>
              <a:tabLst>
                <a:tab pos="1524635" algn="l"/>
              </a:tabLst>
            </a:pP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Management and Information</a:t>
            </a:r>
          </a:p>
          <a:p>
            <a:pPr lvl="0" algn="just">
              <a:lnSpc>
                <a:spcPct val="150000"/>
              </a:lnSpc>
              <a:spcAft>
                <a:spcPts val="800"/>
              </a:spcAft>
              <a:buFontTx/>
              <a:buChar char="-"/>
              <a:tabLst>
                <a:tab pos="1524635" algn="l"/>
              </a:tabLst>
            </a:pPr>
            <a:r>
              <a:rPr lang="en-ID" dirty="0">
                <a:ea typeface="Calibri" panose="020F0502020204030204" pitchFamily="34" charset="0"/>
                <a:cs typeface="Times New Roman" panose="02020603050405020304" pitchFamily="18" charset="0"/>
              </a:rPr>
              <a:t>Sales person add value by submitting the management and information to the products</a:t>
            </a:r>
          </a:p>
          <a:p>
            <a:pPr marL="0" lvl="0" indent="0" algn="just">
              <a:lnSpc>
                <a:spcPct val="150000"/>
              </a:lnSpc>
              <a:spcAft>
                <a:spcPts val="800"/>
              </a:spcAft>
              <a:buNone/>
              <a:tabLst>
                <a:tab pos="1524635" algn="l"/>
              </a:tabLst>
            </a:pPr>
            <a:endParaRPr lang="en-ID" sz="2000" dirty="0">
              <a:effectLst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marL="0" lvl="0" indent="0" algn="just">
              <a:lnSpc>
                <a:spcPct val="150000"/>
              </a:lnSpc>
              <a:spcAft>
                <a:spcPts val="800"/>
              </a:spcAft>
              <a:buNone/>
              <a:tabLst>
                <a:tab pos="1524635" algn="l"/>
              </a:tabLst>
            </a:pPr>
            <a:endParaRPr lang="en-ID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17763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40CA4-84C3-44FE-AEBE-57714188E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3600" b="1" dirty="0">
                <a:effectLst/>
                <a:ea typeface="Times New Roman" panose="02020603050405020304" pitchFamily="18" charset="0"/>
              </a:rPr>
              <a:t>The</a:t>
            </a:r>
            <a:r>
              <a:rPr lang="en-US" sz="3600" b="1" spc="35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Development</a:t>
            </a:r>
            <a:r>
              <a:rPr lang="en-US" sz="3600" b="1" spc="3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of</a:t>
            </a:r>
            <a:r>
              <a:rPr lang="en-US" sz="3600" b="1" spc="2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the</a:t>
            </a:r>
            <a:r>
              <a:rPr lang="en-US" sz="3600" b="1" spc="25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Selling</a:t>
            </a:r>
            <a:r>
              <a:rPr lang="en-US" sz="3600" b="1" spc="3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Function</a:t>
            </a:r>
            <a:endParaRPr lang="en-ID" sz="3600" dirty="0">
              <a:effectLst/>
              <a:ea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51BA23-9DE3-44BB-8BF0-8C0740AF4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lvl="0" indent="0" algn="just">
              <a:lnSpc>
                <a:spcPct val="150000"/>
              </a:lnSpc>
              <a:spcAft>
                <a:spcPts val="800"/>
              </a:spcAft>
              <a:buNone/>
              <a:tabLst>
                <a:tab pos="1524635" algn="l"/>
              </a:tabLst>
            </a:pP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Partnership</a:t>
            </a:r>
          </a:p>
          <a:p>
            <a:pPr lvl="0" algn="just">
              <a:lnSpc>
                <a:spcPct val="150000"/>
              </a:lnSpc>
              <a:spcAft>
                <a:spcPts val="800"/>
              </a:spcAft>
              <a:buFontTx/>
              <a:buChar char="-"/>
              <a:tabLst>
                <a:tab pos="1524635" algn="l"/>
              </a:tabLst>
            </a:pPr>
            <a:r>
              <a:rPr lang="en-ID" dirty="0">
                <a:ea typeface="Calibri" panose="020F0502020204030204" pitchFamily="34" charset="0"/>
                <a:cs typeface="Times New Roman" panose="02020603050405020304" pitchFamily="18" charset="0"/>
              </a:rPr>
              <a:t>Recently selling technique are encouraged to towards partnership with customer</a:t>
            </a:r>
          </a:p>
          <a:p>
            <a:pPr lvl="0" algn="just">
              <a:lnSpc>
                <a:spcPct val="150000"/>
              </a:lnSpc>
              <a:spcAft>
                <a:spcPts val="800"/>
              </a:spcAft>
              <a:buFontTx/>
              <a:buChar char="-"/>
              <a:tabLst>
                <a:tab pos="1524635" algn="l"/>
              </a:tabLst>
            </a:pPr>
            <a:r>
              <a:rPr lang="en-US" dirty="0">
                <a:ea typeface="Calibri" panose="020F0502020204030204" pitchFamily="34" charset="0"/>
                <a:cs typeface="Times New Roman" panose="02020603050405020304" pitchFamily="18" charset="0"/>
              </a:rPr>
              <a:t>This level of intricacy in the arrangement between customers and salespersons mainly began in the 1980s with the rise of ‘outsourcing.’</a:t>
            </a:r>
            <a:endParaRPr lang="en-ID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50000"/>
              </a:lnSpc>
              <a:spcAft>
                <a:spcPts val="800"/>
              </a:spcAft>
              <a:buNone/>
              <a:tabLst>
                <a:tab pos="1524635" algn="l"/>
              </a:tabLst>
            </a:pPr>
            <a:endParaRPr lang="en-ID" sz="2000" dirty="0">
              <a:effectLst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marL="0" lvl="0" indent="0" algn="just">
              <a:lnSpc>
                <a:spcPct val="150000"/>
              </a:lnSpc>
              <a:spcAft>
                <a:spcPts val="800"/>
              </a:spcAft>
              <a:buNone/>
              <a:tabLst>
                <a:tab pos="1524635" algn="l"/>
              </a:tabLst>
            </a:pPr>
            <a:endParaRPr lang="en-ID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4545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40CA4-84C3-44FE-AEBE-57714188E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3600" b="1" dirty="0">
                <a:effectLst/>
                <a:ea typeface="Times New Roman" panose="02020603050405020304" pitchFamily="18" charset="0"/>
              </a:rPr>
              <a:t>The</a:t>
            </a:r>
            <a:r>
              <a:rPr lang="en-US" sz="3600" b="1" spc="35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Development</a:t>
            </a:r>
            <a:r>
              <a:rPr lang="en-US" sz="3600" b="1" spc="3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of</a:t>
            </a:r>
            <a:r>
              <a:rPr lang="en-US" sz="3600" b="1" spc="2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the</a:t>
            </a:r>
            <a:r>
              <a:rPr lang="en-US" sz="3600" b="1" spc="25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Selling</a:t>
            </a:r>
            <a:r>
              <a:rPr lang="en-US" sz="3600" b="1" spc="3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Function</a:t>
            </a:r>
            <a:endParaRPr lang="en-ID" sz="3600" dirty="0">
              <a:effectLst/>
              <a:ea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51BA23-9DE3-44BB-8BF0-8C0740AF4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lvl="0" indent="0" algn="just">
              <a:lnSpc>
                <a:spcPct val="150000"/>
              </a:lnSpc>
              <a:spcAft>
                <a:spcPts val="800"/>
              </a:spcAft>
              <a:buNone/>
              <a:tabLst>
                <a:tab pos="1524635" algn="l"/>
              </a:tabLst>
            </a:pP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Education and Enablement</a:t>
            </a:r>
          </a:p>
          <a:p>
            <a:pPr lvl="0" algn="just">
              <a:lnSpc>
                <a:spcPct val="150000"/>
              </a:lnSpc>
              <a:spcAft>
                <a:spcPts val="800"/>
              </a:spcAft>
              <a:buFontTx/>
              <a:buChar char="-"/>
              <a:tabLst>
                <a:tab pos="1524635" algn="l"/>
              </a:tabLst>
            </a:pP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creating</a:t>
            </a:r>
            <a:r>
              <a:rPr lang="en-ID" sz="1800" spc="3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ID" sz="1800" spc="4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buyer’s</a:t>
            </a:r>
            <a:r>
              <a:rPr lang="en-ID" sz="1800" spc="3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dependence</a:t>
            </a:r>
            <a:r>
              <a:rPr lang="en-ID" sz="1800" spc="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</a:t>
            </a:r>
            <a:r>
              <a:rPr lang="en-ID" sz="1800" spc="4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ID" sz="1800" spc="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seller</a:t>
            </a:r>
            <a:r>
              <a:rPr lang="en-ID" sz="1800" spc="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</a:t>
            </a:r>
            <a:r>
              <a:rPr lang="en-ID" sz="1800" spc="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ID" sz="1800" spc="2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source</a:t>
            </a:r>
            <a:r>
              <a:rPr lang="en-ID" sz="1800" spc="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ID" sz="1800" spc="3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information</a:t>
            </a:r>
            <a:r>
              <a:rPr lang="en-ID" sz="1800" spc="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ID" sz="1800" spc="3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assistance</a:t>
            </a:r>
          </a:p>
          <a:p>
            <a:pPr lvl="0" algn="just">
              <a:lnSpc>
                <a:spcPct val="150000"/>
              </a:lnSpc>
              <a:spcAft>
                <a:spcPts val="800"/>
              </a:spcAft>
              <a:buFontTx/>
              <a:buChar char="-"/>
              <a:tabLst>
                <a:tab pos="1524635" algn="l"/>
              </a:tabLst>
            </a:pPr>
            <a:r>
              <a:rPr lang="en-ID" sz="1800" dirty="0">
                <a:latin typeface="Calibri" panose="020F0502020204030204" pitchFamily="34" charset="0"/>
                <a:ea typeface="Symbol" panose="05050102010706020507" pitchFamily="18" charset="2"/>
                <a:cs typeface="Times New Roman" panose="02020603050405020304" pitchFamily="18" charset="0"/>
              </a:rPr>
              <a:t>Not yet fully understood</a:t>
            </a:r>
            <a:endParaRPr lang="en-ID" sz="2000" dirty="0">
              <a:effectLst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marL="0" lvl="0" indent="0" algn="just">
              <a:lnSpc>
                <a:spcPct val="150000"/>
              </a:lnSpc>
              <a:spcAft>
                <a:spcPts val="800"/>
              </a:spcAft>
              <a:buNone/>
              <a:tabLst>
                <a:tab pos="1524635" algn="l"/>
              </a:tabLst>
            </a:pPr>
            <a:endParaRPr lang="en-ID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69807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40CA4-84C3-44FE-AEBE-57714188E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3600" b="1" dirty="0">
                <a:effectLst/>
                <a:ea typeface="Times New Roman" panose="02020603050405020304" pitchFamily="18" charset="0"/>
              </a:rPr>
              <a:t>The</a:t>
            </a:r>
            <a:r>
              <a:rPr lang="en-US" sz="3600" b="1" spc="35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Development</a:t>
            </a:r>
            <a:r>
              <a:rPr lang="en-US" sz="3600" b="1" spc="3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of</a:t>
            </a:r>
            <a:r>
              <a:rPr lang="en-US" sz="3600" b="1" spc="2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the</a:t>
            </a:r>
            <a:r>
              <a:rPr lang="en-US" sz="3600" b="1" spc="25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Selling</a:t>
            </a:r>
            <a:r>
              <a:rPr lang="en-US" sz="3600" b="1" spc="3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Function</a:t>
            </a:r>
            <a:endParaRPr lang="en-ID" sz="3600" dirty="0">
              <a:effectLst/>
              <a:ea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51BA23-9DE3-44BB-8BF0-8C0740AF4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lvl="0" indent="0" algn="just">
              <a:lnSpc>
                <a:spcPct val="100000"/>
              </a:lnSpc>
              <a:spcAft>
                <a:spcPts val="800"/>
              </a:spcAft>
              <a:buNone/>
              <a:tabLst>
                <a:tab pos="1524635" algn="l"/>
              </a:tabLst>
            </a:pPr>
            <a:r>
              <a:rPr lang="en-ID" sz="1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Education and Enablement</a:t>
            </a:r>
          </a:p>
          <a:p>
            <a:pPr marL="0" lvl="0" indent="0" algn="just">
              <a:lnSpc>
                <a:spcPct val="100000"/>
              </a:lnSpc>
              <a:spcAft>
                <a:spcPts val="800"/>
              </a:spcAft>
              <a:buNone/>
              <a:tabLst>
                <a:tab pos="1524635" algn="l"/>
              </a:tabLst>
            </a:pPr>
            <a:r>
              <a:rPr lang="en-ID" sz="1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ID" sz="1800" spc="2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characteristics</a:t>
            </a:r>
            <a:r>
              <a:rPr lang="en-ID" sz="1800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ID" sz="1800" spc="4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this</a:t>
            </a:r>
            <a:r>
              <a:rPr lang="en-ID" sz="1800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type</a:t>
            </a:r>
            <a:r>
              <a:rPr lang="en-ID" sz="1800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ID" sz="1800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relationship</a:t>
            </a:r>
            <a:r>
              <a:rPr lang="en-ID" sz="1800" spc="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include</a:t>
            </a:r>
          </a:p>
          <a:p>
            <a:pPr algn="just">
              <a:lnSpc>
                <a:spcPct val="100000"/>
              </a:lnSpc>
              <a:spcAft>
                <a:spcPts val="800"/>
              </a:spcAft>
              <a:buFontTx/>
              <a:buChar char="-"/>
              <a:tabLst>
                <a:tab pos="1524635" algn="l"/>
              </a:tabLst>
            </a:pP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Educational</a:t>
            </a:r>
            <a:r>
              <a:rPr lang="en-ID" sz="1800" spc="4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activities</a:t>
            </a:r>
            <a:r>
              <a:rPr lang="en-ID" sz="1800" spc="4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of</a:t>
            </a:r>
            <a:r>
              <a:rPr lang="en-ID" sz="1800" spc="5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the</a:t>
            </a:r>
            <a:r>
              <a:rPr lang="en-ID" sz="1800" spc="4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seller</a:t>
            </a:r>
            <a:r>
              <a:rPr lang="en-ID" sz="1800" spc="5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and</a:t>
            </a:r>
            <a:r>
              <a:rPr lang="en-ID" sz="1800" spc="5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the</a:t>
            </a:r>
            <a:r>
              <a:rPr lang="en-ID" sz="1800" spc="4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seller’s</a:t>
            </a:r>
            <a:r>
              <a:rPr lang="en-ID" sz="1800" spc="4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organization</a:t>
            </a:r>
            <a:r>
              <a:rPr lang="en-ID" sz="1800" spc="4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exceed</a:t>
            </a:r>
            <a:r>
              <a:rPr lang="en-ID" sz="1800" spc="5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those</a:t>
            </a:r>
            <a:r>
              <a:rPr lang="en-ID" sz="1800" spc="4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of</a:t>
            </a:r>
            <a:r>
              <a:rPr lang="en-ID" sz="1800" spc="5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the</a:t>
            </a:r>
            <a:r>
              <a:rPr lang="en-ID" sz="1800" spc="4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partnership </a:t>
            </a:r>
            <a:r>
              <a:rPr lang="en-ID" sz="1800" spc="-24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relationship</a:t>
            </a:r>
          </a:p>
          <a:p>
            <a:pPr algn="just">
              <a:lnSpc>
                <a:spcPct val="100000"/>
              </a:lnSpc>
              <a:spcAft>
                <a:spcPts val="800"/>
              </a:spcAft>
              <a:buFontTx/>
              <a:buChar char="-"/>
              <a:tabLst>
                <a:tab pos="1524635" algn="l"/>
              </a:tabLst>
            </a:pPr>
            <a:r>
              <a:rPr lang="en-ID" sz="1800" dirty="0">
                <a:effectLst/>
                <a:latin typeface="+mj-lt"/>
                <a:ea typeface="Calibri" panose="020F0502020204030204" pitchFamily="34" charset="0"/>
              </a:rPr>
              <a:t>The</a:t>
            </a:r>
            <a:r>
              <a:rPr lang="en-ID" sz="1800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</a:rPr>
              <a:t>seller</a:t>
            </a:r>
            <a:r>
              <a:rPr lang="en-ID" sz="1800" spc="4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</a:rPr>
              <a:t>is</a:t>
            </a:r>
            <a:r>
              <a:rPr lang="en-ID" sz="1800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</a:rPr>
              <a:t>a</a:t>
            </a:r>
            <a:r>
              <a:rPr lang="en-ID" sz="1800" spc="4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</a:rPr>
              <a:t>facilitator,</a:t>
            </a:r>
            <a:r>
              <a:rPr lang="en-ID" sz="1800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</a:rPr>
              <a:t>enabling</a:t>
            </a:r>
            <a:r>
              <a:rPr lang="en-ID" sz="1800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</a:rPr>
              <a:t>the</a:t>
            </a:r>
            <a:r>
              <a:rPr lang="en-ID" sz="1800" spc="4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</a:rPr>
              <a:t>buyer</a:t>
            </a:r>
            <a:r>
              <a:rPr lang="en-ID" sz="1800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</a:rPr>
              <a:t>to</a:t>
            </a:r>
            <a:r>
              <a:rPr lang="en-ID" sz="1800" spc="4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</a:rPr>
              <a:t>perform</a:t>
            </a:r>
            <a:r>
              <a:rPr lang="en-ID" sz="1800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</a:rPr>
              <a:t>at</a:t>
            </a:r>
            <a:r>
              <a:rPr lang="en-ID" sz="1800" spc="2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</a:rPr>
              <a:t>a</a:t>
            </a:r>
            <a:r>
              <a:rPr lang="en-ID" sz="1800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</a:rPr>
              <a:t>higher</a:t>
            </a:r>
            <a:r>
              <a:rPr lang="en-ID" sz="1800" spc="4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</a:rPr>
              <a:t>level</a:t>
            </a:r>
            <a:r>
              <a:rPr lang="en-ID" sz="1800" spc="4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</a:rPr>
              <a:t>through</a:t>
            </a:r>
            <a:r>
              <a:rPr lang="en-ID" sz="1800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</a:rPr>
              <a:t>the</a:t>
            </a:r>
            <a:r>
              <a:rPr lang="en-ID" sz="1800" spc="-25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</a:rPr>
              <a:t>implementation</a:t>
            </a:r>
            <a:r>
              <a:rPr lang="en-ID" sz="1800" spc="1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</a:rPr>
              <a:t>of</a:t>
            </a:r>
            <a:r>
              <a:rPr lang="en-ID" sz="1800" spc="1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</a:rPr>
              <a:t>the</a:t>
            </a:r>
            <a:r>
              <a:rPr lang="en-ID" sz="1800" spc="1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</a:rPr>
              <a:t>seller’s</a:t>
            </a:r>
            <a:r>
              <a:rPr lang="en-ID" sz="1800" spc="1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</a:rPr>
              <a:t>products,</a:t>
            </a:r>
            <a:r>
              <a:rPr lang="en-ID" sz="1800" spc="2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</a:rPr>
              <a:t>services,</a:t>
            </a:r>
            <a:r>
              <a:rPr lang="en-ID" sz="1800" spc="1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</a:rPr>
              <a:t>and</a:t>
            </a:r>
            <a:r>
              <a:rPr lang="en-ID" sz="1800" spc="2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sz="1800" dirty="0">
                <a:effectLst/>
                <a:latin typeface="+mj-lt"/>
                <a:ea typeface="Calibri" panose="020F0502020204030204" pitchFamily="34" charset="0"/>
              </a:rPr>
              <a:t>assistance</a:t>
            </a:r>
            <a:endParaRPr lang="en-ID" sz="1800" dirty="0">
              <a:latin typeface="+mj-lt"/>
              <a:ea typeface="Calibri" panose="020F0502020204030204" pitchFamily="34" charset="0"/>
            </a:endParaRPr>
          </a:p>
          <a:p>
            <a:pPr algn="just">
              <a:lnSpc>
                <a:spcPct val="100000"/>
              </a:lnSpc>
              <a:spcAft>
                <a:spcPts val="800"/>
              </a:spcAft>
              <a:buFontTx/>
              <a:buChar char="-"/>
              <a:tabLst>
                <a:tab pos="1524635" algn="l"/>
              </a:tabLst>
            </a:pP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The</a:t>
            </a:r>
            <a:r>
              <a:rPr lang="en-ID" sz="1800" spc="6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seller</a:t>
            </a:r>
            <a:r>
              <a:rPr lang="en-ID" sz="1800" spc="6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educates</a:t>
            </a:r>
            <a:r>
              <a:rPr lang="en-ID" sz="1800" spc="7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the</a:t>
            </a:r>
            <a:r>
              <a:rPr lang="en-ID" sz="1800" spc="5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buyer</a:t>
            </a:r>
            <a:r>
              <a:rPr lang="en-ID" sz="1800" spc="5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on</a:t>
            </a:r>
            <a:r>
              <a:rPr lang="en-ID" sz="1800" spc="6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the</a:t>
            </a:r>
            <a:r>
              <a:rPr lang="en-ID" sz="1800" spc="6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buyer’s</a:t>
            </a:r>
            <a:r>
              <a:rPr lang="en-ID" sz="1800" spc="5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business</a:t>
            </a:r>
            <a:r>
              <a:rPr lang="en-ID" sz="1800" spc="6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in</a:t>
            </a:r>
            <a:r>
              <a:rPr lang="en-ID" sz="1800" spc="7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order</a:t>
            </a:r>
            <a:r>
              <a:rPr lang="en-ID" sz="1800" spc="6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to</a:t>
            </a:r>
            <a:r>
              <a:rPr lang="en-ID" sz="1800" spc="6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help</a:t>
            </a:r>
            <a:r>
              <a:rPr lang="en-ID" sz="1800" spc="6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improve</a:t>
            </a:r>
            <a:r>
              <a:rPr lang="en-ID" sz="1800" spc="5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their</a:t>
            </a:r>
            <a:r>
              <a:rPr lang="en-ID" sz="1800" spc="6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understanding,</a:t>
            </a:r>
            <a:r>
              <a:rPr lang="en-ID" sz="1800" spc="-24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development,</a:t>
            </a:r>
            <a:r>
              <a:rPr lang="en-ID" sz="1800" spc="1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and</a:t>
            </a:r>
            <a:r>
              <a:rPr lang="en-ID" sz="1800" spc="1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processes</a:t>
            </a:r>
            <a:r>
              <a:rPr lang="en-ID" sz="1800" spc="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when</a:t>
            </a:r>
            <a:r>
              <a:rPr lang="en-ID" sz="1800" spc="1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interacting</a:t>
            </a:r>
            <a:r>
              <a:rPr lang="en-ID" sz="1800" spc="1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with</a:t>
            </a:r>
            <a:r>
              <a:rPr lang="en-ID" sz="1800" spc="1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their</a:t>
            </a:r>
            <a:r>
              <a:rPr lang="en-ID" sz="1800" spc="1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own</a:t>
            </a:r>
            <a:r>
              <a:rPr lang="en-ID" sz="1800" spc="1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sz="180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customers</a:t>
            </a:r>
          </a:p>
          <a:p>
            <a:pPr algn="just">
              <a:lnSpc>
                <a:spcPct val="100000"/>
              </a:lnSpc>
              <a:spcAft>
                <a:spcPts val="800"/>
              </a:spcAft>
              <a:buFontTx/>
              <a:buChar char="-"/>
              <a:tabLst>
                <a:tab pos="1524635" algn="l"/>
              </a:tabLst>
            </a:pPr>
            <a:endParaRPr lang="en-ID" sz="1800" dirty="0">
              <a:effectLst/>
              <a:latin typeface="+mj-lt"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marL="0" lvl="0" indent="0" algn="just">
              <a:lnSpc>
                <a:spcPct val="100000"/>
              </a:lnSpc>
              <a:spcAft>
                <a:spcPts val="800"/>
              </a:spcAft>
              <a:buNone/>
              <a:tabLst>
                <a:tab pos="1524635" algn="l"/>
              </a:tabLst>
            </a:pPr>
            <a:endParaRPr lang="en-ID" sz="18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Aft>
                <a:spcPts val="800"/>
              </a:spcAft>
              <a:buNone/>
              <a:tabLst>
                <a:tab pos="1524635" algn="l"/>
              </a:tabLst>
            </a:pPr>
            <a:endParaRPr lang="en-ID" sz="18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2609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40CA4-84C3-44FE-AEBE-57714188E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3600" b="1" dirty="0">
                <a:effectLst/>
                <a:ea typeface="Times New Roman" panose="02020603050405020304" pitchFamily="18" charset="0"/>
              </a:rPr>
              <a:t>The</a:t>
            </a:r>
            <a:r>
              <a:rPr lang="en-US" sz="3600" b="1" spc="35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Development</a:t>
            </a:r>
            <a:r>
              <a:rPr lang="en-US" sz="3600" b="1" spc="3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of</a:t>
            </a:r>
            <a:r>
              <a:rPr lang="en-US" sz="3600" b="1" spc="2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the</a:t>
            </a:r>
            <a:r>
              <a:rPr lang="en-US" sz="3600" b="1" spc="25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Selling</a:t>
            </a:r>
            <a:r>
              <a:rPr lang="en-US" sz="3600" b="1" spc="3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ea typeface="Times New Roman" panose="02020603050405020304" pitchFamily="18" charset="0"/>
              </a:rPr>
              <a:t>Function</a:t>
            </a:r>
            <a:endParaRPr lang="en-ID" sz="3600" dirty="0">
              <a:effectLst/>
              <a:ea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51BA23-9DE3-44BB-8BF0-8C0740AF4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lvl="0" indent="0" algn="just">
              <a:lnSpc>
                <a:spcPct val="100000"/>
              </a:lnSpc>
              <a:spcAft>
                <a:spcPts val="800"/>
              </a:spcAft>
              <a:buNone/>
              <a:tabLst>
                <a:tab pos="1524635" algn="l"/>
              </a:tabLst>
            </a:pP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Education and Enablement</a:t>
            </a:r>
          </a:p>
          <a:p>
            <a:pPr marL="0" lvl="0" indent="0" algn="just">
              <a:lnSpc>
                <a:spcPct val="100000"/>
              </a:lnSpc>
              <a:spcAft>
                <a:spcPts val="800"/>
              </a:spcAft>
              <a:buNone/>
              <a:tabLst>
                <a:tab pos="1524635" algn="l"/>
              </a:tabLst>
            </a:pP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ID" spc="2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characteristics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this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type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relationship</a:t>
            </a:r>
            <a:r>
              <a:rPr lang="en-ID" spc="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include (Continue..)</a:t>
            </a:r>
          </a:p>
          <a:p>
            <a:pPr lvl="0" algn="just">
              <a:lnSpc>
                <a:spcPct val="100000"/>
              </a:lnSpc>
              <a:spcAft>
                <a:spcPts val="800"/>
              </a:spcAft>
              <a:buFontTx/>
              <a:buChar char="-"/>
              <a:tabLst>
                <a:tab pos="1524635" algn="l"/>
              </a:tabLst>
            </a:pPr>
            <a:r>
              <a:rPr lang="en-ID" dirty="0">
                <a:latin typeface="+mj-lt"/>
                <a:ea typeface="Symbol" panose="05050102010706020507" pitchFamily="18" charset="2"/>
                <a:cs typeface="Times New Roman" panose="02020603050405020304" pitchFamily="18" charset="0"/>
              </a:rPr>
              <a:t>T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he</a:t>
            </a:r>
            <a:r>
              <a:rPr lang="en-ID" spc="5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salesperson</a:t>
            </a:r>
            <a:r>
              <a:rPr lang="en-ID" spc="5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and</a:t>
            </a:r>
            <a:r>
              <a:rPr lang="en-ID" spc="5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the</a:t>
            </a:r>
            <a:r>
              <a:rPr lang="en-ID" spc="4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salesperson’s</a:t>
            </a:r>
            <a:r>
              <a:rPr lang="en-ID" spc="4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organization</a:t>
            </a:r>
            <a:r>
              <a:rPr lang="en-ID" spc="5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 err="1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fulfill</a:t>
            </a:r>
            <a:r>
              <a:rPr lang="en-ID" spc="-25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the</a:t>
            </a:r>
            <a:r>
              <a:rPr lang="en-ID" spc="1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roles</a:t>
            </a:r>
            <a:r>
              <a:rPr lang="en-ID" spc="1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of guide</a:t>
            </a:r>
            <a:r>
              <a:rPr lang="en-ID" spc="1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and</a:t>
            </a:r>
            <a:r>
              <a:rPr lang="en-ID" spc="2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mentor</a:t>
            </a:r>
            <a:r>
              <a:rPr lang="en-ID" spc="1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for</a:t>
            </a:r>
            <a:r>
              <a:rPr lang="en-ID" spc="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the buying</a:t>
            </a:r>
            <a:r>
              <a:rPr lang="en-ID" spc="1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organization</a:t>
            </a:r>
          </a:p>
          <a:p>
            <a:pPr algn="just">
              <a:lnSpc>
                <a:spcPct val="100000"/>
              </a:lnSpc>
              <a:spcAft>
                <a:spcPts val="800"/>
              </a:spcAft>
              <a:buFontTx/>
              <a:buChar char="-"/>
              <a:tabLst>
                <a:tab pos="1524635" algn="l"/>
              </a:tabLst>
            </a:pP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Seller’s</a:t>
            </a:r>
            <a:r>
              <a:rPr lang="en-ID" spc="5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involvement</a:t>
            </a:r>
            <a:r>
              <a:rPr lang="en-ID" spc="4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can</a:t>
            </a:r>
            <a:r>
              <a:rPr lang="en-ID" spc="6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actually</a:t>
            </a:r>
            <a:r>
              <a:rPr lang="en-ID" spc="6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foster</a:t>
            </a:r>
            <a:r>
              <a:rPr lang="en-ID" spc="6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significant</a:t>
            </a:r>
            <a:r>
              <a:rPr lang="en-ID" spc="4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changes</a:t>
            </a:r>
            <a:r>
              <a:rPr lang="en-ID" spc="6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in</a:t>
            </a:r>
            <a:r>
              <a:rPr lang="en-ID" spc="6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the</a:t>
            </a:r>
            <a:r>
              <a:rPr lang="en-ID" spc="5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buyer’s</a:t>
            </a:r>
            <a:r>
              <a:rPr lang="en-ID" spc="5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organization</a:t>
            </a:r>
            <a:r>
              <a:rPr lang="en-ID" spc="5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through</a:t>
            </a:r>
            <a:r>
              <a:rPr lang="en-ID" spc="-24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the</a:t>
            </a:r>
            <a:r>
              <a:rPr lang="en-ID" spc="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relationship</a:t>
            </a:r>
          </a:p>
          <a:p>
            <a:pPr lvl="0" algn="just">
              <a:lnSpc>
                <a:spcPct val="100000"/>
              </a:lnSpc>
              <a:spcAft>
                <a:spcPts val="800"/>
              </a:spcAft>
              <a:buFontTx/>
              <a:buChar char="-"/>
              <a:tabLst>
                <a:tab pos="1524635" algn="l"/>
              </a:tabLst>
            </a:pPr>
            <a:endParaRPr lang="en-ID" dirty="0">
              <a:effectLst/>
              <a:latin typeface="+mj-lt"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algn="just">
              <a:lnSpc>
                <a:spcPct val="100000"/>
              </a:lnSpc>
              <a:spcAft>
                <a:spcPts val="800"/>
              </a:spcAft>
              <a:buFontTx/>
              <a:buChar char="-"/>
              <a:tabLst>
                <a:tab pos="1524635" algn="l"/>
              </a:tabLst>
            </a:pPr>
            <a:endParaRPr lang="en-ID" dirty="0">
              <a:effectLst/>
              <a:latin typeface="+mj-lt"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marL="0" lvl="0" indent="0" algn="just">
              <a:lnSpc>
                <a:spcPct val="100000"/>
              </a:lnSpc>
              <a:spcAft>
                <a:spcPts val="800"/>
              </a:spcAft>
              <a:buNone/>
              <a:tabLst>
                <a:tab pos="1524635" algn="l"/>
              </a:tabLst>
            </a:pPr>
            <a:endParaRPr lang="en-ID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Aft>
                <a:spcPts val="800"/>
              </a:spcAft>
              <a:buNone/>
              <a:tabLst>
                <a:tab pos="1524635" algn="l"/>
              </a:tabLst>
            </a:pPr>
            <a:endParaRPr lang="en-ID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31259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34016-4650-4B45-91AD-E7167CEB6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Sales Person General Skills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0C6D88-B9CC-4CE0-89B5-DF0FB23357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D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Listening skill</a:t>
            </a:r>
            <a:r>
              <a:rPr lang="en-ID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>
              <a:buFontTx/>
              <a:buChar char="-"/>
            </a:pP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 successful sales relationship today involves the seller being able to help the buyer</a:t>
            </a:r>
            <a:r>
              <a:rPr lang="en-ID" spc="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identify his or his organization’s true needs. </a:t>
            </a:r>
          </a:p>
          <a:p>
            <a:pPr>
              <a:buFontTx/>
              <a:buChar char="-"/>
            </a:pP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 seller helps this process by being able to listen to and</a:t>
            </a:r>
            <a:r>
              <a:rPr lang="en-ID" spc="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understand</a:t>
            </a:r>
            <a:r>
              <a:rPr lang="en-ID" spc="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what</a:t>
            </a:r>
            <a:r>
              <a:rPr lang="en-ID" spc="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ID" spc="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buyer</a:t>
            </a:r>
            <a:r>
              <a:rPr lang="en-ID" spc="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is</a:t>
            </a:r>
            <a:r>
              <a:rPr lang="en-ID" spc="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telling</a:t>
            </a:r>
            <a:r>
              <a:rPr lang="en-ID" spc="1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him.</a:t>
            </a:r>
          </a:p>
          <a:p>
            <a:pPr>
              <a:buFontTx/>
              <a:buChar char="-"/>
            </a:pPr>
            <a:endParaRPr lang="en-ID" dirty="0"/>
          </a:p>
        </p:txBody>
      </p:sp>
      <p:sp>
        <p:nvSpPr>
          <p:cNvPr id="4" name="Text Box 1">
            <a:extLst>
              <a:ext uri="{FF2B5EF4-FFF2-40B4-BE49-F238E27FC236}">
                <a16:creationId xmlns:a16="http://schemas.microsoft.com/office/drawing/2014/main" id="{C8CF4105-D681-467D-A4AF-43FCEB4F33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9597" y="4527754"/>
            <a:ext cx="7992806" cy="619432"/>
          </a:xfrm>
          <a:prstGeom prst="rect">
            <a:avLst/>
          </a:prstGeom>
          <a:solidFill>
            <a:srgbClr val="C5D9F0"/>
          </a:solidFill>
          <a:ln w="9258">
            <a:solidFill>
              <a:srgbClr val="000000"/>
            </a:solidFill>
            <a:prstDash val="solid"/>
            <a:miter lim="800000"/>
            <a:headEnd/>
            <a:tailEnd/>
          </a:ln>
        </p:spPr>
        <p:txBody>
          <a:bodyPr rot="0" vert="horz" wrap="square" lIns="0" tIns="0" rIns="0" bIns="0" anchor="t" anchorCtr="0" upright="1">
            <a:noAutofit/>
          </a:bodyPr>
          <a:lstStyle/>
          <a:p>
            <a:pPr marL="88900">
              <a:lnSpc>
                <a:spcPct val="107000"/>
              </a:lnSpc>
              <a:spcBef>
                <a:spcPts val="350"/>
              </a:spcBef>
              <a:spcAft>
                <a:spcPts val="800"/>
              </a:spcAft>
            </a:pPr>
            <a:r>
              <a:rPr lang="en-ID" spc="-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Studies</a:t>
            </a:r>
            <a:r>
              <a:rPr lang="en-ID" spc="-6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pc="-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have</a:t>
            </a:r>
            <a:r>
              <a:rPr lang="en-ID" spc="-6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pc="-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shown</a:t>
            </a:r>
            <a:r>
              <a:rPr lang="en-ID" spc="-6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pc="-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that</a:t>
            </a:r>
            <a:r>
              <a:rPr lang="en-ID" spc="-6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pc="-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most</a:t>
            </a:r>
            <a:r>
              <a:rPr lang="en-ID" spc="-5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pc="-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listeners</a:t>
            </a:r>
            <a:r>
              <a:rPr lang="en-ID" spc="-6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pc="-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retain</a:t>
            </a:r>
            <a:r>
              <a:rPr lang="en-ID" spc="-5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pc="-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less</a:t>
            </a:r>
            <a:r>
              <a:rPr lang="en-ID" spc="-6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pc="-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than</a:t>
            </a:r>
            <a:r>
              <a:rPr lang="en-ID" spc="-6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pc="-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50%</a:t>
            </a:r>
            <a:r>
              <a:rPr lang="en-ID" spc="-6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pc="-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ID" spc="-6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what</a:t>
            </a:r>
            <a:r>
              <a:rPr lang="en-ID" spc="-5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they</a:t>
            </a:r>
            <a:r>
              <a:rPr lang="en-ID" spc="-6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hear.</a:t>
            </a:r>
          </a:p>
        </p:txBody>
      </p:sp>
    </p:spTree>
    <p:extLst>
      <p:ext uri="{BB962C8B-B14F-4D97-AF65-F5344CB8AC3E}">
        <p14:creationId xmlns:p14="http://schemas.microsoft.com/office/powerpoint/2010/main" val="2584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34016-4650-4B45-91AD-E7167CEB6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Sales Person General Skills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0C6D88-B9CC-4CE0-89B5-DF0FB23357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ID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Listening skill</a:t>
            </a:r>
            <a:r>
              <a:rPr lang="en-ID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marL="0" indent="0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2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Practice the listening skill:</a:t>
            </a:r>
            <a:endParaRPr lang="en-ID" sz="2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Times New Roman" panose="02020603050405020304" pitchFamily="18" charset="0"/>
              <a:buChar char="-"/>
            </a:pPr>
            <a:r>
              <a:rPr lang="en-US" sz="2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Pay close attention</a:t>
            </a:r>
            <a:endParaRPr lang="en-ID" sz="2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Times New Roman" panose="02020603050405020304" pitchFamily="18" charset="0"/>
              <a:buChar char="-"/>
            </a:pPr>
            <a:r>
              <a:rPr lang="en-US" sz="2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Demonstrate physically that you are listening</a:t>
            </a:r>
            <a:endParaRPr lang="en-ID" sz="2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Times New Roman" panose="02020603050405020304" pitchFamily="18" charset="0"/>
              <a:buChar char="-"/>
            </a:pPr>
            <a:r>
              <a:rPr lang="en-US" sz="2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Check for understanding</a:t>
            </a:r>
            <a:endParaRPr lang="en-ID" sz="2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Times New Roman" panose="02020603050405020304" pitchFamily="18" charset="0"/>
              <a:buChar char="-"/>
            </a:pPr>
            <a:r>
              <a:rPr lang="en-US" sz="2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Don’t interrupt</a:t>
            </a:r>
            <a:endParaRPr lang="en-ID" sz="2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Times New Roman" panose="02020603050405020304" pitchFamily="18" charset="0"/>
              <a:buChar char="-"/>
            </a:pPr>
            <a:r>
              <a:rPr lang="en-US" sz="2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Respond appropriately</a:t>
            </a:r>
            <a:endParaRPr lang="en-ID" sz="2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1618841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34016-4650-4B45-91AD-E7167CEB6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Sales Person General Skills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0C6D88-B9CC-4CE0-89B5-DF0FB23357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D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Effective Communication</a:t>
            </a:r>
            <a:r>
              <a:rPr lang="en-ID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skill</a:t>
            </a:r>
            <a:r>
              <a:rPr lang="en-ID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marL="0" indent="0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2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Practice the listening skill:</a:t>
            </a:r>
            <a:endParaRPr lang="en-ID" sz="2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endParaRPr lang="en-ID" dirty="0"/>
          </a:p>
        </p:txBody>
      </p:sp>
      <p:sp>
        <p:nvSpPr>
          <p:cNvPr id="4" name="Text Box 2">
            <a:extLst>
              <a:ext uri="{FF2B5EF4-FFF2-40B4-BE49-F238E27FC236}">
                <a16:creationId xmlns:a16="http://schemas.microsoft.com/office/drawing/2014/main" id="{BE533D7B-55F3-4EC4-9B79-474C4A436C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2037" y="3621016"/>
            <a:ext cx="7329447" cy="1570416"/>
          </a:xfrm>
          <a:prstGeom prst="rect">
            <a:avLst/>
          </a:prstGeom>
          <a:solidFill>
            <a:srgbClr val="C5D9F0"/>
          </a:solidFill>
          <a:ln w="9258">
            <a:solidFill>
              <a:srgbClr val="000000"/>
            </a:solidFill>
            <a:prstDash val="solid"/>
            <a:miter lim="800000"/>
            <a:headEnd/>
            <a:tailEnd/>
          </a:ln>
        </p:spPr>
        <p:txBody>
          <a:bodyPr rot="0" vert="horz" wrap="square" lIns="0" tIns="0" rIns="0" bIns="0" anchor="t" anchorCtr="0" upright="1">
            <a:noAutofit/>
          </a:bodyPr>
          <a:lstStyle/>
          <a:p>
            <a:pPr marL="88900" marR="128270" algn="just">
              <a:lnSpc>
                <a:spcPct val="121000"/>
              </a:lnSpc>
              <a:spcBef>
                <a:spcPts val="360"/>
              </a:spcBef>
              <a:spcAft>
                <a:spcPts val="800"/>
              </a:spcAft>
            </a:pPr>
            <a:r>
              <a:rPr lang="en-ID" sz="2800" spc="-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Communication</a:t>
            </a:r>
            <a:r>
              <a:rPr lang="en-ID" sz="2800" spc="-60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spc="-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skills</a:t>
            </a:r>
            <a:r>
              <a:rPr lang="en-ID" sz="2800" spc="-5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spc="-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are</a:t>
            </a:r>
            <a:r>
              <a:rPr lang="en-ID" sz="2800" spc="-5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spc="-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ID" sz="2800" spc="-6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spc="-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tools</a:t>
            </a:r>
            <a:r>
              <a:rPr lang="en-ID" sz="2800" spc="-60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spc="-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that</a:t>
            </a:r>
            <a:r>
              <a:rPr lang="en-ID" sz="2800" spc="-60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spc="-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we</a:t>
            </a:r>
            <a:r>
              <a:rPr lang="en-ID" sz="2800" spc="-60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spc="-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use</a:t>
            </a:r>
            <a:r>
              <a:rPr lang="en-ID" sz="2800" spc="-50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ID" sz="2800" spc="-60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remove</a:t>
            </a:r>
            <a:r>
              <a:rPr lang="en-ID" sz="2800" spc="-5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ID" sz="2800" spc="-60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barriers</a:t>
            </a:r>
            <a:r>
              <a:rPr lang="en-ID" sz="2800" spc="-5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ID" sz="2800" spc="-260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effective</a:t>
            </a:r>
            <a:r>
              <a:rPr lang="en-ID" sz="2800" spc="-1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communication.</a:t>
            </a:r>
            <a:endParaRPr lang="en-ID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811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34016-4650-4B45-91AD-E7167CEB6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Sales Person General Skills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0C6D88-B9CC-4CE0-89B5-DF0FB23357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D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Effective Communication</a:t>
            </a:r>
            <a:r>
              <a:rPr lang="en-ID" b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skill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>
              <a:buFontTx/>
              <a:buChar char="-"/>
            </a:pP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Remember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that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communication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skills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involve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both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verbal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and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non-verbal communication.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</a:rPr>
              <a:t> </a:t>
            </a:r>
          </a:p>
          <a:p>
            <a:pPr>
              <a:buFontTx/>
              <a:buChar char="-"/>
            </a:pPr>
            <a:r>
              <a:rPr lang="en-ID" dirty="0">
                <a:latin typeface="+mj-lt"/>
                <a:ea typeface="Calibri" panose="020F0502020204030204" pitchFamily="34" charset="0"/>
              </a:rPr>
              <a:t>T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he</a:t>
            </a:r>
            <a:r>
              <a:rPr lang="en-ID" spc="4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non-verbal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aspects</a:t>
            </a:r>
            <a:r>
              <a:rPr lang="en-ID" spc="4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of</a:t>
            </a:r>
            <a:r>
              <a:rPr lang="en-ID" spc="4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what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we</a:t>
            </a:r>
            <a:r>
              <a:rPr lang="en-ID" spc="5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are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saying</a:t>
            </a:r>
            <a:r>
              <a:rPr lang="en-ID" spc="4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are</a:t>
            </a:r>
            <a:r>
              <a:rPr lang="en-ID" spc="4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actually</a:t>
            </a:r>
            <a:r>
              <a:rPr lang="en-ID" spc="6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more</a:t>
            </a:r>
            <a:r>
              <a:rPr lang="en-ID" spc="5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important</a:t>
            </a:r>
            <a:r>
              <a:rPr lang="en-ID" spc="-24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than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the</a:t>
            </a:r>
            <a:r>
              <a:rPr lang="en-ID" spc="2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words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that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we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use.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</a:rPr>
              <a:t> </a:t>
            </a:r>
          </a:p>
          <a:p>
            <a:pPr>
              <a:buFontTx/>
              <a:buChar char="-"/>
            </a:pP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In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fact,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if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the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two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conflict,</a:t>
            </a:r>
            <a:r>
              <a:rPr lang="en-ID" spc="2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we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will</a:t>
            </a:r>
            <a:r>
              <a:rPr lang="en-ID" spc="2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automatically</a:t>
            </a:r>
            <a:r>
              <a:rPr lang="en-ID" spc="4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believe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the</a:t>
            </a:r>
            <a:r>
              <a:rPr lang="en-ID" spc="2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non-verbal</a:t>
            </a:r>
            <a:r>
              <a:rPr lang="en-ID" spc="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communication</a:t>
            </a:r>
            <a:r>
              <a:rPr lang="en-ID" spc="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we</a:t>
            </a:r>
            <a:r>
              <a:rPr lang="en-ID" spc="1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are receiving</a:t>
            </a:r>
            <a:r>
              <a:rPr lang="en-ID" spc="1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over</a:t>
            </a:r>
            <a:r>
              <a:rPr lang="en-ID" spc="1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the</a:t>
            </a:r>
            <a:r>
              <a:rPr lang="en-ID" spc="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verbal.</a:t>
            </a:r>
            <a:endParaRPr lang="en-ID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035813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34016-4650-4B45-91AD-E7167CEB6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Sales Person General Skills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0C6D88-B9CC-4CE0-89B5-DF0FB23357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D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Effective Communication</a:t>
            </a:r>
            <a:r>
              <a:rPr lang="en-ID" b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skill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marL="0" indent="0">
              <a:buNone/>
            </a:pPr>
            <a:r>
              <a:rPr lang="en-US" dirty="0">
                <a:latin typeface="+mj-lt"/>
                <a:ea typeface="Times New Roman" panose="02020603050405020304" pitchFamily="18" charset="0"/>
              </a:rPr>
              <a:t>N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on-verbal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communication:</a:t>
            </a:r>
          </a:p>
          <a:p>
            <a:pPr>
              <a:buFontTx/>
              <a:buChar char="-"/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Referring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to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tone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of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voice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and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body</a:t>
            </a:r>
            <a:r>
              <a:rPr lang="en-US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language.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</a:p>
          <a:p>
            <a:pPr>
              <a:buFontTx/>
              <a:buChar char="-"/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Tone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of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voice</a:t>
            </a:r>
            <a:r>
              <a:rPr lang="en-US" spc="5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is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responsible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for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about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35-40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percent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of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message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we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are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sending.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</a:p>
          <a:p>
            <a:pPr>
              <a:buFontTx/>
              <a:buChar char="-"/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It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involves</a:t>
            </a:r>
            <a:r>
              <a:rPr lang="en-US" spc="-25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</a:t>
            </a:r>
            <a:r>
              <a:rPr lang="en-US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volume,</a:t>
            </a:r>
            <a:r>
              <a:rPr lang="en-US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emotion,</a:t>
            </a:r>
            <a:r>
              <a:rPr lang="en-US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and</a:t>
            </a:r>
            <a:r>
              <a:rPr lang="en-US" spc="1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emphasis</a:t>
            </a:r>
            <a:r>
              <a:rPr lang="en-US" spc="1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in</a:t>
            </a:r>
            <a:r>
              <a:rPr lang="en-US" spc="1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our</a:t>
            </a:r>
            <a:r>
              <a:rPr lang="en-US" spc="1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voice</a:t>
            </a:r>
            <a:r>
              <a:rPr lang="en-US" spc="1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when</a:t>
            </a:r>
            <a:r>
              <a:rPr lang="en-US" spc="1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we</a:t>
            </a:r>
            <a:r>
              <a:rPr lang="en-US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speak.</a:t>
            </a:r>
            <a:endParaRPr lang="en-ID" dirty="0">
              <a:effectLst/>
              <a:latin typeface="+mj-lt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ID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86491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34016-4650-4B45-91AD-E7167CEB6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Sales Person General Skills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0C6D88-B9CC-4CE0-89B5-DF0FB23357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D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Effective Communication</a:t>
            </a:r>
            <a:r>
              <a:rPr lang="en-ID" b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skill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marL="0" indent="0">
              <a:buNone/>
            </a:pPr>
            <a:r>
              <a:rPr lang="en-US" dirty="0">
                <a:latin typeface="+mj-lt"/>
                <a:ea typeface="Times New Roman" panose="02020603050405020304" pitchFamily="18" charset="0"/>
              </a:rPr>
              <a:t>N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on-verbal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communication:</a:t>
            </a:r>
          </a:p>
          <a:p>
            <a:pPr>
              <a:buFontTx/>
              <a:buChar char="-"/>
            </a:pP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Over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half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message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we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are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sending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can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be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due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body</a:t>
            </a:r>
            <a:r>
              <a:rPr lang="en-ID" spc="4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language.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buFontTx/>
              <a:buChar char="-"/>
            </a:pP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Body</a:t>
            </a:r>
            <a:r>
              <a:rPr lang="en-ID" spc="4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language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is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subconscious</a:t>
            </a:r>
            <a:r>
              <a:rPr lang="en-ID" spc="-25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way</a:t>
            </a:r>
            <a:r>
              <a:rPr lang="en-ID" spc="2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that</a:t>
            </a:r>
            <a:r>
              <a:rPr lang="en-ID" spc="1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we</a:t>
            </a:r>
            <a:r>
              <a:rPr lang="en-ID" spc="2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communicate,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but</a:t>
            </a:r>
            <a:r>
              <a:rPr lang="en-ID" spc="1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it</a:t>
            </a:r>
            <a:r>
              <a:rPr lang="en-ID" spc="2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is</a:t>
            </a:r>
            <a:r>
              <a:rPr lang="en-ID" spc="2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one</a:t>
            </a:r>
            <a:r>
              <a:rPr lang="en-ID" spc="2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that</a:t>
            </a:r>
            <a:r>
              <a:rPr lang="en-ID" spc="1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we</a:t>
            </a:r>
            <a:r>
              <a:rPr lang="en-ID" spc="2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recognize</a:t>
            </a:r>
            <a:r>
              <a:rPr lang="en-ID" spc="2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r>
              <a:rPr lang="en-ID" spc="2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others</a:t>
            </a:r>
            <a:r>
              <a:rPr lang="en-ID" spc="2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on</a:t>
            </a:r>
            <a:r>
              <a:rPr lang="en-ID" spc="2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instinct.</a:t>
            </a:r>
            <a:r>
              <a:rPr lang="en-ID" spc="1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ID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80995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34016-4650-4B45-91AD-E7167CEB6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Sales Person General Skills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0C6D88-B9CC-4CE0-89B5-DF0FB23357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ID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Effective Communication</a:t>
            </a:r>
            <a:r>
              <a:rPr lang="en-ID" b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skill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marL="0" indent="0" algn="just">
              <a:lnSpc>
                <a:spcPct val="150000"/>
              </a:lnSpc>
              <a:spcBef>
                <a:spcPts val="475"/>
              </a:spcBef>
              <a:spcAft>
                <a:spcPts val="0"/>
              </a:spcAft>
              <a:buNone/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Examples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of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body</a:t>
            </a:r>
            <a:r>
              <a:rPr lang="en-US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language include:</a:t>
            </a:r>
            <a:endParaRPr lang="en-ID" dirty="0">
              <a:effectLst/>
              <a:latin typeface="+mj-lt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SzPts val="1050"/>
              <a:buFont typeface="Symbol" panose="05050102010706020507" pitchFamily="18" charset="2"/>
              <a:buChar char=""/>
              <a:tabLst>
                <a:tab pos="1563370" algn="l"/>
                <a:tab pos="1564005" algn="l"/>
              </a:tabLst>
            </a:pP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Facial</a:t>
            </a:r>
            <a:r>
              <a:rPr lang="en-ID" spc="3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expressions</a:t>
            </a: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SzPts val="1050"/>
              <a:buFont typeface="Symbol" panose="05050102010706020507" pitchFamily="18" charset="2"/>
              <a:buChar char=""/>
              <a:tabLst>
                <a:tab pos="1563370" algn="l"/>
                <a:tab pos="1564005" algn="l"/>
              </a:tabLst>
            </a:pP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The</a:t>
            </a:r>
            <a:r>
              <a:rPr lang="en-ID" spc="2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way</a:t>
            </a:r>
            <a:r>
              <a:rPr lang="en-ID" spc="3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they</a:t>
            </a:r>
            <a:r>
              <a:rPr lang="en-ID" spc="3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are</a:t>
            </a:r>
            <a:r>
              <a:rPr lang="en-ID" spc="2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standing</a:t>
            </a:r>
            <a:r>
              <a:rPr lang="en-ID" spc="4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or</a:t>
            </a:r>
            <a:r>
              <a:rPr lang="en-ID" spc="2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sitting</a:t>
            </a: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SzPts val="1050"/>
              <a:buFont typeface="Symbol" panose="05050102010706020507" pitchFamily="18" charset="2"/>
              <a:buChar char=""/>
              <a:tabLst>
                <a:tab pos="1563370" algn="l"/>
                <a:tab pos="1564005" algn="l"/>
              </a:tabLst>
            </a:pP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Any</a:t>
            </a:r>
            <a:r>
              <a:rPr lang="en-ID" spc="4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swaying</a:t>
            </a:r>
            <a:r>
              <a:rPr lang="en-ID" spc="3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or</a:t>
            </a:r>
            <a:r>
              <a:rPr lang="en-ID" spc="4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other</a:t>
            </a:r>
            <a:r>
              <a:rPr lang="en-ID" spc="5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movement</a:t>
            </a: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SzPts val="1050"/>
              <a:buFont typeface="Symbol" panose="05050102010706020507" pitchFamily="18" charset="2"/>
              <a:buChar char=""/>
              <a:tabLst>
                <a:tab pos="1563370" algn="l"/>
                <a:tab pos="1564005" algn="l"/>
              </a:tabLst>
            </a:pP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Gestures</a:t>
            </a:r>
            <a:r>
              <a:rPr lang="en-ID" spc="3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with</a:t>
            </a:r>
            <a:r>
              <a:rPr lang="en-ID" spc="3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their</a:t>
            </a:r>
            <a:r>
              <a:rPr lang="en-ID" spc="3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arms</a:t>
            </a:r>
            <a:r>
              <a:rPr lang="en-ID" spc="3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or</a:t>
            </a:r>
            <a:r>
              <a:rPr lang="en-ID" spc="4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hands</a:t>
            </a:r>
          </a:p>
        </p:txBody>
      </p:sp>
    </p:spTree>
    <p:extLst>
      <p:ext uri="{BB962C8B-B14F-4D97-AF65-F5344CB8AC3E}">
        <p14:creationId xmlns:p14="http://schemas.microsoft.com/office/powerpoint/2010/main" val="31099511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34016-4650-4B45-91AD-E7167CEB6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Sales Person General Skills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0C6D88-B9CC-4CE0-89B5-DF0FB23357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ID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Effective Communication</a:t>
            </a:r>
            <a:r>
              <a:rPr lang="en-ID" b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skill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marL="0" indent="0" algn="just">
              <a:lnSpc>
                <a:spcPct val="150000"/>
              </a:lnSpc>
              <a:spcBef>
                <a:spcPts val="475"/>
              </a:spcBef>
              <a:spcAft>
                <a:spcPts val="0"/>
              </a:spcAft>
              <a:buNone/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Examples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of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body</a:t>
            </a:r>
            <a:r>
              <a:rPr lang="en-US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language include:</a:t>
            </a:r>
            <a:endParaRPr lang="en-ID" dirty="0">
              <a:effectLst/>
              <a:latin typeface="+mj-lt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00000"/>
              </a:lnSpc>
              <a:spcAft>
                <a:spcPts val="800"/>
              </a:spcAft>
              <a:buSzPts val="1050"/>
              <a:buFont typeface="Symbol" panose="05050102010706020507" pitchFamily="18" charset="2"/>
              <a:buChar char=""/>
              <a:tabLst>
                <a:tab pos="1563370" algn="l"/>
                <a:tab pos="1564005" algn="l"/>
              </a:tabLst>
            </a:pP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Eye</a:t>
            </a:r>
            <a:r>
              <a:rPr lang="en-ID" spc="3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contact</a:t>
            </a:r>
            <a:r>
              <a:rPr lang="en-ID" spc="3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(or</a:t>
            </a:r>
            <a:r>
              <a:rPr lang="en-ID" spc="3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lack</a:t>
            </a:r>
            <a:r>
              <a:rPr lang="en-ID" spc="4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thereof)</a:t>
            </a:r>
          </a:p>
          <a:p>
            <a:pPr marL="342900" lvl="0" indent="-342900" algn="just">
              <a:lnSpc>
                <a:spcPct val="100000"/>
              </a:lnSpc>
              <a:spcAft>
                <a:spcPts val="800"/>
              </a:spcAft>
              <a:buSzPts val="1050"/>
              <a:buFont typeface="Symbol" panose="05050102010706020507" pitchFamily="18" charset="2"/>
              <a:buChar char=""/>
              <a:tabLst>
                <a:tab pos="1563370" algn="l"/>
                <a:tab pos="1564005" algn="l"/>
              </a:tabLst>
            </a:pP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Breathing</a:t>
            </a:r>
            <a:r>
              <a:rPr lang="en-ID" spc="4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rate</a:t>
            </a:r>
          </a:p>
          <a:p>
            <a:pPr marL="342900" lvl="0" indent="-342900" algn="just">
              <a:lnSpc>
                <a:spcPct val="100000"/>
              </a:lnSpc>
              <a:spcAft>
                <a:spcPts val="800"/>
              </a:spcAft>
              <a:buSzPts val="1050"/>
              <a:buFont typeface="Symbol" panose="05050102010706020507" pitchFamily="18" charset="2"/>
              <a:buChar char=""/>
              <a:tabLst>
                <a:tab pos="1563370" algn="l"/>
                <a:tab pos="1564005" algn="l"/>
              </a:tabLst>
            </a:pP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Swallowing</a:t>
            </a:r>
            <a:r>
              <a:rPr lang="en-ID" spc="5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or</a:t>
            </a:r>
            <a:r>
              <a:rPr lang="en-ID" spc="5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coughing</a:t>
            </a:r>
          </a:p>
          <a:p>
            <a:pPr marL="342900" lvl="0" indent="-342900" algn="just">
              <a:lnSpc>
                <a:spcPct val="100000"/>
              </a:lnSpc>
              <a:spcAft>
                <a:spcPts val="800"/>
              </a:spcAft>
              <a:buSzPts val="1050"/>
              <a:buFont typeface="Symbol" panose="05050102010706020507" pitchFamily="18" charset="2"/>
              <a:buChar char=""/>
              <a:tabLst>
                <a:tab pos="1563370" algn="l"/>
                <a:tab pos="1564005" algn="l"/>
              </a:tabLst>
            </a:pP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Blushing</a:t>
            </a:r>
          </a:p>
          <a:p>
            <a:pPr marL="342900" lvl="0" indent="-342900" algn="just">
              <a:lnSpc>
                <a:spcPct val="100000"/>
              </a:lnSpc>
              <a:spcAft>
                <a:spcPts val="800"/>
              </a:spcAft>
              <a:buSzPts val="1050"/>
              <a:buFont typeface="Symbol" panose="05050102010706020507" pitchFamily="18" charset="2"/>
              <a:buChar char=""/>
              <a:tabLst>
                <a:tab pos="1563370" algn="l"/>
                <a:tab pos="1564005" algn="l"/>
              </a:tabLst>
            </a:pP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Fidgeting</a:t>
            </a:r>
          </a:p>
        </p:txBody>
      </p:sp>
    </p:spTree>
    <p:extLst>
      <p:ext uri="{BB962C8B-B14F-4D97-AF65-F5344CB8AC3E}">
        <p14:creationId xmlns:p14="http://schemas.microsoft.com/office/powerpoint/2010/main" val="39815597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34016-4650-4B45-91AD-E7167CEB6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Sales Person General Skills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0C6D88-B9CC-4CE0-89B5-DF0FB23357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ID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Problem Solving </a:t>
            </a:r>
            <a:r>
              <a:rPr lang="en-ID" b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skill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algn="just">
              <a:lnSpc>
                <a:spcPct val="15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works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conjunction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with</a:t>
            </a:r>
            <a:r>
              <a:rPr lang="en-ID" spc="4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customer</a:t>
            </a:r>
            <a:r>
              <a:rPr lang="en-ID" spc="4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ID" spc="4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identify</a:t>
            </a:r>
            <a:r>
              <a:rPr lang="en-ID" spc="5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any</a:t>
            </a:r>
            <a:r>
              <a:rPr lang="en-ID" spc="-24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issues</a:t>
            </a:r>
            <a:r>
              <a:rPr lang="en-ID" spc="4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that</a:t>
            </a:r>
            <a:r>
              <a:rPr lang="en-ID" spc="2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customer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has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ID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use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that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information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offer</a:t>
            </a:r>
            <a:r>
              <a:rPr lang="en-ID" spc="4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solutions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customer’s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problems</a:t>
            </a:r>
            <a:r>
              <a:rPr lang="en-ID" spc="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or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situations.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5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tricky</a:t>
            </a:r>
            <a:r>
              <a:rPr lang="en-ID" spc="5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part</a:t>
            </a:r>
            <a:r>
              <a:rPr lang="en-ID" spc="2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this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situation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is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ensuring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that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problem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that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customer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is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attempting</a:t>
            </a:r>
            <a:r>
              <a:rPr lang="en-ID" spc="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ID" spc="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solve</a:t>
            </a:r>
            <a:r>
              <a:rPr lang="en-ID" spc="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is</a:t>
            </a:r>
            <a:r>
              <a:rPr lang="en-ID" spc="1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ID" spc="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actual problem that</a:t>
            </a:r>
            <a:r>
              <a:rPr lang="en-ID" spc="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exists.</a:t>
            </a:r>
            <a:endParaRPr lang="en-ID" dirty="0">
              <a:effectLst/>
              <a:latin typeface="+mj-lt"/>
              <a:ea typeface="Symbol" panose="05050102010706020507" pitchFamily="18" charset="2"/>
              <a:cs typeface="Symbol" panose="05050102010706020507" pitchFamily="18" charset="2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A07948B-7A46-43F0-823C-77A668445331}"/>
              </a:ext>
            </a:extLst>
          </p:cNvPr>
          <p:cNvSpPr/>
          <p:nvPr/>
        </p:nvSpPr>
        <p:spPr>
          <a:xfrm>
            <a:off x="1371600" y="4218038"/>
            <a:ext cx="9896168" cy="119461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411773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34016-4650-4B45-91AD-E7167CEB6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Sales Person General Skills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0C6D88-B9CC-4CE0-89B5-DF0FB23357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ID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Interpersonal </a:t>
            </a:r>
            <a:r>
              <a:rPr lang="en-ID" b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skill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Interpersonal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skills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are</a:t>
            </a:r>
            <a:r>
              <a:rPr lang="en-ID" spc="2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more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than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just</a:t>
            </a:r>
            <a:r>
              <a:rPr lang="en-ID" spc="2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communication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skills.</a:t>
            </a:r>
            <a:r>
              <a:rPr lang="en-ID" spc="2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They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are</a:t>
            </a:r>
            <a:r>
              <a:rPr lang="en-ID" spc="1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ID" spc="2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‘people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skills’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that</a:t>
            </a:r>
            <a:r>
              <a:rPr lang="en-ID" spc="1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seem</a:t>
            </a:r>
            <a:r>
              <a:rPr lang="en-ID" spc="2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ID" spc="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come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some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us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so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naturally,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Interpersonal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skills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will</a:t>
            </a:r>
            <a:r>
              <a:rPr lang="en-ID" spc="2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help</a:t>
            </a:r>
            <a:r>
              <a:rPr lang="en-ID" spc="-25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you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work</a:t>
            </a:r>
            <a:r>
              <a:rPr lang="en-ID" spc="2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with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your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customers</a:t>
            </a:r>
            <a:r>
              <a:rPr lang="en-ID" spc="2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build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rapport</a:t>
            </a:r>
            <a:r>
              <a:rPr lang="en-ID" spc="2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with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them,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ID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it</a:t>
            </a:r>
            <a:r>
              <a:rPr lang="en-ID" spc="2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will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also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help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you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advocate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en-ID" spc="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your</a:t>
            </a:r>
            <a:r>
              <a:rPr lang="en-ID" spc="5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customer</a:t>
            </a:r>
            <a:r>
              <a:rPr lang="en-ID" spc="4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with</a:t>
            </a:r>
            <a:r>
              <a:rPr lang="en-ID" spc="4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your</a:t>
            </a:r>
            <a:r>
              <a:rPr lang="en-ID" spc="5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colleagues</a:t>
            </a:r>
            <a:r>
              <a:rPr lang="en-ID" spc="6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across</a:t>
            </a:r>
            <a:r>
              <a:rPr lang="en-ID" spc="4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your</a:t>
            </a:r>
            <a:r>
              <a:rPr lang="en-ID" spc="5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organization.</a:t>
            </a:r>
            <a:r>
              <a:rPr lang="en-ID" spc="5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Interpersonal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skills</a:t>
            </a:r>
            <a:r>
              <a:rPr lang="en-ID" spc="5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also</a:t>
            </a:r>
            <a:r>
              <a:rPr lang="en-ID" spc="5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help</a:t>
            </a:r>
            <a:r>
              <a:rPr lang="en-ID" spc="4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you</a:t>
            </a:r>
            <a:r>
              <a:rPr lang="en-ID" spc="5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ID" spc="5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build</a:t>
            </a:r>
            <a:r>
              <a:rPr lang="en-ID" spc="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ID" spc="2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type</a:t>
            </a:r>
            <a:r>
              <a:rPr lang="en-ID" spc="1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ID" spc="1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long-term</a:t>
            </a:r>
            <a:r>
              <a:rPr lang="en-ID" spc="1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relationships</a:t>
            </a:r>
            <a:r>
              <a:rPr lang="en-ID" spc="2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that</a:t>
            </a:r>
            <a:r>
              <a:rPr lang="en-ID" spc="2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are</a:t>
            </a:r>
            <a:r>
              <a:rPr lang="en-ID" spc="1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important</a:t>
            </a:r>
            <a:r>
              <a:rPr lang="en-ID" spc="25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/>
              <a:t>in maintaining customers over time. </a:t>
            </a:r>
            <a:endParaRPr lang="en-ID" dirty="0"/>
          </a:p>
          <a:p>
            <a:pPr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endParaRPr lang="en-ID" dirty="0">
              <a:effectLst/>
              <a:latin typeface="+mj-lt"/>
              <a:ea typeface="Symbol" panose="05050102010706020507" pitchFamily="18" charset="2"/>
              <a:cs typeface="Symbol" panose="05050102010706020507" pitchFamily="18" charset="2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09385B8-CE83-474A-B9FB-D447E7AF45BB}"/>
              </a:ext>
            </a:extLst>
          </p:cNvPr>
          <p:cNvSpPr/>
          <p:nvPr/>
        </p:nvSpPr>
        <p:spPr>
          <a:xfrm>
            <a:off x="1371600" y="5058697"/>
            <a:ext cx="5574890" cy="48669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6" name="Text Box 3">
            <a:extLst>
              <a:ext uri="{FF2B5EF4-FFF2-40B4-BE49-F238E27FC236}">
                <a16:creationId xmlns:a16="http://schemas.microsoft.com/office/drawing/2014/main" id="{2366C05F-4FAE-4673-B773-9E6BB4834E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0" y="2772697"/>
            <a:ext cx="9601200" cy="2772697"/>
          </a:xfrm>
          <a:prstGeom prst="rect">
            <a:avLst/>
          </a:prstGeom>
          <a:solidFill>
            <a:srgbClr val="C5D9F0"/>
          </a:solidFill>
          <a:ln w="9258">
            <a:solidFill>
              <a:srgbClr val="000000"/>
            </a:solidFill>
            <a:prstDash val="solid"/>
            <a:miter lim="800000"/>
            <a:headEnd/>
            <a:tailEnd/>
          </a:ln>
        </p:spPr>
        <p:txBody>
          <a:bodyPr rot="0" vert="horz" wrap="square" lIns="0" tIns="0" rIns="0" bIns="0" anchor="t" anchorCtr="0" upright="1">
            <a:noAutofit/>
          </a:bodyPr>
          <a:lstStyle/>
          <a:p>
            <a:pPr marL="88900" marR="251460" algn="just">
              <a:lnSpc>
                <a:spcPct val="121000"/>
              </a:lnSpc>
              <a:spcBef>
                <a:spcPts val="365"/>
              </a:spcBef>
              <a:spcAft>
                <a:spcPts val="800"/>
              </a:spcAft>
            </a:pPr>
            <a:r>
              <a:rPr lang="en-ID" sz="2800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Interpersonal skills are the ‘people skills’ that help you to work with and build</a:t>
            </a:r>
            <a:r>
              <a:rPr lang="en-ID" sz="2800" spc="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spc="-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rapport</a:t>
            </a:r>
            <a:r>
              <a:rPr lang="en-ID" sz="2800" spc="-5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spc="-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with</a:t>
            </a:r>
            <a:r>
              <a:rPr lang="en-ID" sz="2800" spc="-60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spc="-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customers,</a:t>
            </a:r>
            <a:r>
              <a:rPr lang="en-ID" sz="2800" spc="-60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spc="-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as</a:t>
            </a:r>
            <a:r>
              <a:rPr lang="en-ID" sz="2800" spc="-6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spc="-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well</a:t>
            </a:r>
            <a:r>
              <a:rPr lang="en-ID" sz="2800" spc="-50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spc="-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as</a:t>
            </a:r>
            <a:r>
              <a:rPr lang="en-ID" sz="2800" spc="-5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spc="-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ID" sz="2800" spc="-60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spc="-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advocate</a:t>
            </a:r>
            <a:r>
              <a:rPr lang="en-ID" sz="2800" spc="-5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spc="-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en-ID" sz="2800" spc="-60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spc="-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your</a:t>
            </a:r>
            <a:r>
              <a:rPr lang="en-ID" sz="2800" spc="-6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spc="-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customer</a:t>
            </a:r>
            <a:r>
              <a:rPr lang="en-ID" sz="2800" spc="-4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within</a:t>
            </a:r>
            <a:r>
              <a:rPr lang="en-ID" sz="2800" spc="-60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your</a:t>
            </a:r>
            <a:r>
              <a:rPr lang="en-ID" sz="2800" spc="-26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own</a:t>
            </a:r>
            <a:r>
              <a:rPr lang="en-ID" sz="2800" spc="-15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2800" dirty="0">
                <a:effectLst/>
                <a:latin typeface="Arial MT"/>
                <a:ea typeface="Calibri" panose="020F0502020204030204" pitchFamily="34" charset="0"/>
                <a:cs typeface="Times New Roman" panose="02020603050405020304" pitchFamily="18" charset="0"/>
              </a:rPr>
              <a:t>organization.</a:t>
            </a:r>
            <a:endParaRPr lang="en-ID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684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34016-4650-4B45-91AD-E7167CEB6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Sales Person General Skills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0C6D88-B9CC-4CE0-89B5-DF0FB23357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ID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Interpersonal </a:t>
            </a:r>
            <a:r>
              <a:rPr lang="en-ID" b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skill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marL="0" indent="0"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None/>
            </a:pPr>
            <a:r>
              <a:rPr lang="en-US" dirty="0">
                <a:latin typeface="+mj-lt"/>
                <a:cs typeface="Times New Roman" panose="02020603050405020304" pitchFamily="18" charset="0"/>
              </a:rPr>
              <a:t>Some interpersonal skills</a:t>
            </a:r>
          </a:p>
          <a:p>
            <a:pPr marL="0" indent="0"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None/>
            </a:pPr>
            <a:r>
              <a:rPr lang="en-US" dirty="0">
                <a:latin typeface="+mj-lt"/>
                <a:cs typeface="Times New Roman" panose="02020603050405020304" pitchFamily="18" charset="0"/>
              </a:rPr>
              <a:t>1. Courtesy</a:t>
            </a:r>
          </a:p>
          <a:p>
            <a:pPr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r>
              <a:rPr lang="en-ID" dirty="0"/>
              <a:t>Good manners cost nothing, and that’s the truth. </a:t>
            </a:r>
          </a:p>
          <a:p>
            <a:pPr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r>
              <a:rPr lang="en-ID" dirty="0"/>
              <a:t>There is no reason to be anything but courteous </a:t>
            </a:r>
          </a:p>
          <a:p>
            <a:pPr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r>
              <a:rPr lang="en-ID" dirty="0"/>
              <a:t>It fosters relationships and shows that you care about making the other person comfortable.</a:t>
            </a:r>
          </a:p>
          <a:p>
            <a:pPr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endParaRPr lang="en-ID" dirty="0">
              <a:effectLst/>
              <a:latin typeface="+mj-lt"/>
              <a:ea typeface="Symbol" panose="05050102010706020507" pitchFamily="18" charset="2"/>
              <a:cs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6157940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34016-4650-4B45-91AD-E7167CEB6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Sales Person General Skills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0C6D88-B9CC-4CE0-89B5-DF0FB23357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ID" b="1" dirty="0">
                <a:ea typeface="Calibri" panose="020F0502020204030204" pitchFamily="34" charset="0"/>
                <a:cs typeface="Times New Roman" panose="02020603050405020304" pitchFamily="18" charset="0"/>
              </a:rPr>
              <a:t>Interpersonal </a:t>
            </a:r>
            <a:r>
              <a:rPr lang="en-ID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skill</a:t>
            </a:r>
            <a:r>
              <a:rPr lang="en-ID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marL="0" indent="0"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None/>
            </a:pPr>
            <a:r>
              <a:rPr lang="en-US" dirty="0">
                <a:cs typeface="Times New Roman" panose="02020603050405020304" pitchFamily="18" charset="0"/>
              </a:rPr>
              <a:t>Some interpersonal skills</a:t>
            </a:r>
          </a:p>
          <a:p>
            <a:pPr marL="0" indent="0"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None/>
            </a:pPr>
            <a:r>
              <a:rPr lang="en-US" dirty="0">
                <a:cs typeface="Times New Roman" panose="02020603050405020304" pitchFamily="18" charset="0"/>
              </a:rPr>
              <a:t>2.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Respect</a:t>
            </a:r>
            <a:r>
              <a:rPr lang="en-ID" spc="4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for</a:t>
            </a:r>
            <a:r>
              <a:rPr lang="en-ID" spc="3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others</a:t>
            </a:r>
            <a:r>
              <a:rPr lang="en-ID" spc="3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endParaRPr lang="en-ID" dirty="0">
              <a:effectLst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you</a:t>
            </a:r>
            <a:r>
              <a:rPr lang="en-ID" spc="3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should</a:t>
            </a:r>
            <a:r>
              <a:rPr lang="en-ID" spc="3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treat</a:t>
            </a:r>
            <a:r>
              <a:rPr lang="en-ID" spc="2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others</a:t>
            </a:r>
            <a:r>
              <a:rPr lang="en-ID" spc="3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the</a:t>
            </a:r>
            <a:r>
              <a:rPr lang="en-ID" spc="3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way</a:t>
            </a:r>
            <a:r>
              <a:rPr lang="en-ID" spc="5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that</a:t>
            </a:r>
            <a:r>
              <a:rPr lang="en-ID" spc="3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you</a:t>
            </a:r>
            <a:r>
              <a:rPr lang="en-ID" spc="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would</a:t>
            </a:r>
            <a:r>
              <a:rPr lang="en-ID" spc="4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like</a:t>
            </a:r>
            <a:r>
              <a:rPr lang="en-ID" spc="4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to</a:t>
            </a:r>
            <a:r>
              <a:rPr lang="en-ID" spc="4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be</a:t>
            </a:r>
            <a:r>
              <a:rPr lang="en-ID" spc="3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treated.</a:t>
            </a:r>
            <a:r>
              <a:rPr lang="en-ID" spc="5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endParaRPr lang="en-ID" dirty="0">
              <a:effectLst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treating</a:t>
            </a:r>
            <a:r>
              <a:rPr lang="en-ID" spc="3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others</a:t>
            </a:r>
            <a:r>
              <a:rPr lang="en-ID" spc="4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the</a:t>
            </a:r>
            <a:r>
              <a:rPr lang="en-ID" spc="2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way</a:t>
            </a:r>
            <a:r>
              <a:rPr lang="en-ID" spc="4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that</a:t>
            </a:r>
            <a:r>
              <a:rPr lang="en-ID" spc="25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they</a:t>
            </a:r>
            <a:r>
              <a:rPr lang="en-ID" spc="4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would</a:t>
            </a:r>
            <a:r>
              <a:rPr lang="en-ID" spc="3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like</a:t>
            </a:r>
            <a:r>
              <a:rPr lang="en-ID" spc="3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for</a:t>
            </a:r>
            <a:r>
              <a:rPr lang="en-ID" spc="3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you</a:t>
            </a:r>
            <a:r>
              <a:rPr lang="en-ID" spc="3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to</a:t>
            </a:r>
            <a:r>
              <a:rPr lang="en-ID" spc="3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treat</a:t>
            </a:r>
            <a:r>
              <a:rPr lang="en-ID" spc="30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ea typeface="Symbol" panose="05050102010706020507" pitchFamily="18" charset="2"/>
                <a:cs typeface="Symbol" panose="05050102010706020507" pitchFamily="18" charset="2"/>
              </a:rPr>
              <a:t>them. (</a:t>
            </a:r>
            <a:r>
              <a:rPr lang="en-ID" dirty="0">
                <a:effectLst/>
                <a:ea typeface="Calibri" panose="020F0502020204030204" pitchFamily="34" charset="0"/>
              </a:rPr>
              <a:t>platinum</a:t>
            </a:r>
            <a:r>
              <a:rPr lang="en-ID" spc="35" dirty="0">
                <a:effectLst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ea typeface="Calibri" panose="020F0502020204030204" pitchFamily="34" charset="0"/>
              </a:rPr>
              <a:t>rule)</a:t>
            </a:r>
            <a:endParaRPr lang="en-ID" dirty="0">
              <a:effectLst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marL="0" indent="0"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None/>
            </a:pPr>
            <a:endParaRPr lang="en-ID" dirty="0"/>
          </a:p>
          <a:p>
            <a:pPr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endParaRPr lang="en-ID" dirty="0">
              <a:effectLst/>
              <a:ea typeface="Symbol" panose="05050102010706020507" pitchFamily="18" charset="2"/>
              <a:cs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8480712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34016-4650-4B45-91AD-E7167CEB6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Sales Person General Skills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0C6D88-B9CC-4CE0-89B5-DF0FB23357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ID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Interpersonal </a:t>
            </a:r>
            <a:r>
              <a:rPr lang="en-ID" b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skill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marL="0" indent="0"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None/>
            </a:pPr>
            <a:r>
              <a:rPr lang="en-US" dirty="0">
                <a:latin typeface="+mj-lt"/>
                <a:cs typeface="Times New Roman" panose="02020603050405020304" pitchFamily="18" charset="0"/>
              </a:rPr>
              <a:t>Some interpersonal skills</a:t>
            </a:r>
          </a:p>
          <a:p>
            <a:pPr marL="0" indent="0"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None/>
            </a:pPr>
            <a:r>
              <a:rPr lang="en-US" dirty="0">
                <a:latin typeface="+mj-lt"/>
                <a:cs typeface="Times New Roman" panose="02020603050405020304" pitchFamily="18" charset="0"/>
              </a:rPr>
              <a:t>3.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Ability</a:t>
            </a:r>
            <a:r>
              <a:rPr lang="en-ID" spc="4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to</a:t>
            </a:r>
            <a:r>
              <a:rPr lang="en-ID" spc="3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see</a:t>
            </a:r>
            <a:r>
              <a:rPr lang="en-ID" spc="4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things</a:t>
            </a:r>
            <a:r>
              <a:rPr lang="en-ID" spc="4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from</a:t>
            </a:r>
            <a:r>
              <a:rPr lang="en-ID" spc="3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others’</a:t>
            </a:r>
            <a:r>
              <a:rPr lang="en-ID" spc="3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perspectives</a:t>
            </a:r>
            <a:endParaRPr lang="en-ID" spc="35" dirty="0">
              <a:latin typeface="+mj-lt"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if</a:t>
            </a:r>
            <a:r>
              <a:rPr lang="en-ID" spc="3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you</a:t>
            </a:r>
            <a:r>
              <a:rPr lang="en-ID" spc="4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have</a:t>
            </a:r>
            <a:r>
              <a:rPr lang="en-ID" spc="3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a</a:t>
            </a:r>
            <a:r>
              <a:rPr lang="en-ID" spc="3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customer</a:t>
            </a:r>
            <a:r>
              <a:rPr lang="en-ID" spc="3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who</a:t>
            </a:r>
            <a:r>
              <a:rPr lang="en-ID" spc="4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is</a:t>
            </a:r>
            <a:r>
              <a:rPr lang="en-ID" spc="3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upset</a:t>
            </a:r>
            <a:r>
              <a:rPr lang="en-ID" spc="2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about</a:t>
            </a:r>
            <a:r>
              <a:rPr lang="en-ID" spc="-24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something,</a:t>
            </a:r>
            <a:r>
              <a:rPr lang="en-ID" spc="1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you</a:t>
            </a:r>
            <a:r>
              <a:rPr lang="en-ID" spc="3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might</a:t>
            </a:r>
            <a:r>
              <a:rPr lang="en-ID" spc="3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feel</a:t>
            </a:r>
            <a:r>
              <a:rPr lang="en-ID" spc="2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as</a:t>
            </a:r>
            <a:r>
              <a:rPr lang="en-ID" spc="1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if</a:t>
            </a:r>
            <a:r>
              <a:rPr lang="en-ID" spc="2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they</a:t>
            </a:r>
            <a:r>
              <a:rPr lang="en-ID" spc="2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have</a:t>
            </a:r>
            <a:r>
              <a:rPr lang="en-ID" spc="2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overreacted</a:t>
            </a:r>
            <a:r>
              <a:rPr lang="en-ID" spc="3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at</a:t>
            </a:r>
            <a:r>
              <a:rPr lang="en-ID" spc="3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first.</a:t>
            </a:r>
            <a:r>
              <a:rPr lang="en-ID" spc="2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endParaRPr lang="en-ID" dirty="0">
              <a:effectLst/>
              <a:latin typeface="+mj-lt"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you</a:t>
            </a:r>
            <a:r>
              <a:rPr lang="en-ID" spc="3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need</a:t>
            </a:r>
            <a:r>
              <a:rPr lang="en-ID" spc="2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to</a:t>
            </a:r>
            <a:r>
              <a:rPr lang="en-ID" spc="2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be</a:t>
            </a:r>
            <a:r>
              <a:rPr lang="en-ID" spc="2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able</a:t>
            </a:r>
            <a:r>
              <a:rPr lang="en-ID" spc="2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to</a:t>
            </a:r>
            <a:r>
              <a:rPr lang="en-ID" spc="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understand</a:t>
            </a:r>
            <a:r>
              <a:rPr lang="en-ID" spc="1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how</a:t>
            </a:r>
            <a:r>
              <a:rPr lang="en-ID" spc="1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what</a:t>
            </a:r>
            <a:r>
              <a:rPr lang="en-ID" spc="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has</a:t>
            </a:r>
            <a:r>
              <a:rPr lang="en-ID" spc="15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happened</a:t>
            </a:r>
            <a:r>
              <a:rPr lang="en-ID" spc="1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is</a:t>
            </a:r>
            <a:r>
              <a:rPr lang="en-ID" spc="1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affecting</a:t>
            </a:r>
            <a:r>
              <a:rPr lang="en-ID" spc="10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ID" dirty="0">
                <a:effectLst/>
                <a:latin typeface="+mj-lt"/>
                <a:ea typeface="Symbol" panose="05050102010706020507" pitchFamily="18" charset="2"/>
                <a:cs typeface="Symbol" panose="05050102010706020507" pitchFamily="18" charset="2"/>
              </a:rPr>
              <a:t>your customer.</a:t>
            </a:r>
          </a:p>
          <a:p>
            <a:pPr marL="0" indent="0"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None/>
            </a:pPr>
            <a:endParaRPr lang="en-ID" dirty="0">
              <a:effectLst/>
              <a:latin typeface="+mj-lt"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marL="0" indent="0"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None/>
            </a:pPr>
            <a:endParaRPr lang="en-ID" dirty="0">
              <a:latin typeface="+mj-lt"/>
            </a:endParaRPr>
          </a:p>
          <a:p>
            <a:pPr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endParaRPr lang="en-ID" dirty="0">
              <a:effectLst/>
              <a:latin typeface="+mj-lt"/>
              <a:ea typeface="Symbol" panose="05050102010706020507" pitchFamily="18" charset="2"/>
              <a:cs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6264509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34016-4650-4B45-91AD-E7167CEB6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Sales Person General Skills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0C6D88-B9CC-4CE0-89B5-DF0FB23357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ID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Organization Skill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If you are going to be a success as a salesperson, you have to be well-organized. 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You’ll have information</a:t>
            </a:r>
            <a:r>
              <a:rPr lang="en-US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on your own products and services to keep track of, information on your customers and their businesses,</a:t>
            </a:r>
            <a:r>
              <a:rPr lang="en-US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information on prospects that might become customers, and any other information that your organization</a:t>
            </a:r>
            <a:r>
              <a:rPr lang="en-US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might provide.</a:t>
            </a:r>
            <a:endParaRPr lang="en-ID" dirty="0">
              <a:latin typeface="+mj-lt"/>
              <a:ea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you’ll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have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information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relevant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to</a:t>
            </a:r>
            <a:r>
              <a:rPr lang="en-US" spc="5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job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itself.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None/>
            </a:pPr>
            <a:endParaRPr lang="en-ID" dirty="0">
              <a:effectLst/>
              <a:latin typeface="+mj-lt"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marL="0" indent="0"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None/>
            </a:pPr>
            <a:endParaRPr lang="en-ID" dirty="0">
              <a:latin typeface="+mj-lt"/>
            </a:endParaRPr>
          </a:p>
          <a:p>
            <a:pPr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endParaRPr lang="en-ID" dirty="0">
              <a:effectLst/>
              <a:latin typeface="+mj-lt"/>
              <a:ea typeface="Symbol" panose="05050102010706020507" pitchFamily="18" charset="2"/>
              <a:cs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1070337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34016-4650-4B45-91AD-E7167CEB6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Sales Person General Skills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0C6D88-B9CC-4CE0-89B5-DF0FB23357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ID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Organization Skill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You’ll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have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to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keep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track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of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any</a:t>
            </a:r>
            <a:r>
              <a:rPr lang="en-US" spc="5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sales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make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if</a:t>
            </a:r>
            <a:r>
              <a:rPr lang="en-US" spc="-25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are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paid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by</a:t>
            </a:r>
            <a:r>
              <a:rPr lang="en-US" spc="5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commission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or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quota.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will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have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information</a:t>
            </a:r>
            <a:r>
              <a:rPr lang="en-US" spc="5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on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internal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promotions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and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procedures,</a:t>
            </a:r>
            <a:r>
              <a:rPr lang="en-US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as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well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as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information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on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how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to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use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any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data,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tools,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or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software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that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need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to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use.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You’ll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also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have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</a:t>
            </a:r>
            <a:r>
              <a:rPr lang="en-US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calendar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to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keep</a:t>
            </a:r>
            <a:r>
              <a:rPr lang="en-US" spc="1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track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of</a:t>
            </a:r>
            <a:r>
              <a:rPr lang="en-US" spc="1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involving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any</a:t>
            </a:r>
            <a:r>
              <a:rPr lang="en-US" spc="1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meetings</a:t>
            </a:r>
            <a:r>
              <a:rPr lang="en-US" spc="1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with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clients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or</a:t>
            </a:r>
            <a:r>
              <a:rPr lang="en-US" spc="1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internal</a:t>
            </a:r>
            <a:r>
              <a:rPr lang="en-US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support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people.</a:t>
            </a:r>
            <a:endParaRPr lang="en-ID" dirty="0">
              <a:effectLst/>
              <a:latin typeface="+mj-lt"/>
              <a:ea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None/>
            </a:pPr>
            <a:endParaRPr lang="en-ID" dirty="0">
              <a:effectLst/>
              <a:latin typeface="+mj-lt"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marL="0" indent="0"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None/>
            </a:pPr>
            <a:endParaRPr lang="en-ID" dirty="0">
              <a:latin typeface="+mj-lt"/>
            </a:endParaRPr>
          </a:p>
          <a:p>
            <a:pPr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endParaRPr lang="en-ID" dirty="0">
              <a:effectLst/>
              <a:latin typeface="+mj-lt"/>
              <a:ea typeface="Symbol" panose="05050102010706020507" pitchFamily="18" charset="2"/>
              <a:cs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6599403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34016-4650-4B45-91AD-E7167CEB6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Sales Person General Skills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0C6D88-B9CC-4CE0-89B5-DF0FB23357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ID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Self-Motivation Skill</a:t>
            </a:r>
          </a:p>
          <a:p>
            <a:pPr algn="just">
              <a:lnSpc>
                <a:spcPct val="100000"/>
              </a:lnSpc>
              <a:buFontTx/>
              <a:buChar char="-"/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As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salesperson,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have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to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be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able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to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motivate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yourself.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</a:p>
          <a:p>
            <a:pPr algn="just">
              <a:lnSpc>
                <a:spcPct val="100000"/>
              </a:lnSpc>
              <a:buFontTx/>
              <a:buChar char="-"/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There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will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be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those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times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that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don’t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want</a:t>
            </a:r>
            <a:r>
              <a:rPr lang="en-US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to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take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next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step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in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sales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process,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or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to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make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that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phone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call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to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next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customer.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</a:p>
          <a:p>
            <a:pPr algn="just">
              <a:lnSpc>
                <a:spcPct val="100000"/>
              </a:lnSpc>
              <a:buFontTx/>
              <a:buChar char="-"/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But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you’ll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need</a:t>
            </a:r>
            <a:r>
              <a:rPr lang="en-US" spc="-25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to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know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how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to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work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through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those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feelings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and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take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steps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that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your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customers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need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–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and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that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will</a:t>
            </a:r>
            <a:r>
              <a:rPr lang="en-US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help</a:t>
            </a:r>
            <a:r>
              <a:rPr lang="en-US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</a:t>
            </a:r>
            <a:r>
              <a:rPr lang="en-US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be</a:t>
            </a:r>
            <a:r>
              <a:rPr lang="en-US" spc="1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successful</a:t>
            </a:r>
            <a:r>
              <a:rPr lang="en-US" spc="1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in</a:t>
            </a:r>
            <a:r>
              <a:rPr lang="en-US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your</a:t>
            </a:r>
            <a:r>
              <a:rPr lang="en-US" spc="1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job.</a:t>
            </a:r>
            <a:endParaRPr lang="en-ID" dirty="0">
              <a:effectLst/>
              <a:latin typeface="+mj-lt"/>
              <a:ea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50"/>
              </a:spcBef>
              <a:spcAft>
                <a:spcPts val="0"/>
              </a:spcAft>
              <a:buNone/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 </a:t>
            </a:r>
            <a:endParaRPr lang="en-ID" dirty="0">
              <a:effectLst/>
              <a:latin typeface="+mj-lt"/>
              <a:ea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None/>
            </a:pPr>
            <a:endParaRPr lang="en-ID" dirty="0">
              <a:effectLst/>
              <a:latin typeface="+mj-lt"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marL="0" indent="0"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None/>
            </a:pPr>
            <a:endParaRPr lang="en-ID" dirty="0">
              <a:latin typeface="+mj-lt"/>
            </a:endParaRPr>
          </a:p>
          <a:p>
            <a:pPr algn="just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endParaRPr lang="en-ID" dirty="0">
              <a:effectLst/>
              <a:latin typeface="+mj-lt"/>
              <a:ea typeface="Symbol" panose="05050102010706020507" pitchFamily="18" charset="2"/>
              <a:cs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805416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34016-4650-4B45-91AD-E7167CEB6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Sales Person General Skills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0C6D88-B9CC-4CE0-89B5-DF0FB23357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ID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Persuasion Skill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The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most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important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skill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in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persuasion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is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understanding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the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point</a:t>
            </a:r>
            <a:r>
              <a:rPr lang="en-ID" spc="2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of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view</a:t>
            </a:r>
            <a:r>
              <a:rPr lang="en-ID" spc="4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of</a:t>
            </a:r>
            <a:r>
              <a:rPr lang="en-ID" spc="1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your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customers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and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providing</a:t>
            </a:r>
            <a:r>
              <a:rPr lang="en-ID" spc="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information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on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the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benefits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of</a:t>
            </a:r>
            <a:r>
              <a:rPr lang="en-ID" spc="2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your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offer.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As</a:t>
            </a:r>
            <a:r>
              <a:rPr lang="en-ID" spc="2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salespeople,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we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tend</a:t>
            </a:r>
            <a:r>
              <a:rPr lang="en-ID" spc="4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to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focus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on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the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features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of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our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offering,</a:t>
            </a:r>
            <a:r>
              <a:rPr lang="en-ID" spc="5" dirty="0">
                <a:effectLst/>
                <a:latin typeface="+mj-lt"/>
                <a:ea typeface="Calibri" panose="020F0502020204030204" pitchFamily="34" charset="0"/>
              </a:rPr>
              <a:t> </a:t>
            </a:r>
            <a:endParaRPr lang="en-ID" dirty="0">
              <a:effectLst/>
              <a:latin typeface="+mj-lt"/>
              <a:ea typeface="Calibri" panose="020F0502020204030204" pitchFamily="34" charset="0"/>
            </a:endParaRP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what</a:t>
            </a:r>
            <a:r>
              <a:rPr lang="en-ID" spc="2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we</a:t>
            </a:r>
            <a:r>
              <a:rPr lang="en-ID" spc="2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truly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need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is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to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focus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on</a:t>
            </a:r>
            <a:r>
              <a:rPr lang="en-ID" spc="35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how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the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customer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will</a:t>
            </a:r>
            <a:r>
              <a:rPr lang="en-ID" spc="2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benefit</a:t>
            </a:r>
            <a:r>
              <a:rPr lang="en-ID" spc="4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from</a:t>
            </a:r>
            <a:r>
              <a:rPr lang="en-ID" spc="2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our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product</a:t>
            </a:r>
            <a:r>
              <a:rPr lang="en-ID" spc="2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or</a:t>
            </a:r>
            <a:r>
              <a:rPr lang="en-ID" spc="3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ID" dirty="0">
                <a:effectLst/>
                <a:latin typeface="+mj-lt"/>
                <a:ea typeface="Calibri" panose="020F0502020204030204" pitchFamily="34" charset="0"/>
              </a:rPr>
              <a:t>service</a:t>
            </a:r>
            <a:endParaRPr lang="en-ID" dirty="0">
              <a:effectLst/>
              <a:latin typeface="+mj-lt"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marL="0" indent="0" algn="just">
              <a:lnSpc>
                <a:spcPct val="150000"/>
              </a:lnSpc>
              <a:spcBef>
                <a:spcPts val="475"/>
              </a:spcBef>
              <a:spcAft>
                <a:spcPts val="0"/>
              </a:spcAft>
              <a:buNone/>
            </a:pPr>
            <a:endParaRPr lang="en-ID" dirty="0">
              <a:latin typeface="+mj-lt"/>
            </a:endParaRPr>
          </a:p>
          <a:p>
            <a:pPr algn="just">
              <a:lnSpc>
                <a:spcPct val="15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endParaRPr lang="en-ID" dirty="0">
              <a:effectLst/>
              <a:latin typeface="+mj-lt"/>
              <a:ea typeface="Symbol" panose="05050102010706020507" pitchFamily="18" charset="2"/>
              <a:cs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40914990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34016-4650-4B45-91AD-E7167CEB6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Sales Person General Skills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0C6D88-B9CC-4CE0-89B5-DF0FB23357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Customer service skill: 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Customer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service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is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not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just</a:t>
            </a:r>
            <a:r>
              <a:rPr lang="en-US" spc="1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series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of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steps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that</a:t>
            </a:r>
            <a:r>
              <a:rPr lang="en-US" spc="1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complete.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It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is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an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attitude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and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way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of</a:t>
            </a:r>
            <a:r>
              <a:rPr lang="en-US" spc="1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looking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at</a:t>
            </a:r>
            <a:r>
              <a:rPr lang="en-US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customers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that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enables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to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provide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best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level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of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service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that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and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your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organization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are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capable</a:t>
            </a:r>
            <a:r>
              <a:rPr lang="en-US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of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providing.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Don’t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underestimate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power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of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customer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service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when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it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comes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to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making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sales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and</a:t>
            </a:r>
            <a:r>
              <a:rPr lang="en-US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keeping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customers</a:t>
            </a:r>
            <a:r>
              <a:rPr lang="en-US" spc="5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endParaRPr lang="en-US" spc="50" dirty="0">
              <a:latin typeface="+mj-lt"/>
              <a:ea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475"/>
              </a:spcBef>
              <a:spcAft>
                <a:spcPts val="0"/>
              </a:spcAft>
              <a:buNone/>
            </a:pPr>
            <a:endParaRPr lang="en-ID" dirty="0">
              <a:latin typeface="+mj-lt"/>
            </a:endParaRPr>
          </a:p>
          <a:p>
            <a:pPr algn="just">
              <a:lnSpc>
                <a:spcPct val="15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endParaRPr lang="en-ID" dirty="0">
              <a:effectLst/>
              <a:latin typeface="+mj-lt"/>
              <a:ea typeface="Symbol" panose="05050102010706020507" pitchFamily="18" charset="2"/>
              <a:cs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7452004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34016-4650-4B45-91AD-E7167CEB6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Sales Person General Skills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0C6D88-B9CC-4CE0-89B5-DF0FB23357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lnSpc>
                <a:spcPct val="200000"/>
              </a:lnSpc>
            </a:pPr>
            <a:r>
              <a:rPr lang="en-US" sz="1800" b="1" dirty="0">
                <a:effectLst/>
                <a:latin typeface="+mj-lt"/>
                <a:ea typeface="Times New Roman" panose="02020603050405020304" pitchFamily="18" charset="0"/>
              </a:rPr>
              <a:t>Customer service skill: </a:t>
            </a:r>
          </a:p>
          <a:p>
            <a:pPr algn="just">
              <a:lnSpc>
                <a:spcPct val="200000"/>
              </a:lnSpc>
              <a:buFontTx/>
              <a:buChar char="-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many</a:t>
            </a:r>
            <a:r>
              <a:rPr lang="en-US" sz="2000" spc="5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customers</a:t>
            </a:r>
            <a:r>
              <a:rPr lang="en-US" sz="2000" spc="5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are</a:t>
            </a:r>
            <a:r>
              <a:rPr lang="en-US" sz="2000" spc="5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willing</a:t>
            </a:r>
            <a:r>
              <a:rPr lang="en-US" sz="2000" spc="5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to</a:t>
            </a:r>
            <a:r>
              <a:rPr lang="en-US" sz="2000" spc="5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pay</a:t>
            </a:r>
            <a:r>
              <a:rPr lang="en-US" sz="2000" spc="5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a</a:t>
            </a:r>
            <a:r>
              <a:rPr lang="en-US" sz="2000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higher</a:t>
            </a:r>
            <a:r>
              <a:rPr lang="en-US" sz="2000" spc="5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price</a:t>
            </a:r>
            <a:r>
              <a:rPr lang="en-US" sz="2000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or</a:t>
            </a:r>
            <a:r>
              <a:rPr lang="en-US" sz="2000" spc="5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go</a:t>
            </a:r>
            <a:r>
              <a:rPr lang="en-US" sz="2000" spc="5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without</a:t>
            </a:r>
            <a:r>
              <a:rPr lang="en-US" sz="2000" spc="5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certain</a:t>
            </a:r>
            <a:r>
              <a:rPr lang="en-US" sz="2000" spc="6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features</a:t>
            </a:r>
            <a:r>
              <a:rPr lang="en-US" sz="2000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if</a:t>
            </a:r>
            <a:r>
              <a:rPr lang="en-US" sz="2000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they</a:t>
            </a:r>
            <a:r>
              <a:rPr lang="en-US" sz="2000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know</a:t>
            </a:r>
            <a:r>
              <a:rPr lang="en-US" sz="2000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that</a:t>
            </a:r>
            <a:r>
              <a:rPr lang="en-US" sz="2000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they</a:t>
            </a:r>
            <a:r>
              <a:rPr lang="en-US" sz="2000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have</a:t>
            </a:r>
            <a:r>
              <a:rPr lang="en-US" sz="2000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access</a:t>
            </a:r>
            <a:r>
              <a:rPr lang="en-US" sz="2000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to</a:t>
            </a:r>
            <a:r>
              <a:rPr lang="en-US" sz="2000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excellent</a:t>
            </a:r>
            <a:r>
              <a:rPr lang="en-US" sz="2000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customer</a:t>
            </a:r>
            <a:r>
              <a:rPr lang="en-US" sz="2000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service</a:t>
            </a:r>
            <a:r>
              <a:rPr lang="en-US" sz="2000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people</a:t>
            </a:r>
            <a:r>
              <a:rPr lang="en-US" sz="2000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who</a:t>
            </a:r>
            <a:r>
              <a:rPr lang="en-US" sz="2000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will</a:t>
            </a:r>
            <a:r>
              <a:rPr lang="en-US" sz="2000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be</a:t>
            </a:r>
            <a:r>
              <a:rPr lang="en-US" sz="2000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responsive</a:t>
            </a:r>
            <a:r>
              <a:rPr lang="en-US" sz="2000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and</a:t>
            </a:r>
            <a:r>
              <a:rPr lang="en-US" sz="2000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effective</a:t>
            </a:r>
            <a:r>
              <a:rPr lang="en-US" sz="2000" spc="-2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whenever</a:t>
            </a:r>
            <a:r>
              <a:rPr lang="en-US" sz="2000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they</a:t>
            </a:r>
            <a:r>
              <a:rPr lang="en-US" sz="2000" spc="1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are needed.</a:t>
            </a:r>
            <a:endParaRPr lang="en-ID" sz="2000" dirty="0">
              <a:effectLst/>
              <a:latin typeface="+mj-lt"/>
              <a:ea typeface="Times New Roman" panose="02020603050405020304" pitchFamily="18" charset="0"/>
            </a:endParaRPr>
          </a:p>
          <a:p>
            <a:pPr marL="0" indent="0" algn="just">
              <a:lnSpc>
                <a:spcPct val="200000"/>
              </a:lnSpc>
              <a:spcBef>
                <a:spcPts val="475"/>
              </a:spcBef>
              <a:spcAft>
                <a:spcPts val="0"/>
              </a:spcAft>
              <a:buNone/>
            </a:pPr>
            <a:endParaRPr lang="en-ID" dirty="0">
              <a:latin typeface="+mj-lt"/>
            </a:endParaRPr>
          </a:p>
          <a:p>
            <a:pPr algn="just">
              <a:lnSpc>
                <a:spcPct val="20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endParaRPr lang="en-ID" dirty="0">
              <a:effectLst/>
              <a:latin typeface="+mj-lt"/>
              <a:ea typeface="Symbol" panose="05050102010706020507" pitchFamily="18" charset="2"/>
              <a:cs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7008565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34016-4650-4B45-91AD-E7167CEB6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Sales Person General Skills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0C6D88-B9CC-4CE0-89B5-DF0FB23357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b="1" dirty="0">
                <a:effectLst/>
                <a:ea typeface="Times New Roman" panose="02020603050405020304" pitchFamily="18" charset="0"/>
              </a:rPr>
              <a:t>Integrity: 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n-US" dirty="0">
                <a:effectLst/>
                <a:ea typeface="Times New Roman" panose="02020603050405020304" pitchFamily="18" charset="0"/>
              </a:rPr>
              <a:t>As</a:t>
            </a:r>
            <a:r>
              <a:rPr lang="en-US" spc="3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in</a:t>
            </a:r>
            <a:r>
              <a:rPr lang="en-US" spc="3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any</a:t>
            </a:r>
            <a:r>
              <a:rPr lang="en-US" spc="4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relationship,</a:t>
            </a:r>
            <a:r>
              <a:rPr lang="en-US" spc="3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integrity</a:t>
            </a:r>
            <a:r>
              <a:rPr lang="en-US" spc="4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is</a:t>
            </a:r>
            <a:r>
              <a:rPr lang="en-US" spc="3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vital</a:t>
            </a:r>
            <a:r>
              <a:rPr lang="en-US" spc="3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in</a:t>
            </a:r>
            <a:r>
              <a:rPr lang="en-US" spc="2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your</a:t>
            </a:r>
            <a:r>
              <a:rPr lang="en-US" spc="3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relationships</a:t>
            </a:r>
            <a:r>
              <a:rPr lang="en-US" spc="3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with</a:t>
            </a:r>
            <a:r>
              <a:rPr lang="en-US" spc="3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your</a:t>
            </a:r>
            <a:r>
              <a:rPr lang="en-US" spc="3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customers.</a:t>
            </a:r>
            <a:r>
              <a:rPr lang="en-US" spc="35" dirty="0">
                <a:effectLst/>
                <a:ea typeface="Times New Roman" panose="02020603050405020304" pitchFamily="18" charset="0"/>
              </a:rPr>
              <a:t> </a:t>
            </a:r>
            <a:endParaRPr lang="en-US" dirty="0">
              <a:effectLst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n-US" dirty="0">
                <a:effectLst/>
                <a:ea typeface="Times New Roman" panose="02020603050405020304" pitchFamily="18" charset="0"/>
              </a:rPr>
              <a:t>A</a:t>
            </a:r>
            <a:r>
              <a:rPr lang="en-US" spc="4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simple</a:t>
            </a:r>
            <a:r>
              <a:rPr lang="en-US" spc="3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definition</a:t>
            </a:r>
            <a:r>
              <a:rPr lang="en-US" spc="4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is</a:t>
            </a:r>
            <a:r>
              <a:rPr lang="en-US" spc="4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that</a:t>
            </a:r>
            <a:r>
              <a:rPr lang="en-US" spc="2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someone</a:t>
            </a:r>
            <a:r>
              <a:rPr lang="en-US" spc="4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with</a:t>
            </a:r>
            <a:r>
              <a:rPr lang="en-US" spc="5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integrity</a:t>
            </a:r>
            <a:r>
              <a:rPr lang="en-US" spc="5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acts</a:t>
            </a:r>
            <a:r>
              <a:rPr lang="en-US" spc="4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in</a:t>
            </a:r>
            <a:r>
              <a:rPr lang="en-US" spc="4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accordance</a:t>
            </a:r>
            <a:r>
              <a:rPr lang="en-US" spc="4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with</a:t>
            </a:r>
            <a:r>
              <a:rPr lang="en-US" spc="4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their</a:t>
            </a:r>
            <a:r>
              <a:rPr lang="en-US" spc="4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values</a:t>
            </a:r>
            <a:r>
              <a:rPr lang="en-US" spc="4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and</a:t>
            </a:r>
            <a:r>
              <a:rPr lang="en-US" spc="4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their</a:t>
            </a:r>
            <a:r>
              <a:rPr lang="en-US" spc="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commitments.</a:t>
            </a:r>
            <a:r>
              <a:rPr lang="en-US" spc="50" dirty="0">
                <a:effectLst/>
                <a:ea typeface="Times New Roman" panose="02020603050405020304" pitchFamily="18" charset="0"/>
              </a:rPr>
              <a:t> 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n-US" dirty="0">
                <a:effectLst/>
                <a:ea typeface="Times New Roman" panose="02020603050405020304" pitchFamily="18" charset="0"/>
              </a:rPr>
              <a:t>This</a:t>
            </a:r>
            <a:r>
              <a:rPr lang="en-US" spc="4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means</a:t>
            </a:r>
            <a:r>
              <a:rPr lang="en-US" spc="5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that</a:t>
            </a:r>
            <a:r>
              <a:rPr lang="en-US" spc="5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if</a:t>
            </a:r>
            <a:r>
              <a:rPr lang="en-US" spc="2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you</a:t>
            </a:r>
            <a:r>
              <a:rPr lang="en-US" spc="4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act</a:t>
            </a:r>
            <a:r>
              <a:rPr lang="en-US" spc="5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with</a:t>
            </a:r>
            <a:r>
              <a:rPr lang="en-US" spc="5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integrity,</a:t>
            </a:r>
            <a:r>
              <a:rPr lang="en-US" spc="3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you</a:t>
            </a:r>
            <a:r>
              <a:rPr lang="en-US" spc="4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will</a:t>
            </a:r>
            <a:r>
              <a:rPr lang="en-US" spc="3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be</a:t>
            </a:r>
            <a:r>
              <a:rPr lang="en-US" spc="4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fulfilling</a:t>
            </a:r>
            <a:r>
              <a:rPr lang="en-US" spc="4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not</a:t>
            </a:r>
            <a:r>
              <a:rPr lang="en-US" spc="4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only</a:t>
            </a:r>
            <a:r>
              <a:rPr lang="en-US" spc="4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your</a:t>
            </a:r>
            <a:r>
              <a:rPr lang="en-US" spc="40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organization’s</a:t>
            </a:r>
            <a:r>
              <a:rPr lang="en-US" spc="-24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values,</a:t>
            </a:r>
            <a:r>
              <a:rPr lang="en-US" spc="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but your</a:t>
            </a:r>
            <a:r>
              <a:rPr lang="en-US" spc="5" dirty="0">
                <a:effectLst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ea typeface="Times New Roman" panose="02020603050405020304" pitchFamily="18" charset="0"/>
              </a:rPr>
              <a:t>own.</a:t>
            </a:r>
            <a:endParaRPr lang="en-ID" dirty="0">
              <a:effectLst/>
              <a:ea typeface="Times New Roman" panose="02020603050405020304" pitchFamily="18" charset="0"/>
            </a:endParaRPr>
          </a:p>
          <a:p>
            <a:pPr marL="0" indent="0" algn="just">
              <a:lnSpc>
                <a:spcPct val="200000"/>
              </a:lnSpc>
              <a:spcBef>
                <a:spcPts val="475"/>
              </a:spcBef>
              <a:spcAft>
                <a:spcPts val="0"/>
              </a:spcAft>
              <a:buNone/>
            </a:pPr>
            <a:endParaRPr lang="en-ID" dirty="0"/>
          </a:p>
          <a:p>
            <a:pPr algn="just">
              <a:lnSpc>
                <a:spcPct val="200000"/>
              </a:lnSpc>
              <a:spcBef>
                <a:spcPts val="475"/>
              </a:spcBef>
              <a:spcAft>
                <a:spcPts val="0"/>
              </a:spcAft>
              <a:buFontTx/>
              <a:buChar char="-"/>
            </a:pPr>
            <a:endParaRPr lang="en-ID" dirty="0">
              <a:effectLst/>
              <a:ea typeface="Symbol" panose="05050102010706020507" pitchFamily="18" charset="2"/>
              <a:cs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3776725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085935-31C2-4133-A1A3-812BC399D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Sales Model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8026E5-9FAC-457D-AE4C-4F224E596A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AIDA</a:t>
            </a:r>
          </a:p>
          <a:p>
            <a:r>
              <a:rPr lang="en-US" dirty="0"/>
              <a:t>A = Attention</a:t>
            </a:r>
          </a:p>
          <a:p>
            <a:r>
              <a:rPr lang="en-US" dirty="0"/>
              <a:t>I = Interest</a:t>
            </a:r>
          </a:p>
          <a:p>
            <a:r>
              <a:rPr lang="en-US" dirty="0"/>
              <a:t>D = Desire</a:t>
            </a:r>
          </a:p>
          <a:p>
            <a:r>
              <a:rPr lang="en-US" dirty="0"/>
              <a:t>A= Action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6158927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085935-31C2-4133-A1A3-812BC399D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Attention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8026E5-9FAC-457D-AE4C-4F224E596A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Getting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attention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of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your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customer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is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first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step,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and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is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important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because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it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sets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tone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for</a:t>
            </a:r>
            <a:r>
              <a:rPr lang="en-US" spc="1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your</a:t>
            </a:r>
            <a:r>
              <a:rPr lang="en-US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relationship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going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forward.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As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saying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goes,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only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get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single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chance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to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make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first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impression,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so</a:t>
            </a:r>
            <a:r>
              <a:rPr lang="en-US" spc="-25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be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sure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that</a:t>
            </a:r>
            <a:r>
              <a:rPr lang="en-US" spc="1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are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representing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yourself,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your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product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or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service,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and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your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organization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in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best</a:t>
            </a:r>
            <a:r>
              <a:rPr lang="en-US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possible</a:t>
            </a:r>
            <a:r>
              <a:rPr lang="en-US" spc="1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light.</a:t>
            </a:r>
            <a:r>
              <a:rPr lang="en-US" spc="1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endParaRPr lang="en-ID" dirty="0">
              <a:effectLst/>
              <a:latin typeface="+mj-lt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ID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6333478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085935-31C2-4133-A1A3-812BC399D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Interest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8026E5-9FAC-457D-AE4C-4F224E596A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250000"/>
              </a:lnSpc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Once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you’ve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gotten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prospect’s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attention,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can’t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hold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it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unless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generate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some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interest.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</a:t>
            </a:r>
            <a:r>
              <a:rPr lang="en-US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usually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have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about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15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seconds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to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create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that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interest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in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your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customer.</a:t>
            </a:r>
            <a:endParaRPr lang="en-ID" dirty="0">
              <a:effectLst/>
              <a:latin typeface="+mj-lt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ID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026133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085935-31C2-4133-A1A3-812BC399D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Desire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8026E5-9FAC-457D-AE4C-4F224E596A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grow</a:t>
            </a:r>
            <a:r>
              <a:rPr lang="en-US" spc="5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interest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into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desire</a:t>
            </a:r>
            <a:r>
              <a:rPr lang="en-US" spc="5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for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your</a:t>
            </a:r>
            <a:r>
              <a:rPr lang="en-US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product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or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service.</a:t>
            </a:r>
            <a:r>
              <a:rPr lang="en-US" spc="50" dirty="0">
                <a:effectLst/>
                <a:latin typeface="+mj-lt"/>
                <a:ea typeface="Times New Roman" panose="02020603050405020304" pitchFamily="18" charset="0"/>
              </a:rPr>
              <a:t> 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This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requires</a:t>
            </a:r>
            <a:r>
              <a:rPr lang="en-US" spc="6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further</a:t>
            </a:r>
            <a:r>
              <a:rPr lang="en-US" spc="6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development</a:t>
            </a:r>
            <a:r>
              <a:rPr lang="en-US" spc="5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of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your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rapport</a:t>
            </a:r>
            <a:r>
              <a:rPr lang="en-US" spc="5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and</a:t>
            </a:r>
            <a:r>
              <a:rPr lang="en-US" spc="5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conversations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with</a:t>
            </a:r>
            <a:r>
              <a:rPr lang="en-US" spc="6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</a:t>
            </a:r>
            <a:r>
              <a:rPr lang="en-US" spc="5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prospect.</a:t>
            </a:r>
            <a:r>
              <a:rPr lang="en-US" spc="-2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This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is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when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can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learn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more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about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what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prospect’s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needs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are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and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how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can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help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them,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plus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it’s</a:t>
            </a:r>
            <a:r>
              <a:rPr lang="en-US" spc="-25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chance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for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to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show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that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are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right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choice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for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product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or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service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they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need.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endParaRPr lang="en-ID" dirty="0">
              <a:effectLst/>
              <a:latin typeface="+mj-lt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ID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559873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085935-31C2-4133-A1A3-812BC399D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Action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8026E5-9FAC-457D-AE4C-4F224E596A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200000"/>
              </a:lnSpc>
              <a:spcBef>
                <a:spcPts val="5"/>
              </a:spcBef>
              <a:spcAft>
                <a:spcPts val="0"/>
              </a:spcAft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customer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will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have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strong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desire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for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your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product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or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service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and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will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believe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that</a:t>
            </a:r>
            <a:r>
              <a:rPr lang="en-US" spc="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are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right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choice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to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be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their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provider.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</a:p>
          <a:p>
            <a:pPr algn="just">
              <a:lnSpc>
                <a:spcPct val="200000"/>
              </a:lnSpc>
              <a:spcBef>
                <a:spcPts val="5"/>
              </a:spcBef>
              <a:spcAft>
                <a:spcPts val="0"/>
              </a:spcAft>
            </a:pP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It</a:t>
            </a:r>
            <a:r>
              <a:rPr lang="en-US" spc="2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now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only</a:t>
            </a:r>
            <a:r>
              <a:rPr lang="en-US" spc="4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remains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for</a:t>
            </a:r>
            <a:r>
              <a:rPr lang="en-US" spc="2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you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to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get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customer</a:t>
            </a:r>
            <a:r>
              <a:rPr lang="en-US" spc="4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to</a:t>
            </a:r>
            <a:r>
              <a:rPr lang="en-US" spc="3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take</a:t>
            </a:r>
            <a:r>
              <a:rPr lang="en-US" spc="35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the</a:t>
            </a:r>
            <a:r>
              <a:rPr lang="en-US" spc="-25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next</a:t>
            </a:r>
            <a:r>
              <a:rPr lang="en-US" spc="1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+mj-lt"/>
                <a:ea typeface="Times New Roman" panose="02020603050405020304" pitchFamily="18" charset="0"/>
              </a:rPr>
              <a:t>step.</a:t>
            </a:r>
            <a:endParaRPr lang="en-ID" dirty="0">
              <a:effectLst/>
              <a:latin typeface="+mj-lt"/>
              <a:ea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ID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5721057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A1CB01-3300-4049-A420-8352027DF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5C0800-3F2B-4B6D-8D95-D899BFD775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04800" indent="-304800" algn="just">
              <a:lnSpc>
                <a:spcPct val="150000"/>
              </a:lnSpc>
              <a:spcAft>
                <a:spcPts val="800"/>
              </a:spcAft>
            </a:pPr>
            <a:r>
              <a:rPr lang="en-ID" sz="18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ID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McPheat, S. (2010). </a:t>
            </a:r>
            <a:r>
              <a:rPr lang="en-ID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Basic Selling Skills</a:t>
            </a:r>
            <a:r>
              <a:rPr lang="en-ID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http://dl.is.vnu.edu.vn/bitstream/123456789/251/1/basic-selling-skills.pdf</a:t>
            </a:r>
            <a:endParaRPr lang="en-ID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09492864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5283F6-20DE-413E-A0DE-5781FFC36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E36426-4DC9-4E25-A891-1896DEE6C4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Apply the salesperson general skill to approach your customer</a:t>
            </a:r>
          </a:p>
          <a:p>
            <a:r>
              <a:rPr lang="en-US" dirty="0"/>
              <a:t>Make the record of your selling by following the spreadsheet to this link</a:t>
            </a:r>
          </a:p>
          <a:p>
            <a:r>
              <a:rPr lang="en-ID" dirty="0">
                <a:hlinkClick r:id="rId2"/>
              </a:rPr>
              <a:t>https://docs.google.com/spreadsheets/d/12eTulQXcyW__exUEjr6jkU-S0AvWfZaiLbc6VsOk0MI/edit?usp=sharing</a:t>
            </a:r>
            <a:endParaRPr lang="en-US" dirty="0"/>
          </a:p>
          <a:p>
            <a:endParaRPr lang="en-US" dirty="0"/>
          </a:p>
          <a:p>
            <a:r>
              <a:rPr lang="en-US" dirty="0"/>
              <a:t>Good luck on your product selling. 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378222711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{B6A6E5CB-BA33-4A41-BEB8-43CD072F75BD}tf10001105</Template>
  <TotalTime>62</TotalTime>
  <Words>1953</Words>
  <Application>Microsoft Office PowerPoint</Application>
  <PresentationFormat>Widescreen</PresentationFormat>
  <Paragraphs>206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Adobe Fan Heiti Std B</vt:lpstr>
      <vt:lpstr>Arial MT</vt:lpstr>
      <vt:lpstr>Arial</vt:lpstr>
      <vt:lpstr>Calibri</vt:lpstr>
      <vt:lpstr>Franklin Gothic Book</vt:lpstr>
      <vt:lpstr>Symbol</vt:lpstr>
      <vt:lpstr>Times New Roman</vt:lpstr>
      <vt:lpstr>Crop</vt:lpstr>
      <vt:lpstr>Agriculture business planning</vt:lpstr>
      <vt:lpstr>OUTLINE</vt:lpstr>
      <vt:lpstr>Basic Sales Process</vt:lpstr>
      <vt:lpstr>The Development of the Selling Function</vt:lpstr>
      <vt:lpstr>The Development of the Selling Function</vt:lpstr>
      <vt:lpstr>The Development of the Selling Function</vt:lpstr>
      <vt:lpstr>The Development of the Selling Function</vt:lpstr>
      <vt:lpstr>The Development of the Selling Function</vt:lpstr>
      <vt:lpstr>The Development of the Selling Function</vt:lpstr>
      <vt:lpstr>The Development of the Selling Function</vt:lpstr>
      <vt:lpstr>The Development of the Selling Function</vt:lpstr>
      <vt:lpstr>Sales Person General Skills</vt:lpstr>
      <vt:lpstr>Sales Person General Skills</vt:lpstr>
      <vt:lpstr>Sales Person General Skills</vt:lpstr>
      <vt:lpstr>Sales Person General Skills</vt:lpstr>
      <vt:lpstr>Sales Person General Skills</vt:lpstr>
      <vt:lpstr>Sales Person General Skills</vt:lpstr>
      <vt:lpstr>Sales Person General Skills</vt:lpstr>
      <vt:lpstr>Sales Person General Skills</vt:lpstr>
      <vt:lpstr>Sales Person General Skills</vt:lpstr>
      <vt:lpstr>Sales Person General Skills</vt:lpstr>
      <vt:lpstr>Sales Person General Skills</vt:lpstr>
      <vt:lpstr>Sales Person General Skills</vt:lpstr>
      <vt:lpstr>Sales Person General Skills</vt:lpstr>
      <vt:lpstr>Sales Person General Skills</vt:lpstr>
      <vt:lpstr>Sales Person General Skills</vt:lpstr>
      <vt:lpstr>Sales Person General Skills</vt:lpstr>
      <vt:lpstr>Sales Person General Skills</vt:lpstr>
      <vt:lpstr>Sales Person General Skills</vt:lpstr>
      <vt:lpstr>Sales Person General Skills</vt:lpstr>
      <vt:lpstr>Sales Person General Skills</vt:lpstr>
      <vt:lpstr>Sales Model</vt:lpstr>
      <vt:lpstr>Attention</vt:lpstr>
      <vt:lpstr>Interest</vt:lpstr>
      <vt:lpstr>Desire</vt:lpstr>
      <vt:lpstr>Action</vt:lpstr>
      <vt:lpstr>Reference</vt:lpstr>
      <vt:lpstr>Do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Agriculture business planning</dc:title>
  <dc:creator>Liska Mora</dc:creator>
  <cp:lastModifiedBy>Liska Mora</cp:lastModifiedBy>
  <cp:revision>2</cp:revision>
  <dcterms:created xsi:type="dcterms:W3CDTF">2022-04-20T08:27:37Z</dcterms:created>
  <dcterms:modified xsi:type="dcterms:W3CDTF">2022-04-20T09:29:42Z</dcterms:modified>
</cp:coreProperties>
</file>