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61" r:id="rId3"/>
    <p:sldId id="260" r:id="rId4"/>
    <p:sldId id="259" r:id="rId5"/>
    <p:sldId id="257" r:id="rId6"/>
    <p:sldId id="258" r:id="rId7"/>
    <p:sldId id="262" r:id="rId8"/>
    <p:sldId id="263" r:id="rId9"/>
    <p:sldId id="279" r:id="rId10"/>
    <p:sldId id="264" r:id="rId11"/>
    <p:sldId id="278" r:id="rId12"/>
    <p:sldId id="265" r:id="rId13"/>
    <p:sldId id="266" r:id="rId14"/>
    <p:sldId id="267" r:id="rId15"/>
    <p:sldId id="271" r:id="rId16"/>
    <p:sldId id="272" r:id="rId17"/>
    <p:sldId id="280" r:id="rId18"/>
    <p:sldId id="268" r:id="rId19"/>
    <p:sldId id="281" r:id="rId20"/>
    <p:sldId id="270" r:id="rId21"/>
    <p:sldId id="282" r:id="rId22"/>
    <p:sldId id="273" r:id="rId23"/>
    <p:sldId id="283" r:id="rId24"/>
    <p:sldId id="274" r:id="rId25"/>
    <p:sldId id="275" r:id="rId26"/>
    <p:sldId id="276" r:id="rId27"/>
    <p:sldId id="277" r:id="rId28"/>
    <p:sldId id="286" r:id="rId29"/>
    <p:sldId id="285" r:id="rId30"/>
    <p:sldId id="284" r:id="rId31"/>
    <p:sldId id="287" r:id="rId32"/>
    <p:sldId id="289" r:id="rId33"/>
    <p:sldId id="288" r:id="rId34"/>
  </p:sldIdLst>
  <p:sldSz cx="12192000" cy="6858000"/>
  <p:notesSz cx="6858000" cy="91440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0" d="100"/>
          <a:sy n="70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8B7AD6-4E23-4E8D-9C75-E41A07DD0A10}" type="datetimeFigureOut">
              <a:rPr lang="en-US" smtClean="0"/>
              <a:t>14-Mar-22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157485-ADFD-4C82-BDC9-97DEC6D920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1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157485-ADFD-4C82-BDC9-97DEC6D9208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667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8157485-ADFD-4C82-BDC9-97DEC6D9208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122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1BF4B-B223-419B-8916-06B4A68B9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08029-E81D-4E6C-B209-A7D102D5B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B3B23-E2AD-4D9D-906F-2A2DE6C89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9C2F-373F-49F1-B815-FEDF740A58B0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72380-B0D8-4730-ADBB-1E74B63B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F48B6-0630-43E1-A17E-162D6D575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oudy Old Style" panose="02020502050305020303" pitchFamily="18" charset="0"/>
              </a:defRPr>
            </a:lvl1pPr>
          </a:lstStyle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539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1BF4B-B223-419B-8916-06B4A68B9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08029-E81D-4E6C-B209-A7D102D5B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B3B23-E2AD-4D9D-906F-2A2DE6C89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9C2F-373F-49F1-B815-FEDF740A58B0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72380-B0D8-4730-ADBB-1E74B63B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F48B6-0630-43E1-A17E-162D6D575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oudy Old Style" panose="02020502050305020303" pitchFamily="18" charset="0"/>
              </a:defRPr>
            </a:lvl1pPr>
          </a:lstStyle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942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1BF4B-B223-419B-8916-06B4A68B9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08029-E81D-4E6C-B209-A7D102D5B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B3B23-E2AD-4D9D-906F-2A2DE6C89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9C2F-373F-49F1-B815-FEDF740A58B0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72380-B0D8-4730-ADBB-1E74B63B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F48B6-0630-43E1-A17E-162D6D575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oudy Old Style" panose="02020502050305020303" pitchFamily="18" charset="0"/>
              </a:defRPr>
            </a:lvl1pPr>
          </a:lstStyle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147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1BF4B-B223-419B-8916-06B4A68B9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08029-E81D-4E6C-B209-A7D102D5B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B3B23-E2AD-4D9D-906F-2A2DE6C89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9C2F-373F-49F1-B815-FEDF740A58B0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72380-B0D8-4730-ADBB-1E74B63B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F48B6-0630-43E1-A17E-162D6D575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oudy Old Style" panose="02020502050305020303" pitchFamily="18" charset="0"/>
              </a:defRPr>
            </a:lvl1pPr>
          </a:lstStyle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877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1BF4B-B223-419B-8916-06B4A68B9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08029-E81D-4E6C-B209-A7D102D5B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B3B23-E2AD-4D9D-906F-2A2DE6C89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9C2F-373F-49F1-B815-FEDF740A58B0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72380-B0D8-4730-ADBB-1E74B63B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F48B6-0630-43E1-A17E-162D6D575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oudy Old Style" panose="02020502050305020303" pitchFamily="18" charset="0"/>
              </a:defRPr>
            </a:lvl1pPr>
          </a:lstStyle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66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1BF4B-B223-419B-8916-06B4A68B9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08029-E81D-4E6C-B209-A7D102D5B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B3B23-E2AD-4D9D-906F-2A2DE6C89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9C2F-373F-49F1-B815-FEDF740A58B0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72380-B0D8-4730-ADBB-1E74B63B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F48B6-0630-43E1-A17E-162D6D575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oudy Old Style" panose="02020502050305020303" pitchFamily="18" charset="0"/>
              </a:defRPr>
            </a:lvl1pPr>
          </a:lstStyle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276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1BF4B-B223-419B-8916-06B4A68B9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08029-E81D-4E6C-B209-A7D102D5B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B3B23-E2AD-4D9D-906F-2A2DE6C89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9C2F-373F-49F1-B815-FEDF740A58B0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72380-B0D8-4730-ADBB-1E74B63B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F48B6-0630-43E1-A17E-162D6D575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oudy Old Style" panose="02020502050305020303" pitchFamily="18" charset="0"/>
              </a:defRPr>
            </a:lvl1pPr>
          </a:lstStyle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454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64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714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122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702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24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377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576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922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ED64A-F331-4EE3-B5A5-EEA13700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44E5-0E49-4D2C-AFFB-0CEB74B22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73F2A-56DB-4AC8-A159-44AF9CB95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4C1-6FDC-4B04-A507-46A62825391E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857CB-B2E9-4599-9578-F4B09AC17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BCD3D3-DD48-47E7-B5A6-E0A24B6E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1315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3C271-C3C6-4E1D-A82B-333DF64AB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FDE9A-417D-4D29-A343-B2B2E232BF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36487-5469-4A68-9F3A-1450C73CD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21231-23CC-4A58-A8F9-5D41C6E79397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BED43F-CC90-4F27-9B83-15B39E655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17EA36-0601-4AE8-8D64-349E9AD06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695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F1FEF-5A4C-451A-ADE0-D76F5230C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7EB25C-3B88-4E56-A596-B0C5C3E4E7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C4FFCB-D242-4083-B24C-E416A6CEC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B137DB-09D7-4AE9-9DB0-7DB46FE79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3A8F-E6DB-42DD-A0FD-FC0921AA049C}" type="datetime1">
              <a:rPr lang="en-US" smtClean="0"/>
              <a:t>14-Mar-22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AD47D0-3346-4254-A7A0-A93E172E5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9EA376-B0C6-47D1-81B8-D32918DC2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159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FE3C6-11EB-40C1-96F4-C098F525A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8F9C4-E620-428D-B9F9-39E967FAC4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220866-E46E-41EC-BA55-E6E7DCEC88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525C21-F24E-47AE-B9E1-CBE7A8D3BC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F01068-9710-41A2-AF72-241E96898F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7384D1-C2FE-415D-95B0-B20AA9830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7A5E-8535-49C5-925C-4814AE8D7B16}" type="datetime1">
              <a:rPr lang="en-US" smtClean="0"/>
              <a:t>14-Mar-22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1676A3-0E2F-4622-9763-2C7E01139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A57598-0181-4856-BC29-BDAFF4EED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2646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22720-9AEB-468E-96F8-656B3B49E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1A28C1-C6B9-4964-86A5-AD5BE0265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994-89B4-4088-A3D2-0F3C2515947A}" type="datetime1">
              <a:rPr lang="en-US" smtClean="0"/>
              <a:t>14-Mar-22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8EAB0B-8E10-4D6C-AA1E-71CBB48E3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A43202-B9BF-4700-A8FD-737B185CF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3832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E0CF52-F30D-46E3-8056-CE5ED5221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02C91-C4DC-4E9E-9E5C-7B8004734B7B}" type="datetime1">
              <a:rPr lang="en-US" smtClean="0"/>
              <a:t>14-Mar-22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5A0D52-DE39-4028-97C1-804293A18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8922F6-635D-429B-87ED-C4E0CFFB3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0281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6F44B-126D-40D5-97F3-377F0CAB4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08716-5676-48AF-9AF9-FD18BFC24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38212C-8C89-4648-911B-6535C2501A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FA9FEE-1E29-48B7-BB1A-65EF2EFE6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13C59-6053-4B17-BA09-112BEB0F9D25}" type="datetime1">
              <a:rPr lang="en-US" smtClean="0"/>
              <a:t>14-Mar-22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71D74A-FF45-4AF9-AABB-513362995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1B96B0-93F8-4A13-A39B-23B624359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3593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3A571-C6C0-45A8-B75B-3FD8600B8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8A3BE2-F7B5-4D30-9401-93E4F5DF8D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0C13FE-536A-4752-97F3-2F93AE14D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F09BC5-7751-4C58-9AF6-359CB02E1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865-8CB4-4F53-9B57-BCC76EA6469A}" type="datetime1">
              <a:rPr lang="en-US" smtClean="0"/>
              <a:t>14-Mar-22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C06B3F-615A-46A2-A651-1349F2BED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97FDA3-C4BE-4316-B714-B6827742A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4179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725E4-AEA1-486F-B6FE-94A4895E9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705605-2F61-4259-829D-6E19798CB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2B0A9-86FA-485E-9F75-361111AD3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B43C-7FCE-4AE2-95C4-8DB789DD7C31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4DEF6E-B94D-4182-A142-0601017EF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694CEC-D127-4B1D-8CD6-CAE47FE01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5788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F4BE0B-84F3-43B5-B6D5-EDFE453D4B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71E541-3562-4582-A8A3-7085710F97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F4E848-E681-4AFB-B0F1-717E4E869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10A7F-F7CC-49C3-B817-4A5BA43FAEA8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45F2AE-CE71-41A6-9A0E-6FC6134D7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B33B51-6F7F-45C0-8F4C-A7BDB177A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72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1387D8-54B5-4591-A7B3-E2C6C0BDB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328153-14A3-4768-B4B3-1A2D4A34D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69AA94-6ECA-4842-921F-EE7036F855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BA739-85BF-4337-9408-AD4D442A37CF}" type="datetime1">
              <a:rPr lang="en-US" smtClean="0"/>
              <a:t>14-Mar-22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77BEF-DCB4-444E-991C-5238AB8B60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F51C5-F26F-47BD-9F54-A86AD7FAD4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A6911-636B-4E11-8107-076444972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157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0" r:id="rId2"/>
    <p:sldLayoutId id="2147483669" r:id="rId3"/>
    <p:sldLayoutId id="2147483668" r:id="rId4"/>
    <p:sldLayoutId id="2147483667" r:id="rId5"/>
    <p:sldLayoutId id="2147483663" r:id="rId6"/>
    <p:sldLayoutId id="2147483660" r:id="rId7"/>
    <p:sldLayoutId id="2147483650" r:id="rId8"/>
    <p:sldLayoutId id="2147483673" r:id="rId9"/>
    <p:sldLayoutId id="2147483672" r:id="rId10"/>
    <p:sldLayoutId id="2147483671" r:id="rId11"/>
    <p:sldLayoutId id="2147483666" r:id="rId12"/>
    <p:sldLayoutId id="2147483665" r:id="rId13"/>
    <p:sldLayoutId id="2147483664" r:id="rId14"/>
    <p:sldLayoutId id="2147483662" r:id="rId15"/>
    <p:sldLayoutId id="2147483661" r:id="rId16"/>
    <p:sldLayoutId id="2147483651" r:id="rId17"/>
    <p:sldLayoutId id="2147483652" r:id="rId18"/>
    <p:sldLayoutId id="2147483653" r:id="rId19"/>
    <p:sldLayoutId id="2147483654" r:id="rId20"/>
    <p:sldLayoutId id="2147483655" r:id="rId21"/>
    <p:sldLayoutId id="2147483656" r:id="rId22"/>
    <p:sldLayoutId id="2147483657" r:id="rId23"/>
    <p:sldLayoutId id="2147483658" r:id="rId24"/>
    <p:sldLayoutId id="2147483659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EB3B8-1C9C-4B6F-9B58-49592EE48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98629"/>
          </a:xfrm>
        </p:spPr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Mathematics for Science</a:t>
            </a:r>
            <a:br>
              <a:rPr lang="en-US" dirty="0">
                <a:latin typeface="Goudy Old Style" panose="02020502050305020303" pitchFamily="18" charset="0"/>
              </a:rPr>
            </a:br>
            <a:endParaRPr lang="en-US" dirty="0">
              <a:latin typeface="Goudy Old Style" panose="02020502050305020303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4F3965-EE46-4A86-ADEF-A526FB98B5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dirty="0">
                <a:latin typeface="Goudy Old Style" panose="02020502050305020303" pitchFamily="18" charset="0"/>
              </a:rPr>
              <a:t>Lecture 1</a:t>
            </a:r>
          </a:p>
          <a:p>
            <a:r>
              <a:rPr lang="en-US" sz="3600" dirty="0">
                <a:latin typeface="Goudy Old Style" panose="02020502050305020303" pitchFamily="18" charset="0"/>
              </a:rPr>
              <a:t>Arithmetic of Complex Numbers</a:t>
            </a:r>
          </a:p>
          <a:p>
            <a:r>
              <a:rPr lang="en-US" sz="3600" dirty="0">
                <a:latin typeface="Goudy Old Style" panose="02020502050305020303" pitchFamily="18" charset="0"/>
              </a:rPr>
              <a:t>Kahenya, N.P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0D7714-4394-4467-8A90-514D5BCA8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b="1" smtClean="0">
                <a:latin typeface="Goudy Old Style" panose="02020502050305020303" pitchFamily="18" charset="0"/>
              </a:rPr>
              <a:t>1</a:t>
            </a:fld>
            <a:endParaRPr lang="en-US" b="1" dirty="0">
              <a:latin typeface="Goudy Old Style" panose="020205020503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429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0"/>
    </mc:Choice>
    <mc:Fallback xmlns="">
      <p:transition spd="slow" advTm="2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6F7F7-8845-4EFC-AD1D-C2412BC19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Course Descriptive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1B9E5-D598-41A4-B43F-A25DBFF4CC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Mathematics for science lays a foundation for mathematical concepts for science and engineering courses. </a:t>
            </a:r>
          </a:p>
          <a:p>
            <a:pPr marL="0" indent="0">
              <a:buNone/>
            </a:pPr>
            <a:endParaRPr lang="en-US" dirty="0">
              <a:latin typeface="Goudy Old Style" panose="02020502050305020303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It is designed to equip science, engineering, and mathematics students with pre-calculus knowledge and skills necessary for pursuing other mathematical courses such as calculus, discrete mathematics, linear algebra, among others.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20E052-9C39-4709-9BE5-3FA3CC8E0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926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00C41-2E4E-4187-8831-B561AA7A6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Course Intended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82789-D77B-4B5E-80D3-6820DE73E2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Apply the mathematical concepts learnt in problem-solving and logical skills. </a:t>
            </a:r>
          </a:p>
          <a:p>
            <a:pPr marL="0" indent="0">
              <a:buNone/>
            </a:pPr>
            <a:endParaRPr lang="en-US" dirty="0">
              <a:latin typeface="Goudy Old Style" panose="02020502050305020303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Become familiar with basic knowledge in key concepts discussed in mathematics for science. </a:t>
            </a:r>
          </a:p>
          <a:p>
            <a:pPr marL="0" indent="0">
              <a:buNone/>
            </a:pPr>
            <a:endParaRPr lang="en-US" dirty="0">
              <a:latin typeface="Goudy Old Style" panose="02020502050305020303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Use the knowledge and skills in solving applied real-life problems.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3CFC67-68A9-4FF3-9737-896E552AB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499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6A37A-C701-4C32-835B-EFD4B45BD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Course Content/Lectures Content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2C378-D65A-49F4-902B-39314DDED6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Arithmetic of Complex Numbers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Polar Equations and Graphs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Conic Sections and their application: Circles, Parabolas, Ellipses, and Hyperbolas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Polynomials: Remainder and Factor theorem; Decomposing Rational Functions (CASES I, II, III, and IV).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Trigonometrical equations, solving triangles, identities,  and formula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Introduction to Permutations and Combinations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Permutation functions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Goudy Old Style" panose="02020502050305020303" pitchFamily="18" charset="0"/>
              </a:rPr>
              <a:t>Introduction to Mathematical Induction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8F81A3-4326-47CC-817E-89094C5C5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z="1800" smtClean="0">
                <a:latin typeface="Goudy Old Style" panose="02020502050305020303" pitchFamily="18" charset="0"/>
              </a:rPr>
              <a:t>4</a:t>
            </a:fld>
            <a:endParaRPr lang="en-US" sz="1800" dirty="0">
              <a:latin typeface="Goudy Old Style" panose="020205020503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452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5ACA0-2F07-499B-BB26-BBB6AB5BA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Introduction to lecture 1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9A573-22E3-4EE3-BE29-F7F0D20B0E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This lecture will introduce the set and arithmetic of complex numbers.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9975" algn="l"/>
              </a:tabLst>
            </a:pPr>
            <a:r>
              <a:rPr lang="en-US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Intended learning outcomes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At the end of this lecture, you will be able to;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Both"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Define a complex number.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Both"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Operate the arithmetic of complex numbers.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30CE6C-5773-496C-908C-57A117825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67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C9930-B107-4EAD-9B24-37F9E9ADE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References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31705C-5B12-44F5-AA11-B2E36CA12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These lecture notes should be complemented with relevant topics: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600" dirty="0">
              <a:latin typeface="Goudy Old Style" panose="02020502050305020303" pitchFamily="18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latin typeface="Goudy Old Style" panose="02020502050305020303" pitchFamily="18" charset="0"/>
              </a:rPr>
              <a:t>Kahenya, N.P. (2017) Foundation Mathematics. LAP publishers</a:t>
            </a:r>
          </a:p>
          <a:p>
            <a:pPr marL="0" indent="0">
              <a:buNone/>
            </a:pPr>
            <a:endParaRPr lang="en-US" sz="2600" dirty="0">
              <a:latin typeface="Goudy Old Style" panose="02020502050305020303" pitchFamily="18" charset="0"/>
            </a:endParaRPr>
          </a:p>
          <a:p>
            <a:pPr marL="0" indent="0">
              <a:buNone/>
            </a:pPr>
            <a:r>
              <a:rPr lang="en-US" sz="2600" dirty="0">
                <a:latin typeface="Goudy Old Style" panose="02020502050305020303" pitchFamily="18" charset="0"/>
              </a:rPr>
              <a:t>Stewart, J.(2012) Calculus 7</a:t>
            </a:r>
            <a:r>
              <a:rPr lang="en-US" sz="2600" baseline="30000" dirty="0">
                <a:latin typeface="Goudy Old Style" panose="02020502050305020303" pitchFamily="18" charset="0"/>
              </a:rPr>
              <a:t>th</a:t>
            </a:r>
            <a:r>
              <a:rPr lang="en-US" sz="2600" dirty="0">
                <a:latin typeface="Goudy Old Style" panose="02020502050305020303" pitchFamily="18" charset="0"/>
              </a:rPr>
              <a:t> ed. Brooks/Cole Cengage Learning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674249-AE8C-438F-921E-A98883E69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776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4245E113-D969-4F5A-85A0-3B0171349A07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sz="4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Complex numbers</a:t>
                </a:r>
                <a:r>
                  <a:rPr lang="en-US" sz="4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ℂ</m:t>
                    </m:r>
                  </m:oMath>
                </a14:m>
                <a:br>
                  <a:rPr lang="en-US" sz="4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</a:br>
                <a:endParaRPr lang="en-US" dirty="0"/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4245E113-D969-4F5A-85A0-3B0171349A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 t="-13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867EEF2-2EBE-4460-BBE2-A0832DD6D00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57150" marR="0" indent="-28575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A complex number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ℂ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is the set of numbers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z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that form an ordered pair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of real numbers such that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z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bi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where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Re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z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i.e., the Real part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z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Im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z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i.e., the imaginary part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z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  <a:cs typeface="Calibri" panose="020F0502020204030204" pitchFamily="34" charset="0"/>
                </a:endParaRPr>
              </a:p>
              <a:p>
                <a:pPr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That is;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z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a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bi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∈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ℂ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for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some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∈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ℝ</m:t>
                    </m:r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57150" marR="0" indent="-28575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Note that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i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is called the imaginary number where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i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is the root of negative one, that is,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i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radPr>
                      <m:deg/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−</m:t>
                        </m:r>
                        <m:r>
                          <a:rPr lang="en-US" sz="18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1</m:t>
                        </m:r>
                      </m:e>
                    </m:ra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marL="57150" marR="0" indent="-28575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57150" marR="0" indent="-285750">
                  <a:spcBef>
                    <a:spcPts val="0"/>
                  </a:spcBef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For example;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2+3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;7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9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5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;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10 </m:t>
                        </m:r>
                      </m:e>
                    </m:ra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10</m:t>
                        </m:r>
                      </m:e>
                    </m:rad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>
                  <a:buFont typeface="Wingdings" panose="05000000000000000000" pitchFamily="2" charset="2"/>
                  <a:buChar char="Ø"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867EEF2-2EBE-4460-BBE2-A0832DD6D00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4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407D22-1A7A-43E6-8E44-18A6F050C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09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30C57-9538-487E-B426-8A4099F27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3915"/>
            <a:ext cx="10515600" cy="121654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Goudy Old Style" panose="02020502050305020303" pitchFamily="18" charset="0"/>
              </a:rPr>
              <a:t>Sum and difference of complex numbers</a:t>
            </a:r>
            <a:endParaRPr lang="en-US" sz="3600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3A181D-EE59-4223-A17D-50F9D1CFBA1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285102" y="1346886"/>
                <a:ext cx="10068697" cy="5257199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Add(subtract) the Real parts together and Imaginary parts together.</a:t>
                </a: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Given the complex numbers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 b="0" i="0">
                            <a:latin typeface="Cambria Math" panose="02040503050406030204" pitchFamily="18" charset="0"/>
                          </a:rPr>
                          <m:t>z</m:t>
                        </m:r>
                      </m:e>
                      <m:sub>
                        <m:r>
                          <a:rPr lang="en-US" sz="3600" b="0" i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b="0" i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 b="0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a:rPr lang="en-US" sz="3600" b="0" i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b="0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3600" b="0" i="0">
                        <a:latin typeface="Cambria Math" panose="02040503050406030204" pitchFamily="18" charset="0"/>
                      </a:rPr>
                      <m:t>i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 b="0" i="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b>
                        <m:r>
                          <a:rPr lang="en-US" sz="3600" b="0" i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 b="0" i="0">
                            <a:latin typeface="Cambria Math" panose="02040503050406030204" pitchFamily="18" charset="0"/>
                          </a:rPr>
                          <m:t>z</m:t>
                        </m:r>
                      </m:e>
                      <m:sub>
                        <m:r>
                          <a:rPr lang="en-US" sz="3600" b="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3600" b="0" i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 b="0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a:rPr lang="en-US" sz="3600" b="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3600" b="0" i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 b="0" i="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b>
                        <m:r>
                          <a:rPr lang="en-US" sz="3600" b="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sz="3600" b="0" i="0">
                        <a:latin typeface="Cambria Math" panose="02040503050406030204" pitchFamily="18" charset="0"/>
                      </a:rPr>
                      <m:t>i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then; </a:t>
                </a:r>
              </a:p>
              <a:p>
                <a:pPr marL="0" lv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 b="0" i="0" smtClean="0">
                          <a:latin typeface="Cambria Math" panose="02040503050406030204" pitchFamily="18" charset="0"/>
                        </a:rPr>
                        <m:t>Sum</m:t>
                      </m:r>
                      <m:r>
                        <a:rPr lang="en-US" sz="3600" b="0" i="0" smtClean="0">
                          <a:latin typeface="Cambria Math" panose="02040503050406030204" pitchFamily="18" charset="0"/>
                        </a:rPr>
                        <m:t>: </m:t>
                      </m:r>
                      <m:sSub>
                        <m:sSub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z</m:t>
                          </m:r>
                        </m:e>
                        <m: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36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z</m:t>
                          </m:r>
                        </m:e>
                        <m: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6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i</m:t>
                          </m:r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iy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lv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lvl="0" indent="0" algn="ctr">
                  <a:buNone/>
                </a:pP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3600" i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3600" i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36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3600" i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latin typeface="Cambria Math" panose="020405030504060302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3600" i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3600" i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latin typeface="Cambria Math" panose="020405030504060302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36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m:rPr>
                        <m:sty m:val="p"/>
                      </m:rPr>
                      <a:rPr lang="en-US" sz="3600" i="0">
                        <a:latin typeface="Cambria Math" panose="02040503050406030204" pitchFamily="18" charset="0"/>
                      </a:rPr>
                      <m:t>i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).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 b="0" i="0" smtClean="0">
                          <a:latin typeface="Cambria Math" panose="02040503050406030204" pitchFamily="18" charset="0"/>
                        </a:rPr>
                        <m:t>Difference</m:t>
                      </m:r>
                      <m:r>
                        <a:rPr lang="en-US" sz="3600" b="0" i="0" smtClean="0">
                          <a:latin typeface="Cambria Math" panose="02040503050406030204" pitchFamily="18" charset="0"/>
                        </a:rPr>
                        <m:t>: </m:t>
                      </m:r>
                      <m:sSub>
                        <m:sSub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z</m:t>
                          </m:r>
                        </m:e>
                        <m: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36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z</m:t>
                          </m:r>
                        </m:e>
                        <m: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6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i</m:t>
                          </m:r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iy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 i="0">
                                  <a:latin typeface="Cambria Math" panose="02040503050406030204" pitchFamily="18" charset="0"/>
                                </a:rPr>
                                <m:t>y</m:t>
                              </m:r>
                            </m:e>
                            <m:sub>
                              <m:r>
                                <a:rPr lang="en-US" sz="36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3600" i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3600" i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3600" i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a:rPr lang="en-US" sz="36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3600" i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latin typeface="Cambria Math" panose="020405030504060302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3600" i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3600" i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i="0">
                                <a:latin typeface="Cambria Math" panose="02040503050406030204" pitchFamily="18" charset="0"/>
                              </a:rPr>
                              <m:t>y</m:t>
                            </m:r>
                          </m:e>
                          <m:sub>
                            <m:r>
                              <a:rPr lang="en-US" sz="3600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m:rPr>
                        <m:sty m:val="p"/>
                      </m:rPr>
                      <a:rPr lang="en-US" sz="3600" i="0">
                        <a:latin typeface="Cambria Math" panose="02040503050406030204" pitchFamily="18" charset="0"/>
                      </a:rPr>
                      <m:t>i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).</a:t>
                </a:r>
              </a:p>
              <a:p>
                <a:pPr marL="0" indent="0">
                  <a:buNone/>
                </a:pPr>
                <a:endParaRPr lang="en-US" sz="36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33A181D-EE59-4223-A17D-50F9D1CFBA1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85102" y="1346886"/>
                <a:ext cx="10068697" cy="5257199"/>
              </a:xfrm>
              <a:blipFill>
                <a:blip r:embed="rId2"/>
                <a:stretch>
                  <a:fillRect l="-1878" t="-2900" b="-73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E91AE5-264B-483F-8C36-AA2D2CC7E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44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67ED4-0403-4C27-AD32-79F0355CC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Sum and difference of complex numbers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A91E17D-D93C-48D4-A696-5E934AA13CB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200" b="1" dirty="0">
                    <a:latin typeface="Goudy Old Style" panose="02020502050305020303" pitchFamily="18" charset="0"/>
                  </a:rPr>
                  <a:t>Example: </a:t>
                </a:r>
                <a:r>
                  <a:rPr lang="en-US" sz="3200" dirty="0">
                    <a:latin typeface="Goudy Old Style" panose="02020502050305020303" pitchFamily="18" charset="0"/>
                  </a:rPr>
                  <a:t>Evaluate;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320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</m:d>
                    <m:r>
                      <a:rPr lang="en-US" sz="320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latin typeface="Cambria Math" panose="02040503050406030204" pitchFamily="18" charset="0"/>
                          </a:rPr>
                          <m:t>3+5</m:t>
                        </m:r>
                        <m:r>
                          <m:rPr>
                            <m:sty m:val="p"/>
                          </m:rPr>
                          <a:rPr lang="en-US" sz="320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</m:d>
                  </m:oMath>
                </a14:m>
                <a:endParaRPr lang="en-US" sz="3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3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200" b="1" dirty="0">
                    <a:latin typeface="Goudy Old Style" panose="02020502050305020303" pitchFamily="18" charset="0"/>
                  </a:rPr>
                  <a:t>Solution: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320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</m:d>
                    <m:r>
                      <a:rPr lang="en-US" sz="320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latin typeface="Cambria Math" panose="02040503050406030204" pitchFamily="18" charset="0"/>
                          </a:rPr>
                          <m:t>3+5</m:t>
                        </m:r>
                        <m:r>
                          <m:rPr>
                            <m:sty m:val="p"/>
                          </m:rPr>
                          <a:rPr lang="en-US" sz="320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</m:d>
                    <m:r>
                      <a:rPr lang="en-US" sz="320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latin typeface="Cambria Math" panose="02040503050406030204" pitchFamily="18" charset="0"/>
                          </a:rPr>
                          <m:t>7+3</m:t>
                        </m:r>
                      </m:e>
                    </m:d>
                    <m:r>
                      <a:rPr lang="en-US" sz="320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3200">
                            <a:latin typeface="Cambria Math" panose="02040503050406030204" pitchFamily="18" charset="0"/>
                          </a:rPr>
                          <m:t>i</m:t>
                        </m:r>
                        <m:r>
                          <a:rPr lang="en-US" sz="3200">
                            <a:latin typeface="Cambria Math" panose="02040503050406030204" pitchFamily="18" charset="0"/>
                          </a:rPr>
                          <m:t>+5</m:t>
                        </m:r>
                        <m:r>
                          <m:rPr>
                            <m:sty m:val="p"/>
                          </m:rPr>
                          <a:rPr lang="en-US" sz="320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</m:d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>
                          <a:latin typeface="Cambria Math" panose="02040503050406030204" pitchFamily="18" charset="0"/>
                        </a:rPr>
                        <m:t>=10+3</m:t>
                      </m:r>
                      <m:r>
                        <m:rPr>
                          <m:sty m:val="p"/>
                        </m:rPr>
                        <a:rPr lang="en-US" sz="3200">
                          <a:latin typeface="Cambria Math" panose="02040503050406030204" pitchFamily="18" charset="0"/>
                        </a:rPr>
                        <m:t>i</m:t>
                      </m:r>
                    </m:oMath>
                  </m:oMathPara>
                </a14:m>
                <a:endParaRPr lang="en-US" sz="3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3200" dirty="0"/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32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32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Evaluate: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6+</m:t>
                        </m:r>
                        <m:r>
                          <m:rPr>
                            <m:sty m:val="p"/>
                          </m:rP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</m:t>
                        </m:r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  <m:r>
                          <m:rPr>
                            <m:sty m:val="p"/>
                          </m:rP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</m:oMath>
                </a14:m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32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6+</m:t>
                        </m:r>
                        <m:r>
                          <m:rPr>
                            <m:sty m:val="p"/>
                          </m:rP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</m:t>
                        </m:r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  <m:r>
                          <m:rPr>
                            <m:sty m:val="p"/>
                          </m:rP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  <m:r>
                      <a:rPr lang="en-US" sz="32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6</m:t>
                        </m:r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</m:t>
                        </m:r>
                      </m:e>
                    </m:d>
                    <m:r>
                      <a:rPr lang="en-US" sz="3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−−</m:t>
                        </m:r>
                        <m: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  <m:r>
                          <m:rPr>
                            <m:sty m:val="p"/>
                          </m:rPr>
                          <a:rPr lang="en-US" sz="32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</m:oMath>
                </a14:m>
                <a:endParaRPr lang="en-US" sz="32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32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3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1+10</m:t>
                      </m:r>
                      <m:r>
                        <m:rPr>
                          <m:sty m:val="p"/>
                        </m:rPr>
                        <a:rPr lang="en-US" sz="32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3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A91E17D-D93C-48D4-A696-5E934AA13CB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2"/>
                <a:stretch>
                  <a:fillRect l="-1507" t="-27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73F534-65AB-4B19-9559-755A822B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117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497ED-5B18-4414-A827-9CBB4597A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4242"/>
          </a:xfrm>
        </p:spPr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Product of Complex numbers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FD37AD3-5D28-440A-B008-E9D0E93334C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19368"/>
                <a:ext cx="10515600" cy="5073507"/>
              </a:xfrm>
            </p:spPr>
            <p:txBody>
              <a:bodyPr>
                <a:normAutofit fontScale="92500" lnSpcReduction="20000"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36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Given the complex numbers: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36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z</m:t>
                        </m:r>
                      </m:e>
                      <m:sub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  <m:sub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m:rPr>
                        <m:sty m:val="p"/>
                      </m:rP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</m:oMath>
                </a14:m>
                <a:r>
                  <a:rPr lang="en-US" sz="36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z</m:t>
                        </m:r>
                      </m:e>
                      <m:sub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e>
                      <m:sub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</m:oMath>
                </a14:m>
                <a:r>
                  <a:rPr lang="en-US" sz="36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3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z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z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</m:d>
                      <m:d>
                        <m:d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sz="36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360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)(</m:t>
                      </m:r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3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360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m:rPr>
                          <m:sty m:val="p"/>
                        </m:rP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  <m: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  <m:sup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360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</m:e>
                            <m:sub>
                              <m:r>
                                <a:rPr lang="en-US" sz="36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m:rPr>
                          <m:sty m:val="p"/>
                        </m:rPr>
                        <a:rPr lang="en-US" sz="36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since</m:t>
                      </m:r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36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  <m:sup>
                          <m:r>
                            <a:rPr lang="en-US" sz="36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36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36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</m:t>
                      </m:r>
                    </m:oMath>
                  </m:oMathPara>
                </a14:m>
                <a:endParaRPr lang="en-US" sz="3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3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36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36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 </a:t>
                </a:r>
                <a:endParaRPr lang="en-US" sz="3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FD37AD3-5D28-440A-B008-E9D0E93334C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19368"/>
                <a:ext cx="10515600" cy="5073507"/>
              </a:xfrm>
              <a:blipFill>
                <a:blip r:embed="rId2"/>
                <a:stretch>
                  <a:fillRect l="-1565" t="-44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36BA4F-CDE3-439F-BDCB-A8F90E10F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74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B6ED7-BDC7-42CB-A9DD-62B724BCF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Goudy Old Style" panose="02020502050305020303" pitchFamily="18" charset="0"/>
              </a:rPr>
              <a:t>Product of complex numbers…contd.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12B36AA-68B9-4A5C-9929-DB5AB448FC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Evaluate: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4+3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4+3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=36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8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+27</m:t>
                    </m:r>
                    <m:r>
                      <m:rPr>
                        <m:sty m:val="p"/>
                      </m:rP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2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6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  <m:sup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=36+19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+6=42+19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Now consider the following: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yi</m:t>
                        </m:r>
                      </m:e>
                    </m:d>
                    <m:d>
                      <m:d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yi</m:t>
                        </m:r>
                      </m:e>
                    </m:d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=&gt;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xyi</m:t>
                      </m:r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xyi</m:t>
                      </m:r>
                      <m:r>
                        <a:rPr lang="en-US" sz="2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2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Note that the product of the two is a real number </a:t>
                </a:r>
                <a14:m>
                  <m:oMath xmlns:m="http://schemas.openxmlformats.org/officeDocument/2006/math"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e>
                      <m:sup>
                        <m:r>
                          <a:rPr lang="en-US" sz="2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12B36AA-68B9-4A5C-9929-DB5AB448FC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b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59953-0C1A-4F55-A3B9-6C1A7AA5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437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DB338-75DA-430A-98B1-EEA5694E8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Conjugate of complex number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2118E3C-B4CD-4B80-A7CB-8BF1083EC0B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60310"/>
                <a:ext cx="10515600" cy="503256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Given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z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yi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 then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acc>
                    <m:r>
                      <a:rPr lang="en-US" i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yi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called the complex conjugate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z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yi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and vice versa.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product of a complex number and its conjugate is a real number.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2+3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</m:d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2−3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=4+9=13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conjugate of a proper complex is itself.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For example, the conjugate of </a:t>
                </a:r>
                <a14:m>
                  <m:oMath xmlns:m="http://schemas.openxmlformats.org/officeDocument/2006/math">
                    <m:r>
                      <a:rPr lang="en-US" i="0" dirty="0">
                        <a:latin typeface="Cambria Math" panose="02040503050406030204" pitchFamily="18" charset="0"/>
                      </a:rPr>
                      <m:t>8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i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</a:t>
                </a:r>
                <a14:m>
                  <m:oMath xmlns:m="http://schemas.openxmlformats.org/officeDocument/2006/math">
                    <m:r>
                      <a:rPr lang="en-US" i="0" dirty="0">
                        <a:latin typeface="Cambria Math" panose="02040503050406030204" pitchFamily="18" charset="0"/>
                      </a:rPr>
                      <m:t>8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hence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8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×8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=64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=−64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In general, the complex conjugate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xi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xi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since;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xi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xi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i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=−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ℝ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2118E3C-B4CD-4B80-A7CB-8BF1083EC0B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60310"/>
                <a:ext cx="10515600" cy="5032565"/>
              </a:xfrm>
              <a:blipFill>
                <a:blip r:embed="rId2"/>
                <a:stretch>
                  <a:fillRect l="-1217" t="-2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6E714B-ACB4-4D9E-A621-DD906E55C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61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14E82-586C-4399-877A-049E56FDB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Division of complex numbers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A29DBF1-CCA1-4F83-B285-96AEDF8C893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33015"/>
                <a:ext cx="10515600" cy="5268036"/>
              </a:xfrm>
            </p:spPr>
            <p:txBody>
              <a:bodyPr/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Given the complex number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bi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yi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we can simplify by multiplying both the numerator and denominator with the conjugate of the denominator i.e.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bi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yi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yi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yi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bi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)(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yi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Simplify the following;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5+7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num>
                      <m:den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3+2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We multiply both the numerator and the denominator by the conjugate of the denominator i.e.</a:t>
                </a:r>
                <a14:m>
                  <m:oMath xmlns:m="http://schemas.openxmlformats.org/officeDocument/2006/math">
                    <m:r>
                      <a:rPr lang="en-US" sz="1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to get;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5+7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3+2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15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+21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14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i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29+11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13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A29DBF1-CCA1-4F83-B285-96AEDF8C893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33015"/>
                <a:ext cx="10515600" cy="5268036"/>
              </a:xfrm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6B8DDB-05A9-4FE5-8F45-A6AE4B54B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62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507F7-F5BF-4837-901E-D55A49F0D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Equal complex  numbers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FB3346-3752-4B43-A680-AAB9C42024E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60310"/>
                <a:ext cx="10515600" cy="4716653"/>
              </a:xfrm>
            </p:spPr>
            <p:txBody>
              <a:bodyPr>
                <a:normAutofit fontScale="92500" lnSpcReduction="10000"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If two complex numbers are equal, then their respective real parts and their imaginary parts are equal. 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That is 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yi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bi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then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and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24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Find the value of a and b given that;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2+</m:t>
                              </m:r>
                              <m:r>
                                <m:rPr>
                                  <m:sty m:val="p"/>
                                </m:rPr>
                                <a:rPr lang="en-US" sz="24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i</m:t>
                              </m:r>
                            </m:e>
                          </m:d>
                        </m:e>
                        <m:sup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−3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bi</m:t>
                          </m:r>
                        </m:e>
                      </m:d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bi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Consider the LHS: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4+4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  <m:sup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−3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bi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=4−1−3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+4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bi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3−3</m:t>
                          </m:r>
                          <m:r>
                            <m:rPr>
                              <m:sty m:val="p"/>
                            </m:rP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</m:d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4+3</m:t>
                          </m:r>
                          <m:r>
                            <m:rPr>
                              <m:sty m:val="p"/>
                            </m:rP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Then we have;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3−3</m:t>
                          </m:r>
                          <m:r>
                            <m:rPr>
                              <m:sty m:val="p"/>
                            </m:rP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</m:d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4+3</m:t>
                          </m:r>
                          <m:r>
                            <m:rPr>
                              <m:sty m:val="p"/>
                            </m:rP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bi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This implies that;</a:t>
                </a:r>
                <a:endParaRPr lang="en-US" sz="24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3−3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4+3</m:t>
                          </m:r>
                          <m:r>
                            <m:rPr>
                              <m:sty m:val="p"/>
                            </m:rPr>
                            <a:rPr lang="en-US" sz="24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bi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=&gt;4+3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=−2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FB3346-3752-4B43-A680-AAB9C42024E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60310"/>
                <a:ext cx="10515600" cy="4716653"/>
              </a:xfrm>
              <a:blipFill>
                <a:blip r:embed="rId2"/>
                <a:stretch>
                  <a:fillRect l="-754" t="-21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1DDEC4-0898-4F12-8D2B-3BDC88873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98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9FB6B-DEB8-40C4-993D-EBE84C59D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99FDF69-9982-4B00-8BC4-E95E89A5891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30036"/>
                <a:ext cx="10515600" cy="5162839"/>
              </a:xfrm>
            </p:spPr>
            <p:txBody>
              <a:bodyPr/>
              <a:lstStyle/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Determine the value of a and b given;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3+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1−3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=7+5</m:t>
                      </m:r>
                      <m:r>
                        <m:rPr>
                          <m:sty m:val="p"/>
                        </m:rP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Consider the LHS. We simplify it to get;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3+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3+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3−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3−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(3−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3−</m:t>
                              </m:r>
                              <m:r>
                                <m:rPr>
                                  <m:sty m:val="p"/>
                                </m:rP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i</m:t>
                              </m:r>
                            </m:e>
                          </m:d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1−3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1−3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×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1+3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1+3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(1+3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(1+3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 we have;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3−</m:t>
                              </m:r>
                              <m:r>
                                <m:rPr>
                                  <m:sty m:val="p"/>
                                </m:rP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i</m:t>
                              </m:r>
                            </m:e>
                          </m:d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(1+3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ai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bi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)+</m:t>
                          </m:r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m:rPr>
                                  <m:sty m:val="p"/>
                                </m:rP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b</m:t>
                              </m:r>
                              <m: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 sz="1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a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a:rPr lang="en-US" sz="1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1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99FDF69-9982-4B00-8BC4-E95E89A5891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30036"/>
                <a:ext cx="10515600" cy="5162839"/>
              </a:xfrm>
              <a:blipFill>
                <a:blip r:embed="rId2"/>
                <a:stretch>
                  <a:fillRect l="-522" t="-10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5CC3D4-C6DF-4D91-BEF4-3D333CA6A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90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47FC9-FB9D-4A6C-B69F-509818626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7C3672B-0380-46E5-B96E-34848E01CE3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46909"/>
                <a:ext cx="10515600" cy="5245966"/>
              </a:xfrm>
            </p:spPr>
            <p:txBody>
              <a:bodyPr>
                <a:noAutofit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Equating to the RHS we get;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=7+5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=&gt;</m:t>
                      </m:r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</m:num>
                        <m:den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=7=&gt;3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=70⋯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Again;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num>
                        <m:den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10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=50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=&gt;3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=50⋯(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ii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4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7C3672B-0380-46E5-B96E-34848E01CE3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46909"/>
                <a:ext cx="10515600" cy="5245966"/>
              </a:xfrm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D6DFD6-F43B-4203-8679-CE15C20EF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2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7B8FB-44FD-47F1-8D0F-79DB8EDBD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44BCB00-15A5-4CA7-B855-913C0258775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886200" algn="l"/>
                  </a:tabLst>
                </a:pPr>
                <a:r>
                  <a:rPr lang="en-US" sz="4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next solve equations (i) and (ii) simultaneously;	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(ii)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4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</m:t>
                    </m:r>
                    <m:r>
                      <m:rPr>
                        <m:sty m:val="p"/>
                      </m:rPr>
                      <a:rPr lang="en-US" sz="4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4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−50</m:t>
                    </m:r>
                  </m:oMath>
                </a14:m>
                <a:endParaRPr lang="en-US" sz="40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Replacing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</m:oMath>
                </a14:m>
                <a:r>
                  <a:rPr lang="en-US" sz="4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</a:t>
                </a:r>
                <a14:m>
                  <m:oMath xmlns:m="http://schemas.openxmlformats.org/officeDocument/2006/math">
                    <m:r>
                      <a:rPr lang="en-US" sz="4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r>
                      <m:rPr>
                        <m:sty m:val="p"/>
                      </m:rPr>
                      <a:rPr lang="en-US" sz="4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4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−50</m:t>
                    </m:r>
                  </m:oMath>
                </a14:m>
                <a:r>
                  <a:rPr lang="en-US" sz="4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equation (i) to get;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3</m:t>
                      </m:r>
                      <m:d>
                        <m:dPr>
                          <m:ctrlPr>
                            <a:rPr lang="en-US" sz="4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4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  <m:r>
                            <m:rPr>
                              <m:sty m:val="p"/>
                            </m:rPr>
                            <a:rPr lang="en-US" sz="4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b</m:t>
                          </m:r>
                          <m:r>
                            <a:rPr lang="en-US" sz="4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−50</m:t>
                          </m:r>
                        </m:e>
                      </m:d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=70</m:t>
                      </m:r>
                    </m:oMath>
                  </m:oMathPara>
                </a14:m>
                <a:endParaRPr lang="en-US" sz="40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9</m:t>
                      </m:r>
                      <m:r>
                        <m:rPr>
                          <m:sty m:val="p"/>
                        </m:rP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−150+</m:t>
                      </m:r>
                      <m:r>
                        <m:rPr>
                          <m:sty m:val="p"/>
                        </m:rP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=70</m:t>
                      </m:r>
                    </m:oMath>
                  </m:oMathPara>
                </a14:m>
                <a:endParaRPr lang="en-US" sz="40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10</m:t>
                      </m:r>
                      <m:r>
                        <m:rPr>
                          <m:sty m:val="p"/>
                        </m:rP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=220</m:t>
                      </m:r>
                    </m:oMath>
                  </m:oMathPara>
                </a14:m>
                <a:endParaRPr lang="en-US" sz="40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</m:t>
                      </m:r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=22</m:t>
                      </m:r>
                    </m:oMath>
                  </m:oMathPara>
                </a14:m>
                <a:endParaRPr lang="en-US" sz="40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∴ </m:t>
                      </m:r>
                      <m:r>
                        <m:rPr>
                          <m:sty m:val="p"/>
                        </m:rP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</m:t>
                      </m:r>
                      <m:d>
                        <m:dPr>
                          <m:ctrlPr>
                            <a:rPr lang="en-US" sz="4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4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22</m:t>
                          </m:r>
                        </m:e>
                      </m:d>
                      <m:r>
                        <a:rPr lang="en-US" sz="4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−50=66−50=16</m:t>
                      </m:r>
                    </m:oMath>
                  </m:oMathPara>
                </a14:m>
                <a:endParaRPr lang="en-US" sz="40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44BCB00-15A5-4CA7-B855-913C0258775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55" t="-35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E384FE-0728-45AF-86B9-B2A01DB51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266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63813-B802-4CEA-9A7D-17468D1D0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Square root of complex numbers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2050946-0701-4519-B92E-77E159F7F06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60310"/>
                <a:ext cx="10515600" cy="5131559"/>
              </a:xfrm>
            </p:spPr>
            <p:txBody>
              <a:bodyPr>
                <a:noAutofit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Proposition: The square root of a complex numbers is a complex number i.e.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yi</m:t>
                        </m:r>
                      </m:e>
                    </m:ra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bi</m:t>
                    </m:r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Evaluate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5+3</m:t>
                        </m:r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rad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Let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5+3</m:t>
                        </m:r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ra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yi</m:t>
                    </m:r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Squaring both sides give us;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5+3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m:rPr>
                                  <m:sty m:val="p"/>
                                </m:rP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yi</m:t>
                              </m:r>
                            </m:e>
                          </m:d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5+3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xyi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5+3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xyi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5+3</m:t>
                      </m:r>
                      <m:r>
                        <m:rPr>
                          <m:sty m:val="p"/>
                        </m:rPr>
                        <a:rPr lang="en-US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xyi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2050946-0701-4519-B92E-77E159F7F0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60310"/>
                <a:ext cx="10515600" cy="5131559"/>
              </a:xfrm>
              <a:blipFill>
                <a:blip r:embed="rId2"/>
                <a:stretch>
                  <a:fillRect l="-1217" t="-2140" r="-1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103F78-2B9A-4C48-AA8C-2997F138F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27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77086-A0CF-437B-8C4F-BF8F8A1BD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44BE5C-FE4D-4C50-A10F-F623892DBC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30036"/>
                <a:ext cx="10515600" cy="5162839"/>
              </a:xfrm>
            </p:spPr>
            <p:txBody>
              <a:bodyPr>
                <a:normAutofit fontScale="85000" lnSpcReduction="10000"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5+3</m:t>
                      </m:r>
                      <m:r>
                        <m:rPr>
                          <m:sty m:val="p"/>
                        </m:rPr>
                        <a:rPr lang="en-US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xyi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Comparing the two sides we get two equations;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=5⋯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=3⋯(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ii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Comparing the two sides we get two equations;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=5⋯</m:t>
                      </m:r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</m:t>
                      </m:r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=3⋯(</m:t>
                      </m:r>
                      <m:r>
                        <m:rPr>
                          <m:sty m:val="p"/>
                        </m:rP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ii</m:t>
                      </m:r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equation (ii) we have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den>
                    </m:f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Then replace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den>
                    </m:f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equation (i) to get;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sz="28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800" i="0" smtClean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2800" i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−9=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20</m:t>
                      </m:r>
                      <m:sSup>
                        <m:sSupPr>
                          <m:ctrlPr>
                            <a:rPr lang="en-US" sz="28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b="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28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20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−9=0⋯</m:t>
                      </m:r>
                      <m:d>
                        <m:d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∗</m:t>
                          </m:r>
                        </m:e>
                      </m:d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44BE5C-FE4D-4C50-A10F-F623892DBC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30036"/>
                <a:ext cx="10515600" cy="5162839"/>
              </a:xfrm>
              <a:blipFill>
                <a:blip r:embed="rId2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BAF9E3-0FD5-4A19-92FC-34281728F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6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6AF4D-AB04-4E76-8300-8AF7EEFB2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F2AA5C1-7E24-4385-94B8-8C715738D14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20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−9=0⋯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∗</m:t>
                          </m:r>
                        </m:e>
                      </m:d>
                    </m:oMath>
                  </m:oMathPara>
                </a14:m>
                <a:endParaRPr lang="en-US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t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 equation (*) becomes </a:t>
                </a:r>
                <a14:m>
                  <m:oMath xmlns:m="http://schemas.openxmlformats.org/officeDocument/2006/math"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</m:t>
                    </m:r>
                    <m:sSup>
                      <m:sSup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t</m:t>
                        </m:r>
                      </m:e>
                      <m:sup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8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20</m:t>
                    </m:r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t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−9=0</m:t>
                    </m:r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t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±</m:t>
                        </m:r>
                        <m:rad>
                          <m:radPr>
                            <m:degHide m:val="on"/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400</m:t>
                            </m:r>
                            <m:r>
                              <a:rPr lang="en-US" sz="2800" i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+4</m:t>
                            </m:r>
                            <m:d>
                              <m:d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0" smtClea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</m:d>
                            <m:d>
                              <m:dPr>
                                <m:ctrlPr>
                                  <a:rPr lang="en-US" sz="2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0" smtClean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9</m:t>
                                </m:r>
                              </m:e>
                            </m:d>
                          </m:e>
                        </m:rad>
                      </m:num>
                      <m:den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</m:t>
                        </m:r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±</m:t>
                        </m:r>
                        <m:rad>
                          <m:radPr>
                            <m:degHide m:val="on"/>
                            <m:ctrlPr>
                              <a:rPr lang="en-US" sz="2800" b="0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544</m:t>
                            </m:r>
                          </m:e>
                        </m:rad>
                      </m:num>
                      <m:den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≈5.42 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𝑜𝑟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−0.42 </m:t>
                    </m:r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Hence;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8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5.42⇒</m:t>
                      </m:r>
                      <m:r>
                        <a:rPr lang="en-US" sz="28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r>
                        <a:rPr lang="en-US" sz="28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=±2.33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−0.42 (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Invalid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since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must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be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Real</m:t>
                      </m:r>
                      <m:r>
                        <a:rPr lang="en-US" sz="2800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F2AA5C1-7E24-4385-94B8-8C715738D1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DEA51B-78AD-4F26-8F9A-B493244E0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09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F2E0D-ADBE-4271-BBC6-5B3B57BFF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01C510C-ED56-4C54-9CC5-5F119243C96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 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when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=±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2.33 </m:t>
                    </m:r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then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den>
                    </m:f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±0.64</m:t>
                    </m:r>
                  </m:oMath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5+3</m:t>
                        </m:r>
                        <m:r>
                          <m:rPr>
                            <m:sty m:val="p"/>
                          </m:rPr>
                          <a:rPr lang="en-US" sz="280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rad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yi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=±(</m:t>
                    </m:r>
                    <m:r>
                      <a:rPr lang="en-US" sz="2800" b="0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2.33+0.64</m:t>
                    </m:r>
                    <m:r>
                      <m:rPr>
                        <m:sty m:val="p"/>
                      </m:rP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28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01C510C-ED56-4C54-9CC5-5F119243C96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4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192F77-BF9F-442D-8DC3-317516CED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62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45184-35E0-44DB-BDF9-2F1805A8B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D6DF98B-3455-4352-AA66-06B5D3B87BB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41946"/>
                <a:ext cx="10515600" cy="4935017"/>
              </a:xfrm>
            </p:spPr>
            <p:txBody>
              <a:bodyPr>
                <a:noAutofit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Evaluate;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4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  <m:r>
                          <a:rPr lang="en-US" sz="4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4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 sz="4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rad>
                  </m:oMath>
                </a14:m>
                <a:endParaRPr lang="en-US" sz="4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4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Let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4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  <m:r>
                          <a:rPr lang="en-US" sz="4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4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 sz="4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rad>
                    <m:r>
                      <a:rPr lang="en-US" sz="4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4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4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4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yi</m:t>
                    </m:r>
                  </m:oMath>
                </a14:m>
                <a:endParaRPr lang="en-US" sz="4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Square both sides to get;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</m:t>
                      </m:r>
                      <m:r>
                        <a:rPr lang="en-US" sz="4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4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4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sz="4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  <m:r>
                                <a:rPr lang="en-US" sz="4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m:rPr>
                                  <m:sty m:val="p"/>
                                </m:rPr>
                                <a:rPr lang="en-US" sz="4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yi</m:t>
                              </m:r>
                            </m:e>
                          </m:d>
                        </m:e>
                        <m:sup>
                          <m: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4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xyi</m:t>
                      </m:r>
                      <m:r>
                        <a:rPr lang="en-US" sz="4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4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4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</m:t>
                      </m:r>
                      <m:r>
                        <a:rPr lang="en-US" sz="4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4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4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4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4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4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4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4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sz="44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</m:t>
                      </m:r>
                      <m:r>
                        <m:rPr>
                          <m:sty m:val="p"/>
                        </m:rP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xyi</m:t>
                      </m:r>
                      <m:r>
                        <a:rPr lang="en-US" sz="4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⋯(∗)</m:t>
                      </m:r>
                    </m:oMath>
                  </m:oMathPara>
                </a14:m>
                <a:endParaRPr lang="en-US" sz="4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equation (*) we can get two equations;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1=</m:t>
                      </m:r>
                      <m:sSup>
                        <m:sSupPr>
                          <m:ctrlPr>
                            <a:rPr lang="en-US" sz="4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4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y</m:t>
                          </m:r>
                        </m:e>
                        <m:sup>
                          <m: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</m:t>
                      </m:r>
                      <m:d>
                        <m:dPr>
                          <m:ctrlPr>
                            <a:rPr lang="en-US" sz="4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4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sz="4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5=2</m:t>
                      </m:r>
                      <m:r>
                        <m:rPr>
                          <m:sty m:val="p"/>
                        </m:rP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xy</m:t>
                      </m:r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ii</m:t>
                      </m:r>
                      <m:r>
                        <a:rPr lang="en-US" sz="4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4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6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D6DF98B-3455-4352-AA66-06B5D3B87BB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41946"/>
                <a:ext cx="10515600" cy="4935017"/>
              </a:xfrm>
              <a:blipFill>
                <a:blip r:embed="rId2"/>
                <a:stretch>
                  <a:fillRect l="-2377" t="-2719" b="-9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DA568E-1D67-482A-9136-B350ADB45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649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8EF49-0D4F-4CED-87C3-DD377CAE7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590973-B80A-4D91-920D-04790CA2CF3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equation (ii) we get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  <m:r>
                      <a:rPr lang="en-US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den>
                    </m:f>
                    <m:r>
                      <a:rPr lang="en-US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then we replace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</a:t>
                </a:r>
                <a14:m>
                  <m:oMath xmlns:m="http://schemas.openxmlformats.org/officeDocument/2006/math">
                    <m:r>
                      <a:rPr lang="en-US" sz="2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sz="2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den>
                    </m:f>
                  </m:oMath>
                </a14:m>
                <a:r>
                  <a:rPr lang="en-US" sz="2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equation (i) to get;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1=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2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US" sz="28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2800" i="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x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1=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25</m:t>
                          </m:r>
                        </m:num>
                        <m:den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US" sz="2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8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sz="2800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=4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2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−25=&gt;4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2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−4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−25=0</m:t>
                      </m:r>
                    </m:oMath>
                  </m:oMathPara>
                </a14:m>
                <a:endParaRPr lang="en-US" sz="2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590973-B80A-4D91-920D-04790CA2CF3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055DBA-E58D-4BE6-BCC3-7D6155F21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02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2838F-192D-4F26-95D0-CDAE6E25A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7EBB43-3171-4B78-B67E-2229BD70D7B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78425"/>
                <a:ext cx="10515600" cy="5114450"/>
              </a:xfrm>
            </p:spPr>
            <p:txBody>
              <a:bodyPr>
                <a:normAutofit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t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 we have;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t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−4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t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−25=0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t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4±</m:t>
                          </m:r>
                          <m:rad>
                            <m:radPr>
                              <m:degHide m:val="on"/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16+400</m:t>
                              </m:r>
                            </m:e>
                          </m:rad>
                        </m:num>
                        <m:den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4±20.4</m:t>
                          </m:r>
                        </m:num>
                        <m:den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24.4</m:t>
                          </m:r>
                        </m:num>
                        <m:den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or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16.4</m:t>
                          </m:r>
                        </m:num>
                        <m:den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24.4</m:t>
                          </m:r>
                        </m:num>
                        <m:den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=&gt;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=±1.75∴</m:t>
                      </m:r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y</m:t>
                      </m:r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≈±1.429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16.4</m:t>
                          </m:r>
                        </m:num>
                        <m:den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8</m:t>
                          </m:r>
                        </m:den>
                      </m:f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=&gt;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Invalid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since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must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be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real</m:t>
                      </m:r>
                      <m:r>
                        <a:rPr lang="en-US" b="0" i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Hence;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  <a:tabLst>
                    <a:tab pos="3000375" algn="ctr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1−5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</m:rad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=±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1.75+1.43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e>
                      </m:d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7EBB43-3171-4B78-B67E-2229BD70D7B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78425"/>
                <a:ext cx="10515600" cy="5114450"/>
              </a:xfrm>
              <a:blipFill>
                <a:blip r:embed="rId2"/>
                <a:stretch>
                  <a:fillRect l="-1217" t="-20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8DA72-7221-46A5-8635-B16EB085D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088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31343-C7F0-4C88-A7E9-F326C19B3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Argand diagram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4AA4608-D44E-4A82-B916-9200B0075AB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28725"/>
                <a:ext cx="10515600" cy="4948238"/>
              </a:xfrm>
            </p:spPr>
            <p:txBody>
              <a:bodyPr/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 complex number can be represented as a vector in the Argand diagram. If point P(x, y) is a point on the diagram, the position vector </a:t>
                </a: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p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represents the complex number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𝑦𝑖</m:t>
                        </m:r>
                      </m:e>
                    </m:d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4AA4608-D44E-4A82-B916-9200B0075AB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28725"/>
                <a:ext cx="10515600" cy="4948238"/>
              </a:xfrm>
              <a:blipFill>
                <a:blip r:embed="rId2"/>
                <a:stretch>
                  <a:fillRect l="-522" t="-1233" r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hart, line chart&#10;&#10;Description automatically generated">
            <a:extLst>
              <a:ext uri="{FF2B5EF4-FFF2-40B4-BE49-F238E27FC236}">
                <a16:creationId xmlns:a16="http://schemas.microsoft.com/office/drawing/2014/main" id="{95C2BE66-AC4B-408E-A939-E4F6D8BE7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7360" y="1920240"/>
            <a:ext cx="8869680" cy="4644622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0A091C-EEEC-4AE9-89CD-7DF8B59F1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2154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521F4-668A-48D4-A70E-769B53742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Modulus of a complex number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6B1C006-E883-415A-9640-A5AFC2C3B3F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</p:spPr>
            <p:txBody>
              <a:bodyPr>
                <a:noAutofit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distance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OP</m:t>
                        </m:r>
                      </m:e>
                    </m:acc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called the modulus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is denoted by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mod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z</m:t>
                        </m:r>
                      </m:e>
                    </m: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or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|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iy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|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It is the measure of magnitude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By Pythagoras theorem we have;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z</m:t>
                          </m:r>
                        </m:e>
                      </m:d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x</m:t>
                              </m:r>
                            </m:e>
                            <m:sup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y</m:t>
                              </m:r>
                            </m:e>
                            <m:sup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Given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=2+5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determine </a:t>
                </a:r>
                <a14:m>
                  <m:oMath xmlns:m="http://schemas.openxmlformats.org/officeDocument/2006/math"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|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|</m:t>
                    </m:r>
                  </m:oMath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z</m:t>
                        </m:r>
                      </m:e>
                    </m: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4+25</m:t>
                        </m:r>
                      </m:e>
                    </m:ra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29</m:t>
                        </m:r>
                      </m:e>
                    </m:rad>
                  </m:oMath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Given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=−11−9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determine </a:t>
                </a:r>
                <a14:m>
                  <m:oMath xmlns:m="http://schemas.openxmlformats.org/officeDocument/2006/math"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|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|</m:t>
                    </m:r>
                  </m:oMath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z</m:t>
                        </m:r>
                      </m:e>
                    </m: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b="0" i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(−11)</m:t>
                            </m:r>
                          </m:e>
                          <m:sup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(9)</m:t>
                            </m:r>
                          </m:e>
                          <m:sup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121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a:rPr lang="en-US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81</m:t>
                        </m:r>
                      </m:e>
                    </m:ra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a:rPr lang="en-US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02</m:t>
                        </m:r>
                      </m:e>
                    </m:rad>
                  </m:oMath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6B1C006-E883-415A-9640-A5AFC2C3B3F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67250"/>
              </a:xfrm>
              <a:blipFill>
                <a:blip r:embed="rId2"/>
                <a:stretch>
                  <a:fillRect l="-1217" t="-2089" r="-522" b="-3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B8C04A-07D5-4CF0-BB2A-FE03B3B2D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82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1F933-C21D-4DB7-95F6-F8FFBCF7E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Argument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EBC0E88-818F-487B-8019-9E4489BF3BB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00163"/>
                <a:ext cx="10515600" cy="5029200"/>
              </a:xfrm>
            </p:spPr>
            <p:txBody>
              <a:bodyPr>
                <a:noAutofit/>
              </a:bodyPr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argument denoted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θ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or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arg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z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 </m:t>
                        </m:r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arg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⁡(</m:t>
                        </m:r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iy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or amplitude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the magnitude of the angle between real axis and line representing the complex number in the Argand diagram. </a:t>
                </a: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Remark: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≠0, 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tanθ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den>
                    </m:f>
                  </m:oMath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EBC0E88-818F-487B-8019-9E4489BF3BB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00163"/>
                <a:ext cx="10515600" cy="5029200"/>
              </a:xfrm>
              <a:blipFill>
                <a:blip r:embed="rId2"/>
                <a:stretch>
                  <a:fillRect l="-1217" t="-20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hart&#10;&#10;Description automatically generated">
            <a:extLst>
              <a:ext uri="{FF2B5EF4-FFF2-40B4-BE49-F238E27FC236}">
                <a16:creationId xmlns:a16="http://schemas.microsoft.com/office/drawing/2014/main" id="{458E4580-D900-416E-904B-1359B1E01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156155"/>
            <a:ext cx="9972368" cy="333672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2BBD19-52D8-45A0-8782-23EA33F1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069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923EE-ECBF-4DBC-B778-0319C364A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241E54C-CF04-4FD7-88AD-11022CD09A5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Given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z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=4+5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tan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=1.25=&gt;</m:t>
                        </m:r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θ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func>
                          <m:funcPr>
                            <m:ctrlP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en-US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tan</m:t>
                                </m:r>
                              </m:e>
                              <m:sup>
                                <m:r>
                                  <a:rPr lang="en-US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−1</m:t>
                                </m:r>
                              </m:sup>
                            </m:sSup>
                          </m:fName>
                          <m:e>
                            <m:d>
                              <m:dPr>
                                <m:ctrlPr>
                                  <a:rPr lang="en-US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1.25</m:t>
                                </m:r>
                              </m:e>
                            </m:d>
                            <m:r>
                              <a:rPr lang="en-US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≈</m:t>
                            </m:r>
                            <m:sSup>
                              <m:sSupPr>
                                <m:ctrlPr>
                                  <a:rPr lang="en-US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51.34</m:t>
                                </m:r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US" i="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o</m:t>
                                </m:r>
                              </m:sup>
                            </m:sSup>
                          </m:e>
                        </m:func>
                      </m:e>
                    </m:func>
                  </m:oMath>
                </a14:m>
                <a:endParaRPr lang="en-US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Example:</a:t>
                </a:r>
                <a:r>
                  <a:rPr lang="en-US" dirty="0">
                    <a:latin typeface="Goudy Old Style" panose="02020502050305020303" pitchFamily="18" charset="0"/>
                  </a:rPr>
                  <a:t> Given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=5−3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tanθ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>
                        <a:latin typeface="Cambria Math" panose="02040503050406030204" pitchFamily="18" charset="0"/>
                      </a:rPr>
                      <m:t>=&gt;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θ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en-US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den>
                            </m:f>
                          </m:e>
                        </m:d>
                        <m:r>
                          <a:rPr lang="en-US">
                            <a:latin typeface="Cambria Math" panose="02040503050406030204" pitchFamily="18" charset="0"/>
                          </a:rPr>
                          <m:t>≈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>
                                <a:latin typeface="Cambria Math" panose="02040503050406030204" pitchFamily="18" charset="0"/>
                              </a:rPr>
                              <m:t>30.96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o</m:t>
                            </m:r>
                          </m:sup>
                        </m:sSup>
                      </m:e>
                    </m:func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Note that the complex number </a:t>
                </a:r>
                <a:r>
                  <a:rPr lang="en-US">
                    <a:latin typeface="Goudy Old Style" panose="02020502050305020303" pitchFamily="18" charset="0"/>
                  </a:rPr>
                  <a:t>is in </a:t>
                </a:r>
                <a:r>
                  <a:rPr lang="en-US" dirty="0">
                    <a:latin typeface="Goudy Old Style" panose="02020502050305020303" pitchFamily="18" charset="0"/>
                  </a:rPr>
                  <a:t>the fourth quadrant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hence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arg</m:t>
                        </m:r>
                      </m:fName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z</m:t>
                            </m:r>
                          </m:e>
                        </m:d>
                      </m:e>
                    </m:func>
                    <m:r>
                      <a:rPr lang="en-US">
                        <a:latin typeface="Cambria Math" panose="02040503050406030204" pitchFamily="18" charset="0"/>
                      </a:rPr>
                      <m:t>≈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>
                            <a:latin typeface="Cambria Math" panose="02040503050406030204" pitchFamily="18" charset="0"/>
                          </a:rPr>
                          <m:t>30.96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o</m:t>
                        </m:r>
                      </m:sup>
                    </m:sSup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241E54C-CF04-4FD7-88AD-11022CD09A5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CE316-7E15-49B1-AE10-5D86EE599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74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8500D-FCB0-4B93-872D-128CFBD98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5576887"/>
            <a:ext cx="10911840" cy="64008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1"/>
              <a:t>Example</a:t>
            </a:r>
          </a:p>
        </p:txBody>
      </p:sp>
      <p:pic>
        <p:nvPicPr>
          <p:cNvPr id="4" name="Content Placeholder 3" descr="Chart, line chart&#10;&#10;Description automatically generated">
            <a:extLst>
              <a:ext uri="{FF2B5EF4-FFF2-40B4-BE49-F238E27FC236}">
                <a16:creationId xmlns:a16="http://schemas.microsoft.com/office/drawing/2014/main" id="{84544850-92EA-4DBA-9674-A137CECF3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165" r="1" b="1"/>
          <a:stretch/>
        </p:blipFill>
        <p:spPr>
          <a:xfrm>
            <a:off x="640080" y="640080"/>
            <a:ext cx="10911840" cy="4836795"/>
          </a:xfrm>
          <a:prstGeom prst="rect">
            <a:avLst/>
          </a:prstGeom>
          <a:ln w="19050">
            <a:solidFill>
              <a:schemeClr val="tx1"/>
            </a:solidFill>
            <a:miter lim="800000"/>
          </a:ln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DB53145-3105-4BD4-889F-2D7171BFB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75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A36B5-4EB8-4D83-98F1-9A9605995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Example…contd.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448CAB4-6C05-46EC-95F6-5CE94F5E2C0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600" b="1" dirty="0">
                    <a:latin typeface="Goudy Old Style" panose="02020502050305020303" pitchFamily="18" charset="0"/>
                  </a:rPr>
                  <a:t>Example:</a:t>
                </a:r>
                <a:r>
                  <a:rPr lang="en-US" sz="3600" dirty="0">
                    <a:latin typeface="Goudy Old Style" panose="02020502050305020303" pitchFamily="18" charset="0"/>
                  </a:rPr>
                  <a:t> Determine the angle between </a:t>
                </a: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(3+4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(1+7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For </a:t>
                </a: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3+4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i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we have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3600" b="0" i="0" smtClean="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 sz="3600" b="0" i="0" smtClean="0">
                            <a:latin typeface="Cambria Math" panose="02040503050406030204" pitchFamily="18" charset="0"/>
                          </a:rPr>
                          <m:t>θ</m:t>
                        </m:r>
                      </m:e>
                    </m:func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⇒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θ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3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600" b="0" i="0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num>
                              <m:den>
                                <m:r>
                                  <a:rPr lang="en-US" sz="3600" b="0" i="0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≈</m:t>
                        </m:r>
                        <m:sSup>
                          <m:sSupPr>
                            <m:ctrlP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53.13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sup>
                        </m:sSup>
                      </m:e>
                    </m:func>
                  </m:oMath>
                </a14:m>
                <a:endParaRPr lang="en-US" sz="3600" b="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For </a:t>
                </a: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1+7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i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we have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3600" b="0" i="0" smtClean="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m:rPr>
                            <m:sty m:val="p"/>
                          </m:rPr>
                          <a:rPr lang="en-US" sz="3600" b="0" i="0" smtClean="0">
                            <a:latin typeface="Cambria Math" panose="02040503050406030204" pitchFamily="18" charset="0"/>
                          </a:rPr>
                          <m:t>θ</m:t>
                        </m:r>
                      </m:e>
                    </m:func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=7⇒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</a:rPr>
                      <m:t>θ</m:t>
                    </m:r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</m:e>
                        </m:d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≈</m:t>
                        </m:r>
                        <m:sSup>
                          <m:sSupPr>
                            <m:ctrlP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81.87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sup>
                        </m:sSup>
                      </m:e>
                    </m:func>
                  </m:oMath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Hence the angle between the two </a:t>
                </a:r>
                <a:r>
                  <a:rPr lang="en-US" sz="3600" dirty="0" err="1">
                    <a:latin typeface="Goudy Old Style" panose="02020502050305020303" pitchFamily="18" charset="0"/>
                  </a:rPr>
                  <a:t>is</a:t>
                </a:r>
                <a:r>
                  <a:rPr lang="en-US" sz="3600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81.87</m:t>
                        </m:r>
                      </m:e>
                      <m:sup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53.13</m:t>
                        </m:r>
                      </m:e>
                      <m:sup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sz="3600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28.74</m:t>
                        </m:r>
                      </m:e>
                      <m:sup>
                        <m:r>
                          <a:rPr lang="en-US" sz="3600" b="0" i="0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448CAB4-6C05-46EC-95F6-5CE94F5E2C0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97" t="-3361" b="-8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78657E-CDDE-4B93-ABFF-1528FB1B8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47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3ECF6-279D-40DF-BD76-15E060072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Mod-</a:t>
            </a:r>
            <a:r>
              <a:rPr lang="en-US" sz="4400" b="1" dirty="0" err="1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arg</a:t>
            </a:r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 form of complex numbers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79507-C769-48F2-83D6-3D289AFC4E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Also referred to as polar coordinate form of complex numbers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This will be covered in the lecture 2 on polar coordinates.</a:t>
            </a:r>
          </a:p>
          <a:p>
            <a:pPr marL="0" indent="0">
              <a:buNone/>
            </a:pPr>
            <a:endParaRPr lang="en-US" sz="4000" dirty="0">
              <a:latin typeface="Goudy Old Style" panose="02020502050305020303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0181E1-56C5-4ADE-9633-E92819A1B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9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8EDD8-8436-4F64-BA21-0944879DC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A950A-353E-49CA-9AEE-0DC0D575F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144534" cy="4351338"/>
          </a:xfrm>
        </p:spPr>
        <p:txBody>
          <a:bodyPr>
            <a:normAutofit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Kahenya, P. (2017). 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Foundation Maths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LAP Lambert Academic Publishers.</a:t>
            </a: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20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Stewart, J. (2012). 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Calculus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(7th ed.). BROOKS/COLE Cengage Learning.</a:t>
            </a:r>
          </a:p>
          <a:p>
            <a:pPr marL="0" indent="0">
              <a:buNone/>
            </a:pPr>
            <a:endParaRPr lang="en-US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15738E-3A79-42DB-AA9E-8D47E0B65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1030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F1DE2-77CD-4081-AAA3-8588FD8DF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End of Lecture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85712-B9E9-489D-964D-C5EB52E8FA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dirty="0">
                <a:latin typeface="Goudy Old Style" panose="02020502050305020303" pitchFamily="18" charset="0"/>
              </a:rPr>
              <a:t>Thank you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FF6C57-0C16-4DEC-9DF5-307DBB894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6911-636B-4E11-8107-0764449722EF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2148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84715D7B-EF41-4DB1-A66E-3F1BD3B38CFE}"/>
  <p:tag name="ISPRING_RESOURCE_FOLDER" val="C:\Users\user\Desktop\Projects\Korea Assignment 2\Bid_1\Lecture Materials\Mathematics for Science_Lecture 1\"/>
  <p:tag name="ISPRING_PRESENTATION_PATH" val="C:\Users\user\Desktop\Projects\Korea Assignment 2\Bid_1\Lecture Materials\Mathematics for Science_Lecture 1.pptx"/>
  <p:tag name="ISPRING_PROJECT_VERSION" val="9.3"/>
  <p:tag name="ISPRING_PROJECT_FOLDER_UPDATED" val="1"/>
  <p:tag name="ISPRING_SCREEN_RECS_UPDATED" val="C:\Users\user\Desktop\Projects\Korea Assignment 2\Bid_1\Lecture Materials\Mathematics for Science_Lecture 1\"/>
  <p:tag name="INKNOELEADERBOARD" val="136167053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.7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1.2|9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8.1|2.7|9.2|10.4|7.2|5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1934</Words>
  <Application>Microsoft Office PowerPoint</Application>
  <PresentationFormat>Widescreen</PresentationFormat>
  <Paragraphs>291</Paragraphs>
  <Slides>33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Cambria Math</vt:lpstr>
      <vt:lpstr>Goudy Old Style</vt:lpstr>
      <vt:lpstr>Times New Roman</vt:lpstr>
      <vt:lpstr>Wingdings</vt:lpstr>
      <vt:lpstr>Office Theme</vt:lpstr>
      <vt:lpstr>Mathematics for Science </vt:lpstr>
      <vt:lpstr>Course Descriptive</vt:lpstr>
      <vt:lpstr>Course Intended learning outcomes</vt:lpstr>
      <vt:lpstr>Course Content/Lectures Content </vt:lpstr>
      <vt:lpstr>Introduction to lecture 1 </vt:lpstr>
      <vt:lpstr>References </vt:lpstr>
      <vt:lpstr>Complex numbers C </vt:lpstr>
      <vt:lpstr>Sum and difference of complex numbers</vt:lpstr>
      <vt:lpstr>Sum and difference of complex numbers</vt:lpstr>
      <vt:lpstr>Product of Complex numbers</vt:lpstr>
      <vt:lpstr>Product of complex numbers…contd.</vt:lpstr>
      <vt:lpstr>Conjugate of complex number</vt:lpstr>
      <vt:lpstr>Division of complex numbers</vt:lpstr>
      <vt:lpstr>Equal complex  numbers</vt:lpstr>
      <vt:lpstr>Example</vt:lpstr>
      <vt:lpstr>Example…contd.</vt:lpstr>
      <vt:lpstr>Example…contd.</vt:lpstr>
      <vt:lpstr>Square root of complex numbers </vt:lpstr>
      <vt:lpstr>Example…contd.</vt:lpstr>
      <vt:lpstr>Example…contd.</vt:lpstr>
      <vt:lpstr>Example…contd.</vt:lpstr>
      <vt:lpstr>Example…</vt:lpstr>
      <vt:lpstr>Example…contd.</vt:lpstr>
      <vt:lpstr>Example…contd.</vt:lpstr>
      <vt:lpstr>Argand diagram </vt:lpstr>
      <vt:lpstr>Modulus of a complex number</vt:lpstr>
      <vt:lpstr>Argument</vt:lpstr>
      <vt:lpstr>Example</vt:lpstr>
      <vt:lpstr>Example</vt:lpstr>
      <vt:lpstr>Example…contd.</vt:lpstr>
      <vt:lpstr>Mod-arg form of complex numbers </vt:lpstr>
      <vt:lpstr>References</vt:lpstr>
      <vt:lpstr>End of Lecture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for Science </dc:title>
  <dc:creator>Paul Kahenya</dc:creator>
  <cp:lastModifiedBy>Paul Kahenya</cp:lastModifiedBy>
  <cp:revision>22</cp:revision>
  <dcterms:created xsi:type="dcterms:W3CDTF">2022-02-16T07:21:21Z</dcterms:created>
  <dcterms:modified xsi:type="dcterms:W3CDTF">2022-03-14T08:41:01Z</dcterms:modified>
</cp:coreProperties>
</file>