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7" r:id="rId11"/>
    <p:sldId id="288" r:id="rId12"/>
    <p:sldId id="265" r:id="rId13"/>
    <p:sldId id="266" r:id="rId14"/>
    <p:sldId id="268" r:id="rId15"/>
    <p:sldId id="269" r:id="rId16"/>
    <p:sldId id="28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86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4" d="100"/>
          <a:sy n="84" d="100"/>
        </p:scale>
        <p:origin x="216" y="-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999B-39D8-47E0-BA24-B4A3566375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DEFAF4-5FB5-4B0C-880C-180963083D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E665E-0F1A-41EF-A4B7-C2BB43FAE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648A7-6D57-494D-852F-DF4CC0FAE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1D35-411C-4153-97AA-2051141DD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596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01171-107A-447E-A416-8D70D109A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AA866-C2C1-44FF-9DB5-0FD4EB094E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D992F-AD41-4B6F-A92A-1931EE42D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4F57A-0693-450D-8C19-12D864132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EED69B-66A6-4187-9CE4-D5147070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429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0C74-99B0-47D2-BBA3-3AC5EC953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25C99-6AD2-4FFE-B405-72B0CD70D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F7938-518F-4DD1-AC5C-687321AB5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A2C23-7B3E-4A27-BD8E-53A59CF5D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B347E-1AF1-4279-8311-9D99474B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405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A262-CA69-4E65-81F4-5103A0E72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6A20C-9363-4A4F-9E40-72BDE7F0EE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5DDDE-8333-439B-B359-4C31F2201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8C5DB-63EB-4F74-B978-807344BA1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9A709-45E3-4E49-8CC4-72F8F4CDD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FB8BA-C55A-4E50-B3EC-CC42174CA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674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BCDF-6CCE-46E9-B890-20BD16CDB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34AE8-3CB9-4CB0-B440-FF49EEBED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F5920E-9DD0-4FA3-BCDF-1694E0A2C8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C2646-3A2A-4E71-BA68-15B31E245E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207434-F152-41B7-9B20-CE1055B56F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76D069-EB1A-4F0C-8529-964E6DCC6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29CC3C-2E74-4920-852D-D764C2391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35F0E7-000E-4E6C-9A31-A3B480D0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714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D0503-9CD7-48F9-A06D-920D35DDC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AEED8-8797-456E-A58F-1664713C2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02FE4C-1A18-4737-B69E-1DD10B334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69D4BF-25FB-46D2-8BB5-547C3DD3B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16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E7EDD-299F-440A-AE15-FC4646954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61CCC6-E87B-438D-91E4-FB637FDF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7AB029-F5DE-4D97-ABBB-66A59AF2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93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537FA-A623-4E54-97F9-CAE14BBAB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DA9D6-9490-4EAC-B12D-2FE6E9A36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B93F7-ABDB-4DB1-A887-B237194D9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3E0106-1A29-44C4-8335-4F904DDCE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EE04EC-0A4F-43B9-AED8-752DBAAE0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B4DECA-63AF-46C4-BAF3-943C94AF1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673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C9C81-8326-4391-B26A-F339893B4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0D7CAA-9BB2-455D-8291-2930982DF3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B7345-33FA-4599-B7F7-64367DA7E3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DA59A4-56BC-4DB8-BDC1-197DB3A10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302352-DBC5-432E-824C-10D0ACA80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7C00B-8D9F-455E-A614-F18748BBD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347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BF8D4-64B4-4330-B74E-C560547CE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08AED8-402C-4146-B907-2E3442D08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E146A-2388-4C34-805B-9503B63B6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67519-0E61-4A8A-A1C9-0C510FFB2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E01D84-7FBB-40D3-BA81-164EF2231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86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E27AA7-185B-4F53-91B0-D46CCEE941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1E1FB9-8916-44CA-9D67-22D0E95DD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37E5D-5E7E-4042-AAF8-9601A05FE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FEE29-26F0-4861-94E9-47FF79773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6BE27-A591-4DE4-AC9F-967549F2C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579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EF4C1A-67AB-4959-91E3-DF5FDCCE1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64E7E-73C6-4F7E-8435-708EB72470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62D4E2-3716-441D-B8A6-0610C7BE58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4CF4C-8E4F-4392-BBC0-19AB28963E83}" type="datetimeFigureOut">
              <a:rPr lang="en-US" smtClean="0"/>
              <a:t>03-Apr-22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FEECE-146F-489D-B890-D49C1C5975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698B6-89B4-4883-9C27-C987E5F888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25D84-7E0D-4067-8B75-3776F6392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426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32502-D536-453E-A8FB-3CB71BF6CB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F321D5-7E0A-4EA2-812C-1935868F3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935240"/>
          </a:xfrm>
        </p:spPr>
        <p:txBody>
          <a:bodyPr>
            <a:normAutofit fontScale="92500" lnSpcReduction="10000"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971800" algn="ctr"/>
                <a:tab pos="3724275" algn="l"/>
              </a:tabLs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 4</a:t>
            </a: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971800" algn="ctr"/>
                <a:tab pos="3724275" algn="l"/>
              </a:tabLst>
            </a:pPr>
            <a:endParaRPr lang="en-US" sz="28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Ellipses and Hyperbolas</a:t>
            </a: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Lecturer: Kahenya, N.P</a:t>
            </a:r>
            <a:endParaRPr lang="en-US" sz="28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731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471DD-4F15-430E-B94B-630CE2D67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Introduction to lecture 4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AC6E-D09A-48DA-9601-3074B88B1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ellipses and hyperbolas.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It is a continuation of lecture 3 on circles and parabolas.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Ellipse and hyperbolas are the other two conics.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Ellipses occur naturally e.g., orbit of planets around the sun. Human made structures that apply the shapes of ellipses and hyperbola exists (CUEMATH, n.d.)</a:t>
            </a: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27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2C2B6-951F-4E99-9BBA-922A7F0B8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Intended learning outcomes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549B4-E35A-4B4D-9534-09E56FE36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dirty="0">
                <a:latin typeface="Goudy Old Style" panose="02020502050305020303" pitchFamily="18" charset="0"/>
              </a:rPr>
              <a:t>At the end of this lecture, you will be able to;</a:t>
            </a:r>
          </a:p>
          <a:p>
            <a:pPr marL="742950" lvl="0" indent="-742950">
              <a:buFont typeface="+mj-lt"/>
              <a:buAutoNum type="alphaLcParenR"/>
            </a:pPr>
            <a:r>
              <a:rPr lang="en-US" sz="3600" dirty="0">
                <a:latin typeface="Goudy Old Style" panose="02020502050305020303" pitchFamily="18" charset="0"/>
              </a:rPr>
              <a:t>Define an ellipse and a hyperbola.</a:t>
            </a:r>
          </a:p>
          <a:p>
            <a:pPr marL="742950" lvl="0" indent="-742950">
              <a:buFont typeface="+mj-lt"/>
              <a:buAutoNum type="alphaLcParenR"/>
            </a:pPr>
            <a:endParaRPr lang="en-US" sz="3600" dirty="0">
              <a:latin typeface="Goudy Old Style" panose="02020502050305020303" pitchFamily="18" charset="0"/>
            </a:endParaRPr>
          </a:p>
          <a:p>
            <a:pPr marL="742950" lvl="0" indent="-742950">
              <a:buFont typeface="+mj-lt"/>
              <a:buAutoNum type="alphaLcParenR"/>
            </a:pPr>
            <a:r>
              <a:rPr lang="en-US" sz="3600" dirty="0">
                <a:latin typeface="Goudy Old Style" panose="02020502050305020303" pitchFamily="18" charset="0"/>
              </a:rPr>
              <a:t>Solve problems involving equations of ellipses and hyperbolas.</a:t>
            </a:r>
          </a:p>
          <a:p>
            <a:pPr marL="742950" lvl="0" indent="-742950">
              <a:buFont typeface="+mj-lt"/>
              <a:buAutoNum type="alphaLcParenR"/>
            </a:pPr>
            <a:endParaRPr lang="en-US" sz="3600" dirty="0">
              <a:latin typeface="Goudy Old Style" panose="02020502050305020303" pitchFamily="18" charset="0"/>
            </a:endParaRPr>
          </a:p>
          <a:p>
            <a:pPr marL="742950" lvl="0" indent="-742950">
              <a:buFont typeface="+mj-lt"/>
              <a:buAutoNum type="alphaLcParenR"/>
            </a:pPr>
            <a:r>
              <a:rPr lang="en-US" sz="3600" dirty="0">
                <a:latin typeface="Goudy Old Style" panose="02020502050305020303" pitchFamily="18" charset="0"/>
              </a:rPr>
              <a:t>Explain how ellipses and hyperbolas are used in real life.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35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BAE9E-3627-4F1B-9615-778D8A84A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Definition: (Ellipse)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FD5C03-83FE-40A3-9F6F-FD5636145C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An ellipse is a locus or a path of all points 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36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36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on a plane whose sum of distances from two distinct fixed points, called the foci, is constant.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FD5C03-83FE-40A3-9F6F-FD5636145C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97" t="-3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2CBF51E-D96B-47D8-8C2B-F5CD9D703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182" y="629266"/>
            <a:ext cx="6309887" cy="55945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8719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A18B7-DCA3-4999-86EE-A6597338D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2100" b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Proposition 1: </a:t>
            </a:r>
            <a:r>
              <a:rPr lang="en-US" sz="210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Sum of distances from two distinct fixed points, called the foci, is constant. </a:t>
            </a:r>
            <a:br>
              <a:rPr lang="en-US" sz="21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1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90FC4E-E712-4D60-96AD-EF5C8FDD7C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the diagram below, then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90FC4E-E712-4D60-96AD-EF5C8FDD7C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  <a:blipFill>
                <a:blip r:embed="rId2"/>
                <a:stretch>
                  <a:fillRect l="-1736" t="-1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3A1799-9E5C-4B64-B033-AA4A06D35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182" y="629266"/>
            <a:ext cx="6309887" cy="55945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8414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D3A5B-67EE-4F7C-8952-6E2C200FB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Contd…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0E3F5A-E250-497D-B482-28CABF29EE9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Proof: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the distance between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</a:t>
                </a: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c</m:t>
                            </m:r>
                          </m:e>
                        </m:d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</m:acc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d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bc</m:t>
                        </m:r>
                      </m:e>
                    </m:acc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d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From the proposition the sum of the distances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is constant.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Again, the sum of the distances from the y-intercept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0,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</m:t>
                        </m:r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to the foci is the same as the sum of the distances from the x-intercept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,0</m:t>
                        </m:r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to the foci (i.e.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,0</m:t>
                        </m:r>
                      </m:e>
                    </m:d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and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,0))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That is;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e>
                      </m:d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e>
                      </m:d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0E3F5A-E250-497D-B482-28CABF29EE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714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C31B4-3E52-46BE-B9F8-F5F0DC2B6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Contd…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84A480-2B87-4AA9-BC54-70A07A52AE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10185"/>
                <a:ext cx="10515600" cy="4866778"/>
              </a:xfrm>
            </p:spPr>
            <p:txBody>
              <a:bodyPr>
                <a:normAutofit fontScale="85000" lnSpcReduction="1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2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Applying Pythagoras theorem, we have;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d>
                            <m:d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</m:acc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2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c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bc</m:t>
                          </m:r>
                        </m:e>
                      </m:acc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2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equation can be written as;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c</m:t>
                            </m:r>
                          </m:e>
                          <m:sup>
                            <m: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2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c</m:t>
                            </m:r>
                          </m:e>
                          <m:sup>
                            <m: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  <m:r>
                      <m:rPr>
                        <m:sty m:val="p"/>
                      </m:rPr>
                      <a:rPr lang="en-US" sz="2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</m:oMath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</m:oMath>
                  </m:oMathPara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US" sz="2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</m:oMath>
                  </m:oMathPara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2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Squaring both sides to get;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84A480-2B87-4AA9-BC54-70A07A52AE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10185"/>
                <a:ext cx="10515600" cy="4866778"/>
              </a:xfrm>
              <a:blipFill>
                <a:blip r:embed="rId2"/>
                <a:stretch>
                  <a:fillRect l="-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4421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B4B94-8B67-45AA-9A92-B89FFC40D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Definition: (Equation of an ellipse)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DF5C70-73CD-4027-9841-C27E947967B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902721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Given the general quadratic equation with two variables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y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i.e.,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bxy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dx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ey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not all zero. </a:t>
                </a:r>
              </a:p>
              <a:p>
                <a:pPr marL="0" indent="0">
                  <a:buNone/>
                </a:pPr>
                <a:endParaRPr lang="en-US" sz="4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Then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−4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ac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≤0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we get the graph of an ellipse.</a:t>
                </a:r>
              </a:p>
              <a:p>
                <a:pPr marL="0" indent="0">
                  <a:buNone/>
                </a:pPr>
                <a:endParaRPr lang="en-US" sz="4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Note that 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we shall get a circle or the degenerate cases i.e., a point or the graph will be non-existent.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DF5C70-73CD-4027-9841-C27E947967B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902721"/>
              </a:xfrm>
              <a:blipFill>
                <a:blip r:embed="rId2"/>
                <a:stretch>
                  <a:fillRect l="-1623" t="-44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3149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A19F2-5831-4355-A9AE-C9B564A78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0AC60D9-1FA2-468C-913B-4C06DFC241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Consider the equation </a:t>
                </a:r>
                <a14:m>
                  <m:oMath xmlns:m="http://schemas.openxmlformats.org/officeDocument/2006/math">
                    <m:r>
                      <a:rPr lang="en-US" sz="4000" i="0">
                        <a:latin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+7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−24=0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4000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sz="4000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,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=7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hence the discriminant is;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40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0">
                        <a:latin typeface="Cambria Math" panose="02040503050406030204" pitchFamily="18" charset="0"/>
                      </a:rPr>
                      <m:t>−4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ac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=0−4⋅4⋅7=−112&lt;0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The equation represents an ellipse.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Note that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otherwise it could have been a circle.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0AC60D9-1FA2-468C-913B-4C06DFC241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087" t="-49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491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3BD1-9200-4030-AC47-000E44F64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A36A2E-3BA0-433A-837E-848D756D2E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Consider the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32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 smtClean="0">
                        <a:latin typeface="Cambria Math" panose="02040503050406030204" pitchFamily="18" charset="0"/>
                      </a:rPr>
                      <m:t>−36=0</m:t>
                    </m:r>
                  </m:oMath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b="1" dirty="0">
                    <a:latin typeface="Goudy Old Style" panose="02020502050305020303" pitchFamily="18" charset="0"/>
                  </a:rPr>
                  <a:t>Solution: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=1,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=0,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=1,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=0, 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=−36</m:t>
                      </m:r>
                    </m:oMath>
                  </m:oMathPara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Then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200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  <m:sup>
                          <m:r>
                            <a:rPr lang="en-US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m:rPr>
                          <m:sty m:val="p"/>
                        </m:rPr>
                        <a:rPr lang="en-US" sz="3200" b="0" i="0" smtClean="0">
                          <a:latin typeface="Cambria Math" panose="02040503050406030204" pitchFamily="18" charset="0"/>
                        </a:rPr>
                        <m:t>ac</m:t>
                      </m:r>
                      <m:r>
                        <a:rPr lang="en-US" sz="3200" b="0" i="0" smtClean="0">
                          <a:latin typeface="Cambria Math" panose="02040503050406030204" pitchFamily="18" charset="0"/>
                        </a:rPr>
                        <m:t>=0−4⋅1⋅1=−4&lt;0</m:t>
                      </m:r>
                    </m:oMath>
                  </m:oMathPara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Since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3200" dirty="0">
                    <a:latin typeface="Goudy Old Style" panose="02020502050305020303" pitchFamily="18" charset="0"/>
                  </a:rPr>
                  <a:t> then this is the equation of a circle.</a:t>
                </a: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Indeed, it is a circle centre the origin and radius 6 units.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A36A2E-3BA0-433A-837E-848D756D2E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270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69EA6-CF4C-467E-8AEE-324DFB346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BB749E-D0D5-46E7-ACA2-AF5523D511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Determine if the equation below is that of an ellipse;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3</m:t>
                      </m:r>
                      <m:sSup>
                        <m:sSup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xy</m:t>
                      </m:r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+4=0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b="1" dirty="0">
                    <a:latin typeface="Goudy Old Style" panose="02020502050305020303" pitchFamily="18" charset="0"/>
                  </a:rPr>
                  <a:t>Solution; </a:t>
                </a:r>
                <a:r>
                  <a:rPr lang="en-US" sz="3600" dirty="0">
                    <a:latin typeface="Goudy Old Style" panose="02020502050305020303" pitchFamily="18" charset="0"/>
                  </a:rPr>
                  <a:t>our,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=3,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=2,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=1,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=2,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=−3,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sz="3600" b="1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Then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−4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ac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=4−4⋅3⋅1=4−12=−8&lt;0</m:t>
                    </m:r>
                  </m:oMath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Since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≠0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then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this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is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an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ellipse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36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6BB749E-D0D5-46E7-ACA2-AF5523D511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97" t="-3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443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4ABC2-E482-4E8C-9376-89A85CE09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604" y="329015"/>
            <a:ext cx="3867821" cy="1281421"/>
          </a:xfrm>
        </p:spPr>
        <p:txBody>
          <a:bodyPr>
            <a:normAutofit/>
          </a:bodyPr>
          <a:lstStyle/>
          <a:p>
            <a:r>
              <a:rPr lang="en-US" sz="3700" b="1" dirty="0">
                <a:latin typeface="Goudy Old Style" panose="02020502050305020303" pitchFamily="18" charset="0"/>
              </a:rPr>
              <a:t>Standard equation</a:t>
            </a:r>
            <a:endParaRPr lang="en-US" sz="3700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40747D-558B-4574-B93F-57D901331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6604" y="1146412"/>
                <a:ext cx="4149995" cy="538257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standard equation of an ellipse with center the origin and x-intercept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latin typeface="Cambria Math" panose="02040503050406030204" pitchFamily="18" charset="0"/>
                      </a:rPr>
                      <m:t>a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and the y-intercept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latin typeface="Cambria Math" panose="02040503050406030204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(see diagram above) is given by;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Note that the ellipse has two axis; the major and minor axes.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In the diagram above the major axis lies on the x-axis while the minor axis is on the y -axis.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then the major axis lies on the x-axis, otherwise it lies on the y-axis.</a:t>
                </a: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40747D-558B-4574-B93F-57D901331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6604" y="1146412"/>
                <a:ext cx="4149995" cy="5382573"/>
              </a:xfrm>
              <a:blipFill>
                <a:blip r:embed="rId2"/>
                <a:stretch>
                  <a:fillRect l="-2203" t="-1586" b="-3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3105D1-9576-4E74-AFB5-5F51B4EE46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773723"/>
            <a:ext cx="6019331" cy="5120640"/>
          </a:xfrm>
          <a:prstGeom prst="rect">
            <a:avLst/>
          </a:prstGeom>
          <a:solidFill>
            <a:sysClr val="windowText" lastClr="000000"/>
          </a:solidFill>
          <a:effectLst/>
        </p:spPr>
      </p:pic>
    </p:spTree>
    <p:extLst>
      <p:ext uri="{BB962C8B-B14F-4D97-AF65-F5344CB8AC3E}">
        <p14:creationId xmlns:p14="http://schemas.microsoft.com/office/powerpoint/2010/main" val="4230961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13659-0085-4DE7-B9CB-603DE0992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Definition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5B9CCC-F89A-48A1-AEA2-12D81E2016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</p:spPr>
            <p:txBody>
              <a:bodyPr>
                <a:norm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standard equation of an ellipse centre </a:t>
                </a:r>
                <a14:m>
                  <m:oMath xmlns:m="http://schemas.openxmlformats.org/officeDocument/2006/math"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given by;</a:t>
                </a:r>
                <a:endParaRPr lang="en-US" sz="20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y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k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5B9CCC-F89A-48A1-AEA2-12D81E2016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  <a:blipFill>
                <a:blip r:embed="rId2"/>
                <a:stretch>
                  <a:fillRect l="-1736" t="-1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1ACDB9C1-849B-4226-9517-C503A9659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5896" y="984738"/>
            <a:ext cx="6459298" cy="5078437"/>
          </a:xfrm>
          <a:prstGeom prst="rect">
            <a:avLst/>
          </a:prstGeom>
          <a:effectLst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668218-BFDA-4324-8CF8-DFB7B5B57D8C}"/>
              </a:ext>
            </a:extLst>
          </p:cNvPr>
          <p:cNvSpPr txBox="1"/>
          <p:nvPr/>
        </p:nvSpPr>
        <p:spPr>
          <a:xfrm>
            <a:off x="5489262" y="5761833"/>
            <a:ext cx="6093724" cy="461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Source: </a:t>
            </a: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(Kahenya, 2017)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953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13659-0085-4DE7-B9CB-603DE0992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4316967" cy="1622321"/>
          </a:xfrm>
        </p:spPr>
        <p:txBody>
          <a:bodyPr>
            <a:normAutofit/>
          </a:bodyPr>
          <a:lstStyle/>
          <a:p>
            <a:r>
              <a:rPr lang="en-US" sz="3400" b="1">
                <a:latin typeface="Goudy Old Style" panose="02020502050305020303" pitchFamily="18" charset="0"/>
              </a:rPr>
              <a:t>Definition..</a:t>
            </a:r>
            <a:r>
              <a:rPr lang="en-US" sz="3400" b="1" err="1">
                <a:latin typeface="Goudy Old Style" panose="02020502050305020303" pitchFamily="18" charset="0"/>
              </a:rPr>
              <a:t>contd</a:t>
            </a:r>
            <a:r>
              <a:rPr lang="en-US" sz="3400" b="1">
                <a:latin typeface="Goudy Old Style" panose="02020502050305020303" pitchFamily="18" charset="0"/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5B9CCC-F89A-48A1-AEA2-12D81E2016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1689295"/>
                <a:ext cx="3707532" cy="4793391"/>
              </a:xfrm>
            </p:spPr>
            <p:txBody>
              <a:bodyPr>
                <a:normAutofit fontScale="85000" lnSpcReduction="20000"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standard equation of an ellipse centre </a:t>
                </a:r>
                <a14:m>
                  <m:oMath xmlns:m="http://schemas.openxmlformats.org/officeDocument/2006/math"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given by;</a:t>
                </a:r>
                <a:endParaRPr lang="en-US" sz="20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y</m:t>
                                  </m:r>
                                  <m: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k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</m:t>
                      </m:r>
                    </m:oMath>
                  </m:oMathPara>
                </a14:m>
                <a:endParaRPr lang="en-US" sz="2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ellipse is horizontal oriented.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centre of the ellipse is point </a:t>
                </a:r>
                <a14:m>
                  <m:oMath xmlns:m="http://schemas.openxmlformats.org/officeDocument/2006/math"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The foci are the points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and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being the point </a:t>
                </a:r>
                <a14:m>
                  <m:oMath xmlns:m="http://schemas.openxmlformats.org/officeDocument/2006/math"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being the point </a:t>
                </a:r>
                <a14:m>
                  <m:oMath xmlns:m="http://schemas.openxmlformats.org/officeDocument/2006/math"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vertices of the ellipse are the points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V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 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V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covertices of the ellipse are the points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v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v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5B9CCC-F89A-48A1-AEA2-12D81E2016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1689295"/>
                <a:ext cx="3707532" cy="4793391"/>
              </a:xfrm>
              <a:blipFill>
                <a:blip r:embed="rId2"/>
                <a:stretch>
                  <a:fillRect l="-985" t="-1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1ACDB9C1-849B-4226-9517-C503A9659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1689295"/>
            <a:ext cx="6019331" cy="3476163"/>
          </a:xfrm>
          <a:prstGeom prst="rect">
            <a:avLst/>
          </a:prstGeom>
          <a:effectLst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927F4E-F172-4F9C-93BE-66B58D5ADE9C}"/>
              </a:ext>
            </a:extLst>
          </p:cNvPr>
          <p:cNvSpPr txBox="1"/>
          <p:nvPr/>
        </p:nvSpPr>
        <p:spPr>
          <a:xfrm>
            <a:off x="5614062" y="5269743"/>
            <a:ext cx="6093724" cy="461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Source: </a:t>
            </a: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(Kahenya, 2017)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85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F624A-0A5B-482C-85B2-83EF17068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F89EB1-3A21-4337-985A-110CFB88A4C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78424"/>
                <a:ext cx="10515600" cy="5114451"/>
              </a:xfrm>
            </p:spPr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the ellipse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16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determine its standard equation,  centre, foci, the vertices, and the covertices.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we need to write the general equation in standard form;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=16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Note the equation represent an ellipse since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ac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&lt;0 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  0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e>
                    </m:d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8&lt;0</m:t>
                    </m:r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Divide every term by 16 to get;  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e>
                          <m:sup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– standard equation of the ellipse centre (0, 0)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F89EB1-3A21-4337-985A-110CFB88A4C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78424"/>
                <a:ext cx="10515600" cy="5114451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870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2EBA1-0F21-40BF-8530-59CEDA654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751C6C-DDDA-4652-AD5D-59A3F09116F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rmAutofit fontScale="92500" lnSpcReduction="2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Next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16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and</m:t>
                      </m:r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⇒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=16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8=8∴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centre is the origin. The foci are the </a:t>
                </a:r>
                <a:r>
                  <a:rPr lang="en-US" sz="2800" i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points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±(2</m:t>
                    </m:r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ra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,0)</m:t>
                    </m:r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vertices are the points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±(4,0)</m:t>
                    </m:r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covertices are the points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0,2</m:t>
                        </m:r>
                        <m:rad>
                          <m:radPr>
                            <m:degHide m:val="on"/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e>
                        </m:rad>
                      </m:e>
                    </m:d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751C6C-DDDA-4652-AD5D-59A3F09116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019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FD5BC-759A-4ABB-82FF-6F5323A8D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A4BEB1-CEC0-44D3-90E2-1A6E763C1CF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820835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Given the ellipse</a:t>
                </a:r>
                <a:r>
                  <a:rPr lang="en-US" sz="1600" b="1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6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>
                        <a:latin typeface="Cambria Math" panose="02040503050406030204" pitchFamily="18" charset="0"/>
                      </a:rPr>
                      <m:t>+4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6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10</m:t>
                    </m:r>
                    <m:r>
                      <m:rPr>
                        <m:sty m:val="p"/>
                      </m:rPr>
                      <a:rPr lang="en-US" sz="16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32</m:t>
                    </m:r>
                    <m:r>
                      <m:rPr>
                        <m:sty m:val="p"/>
                      </m:rPr>
                      <a:rPr lang="en-US" sz="16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11=0</m:t>
                    </m:r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 determine its centre, foci, the vertices, and the covertices.</a:t>
                </a:r>
              </a:p>
              <a:p>
                <a:pPr marL="0" indent="0">
                  <a:buNone/>
                </a:pPr>
                <a:r>
                  <a:rPr lang="en-US" sz="1600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sz="1600" dirty="0">
                    <a:latin typeface="Goudy Old Style" panose="02020502050305020303" pitchFamily="18" charset="0"/>
                  </a:rPr>
                  <a:t> We need first to confirm if indeed it is an ellipse. The discriminant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6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 sz="1600">
                        <a:latin typeface="Cambria Math" panose="02040503050406030204" pitchFamily="18" charset="0"/>
                      </a:rPr>
                      <m:t>ac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=0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4</m:t>
                    </m:r>
                    <m:d>
                      <m:d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sz="1600">
                        <a:latin typeface="Cambria Math" panose="02040503050406030204" pitchFamily="18" charset="0"/>
                      </a:rPr>
                      <m:t>4=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1600">
                        <a:latin typeface="Cambria Math" panose="02040503050406030204" pitchFamily="18" charset="0"/>
                      </a:rPr>
                      <m:t>16&lt;0</m:t>
                    </m:r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. The equation represents an ellipse.</a:t>
                </a: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Next, we write it in standard form.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10</m:t>
                      </m:r>
                      <m:r>
                        <m:rPr>
                          <m:sty m:val="p"/>
                        </m:rPr>
                        <a:rPr lang="en-US" sz="16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>
                          <a:latin typeface="Cambria Math" panose="02040503050406030204" pitchFamily="18" charset="0"/>
                        </a:rPr>
                        <m:t>+4(</m:t>
                      </m:r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 sz="1600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>
                          <a:latin typeface="Cambria Math" panose="02040503050406030204" pitchFamily="18" charset="0"/>
                        </a:rPr>
                        <m:t>)=11+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>
                          <a:latin typeface="Cambria Math" panose="02040503050406030204" pitchFamily="18" charset="0"/>
                        </a:rPr>
                        <m:t>+4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10</m:t>
                      </m:r>
                      <m:r>
                        <m:rPr>
                          <m:sty m:val="p"/>
                        </m:rPr>
                        <a:rPr lang="en-US" sz="16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>
                          <a:latin typeface="Cambria Math" panose="02040503050406030204" pitchFamily="18" charset="0"/>
                        </a:rPr>
                        <m:t>+4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6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16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en-US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1600">
                                          <a:latin typeface="Cambria Math" panose="02040503050406030204" pitchFamily="18" charset="0"/>
                                        </a:rPr>
                                        <m:t>8</m:t>
                                      </m:r>
                                    </m:num>
                                    <m:den>
                                      <m:r>
                                        <a:rPr lang="en-US" sz="16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16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1600">
                          <a:latin typeface="Cambria Math" panose="02040503050406030204" pitchFamily="18" charset="0"/>
                        </a:rPr>
                        <m:t>=11+</m:t>
                      </m:r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>
                          <a:latin typeface="Cambria Math" panose="02040503050406030204" pitchFamily="18" charset="0"/>
                        </a:rPr>
                        <m:t>+4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4</m:t>
                          </m:r>
                          <m:d>
                            <m:d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600" i="1">
                          <a:latin typeface="Cambria Math" panose="02040503050406030204" pitchFamily="18" charset="0"/>
                        </a:rPr>
                        <m:t>=11+25+64=100</m:t>
                      </m:r>
                    </m:oMath>
                  </m:oMathPara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Divide every term by 100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6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160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y</m:t>
                                  </m:r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160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6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160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160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Hence the centre of the ellipse is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5,4</m:t>
                        </m:r>
                      </m:e>
                    </m:d>
                  </m:oMath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 then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1600" i="1">
                        <a:latin typeface="Cambria Math" panose="02040503050406030204" pitchFamily="18" charset="0"/>
                      </a:rPr>
                      <m:t>=100−25=75∴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=5</m:t>
                    </m:r>
                    <m:rad>
                      <m:radPr>
                        <m:degHide m:val="on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Foci are the points 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5+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5</m:t>
                    </m:r>
                    <m:rad>
                      <m:radPr>
                        <m:degHide m:val="on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en-US" sz="16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(5−5</m:t>
                    </m:r>
                    <m:rad>
                      <m:radPr>
                        <m:degHide m:val="on"/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, 4)</m:t>
                    </m:r>
                  </m:oMath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Vertices are the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60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 i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1600" b="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1600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16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en-US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600" b="0" i="0" smtClean="0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 sz="1600" b="0" i="0" smtClean="0">
                        <a:latin typeface="Cambria Math" panose="02040503050406030204" pitchFamily="18" charset="0"/>
                      </a:rPr>
                      <m:t> (−5, 4)</m:t>
                    </m:r>
                  </m:oMath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1600" dirty="0">
                    <a:latin typeface="Goudy Old Style" panose="02020502050305020303" pitchFamily="18" charset="0"/>
                  </a:rPr>
                  <a:t>Covertices are the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60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 b="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1600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1600" b="0" i="0" smtClean="0">
                            <a:latin typeface="Cambria Math" panose="02040503050406030204" pitchFamily="18" charset="0"/>
                          </a:rPr>
                          <m:t>9</m:t>
                        </m:r>
                      </m:e>
                    </m:d>
                  </m:oMath>
                </a14:m>
                <a:r>
                  <a:rPr lang="en-US" sz="16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(5, −1)</m:t>
                    </m:r>
                  </m:oMath>
                </a14:m>
                <a:endParaRPr lang="en-US" sz="1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1600" dirty="0">
                  <a:latin typeface="Goudy Old Style" panose="02020502050305020303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A4BEB1-CEC0-44D3-90E2-1A6E763C1C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820835"/>
              </a:xfrm>
              <a:blipFill>
                <a:blip r:embed="rId2"/>
                <a:stretch>
                  <a:fillRect l="-348" t="-759" b="-11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811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154EB-D134-4CB2-95B9-31EDF6739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Definition (Hyperbola)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6EA427-B363-453E-A03E-451313B5F9B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2251588"/>
                <a:ext cx="3505494" cy="397223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A hyperbola is a path of all set of points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 on a plane such that for any point on the path, the difference of the distances from two fixed points, the foci, is constant.</a:t>
                </a:r>
              </a:p>
              <a:p>
                <a:pPr marL="0" indent="0">
                  <a:buNone/>
                </a:pPr>
                <a:r>
                  <a:rPr lang="en-US" sz="2000" b="1" dirty="0">
                    <a:latin typeface="Goudy Old Style" panose="02020502050305020303" pitchFamily="18" charset="0"/>
                  </a:rPr>
                  <a:t>Central Hyperbolas: </a:t>
                </a:r>
                <a:r>
                  <a:rPr lang="en-US" sz="2000" dirty="0">
                    <a:latin typeface="Goudy Old Style" panose="02020502050305020303" pitchFamily="18" charset="0"/>
                  </a:rPr>
                  <a:t> These are hyperbolas with the centre as the origin and the vertices and foci on one axis. Such hyperbolas are symmetric.</a:t>
                </a: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6EA427-B363-453E-A03E-451313B5F9B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2251588"/>
                <a:ext cx="3505494" cy="3972232"/>
              </a:xfrm>
              <a:blipFill>
                <a:blip r:embed="rId2"/>
                <a:stretch>
                  <a:fillRect l="-1736" t="-1534" r="-3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74B8EF-9C51-47DB-BF13-7C693FBF2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943896"/>
            <a:ext cx="6019331" cy="516193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5930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FFE45-424E-446B-90F8-1785D3C6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3100" b="1">
                <a:latin typeface="Goudy Old Style" panose="02020502050305020303" pitchFamily="18" charset="0"/>
              </a:rPr>
              <a:t>Definition…</a:t>
            </a:r>
            <a:r>
              <a:rPr lang="en-US" sz="3100" b="1" err="1">
                <a:latin typeface="Goudy Old Style" panose="02020502050305020303" pitchFamily="18" charset="0"/>
              </a:rPr>
              <a:t>contd</a:t>
            </a:r>
            <a:r>
              <a:rPr lang="en-US" sz="3100" b="1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CF7CA3-8D46-4896-917E-DF6E2593DA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0" y="1784556"/>
                <a:ext cx="3505494" cy="5073444"/>
              </a:xfrm>
            </p:spPr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standard equation of a central hyperbola (centre the origin) is given by;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40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distance from the centre to the vertex;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distance from the centre to the focus (see diagram below). The dotted lines are the asymptotes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CF7CA3-8D46-4896-917E-DF6E2593DA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0" y="1784556"/>
                <a:ext cx="3505494" cy="5073444"/>
              </a:xfrm>
              <a:blipFill>
                <a:blip r:embed="rId2"/>
                <a:stretch>
                  <a:fillRect l="-2604" t="-1683" r="-3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CB7CD6-81EB-4932-B8F3-5B22ADFC9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899652"/>
            <a:ext cx="6019331" cy="498495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62088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1855D-5B48-4916-8C74-E23F585AC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Equation of a hyperbola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441DF2-72D2-49E3-BA3C-000580464D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lvl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the general quadratic equation with two variables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bxy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ey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f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f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∈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ℝ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not all zero. Then;</a:t>
                </a:r>
              </a:p>
              <a:p>
                <a:pPr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−4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ac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&gt;0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we get the graph of a hyperbola or the degenerate case i.e. two intersecting lines. </a:t>
                </a:r>
              </a:p>
              <a:p>
                <a:pPr marL="0" indent="0">
                  <a:buNone/>
                </a:pPr>
                <a:endParaRPr lang="en-US" sz="4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441DF2-72D2-49E3-BA3C-000580464D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r="-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71335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05015-E09E-4D71-85BC-20E86476B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Definition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B57A16-851D-4FC2-9B72-187A31F5DE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0" y="1854828"/>
                <a:ext cx="3990125" cy="4619714"/>
              </a:xfrm>
            </p:spPr>
            <p:txBody>
              <a:bodyPr>
                <a:normAutofit/>
              </a:bodyPr>
              <a:lstStyle/>
              <a:p>
                <a:pPr marL="0" marR="0" lvl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standard equation of a hyperbola with the centre at point </a:t>
                </a: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given by;</a:t>
                </a:r>
              </a:p>
              <a:p>
                <a:pPr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p>
                              <m: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y</m:t>
                                  </m:r>
                                  <m: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k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p>
                              <m:r>
                                <a:rPr lang="en-US" sz="20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</m:t>
                      </m:r>
                    </m:oMath>
                  </m:oMathPara>
                </a14:m>
                <a:endParaRPr lang="en-US" sz="2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vertices are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k</m:t>
                        </m:r>
                      </m:e>
                    </m:d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foci are the points;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asymptotes pass through the origin and the points;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B57A16-851D-4FC2-9B72-187A31F5DE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0" y="1854828"/>
                <a:ext cx="3990125" cy="4619714"/>
              </a:xfrm>
              <a:blipFill>
                <a:blip r:embed="rId2"/>
                <a:stretch>
                  <a:fillRect l="-1527" t="-1319" r="-2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hart&#10;&#10;Description automatically generated">
            <a:extLst>
              <a:ext uri="{FF2B5EF4-FFF2-40B4-BE49-F238E27FC236}">
                <a16:creationId xmlns:a16="http://schemas.microsoft.com/office/drawing/2014/main" id="{CFC7EFD7-984F-4AA8-9FB4-767FBBAF9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2627" y="928048"/>
            <a:ext cx="6220443" cy="51725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8269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2FEA6-A648-44BD-B7A0-F6FA8049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Eccentricity of a hyperbola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5AE2CAC-91C4-4909-B5ED-B718D9B78BC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Eccentricity of a hyperbola: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It is the ratio of the distance of the focus from the centre, and the distance of one vertex from the centre of the hyperbola.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Remark 1: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eccentricity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of a hyperbola is always greater than 1 i.e.,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&gt;1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Remark 2: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the diagram above, the distance of the focus from the centre is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𝑐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the distance of the vertex from the centre is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𝑎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Therefore, the eccentricity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5AE2CAC-91C4-4909-B5ED-B718D9B78BC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605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113C-695C-4FCB-B83E-B85634EE2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1037" y="14750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07D6A6-F485-4290-9FAB-50167A8DF4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0" y="1622323"/>
                <a:ext cx="3747601" cy="492596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Determine the standard equation of the hyperbola below and hence find the centre, foci, vertices, and eccentricity.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4=0</m:t>
                      </m:r>
                    </m:oMath>
                  </m:oMathPara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000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sz="2000" dirty="0">
                    <a:latin typeface="Goudy Old Style" panose="02020502050305020303" pitchFamily="18" charset="0"/>
                  </a:rPr>
                  <a:t>We need to write it in the form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20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a:rPr lang="en-US" sz="20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p>
                            <m:r>
                              <a:rPr lang="en-US" sz="20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</a:rPr>
                              <m:t>b</m:t>
                            </m:r>
                          </m:e>
                          <m:sup>
                            <m:r>
                              <a:rPr lang="en-US" sz="20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00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20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In our case;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Divide every term by 4 to get;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>
                          <a:latin typeface="Cambria Math" panose="02040503050406030204" pitchFamily="18" charset="0"/>
                        </a:rPr>
                        <m:t>=1⇒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=2,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Goudy Old Style" panose="02020502050305020303" pitchFamily="18" charset="0"/>
                  </a:rPr>
                  <a:t>We know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latin typeface="Cambria Math" panose="02040503050406030204" pitchFamily="18" charset="0"/>
                        </a:rPr>
                        <m:t>∴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latin typeface="Cambria Math" panose="02040503050406030204" pitchFamily="18" charset="0"/>
                        </a:rPr>
                        <m:t>=4+2=6⇒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</m:rad>
                    </m:oMath>
                  </m:oMathPara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07D6A6-F485-4290-9FAB-50167A8DF4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0" y="1622323"/>
                <a:ext cx="3747601" cy="4925961"/>
              </a:xfrm>
              <a:blipFill>
                <a:blip r:embed="rId2"/>
                <a:stretch>
                  <a:fillRect l="-1626" t="-12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93A822-67FE-4464-8246-4260941F9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1002890"/>
            <a:ext cx="6019331" cy="505869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67734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A17C9-B67B-48A1-930F-905B268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215" y="265472"/>
            <a:ext cx="4154842" cy="11946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6E72E-735B-444B-8618-35746FB82AF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1106130"/>
                <a:ext cx="3505494" cy="548639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centre of the hyperbola is the origin,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foci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are the points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</m:t>
                        </m:r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rad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</m:oMath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vertices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,0</m:t>
                        </m:r>
                      </m:e>
                    </m:d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are the points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±(2, 0)</m:t>
                    </m:r>
                  </m:oMath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graph is symmetrical along the lines x = 0 and y = 0.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asymptotes pass through the points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±(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and the origin.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Hence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=±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Eccentricity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rad>
                      </m:num>
                      <m:den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19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6E72E-735B-444B-8618-35746FB82AF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1106130"/>
                <a:ext cx="3505494" cy="5486398"/>
              </a:xfrm>
              <a:blipFill>
                <a:blip r:embed="rId2"/>
                <a:stretch>
                  <a:fillRect l="-2604" t="-2111" r="-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D8C00C-337D-4B55-91BB-9AE8711C6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855406"/>
            <a:ext cx="6019331" cy="505869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62393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A17C9-B67B-48A1-930F-905B268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215" y="265472"/>
            <a:ext cx="4154842" cy="11946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6E72E-735B-444B-8618-35746FB82AF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1106130"/>
                <a:ext cx="3505494" cy="548639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asymptotes pass through the points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±(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 and the origin.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Hence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=±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4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Eccentricity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e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6</m:t>
                            </m:r>
                          </m:e>
                        </m:rad>
                      </m:num>
                      <m:den>
                        <m:r>
                          <a:rPr lang="en-US" sz="240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19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6E72E-735B-444B-8618-35746FB82AF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1106130"/>
                <a:ext cx="3505494" cy="5486398"/>
              </a:xfrm>
              <a:blipFill>
                <a:blip r:embed="rId2"/>
                <a:stretch>
                  <a:fillRect l="-2604" t="-1556" r="-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6AD8C00C-337D-4B55-91BB-9AE8711C6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855406"/>
            <a:ext cx="6019331" cy="505869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907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CAF5D-A328-4B58-AFAB-9D58988ED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B976A3C-A40F-4BAE-A2BE-6F50C47333A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51128"/>
                <a:ext cx="10515600" cy="5141747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4200" dirty="0">
                    <a:latin typeface="Goudy Old Style" panose="02020502050305020303" pitchFamily="18" charset="0"/>
                  </a:rPr>
                  <a:t>Determine the standard equation of the hyperbola and hence find the center, foci, vertices, asymptotes, and eccentricity.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200">
                          <a:latin typeface="Cambria Math" panose="02040503050406030204" pitchFamily="18" charset="0"/>
                        </a:rPr>
                        <m:t>9</m:t>
                      </m:r>
                      <m:sSup>
                        <m:sSup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18</m:t>
                      </m:r>
                      <m:r>
                        <m:rPr>
                          <m:sty m:val="p"/>
                        </m:rPr>
                        <a:rPr lang="en-US" sz="42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25</m:t>
                      </m:r>
                      <m:sSup>
                        <m:sSup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50</m:t>
                      </m:r>
                      <m:r>
                        <m:rPr>
                          <m:sty m:val="p"/>
                        </m:rPr>
                        <a:rPr lang="en-US" sz="4200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241=0</m:t>
                      </m:r>
                    </m:oMath>
                  </m:oMathPara>
                </a14:m>
                <a:endParaRPr lang="en-US" sz="42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4200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sz="4200" dirty="0">
                    <a:latin typeface="Goudy Old Style" panose="02020502050305020303" pitchFamily="18" charset="0"/>
                  </a:rPr>
                  <a:t> We need to write this in standard form;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200">
                          <a:latin typeface="Cambria Math" panose="02040503050406030204" pitchFamily="18" charset="0"/>
                        </a:rPr>
                        <m:t>9</m:t>
                      </m:r>
                      <m:sSup>
                        <m:sSup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18</m:t>
                      </m:r>
                      <m:r>
                        <m:rPr>
                          <m:sty m:val="p"/>
                        </m:rPr>
                        <a:rPr lang="en-US" sz="42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25</m:t>
                      </m:r>
                      <m:sSup>
                        <m:sSup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50</m:t>
                      </m:r>
                      <m:r>
                        <m:rPr>
                          <m:sty m:val="p"/>
                        </m:rPr>
                        <a:rPr lang="en-US" sz="4200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=241</m:t>
                      </m:r>
                    </m:oMath>
                  </m:oMathPara>
                </a14:m>
                <a:endParaRPr lang="en-US" sz="42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200">
                          <a:latin typeface="Cambria Math" panose="02040503050406030204" pitchFamily="18" charset="0"/>
                        </a:rPr>
                        <m:t>9</m:t>
                      </m:r>
                      <m:d>
                        <m:d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4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25</m:t>
                      </m:r>
                      <m:d>
                        <m:d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4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</m:d>
                      <m:r>
                        <a:rPr lang="en-US" sz="4200">
                          <a:latin typeface="Cambria Math" panose="02040503050406030204" pitchFamily="18" charset="0"/>
                        </a:rPr>
                        <m:t>=241</m:t>
                      </m:r>
                    </m:oMath>
                  </m:oMathPara>
                </a14:m>
                <a:endParaRPr lang="en-US" sz="42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200">
                          <a:latin typeface="Cambria Math" panose="02040503050406030204" pitchFamily="18" charset="0"/>
                        </a:rPr>
                        <m:t>9</m:t>
                      </m:r>
                      <m:d>
                        <m:d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4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k</m:t>
                              </m:r>
                            </m:e>
                            <m:sub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42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200">
                          <a:latin typeface="Cambria Math" panose="02040503050406030204" pitchFamily="18" charset="0"/>
                        </a:rPr>
                        <m:t>25</m:t>
                      </m:r>
                      <m:d>
                        <m:d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4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4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200">
                                  <a:latin typeface="Cambria Math" panose="02040503050406030204" pitchFamily="18" charset="0"/>
                                </a:rPr>
                                <m:t>k</m:t>
                              </m:r>
                            </m:e>
                            <m:sub>
                              <m:r>
                                <a:rPr lang="en-US" sz="42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4200">
                          <a:latin typeface="Cambria Math" panose="02040503050406030204" pitchFamily="18" charset="0"/>
                        </a:rPr>
                        <m:t>=241+</m:t>
                      </m:r>
                      <m:sSub>
                        <m:sSub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420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4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420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sz="42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42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B976A3C-A40F-4BAE-A2BE-6F50C47333A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51128"/>
                <a:ext cx="10515600" cy="5141747"/>
              </a:xfrm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505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6EE56-B40D-4B85-8708-7D337A708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3F7EE9-CF9C-41C5-8B14-ED32E56F34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01002"/>
                <a:ext cx="10515600" cy="55409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9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sz="2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25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sz="2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2400">
                          <a:latin typeface="Cambria Math" panose="02040503050406030204" pitchFamily="18" charset="0"/>
                        </a:rPr>
                        <m:t>=241+9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25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9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25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latin typeface="Cambria Math" panose="02040503050406030204" pitchFamily="18" charset="0"/>
                        </a:rPr>
                        <m:t>=241+9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25=225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9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25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latin typeface="Cambria Math" panose="02040503050406030204" pitchFamily="18" charset="0"/>
                        </a:rPr>
                        <m:t>=225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Dividing every term by 225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y</m:t>
                                  </m:r>
                                  <m: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US" sz="240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24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Goudy Old Style" panose="02020502050305020303" pitchFamily="18" charset="0"/>
                  </a:rPr>
                  <a:t>The centre (h, k) of the hyperbola is the point (1, -1).</a:t>
                </a: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3F7EE9-CF9C-41C5-8B14-ED32E56F34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01002"/>
                <a:ext cx="10515600" cy="5540991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734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A90BA-198A-462A-84ED-E05C632A2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9D7974B-FB7B-4999-808B-FE46A0F2904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160060"/>
                <a:ext cx="10515600" cy="5016903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180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18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latin typeface="Cambria Math" panose="02040503050406030204" pitchFamily="18" charset="0"/>
                                    </a:rPr>
                                    <m:t>y</m:t>
                                  </m:r>
                                  <m:r>
                                    <a:rPr lang="en-US" sz="180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180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US" sz="180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1800" dirty="0">
                  <a:latin typeface="Goudy Old Style" panose="02020502050305020303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=5, </m:t>
                      </m:r>
                      <m:r>
                        <m:rPr>
                          <m:sty m:val="p"/>
                        </m:rPr>
                        <a:rPr lang="en-US" sz="18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8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=3⇒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=25+9=34∴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34</m:t>
                          </m:r>
                        </m:e>
                      </m:rad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vertices are points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k</m:t>
                        </m:r>
                      </m:e>
                    </m: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 (6, 1) and (-4,1)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foci are the points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(1+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34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−1)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(1−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34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−1)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Asymptotes are the lines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den>
                    </m:f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den>
                    </m:f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Eccentricity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den>
                    </m:f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34</m:t>
                            </m:r>
                          </m:e>
                        </m:rad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</a:pPr>
                <a:b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 </a:t>
                </a: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2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9D7974B-FB7B-4999-808B-FE46A0F2904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160060"/>
                <a:ext cx="10515600" cy="5016903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820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05083-50F7-47D7-AF9A-47DBD3783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70995-088D-4BFD-AA24-9EF40923C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Kahenya, P. (2017). </a:t>
            </a:r>
            <a:r>
              <a:rPr lang="en-US" sz="20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Foundation Maths</a:t>
            </a: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LAP Lambert Academic Publishers.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Murray, S., &amp; Robert, M. (2009). </a:t>
            </a:r>
            <a:r>
              <a:rPr lang="en-US" sz="20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College Algebra</a:t>
            </a: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McGraw-Hill.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Stewart, J. (2012). </a:t>
            </a:r>
            <a:r>
              <a:rPr lang="en-US" sz="20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Calculus</a:t>
            </a: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(7th ed.). BROOKS/COLE Cengage Learning.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CUEMATH. (n.d.). </a:t>
            </a:r>
            <a:r>
              <a:rPr lang="en-US" sz="20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Conics in Real Life</a:t>
            </a: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Retrieved March 23, 2022, from https://www.cuemath.com/learn/mathematics/conics-in-real-life/#P004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Lumen. (n.d.). </a:t>
            </a:r>
            <a:r>
              <a:rPr lang="en-US" sz="20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Parabolas, Ellipses, and Hyperbolas</a:t>
            </a: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Retrieved March 23, 2022, from https://courses.lumenlearning</a:t>
            </a: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.com/calculus2/chapter/parabolas-ellipses-and-hyperbolas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797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80190-B8FE-482A-98F8-8137FDB3A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Goudy Old Style" panose="02020502050305020303" pitchFamily="18" charset="0"/>
              </a:rPr>
              <a:t>End of Lecture 4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DCD19-E07A-4094-B0DF-DFEBFA4667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latin typeface="Goudy Old Style" panose="02020502050305020303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333608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2284</Words>
  <Application>Microsoft Office PowerPoint</Application>
  <PresentationFormat>Widescreen</PresentationFormat>
  <Paragraphs>186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Goudy Old Style</vt:lpstr>
      <vt:lpstr>Times New Roman</vt:lpstr>
      <vt:lpstr>Office Theme</vt:lpstr>
      <vt:lpstr>Mathematics for Science</vt:lpstr>
      <vt:lpstr>Introduction to lecture 4 </vt:lpstr>
      <vt:lpstr>Intended learning outcomes </vt:lpstr>
      <vt:lpstr>Definition: (Ellipse)</vt:lpstr>
      <vt:lpstr>Proposition 1: Sum of distances from two distinct fixed points, called the foci, is constant.  </vt:lpstr>
      <vt:lpstr>Contd…</vt:lpstr>
      <vt:lpstr>Contd…</vt:lpstr>
      <vt:lpstr>Definition: (Equation of an ellipse)</vt:lpstr>
      <vt:lpstr>Example</vt:lpstr>
      <vt:lpstr>Example</vt:lpstr>
      <vt:lpstr>Example</vt:lpstr>
      <vt:lpstr>Standard equation</vt:lpstr>
      <vt:lpstr>Definition </vt:lpstr>
      <vt:lpstr>Definition..contd. </vt:lpstr>
      <vt:lpstr>Example </vt:lpstr>
      <vt:lpstr>Example…contd…</vt:lpstr>
      <vt:lpstr>Example </vt:lpstr>
      <vt:lpstr>Definition (Hyperbola)</vt:lpstr>
      <vt:lpstr>Definition…contd…</vt:lpstr>
      <vt:lpstr>Equation of a hyperbola</vt:lpstr>
      <vt:lpstr>Definition</vt:lpstr>
      <vt:lpstr>Eccentricity of a hyperbola</vt:lpstr>
      <vt:lpstr>Example </vt:lpstr>
      <vt:lpstr>Example…contd..</vt:lpstr>
      <vt:lpstr>Example…contd..</vt:lpstr>
      <vt:lpstr>Example</vt:lpstr>
      <vt:lpstr>Example…Contd…</vt:lpstr>
      <vt:lpstr>Example…contd…</vt:lpstr>
      <vt:lpstr>References</vt:lpstr>
      <vt:lpstr>End of Lecture 4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</dc:title>
  <dc:creator>Paul Kahenya</dc:creator>
  <cp:lastModifiedBy>Paul Kahenya</cp:lastModifiedBy>
  <cp:revision>5</cp:revision>
  <dcterms:created xsi:type="dcterms:W3CDTF">2022-03-27T11:33:59Z</dcterms:created>
  <dcterms:modified xsi:type="dcterms:W3CDTF">2022-04-03T06:29:22Z</dcterms:modified>
</cp:coreProperties>
</file>