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4" r:id="rId38"/>
    <p:sldId id="295" r:id="rId39"/>
    <p:sldId id="296" r:id="rId4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73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743401-19C0-4D5F-9C9B-E840219AC74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4D366CF-9655-4F0B-8878-3A7F03CD5A1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715B8E9-C19F-4617-8249-2A5A4E2CD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96163-F5C1-46CC-AEBB-965CF08BFA62}" type="datetimeFigureOut">
              <a:rPr lang="en-US" smtClean="0"/>
              <a:t>08-Apr-22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29C0FC-0483-47F9-B3C1-33CAEB575A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963F44-4007-4EBF-A7B9-1C042C3B7D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71FAD-BEFF-48E3-972B-C7A9E9990D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19313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FF7C8B-8C7F-42AF-B1C6-4DF0F235A4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297A80-934F-416D-86B1-360D816ADB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3D1AEC-46AD-47CA-A93A-814AD684D8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96163-F5C1-46CC-AEBB-965CF08BFA62}" type="datetimeFigureOut">
              <a:rPr lang="en-US" smtClean="0"/>
              <a:t>08-Apr-22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8717D1-F65D-4EDB-8BD3-2A22C8EA93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68912D-C897-440F-B315-25C6A714B0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71FAD-BEFF-48E3-972B-C7A9E9990D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49791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F969D3-70BF-45B0-95CB-16FA7E7745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AB6C69-D11D-45C0-90A7-60EFC03692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E36D4E-B153-45D8-9F06-5B2C5B9513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96163-F5C1-46CC-AEBB-965CF08BFA62}" type="datetimeFigureOut">
              <a:rPr lang="en-US" smtClean="0"/>
              <a:t>08-Apr-22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3535AD-0E67-49B7-8B1F-E6202D5053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A39036-8CE6-4FF2-AD1B-CAB9AC4E0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71FAD-BEFF-48E3-972B-C7A9E9990D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23724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3F34B2-3144-4B7B-BC8B-F4E82CE6E5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CBE664-E37D-4E59-97B9-E84A4DD3F53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9E68984-1403-4452-8C94-F8FB385EE1A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39684E6-5769-4361-9CC2-23E7FC151B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96163-F5C1-46CC-AEBB-965CF08BFA62}" type="datetimeFigureOut">
              <a:rPr lang="en-US" smtClean="0"/>
              <a:t>08-Apr-22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4F79DB-11C2-49F5-8D31-00E8A91B3F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B34271-0C84-4F0F-94A3-0F9E2419A7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71FAD-BEFF-48E3-972B-C7A9E9990D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69428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CA5DCB-9230-4F06-8150-0C58D17FB5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72409B-DA43-496B-85BB-8B0759AC82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09D5ADF-7099-4A80-B9F1-8D4AE018EC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90ED266-9E5B-470F-8B26-D55278C75F2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E334820-BCAE-4BAC-8407-905A0C37DD0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5B7EE13-37FD-4BA8-B4EB-0CF6AD1927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96163-F5C1-46CC-AEBB-965CF08BFA62}" type="datetimeFigureOut">
              <a:rPr lang="en-US" smtClean="0"/>
              <a:t>08-Apr-22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3BE68C-7B20-4F40-AB02-C061C84152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7E94776-7B21-434D-A73C-06C3456497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71FAD-BEFF-48E3-972B-C7A9E9990D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97556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A618D7-9A88-4DE6-AA48-CA93FFDD85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944B6BE-E0C4-45A0-9BF7-00932393C2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96163-F5C1-46CC-AEBB-965CF08BFA62}" type="datetimeFigureOut">
              <a:rPr lang="en-US" smtClean="0"/>
              <a:t>08-Apr-22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7E1CE79-5C34-4445-953B-53944EBADB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C708212-9723-4A3D-97BA-F8D78E7E80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71FAD-BEFF-48E3-972B-C7A9E9990D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38411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89B3738-542F-411D-9DE4-C480FE677A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96163-F5C1-46CC-AEBB-965CF08BFA62}" type="datetimeFigureOut">
              <a:rPr lang="en-US" smtClean="0"/>
              <a:t>08-Apr-22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3C55BAF-8765-48CA-9CF8-FDE25CFCAA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003C03-0DE9-45C2-8375-952B821D6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71FAD-BEFF-48E3-972B-C7A9E9990D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7080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99ECE1-719C-48D7-9C10-2A1E70041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E57164-2112-4417-A94E-E463009A85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EF449F-5149-4E9A-B84A-EA6B3AA2E5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1D1495B-1821-4A33-88F1-D12271C30E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96163-F5C1-46CC-AEBB-965CF08BFA62}" type="datetimeFigureOut">
              <a:rPr lang="en-US" smtClean="0"/>
              <a:t>08-Apr-22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F0AF09-EA31-476F-9EA6-1D0DADCF63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1B57BE0-EECC-4820-9B5D-26C7926549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71FAD-BEFF-48E3-972B-C7A9E9990D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6582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F25D11-A7CE-4C9F-8063-81EF22FA4F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402FF53-B8D6-4063-ACF8-FE824533424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331BAEE-7BF9-4A4D-93BE-F7A5C37BE5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E178A7-5F75-49AB-AB18-26BC0CC039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96163-F5C1-46CC-AEBB-965CF08BFA62}" type="datetimeFigureOut">
              <a:rPr lang="en-US" smtClean="0"/>
              <a:t>08-Apr-22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E9A928-1F90-421B-9B31-CDEB49CFCE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20CCD8-2A0E-46A6-B54D-852642F7DE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71FAD-BEFF-48E3-972B-C7A9E9990D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53762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13025C-F318-4F5A-A319-C8FE9EFE6A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7380506-AAE3-476C-A37A-9CE9E419FD4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A4CC0E-7069-4316-A091-DFA3F863B1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96163-F5C1-46CC-AEBB-965CF08BFA62}" type="datetimeFigureOut">
              <a:rPr lang="en-US" smtClean="0"/>
              <a:t>08-Apr-22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9A04413-F2BF-4BE8-B316-29493CE9A6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A3A285-1565-4C46-99EB-F264745BE7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71FAD-BEFF-48E3-972B-C7A9E9990D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80276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DED68B3-96D1-4593-8B9A-4ADB5D835C3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1A9B0AA-14FC-4EEB-B08F-CD7939081D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E4BFBD-FFBA-43C3-A39C-78E981652D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896163-F5C1-46CC-AEBB-965CF08BFA62}" type="datetimeFigureOut">
              <a:rPr lang="en-US" smtClean="0"/>
              <a:t>08-Apr-22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E1EDDA-A91A-4092-A45F-0A2CBDB6A2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16554F-5E1B-41F8-A984-9700105ED6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C71FAD-BEFF-48E3-972B-C7A9E9990D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12369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C892DC1-003D-4AEC-A808-990CFF4D25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D2E3A8-7EE7-48DF-8931-EB70E7303A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9C2717-7781-4E98-BB1A-410652C6FD0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896163-F5C1-46CC-AEBB-965CF08BFA62}" type="datetimeFigureOut">
              <a:rPr lang="en-US" smtClean="0"/>
              <a:t>08-Apr-22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2952B6-CECB-426E-85C2-5EFFC2DBF26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E54FB5-2C5C-4868-8547-1FE6D6EC8B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C71FAD-BEFF-48E3-972B-C7A9E9990D6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27489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5" Type="http://schemas.openxmlformats.org/officeDocument/2006/relationships/image" Target="../media/image1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5" Type="http://schemas.openxmlformats.org/officeDocument/2006/relationships/image" Target="../media/image2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5" Type="http://schemas.openxmlformats.org/officeDocument/2006/relationships/image" Target="../media/image31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5" Type="http://schemas.openxmlformats.org/officeDocument/2006/relationships/image" Target="../media/image4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5" Type="http://schemas.openxmlformats.org/officeDocument/2006/relationships/image" Target="../media/image5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5" Type="http://schemas.openxmlformats.org/officeDocument/2006/relationships/image" Target="../media/image60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Relationship Id="rId5" Type="http://schemas.openxmlformats.org/officeDocument/2006/relationships/image" Target="../media/image7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Relationship Id="rId5" Type="http://schemas.openxmlformats.org/officeDocument/2006/relationships/image" Target="../media/image8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Relationship Id="rId5" Type="http://schemas.openxmlformats.org/officeDocument/2006/relationships/image" Target="../media/image90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Relationship Id="rId5" Type="http://schemas.openxmlformats.org/officeDocument/2006/relationships/image" Target="../media/image100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Relationship Id="rId5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Relationship Id="rId5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Relationship Id="rId5" Type="http://schemas.openxmlformats.org/officeDocument/2006/relationships/image" Target="../media/image130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Relationship Id="rId5" Type="http://schemas.openxmlformats.org/officeDocument/2006/relationships/image" Target="../media/image140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Relationship Id="rId6" Type="http://schemas.openxmlformats.org/officeDocument/2006/relationships/image" Target="../media/image1.png"/><Relationship Id="rId5" Type="http://schemas.openxmlformats.org/officeDocument/2006/relationships/image" Target="../media/image150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70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Relationship Id="rId5" Type="http://schemas.openxmlformats.org/officeDocument/2006/relationships/image" Target="../media/image190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.xml"/><Relationship Id="rId5" Type="http://schemas.openxmlformats.org/officeDocument/2006/relationships/image" Target="../media/image200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1.xml"/><Relationship Id="rId6" Type="http://schemas.openxmlformats.org/officeDocument/2006/relationships/image" Target="../media/image3.png"/><Relationship Id="rId5" Type="http://schemas.openxmlformats.org/officeDocument/2006/relationships/image" Target="../media/image211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2.xml"/><Relationship Id="rId6" Type="http://schemas.openxmlformats.org/officeDocument/2006/relationships/image" Target="../media/image4.png"/><Relationship Id="rId5" Type="http://schemas.openxmlformats.org/officeDocument/2006/relationships/image" Target="../media/image230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3.xml"/><Relationship Id="rId5" Type="http://schemas.openxmlformats.org/officeDocument/2006/relationships/image" Target="../media/image250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4.xml"/><Relationship Id="rId6" Type="http://schemas.openxmlformats.org/officeDocument/2006/relationships/image" Target="../media/image5.png"/><Relationship Id="rId5" Type="http://schemas.openxmlformats.org/officeDocument/2006/relationships/image" Target="../media/image260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0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5.xml"/><Relationship Id="rId6" Type="http://schemas.openxmlformats.org/officeDocument/2006/relationships/image" Target="../media/image6.png"/><Relationship Id="rId5" Type="http://schemas.openxmlformats.org/officeDocument/2006/relationships/image" Target="../media/image290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1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6.xml"/><Relationship Id="rId5" Type="http://schemas.openxmlformats.org/officeDocument/2006/relationships/image" Target="../media/image320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7.xml"/><Relationship Id="rId5" Type="http://schemas.openxmlformats.org/officeDocument/2006/relationships/image" Target="../media/image330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8.xml"/><Relationship Id="rId6" Type="http://schemas.openxmlformats.org/officeDocument/2006/relationships/image" Target="../media/image7.png"/><Relationship Id="rId5" Type="http://schemas.openxmlformats.org/officeDocument/2006/relationships/image" Target="../media/image340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9.xml"/><Relationship Id="rId5" Type="http://schemas.openxmlformats.org/officeDocument/2006/relationships/image" Target="../media/image360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0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0.xml"/><Relationship Id="rId5" Type="http://schemas.openxmlformats.org/officeDocument/2006/relationships/image" Target="../media/image380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1.xml"/><Relationship Id="rId5" Type="http://schemas.openxmlformats.org/officeDocument/2006/relationships/image" Target="../media/image390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2.xml"/><Relationship Id="rId5" Type="http://schemas.openxmlformats.org/officeDocument/2006/relationships/image" Target="../media/image400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932502-D536-453E-A8FB-3CB71BF6CB1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Mathematics for Science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0F321D5-7E0A-4EA2-812C-1935868F358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2935240"/>
          </a:xfrm>
        </p:spPr>
        <p:txBody>
          <a:bodyPr>
            <a:normAutofit/>
          </a:bodyPr>
          <a:lstStyle/>
          <a:p>
            <a:pPr marL="0"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tabLst>
                <a:tab pos="2971800" algn="ctr"/>
                <a:tab pos="3724275" algn="l"/>
              </a:tabLst>
            </a:pPr>
            <a:r>
              <a:rPr lang="en-US" sz="32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Lecture 5</a:t>
            </a:r>
          </a:p>
          <a:p>
            <a:pPr marL="0" marR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Polynomials: Remainder and Factor Theorem</a:t>
            </a:r>
          </a:p>
          <a:p>
            <a:pPr marL="0" marR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2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Lecturer: Kahenya, N.P</a:t>
            </a:r>
            <a:endParaRPr lang="en-US" sz="3200" b="1" dirty="0">
              <a:effectLst/>
              <a:latin typeface="Goudy Old Style" panose="02020502050305020303" pitchFamily="18" charset="0"/>
              <a:ea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8731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39"/>
    </mc:Choice>
    <mc:Fallback>
      <p:transition spd="slow" advTm="1639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7EBF16-BE9D-4654-A096-EAB551E4C9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Introduction to lecture 5</a:t>
            </a:r>
            <a:br>
              <a:rPr lang="en-US" sz="4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00B59A-CC61-4C4A-B3A8-57F600BC78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4855210" algn="l"/>
              </a:tabLst>
            </a:pPr>
            <a:r>
              <a:rPr lang="en-US" sz="2000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This lecture will introduce polynomial expressions and equations, Remainder and Factor theorems and their applications. 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  <a:tabLst>
                <a:tab pos="4855210" algn="l"/>
              </a:tabLst>
            </a:pPr>
            <a:r>
              <a:rPr lang="en-US" sz="2000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Polynomial functions are important in calculus and other branches of mathematics e.g., abstract algebra that deal with polynomial codes among others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tabLst>
                <a:tab pos="4855210" algn="l"/>
              </a:tabLst>
            </a:pP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endParaRPr lang="en-US" sz="32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41779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69F34E-9CEB-4443-8656-E86D639EF5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Intended learning outcomes</a:t>
            </a:r>
            <a:br>
              <a:rPr lang="en-US" sz="4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911F6A-500A-46FC-96B5-95591AA946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At the end of this lecture, you will be able to;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romanLcParenBoth"/>
            </a:pPr>
            <a:r>
              <a:rPr lang="en-US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Define a polynomial expression and/or equation.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romanLcParenBoth"/>
            </a:pPr>
            <a:r>
              <a:rPr lang="en-US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State and prove the remainder and factor theorems.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romanLcParenBoth"/>
            </a:pPr>
            <a:r>
              <a:rPr lang="en-US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Apply remainder and factor theorems.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US" sz="40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21811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939C0F-9CB0-4DE8-9CBE-F5A441412E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References</a:t>
            </a:r>
            <a:br>
              <a:rPr lang="en-US" sz="4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2E9CAD-4756-4C99-BBAA-70CC61EDC3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926170" cy="4351338"/>
          </a:xfrm>
        </p:spPr>
        <p:txBody>
          <a:bodyPr>
            <a:normAutofit/>
          </a:bodyPr>
          <a:lstStyle/>
          <a:p>
            <a:pPr marL="0" marR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These lecture notes should be complemented with relevant topics in (Kahenya, 2017; Murray &amp; Robert, 2009; Stewart, 2012).</a:t>
            </a:r>
            <a:endParaRPr lang="en-US" sz="3200" dirty="0">
              <a:effectLst/>
              <a:latin typeface="Goudy Old Style" panose="02020502050305020303" pitchFamily="18" charset="0"/>
              <a:ea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3200" dirty="0">
                <a:latin typeface="Goudy Old Style" panose="02020502050305020303" pitchFamily="18" charset="0"/>
              </a:rPr>
              <a:t>Murray and Robert (2009) has more details in solving polynomial functions while Stewart (2012) calculus deals with polynomial functions in great details.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6375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203AF-61AF-4994-92EB-05761B2F81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Definition (Polynomial)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419DB96-A4C2-4877-B33A-3946DD88E39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199" y="1825625"/>
                <a:ext cx="11199125" cy="4351338"/>
              </a:xfrm>
            </p:spPr>
            <p:txBody>
              <a:bodyPr>
                <a:normAutofit lnSpcReduction="10000"/>
              </a:bodyPr>
              <a:lstStyle/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Polynomials are algebraic expressions of the form;</a:t>
                </a:r>
                <a:endParaRPr lang="en-US" sz="24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 algn="ctr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24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a</m:t>
                          </m:r>
                        </m:e>
                        <m:sub>
                          <m:r>
                            <a:rPr lang="en-US" sz="24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0</m:t>
                          </m:r>
                        </m:sub>
                      </m:sSub>
                      <m:sSup>
                        <m:sSup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24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24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0</m:t>
                          </m:r>
                        </m:sup>
                      </m:sSup>
                      <m:r>
                        <a:rPr lang="en-US" sz="24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24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a</m:t>
                          </m:r>
                        </m:e>
                        <m:sub>
                          <m:r>
                            <a:rPr lang="en-US" sz="24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</m:t>
                          </m:r>
                        </m:sub>
                      </m:sSub>
                      <m:sSup>
                        <m:sSup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24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24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</m:t>
                          </m:r>
                        </m:sup>
                      </m:sSup>
                      <m:r>
                        <a:rPr lang="en-US" sz="24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24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a</m:t>
                          </m:r>
                        </m:e>
                        <m:sub>
                          <m:r>
                            <a:rPr lang="en-US" sz="24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b>
                      </m:sSub>
                      <m:sSup>
                        <m:sSup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24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24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4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24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a</m:t>
                          </m:r>
                        </m:e>
                        <m:sub>
                          <m:r>
                            <a:rPr lang="en-US" sz="24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</m:t>
                          </m:r>
                        </m:sub>
                      </m:sSub>
                      <m:sSup>
                        <m:sSup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24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24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 sz="24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+⋯+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24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a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sz="24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n</m:t>
                          </m:r>
                        </m:sub>
                      </m:sSub>
                      <m:sSup>
                        <m:sSup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24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m:rPr>
                              <m:sty m:val="p"/>
                            </m:rPr>
                            <a:rPr lang="en-US" sz="24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n</m:t>
                          </m:r>
                        </m:sup>
                      </m:sSup>
                    </m:oMath>
                  </m:oMathPara>
                </a14:m>
                <a:endParaRPr lang="en-US" sz="24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with known real or complex numbers,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a</m:t>
                        </m:r>
                      </m:e>
                      <m:sub>
                        <m: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0</m:t>
                        </m:r>
                      </m:sub>
                    </m:sSub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 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a</m:t>
                        </m:r>
                      </m:e>
                      <m:sub>
                        <m: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,⋯,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a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n</m:t>
                        </m:r>
                      </m:sub>
                    </m:sSub>
                  </m:oMath>
                </a14:m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and in variable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.</m:t>
                    </m:r>
                  </m:oMath>
                </a14:m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</a:t>
                </a:r>
                <a:endParaRPr lang="en-US" sz="24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The real or complex numbers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0</m:t>
                        </m:r>
                      </m:sub>
                    </m:sSub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b>
                    </m:sSub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,⋯, 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𝑎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are referred to as the coefficients of the respective variable. </a:t>
                </a: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Note that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0</m:t>
                        </m:r>
                      </m:sup>
                    </m:sSup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=1</m:t>
                    </m:r>
                  </m:oMath>
                </a14:m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hence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a</m:t>
                        </m:r>
                      </m:e>
                      <m:sub>
                        <m: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0</m:t>
                        </m:r>
                      </m:sub>
                    </m:sSub>
                    <m:sSup>
                      <m:sSup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0</m:t>
                        </m:r>
                      </m:sup>
                    </m:sSup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a</m:t>
                        </m:r>
                      </m:e>
                      <m:sub>
                        <m: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i.e., it is a constant. </a:t>
                </a:r>
                <a:endParaRPr lang="en-US" sz="24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All the powers or exponent of the variable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𝑥</m:t>
                    </m:r>
                  </m:oMath>
                </a14:m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must be whole numbers i.e., </a:t>
                </a: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0, </m:t>
                    </m:r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1,2,3,⋯,</m:t>
                    </m:r>
                    <m:r>
                      <m:rPr>
                        <m:sty m:val="p"/>
                      </m:rP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n</m:t>
                    </m:r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∈</m:t>
                    </m:r>
                    <m:r>
                      <m:rPr>
                        <m:sty m:val="p"/>
                      </m:rP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N</m:t>
                    </m:r>
                  </m:oMath>
                </a14:m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(or 0 and positive integers). </a:t>
                </a:r>
                <a:endParaRPr lang="en-US" sz="24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sz="36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419DB96-A4C2-4877-B33A-3946DD88E39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199" y="1825625"/>
                <a:ext cx="11199125" cy="4351338"/>
              </a:xfrm>
              <a:blipFill>
                <a:blip r:embed="rId5"/>
                <a:stretch>
                  <a:fillRect l="-81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3526495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777DB8-7653-4519-8020-BE7C6FAF58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Examples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57C88E8-453A-466A-B881-0F56FEE26040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a:rPr lang="en-US" sz="240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2</m:t>
                    </m:r>
                    <m:sSup>
                      <m:sSup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4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sz="24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+3</m:t>
                    </m:r>
                    <m:r>
                      <m:rPr>
                        <m:sty m:val="p"/>
                      </m:rP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  <m: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+4</m:t>
                    </m:r>
                  </m:oMath>
                </a14:m>
                <a:r>
                  <a:rPr lang="en-US" sz="2400" dirty="0">
                    <a:effectLst/>
                    <a:latin typeface="Cambria Math" panose="02040503050406030204" pitchFamily="18" charset="0"/>
                    <a:ea typeface="Times New Roman" panose="02020603050405020304" pitchFamily="18" charset="0"/>
                  </a:rPr>
                  <a:t> – Polynomial expression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sSup>
                      <m:sSup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4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sz="24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+2</m:t>
                    </m:r>
                    <m:sSup>
                      <m:sSup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4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sz="24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+5</m:t>
                    </m:r>
                    <m:r>
                      <m:rPr>
                        <m:sty m:val="p"/>
                      </m:rP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  <m: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−9=0</m:t>
                    </m:r>
                  </m:oMath>
                </a14:m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– Polynomial equation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 b="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p</m:t>
                    </m:r>
                    <m:d>
                      <m:dPr>
                        <m:ctrlPr>
                          <a:rPr lang="en-US" sz="2400" b="0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sz="2400" b="0" i="0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</m:d>
                    <m:r>
                      <a:rPr lang="en-US" sz="2400" b="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2400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4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sz="24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+2</m:t>
                    </m:r>
                    <m:sSup>
                      <m:sSup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4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sz="24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+5</m:t>
                    </m:r>
                    <m:r>
                      <m:rPr>
                        <m:sty m:val="p"/>
                      </m:rP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  <m: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−9</m:t>
                    </m:r>
                  </m:oMath>
                </a14:m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– Polynomial function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2400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sSup>
                          <m:sSupPr>
                            <m:ctrlPr>
                              <a:rPr lang="en-US" sz="2400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sty m:val="p"/>
                              </m:rPr>
                              <a:rPr lang="en-US" sz="2400" i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x</m:t>
                            </m:r>
                          </m:e>
                          <m:sup>
                            <m:r>
                              <a:rPr lang="en-US" sz="2400" i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sz="24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den>
                    </m:f>
                    <m: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+1</m:t>
                    </m:r>
                  </m:oMath>
                </a14:m>
                <a:r>
                  <a:rPr lang="en-US" sz="2400" dirty="0">
                    <a:effectLst/>
                    <a:latin typeface="Cambria Math" panose="02040503050406030204" pitchFamily="18" charset="0"/>
                    <a:ea typeface="Times New Roman" panose="02020603050405020304" pitchFamily="18" charset="0"/>
                  </a:rPr>
                  <a:t> – not a polynomial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24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4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1+</m:t>
                        </m:r>
                        <m:r>
                          <m:rPr>
                            <m:sty m:val="p"/>
                          </m:rPr>
                          <a:rPr lang="en-US" sz="24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y</m:t>
                        </m:r>
                      </m:den>
                    </m:f>
                  </m:oMath>
                </a14:m>
                <a:r>
                  <a:rPr lang="en-US" sz="24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- not a polynomial (Rational function) </a:t>
                </a: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F57C88E8-453A-466A-B881-0F56FEE2604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5"/>
                <a:stretch>
                  <a:fillRect l="-17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5509252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4A7282-A57D-4364-B270-88AA155968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Type of polynomials</a:t>
            </a:r>
            <a:br>
              <a:rPr lang="en-US" sz="4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4686691-DB25-4E15-B5C0-ED296965E876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050878"/>
                <a:ext cx="10515600" cy="5126085"/>
              </a:xfrm>
            </p:spPr>
            <p:txBody>
              <a:bodyPr>
                <a:noAutofit/>
              </a:bodyPr>
              <a:lstStyle/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Polynomials of degree 1 are referred to as linear i.e.,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0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a</m:t>
                        </m:r>
                      </m:e>
                      <m:sub>
                        <m:r>
                          <a:rPr lang="en-US" sz="20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0</m:t>
                        </m:r>
                      </m:sub>
                    </m:sSub>
                    <m: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sSub>
                      <m:sSub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0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a</m:t>
                        </m:r>
                      </m:e>
                      <m:sub>
                        <m:r>
                          <a:rPr lang="en-US" sz="20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m:rPr>
                        <m:sty m:val="p"/>
                      </m:rP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</m:oMath>
                </a14:m>
                <a:endParaRPr lang="en-US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Quadratics are polynomials of degree 2 i.e., expressions of the form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0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a</m:t>
                        </m:r>
                      </m:e>
                      <m:sub>
                        <m:r>
                          <a:rPr lang="en-US" sz="20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b>
                    </m:sSub>
                    <m:sSup>
                      <m:sSup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0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sz="20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sSub>
                      <m:sSub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0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a</m:t>
                        </m:r>
                      </m:e>
                      <m:sub>
                        <m:r>
                          <a:rPr lang="en-US" sz="20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m:rPr>
                        <m:sty m:val="p"/>
                      </m:rP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  <m: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sSub>
                      <m:sSub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0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a</m:t>
                        </m:r>
                      </m:e>
                      <m:sub>
                        <m:r>
                          <a:rPr lang="en-US" sz="20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0</m:t>
                        </m:r>
                      </m:sub>
                    </m:sSub>
                  </m:oMath>
                </a14:m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are polynomials of degree 2.</a:t>
                </a:r>
                <a:endParaRPr lang="en-US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Polynomials of degree 3 are cubic polynomials i.e.,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0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a</m:t>
                        </m:r>
                      </m:e>
                      <m:sub>
                        <m:r>
                          <a:rPr lang="en-US" sz="20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0</m:t>
                        </m:r>
                      </m:sub>
                    </m:sSub>
                    <m: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sSub>
                      <m:sSub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0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a</m:t>
                        </m:r>
                      </m:e>
                      <m:sub>
                        <m:r>
                          <a:rPr lang="en-US" sz="20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m:rPr>
                        <m:sty m:val="p"/>
                      </m:rP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  <m: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sSub>
                      <m:sSub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0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a</m:t>
                        </m:r>
                      </m:e>
                      <m:sub>
                        <m:r>
                          <a:rPr lang="en-US" sz="20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b>
                    </m:sSub>
                    <m:sSup>
                      <m:sSup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0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sz="20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sSub>
                      <m:sSub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0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a</m:t>
                        </m:r>
                      </m:e>
                      <m:sub>
                        <m:r>
                          <a:rPr lang="en-US" sz="20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</m:t>
                        </m:r>
                      </m:sub>
                    </m:sSub>
                    <m:sSup>
                      <m:sSup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0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sz="20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en-US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In general, a polynomial of degree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n</m:t>
                    </m:r>
                  </m:oMath>
                </a14:m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is of the form;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0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a</m:t>
                        </m:r>
                      </m:e>
                      <m:sub>
                        <m:r>
                          <a:rPr lang="en-US" sz="20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0</m:t>
                        </m:r>
                      </m:sub>
                    </m:sSub>
                    <m: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sSub>
                      <m:sSub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0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a</m:t>
                        </m:r>
                      </m:e>
                      <m:sub>
                        <m:r>
                          <a:rPr lang="en-US" sz="20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</m:t>
                        </m:r>
                      </m:sub>
                    </m:sSub>
                    <m:sSup>
                      <m:sSup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0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sz="20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</m:t>
                        </m:r>
                      </m:sup>
                    </m:sSup>
                    <m: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sSub>
                      <m:sSub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0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a</m:t>
                        </m:r>
                      </m:e>
                      <m:sub>
                        <m:r>
                          <a:rPr lang="en-US" sz="20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b>
                    </m:sSub>
                    <m:sSup>
                      <m:sSup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0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sz="20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sSub>
                      <m:sSub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0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a</m:t>
                        </m:r>
                      </m:e>
                      <m:sub>
                        <m:r>
                          <a:rPr lang="en-US" sz="20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</m:t>
                        </m:r>
                      </m:sub>
                    </m:sSub>
                    <m:sSup>
                      <m:sSup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0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sz="20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+⋯+</m:t>
                    </m:r>
                    <m:sSub>
                      <m:sSub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20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a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20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n</m:t>
                        </m:r>
                      </m:sub>
                    </m:sSub>
                    <m:sSup>
                      <m:sSup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0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US" sz="20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n</m:t>
                        </m:r>
                      </m:sup>
                    </m:sSup>
                  </m:oMath>
                </a14:m>
                <a:endParaRPr lang="en-US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A polynomial of degree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n</m:t>
                    </m:r>
                  </m:oMath>
                </a14:m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in the variable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</m:oMath>
                </a14:m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is a function of the form;</a:t>
                </a:r>
                <a:endParaRPr lang="en-US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0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p</m:t>
                      </m:r>
                      <m:d>
                        <m:dPr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20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</m:d>
                      <m:r>
                        <a:rPr lang="en-US" sz="20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20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a</m:t>
                          </m:r>
                        </m:e>
                        <m:sub>
                          <m:r>
                            <a:rPr lang="en-US" sz="20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sz="20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20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a</m:t>
                          </m:r>
                        </m:e>
                        <m:sub>
                          <m:r>
                            <a:rPr lang="en-US" sz="20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</m:t>
                          </m:r>
                        </m:sub>
                      </m:sSub>
                      <m:sSup>
                        <m:sSupPr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20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20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</m:t>
                          </m:r>
                        </m:sup>
                      </m:sSup>
                      <m:r>
                        <a:rPr lang="en-US" sz="20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20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a</m:t>
                          </m:r>
                        </m:e>
                        <m:sub>
                          <m:r>
                            <a:rPr lang="en-US" sz="20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b>
                      </m:sSub>
                      <m:sSup>
                        <m:sSupPr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20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20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0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20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a</m:t>
                          </m:r>
                        </m:e>
                        <m:sub>
                          <m:r>
                            <a:rPr lang="en-US" sz="20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</m:t>
                          </m:r>
                        </m:sub>
                      </m:sSub>
                      <m:sSup>
                        <m:sSupPr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20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20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 sz="20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+⋯+</m:t>
                      </m:r>
                      <m:sSub>
                        <m:sSubPr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20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a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sz="20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n</m:t>
                          </m:r>
                        </m:sub>
                      </m:sSub>
                      <m:sSup>
                        <m:sSupPr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20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m:rPr>
                              <m:sty m:val="p"/>
                            </m:rPr>
                            <a:rPr lang="en-US" sz="20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n</m:t>
                          </m:r>
                        </m:sup>
                      </m:sSup>
                      <m:r>
                        <a:rPr lang="en-US" sz="20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, </m:t>
                      </m:r>
                      <m:r>
                        <m:rPr>
                          <m:sty m:val="p"/>
                        </m:rPr>
                        <a:rPr lang="en-US" sz="20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with</m:t>
                      </m:r>
                      <m:r>
                        <a:rPr lang="en-US" sz="20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 </m:t>
                      </m:r>
                      <m:sSub>
                        <m:sSubPr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20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a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sz="20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n</m:t>
                          </m:r>
                        </m:sub>
                      </m:sSub>
                      <m:r>
                        <a:rPr lang="en-US" sz="20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≠0 </m:t>
                      </m:r>
                      <m:r>
                        <m:rPr>
                          <m:sty m:val="p"/>
                        </m:rPr>
                        <a:rPr lang="en-US" sz="20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and</m:t>
                      </m:r>
                      <m:r>
                        <a:rPr lang="en-US" sz="20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20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n</m:t>
                      </m:r>
                      <m:r>
                        <a:rPr lang="en-US" sz="20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∈</m:t>
                      </m:r>
                      <m:sSup>
                        <m:sSupPr>
                          <m:ctrlPr>
                            <a:rPr lang="en-US" sz="20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0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ℤ</m:t>
                          </m:r>
                        </m:e>
                        <m:sup>
                          <m:r>
                            <a:rPr lang="en-US" sz="20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</m:sup>
                      </m:sSup>
                    </m:oMath>
                  </m:oMathPara>
                </a14:m>
                <a:endParaRPr lang="en-US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Any value of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</m:oMath>
                </a14:m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that makes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p</m:t>
                    </m:r>
                    <m: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  <m: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2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disappear is referred to as a root of the equation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p</m:t>
                    </m:r>
                    <m:d>
                      <m:dPr>
                        <m:ctrlPr>
                          <a:rPr lang="en-US" sz="20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sz="20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</m:d>
                    <m:r>
                      <a:rPr lang="en-US" sz="20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=0</m:t>
                    </m:r>
                  </m:oMath>
                </a14:m>
                <a:endParaRPr lang="en-US" sz="20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sz="3200" dirty="0"/>
              </a:p>
              <a:p>
                <a:pPr marL="0" indent="0">
                  <a:buNone/>
                </a:pPr>
                <a:endParaRPr lang="en-US" sz="32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4686691-DB25-4E15-B5C0-ED296965E87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050878"/>
                <a:ext cx="10515600" cy="5126085"/>
              </a:xfrm>
              <a:blipFill>
                <a:blip r:embed="rId5"/>
                <a:stretch>
                  <a:fillRect l="-63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4039422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AD9D48-F6F3-468A-8FEE-CD81CCB9C5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Theorem 1: Fundamental theorem of algebra</a:t>
            </a:r>
            <a:br>
              <a:rPr lang="en-US" sz="4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5B014E9-FE74-4B40-A6A8-01ED2C7E344A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199" y="1825625"/>
                <a:ext cx="11008057" cy="4351338"/>
              </a:xfrm>
            </p:spPr>
            <p:txBody>
              <a:bodyPr>
                <a:normAutofit/>
              </a:bodyPr>
              <a:lstStyle/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A polynomial of degree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n</m:t>
                    </m:r>
                  </m:oMath>
                </a14:m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in the variable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</m:oMath>
                </a14:m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is a function of the form;</a:t>
                </a: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24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p</m:t>
                      </m:r>
                      <m:d>
                        <m:d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24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</m:d>
                      <m:r>
                        <a:rPr lang="en-US" sz="24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24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a</m:t>
                          </m:r>
                        </m:e>
                        <m:sub>
                          <m:r>
                            <a:rPr lang="en-US" sz="24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sz="24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24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a</m:t>
                          </m:r>
                        </m:e>
                        <m:sub>
                          <m:r>
                            <a:rPr lang="en-US" sz="24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</m:t>
                          </m:r>
                        </m:sub>
                      </m:sSub>
                      <m:sSup>
                        <m:sSup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24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24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</m:t>
                          </m:r>
                        </m:sup>
                      </m:sSup>
                      <m:r>
                        <a:rPr lang="en-US" sz="24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24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a</m:t>
                          </m:r>
                        </m:e>
                        <m:sub>
                          <m:r>
                            <a:rPr lang="en-US" sz="24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b>
                      </m:sSub>
                      <m:sSup>
                        <m:sSup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24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24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24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24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a</m:t>
                          </m:r>
                        </m:e>
                        <m:sub>
                          <m:r>
                            <a:rPr lang="en-US" sz="24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</m:t>
                          </m:r>
                        </m:sub>
                      </m:sSub>
                      <m:sSup>
                        <m:sSup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24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24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 sz="24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+⋯+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24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a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sz="24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n</m:t>
                          </m:r>
                        </m:sub>
                      </m:sSub>
                      <m:sSup>
                        <m:sSup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24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m:rPr>
                              <m:sty m:val="p"/>
                            </m:rPr>
                            <a:rPr lang="en-US" sz="24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n</m:t>
                          </m:r>
                        </m:sup>
                      </m:sSup>
                      <m:r>
                        <a:rPr lang="en-US" sz="24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, </m:t>
                      </m:r>
                      <m:r>
                        <m:rPr>
                          <m:sty m:val="p"/>
                        </m:rPr>
                        <a:rPr lang="en-US" sz="24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with</m:t>
                      </m:r>
                      <m:r>
                        <a:rPr lang="en-US" sz="24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24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a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sz="24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n</m:t>
                          </m:r>
                        </m:sub>
                      </m:sSub>
                      <m:r>
                        <a:rPr lang="en-US" sz="24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≠0 </m:t>
                      </m:r>
                      <m:r>
                        <m:rPr>
                          <m:sty m:val="p"/>
                        </m:rPr>
                        <a:rPr lang="en-US" sz="24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and</m:t>
                      </m:r>
                      <m:r>
                        <a:rPr lang="en-US" sz="24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n-US" sz="24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n</m:t>
                      </m:r>
                      <m:r>
                        <a:rPr lang="en-US" sz="24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∈</m:t>
                      </m:r>
                      <m:sSup>
                        <m:sSupPr>
                          <m:ctrlPr>
                            <a:rPr lang="en-US" sz="24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24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ℤ</m:t>
                          </m:r>
                        </m:e>
                        <m:sup>
                          <m:r>
                            <a:rPr lang="en-US" sz="24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</m:sup>
                      </m:sSup>
                    </m:oMath>
                  </m:oMathPara>
                </a14:m>
                <a:endParaRPr lang="en-US" sz="24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Any value of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</m:oMath>
                </a14:m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that makes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p</m:t>
                    </m:r>
                    <m: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  <m: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disappear is referred to as a root of the equation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p</m:t>
                    </m:r>
                    <m:d>
                      <m:d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sz="24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</m:d>
                    <m: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=0</m:t>
                    </m:r>
                  </m:oMath>
                </a14:m>
                <a:endParaRPr lang="en-US" sz="24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400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Theorem: </a:t>
                </a:r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Every polynomial equation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p</m:t>
                    </m:r>
                    <m:d>
                      <m:d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sz="24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</m:d>
                    <m: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=0</m:t>
                    </m:r>
                  </m:oMath>
                </a14:m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has at least one root, a Real </a:t>
                </a:r>
                <a14:m>
                  <m:oMath xmlns:m="http://schemas.openxmlformats.org/officeDocument/2006/math">
                    <m: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ℝ</m:t>
                    </m:r>
                  </m:oMath>
                </a14:m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or a Complex number </a:t>
                </a:r>
                <a14:m>
                  <m:oMath xmlns:m="http://schemas.openxmlformats.org/officeDocument/2006/math">
                    <m: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ℂ</m:t>
                    </m:r>
                  </m:oMath>
                </a14:m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.</a:t>
                </a:r>
              </a:p>
              <a:p>
                <a:pPr marL="0" indent="0">
                  <a:buNone/>
                </a:pPr>
                <a:endParaRPr lang="en-US" sz="3600" dirty="0">
                  <a:latin typeface="Goudy Old Style" panose="02020502050305020303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5B014E9-FE74-4B40-A6A8-01ED2C7E344A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199" y="1825625"/>
                <a:ext cx="11008057" cy="4351338"/>
              </a:xfrm>
              <a:blipFill>
                <a:blip r:embed="rId5"/>
                <a:stretch>
                  <a:fillRect l="-83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045997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7A595C-1292-42D1-8378-AC0DF79F6B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Proposition 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FE5E6F0-752C-4B69-8C34-03BB37F5DB7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Every rational integral equation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p</m:t>
                    </m:r>
                    <m:d>
                      <m:dPr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</m:d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=0</m:t>
                    </m:r>
                  </m:oMath>
                </a14:m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of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n</m:t>
                    </m:r>
                  </m:oMath>
                </a14:m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degree has exactly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n</m:t>
                    </m:r>
                  </m:oMath>
                </a14:m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roots.</a:t>
                </a:r>
                <a:endParaRPr lang="en-US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Examples: </a:t>
                </a:r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</a:t>
                </a: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A quadratic equation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a</m:t>
                    </m:r>
                    <m:sSup>
                      <m:sSupPr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bx</m:t>
                    </m:r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c</m:t>
                    </m:r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=0</m:t>
                    </m:r>
                  </m:oMath>
                </a14:m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has two roots. </a:t>
                </a:r>
                <a:endParaRPr lang="en-US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A cubic equation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a</m:t>
                    </m:r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bx</m:t>
                    </m:r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c</m:t>
                    </m:r>
                    <m:sSup>
                      <m:sSupPr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d</m:t>
                    </m:r>
                    <m:sSup>
                      <m:sSupPr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=0 </m:t>
                    </m:r>
                  </m:oMath>
                </a14:m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has 3 roots.</a:t>
                </a:r>
                <a:endParaRPr lang="en-US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A quartic equation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a</m:t>
                    </m:r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bx</m:t>
                    </m:r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c</m:t>
                    </m:r>
                    <m:sSup>
                      <m:sSupPr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d</m:t>
                    </m:r>
                    <m:sSup>
                      <m:sSupPr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e</m:t>
                    </m:r>
                    <m:sSup>
                      <m:sSupPr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4</m:t>
                        </m:r>
                      </m:sup>
                    </m:sSup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=0</m:t>
                    </m:r>
                  </m:oMath>
                </a14:m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has 4 roots and so on.</a:t>
                </a:r>
                <a:endParaRPr lang="en-US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sz="40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FE5E6F0-752C-4B69-8C34-03BB37F5DB7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5"/>
                <a:stretch>
                  <a:fillRect l="-1217" r="-29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81341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F84CDF-D1B6-4A73-B3E5-BB0B1C2A63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The Division Algorithm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D4E267D-CBD3-43E3-9843-262B5C24105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Let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a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be an integer and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d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a positive integer. </a:t>
                </a: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Then there are unique integers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q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and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r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with </a:t>
                </a:r>
                <a14:m>
                  <m:oMath xmlns:m="http://schemas.openxmlformats.org/officeDocument/2006/math">
                    <m: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0≤</m:t>
                    </m:r>
                    <m:r>
                      <m:rPr>
                        <m:sty m:val="p"/>
                      </m:rP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r</m:t>
                    </m:r>
                    <m: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&lt;</m:t>
                    </m:r>
                    <m:r>
                      <m:rPr>
                        <m:sty m:val="p"/>
                      </m:rP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d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such that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a</m:t>
                    </m:r>
                    <m: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dq</m:t>
                    </m:r>
                    <m: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r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where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d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is the divisor,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q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is the quotient and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r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is the remainder.</a:t>
                </a: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US" sz="1800" dirty="0"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This can be applied to polynomials such that if a polynomial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P</m:t>
                    </m:r>
                    <m: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  <m: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is divided by a linear polynomial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−</m:t>
                        </m:r>
                        <m:r>
                          <m:rPr>
                            <m:sty m:val="p"/>
                          </m:rP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α</m:t>
                        </m:r>
                      </m:e>
                    </m:d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where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α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is a constant we can get;</a:t>
                </a: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18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P</m:t>
                      </m:r>
                      <m:d>
                        <m:d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18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</m:d>
                      <m:r>
                        <a:rPr lang="en-US" sz="18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 sz="18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Q</m:t>
                      </m:r>
                      <m:d>
                        <m:d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18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</m:d>
                      <m:d>
                        <m:d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18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  <m:r>
                            <a:rPr lang="en-US" sz="18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</m:t>
                          </m:r>
                          <m:r>
                            <m:rPr>
                              <m:sty m:val="p"/>
                            </m:rPr>
                            <a:rPr lang="en-US" sz="18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α</m:t>
                          </m:r>
                        </m:e>
                      </m:d>
                      <m:r>
                        <a:rPr lang="en-US" sz="18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18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R</m:t>
                      </m:r>
                      <m:r>
                        <a:rPr lang="en-US" sz="18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(</m:t>
                      </m:r>
                      <m:r>
                        <m:rPr>
                          <m:sty m:val="p"/>
                        </m:rPr>
                        <a:rPr lang="en-US" sz="18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x</m:t>
                      </m:r>
                      <m:r>
                        <a:rPr lang="en-US" sz="18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)</m:t>
                      </m:r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with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Q</m:t>
                    </m:r>
                    <m: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  <m: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is the quotient polynomial and </a:t>
                </a:r>
                <a14:m>
                  <m:oMath xmlns:m="http://schemas.openxmlformats.org/officeDocument/2006/math"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𝑅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𝑥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is the remainder </a:t>
                </a: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D4E267D-CBD3-43E3-9843-262B5C24105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5"/>
                <a:stretch>
                  <a:fillRect l="-522" r="-46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2515172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5C0649-4B66-4886-8583-A042357F5D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Remainder theorem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D990D8A-D682-4482-BCD3-E0CAD13E8F3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473958"/>
                <a:ext cx="10515600" cy="4798539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sz="4000" dirty="0">
                    <a:latin typeface="Goudy Old Style" panose="02020502050305020303" pitchFamily="18" charset="0"/>
                  </a:rPr>
                  <a:t>Given a polynomial function in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4000" i="0">
                        <a:latin typeface="Cambria Math" panose="02040503050406030204" pitchFamily="18" charset="0"/>
                      </a:rPr>
                      <m:t>x</m:t>
                    </m:r>
                    <m:r>
                      <a:rPr lang="en-US" sz="4000" i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sz="4000" dirty="0">
                    <a:latin typeface="Goudy Old Style" panose="02020502050305020303" pitchFamily="18" charset="0"/>
                  </a:rPr>
                  <a:t>i.e.,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4000" i="0">
                        <a:latin typeface="Cambria Math" panose="02040503050406030204" pitchFamily="18" charset="0"/>
                      </a:rPr>
                      <m:t>p</m:t>
                    </m:r>
                    <m:r>
                      <a:rPr lang="en-US" sz="4000" i="0">
                        <a:latin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sz="4000" i="0">
                        <a:latin typeface="Cambria Math" panose="02040503050406030204" pitchFamily="18" charset="0"/>
                      </a:rPr>
                      <m:t>x</m:t>
                    </m:r>
                    <m:r>
                      <a:rPr lang="en-US" sz="4000" i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sz="4000" dirty="0">
                    <a:latin typeface="Goudy Old Style" panose="02020502050305020303" pitchFamily="18" charset="0"/>
                  </a:rPr>
                  <a:t> of degree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4000" i="0">
                        <a:latin typeface="Cambria Math" panose="02040503050406030204" pitchFamily="18" charset="0"/>
                      </a:rPr>
                      <m:t>n</m:t>
                    </m:r>
                  </m:oMath>
                </a14:m>
                <a:r>
                  <a:rPr lang="en-US" sz="4000" dirty="0">
                    <a:latin typeface="Goudy Old Style" panose="02020502050305020303" pitchFamily="18" charset="0"/>
                  </a:rPr>
                  <a:t>. </a:t>
                </a:r>
              </a:p>
              <a:p>
                <a:pPr marL="0" indent="0">
                  <a:buNone/>
                </a:pPr>
                <a:r>
                  <a:rPr lang="en-US" sz="4000" dirty="0">
                    <a:latin typeface="Goudy Old Style" panose="02020502050305020303" pitchFamily="18" charset="0"/>
                  </a:rPr>
                  <a:t>If it is divided by a linear function (polynomial),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4000" i="0">
                        <a:latin typeface="Cambria Math" panose="02040503050406030204" pitchFamily="18" charset="0"/>
                      </a:rPr>
                      <m:t>x</m:t>
                    </m:r>
                    <m:r>
                      <a:rPr lang="en-US" sz="4000" i="0">
                        <a:latin typeface="Cambria Math" panose="02040503050406030204" pitchFamily="18" charset="0"/>
                      </a:rPr>
                      <m:t>−</m:t>
                    </m:r>
                    <m:r>
                      <m:rPr>
                        <m:sty m:val="p"/>
                      </m:rPr>
                      <a:rPr lang="en-US" sz="4000" i="0">
                        <a:latin typeface="Cambria Math" panose="02040503050406030204" pitchFamily="18" charset="0"/>
                      </a:rPr>
                      <m:t>α</m:t>
                    </m:r>
                  </m:oMath>
                </a14:m>
                <a:r>
                  <a:rPr lang="en-US" sz="4000" dirty="0">
                    <a:latin typeface="Goudy Old Style" panose="02020502050305020303" pitchFamily="18" charset="0"/>
                  </a:rPr>
                  <a:t> such that the remainder R is a constant, then it  (remainder) will be equal to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4000" i="0">
                        <a:latin typeface="Cambria Math" panose="02040503050406030204" pitchFamily="18" charset="0"/>
                      </a:rPr>
                      <m:t>p</m:t>
                    </m:r>
                    <m:d>
                      <m:dPr>
                        <m:ctrlPr>
                          <a:rPr lang="en-US" sz="40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sz="4000" i="0">
                            <a:latin typeface="Cambria Math" panose="02040503050406030204" pitchFamily="18" charset="0"/>
                          </a:rPr>
                          <m:t>α</m:t>
                        </m:r>
                      </m:e>
                    </m:d>
                  </m:oMath>
                </a14:m>
                <a:r>
                  <a:rPr lang="en-US" sz="4000" dirty="0">
                    <a:latin typeface="Goudy Old Style" panose="02020502050305020303" pitchFamily="18" charset="0"/>
                  </a:rPr>
                  <a:t>.</a:t>
                </a:r>
              </a:p>
              <a:p>
                <a:pPr marL="0" indent="0">
                  <a:buNone/>
                </a:pPr>
                <a:r>
                  <a:rPr lang="en-US" sz="4000" dirty="0">
                    <a:latin typeface="Goudy Old Style" panose="02020502050305020303" pitchFamily="18" charset="0"/>
                  </a:rPr>
                  <a:t>That is; 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4000" i="0">
                        <a:latin typeface="Cambria Math" panose="02040503050406030204" pitchFamily="18" charset="0"/>
                      </a:rPr>
                      <m:t>R</m:t>
                    </m:r>
                    <m:r>
                      <a:rPr lang="en-US" sz="4000" i="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sz="4000" i="0">
                        <a:latin typeface="Cambria Math" panose="02040503050406030204" pitchFamily="18" charset="0"/>
                      </a:rPr>
                      <m:t>p</m:t>
                    </m:r>
                    <m:d>
                      <m:dPr>
                        <m:ctrlPr>
                          <a:rPr lang="en-US" sz="40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sz="4000" i="0">
                            <a:latin typeface="Cambria Math" panose="02040503050406030204" pitchFamily="18" charset="0"/>
                          </a:rPr>
                          <m:t>α</m:t>
                        </m:r>
                      </m:e>
                    </m:d>
                  </m:oMath>
                </a14:m>
                <a:endParaRPr lang="en-US" sz="4000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endParaRPr lang="en-US" sz="4000" dirty="0">
                  <a:latin typeface="Goudy Old Style" panose="02020502050305020303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D990D8A-D682-4482-BCD3-E0CAD13E8F3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473958"/>
                <a:ext cx="10515600" cy="4798539"/>
              </a:xfrm>
              <a:blipFill>
                <a:blip r:embed="rId5"/>
                <a:stretch>
                  <a:fillRect l="-2087" t="-3431" r="-301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684564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FC398-32DC-466D-B50E-6658489ACA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Remainder theorem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7B3E240-976B-48CF-8073-F9516FE638C6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70000" lnSpcReduction="20000"/>
              </a:bodyPr>
              <a:lstStyle/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3600" b="1" dirty="0">
                    <a:latin typeface="Goudy Old Style" panose="02020502050305020303" pitchFamily="18" charset="0"/>
                  </a:rPr>
                  <a:t>Proof:</a:t>
                </a:r>
                <a:r>
                  <a:rPr lang="en-US" sz="3600" dirty="0">
                    <a:latin typeface="Goudy Old Style" panose="02020502050305020303" pitchFamily="18" charset="0"/>
                  </a:rPr>
                  <a:t> Applying the division algorithm we have; 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3600" i="0">
                          <a:latin typeface="Cambria Math" panose="02040503050406030204" pitchFamily="18" charset="0"/>
                        </a:rPr>
                        <m:t>p</m:t>
                      </m:r>
                      <m:d>
                        <m:dPr>
                          <m:ctrlPr>
                            <a:rPr lang="en-US" sz="36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3600" i="0">
                              <a:latin typeface="Cambria Math" panose="02040503050406030204" pitchFamily="18" charset="0"/>
                            </a:rPr>
                            <m:t>x</m:t>
                          </m:r>
                        </m:e>
                      </m:d>
                      <m:r>
                        <a:rPr lang="en-US" sz="3600" i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n-US" sz="36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3600" i="0">
                              <a:latin typeface="Cambria Math" panose="02040503050406030204" pitchFamily="18" charset="0"/>
                            </a:rPr>
                            <m:t>x</m:t>
                          </m:r>
                          <m:r>
                            <a:rPr lang="en-US" sz="3600" i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m:rPr>
                              <m:sty m:val="p"/>
                            </m:rPr>
                            <a:rPr lang="en-US" sz="3600" i="0">
                              <a:latin typeface="Cambria Math" panose="02040503050406030204" pitchFamily="18" charset="0"/>
                            </a:rPr>
                            <m:t>α</m:t>
                          </m:r>
                        </m:e>
                      </m:d>
                      <m:r>
                        <m:rPr>
                          <m:sty m:val="p"/>
                        </m:rPr>
                        <a:rPr lang="en-US" sz="3600" i="0">
                          <a:latin typeface="Cambria Math" panose="02040503050406030204" pitchFamily="18" charset="0"/>
                        </a:rPr>
                        <m:t>Q</m:t>
                      </m:r>
                      <m:d>
                        <m:dPr>
                          <m:ctrlPr>
                            <a:rPr lang="en-US" sz="36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3600" i="0">
                              <a:latin typeface="Cambria Math" panose="02040503050406030204" pitchFamily="18" charset="0"/>
                            </a:rPr>
                            <m:t>x</m:t>
                          </m:r>
                        </m:e>
                      </m:d>
                      <m:r>
                        <a:rPr lang="en-US" sz="3600" i="0">
                          <a:latin typeface="Cambria Math" panose="020405030504060302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3600" i="0">
                          <a:latin typeface="Cambria Math" panose="02040503050406030204" pitchFamily="18" charset="0"/>
                        </a:rPr>
                        <m:t>R</m:t>
                      </m:r>
                      <m:r>
                        <a:rPr lang="en-US" sz="3600" i="0">
                          <a:latin typeface="Cambria Math" panose="02040503050406030204" pitchFamily="18" charset="0"/>
                        </a:rPr>
                        <m:t>⋯(</m:t>
                      </m:r>
                      <m:r>
                        <m:rPr>
                          <m:sty m:val="p"/>
                        </m:rPr>
                        <a:rPr lang="en-US" sz="3600" i="0">
                          <a:latin typeface="Cambria Math" panose="02040503050406030204" pitchFamily="18" charset="0"/>
                        </a:rPr>
                        <m:t>i</m:t>
                      </m:r>
                      <m:r>
                        <a:rPr lang="en-US" sz="3600" i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sz="3600" dirty="0">
                  <a:latin typeface="Goudy Old Style" panose="02020502050305020303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sz="3600" dirty="0">
                    <a:latin typeface="Goudy Old Style" panose="02020502050305020303" pitchFamily="18" charset="0"/>
                  </a:rPr>
                  <a:t>Suppose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3600" i="0">
                        <a:latin typeface="Cambria Math" panose="02040503050406030204" pitchFamily="18" charset="0"/>
                      </a:rPr>
                      <m:t>x</m:t>
                    </m:r>
                    <m:r>
                      <a:rPr lang="en-US" sz="3600" i="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sz="3600" i="0">
                        <a:latin typeface="Cambria Math" panose="02040503050406030204" pitchFamily="18" charset="0"/>
                      </a:rPr>
                      <m:t>α</m:t>
                    </m:r>
                  </m:oMath>
                </a14:m>
                <a:r>
                  <a:rPr lang="en-US" sz="3600" dirty="0">
                    <a:latin typeface="Goudy Old Style" panose="02020502050305020303" pitchFamily="18" charset="0"/>
                  </a:rPr>
                  <a:t> then the above equation (i) becomes; </a:t>
                </a:r>
                <a:endParaRPr lang="en-US" sz="3600" i="0" dirty="0"/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3600" i="0">
                          <a:latin typeface="Cambria Math" panose="02040503050406030204" pitchFamily="18" charset="0"/>
                        </a:rPr>
                        <m:t>p</m:t>
                      </m:r>
                      <m:d>
                        <m:dPr>
                          <m:ctrlPr>
                            <a:rPr lang="en-US" sz="36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3600" i="0">
                              <a:latin typeface="Cambria Math" panose="02040503050406030204" pitchFamily="18" charset="0"/>
                            </a:rPr>
                            <m:t>α</m:t>
                          </m:r>
                        </m:e>
                      </m:d>
                      <m:r>
                        <a:rPr lang="en-US" sz="3600" i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n-US" sz="36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3600" i="0">
                              <a:latin typeface="Cambria Math" panose="02040503050406030204" pitchFamily="18" charset="0"/>
                            </a:rPr>
                            <m:t>α</m:t>
                          </m:r>
                          <m:r>
                            <a:rPr lang="en-US" sz="3600" i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m:rPr>
                              <m:sty m:val="p"/>
                            </m:rPr>
                            <a:rPr lang="en-US" sz="3600" i="0">
                              <a:latin typeface="Cambria Math" panose="02040503050406030204" pitchFamily="18" charset="0"/>
                            </a:rPr>
                            <m:t>α</m:t>
                          </m:r>
                        </m:e>
                      </m:d>
                      <m:r>
                        <m:rPr>
                          <m:sty m:val="p"/>
                        </m:rPr>
                        <a:rPr lang="en-US" sz="3600" i="0">
                          <a:latin typeface="Cambria Math" panose="02040503050406030204" pitchFamily="18" charset="0"/>
                        </a:rPr>
                        <m:t>Q</m:t>
                      </m:r>
                      <m:d>
                        <m:dPr>
                          <m:ctrlPr>
                            <a:rPr lang="en-US" sz="36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3600" i="0">
                              <a:latin typeface="Cambria Math" panose="02040503050406030204" pitchFamily="18" charset="0"/>
                            </a:rPr>
                            <m:t>α</m:t>
                          </m:r>
                        </m:e>
                      </m:d>
                      <m:r>
                        <a:rPr lang="en-US" sz="3600" i="0">
                          <a:latin typeface="Cambria Math" panose="020405030504060302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3600" i="0">
                          <a:latin typeface="Cambria Math" panose="02040503050406030204" pitchFamily="18" charset="0"/>
                        </a:rPr>
                        <m:t>R</m:t>
                      </m:r>
                    </m:oMath>
                  </m:oMathPara>
                </a14:m>
                <a:endParaRPr lang="en-US" sz="3600" dirty="0">
                  <a:latin typeface="Goudy Old Style" panose="02020502050305020303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3600" i="0">
                          <a:latin typeface="Cambria Math" panose="02040503050406030204" pitchFamily="18" charset="0"/>
                        </a:rPr>
                        <m:t>p</m:t>
                      </m:r>
                      <m:d>
                        <m:dPr>
                          <m:ctrlPr>
                            <a:rPr lang="en-US" sz="36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3600" i="0">
                              <a:latin typeface="Cambria Math" panose="02040503050406030204" pitchFamily="18" charset="0"/>
                            </a:rPr>
                            <m:t>α</m:t>
                          </m:r>
                        </m:e>
                      </m:d>
                      <m:r>
                        <a:rPr lang="en-US" sz="3600" i="0">
                          <a:latin typeface="Cambria Math" panose="02040503050406030204" pitchFamily="18" charset="0"/>
                        </a:rPr>
                        <m:t>=0⋅</m:t>
                      </m:r>
                      <m:r>
                        <m:rPr>
                          <m:sty m:val="p"/>
                        </m:rPr>
                        <a:rPr lang="en-US" sz="3600" i="0">
                          <a:latin typeface="Cambria Math" panose="02040503050406030204" pitchFamily="18" charset="0"/>
                        </a:rPr>
                        <m:t>Q</m:t>
                      </m:r>
                      <m:d>
                        <m:dPr>
                          <m:ctrlPr>
                            <a:rPr lang="en-US" sz="36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3600" i="0">
                              <a:latin typeface="Cambria Math" panose="02040503050406030204" pitchFamily="18" charset="0"/>
                            </a:rPr>
                            <m:t>α</m:t>
                          </m:r>
                        </m:e>
                      </m:d>
                      <m:r>
                        <a:rPr lang="en-US" sz="3600" i="0">
                          <a:latin typeface="Cambria Math" panose="020405030504060302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3600" i="0">
                          <a:latin typeface="Cambria Math" panose="02040503050406030204" pitchFamily="18" charset="0"/>
                        </a:rPr>
                        <m:t>R</m:t>
                      </m:r>
                    </m:oMath>
                  </m:oMathPara>
                </a14:m>
                <a:endParaRPr lang="en-US" sz="3600" dirty="0">
                  <a:latin typeface="Goudy Old Style" panose="02020502050305020303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3600" i="0">
                          <a:latin typeface="Cambria Math" panose="02040503050406030204" pitchFamily="18" charset="0"/>
                        </a:rPr>
                        <m:t>p</m:t>
                      </m:r>
                      <m:d>
                        <m:dPr>
                          <m:ctrlPr>
                            <a:rPr lang="en-US" sz="36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3600" i="0">
                              <a:latin typeface="Cambria Math" panose="02040503050406030204" pitchFamily="18" charset="0"/>
                            </a:rPr>
                            <m:t>α</m:t>
                          </m:r>
                        </m:e>
                      </m:d>
                      <m:r>
                        <a:rPr lang="en-US" sz="3600" i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 sz="3600" i="0">
                          <a:latin typeface="Cambria Math" panose="02040503050406030204" pitchFamily="18" charset="0"/>
                        </a:rPr>
                        <m:t>R</m:t>
                      </m:r>
                    </m:oMath>
                  </m:oMathPara>
                </a14:m>
                <a:endParaRPr lang="en-US" sz="3600" dirty="0">
                  <a:latin typeface="Goudy Old Style" panose="02020502050305020303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r>
                  <a:rPr lang="en-US" b="1" dirty="0">
                    <a:latin typeface="Goudy Old Style" panose="02020502050305020303" pitchFamily="18" charset="0"/>
                  </a:rPr>
                  <a:t>Proposition: </a:t>
                </a:r>
                <a:r>
                  <a:rPr lang="en-US" dirty="0">
                    <a:latin typeface="Goudy Old Style" panose="02020502050305020303" pitchFamily="18" charset="0"/>
                  </a:rPr>
                  <a:t>If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i="0">
                        <a:latin typeface="Cambria Math" panose="02040503050406030204" pitchFamily="18" charset="0"/>
                      </a:rPr>
                      <m:t>p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i="0">
                            <a:latin typeface="Cambria Math" panose="02040503050406030204" pitchFamily="18" charset="0"/>
                          </a:rPr>
                          <m:t>α</m:t>
                        </m:r>
                      </m:e>
                    </m:d>
                    <m:r>
                      <a:rPr lang="en-US" i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 i.e., the Remainder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i="0">
                        <a:latin typeface="Cambria Math" panose="02040503050406030204" pitchFamily="18" charset="0"/>
                      </a:rPr>
                      <m:t>R</m:t>
                    </m:r>
                    <m:r>
                      <a:rPr lang="en-US" i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 then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i="0">
                        <a:latin typeface="Cambria Math" panose="02040503050406030204" pitchFamily="18" charset="0"/>
                      </a:rPr>
                      <m:t>α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 is called the root of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i="0">
                        <a:latin typeface="Cambria Math" panose="02040503050406030204" pitchFamily="18" charset="0"/>
                      </a:rPr>
                      <m:t>p</m:t>
                    </m:r>
                    <m:r>
                      <a:rPr lang="en-US" i="0">
                        <a:latin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i="0">
                        <a:latin typeface="Cambria Math" panose="02040503050406030204" pitchFamily="18" charset="0"/>
                      </a:rPr>
                      <m:t>x</m:t>
                    </m:r>
                    <m:r>
                      <a:rPr lang="en-US" i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.</a:t>
                </a: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sz="3600" dirty="0">
                  <a:latin typeface="Goudy Old Style" panose="02020502050305020303" pitchFamily="18" charset="0"/>
                </a:endParaRPr>
              </a:p>
              <a:p>
                <a:pPr marL="0" indent="0">
                  <a:lnSpc>
                    <a:spcPct val="150000"/>
                  </a:lnSpc>
                  <a:buNone/>
                </a:pPr>
                <a:endParaRPr lang="en-US" sz="36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7B3E240-976B-48CF-8073-F9516FE638C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5"/>
                <a:stretch>
                  <a:fillRect l="-9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4085700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D7C684-3983-4D83-979A-B8A1F4FCE9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Example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D4CCDD2-D95B-4DBB-B60C-1FBC8C22BD6F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Show that </a:t>
                </a:r>
                <a14:m>
                  <m:oMath xmlns:m="http://schemas.openxmlformats.org/officeDocument/2006/math"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−2)</m:t>
                    </m:r>
                  </m:oMath>
                </a14:m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is a factor of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4</m:t>
                        </m:r>
                      </m:sup>
                    </m:sSup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sSup>
                      <m:sSupPr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−11</m:t>
                    </m:r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+10=0</m:t>
                    </m:r>
                  </m:oMath>
                </a14:m>
                <a:endParaRPr lang="en-US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Solution:</a:t>
                </a:r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by Factor theorem if </a:t>
                </a:r>
                <a14:m>
                  <m:oMath xmlns:m="http://schemas.openxmlformats.org/officeDocument/2006/math"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−2)</m:t>
                    </m:r>
                  </m:oMath>
                </a14:m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is a factor then 2 is a root and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p</m:t>
                    </m:r>
                    <m:d>
                      <m:dPr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e>
                    </m:d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=0=</m:t>
                    </m:r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R</m:t>
                    </m:r>
                  </m:oMath>
                </a14:m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(</a:t>
                </a:r>
                <a:r>
                  <a:rPr lang="en-US" dirty="0" err="1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i.e</a:t>
                </a:r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remainder should be 0).</a:t>
                </a:r>
                <a:endParaRPr lang="en-US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Therefore</a:t>
                </a:r>
                <a:r>
                  <a:rPr lang="en-US" dirty="0"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, </a:t>
                </a:r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we have; </a:t>
                </a: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p</m:t>
                      </m:r>
                      <m:d>
                        <m:dPr>
                          <m:ctrlP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e>
                      </m:d>
                      <m:r>
                        <a:rPr lang="en-US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e>
                        <m:sup>
                          <m:r>
                            <a:rPr lang="en-US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4</m:t>
                          </m:r>
                        </m:sup>
                      </m:sSup>
                      <m:r>
                        <a:rPr lang="en-US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sSup>
                        <m:sSupPr>
                          <m:ctrlP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e>
                        <m:sup>
                          <m:r>
                            <a:rPr lang="en-US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−11</m:t>
                      </m:r>
                      <m:d>
                        <m:dPr>
                          <m:ctrlP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e>
                      </m:d>
                      <m:r>
                        <a:rPr lang="en-US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+10=16−4−22+10=0</m:t>
                      </m:r>
                    </m:oMath>
                  </m:oMathPara>
                </a14:m>
                <a:endParaRPr lang="en-US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Indeed </a:t>
                </a:r>
                <a14:m>
                  <m:oMath xmlns:m="http://schemas.openxmlformats.org/officeDocument/2006/math"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−2)</m:t>
                    </m:r>
                  </m:oMath>
                </a14:m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is a factor.</a:t>
                </a:r>
                <a:endParaRPr lang="en-US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sz="40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ED4CCDD2-D95B-4DBB-B60C-1FBC8C22BD6F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5"/>
                <a:stretch>
                  <a:fillRect l="-121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921961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F348F9-75AD-44D7-9884-8D18454BD1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Example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8115E4C-77B6-4C48-B260-EC2A42A3A62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Determine if </a:t>
                </a:r>
                <a14:m>
                  <m:oMath xmlns:m="http://schemas.openxmlformats.org/officeDocument/2006/math">
                    <m:r>
                      <a:rPr lang="en-US" i="0">
                        <a:latin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i="0">
                        <a:latin typeface="Cambria Math" panose="02040503050406030204" pitchFamily="18" charset="0"/>
                      </a:rPr>
                      <m:t>x</m:t>
                    </m:r>
                    <m:r>
                      <a:rPr lang="en-US" i="0">
                        <a:latin typeface="Cambria Math" panose="02040503050406030204" pitchFamily="18" charset="0"/>
                      </a:rPr>
                      <m:t>+2)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 is a factor of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i="0">
                            <a:latin typeface="Cambria Math" panose="02040503050406030204" pitchFamily="18" charset="0"/>
                          </a:rPr>
                          <m:t>x</m:t>
                        </m:r>
                      </m:e>
                      <m:sup>
                        <m:r>
                          <a:rPr lang="en-US" i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i="0">
                        <a:latin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i="0">
                            <a:latin typeface="Cambria Math" panose="02040503050406030204" pitchFamily="18" charset="0"/>
                          </a:rPr>
                          <m:t>x</m:t>
                        </m:r>
                      </m:e>
                      <m:sup>
                        <m:r>
                          <a:rPr lang="en-US" i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i="0">
                        <a:latin typeface="Cambria Math" panose="02040503050406030204" pitchFamily="18" charset="0"/>
                      </a:rPr>
                      <m:t>−2</m:t>
                    </m:r>
                    <m:r>
                      <m:rPr>
                        <m:sty m:val="p"/>
                      </m:rPr>
                      <a:rPr lang="en-US" i="0">
                        <a:latin typeface="Cambria Math" panose="02040503050406030204" pitchFamily="18" charset="0"/>
                      </a:rPr>
                      <m:t>x</m:t>
                    </m:r>
                    <m:r>
                      <a:rPr lang="en-US" i="0">
                        <a:latin typeface="Cambria Math" panose="02040503050406030204" pitchFamily="18" charset="0"/>
                      </a:rPr>
                      <m:t>+1=0</m:t>
                    </m:r>
                  </m:oMath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b="1" dirty="0">
                    <a:latin typeface="Goudy Old Style" panose="02020502050305020303" pitchFamily="18" charset="0"/>
                  </a:rPr>
                  <a:t>Solution: </a:t>
                </a:r>
                <a:r>
                  <a:rPr lang="en-US" dirty="0">
                    <a:latin typeface="Goudy Old Style" panose="02020502050305020303" pitchFamily="18" charset="0"/>
                  </a:rPr>
                  <a:t>If </a:t>
                </a:r>
                <a14:m>
                  <m:oMath xmlns:m="http://schemas.openxmlformats.org/officeDocument/2006/math">
                    <m:r>
                      <a:rPr lang="en-US" i="0">
                        <a:latin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i="0">
                        <a:latin typeface="Cambria Math" panose="02040503050406030204" pitchFamily="18" charset="0"/>
                      </a:rPr>
                      <m:t>x</m:t>
                    </m:r>
                    <m:r>
                      <a:rPr lang="en-US" i="0">
                        <a:latin typeface="Cambria Math" panose="02040503050406030204" pitchFamily="18" charset="0"/>
                      </a:rPr>
                      <m:t>+2)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 is a factor then </a:t>
                </a:r>
                <a14:m>
                  <m:oMath xmlns:m="http://schemas.openxmlformats.org/officeDocument/2006/math">
                    <m:r>
                      <a:rPr lang="en-US" i="0">
                        <a:latin typeface="Cambria Math" panose="02040503050406030204" pitchFamily="18" charset="0"/>
                      </a:rPr>
                      <m:t>−2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 is root and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i="0">
                        <a:latin typeface="Cambria Math" panose="02040503050406030204" pitchFamily="18" charset="0"/>
                      </a:rPr>
                      <m:t>R</m:t>
                    </m:r>
                    <m:r>
                      <a:rPr lang="en-US" i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, otherwise it is not.</a:t>
                </a: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Therefore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i="0">
                        <a:latin typeface="Cambria Math" panose="02040503050406030204" pitchFamily="18" charset="0"/>
                      </a:rPr>
                      <m:t>p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0">
                            <a:latin typeface="Cambria Math" panose="02040503050406030204" pitchFamily="18" charset="0"/>
                          </a:rPr>
                          <m:t>−2</m:t>
                        </m:r>
                      </m:e>
                    </m:d>
                    <m:r>
                      <a:rPr lang="en-US" i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i="0">
                                <a:latin typeface="Cambria Math" panose="02040503050406030204" pitchFamily="18" charset="0"/>
                              </a:rPr>
                              <m:t>−2</m:t>
                            </m:r>
                          </m:e>
                        </m:d>
                      </m:e>
                      <m:sup>
                        <m:r>
                          <a:rPr lang="en-US" i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i="0">
                        <a:latin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i="0">
                                <a:latin typeface="Cambria Math" panose="02040503050406030204" pitchFamily="18" charset="0"/>
                              </a:rPr>
                              <m:t>−2</m:t>
                            </m:r>
                          </m:e>
                        </m:d>
                      </m:e>
                      <m:sup>
                        <m:r>
                          <a:rPr lang="en-US" i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i="0">
                        <a:latin typeface="Cambria Math" panose="02040503050406030204" pitchFamily="18" charset="0"/>
                      </a:rPr>
                      <m:t>−2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0">
                            <a:latin typeface="Cambria Math" panose="02040503050406030204" pitchFamily="18" charset="0"/>
                          </a:rPr>
                          <m:t>−2</m:t>
                        </m:r>
                      </m:e>
                    </m:d>
                    <m:r>
                      <a:rPr lang="en-US" i="0">
                        <a:latin typeface="Cambria Math" panose="02040503050406030204" pitchFamily="18" charset="0"/>
                      </a:rPr>
                      <m:t>+1</m:t>
                    </m:r>
                  </m:oMath>
                </a14:m>
                <a:endParaRPr lang="en-US" i="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0">
                          <a:latin typeface="Cambria Math" panose="02040503050406030204" pitchFamily="18" charset="0"/>
                        </a:rPr>
                        <m:t>=−8+4+4+1=1</m:t>
                      </m:r>
                    </m:oMath>
                  </m:oMathPara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The remainder is 1 and hence </a:t>
                </a:r>
                <a14:m>
                  <m:oMath xmlns:m="http://schemas.openxmlformats.org/officeDocument/2006/math">
                    <m:r>
                      <a:rPr lang="en-US" i="0">
                        <a:latin typeface="Cambria Math" panose="02040503050406030204" pitchFamily="18" charset="0"/>
                      </a:rPr>
                      <m:t>−2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 is not a root. </a:t>
                </a: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Therefore </a:t>
                </a:r>
                <a14:m>
                  <m:oMath xmlns:m="http://schemas.openxmlformats.org/officeDocument/2006/math">
                    <m:r>
                      <a:rPr lang="en-US" i="0">
                        <a:latin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i="0">
                        <a:latin typeface="Cambria Math" panose="02040503050406030204" pitchFamily="18" charset="0"/>
                      </a:rPr>
                      <m:t>x</m:t>
                    </m:r>
                    <m:r>
                      <a:rPr lang="en-US" i="0">
                        <a:latin typeface="Cambria Math" panose="02040503050406030204" pitchFamily="18" charset="0"/>
                      </a:rPr>
                      <m:t>+2)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 is not a factor of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i="0">
                            <a:latin typeface="Cambria Math" panose="02040503050406030204" pitchFamily="18" charset="0"/>
                          </a:rPr>
                          <m:t>x</m:t>
                        </m:r>
                      </m:e>
                      <m:sup>
                        <m:r>
                          <a:rPr lang="en-US" i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i="0">
                        <a:latin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i="0">
                            <a:latin typeface="Cambria Math" panose="02040503050406030204" pitchFamily="18" charset="0"/>
                          </a:rPr>
                          <m:t>x</m:t>
                        </m:r>
                      </m:e>
                      <m:sup>
                        <m:r>
                          <a:rPr lang="en-US" i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i="0">
                        <a:latin typeface="Cambria Math" panose="02040503050406030204" pitchFamily="18" charset="0"/>
                      </a:rPr>
                      <m:t>−2</m:t>
                    </m:r>
                    <m:r>
                      <m:rPr>
                        <m:sty m:val="p"/>
                      </m:rPr>
                      <a:rPr lang="en-US" i="0">
                        <a:latin typeface="Cambria Math" panose="02040503050406030204" pitchFamily="18" charset="0"/>
                      </a:rPr>
                      <m:t>x</m:t>
                    </m:r>
                    <m:r>
                      <a:rPr lang="en-US" i="0">
                        <a:latin typeface="Cambria Math" panose="02040503050406030204" pitchFamily="18" charset="0"/>
                      </a:rPr>
                      <m:t>+1=0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.</a:t>
                </a:r>
              </a:p>
              <a:p>
                <a:pPr marL="0" indent="0">
                  <a:buNone/>
                </a:pPr>
                <a:endParaRPr lang="en-US" dirty="0">
                  <a:latin typeface="Goudy Old Style" panose="02020502050305020303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8115E4C-77B6-4C48-B260-EC2A42A3A62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5"/>
                <a:stretch>
                  <a:fillRect l="-1217" t="-2101" r="-92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717198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205994-F835-49DA-9016-A5A7997E5F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Example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E034BB1-BCD1-453D-BE01-723875AB45B0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Use the Remainder theorem to find the remainder when </a:t>
                </a:r>
                <a14:m>
                  <m:oMath xmlns:m="http://schemas.openxmlformats.org/officeDocument/2006/math"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3</m:t>
                    </m:r>
                    <m:sSup>
                      <m:sSupPr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−4</m:t>
                    </m:r>
                    <m:sSup>
                      <m:sSupPr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+5</m:t>
                    </m:r>
                  </m:oMath>
                </a14:m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is divided by </a:t>
                </a:r>
                <a14:m>
                  <m:oMath xmlns:m="http://schemas.openxmlformats.org/officeDocument/2006/math"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−3)</m:t>
                    </m:r>
                  </m:oMath>
                </a14:m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.</a:t>
                </a:r>
                <a:endParaRPr lang="en-US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Solution: </a:t>
                </a:r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by definition,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R</m:t>
                    </m:r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p</m:t>
                    </m:r>
                    <m:d>
                      <m:dPr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α</m:t>
                        </m:r>
                      </m:e>
                    </m:d>
                  </m:oMath>
                </a14:m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when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p</m:t>
                    </m:r>
                    <m:d>
                      <m:dPr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</m:d>
                  </m:oMath>
                </a14:m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is divided by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  <m: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−</m:t>
                        </m:r>
                        <m:r>
                          <m:rPr>
                            <m:sty m:val="p"/>
                          </m:rPr>
                          <a:rPr lang="en-US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α</m:t>
                        </m:r>
                      </m:e>
                    </m:d>
                  </m:oMath>
                </a14:m>
                <a:endParaRPr lang="en-US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In our case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α</m:t>
                    </m:r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=3</m:t>
                    </m:r>
                  </m:oMath>
                </a14:m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then </a:t>
                </a:r>
                <a:endParaRPr lang="en-US" i="0" dirty="0">
                  <a:effectLst/>
                  <a:latin typeface="Cambria Math" panose="020405030504060302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p</m:t>
                      </m:r>
                      <m:d>
                        <m:dPr>
                          <m:ctrlP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</m:t>
                          </m:r>
                        </m:e>
                      </m:d>
                      <m:r>
                        <a:rPr lang="en-US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=3</m:t>
                      </m:r>
                      <m:sSup>
                        <m:sSupPr>
                          <m:ctrlP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en-US" i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3</m:t>
                              </m:r>
                            </m:e>
                          </m:d>
                        </m:e>
                        <m:sup>
                          <m:r>
                            <a:rPr lang="en-US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−4</m:t>
                      </m:r>
                      <m:sSup>
                        <m:sSupPr>
                          <m:ctrlP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en-US" i="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3</m:t>
                              </m:r>
                            </m:e>
                          </m:d>
                        </m:e>
                        <m:sup>
                          <m:r>
                            <a:rPr lang="en-US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+3+5</m:t>
                      </m:r>
                    </m:oMath>
                  </m:oMathPara>
                </a14:m>
                <a:endParaRPr lang="en-US" i="0" dirty="0">
                  <a:effectLst/>
                  <a:latin typeface="Cambria Math" panose="02040503050406030204" pitchFamily="18" charset="0"/>
                  <a:ea typeface="Times New Roman" panose="02020603050405020304" pitchFamily="18" charset="0"/>
                </a:endParaRPr>
              </a:p>
              <a:p>
                <a:pPr marL="0" marR="0" indent="0" algn="ctr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 xmlns:m="http://schemas.openxmlformats.org/officeDocument/2006/math"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r>
                      <a:rPr lang="en-US" b="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81</m:t>
                    </m:r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−36+3+5=</m:t>
                    </m:r>
                    <m:r>
                      <a:rPr lang="en-US" b="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53</m:t>
                    </m:r>
                  </m:oMath>
                </a14:m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.</a:t>
                </a:r>
                <a:endParaRPr lang="en-US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The remainder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R</m:t>
                    </m:r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=53</m:t>
                    </m:r>
                  </m:oMath>
                </a14:m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.</a:t>
                </a:r>
                <a:endParaRPr lang="en-US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sz="40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E034BB1-BCD1-453D-BE01-723875AB45B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5"/>
                <a:stretch>
                  <a:fillRect l="-1217" b="-182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509650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6C0A7E-6784-4114-80CB-729EDB1C2F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Example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BB30C44-A2C8-427F-B949-F479E7CF2A00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Find the numerical value of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k</m:t>
                    </m:r>
                  </m:oMath>
                </a14:m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if the expression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4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sz="24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sSup>
                      <m:sSup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4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sz="24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+4</m:t>
                    </m:r>
                    <m:r>
                      <m:rPr>
                        <m:sty m:val="p"/>
                      </m:rPr>
                      <a:rPr lang="en-US" sz="2400" b="0" i="0" smtClean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k</m:t>
                    </m:r>
                    <m: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−1</m:t>
                    </m:r>
                  </m:oMath>
                </a14:m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has a remainder 3 when divided by </a:t>
                </a:r>
                <a14:m>
                  <m:oMath xmlns:m="http://schemas.openxmlformats.org/officeDocument/2006/math">
                    <m: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  <m: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−2)</m:t>
                    </m:r>
                  </m:oMath>
                </a14:m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.</a:t>
                </a:r>
                <a:endParaRPr lang="en-US" sz="24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400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Solution: </a:t>
                </a:r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by definition,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R</m:t>
                    </m:r>
                    <m: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p</m:t>
                    </m:r>
                    <m:d>
                      <m:d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sz="24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α</m:t>
                        </m:r>
                      </m:e>
                    </m:d>
                  </m:oMath>
                </a14:m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when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p</m:t>
                    </m:r>
                    <m:d>
                      <m:d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sz="24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</m:d>
                  </m:oMath>
                </a14:m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is divided by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sz="24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  <m:r>
                          <a:rPr lang="en-US" sz="24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−</m:t>
                        </m:r>
                        <m:r>
                          <m:rPr>
                            <m:sty m:val="p"/>
                          </m:rPr>
                          <a:rPr lang="en-US" sz="24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α</m:t>
                        </m:r>
                      </m:e>
                    </m:d>
                  </m:oMath>
                </a14:m>
                <a:endParaRPr lang="en-US" sz="24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In our case;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α</m:t>
                    </m:r>
                    <m: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=2, </m:t>
                    </m:r>
                    <m:r>
                      <m:rPr>
                        <m:sty m:val="p"/>
                      </m:rP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R</m:t>
                    </m:r>
                    <m: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=3</m:t>
                    </m:r>
                  </m:oMath>
                </a14:m>
                <a:endParaRPr lang="en-US" sz="24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Therefore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p</m:t>
                    </m:r>
                    <m:d>
                      <m:d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sz="24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α</m:t>
                        </m:r>
                      </m:e>
                    </m:d>
                    <m: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p</m:t>
                    </m:r>
                    <m:d>
                      <m:d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24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e>
                    </m:d>
                    <m: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=8+4+4</m:t>
                    </m:r>
                    <m:r>
                      <m:rPr>
                        <m:sty m:val="p"/>
                      </m:rP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k</m:t>
                    </m:r>
                    <m:r>
                      <a:rPr lang="en-US" sz="24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−1=3</m:t>
                    </m:r>
                  </m:oMath>
                </a14:m>
                <a:endParaRPr lang="en-US" sz="24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⇒11+4</m:t>
                      </m:r>
                      <m:r>
                        <m:rPr>
                          <m:sty m:val="p"/>
                        </m:rPr>
                        <a:rPr lang="en-US" sz="24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k</m:t>
                      </m:r>
                      <m:r>
                        <a:rPr lang="en-US" sz="24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=3⇒4</m:t>
                      </m:r>
                      <m:r>
                        <m:rPr>
                          <m:sty m:val="p"/>
                        </m:rPr>
                        <a:rPr lang="en-US" sz="24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k</m:t>
                      </m:r>
                      <m:r>
                        <a:rPr lang="en-US" sz="24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=−8∴</m:t>
                      </m:r>
                      <m:r>
                        <m:rPr>
                          <m:sty m:val="p"/>
                        </m:rPr>
                        <a:rPr lang="en-US" sz="24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k</m:t>
                      </m:r>
                      <m:r>
                        <a:rPr lang="en-US" sz="24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=−2</m:t>
                      </m:r>
                    </m:oMath>
                  </m:oMathPara>
                </a14:m>
                <a:endParaRPr lang="en-US" sz="24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sz="36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BB30C44-A2C8-427F-B949-F479E7CF2A00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5"/>
                <a:stretch>
                  <a:fillRect l="-92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135444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CA3A9C-DF7E-4BD6-A66C-68BDDF1BE6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Example 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095B748-65AA-4F25-B631-D9152096BF7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Use the remainder theorem to find the remainder R when 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p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>
                            <a:latin typeface="Cambria Math" panose="02040503050406030204" pitchFamily="18" charset="0"/>
                          </a:rPr>
                          <m:t>x</m:t>
                        </m:r>
                      </m:e>
                    </m:d>
                    <m:r>
                      <a:rPr lang="en-US">
                        <a:latin typeface="Cambria Math" panose="02040503050406030204" pitchFamily="18" charset="0"/>
                      </a:rPr>
                      <m:t>=4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>
                            <a:latin typeface="Cambria Math" panose="02040503050406030204" pitchFamily="18" charset="0"/>
                          </a:rPr>
                          <m:t>x</m:t>
                        </m:r>
                      </m:e>
                      <m:sup>
                        <m:r>
                          <a:rPr lang="en-US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i="1">
                        <a:latin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>
                            <a:latin typeface="Cambria Math" panose="02040503050406030204" pitchFamily="18" charset="0"/>
                          </a:rPr>
                          <m:t>x</m:t>
                        </m:r>
                      </m:e>
                      <m:sup>
                        <m:r>
                          <a:rPr lang="en-US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>
                        <a:latin typeface="Cambria Math" panose="02040503050406030204" pitchFamily="18" charset="0"/>
                      </a:rPr>
                      <m:t>+4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x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>
                        <a:latin typeface="Cambria Math" panose="02040503050406030204" pitchFamily="18" charset="0"/>
                      </a:rPr>
                      <m:t>8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 is divided by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>
                            <a:latin typeface="Cambria Math" panose="02040503050406030204" pitchFamily="18" charset="0"/>
                          </a:rPr>
                          <m:t>4</m:t>
                        </m:r>
                        <m:r>
                          <m:rPr>
                            <m:sty m:val="p"/>
                          </m:rPr>
                          <a:rPr lang="en-US">
                            <a:latin typeface="Cambria Math" panose="02040503050406030204" pitchFamily="18" charset="0"/>
                          </a:rPr>
                          <m:t>x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>
                            <a:latin typeface="Cambria Math" panose="02040503050406030204" pitchFamily="18" charset="0"/>
                          </a:rPr>
                          <m:t>1</m:t>
                        </m:r>
                      </m:e>
                    </m:d>
                    <m:r>
                      <a:rPr lang="en-US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b="1" dirty="0">
                    <a:latin typeface="Goudy Old Style" panose="02020502050305020303" pitchFamily="18" charset="0"/>
                  </a:rPr>
                  <a:t>Solution:</a:t>
                </a:r>
                <a:r>
                  <a:rPr lang="en-US" dirty="0">
                    <a:latin typeface="Goudy Old Style" panose="02020502050305020303" pitchFamily="18" charset="0"/>
                  </a:rPr>
                  <a:t> Note that when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p</m:t>
                    </m:r>
                    <m:r>
                      <a:rPr lang="en-US">
                        <a:latin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x</m:t>
                    </m:r>
                    <m:r>
                      <a:rPr lang="en-US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 is divided by </a:t>
                </a:r>
                <a14:m>
                  <m:oMath xmlns:m="http://schemas.openxmlformats.org/officeDocument/2006/math">
                    <m:r>
                      <a:rPr lang="en-US">
                        <a:latin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βx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−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α</m:t>
                    </m:r>
                    <m:r>
                      <a:rPr lang="en-US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 then the remainder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R</m:t>
                    </m:r>
                    <m:r>
                      <a:rPr lang="en-US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p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m:rPr>
                                <m:sty m:val="p"/>
                              </m:rPr>
                              <a:rPr lang="en-US">
                                <a:latin typeface="Cambria Math" panose="02040503050406030204" pitchFamily="18" charset="0"/>
                              </a:rPr>
                              <m:t>α</m:t>
                            </m:r>
                          </m:num>
                          <m:den>
                            <m:r>
                              <m:rPr>
                                <m:sty m:val="p"/>
                              </m:rPr>
                              <a:rPr lang="en-US">
                                <a:latin typeface="Cambria Math" panose="02040503050406030204" pitchFamily="18" charset="0"/>
                              </a:rPr>
                              <m:t>β</m:t>
                            </m:r>
                          </m:den>
                        </m:f>
                      </m:e>
                    </m:d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.</a:t>
                </a: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In our case we have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>
                            <a:latin typeface="Cambria Math" panose="02040503050406030204" pitchFamily="18" charset="0"/>
                          </a:rPr>
                          <m:t>βx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m:rPr>
                            <m:sty m:val="p"/>
                          </m:rPr>
                          <a:rPr lang="en-US">
                            <a:latin typeface="Cambria Math" panose="02040503050406030204" pitchFamily="18" charset="0"/>
                          </a:rPr>
                          <m:t>α</m:t>
                        </m:r>
                      </m:e>
                    </m:d>
                    <m:r>
                      <a:rPr lang="en-US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>
                            <a:latin typeface="Cambria Math" panose="02040503050406030204" pitchFamily="18" charset="0"/>
                          </a:rPr>
                          <m:t>4</m:t>
                        </m:r>
                        <m:r>
                          <m:rPr>
                            <m:sty m:val="p"/>
                          </m:rPr>
                          <a:rPr lang="en-US">
                            <a:latin typeface="Cambria Math" panose="02040503050406030204" pitchFamily="18" charset="0"/>
                          </a:rPr>
                          <m:t>x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>
                            <a:latin typeface="Cambria Math" panose="02040503050406030204" pitchFamily="18" charset="0"/>
                          </a:rPr>
                          <m:t>1</m:t>
                        </m:r>
                      </m:e>
                    </m:d>
                  </m:oMath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>
                          <a:latin typeface="Cambria Math" panose="02040503050406030204" pitchFamily="18" charset="0"/>
                        </a:rPr>
                        <m:t>⇒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R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p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den>
                          </m:f>
                        </m:e>
                      </m:d>
                      <m:r>
                        <a:rPr lang="en-US">
                          <a:latin typeface="Cambria Math" panose="02040503050406030204" pitchFamily="18" charset="0"/>
                        </a:rPr>
                        <m:t>=4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n-US"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num>
                                <m:den>
                                  <m:r>
                                    <a:rPr lang="en-US">
                                      <a:latin typeface="Cambria Math" panose="02040503050406030204" pitchFamily="18" charset="0"/>
                                    </a:rPr>
                                    <m:t>4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n-US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>
                          <a:latin typeface="Cambria Math" panose="02040503050406030204" pitchFamily="18" charset="0"/>
                        </a:rPr>
                        <m:t>+4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>
                                  <a:latin typeface="Cambria Math" panose="02040503050406030204" pitchFamily="18" charset="0"/>
                                </a:rPr>
                                <m:t>4</m:t>
                              </m:r>
                            </m:den>
                          </m:f>
                        </m:e>
                      </m:d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8</m:t>
                      </m:r>
                    </m:oMath>
                  </m:oMathPara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>
                              <a:latin typeface="Cambria Math" panose="02040503050406030204" pitchFamily="18" charset="0"/>
                            </a:rPr>
                            <m:t>16</m:t>
                          </m:r>
                        </m:den>
                      </m:f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>
                              <a:latin typeface="Cambria Math" panose="02040503050406030204" pitchFamily="18" charset="0"/>
                            </a:rPr>
                            <m:t>16</m:t>
                          </m:r>
                        </m:den>
                      </m:f>
                      <m:r>
                        <a:rPr lang="en-US">
                          <a:latin typeface="Cambria Math" panose="02040503050406030204" pitchFamily="18" charset="0"/>
                        </a:rPr>
                        <m:t>+1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8=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7</m:t>
                      </m:r>
                    </m:oMath>
                  </m:oMathPara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endParaRPr lang="en-US" dirty="0">
                  <a:latin typeface="Goudy Old Style" panose="02020502050305020303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095B748-65AA-4F25-B631-D9152096BF7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5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551369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96C1F2-BAC4-4D5F-A4BE-D4F5BC2552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Long division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43AD8FE-477A-40DB-834B-9CFBA311EA9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One can use the remainder theorem to find the remainder. </a:t>
                </a:r>
              </a:p>
              <a:p>
                <a:pPr marL="0" indent="0">
                  <a:buNone/>
                </a:pPr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Alternatively, one can use the long division to find the remainder when a polynomial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p</m:t>
                    </m:r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  <m:r>
                      <a:rPr lang="en-US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is divided by another polynomial which is not necessarily linear.</a:t>
                </a: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Long division is applied while decomposing improper rational functions to make them easier to integrate or even comprehend. </a:t>
                </a: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Long division for polynomial is like the long division for whole numbers or used in arithmetic.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143AD8FE-477A-40DB-834B-9CFBA311EA9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5"/>
                <a:stretch>
                  <a:fillRect l="-1217" t="-2381" r="-110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567162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18">
            <a:extLst>
              <a:ext uri="{FF2B5EF4-FFF2-40B4-BE49-F238E27FC236}">
                <a16:creationId xmlns:a16="http://schemas.microsoft.com/office/drawing/2014/main" id="{4B6ECB93-D7FF-4F09-A8ED-D4588EE7C7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0">
            <a:extLst>
              <a:ext uri="{FF2B5EF4-FFF2-40B4-BE49-F238E27FC236}">
                <a16:creationId xmlns:a16="http://schemas.microsoft.com/office/drawing/2014/main" id="{EBF87945-A001-489F-9D9B-7D9435F0B9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2000" cy="1911096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B4EABA6-B18D-4DD1-B004-DD25EE87B4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760"/>
            <a:ext cx="10515600" cy="1325563"/>
          </a:xfrm>
        </p:spPr>
        <p:txBody>
          <a:bodyPr>
            <a:normAutofit/>
          </a:bodyPr>
          <a:lstStyle/>
          <a:p>
            <a:r>
              <a:rPr lang="en-US" b="1">
                <a:solidFill>
                  <a:schemeClr val="bg1"/>
                </a:solidFill>
                <a:latin typeface="Goudy Old Style" panose="02020502050305020303" pitchFamily="18" charset="0"/>
              </a:rPr>
              <a:t>Example </a:t>
            </a:r>
            <a:endParaRPr lang="en-US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6ACD966-B314-466C-8432-A020FC01E98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41248" y="2276857"/>
                <a:ext cx="5390740" cy="3900106"/>
              </a:xfrm>
            </p:spPr>
            <p:txBody>
              <a:bodyPr anchor="ctr">
                <a:normAutofit/>
              </a:bodyPr>
              <a:lstStyle/>
              <a:p>
                <a:pPr marL="0" indent="0">
                  <a:buNone/>
                </a:pPr>
                <a:r>
                  <a:rPr lang="en-US" sz="2200" dirty="0">
                    <a:latin typeface="Goudy Old Style" panose="02020502050305020303" pitchFamily="18" charset="0"/>
                  </a:rPr>
                  <a:t>Determine the remainder when</a:t>
                </a:r>
              </a:p>
              <a:p>
                <a:pPr marL="0" indent="0">
                  <a:buNone/>
                </a:pPr>
                <a:r>
                  <a:rPr lang="en-US" sz="2200" dirty="0">
                    <a:latin typeface="Goudy Old Style" panose="02020502050305020303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200">
                        <a:latin typeface="Cambria Math" panose="02040503050406030204" pitchFamily="18" charset="0"/>
                      </a:rPr>
                      <m:t>p</m:t>
                    </m:r>
                    <m:d>
                      <m:d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sz="2200">
                            <a:latin typeface="Cambria Math" panose="02040503050406030204" pitchFamily="18" charset="0"/>
                          </a:rPr>
                          <m:t>x</m:t>
                        </m:r>
                      </m:e>
                    </m:d>
                    <m:r>
                      <a:rPr lang="en-US" sz="2200">
                        <a:latin typeface="Cambria Math" panose="02040503050406030204" pitchFamily="18" charset="0"/>
                      </a:rPr>
                      <m:t>=2</m:t>
                    </m:r>
                    <m:sSup>
                      <m:sSupPr>
                        <m:ctrlPr>
                          <a:rPr lang="en-US" sz="22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200">
                            <a:latin typeface="Cambria Math" panose="02040503050406030204" pitchFamily="18" charset="0"/>
                          </a:rPr>
                          <m:t>x</m:t>
                        </m:r>
                      </m:e>
                      <m:sup>
                        <m:r>
                          <a:rPr lang="en-US" sz="220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sz="2200">
                        <a:latin typeface="Cambria Math" panose="02040503050406030204" pitchFamily="18" charset="0"/>
                      </a:rPr>
                      <m:t>+2</m:t>
                    </m:r>
                    <m:r>
                      <m:rPr>
                        <m:sty m:val="p"/>
                      </m:rPr>
                      <a:rPr lang="en-US" sz="2200">
                        <a:latin typeface="Cambria Math" panose="02040503050406030204" pitchFamily="18" charset="0"/>
                      </a:rPr>
                      <m:t>x</m:t>
                    </m:r>
                    <m:r>
                      <a:rPr lang="en-US" sz="2200">
                        <a:latin typeface="Cambria Math" panose="02040503050406030204" pitchFamily="18" charset="0"/>
                      </a:rPr>
                      <m:t>+2</m:t>
                    </m:r>
                  </m:oMath>
                </a14:m>
                <a:r>
                  <a:rPr lang="en-US" sz="2200" dirty="0">
                    <a:latin typeface="Goudy Old Style" panose="02020502050305020303" pitchFamily="18" charset="0"/>
                  </a:rPr>
                  <a:t> is divided by </a:t>
                </a:r>
                <a14:m>
                  <m:oMath xmlns:m="http://schemas.openxmlformats.org/officeDocument/2006/math">
                    <m:r>
                      <a:rPr lang="en-US" sz="2200">
                        <a:latin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sz="2200">
                        <a:latin typeface="Cambria Math" panose="02040503050406030204" pitchFamily="18" charset="0"/>
                      </a:rPr>
                      <m:t>x</m:t>
                    </m:r>
                    <m:r>
                      <a:rPr lang="en-US" sz="2200">
                        <a:latin typeface="Cambria Math" panose="02040503050406030204" pitchFamily="18" charset="0"/>
                      </a:rPr>
                      <m:t>+1)</m:t>
                    </m:r>
                  </m:oMath>
                </a14:m>
                <a:r>
                  <a:rPr lang="en-US" sz="2200" dirty="0">
                    <a:latin typeface="Goudy Old Style" panose="02020502050305020303" pitchFamily="18" charset="0"/>
                  </a:rPr>
                  <a:t> using the long division. </a:t>
                </a:r>
              </a:p>
              <a:p>
                <a:pPr marL="0" indent="0">
                  <a:buNone/>
                </a:pPr>
                <a:r>
                  <a:rPr lang="en-US" sz="2200" b="1" dirty="0">
                    <a:latin typeface="Goudy Old Style" panose="02020502050305020303" pitchFamily="18" charset="0"/>
                  </a:rPr>
                  <a:t>Solution:</a:t>
                </a:r>
                <a14:m>
                  <m:oMath xmlns:m="http://schemas.openxmlformats.org/officeDocument/2006/math">
                    <m:r>
                      <a:rPr lang="en-US" sz="2200" b="1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en-US" sz="2200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endParaRPr lang="en-US" sz="2200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endParaRPr lang="en-US" sz="2200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endParaRPr lang="en-US" sz="2200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endParaRPr lang="en-US" sz="2200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sz="2200" dirty="0"/>
                  <a:t>The remainder is </a:t>
                </a:r>
                <a14:m>
                  <m:oMath xmlns:m="http://schemas.openxmlformats.org/officeDocument/2006/math">
                    <m:r>
                      <a:rPr lang="en-US" sz="2200" i="1">
                        <a:latin typeface="Cambria Math" panose="02040503050406030204" pitchFamily="18" charset="0"/>
                      </a:rPr>
                      <m:t>−2</m:t>
                    </m:r>
                  </m:oMath>
                </a14:m>
                <a:endParaRPr lang="en-US" sz="2200" dirty="0"/>
              </a:p>
              <a:p>
                <a:pPr marL="0" indent="0">
                  <a:buNone/>
                </a:pPr>
                <a:endParaRPr lang="en-US" sz="2200" dirty="0">
                  <a:latin typeface="Goudy Old Style" panose="02020502050305020303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D6ACD966-B314-466C-8432-A020FC01E98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41248" y="2276857"/>
                <a:ext cx="5390740" cy="3900106"/>
              </a:xfrm>
              <a:blipFill>
                <a:blip r:embed="rId5"/>
                <a:stretch>
                  <a:fillRect l="-1471" t="-485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 descr="Diagram&#10;&#10;Description automatically generated">
            <a:extLst>
              <a:ext uri="{FF2B5EF4-FFF2-40B4-BE49-F238E27FC236}">
                <a16:creationId xmlns:a16="http://schemas.microsoft.com/office/drawing/2014/main" id="{E425A96F-9CA9-49DD-ADB8-52CFBBEEEAAC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514" r="-1" b="-1"/>
          <a:stretch/>
        </p:blipFill>
        <p:spPr>
          <a:xfrm>
            <a:off x="6335270" y="2276857"/>
            <a:ext cx="5537862" cy="390010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723306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8">
            <a:extLst>
              <a:ext uri="{FF2B5EF4-FFF2-40B4-BE49-F238E27FC236}">
                <a16:creationId xmlns:a16="http://schemas.microsoft.com/office/drawing/2014/main" id="{15ADDFE1-D1CF-47D6-A56D-A1DFD83299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0">
            <a:extLst>
              <a:ext uri="{FF2B5EF4-FFF2-40B4-BE49-F238E27FC236}">
                <a16:creationId xmlns:a16="http://schemas.microsoft.com/office/drawing/2014/main" id="{EBF87945-A001-489F-9D9B-7D9435F0B9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8639" y="347471"/>
            <a:ext cx="11100816" cy="1801368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A3DA140-995C-4EC0-AE39-55FFB445B3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85216"/>
            <a:ext cx="10515600" cy="1325563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chemeClr val="bg1"/>
                </a:solidFill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Example 7</a:t>
            </a:r>
            <a:endParaRPr lang="en-US" dirty="0">
              <a:solidFill>
                <a:schemeClr val="bg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3DB076A-7621-4064-B8E1-CA01468E76C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2516777"/>
                <a:ext cx="5015484" cy="3660185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sz="17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Use the long division to find the remainder when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17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p</m:t>
                    </m:r>
                    <m:d>
                      <m:dPr>
                        <m:ctrlPr>
                          <a:rPr lang="en-US" sz="17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sz="17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</m:d>
                    <m:r>
                      <a:rPr lang="en-US" sz="17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sSup>
                      <m:sSupPr>
                        <m:ctrlPr>
                          <a:rPr lang="en-US" sz="17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17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sz="17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sz="17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r>
                      <m:rPr>
                        <m:sty m:val="p"/>
                      </m:rPr>
                      <a:rPr lang="en-US" sz="17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  <m:r>
                      <a:rPr lang="en-US" sz="17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r>
                      <a:rPr lang="en-US" sz="17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2</m:t>
                    </m:r>
                  </m:oMath>
                </a14:m>
                <a:r>
                  <a:rPr lang="en-US" sz="17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is divided by </a:t>
                </a:r>
                <a14:m>
                  <m:oMath xmlns:m="http://schemas.openxmlformats.org/officeDocument/2006/math">
                    <m:r>
                      <a:rPr lang="en-US" sz="17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sz="17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  <m:r>
                      <a:rPr lang="en-US" sz="17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r>
                      <a:rPr lang="en-US" sz="17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2)</m:t>
                    </m:r>
                  </m:oMath>
                </a14:m>
                <a:r>
                  <a:rPr lang="en-US" sz="17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.</a:t>
                </a:r>
                <a:endParaRPr lang="en-US" sz="17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sz="1700" dirty="0"/>
              </a:p>
              <a:p>
                <a:pPr marL="0" indent="0">
                  <a:buNone/>
                </a:pPr>
                <a:endParaRPr lang="en-US" sz="1700" dirty="0"/>
              </a:p>
              <a:p>
                <a:pPr marL="0" indent="0">
                  <a:buNone/>
                </a:pPr>
                <a:endParaRPr lang="en-US" sz="1700" dirty="0"/>
              </a:p>
              <a:p>
                <a:pPr marL="0" indent="0">
                  <a:buNone/>
                </a:pPr>
                <a:endParaRPr lang="en-US" sz="1700" dirty="0"/>
              </a:p>
              <a:p>
                <a:pPr marL="0" indent="0">
                  <a:buNone/>
                </a:pPr>
                <a:endParaRPr lang="en-US" sz="1700" dirty="0"/>
              </a:p>
              <a:p>
                <a:pPr marL="0" indent="0">
                  <a:buNone/>
                </a:pPr>
                <a:endParaRPr lang="en-US" sz="1700" dirty="0"/>
              </a:p>
              <a:p>
                <a:pPr marL="0" indent="0">
                  <a:buNone/>
                </a:pPr>
                <a:endParaRPr lang="en-US" sz="1700" dirty="0"/>
              </a:p>
              <a:p>
                <a:pPr marL="0" indent="0">
                  <a:buNone/>
                </a:pPr>
                <a:r>
                  <a:rPr lang="en-US" sz="17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The remainder is 8</a:t>
                </a:r>
                <a:endParaRPr lang="en-US" sz="17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sz="17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3DB076A-7621-4064-B8E1-CA01468E76C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2516777"/>
                <a:ext cx="5015484" cy="3660185"/>
              </a:xfrm>
              <a:blipFill>
                <a:blip r:embed="rId4"/>
                <a:stretch>
                  <a:fillRect l="-852" t="-13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 descr="Table&#10;&#10;Description automatically generated">
            <a:extLst>
              <a:ext uri="{FF2B5EF4-FFF2-40B4-BE49-F238E27FC236}">
                <a16:creationId xmlns:a16="http://schemas.microsoft.com/office/drawing/2014/main" id="{ED6DDDAE-E84E-4C9B-BE44-8311D40724F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37124" y="2543284"/>
            <a:ext cx="5912332" cy="3729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543035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5D5BB9-1B46-4585-A619-E2458FC004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Synthetic Division</a:t>
            </a:r>
            <a:br>
              <a:rPr lang="en-US" sz="4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2022474-016D-4434-AF8B-CB053F0C369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Determine the remainder and the quotient when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p</m:t>
                    </m:r>
                    <m:d>
                      <m:d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</m:d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=2</m:t>
                    </m:r>
                    <m:sSup>
                      <m:sSup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+2</m:t>
                    </m:r>
                    <m:r>
                      <m:rPr>
                        <m:sty m:val="p"/>
                      </m:rP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+2</m:t>
                    </m:r>
                  </m:oMath>
                </a14:m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is divided by </a:t>
                </a:r>
                <a14:m>
                  <m:oMath xmlns:m="http://schemas.openxmlformats.org/officeDocument/2006/math"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+1)</m:t>
                    </m:r>
                  </m:oMath>
                </a14:m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using the synthetic division. </a:t>
                </a: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US" sz="24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Step 1: Write down the dividend in descending powers of the variable and where the term is missing, we use zero for the coefficients i.e., </a:t>
                </a:r>
                <a14:m>
                  <m:oMath xmlns:m="http://schemas.openxmlformats.org/officeDocument/2006/math"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2</m:t>
                    </m:r>
                    <m:sSup>
                      <m:sSup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+0</m:t>
                    </m:r>
                    <m:sSup>
                      <m:sSupPr>
                        <m:ctrlPr>
                          <a:rPr lang="en-US" sz="24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sz="24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+2</m:t>
                    </m:r>
                    <m:r>
                      <m:rPr>
                        <m:sty m:val="p"/>
                      </m:rP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+2</m:t>
                    </m:r>
                  </m:oMath>
                </a14:m>
                <a:endParaRPr lang="en-US" sz="24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US" sz="24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Step 2:  Write the divisor in the form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r>
                      <m:rPr>
                        <m:sty m:val="p"/>
                      </m:rP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a</m:t>
                    </m:r>
                  </m:oMath>
                </a14:m>
                <a:r>
                  <a:rPr lang="en-US" sz="24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i.e.,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+1=</m:t>
                    </m:r>
                    <m:r>
                      <m:rPr>
                        <m:sty m:val="p"/>
                      </m:rP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r>
                      <a:rPr lang="en-US" sz="24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1)</m:t>
                    </m:r>
                  </m:oMath>
                </a14:m>
                <a:endParaRPr lang="en-US" sz="24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sz="3600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2022474-016D-4434-AF8B-CB053F0C369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5"/>
                <a:stretch>
                  <a:fillRect l="-928" r="-34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074384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24C31-9759-4641-9547-33073D614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Synthetic division…</a:t>
            </a:r>
            <a:r>
              <a:rPr lang="en-US" b="1" dirty="0" err="1">
                <a:latin typeface="Goudy Old Style" panose="02020502050305020303" pitchFamily="18" charset="0"/>
              </a:rPr>
              <a:t>contd</a:t>
            </a:r>
            <a:r>
              <a:rPr lang="en-US" b="1" dirty="0">
                <a:latin typeface="Goudy Old Style" panose="02020502050305020303" pitchFamily="18" charset="0"/>
              </a:rPr>
              <a:t>…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CE302F5-646A-4B17-AE63-8CFA4B3809B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Step 3: Write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 to the left and the coefficients of the dividend to the right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</a:rPr>
                        <m:t>−1</m:t>
                      </m:r>
                      <m:bar>
                        <m:bar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bar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|2     0     2     2</m:t>
                          </m:r>
                        </m:e>
                      </m:bar>
                    </m:oMath>
                  </m:oMathPara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Step 4: Drop down the first term of the dividend to the 3</a:t>
                </a:r>
                <a:r>
                  <a:rPr lang="en-US" baseline="30000" dirty="0">
                    <a:latin typeface="Goudy Old Style" panose="02020502050305020303" pitchFamily="18" charset="0"/>
                  </a:rPr>
                  <a:t>rd</a:t>
                </a:r>
                <a:r>
                  <a:rPr lang="en-US" dirty="0">
                    <a:latin typeface="Goudy Old Style" panose="02020502050305020303" pitchFamily="18" charset="0"/>
                  </a:rPr>
                  <a:t> row (such that you leave a blank row above it i.e.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</a:rPr>
                        <m:t>−1</m:t>
                      </m:r>
                      <m:d>
                        <m:dPr>
                          <m:begChr m:val="⌊"/>
                          <m:endChr m:val=""/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eqArrPr>
                            <m:e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2     0   2   2</m:t>
                              </m:r>
                            </m:e>
                            <m:e>
                              <m:bar>
                                <m:barPr>
                                  <m:ctrlPr>
                                    <a:rPr lang="en-US" i="1">
                                      <a:latin typeface="Cambria Math" panose="02040503050406030204" pitchFamily="18" charset="0"/>
                                    </a:rPr>
                                  </m:ctrlPr>
                                </m:barPr>
                                <m:e>
                                  <m:r>
                                    <a:rPr lang="en-US" i="1">
                                      <a:latin typeface="Cambria Math" panose="02040503050406030204" pitchFamily="18" charset="0"/>
                                    </a:rPr>
                                    <m:t>                      </m:t>
                                  </m:r>
                                </m:e>
                              </m:bar>
                            </m:e>
                          </m:eqArr>
                        </m:e>
                      </m:d>
                    </m:oMath>
                  </m:oMathPara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i="1">
                          <a:latin typeface="Cambria Math" panose="02040503050406030204" pitchFamily="18" charset="0"/>
                        </a:rPr>
                        <m:t>2         </m:t>
                      </m:r>
                    </m:oMath>
                  </m:oMathPara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endParaRPr lang="en-US" dirty="0">
                  <a:latin typeface="Goudy Old Style" panose="02020502050305020303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7CE302F5-646A-4B17-AE63-8CFA4B3809B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5"/>
                <a:stretch>
                  <a:fillRect l="-1217" t="-2381" r="-162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34296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0040FE-B8CF-4667-8E49-175713D895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Synthetic division …Contd…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200E15F-1651-4F20-AEE1-1B5E65596CD6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Step 5: Multiply </a:t>
                </a:r>
                <a14:m>
                  <m:oMath xmlns:m="http://schemas.openxmlformats.org/officeDocument/2006/math"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−1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with the 2 to </a:t>
                </a:r>
                <a14:m>
                  <m:oMath xmlns:m="http://schemas.openxmlformats.org/officeDocument/2006/math"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−2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and write the product below 0. Then add 0 to </a:t>
                </a:r>
                <a14:m>
                  <m:oMath xmlns:m="http://schemas.openxmlformats.org/officeDocument/2006/math"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−2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and write the sum in the third row. Repeat the process to get;</a:t>
                </a: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>
                  <a:buNone/>
                </a:pPr>
                <a:endParaRPr lang="en-US" dirty="0"/>
              </a:p>
              <a:p>
                <a:pPr marL="0" indent="0"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From the last row we can see that the remainder is </a:t>
                </a:r>
                <a14:m>
                  <m:oMath xmlns:m="http://schemas.openxmlformats.org/officeDocument/2006/math"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−2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and the quotient is </a:t>
                </a:r>
                <a14:m>
                  <m:oMath xmlns:m="http://schemas.openxmlformats.org/officeDocument/2006/math"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2</m:t>
                    </m:r>
                    <m:sSup>
                      <m:sSup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2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+4</m:t>
                    </m:r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200E15F-1651-4F20-AEE1-1B5E65596CD6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5"/>
                <a:stretch>
                  <a:fillRect l="-522" t="-12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 descr="A picture containing text, clock&#10;&#10;Description automatically generated">
            <a:extLst>
              <a:ext uri="{FF2B5EF4-FFF2-40B4-BE49-F238E27FC236}">
                <a16:creationId xmlns:a16="http://schemas.microsoft.com/office/drawing/2014/main" id="{EB265FDC-FC65-451F-93DE-0A6870696FB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21873" y="2485598"/>
            <a:ext cx="2251881" cy="126668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8802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3B225C-75E4-4AC6-AB12-8767BA5753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Example 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2A5E5A5-0CDB-4015-88B5-3CE35212EE5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Determine the remainder when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p</m:t>
                    </m:r>
                    <m:d>
                      <m:d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</m:d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=2</m:t>
                    </m:r>
                    <m:sSup>
                      <m:sSup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sSup>
                      <m:sSup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+2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2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is divided by </a:t>
                </a:r>
                <a14:m>
                  <m:oMath xmlns:m="http://schemas.openxmlformats.org/officeDocument/2006/math"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+2)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using the synthetic division.</a:t>
                </a: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Solution: </a:t>
                </a: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Note that the coefficients of the dividend are 2, 1, 2, -2 respectively, and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a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2</m:t>
                    </m:r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Therefore</a:t>
                </a:r>
                <a:r>
                  <a:rPr lang="en-US" sz="1800" dirty="0"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, </a:t>
                </a: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we have;</a:t>
                </a: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US" sz="1800" dirty="0"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US" sz="18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US" sz="1800" dirty="0"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US" sz="18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US" sz="1800" dirty="0"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US" sz="18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From the 3</a:t>
                </a:r>
                <a:r>
                  <a:rPr lang="en-US" sz="1800" baseline="300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rd</a:t>
                </a: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row the remainder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R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18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and the quotient is </a:t>
                </a:r>
                <a14:m>
                  <m:oMath xmlns:m="http://schemas.openxmlformats.org/officeDocument/2006/math"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2</m:t>
                    </m:r>
                    <m:sSup>
                      <m:sSup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3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+8</m:t>
                    </m:r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US" sz="1800" dirty="0"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22A5E5A5-0CDB-4015-88B5-3CE35212EE5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5"/>
                <a:stretch>
                  <a:fillRect l="-52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 descr="A screenshot of a computer&#10;&#10;Description automatically generated with low confidence">
            <a:extLst>
              <a:ext uri="{FF2B5EF4-FFF2-40B4-BE49-F238E27FC236}">
                <a16:creationId xmlns:a16="http://schemas.microsoft.com/office/drawing/2014/main" id="{F8EB37D8-B2BB-4692-8F32-34048526161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67432" y="2877486"/>
            <a:ext cx="5057136" cy="224761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93801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AC110D-A52F-4984-9D1B-8628A81436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Proposition</a:t>
            </a:r>
            <a:endParaRPr lang="en-US" dirty="0">
              <a:latin typeface="Goudy Old Style" panose="02020502050305020303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4D2BD32-38C3-4CBE-B869-2DC9E3008DBB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If a complex number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i="0">
                        <a:latin typeface="Cambria Math" panose="02040503050406030204" pitchFamily="18" charset="0"/>
                      </a:rPr>
                      <m:t>z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 is a root of a rational integral equation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i="0">
                        <a:latin typeface="Cambria Math" panose="02040503050406030204" pitchFamily="18" charset="0"/>
                      </a:rPr>
                      <m:t>p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i="0">
                            <a:latin typeface="Cambria Math" panose="02040503050406030204" pitchFamily="18" charset="0"/>
                          </a:rPr>
                          <m:t>x</m:t>
                        </m:r>
                      </m:e>
                    </m:d>
                    <m:r>
                      <a:rPr lang="en-US" i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 that has real coefficients, then the complex conjugate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m:rPr>
                            <m:sty m:val="p"/>
                          </m:rPr>
                          <a:rPr lang="en-US" i="0">
                            <a:latin typeface="Cambria Math" panose="02040503050406030204" pitchFamily="18" charset="0"/>
                          </a:rPr>
                          <m:t>z</m:t>
                        </m:r>
                      </m:e>
                    </m:acc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 is also a root.</a:t>
                </a:r>
              </a:p>
              <a:p>
                <a:pPr marL="0" indent="0">
                  <a:buNone/>
                </a:pPr>
                <a:r>
                  <a:rPr lang="en-US" b="1" dirty="0">
                    <a:latin typeface="Goudy Old Style" panose="02020502050305020303" pitchFamily="18" charset="0"/>
                  </a:rPr>
                  <a:t>Example: </a:t>
                </a:r>
                <a:r>
                  <a:rPr lang="en-US" dirty="0">
                    <a:latin typeface="Goudy Old Style" panose="02020502050305020303" pitchFamily="18" charset="0"/>
                  </a:rPr>
                  <a:t>Determine the other roots of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i="0">
                            <a:latin typeface="Cambria Math" panose="02040503050406030204" pitchFamily="18" charset="0"/>
                          </a:rPr>
                          <m:t>x</m:t>
                        </m:r>
                      </m:e>
                      <m:sup>
                        <m:r>
                          <a:rPr lang="en-US" i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i="0">
                        <a:latin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i="0">
                            <a:latin typeface="Cambria Math" panose="02040503050406030204" pitchFamily="18" charset="0"/>
                          </a:rPr>
                          <m:t>x</m:t>
                        </m:r>
                      </m:e>
                      <m:sup>
                        <m:r>
                          <a:rPr lang="en-US" i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i="0">
                        <a:latin typeface="Cambria Math" panose="020405030504060302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i="0">
                        <a:latin typeface="Cambria Math" panose="02040503050406030204" pitchFamily="18" charset="0"/>
                      </a:rPr>
                      <m:t>x</m:t>
                    </m:r>
                    <m:r>
                      <a:rPr lang="en-US" i="0">
                        <a:latin typeface="Cambria Math" panose="02040503050406030204" pitchFamily="18" charset="0"/>
                      </a:rPr>
                      <m:t>+39=0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 if </a:t>
                </a:r>
                <a14:m>
                  <m:oMath xmlns:m="http://schemas.openxmlformats.org/officeDocument/2006/math">
                    <m:r>
                      <a:rPr lang="en-US" i="0">
                        <a:latin typeface="Cambria Math" panose="02040503050406030204" pitchFamily="18" charset="0"/>
                      </a:rPr>
                      <m:t>−3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 is a root.</a:t>
                </a:r>
              </a:p>
              <a:p>
                <a:pPr marL="0" indent="0">
                  <a:buNone/>
                </a:pPr>
                <a:r>
                  <a:rPr lang="en-US" b="1" dirty="0">
                    <a:latin typeface="Goudy Old Style" panose="02020502050305020303" pitchFamily="18" charset="0"/>
                  </a:rPr>
                  <a:t>Solution: </a:t>
                </a:r>
                <a:r>
                  <a:rPr lang="en-US" dirty="0">
                    <a:latin typeface="Goudy Old Style" panose="02020502050305020303" pitchFamily="18" charset="0"/>
                  </a:rPr>
                  <a:t>We can show that indeed </a:t>
                </a:r>
                <a14:m>
                  <m:oMath xmlns:m="http://schemas.openxmlformats.org/officeDocument/2006/math">
                    <m:r>
                      <a:rPr lang="en-US" i="0">
                        <a:latin typeface="Cambria Math" panose="02040503050406030204" pitchFamily="18" charset="0"/>
                      </a:rPr>
                      <m:t>−3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 is a root i.e.</a:t>
                </a: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i="0">
                        <a:latin typeface="Cambria Math" panose="02040503050406030204" pitchFamily="18" charset="0"/>
                      </a:rPr>
                      <m:t>p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0">
                            <a:latin typeface="Cambria Math" panose="02040503050406030204" pitchFamily="18" charset="0"/>
                          </a:rPr>
                          <m:t>−3</m:t>
                        </m:r>
                      </m:e>
                    </m:d>
                    <m:r>
                      <a:rPr lang="en-US" i="0">
                        <a:latin typeface="Cambria Math" panose="02040503050406030204" pitchFamily="18" charset="0"/>
                      </a:rPr>
                      <m:t>=0=&gt;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i="0">
                                <a:latin typeface="Cambria Math" panose="02040503050406030204" pitchFamily="18" charset="0"/>
                              </a:rPr>
                              <m:t>−3</m:t>
                            </m:r>
                          </m:e>
                        </m:d>
                      </m:e>
                      <m:sup>
                        <m:r>
                          <a:rPr lang="en-US" i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i="0">
                        <a:latin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i="0">
                                <a:latin typeface="Cambria Math" panose="02040503050406030204" pitchFamily="18" charset="0"/>
                              </a:rPr>
                              <m:t>−3</m:t>
                            </m:r>
                          </m:e>
                        </m:d>
                      </m:e>
                      <m:sup>
                        <m:r>
                          <a:rPr lang="en-US" i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i="0">
                        <a:latin typeface="Cambria Math" panose="02040503050406030204" pitchFamily="18" charset="0"/>
                      </a:rPr>
                      <m:t>−3+39=−27−9−3+39=0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  </a:t>
                </a: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We then use synthetic division to find the quotient when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i="0">
                        <a:latin typeface="Cambria Math" panose="02040503050406030204" pitchFamily="18" charset="0"/>
                      </a:rPr>
                      <m:t>p</m:t>
                    </m:r>
                    <m:r>
                      <a:rPr lang="en-US" i="0">
                        <a:latin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i="0">
                        <a:latin typeface="Cambria Math" panose="02040503050406030204" pitchFamily="18" charset="0"/>
                      </a:rPr>
                      <m:t>x</m:t>
                    </m:r>
                    <m:r>
                      <a:rPr lang="en-US" i="0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 is divided by </a:t>
                </a:r>
                <a14:m>
                  <m:oMath xmlns:m="http://schemas.openxmlformats.org/officeDocument/2006/math">
                    <m:r>
                      <a:rPr lang="en-US" i="0">
                        <a:latin typeface="Cambria Math" panose="02040503050406030204" pitchFamily="18" charset="0"/>
                      </a:rPr>
                      <m:t>(</m:t>
                    </m:r>
                    <m:r>
                      <m:rPr>
                        <m:sty m:val="p"/>
                      </m:rPr>
                      <a:rPr lang="en-US" i="0">
                        <a:latin typeface="Cambria Math" panose="02040503050406030204" pitchFamily="18" charset="0"/>
                      </a:rPr>
                      <m:t>x</m:t>
                    </m:r>
                    <m:r>
                      <a:rPr lang="en-US" i="0">
                        <a:latin typeface="Cambria Math" panose="02040503050406030204" pitchFamily="18" charset="0"/>
                      </a:rPr>
                      <m:t>+3)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 to get;</a:t>
                </a: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4D2BD32-38C3-4CBE-B869-2DC9E3008DBB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5"/>
                <a:stretch>
                  <a:fillRect l="-1217" t="-2381" r="-63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704387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4129D7-4C9E-45A1-94E5-C0278D8A4A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Example…</a:t>
            </a:r>
            <a:r>
              <a:rPr lang="en-US" b="1" dirty="0" err="1">
                <a:latin typeface="Goudy Old Style" panose="02020502050305020303" pitchFamily="18" charset="0"/>
              </a:rPr>
              <a:t>contd</a:t>
            </a:r>
            <a:r>
              <a:rPr lang="en-US" b="1" dirty="0">
                <a:latin typeface="Goudy Old Style" panose="02020502050305020303" pitchFamily="18" charset="0"/>
              </a:rPr>
              <a:t>…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66D62C7-88DB-43B4-AA73-40757EC0F68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US" sz="18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US" sz="1800" dirty="0"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US" sz="18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US" sz="1800" dirty="0"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The quotient is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4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+13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. To get the roots we use the quadratic formula to get;</a:t>
                </a: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 algn="ctr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x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4±</m:t>
                          </m:r>
                          <m:rad>
                            <m:radPr>
                              <m:degHide m:val="on"/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16</m:t>
                              </m:r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−</m:t>
                              </m:r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4⋅1⋅13</m:t>
                              </m:r>
                            </m:e>
                          </m:rad>
                        </m:num>
                        <m:den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4±</m:t>
                          </m:r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i</m:t>
                          </m:r>
                          <m:rad>
                            <m:radPr>
                              <m:degHide m:val="on"/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36</m:t>
                              </m:r>
                            </m:e>
                          </m:rad>
                        </m:num>
                        <m:den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4±6</m:t>
                          </m:r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i</m:t>
                          </m:r>
                        </m:num>
                        <m:den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=2±3</m:t>
                      </m:r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i</m:t>
                      </m:r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The roots are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2+3</m:t>
                        </m:r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i</m:t>
                        </m:r>
                      </m:e>
                    </m:d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and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 (2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3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i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which are complex conjugates of each other.</a:t>
                </a: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66D62C7-88DB-43B4-AA73-40757EC0F68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5"/>
                <a:stretch>
                  <a:fillRect l="-52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 descr="A picture containing text, clock&#10;&#10;Description automatically generated">
            <a:extLst>
              <a:ext uri="{FF2B5EF4-FFF2-40B4-BE49-F238E27FC236}">
                <a16:creationId xmlns:a16="http://schemas.microsoft.com/office/drawing/2014/main" id="{AFA262DA-3196-483A-B61F-C863610E52C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71577" y="1555346"/>
            <a:ext cx="4566954" cy="189513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52745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E3EBE3-4DFC-427B-BC06-2D87A3D15F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Integral root theorem</a:t>
            </a:r>
            <a:br>
              <a:rPr lang="en-US" sz="4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C1E4AA2-F41B-452F-9C11-A1FE765DF33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If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p</m:t>
                    </m:r>
                    <m:d>
                      <m:d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</m:d>
                    <m:r>
                      <a:rPr lang="en-US" sz="1800" i="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=0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has integral coefficients with the lead coefficient as 1 i.e.</a:t>
                </a: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18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m:rPr>
                              <m:sty m:val="p"/>
                            </m:rPr>
                            <a:rPr lang="en-US" sz="18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n</m:t>
                          </m:r>
                        </m:sup>
                      </m:sSup>
                      <m:r>
                        <a:rPr lang="en-US" sz="18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18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a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sz="18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n</m:t>
                          </m:r>
                          <m:r>
                            <a:rPr lang="en-US" sz="18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−1</m:t>
                          </m:r>
                        </m:sub>
                      </m:sSub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18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m:rPr>
                              <m:sty m:val="p"/>
                            </m:rPr>
                            <a:rPr lang="en-US" sz="18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n</m:t>
                          </m:r>
                          <m:r>
                            <a:rPr lang="en-US" sz="18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−1</m:t>
                          </m:r>
                        </m:sup>
                      </m:sSup>
                      <m:r>
                        <a:rPr lang="en-US" sz="18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18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a</m:t>
                          </m:r>
                        </m:e>
                        <m:sub>
                          <m:r>
                            <m:rPr>
                              <m:sty m:val="p"/>
                            </m:rPr>
                            <a:rPr lang="en-US" sz="18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n</m:t>
                          </m:r>
                          <m:r>
                            <a:rPr lang="en-US" sz="18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−2</m:t>
                          </m:r>
                        </m:sub>
                      </m:sSub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18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m:rPr>
                              <m:sty m:val="p"/>
                            </m:rPr>
                            <a:rPr lang="en-US" sz="18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n</m:t>
                          </m:r>
                          <m:r>
                            <a:rPr lang="en-US" sz="18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−2</m:t>
                          </m:r>
                        </m:sup>
                      </m:sSup>
                      <m:r>
                        <a:rPr lang="en-US" sz="18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+⋯+</m:t>
                      </m:r>
                      <m:sSub>
                        <m:sSub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18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a</m:t>
                          </m:r>
                        </m:e>
                        <m:sub>
                          <m:r>
                            <a:rPr lang="en-US" sz="18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b>
                      </m:sSub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18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18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18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18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a</m:t>
                          </m:r>
                        </m:e>
                        <m:sub>
                          <m:r>
                            <a:rPr lang="en-US" sz="18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</m:t>
                          </m:r>
                        </m:sub>
                      </m:sSub>
                      <m:r>
                        <m:rPr>
                          <m:sty m:val="p"/>
                        </m:rPr>
                        <a:rPr lang="en-US" sz="18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x</m:t>
                      </m:r>
                      <m:r>
                        <a:rPr lang="en-US" sz="18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sSub>
                        <m:sSub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n-US" sz="18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a</m:t>
                          </m:r>
                        </m:e>
                        <m:sub>
                          <m:r>
                            <a:rPr lang="en-US" sz="1800" i="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0</m:t>
                          </m:r>
                        </m:sub>
                      </m:sSub>
                      <m:r>
                        <a:rPr lang="en-US" sz="1800" i="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=0</m:t>
                      </m:r>
                    </m:oMath>
                  </m:oMathPara>
                </a14:m>
                <a:endParaRPr lang="en-US" sz="18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Then any rational root is an integer and a factor of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a</m:t>
                        </m:r>
                      </m:e>
                      <m:sub>
                        <m:r>
                          <a:rPr lang="en-US" sz="1800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0</m:t>
                        </m:r>
                      </m:sub>
                    </m:sSub>
                  </m:oMath>
                </a14:m>
                <a:endParaRPr lang="en-US" sz="18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Example 1: </a:t>
                </a: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Determine the factors of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9</m:t>
                    </m:r>
                    <m:sSup>
                      <m:sSup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+21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−5 </m:t>
                    </m:r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Solution:  </a:t>
                </a: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The rational roots (if any) are limited to the factors of 5 i.e., </a:t>
                </a:r>
                <a14:m>
                  <m:oMath xmlns:m="http://schemas.openxmlformats.org/officeDocument/2006/math"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±1,±5</m:t>
                    </m:r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We can show that 5 is a root i.e., </a:t>
                </a:r>
                <a14:m>
                  <m:oMath xmlns:m="http://schemas.openxmlformats.org/officeDocument/2006/math"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𝑝</m:t>
                    </m:r>
                    <m:d>
                      <m:d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5</m:t>
                        </m:r>
                      </m:e>
                    </m:d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=0 </m:t>
                    </m:r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𝑝</m:t>
                      </m:r>
                      <m:d>
                        <m:d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5</m:t>
                          </m:r>
                        </m:e>
                      </m:d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5</m:t>
                          </m:r>
                        </m:e>
                        <m:sup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−9</m:t>
                      </m:r>
                      <m:d>
                        <m:d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25</m:t>
                          </m:r>
                        </m:e>
                      </m:d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+21</m:t>
                      </m:r>
                      <m:d>
                        <m:d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5</m:t>
                          </m:r>
                        </m:e>
                      </m:d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−5=0</m:t>
                      </m:r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Hence </a:t>
                </a:r>
                <a14:m>
                  <m:oMath xmlns:m="http://schemas.openxmlformats.org/officeDocument/2006/math"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𝑥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−5)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is a factor. We can then use synthetic division to find the quotient and then the other factors.</a:t>
                </a: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dirty="0">
                  <a:latin typeface="Goudy Old Style" panose="02020502050305020303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6C1E4AA2-F41B-452F-9C11-A1FE765DF33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4"/>
                <a:stretch>
                  <a:fillRect l="-52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3547507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735008-F296-4B4F-B216-2AC2236B5A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Integral root theorem…</a:t>
            </a:r>
            <a:r>
              <a:rPr lang="en-US" b="1" dirty="0" err="1">
                <a:latin typeface="Goudy Old Style" panose="02020502050305020303" pitchFamily="18" charset="0"/>
              </a:rPr>
              <a:t>contd</a:t>
            </a:r>
            <a:r>
              <a:rPr lang="en-US" b="1" dirty="0">
                <a:latin typeface="Goudy Old Style" panose="02020502050305020303" pitchFamily="18" charset="0"/>
              </a:rPr>
              <a:t>…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648E343-33FE-439A-8BB6-E812410DA8F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marR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18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</a:pPr>
                <a:endParaRPr lang="en-US" sz="1800" dirty="0"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US" sz="18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US" sz="1800" dirty="0">
                  <a:effectLst/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lang="en-US" sz="1800" dirty="0">
                  <a:latin typeface="Goudy Old Style" panose="02020502050305020303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The quotient is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𝑥</m:t>
                        </m:r>
                      </m:e>
                      <m:sup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−4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𝑥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+1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we apply quadratic formula to get the other roots;</a:t>
                </a: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𝑥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4±</m:t>
                          </m:r>
                          <m:rad>
                            <m:radPr>
                              <m:degHide m:val="on"/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16−4</m:t>
                              </m:r>
                            </m:e>
                          </m:rad>
                        </m:num>
                        <m:den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4±2</m:t>
                          </m:r>
                          <m:rad>
                            <m:radPr>
                              <m:degHide m:val="on"/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3</m:t>
                              </m:r>
                            </m:e>
                          </m:rad>
                        </m:num>
                        <m:den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den>
                      </m:f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 =2±</m:t>
                      </m:r>
                      <m:rad>
                        <m:radPr>
                          <m:degHide m:val="on"/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radPr>
                        <m:deg/>
                        <m:e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</m:t>
                          </m:r>
                        </m:e>
                      </m:rad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The other factors are </a:t>
                </a:r>
                <a14:m>
                  <m:oMath xmlns:m="http://schemas.openxmlformats.org/officeDocument/2006/math"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𝑥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−2−</m:t>
                    </m:r>
                    <m:rad>
                      <m:radPr>
                        <m:degHide m:val="on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</m:t>
                        </m:r>
                      </m:e>
                    </m:rad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and </a:t>
                </a:r>
                <a14:m>
                  <m:oMath xmlns:m="http://schemas.openxmlformats.org/officeDocument/2006/math"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𝑥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−2+</m:t>
                    </m:r>
                    <m:rad>
                      <m:radPr>
                        <m:degHide m:val="on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</m:t>
                        </m:r>
                      </m:e>
                    </m:rad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</m:t>
                    </m:r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4648E343-33FE-439A-8BB6-E812410DA8F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5"/>
                <a:stretch>
                  <a:fillRect l="-52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>
            <a:extLst>
              <a:ext uri="{FF2B5EF4-FFF2-40B4-BE49-F238E27FC236}">
                <a16:creationId xmlns:a16="http://schemas.microsoft.com/office/drawing/2014/main" id="{6017BE84-A53D-4CE4-8A9C-C7DCA855C23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88636" y="1690688"/>
            <a:ext cx="4186750" cy="192024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56032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2EF151-E4B3-4C2B-8490-EE053F1239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Proposition 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CF7DF29-E3F0-440D-8664-1267F0DA4B6A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If</a:t>
                </a: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the rational integral equation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p</m:t>
                    </m:r>
                    <m:d>
                      <m:d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</m:d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=0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with rational coefficients has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p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rad>
                      <m:radPr>
                        <m:degHide m:val="on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q</m:t>
                        </m:r>
                      </m:e>
                    </m:rad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as root, then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p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rad>
                      <m:radPr>
                        <m:degHide m:val="on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q</m:t>
                        </m:r>
                      </m:e>
                    </m:rad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is also a root.  </a:t>
                </a: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Example: </a:t>
                </a: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In the previous example we saw that </a:t>
                </a:r>
                <a14:m>
                  <m:oMath xmlns:m="http://schemas.openxmlformats.org/officeDocument/2006/math"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(2+</m:t>
                    </m:r>
                    <m:rad>
                      <m:radPr>
                        <m:degHide m:val="on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</m:t>
                        </m:r>
                      </m:e>
                    </m:rad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and </a:t>
                </a:r>
                <a14:m>
                  <m:oMath xmlns:m="http://schemas.openxmlformats.org/officeDocument/2006/math"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(2−</m:t>
                    </m:r>
                    <m:rad>
                      <m:radPr>
                        <m:degHide m:val="on"/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radPr>
                      <m:deg/>
                      <m:e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</m:t>
                        </m:r>
                      </m:e>
                    </m:rad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)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are both roots of;</a:t>
                </a: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 algn="ctr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9</m:t>
                    </m:r>
                    <m:sSup>
                      <m:sSup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+21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−5=0</m:t>
                    </m:r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0CF7DF29-E3F0-440D-8664-1267F0DA4B6A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4"/>
                <a:stretch>
                  <a:fillRect l="-522" r="-115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8006992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B1184E-F8F2-4C8D-944D-59AA0A3412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Rational root theorem</a:t>
            </a:r>
            <a:br>
              <a:rPr lang="en-US" sz="4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7D7EA18-588E-415C-9A55-848B16EA84D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If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𝑏</m:t>
                        </m:r>
                      </m:num>
                      <m:den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𝑐</m:t>
                        </m:r>
                      </m:den>
                    </m:f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 with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b</m:t>
                        </m:r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,</m:t>
                        </m:r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c</m:t>
                        </m:r>
                      </m:e>
                    </m:d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=1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is a root of the equation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a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n</m:t>
                        </m:r>
                      </m:sub>
                    </m:sSub>
                    <m:sSup>
                      <m:sSup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n</m:t>
                        </m:r>
                      </m:sup>
                    </m:sSup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+⋯+</m:t>
                    </m:r>
                    <m:sSub>
                      <m:sSub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a</m:t>
                        </m:r>
                      </m:e>
                      <m:sub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b>
                    </m:sSub>
                    <m:sSup>
                      <m:sSup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sSub>
                      <m:sSub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a</m:t>
                        </m:r>
                      </m:e>
                      <m:sub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sSub>
                      <m:sSub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a</m:t>
                        </m:r>
                      </m:e>
                      <m:sub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0</m:t>
                        </m:r>
                      </m:sub>
                    </m:sSub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=0, </m:t>
                    </m:r>
                    <m:sSub>
                      <m:sSub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a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n</m:t>
                        </m:r>
                      </m:sub>
                    </m:sSub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≠0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with integral coefficients, then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b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is a factor of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a</m:t>
                        </m:r>
                      </m:e>
                      <m:sub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0</m:t>
                        </m:r>
                      </m:sub>
                    </m:sSub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and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c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is a factor of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a</m:t>
                        </m:r>
                      </m:e>
                      <m:sub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n</m:t>
                        </m:r>
                      </m:sub>
                    </m:sSub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.</a:t>
                </a: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Example:</a:t>
                </a: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Suppose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b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c</m:t>
                        </m:r>
                      </m:den>
                    </m:f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is a rational root of </a:t>
                </a:r>
                <a14:m>
                  <m:oMath xmlns:m="http://schemas.openxmlformats.org/officeDocument/2006/math"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8</m:t>
                    </m:r>
                    <m:sSup>
                      <m:sSup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+3</m:t>
                    </m:r>
                    <m:sSup>
                      <m:sSup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5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+9=0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then the values of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b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are limited to the factors of 9 i.e., </a:t>
                </a:r>
                <a14:m>
                  <m:oMath xmlns:m="http://schemas.openxmlformats.org/officeDocument/2006/math"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±1, ±3,±9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and the values of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c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are limited to the factors of 8 i.e., </a:t>
                </a:r>
                <a14:m>
                  <m:oMath xmlns:m="http://schemas.openxmlformats.org/officeDocument/2006/math"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±1, ±2, ±4, ±8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.</a:t>
                </a: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Therefore, the possible rational roots are limited to;</a:t>
                </a: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±1, ±</m:t>
                    </m:r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 ±</m:t>
                    </m:r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4</m:t>
                        </m:r>
                      </m:den>
                    </m:f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,±</m:t>
                    </m:r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8</m:t>
                        </m:r>
                      </m:den>
                    </m:f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 ±2,±3, ±</m:t>
                    </m:r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</m:t>
                        </m:r>
                      </m:num>
                      <m:den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 ±</m:t>
                    </m:r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</m:t>
                        </m:r>
                      </m:num>
                      <m:den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4</m:t>
                        </m:r>
                      </m:den>
                    </m:f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 ±</m:t>
                    </m:r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</m:t>
                        </m:r>
                      </m:num>
                      <m:den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8</m:t>
                        </m:r>
                      </m:den>
                    </m:f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 ±9, ±</m:t>
                    </m:r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9</m:t>
                        </m:r>
                      </m:num>
                      <m:den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 ±</m:t>
                    </m:r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9</m:t>
                        </m:r>
                      </m:num>
                      <m:den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4</m:t>
                        </m:r>
                      </m:den>
                    </m:f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,±</m:t>
                    </m:r>
                    <m:f>
                      <m:f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9</m:t>
                        </m:r>
                      </m:num>
                      <m:den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8</m:t>
                        </m:r>
                      </m:den>
                    </m:f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7D7EA18-588E-415C-9A55-848B16EA84D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5"/>
                <a:stretch>
                  <a:fillRect l="-52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322861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978E01-DA94-4728-A068-EF060F828B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Example </a:t>
            </a:r>
            <a:endParaRPr lang="en-US" dirty="0">
              <a:latin typeface="Goudy Old Style" panose="02020502050305020303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0CDB5ED-00E6-4F40-9A11-AED7D824297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199" y="1460310"/>
                <a:ext cx="10980761" cy="4804012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Find the roots of </a:t>
                </a:r>
                <a14:m>
                  <m:oMath xmlns:m="http://schemas.openxmlformats.org/officeDocument/2006/math">
                    <m:r>
                      <a:rPr lang="en-US">
                        <a:latin typeface="Cambria Math" panose="02040503050406030204" pitchFamily="18" charset="0"/>
                      </a:rPr>
                      <m:t>2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>
                            <a:latin typeface="Cambria Math" panose="02040503050406030204" pitchFamily="18" charset="0"/>
                          </a:rPr>
                          <m:t>x</m:t>
                        </m:r>
                      </m:e>
                      <m:sup>
                        <m:r>
                          <a:rPr lang="en-US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i="1">
                        <a:latin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>
                            <a:latin typeface="Cambria Math" panose="02040503050406030204" pitchFamily="18" charset="0"/>
                          </a:rPr>
                          <m:t>x</m:t>
                        </m:r>
                      </m:e>
                      <m:sup>
                        <m:r>
                          <a:rPr lang="en-US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>
                        <a:latin typeface="Cambria Math" panose="02040503050406030204" pitchFamily="18" charset="0"/>
                      </a:rPr>
                      <m:t>13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x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>
                        <a:latin typeface="Cambria Math" panose="02040503050406030204" pitchFamily="18" charset="0"/>
                      </a:rPr>
                      <m:t>6=0</m:t>
                    </m:r>
                  </m:oMath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b="1" dirty="0">
                    <a:latin typeface="Goudy Old Style" panose="02020502050305020303" pitchFamily="18" charset="0"/>
                  </a:rPr>
                  <a:t>Solution: </a:t>
                </a:r>
                <a:r>
                  <a:rPr lang="en-US" dirty="0">
                    <a:latin typeface="Goudy Old Style" panose="02020502050305020303" pitchFamily="18" charset="0"/>
                  </a:rPr>
                  <a:t> Note that the rational root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i="1">
                            <a:latin typeface="Cambria Math" panose="02040503050406030204" pitchFamily="18" charset="0"/>
                          </a:rPr>
                          <m:t>𝑏</m:t>
                        </m:r>
                      </m:num>
                      <m:den>
                        <m:r>
                          <a:rPr lang="en-US" i="1">
                            <a:latin typeface="Cambria Math" panose="02040503050406030204" pitchFamily="18" charset="0"/>
                          </a:rPr>
                          <m:t>𝑐</m:t>
                        </m:r>
                      </m:den>
                    </m:f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 is limited to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±1, ±</m:t>
                    </m:r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i="1">
                        <a:latin typeface="Cambria Math" panose="02040503050406030204" pitchFamily="18" charset="0"/>
                      </a:rPr>
                      <m:t>, ±2, ±3, ±</m:t>
                    </m:r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i="1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i="1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i="1">
                        <a:latin typeface="Cambria Math" panose="02040503050406030204" pitchFamily="18" charset="0"/>
                      </a:rPr>
                      <m:t>,±6</m:t>
                    </m:r>
                  </m:oMath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Again, if we divide every term by 2 to get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>
                            <a:latin typeface="Cambria Math" panose="02040503050406030204" pitchFamily="18" charset="0"/>
                          </a:rPr>
                          <m:t>x</m:t>
                        </m:r>
                      </m:e>
                      <m:sup>
                        <m:r>
                          <a:rPr lang="en-US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i="1"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>
                            <a:latin typeface="Cambria Math" panose="02040503050406030204" pitchFamily="18" charset="0"/>
                          </a:rPr>
                          <m:t>x</m:t>
                        </m:r>
                      </m:e>
                      <m:sup>
                        <m:r>
                          <a:rPr lang="en-US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i="1"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>
                            <a:latin typeface="Cambria Math" panose="02040503050406030204" pitchFamily="18" charset="0"/>
                          </a:rPr>
                          <m:t>13</m:t>
                        </m:r>
                      </m:num>
                      <m:den>
                        <m:r>
                          <a:rPr lang="en-US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x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>
                        <a:latin typeface="Cambria Math" panose="02040503050406030204" pitchFamily="18" charset="0"/>
                      </a:rPr>
                      <m:t>3=0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 then the integral root can be </a:t>
                </a:r>
                <a14:m>
                  <m:oMath xmlns:m="http://schemas.openxmlformats.org/officeDocument/2006/math">
                    <m:r>
                      <a:rPr lang="en-US">
                        <a:latin typeface="Cambria Math" panose="02040503050406030204" pitchFamily="18" charset="0"/>
                      </a:rPr>
                      <m:t>±1 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or</m:t>
                    </m:r>
                    <m:r>
                      <a:rPr lang="en-US">
                        <a:latin typeface="Cambria Math" panose="02040503050406030204" pitchFamily="18" charset="0"/>
                      </a:rPr>
                      <m:t>±3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.</a:t>
                </a: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We can quickly test to see if 1 is a root i.e.,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p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>
                            <a:latin typeface="Cambria Math" panose="02040503050406030204" pitchFamily="18" charset="0"/>
                          </a:rPr>
                          <m:t>1</m:t>
                        </m:r>
                      </m:e>
                    </m:d>
                    <m:r>
                      <a:rPr lang="en-US">
                        <a:latin typeface="Cambria Math" panose="02040503050406030204" pitchFamily="18" charset="0"/>
                      </a:rPr>
                      <m:t>=2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>
                        <a:latin typeface="Cambria Math" panose="02040503050406030204" pitchFamily="18" charset="0"/>
                      </a:rPr>
                      <m:t>1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>
                        <a:latin typeface="Cambria Math" panose="02040503050406030204" pitchFamily="18" charset="0"/>
                      </a:rPr>
                      <m:t>13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>
                        <a:latin typeface="Cambria Math" panose="02040503050406030204" pitchFamily="18" charset="0"/>
                      </a:rPr>
                      <m:t>6≠0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 hence 1 is not a root.</a:t>
                </a: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We can test with 3 to see if 3 is indeed a root i.e.,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𝑝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3</m:t>
                        </m:r>
                      </m:e>
                    </m:d>
                    <m:r>
                      <a:rPr lang="en-US" i="1">
                        <a:latin typeface="Cambria Math" panose="02040503050406030204" pitchFamily="18" charset="0"/>
                      </a:rPr>
                      <m:t>=54−9−39−6=0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. 3 is a root and therefore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(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−3)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 is a factor.</a:t>
                </a:r>
              </a:p>
              <a:p>
                <a:pPr marL="0" indent="0">
                  <a:buNone/>
                </a:pPr>
                <a:endParaRPr lang="en-US" dirty="0">
                  <a:latin typeface="Goudy Old Style" panose="02020502050305020303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0CDB5ED-00E6-4F40-9A11-AED7D824297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199" y="1460310"/>
                <a:ext cx="10980761" cy="4804012"/>
              </a:xfrm>
              <a:blipFill>
                <a:blip r:embed="rId5"/>
                <a:stretch>
                  <a:fillRect l="-1110" t="-2030" r="-11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849793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C1C776-1A24-4650-9D06-903FE9BF96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Example…</a:t>
            </a:r>
            <a:r>
              <a:rPr lang="en-US" b="1" dirty="0" err="1">
                <a:latin typeface="Goudy Old Style" panose="02020502050305020303" pitchFamily="18" charset="0"/>
              </a:rPr>
              <a:t>contd</a:t>
            </a:r>
            <a:r>
              <a:rPr lang="en-US" b="1" dirty="0">
                <a:latin typeface="Goudy Old Style" panose="02020502050305020303" pitchFamily="18" charset="0"/>
              </a:rPr>
              <a:t>…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14C7FC9-F454-4A1A-BEB3-1376976B26A1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 lnSpcReduction="10000"/>
              </a:bodyPr>
              <a:lstStyle/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Next, we use the synthetic division to get the quotient to enable us to find the other factors.</a:t>
                </a:r>
              </a:p>
              <a:p>
                <a:pPr marL="0" indent="0">
                  <a:buNone/>
                </a:pPr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The quotient is </a:t>
                </a:r>
                <a14:m>
                  <m:oMath xmlns:m="http://schemas.openxmlformats.org/officeDocument/2006/math">
                    <m:r>
                      <a:rPr lang="en-US" i="0">
                        <a:latin typeface="Cambria Math" panose="02040503050406030204" pitchFamily="18" charset="0"/>
                      </a:rPr>
                      <m:t>2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i="0">
                            <a:latin typeface="Cambria Math" panose="02040503050406030204" pitchFamily="18" charset="0"/>
                          </a:rPr>
                          <m:t>x</m:t>
                        </m:r>
                      </m:e>
                      <m:sup>
                        <m:r>
                          <a:rPr lang="en-US" i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i="0">
                        <a:latin typeface="Cambria Math" panose="02040503050406030204" pitchFamily="18" charset="0"/>
                      </a:rPr>
                      <m:t>+5</m:t>
                    </m:r>
                    <m:r>
                      <m:rPr>
                        <m:sty m:val="p"/>
                      </m:rPr>
                      <a:rPr lang="en-US" i="0">
                        <a:latin typeface="Cambria Math" panose="02040503050406030204" pitchFamily="18" charset="0"/>
                      </a:rPr>
                      <m:t>x</m:t>
                    </m:r>
                    <m:r>
                      <a:rPr lang="en-US" i="0">
                        <a:latin typeface="Cambria Math" panose="02040503050406030204" pitchFamily="18" charset="0"/>
                      </a:rPr>
                      <m:t>+2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.</a:t>
                </a: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Applying quadratic equation to get the roots i.e.,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en-US" i="0">
                          <a:latin typeface="Cambria Math" panose="02040503050406030204" pitchFamily="18" charset="0"/>
                        </a:rPr>
                        <m:t>x</m:t>
                      </m:r>
                      <m:r>
                        <a:rPr lang="en-US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−5±</m:t>
                          </m:r>
                          <m:rad>
                            <m:radPr>
                              <m:degHide m:val="on"/>
                              <m:ctrlPr>
                                <a:rPr lang="en-US" i="1">
                                  <a:latin typeface="Cambria Math" panose="02040503050406030204" pitchFamily="18" charset="0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i="0">
                                  <a:latin typeface="Cambria Math" panose="02040503050406030204" pitchFamily="18" charset="0"/>
                                </a:rPr>
                                <m:t>25−4⋅2⋅2</m:t>
                              </m:r>
                            </m:e>
                          </m:rad>
                        </m:num>
                        <m:den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  <m:r>
                        <a:rPr lang="en-US" i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−5±3</m:t>
                          </m:r>
                        </m:num>
                        <m:den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4</m:t>
                          </m:r>
                        </m:den>
                      </m:f>
                      <m:r>
                        <a:rPr lang="en-US" i="0">
                          <a:latin typeface="Cambria Math" panose="02040503050406030204" pitchFamily="18" charset="0"/>
                        </a:rPr>
                        <m:t>=−2 </m:t>
                      </m:r>
                      <m:r>
                        <m:rPr>
                          <m:sty m:val="p"/>
                        </m:rPr>
                        <a:rPr lang="en-US" i="0">
                          <a:latin typeface="Cambria Math" panose="02040503050406030204" pitchFamily="18" charset="0"/>
                        </a:rPr>
                        <m:t>or</m:t>
                      </m:r>
                      <m:r>
                        <a:rPr lang="en-US" i="0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Therefore, the roots of </a:t>
                </a:r>
                <a14:m>
                  <m:oMath xmlns:m="http://schemas.openxmlformats.org/officeDocument/2006/math">
                    <m:r>
                      <a:rPr lang="en-US">
                        <a:latin typeface="Cambria Math" panose="02040503050406030204" pitchFamily="18" charset="0"/>
                      </a:rPr>
                      <m:t>2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>
                            <a:latin typeface="Cambria Math" panose="02040503050406030204" pitchFamily="18" charset="0"/>
                          </a:rPr>
                          <m:t>x</m:t>
                        </m:r>
                      </m:e>
                      <m:sup>
                        <m:r>
                          <a:rPr lang="en-US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i="1">
                        <a:latin typeface="Cambria Math" panose="02040503050406030204" pitchFamily="18" charset="0"/>
                      </a:rPr>
                      <m:t>−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>
                            <a:latin typeface="Cambria Math" panose="02040503050406030204" pitchFamily="18" charset="0"/>
                          </a:rPr>
                          <m:t>x</m:t>
                        </m:r>
                      </m:e>
                      <m:sup>
                        <m:r>
                          <a:rPr lang="en-US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>
                        <a:latin typeface="Cambria Math" panose="02040503050406030204" pitchFamily="18" charset="0"/>
                      </a:rPr>
                      <m:t>13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x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>
                        <a:latin typeface="Cambria Math" panose="02040503050406030204" pitchFamily="18" charset="0"/>
                      </a:rPr>
                      <m:t>6=0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 are </a:t>
                </a:r>
                <a14:m>
                  <m:oMath xmlns:m="http://schemas.openxmlformats.org/officeDocument/2006/math">
                    <m:r>
                      <a:rPr lang="en-US">
                        <a:latin typeface="Cambria Math" panose="02040503050406030204" pitchFamily="18" charset="0"/>
                      </a:rPr>
                      <m:t>{3, 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>
                        <a:latin typeface="Cambria Math" panose="02040503050406030204" pitchFamily="18" charset="0"/>
                      </a:rPr>
                      <m:t>2, 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>
                        <a:latin typeface="Cambria Math" panose="02040503050406030204" pitchFamily="18" charset="0"/>
                      </a:rPr>
                      <m:t>}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.</a:t>
                </a:r>
              </a:p>
              <a:p>
                <a:pPr marL="0" indent="0">
                  <a:buNone/>
                </a:pPr>
                <a:endParaRPr lang="en-US" dirty="0">
                  <a:latin typeface="Goudy Old Style" panose="02020502050305020303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14C7FC9-F454-4A1A-BEB3-1376976B26A1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5"/>
                <a:stretch>
                  <a:fillRect l="-1043" t="-2941" b="-98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Picture 3" descr="A picture containing text, screenshot, clock&#10;&#10;Description automatically generated">
            <a:extLst>
              <a:ext uri="{FF2B5EF4-FFF2-40B4-BE49-F238E27FC236}">
                <a16:creationId xmlns:a16="http://schemas.microsoft.com/office/drawing/2014/main" id="{159D6B28-D851-4BD3-AEAA-014C6D475AB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76716" y="2279176"/>
            <a:ext cx="3698544" cy="145462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88751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97C8F5-2814-491B-827E-E5C5897EA1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>
                <a:latin typeface="Goudy Old Style" panose="02020502050305020303" pitchFamily="18" charset="0"/>
              </a:rPr>
              <a:t>Determining a polynomial given its roots (Degree 3)</a:t>
            </a:r>
            <a:br>
              <a:rPr lang="en-US" sz="3600" dirty="0">
                <a:latin typeface="Goudy Old Style" panose="02020502050305020303" pitchFamily="18" charset="0"/>
              </a:rPr>
            </a:br>
            <a:endParaRPr lang="en-US" sz="36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A6BDF93-391B-44E5-A7B3-B2BD4487B965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/>
              </a:bodyPr>
              <a:lstStyle/>
              <a:p>
                <a:pPr marL="0" indent="0">
                  <a:buNone/>
                </a:pPr>
                <a:r>
                  <a:rPr lang="en-US" b="1" dirty="0">
                    <a:latin typeface="Goudy Old Style" panose="02020502050305020303" pitchFamily="18" charset="0"/>
                  </a:rPr>
                  <a:t>Definition 1:</a:t>
                </a:r>
                <a:r>
                  <a:rPr lang="en-US" dirty="0">
                    <a:latin typeface="Goudy Old Style" panose="02020502050305020303" pitchFamily="18" charset="0"/>
                  </a:rPr>
                  <a:t> Let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α</m:t>
                    </m:r>
                    <m:r>
                      <a:rPr lang="en-US">
                        <a:latin typeface="Cambria Math" panose="02040503050406030204" pitchFamily="18" charset="0"/>
                      </a:rPr>
                      <m:t>,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β</m:t>
                    </m:r>
                    <m:r>
                      <a:rPr lang="en-US">
                        <a:latin typeface="Cambria Math" panose="02040503050406030204" pitchFamily="18" charset="0"/>
                      </a:rPr>
                      <m:t>, 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and</m:t>
                    </m:r>
                    <m:r>
                      <a:rPr lang="en-US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μ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 be the roots of the polynomial;</a:t>
                </a:r>
              </a:p>
              <a:p>
                <a:pPr marL="0" indent="0">
                  <a:buNone/>
                </a:pP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a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>
                            <a:latin typeface="Cambria Math" panose="02040503050406030204" pitchFamily="18" charset="0"/>
                          </a:rPr>
                          <m:t>x</m:t>
                        </m:r>
                      </m:e>
                      <m:sup>
                        <m:r>
                          <a:rPr lang="en-US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>
                        <a:latin typeface="Cambria Math" panose="020405030504060302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b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>
                            <a:latin typeface="Cambria Math" panose="02040503050406030204" pitchFamily="18" charset="0"/>
                          </a:rPr>
                          <m:t>x</m:t>
                        </m:r>
                      </m:e>
                      <m:sup>
                        <m:r>
                          <a:rPr lang="en-US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>
                        <a:latin typeface="Cambria Math" panose="020405030504060302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cx</m:t>
                    </m:r>
                    <m:r>
                      <a:rPr lang="en-US">
                        <a:latin typeface="Cambria Math" panose="020405030504060302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d</m:t>
                    </m:r>
                    <m:r>
                      <a:rPr lang="en-US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 then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x</m:t>
                    </m:r>
                    <m:r>
                      <a:rPr lang="en-US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α</m:t>
                    </m:r>
                    <m:r>
                      <a:rPr lang="en-US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or</m:t>
                    </m:r>
                    <m:r>
                      <a:rPr lang="en-US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x</m:t>
                    </m:r>
                    <m:r>
                      <a:rPr lang="en-US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β</m:t>
                    </m:r>
                    <m:r>
                      <a:rPr lang="en-US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or</m:t>
                    </m:r>
                    <m:r>
                      <a:rPr lang="en-US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x</m:t>
                    </m:r>
                    <m:r>
                      <a:rPr lang="en-US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μ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. </a:t>
                </a: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Consequently, the factors of the polynomial are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>
                            <a:latin typeface="Cambria Math" panose="02040503050406030204" pitchFamily="18" charset="0"/>
                          </a:rPr>
                          <m:t>x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m:rPr>
                            <m:sty m:val="p"/>
                          </m:rPr>
                          <a:rPr lang="en-US">
                            <a:latin typeface="Cambria Math" panose="02040503050406030204" pitchFamily="18" charset="0"/>
                          </a:rPr>
                          <m:t>α</m:t>
                        </m:r>
                      </m:e>
                    </m:d>
                    <m:r>
                      <a:rPr lang="en-US">
                        <a:latin typeface="Cambria Math" panose="02040503050406030204" pitchFamily="18" charset="0"/>
                      </a:rPr>
                      <m:t>, 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>
                            <a:latin typeface="Cambria Math" panose="02040503050406030204" pitchFamily="18" charset="0"/>
                          </a:rPr>
                          <m:t>x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m:rPr>
                            <m:sty m:val="p"/>
                          </m:rPr>
                          <a:rPr lang="en-US">
                            <a:latin typeface="Cambria Math" panose="02040503050406030204" pitchFamily="18" charset="0"/>
                          </a:rPr>
                          <m:t>β</m:t>
                        </m:r>
                      </m:e>
                    </m:d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and</m:t>
                    </m:r>
                    <m:r>
                      <a:rPr lang="en-US">
                        <a:latin typeface="Cambria Math" panose="02040503050406030204" pitchFamily="18" charset="0"/>
                      </a:rPr>
                      <m:t> 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>
                            <a:latin typeface="Cambria Math" panose="02040503050406030204" pitchFamily="18" charset="0"/>
                          </a:rPr>
                          <m:t>x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m:rPr>
                            <m:sty m:val="p"/>
                          </m:rPr>
                          <a:rPr lang="en-US">
                            <a:latin typeface="Cambria Math" panose="02040503050406030204" pitchFamily="18" charset="0"/>
                          </a:rPr>
                          <m:t>μ</m:t>
                        </m:r>
                      </m:e>
                    </m:d>
                  </m:oMath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We can therefore we have; 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x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α</m:t>
                          </m:r>
                        </m:e>
                      </m:d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x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β</m:t>
                          </m:r>
                        </m:e>
                      </m:d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x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μ</m:t>
                          </m:r>
                        </m:e>
                      </m:d>
                      <m:r>
                        <a:rPr lang="en-US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a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>
                          <a:latin typeface="Cambria Math" panose="020405030504060302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b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>
                          <a:latin typeface="Cambria Math" panose="020405030504060302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cx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d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⋯(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i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Expanding the LHS of (i) and writing it as a standard polynomial in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we have;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α</m:t>
                          </m:r>
                          <m:r>
                            <a:rPr lang="en-US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β</m:t>
                          </m:r>
                          <m:r>
                            <a:rPr lang="en-US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μ</m:t>
                          </m:r>
                        </m:e>
                      </m:d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αβ</m:t>
                          </m:r>
                          <m:r>
                            <a:rPr lang="en-US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αμ</m:t>
                          </m:r>
                          <m:r>
                            <a:rPr lang="en-US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βμ</m:t>
                          </m:r>
                        </m:e>
                      </m:d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x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αβμ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⋯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(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ii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We write the RHS of (i) with the coefficient of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p>
                        <m:r>
                          <a:rPr lang="en-US" i="1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i="1">
                        <a:latin typeface="Cambria Math" panose="02040503050406030204" pitchFamily="18" charset="0"/>
                      </a:rPr>
                      <m:t>=1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 i.e.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b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a</m:t>
                          </m:r>
                        </m:den>
                      </m:f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c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a</m:t>
                          </m:r>
                        </m:den>
                      </m:f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x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d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a</m:t>
                          </m:r>
                        </m:den>
                      </m:f>
                      <m:r>
                        <a:rPr lang="en-US">
                          <a:latin typeface="Cambria Math" panose="02040503050406030204" pitchFamily="18" charset="0"/>
                        </a:rPr>
                        <m:t>⋯(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iii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endParaRPr lang="en-US" dirty="0">
                  <a:latin typeface="Goudy Old Style" panose="02020502050305020303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3A6BDF93-391B-44E5-A7B3-B2BD4487B965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5"/>
                <a:stretch>
                  <a:fillRect l="-1043" t="-210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802444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7C58A6-3410-4375-8826-4114BA94D9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Example…</a:t>
            </a:r>
            <a:r>
              <a:rPr lang="en-US" b="1" dirty="0" err="1">
                <a:latin typeface="Goudy Old Style" panose="02020502050305020303" pitchFamily="18" charset="0"/>
              </a:rPr>
              <a:t>contd</a:t>
            </a:r>
            <a:r>
              <a:rPr lang="en-US" b="1" dirty="0">
                <a:latin typeface="Goudy Old Style" panose="02020502050305020303" pitchFamily="18" charset="0"/>
              </a:rPr>
              <a:t>…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9775549-666C-46AC-B0FB-93BED6AE62B4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Equation (i) becomes;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α</m:t>
                          </m:r>
                          <m:r>
                            <a:rPr lang="en-US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β</m:t>
                          </m:r>
                          <m:r>
                            <a:rPr lang="en-US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μ</m:t>
                          </m:r>
                        </m:e>
                      </m:d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αβ</m:t>
                          </m:r>
                          <m:r>
                            <a:rPr lang="en-US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αμ</m:t>
                          </m:r>
                          <m:r>
                            <a:rPr lang="en-US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βμ</m:t>
                          </m:r>
                        </m:e>
                      </m:d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x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−</m:t>
                      </m:r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αβμ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b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a</m:t>
                          </m:r>
                        </m:den>
                      </m:f>
                      <m:sSup>
                        <m:sSup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c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a</m:t>
                          </m:r>
                        </m:den>
                      </m:f>
                      <m:r>
                        <m:rPr>
                          <m:sty m:val="p"/>
                        </m:rPr>
                        <a:rPr lang="en-US">
                          <a:latin typeface="Cambria Math" panose="02040503050406030204" pitchFamily="18" charset="0"/>
                        </a:rPr>
                        <m:t>x</m:t>
                      </m:r>
                      <m:r>
                        <a:rPr lang="en-US">
                          <a:latin typeface="Cambria Math" panose="02040503050406030204" pitchFamily="18" charset="0"/>
                        </a:rPr>
                        <m:t>+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d</m:t>
                          </m:r>
                        </m:num>
                        <m:den>
                          <m:r>
                            <m:rPr>
                              <m:sty m:val="p"/>
                            </m:rPr>
                            <a:rPr lang="en-US">
                              <a:latin typeface="Cambria Math" panose="02040503050406030204" pitchFamily="18" charset="0"/>
                            </a:rPr>
                            <m:t>a</m:t>
                          </m:r>
                        </m:den>
                      </m:f>
                    </m:oMath>
                  </m:oMathPara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Equating the LHS and RHS we get;</a:t>
                </a:r>
              </a:p>
              <a:p>
                <a:r>
                  <a:rPr lang="en-US" dirty="0"/>
                  <a:t>Sum of the roots; 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α</m:t>
                    </m:r>
                    <m:r>
                      <a:rPr lang="en-US">
                        <a:latin typeface="Cambria Math" panose="020405030504060302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β</m:t>
                    </m:r>
                    <m:r>
                      <a:rPr lang="en-US">
                        <a:latin typeface="Cambria Math" panose="020405030504060302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μ</m:t>
                    </m:r>
                    <m:r>
                      <a:rPr lang="en-US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>
                            <a:latin typeface="Cambria Math" panose="02040503050406030204" pitchFamily="18" charset="0"/>
                          </a:rPr>
                          <m:t>b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>
                            <a:latin typeface="Cambria Math" panose="02040503050406030204" pitchFamily="18" charset="0"/>
                          </a:rPr>
                          <m:t>a</m:t>
                        </m:r>
                      </m:den>
                    </m:f>
                    <m:r>
                      <a:rPr lang="en-US">
                        <a:latin typeface="Cambria Math" panose="02040503050406030204" pitchFamily="18" charset="0"/>
                      </a:rPr>
                      <m:t>⋯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∗</m:t>
                        </m:r>
                      </m:e>
                    </m:d>
                  </m:oMath>
                </a14:m>
                <a:endParaRPr lang="en-US" dirty="0"/>
              </a:p>
              <a:p>
                <a:r>
                  <a:rPr lang="en-US" dirty="0"/>
                  <a:t>Sum of the product of pair of roots;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αβ</m:t>
                    </m:r>
                    <m:r>
                      <a:rPr lang="en-US">
                        <a:latin typeface="Cambria Math" panose="020405030504060302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αμ</m:t>
                    </m:r>
                    <m:r>
                      <a:rPr lang="en-US">
                        <a:latin typeface="Cambria Math" panose="020405030504060302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βμ</m:t>
                    </m:r>
                    <m:r>
                      <a:rPr lang="en-US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>
                            <a:latin typeface="Cambria Math" panose="02040503050406030204" pitchFamily="18" charset="0"/>
                          </a:rPr>
                          <m:t>c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>
                            <a:latin typeface="Cambria Math" panose="02040503050406030204" pitchFamily="18" charset="0"/>
                          </a:rPr>
                          <m:t>a</m:t>
                        </m:r>
                      </m:den>
                    </m:f>
                    <m:r>
                      <a:rPr lang="en-US">
                        <a:latin typeface="Cambria Math" panose="02040503050406030204" pitchFamily="18" charset="0"/>
                      </a:rPr>
                      <m:t>⋯</m:t>
                    </m:r>
                    <m:d>
                      <m:d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∗∗</m:t>
                        </m:r>
                      </m:e>
                    </m:d>
                  </m:oMath>
                </a14:m>
                <a:endParaRPr lang="en-US" dirty="0"/>
              </a:p>
              <a:p>
                <a:r>
                  <a:rPr lang="en-US" dirty="0"/>
                  <a:t>Product of roots;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>
                        <a:latin typeface="Cambria Math" panose="02040503050406030204" pitchFamily="18" charset="0"/>
                      </a:rPr>
                      <m:t>αβμ</m:t>
                    </m:r>
                    <m:r>
                      <a:rPr lang="en-US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>
                            <a:latin typeface="Cambria Math" panose="02040503050406030204" pitchFamily="18" charset="0"/>
                          </a:rPr>
                          <m:t>d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>
                            <a:latin typeface="Cambria Math" panose="02040503050406030204" pitchFamily="18" charset="0"/>
                          </a:rPr>
                          <m:t>a</m:t>
                        </m:r>
                      </m:den>
                    </m:f>
                    <m:r>
                      <a:rPr lang="en-US">
                        <a:latin typeface="Cambria Math" panose="02040503050406030204" pitchFamily="18" charset="0"/>
                      </a:rPr>
                      <m:t>⋯(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∗∗∗</m:t>
                    </m:r>
                    <m:r>
                      <a:rPr lang="en-US">
                        <a:latin typeface="Cambria Math" panose="02040503050406030204" pitchFamily="18" charset="0"/>
                      </a:rPr>
                      <m:t>)</m:t>
                    </m:r>
                  </m:oMath>
                </a14:m>
                <a:endParaRPr lang="en-US" dirty="0"/>
              </a:p>
              <a:p>
                <a:pPr marL="0" indent="0">
                  <a:buNone/>
                </a:pPr>
                <a:endParaRPr lang="en-US" dirty="0">
                  <a:latin typeface="Goudy Old Style" panose="02020502050305020303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9775549-666C-46AC-B0FB-93BED6AE62B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4"/>
                <a:stretch>
                  <a:fillRect l="-1217" t="-23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9030109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3781B0-ED68-4D7C-9A7C-CAA1856914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b="1" dirty="0">
                <a:effectLst/>
                <a:latin typeface="Goudy Old Style" panose="02020502050305020303" pitchFamily="18" charset="0"/>
                <a:ea typeface="Times New Roman" panose="02020603050405020304" pitchFamily="18" charset="0"/>
              </a:rPr>
              <a:t>Example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B48DF4B-5ED4-46F7-BA63-C7217331C199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The roots of a polynomial are 2, -3, and 5. Determine the polynomial in </a:t>
                </a:r>
                <a14:m>
                  <m:oMath xmlns:m="http://schemas.openxmlformats.org/officeDocument/2006/math"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𝑥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.</a:t>
                </a: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b="1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Solution: </a:t>
                </a: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We know that given the roots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α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 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β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, 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and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μ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then </a:t>
                </a: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d>
                        <m:d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α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β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μ</m:t>
                          </m:r>
                        </m:e>
                      </m:d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d>
                        <m:d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αβ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αμ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βμ</m:t>
                          </m:r>
                        </m:e>
                      </m:d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x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αβμ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=0</m:t>
                      </m:r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Therefore</a:t>
                </a:r>
                <a:r>
                  <a:rPr lang="en-US" sz="1800" dirty="0"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, </a:t>
                </a: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we get;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d>
                      <m:d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−</m:t>
                        </m:r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3+5</m:t>
                        </m:r>
                      </m:e>
                    </m:d>
                    <m:sSup>
                      <m:sSup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d>
                      <m:d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−</m:t>
                        </m:r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6+10</m:t>
                        </m:r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−</m:t>
                        </m:r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15</m:t>
                        </m:r>
                      </m:e>
                    </m:d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d>
                      <m:d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e>
                    </m:d>
                    <m:d>
                      <m:d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−</m:t>
                        </m:r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</m:t>
                        </m:r>
                      </m:e>
                    </m:d>
                    <m:d>
                      <m:d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5</m:t>
                        </m:r>
                      </m:e>
                    </m:d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=0</m:t>
                    </m:r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4</m:t>
                      </m:r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21</m:t>
                      </m:r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x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+30=0</m:t>
                      </m:r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CB48DF4B-5ED4-46F7-BA63-C7217331C199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5"/>
                <a:stretch>
                  <a:fillRect l="-52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4294052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EE4937-D364-4D48-B268-A1689E8802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Example</a:t>
            </a:r>
            <a:endParaRPr lang="en-US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6ACE9BD-C568-4017-BD05-615D1EBF871C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Suppose the roots of </a:t>
                </a:r>
                <a14:m>
                  <m:oMath xmlns:m="http://schemas.openxmlformats.org/officeDocument/2006/math">
                    <m:r>
                      <a:rPr lang="en-US" i="0">
                        <a:latin typeface="Cambria Math" panose="02040503050406030204" pitchFamily="18" charset="0"/>
                      </a:rPr>
                      <m:t>5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i="0">
                            <a:latin typeface="Cambria Math" panose="02040503050406030204" pitchFamily="18" charset="0"/>
                          </a:rPr>
                          <m:t>x</m:t>
                        </m:r>
                      </m:e>
                      <m:sup>
                        <m:r>
                          <a:rPr lang="en-US" i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i="0">
                        <a:latin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i="0">
                            <a:latin typeface="Cambria Math" panose="02040503050406030204" pitchFamily="18" charset="0"/>
                          </a:rPr>
                          <m:t>x</m:t>
                        </m:r>
                      </m:e>
                      <m:sup>
                        <m:r>
                          <a:rPr lang="en-US" i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i="0">
                        <a:latin typeface="Cambria Math" panose="02040503050406030204" pitchFamily="18" charset="0"/>
                      </a:rPr>
                      <m:t>−3</m:t>
                    </m:r>
                    <m:r>
                      <m:rPr>
                        <m:sty m:val="p"/>
                      </m:rPr>
                      <a:rPr lang="en-US" i="0">
                        <a:latin typeface="Cambria Math" panose="02040503050406030204" pitchFamily="18" charset="0"/>
                      </a:rPr>
                      <m:t>x</m:t>
                    </m:r>
                    <m:r>
                      <a:rPr lang="en-US" i="0">
                        <a:latin typeface="Cambria Math" panose="02040503050406030204" pitchFamily="18" charset="0"/>
                      </a:rPr>
                      <m:t>+5=0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 are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i="0">
                        <a:latin typeface="Cambria Math" panose="02040503050406030204" pitchFamily="18" charset="0"/>
                      </a:rPr>
                      <m:t>α</m:t>
                    </m:r>
                    <m:r>
                      <a:rPr lang="en-US" i="0">
                        <a:latin typeface="Cambria Math" panose="02040503050406030204" pitchFamily="18" charset="0"/>
                      </a:rPr>
                      <m:t>, </m:t>
                    </m:r>
                    <m:r>
                      <m:rPr>
                        <m:sty m:val="p"/>
                      </m:rPr>
                      <a:rPr lang="en-US" i="0">
                        <a:latin typeface="Cambria Math" panose="02040503050406030204" pitchFamily="18" charset="0"/>
                      </a:rPr>
                      <m:t>β</m:t>
                    </m:r>
                    <m:r>
                      <a:rPr lang="en-US" i="0">
                        <a:latin typeface="Cambria Math" panose="02040503050406030204" pitchFamily="18" charset="0"/>
                      </a:rPr>
                      <m:t>, </m:t>
                    </m:r>
                    <m:r>
                      <m:rPr>
                        <m:sty m:val="p"/>
                      </m:rPr>
                      <a:rPr lang="en-US" i="0">
                        <a:latin typeface="Cambria Math" panose="02040503050406030204" pitchFamily="18" charset="0"/>
                      </a:rPr>
                      <m:t>and</m:t>
                    </m:r>
                    <m:r>
                      <a:rPr lang="en-US" i="0">
                        <a:latin typeface="Cambria Math" panose="02040503050406030204" pitchFamily="18" charset="0"/>
                      </a:rPr>
                      <m:t> </m:t>
                    </m:r>
                    <m:r>
                      <m:rPr>
                        <m:sty m:val="p"/>
                      </m:rPr>
                      <a:rPr lang="en-US" i="0">
                        <a:latin typeface="Cambria Math" panose="02040503050406030204" pitchFamily="18" charset="0"/>
                      </a:rPr>
                      <m:t>μ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. Determine without solving </a:t>
                </a:r>
                <a14:m>
                  <m:oMath xmlns:m="http://schemas.openxmlformats.org/officeDocument/2006/math">
                    <m:r>
                      <a:rPr lang="en-US" i="0">
                        <a:latin typeface="Cambria Math" panose="02040503050406030204" pitchFamily="18" charset="0"/>
                      </a:rPr>
                      <m:t>5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i="0">
                            <a:latin typeface="Cambria Math" panose="02040503050406030204" pitchFamily="18" charset="0"/>
                          </a:rPr>
                          <m:t>x</m:t>
                        </m:r>
                      </m:e>
                      <m:sup>
                        <m:r>
                          <a:rPr lang="en-US" i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US" i="0">
                        <a:latin typeface="Cambria Math" panose="02040503050406030204" pitchFamily="18" charset="0"/>
                      </a:rPr>
                      <m:t>+</m:t>
                    </m:r>
                    <m:sSup>
                      <m:sSup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i="0">
                            <a:latin typeface="Cambria Math" panose="02040503050406030204" pitchFamily="18" charset="0"/>
                          </a:rPr>
                          <m:t>x</m:t>
                        </m:r>
                      </m:e>
                      <m:sup>
                        <m:r>
                          <a:rPr lang="en-US" i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i="0">
                        <a:latin typeface="Cambria Math" panose="02040503050406030204" pitchFamily="18" charset="0"/>
                      </a:rPr>
                      <m:t>−3</m:t>
                    </m:r>
                    <m:r>
                      <m:rPr>
                        <m:sty m:val="p"/>
                      </m:rPr>
                      <a:rPr lang="en-US" i="0">
                        <a:latin typeface="Cambria Math" panose="02040503050406030204" pitchFamily="18" charset="0"/>
                      </a:rPr>
                      <m:t>x</m:t>
                    </m:r>
                    <m:r>
                      <a:rPr lang="en-US" i="0">
                        <a:latin typeface="Cambria Math" panose="02040503050406030204" pitchFamily="18" charset="0"/>
                      </a:rPr>
                      <m:t>+5=0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 a polynomial whose roots are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i="0">
                        <a:latin typeface="Cambria Math" panose="02040503050406030204" pitchFamily="18" charset="0"/>
                      </a:rPr>
                      <m:t>α</m:t>
                    </m:r>
                    <m:r>
                      <a:rPr lang="en-US" i="0">
                        <a:latin typeface="Cambria Math" panose="02040503050406030204" pitchFamily="18" charset="0"/>
                      </a:rPr>
                      <m:t>−2, </m:t>
                    </m:r>
                    <m:r>
                      <m:rPr>
                        <m:sty m:val="p"/>
                      </m:rPr>
                      <a:rPr lang="en-US" i="0">
                        <a:latin typeface="Cambria Math" panose="02040503050406030204" pitchFamily="18" charset="0"/>
                      </a:rPr>
                      <m:t>β</m:t>
                    </m:r>
                    <m:r>
                      <a:rPr lang="en-US" i="0">
                        <a:latin typeface="Cambria Math" panose="02040503050406030204" pitchFamily="18" charset="0"/>
                      </a:rPr>
                      <m:t>−2, </m:t>
                    </m:r>
                    <m:r>
                      <m:rPr>
                        <m:sty m:val="p"/>
                      </m:rPr>
                      <a:rPr lang="en-US" i="0">
                        <a:latin typeface="Cambria Math" panose="02040503050406030204" pitchFamily="18" charset="0"/>
                      </a:rPr>
                      <m:t>μ</m:t>
                    </m:r>
                    <m:r>
                      <a:rPr lang="en-US" i="0">
                        <a:latin typeface="Cambria Math" panose="02040503050406030204" pitchFamily="18" charset="0"/>
                      </a:rPr>
                      <m:t>−2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.</a:t>
                </a:r>
              </a:p>
              <a:p>
                <a:pPr marL="0" indent="0">
                  <a:buNone/>
                </a:pPr>
                <a:r>
                  <a:rPr lang="en-US" b="1" dirty="0">
                    <a:latin typeface="Goudy Old Style" panose="02020502050305020303" pitchFamily="18" charset="0"/>
                  </a:rPr>
                  <a:t>Solution:</a:t>
                </a:r>
                <a:r>
                  <a:rPr lang="en-US" dirty="0">
                    <a:latin typeface="Goudy Old Style" panose="02020502050305020303" pitchFamily="18" charset="0"/>
                  </a:rPr>
                  <a:t>  Sum of the roots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i="0">
                        <a:latin typeface="Cambria Math" panose="02040503050406030204" pitchFamily="18" charset="0"/>
                      </a:rPr>
                      <m:t>α</m:t>
                    </m:r>
                    <m:r>
                      <a:rPr lang="en-US" i="0">
                        <a:latin typeface="Cambria Math" panose="020405030504060302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i="0">
                        <a:latin typeface="Cambria Math" panose="02040503050406030204" pitchFamily="18" charset="0"/>
                      </a:rPr>
                      <m:t>β</m:t>
                    </m:r>
                    <m:r>
                      <a:rPr lang="en-US" i="0">
                        <a:latin typeface="Cambria Math" panose="020405030504060302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i="0">
                        <a:latin typeface="Cambria Math" panose="02040503050406030204" pitchFamily="18" charset="0"/>
                      </a:rPr>
                      <m:t>μ</m:t>
                    </m:r>
                    <m:r>
                      <a:rPr lang="en-US" i="0">
                        <a:latin typeface="Cambria Math" panose="02040503050406030204" pitchFamily="18" charset="0"/>
                      </a:rPr>
                      <m:t>=−</m:t>
                    </m:r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i="0">
                            <a:latin typeface="Cambria Math" panose="02040503050406030204" pitchFamily="18" charset="0"/>
                          </a:rPr>
                          <m:t>b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i="0">
                            <a:latin typeface="Cambria Math" panose="02040503050406030204" pitchFamily="18" charset="0"/>
                          </a:rPr>
                          <m:t>a</m:t>
                        </m:r>
                      </m:den>
                    </m:f>
                    <m:r>
                      <a:rPr lang="en-US" i="0">
                        <a:latin typeface="Cambria Math" panose="02040503050406030204" pitchFamily="18" charset="0"/>
                      </a:rPr>
                      <m:t>=−</m:t>
                    </m:r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i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i="0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; </a:t>
                </a: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Sum of the products of the roots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i="0">
                        <a:latin typeface="Cambria Math" panose="02040503050406030204" pitchFamily="18" charset="0"/>
                      </a:rPr>
                      <m:t>αβ</m:t>
                    </m:r>
                    <m:r>
                      <a:rPr lang="en-US" i="0">
                        <a:latin typeface="Cambria Math" panose="020405030504060302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i="0">
                        <a:latin typeface="Cambria Math" panose="02040503050406030204" pitchFamily="18" charset="0"/>
                      </a:rPr>
                      <m:t>αμ</m:t>
                    </m:r>
                    <m:r>
                      <a:rPr lang="en-US" i="0">
                        <a:latin typeface="Cambria Math" panose="02040503050406030204" pitchFamily="18" charset="0"/>
                      </a:rPr>
                      <m:t>+</m:t>
                    </m:r>
                    <m:r>
                      <m:rPr>
                        <m:sty m:val="p"/>
                      </m:rPr>
                      <a:rPr lang="en-US" i="0">
                        <a:latin typeface="Cambria Math" panose="02040503050406030204" pitchFamily="18" charset="0"/>
                      </a:rPr>
                      <m:t>βμ</m:t>
                    </m:r>
                    <m:r>
                      <a:rPr lang="en-US" i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i="0">
                            <a:latin typeface="Cambria Math" panose="02040503050406030204" pitchFamily="18" charset="0"/>
                          </a:rPr>
                          <m:t>c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i="0">
                            <a:latin typeface="Cambria Math" panose="02040503050406030204" pitchFamily="18" charset="0"/>
                          </a:rPr>
                          <m:t>a</m:t>
                        </m:r>
                      </m:den>
                    </m:f>
                    <m:r>
                      <a:rPr lang="en-US" i="0">
                        <a:latin typeface="Cambria Math" panose="02040503050406030204" pitchFamily="18" charset="0"/>
                      </a:rPr>
                      <m:t>=−</m:t>
                    </m:r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i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i="0">
                            <a:latin typeface="Cambria Math" panose="02040503050406030204" pitchFamily="18" charset="0"/>
                          </a:rPr>
                          <m:t>5</m:t>
                        </m:r>
                      </m:den>
                    </m:f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 ;   </a:t>
                </a: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Product of the roots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i="0">
                        <a:latin typeface="Cambria Math" panose="02040503050406030204" pitchFamily="18" charset="0"/>
                      </a:rPr>
                      <m:t>αβμ</m:t>
                    </m:r>
                    <m:r>
                      <a:rPr lang="en-US" i="0">
                        <a:latin typeface="Cambria Math" panose="02040503050406030204" pitchFamily="18" charset="0"/>
                      </a:rPr>
                      <m:t>=−</m:t>
                    </m:r>
                    <m:f>
                      <m:fPr>
                        <m:ctrlPr>
                          <a:rPr lang="en-US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n-US" i="0">
                            <a:latin typeface="Cambria Math" panose="02040503050406030204" pitchFamily="18" charset="0"/>
                          </a:rPr>
                          <m:t>d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en-US" i="0">
                            <a:latin typeface="Cambria Math" panose="02040503050406030204" pitchFamily="18" charset="0"/>
                          </a:rPr>
                          <m:t>a</m:t>
                        </m:r>
                      </m:den>
                    </m:f>
                    <m:r>
                      <a:rPr lang="en-US" i="0">
                        <a:latin typeface="Cambria Math" panose="02040503050406030204" pitchFamily="18" charset="0"/>
                      </a:rPr>
                      <m:t>=−1</m:t>
                    </m:r>
                  </m:oMath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r>
                  <a:rPr lang="en-US" dirty="0">
                    <a:latin typeface="Goudy Old Style" panose="02020502050305020303" pitchFamily="18" charset="0"/>
                  </a:rPr>
                  <a:t>Therefore, for the polynomial with roots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i="0">
                        <a:latin typeface="Cambria Math" panose="02040503050406030204" pitchFamily="18" charset="0"/>
                      </a:rPr>
                      <m:t>α</m:t>
                    </m:r>
                    <m:r>
                      <a:rPr lang="en-US" i="0">
                        <a:latin typeface="Cambria Math" panose="02040503050406030204" pitchFamily="18" charset="0"/>
                      </a:rPr>
                      <m:t>−2, </m:t>
                    </m:r>
                    <m:r>
                      <m:rPr>
                        <m:sty m:val="p"/>
                      </m:rPr>
                      <a:rPr lang="en-US" i="0">
                        <a:latin typeface="Cambria Math" panose="02040503050406030204" pitchFamily="18" charset="0"/>
                      </a:rPr>
                      <m:t>β</m:t>
                    </m:r>
                    <m:r>
                      <a:rPr lang="en-US" b="0" i="0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i="0">
                        <a:latin typeface="Cambria Math" panose="02040503050406030204" pitchFamily="18" charset="0"/>
                      </a:rPr>
                      <m:t>2, </m:t>
                    </m:r>
                    <m:r>
                      <m:rPr>
                        <m:sty m:val="p"/>
                      </m:rPr>
                      <a:rPr lang="en-US" i="0">
                        <a:latin typeface="Cambria Math" panose="02040503050406030204" pitchFamily="18" charset="0"/>
                      </a:rPr>
                      <m:t>μ</m:t>
                    </m:r>
                    <m:r>
                      <a:rPr lang="en-US" i="0">
                        <a:latin typeface="Cambria Math" panose="02040503050406030204" pitchFamily="18" charset="0"/>
                      </a:rPr>
                      <m:t>−2 </m:t>
                    </m:r>
                  </m:oMath>
                </a14:m>
                <a:r>
                  <a:rPr lang="en-US" dirty="0">
                    <a:latin typeface="Goudy Old Style" panose="02020502050305020303" pitchFamily="18" charset="0"/>
                  </a:rPr>
                  <a:t>we have;</a:t>
                </a: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i="0">
                              <a:latin typeface="Cambria Math" panose="02040503050406030204" pitchFamily="18" charset="0"/>
                            </a:rPr>
                            <m:t>α</m:t>
                          </m:r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−2</m:t>
                          </m:r>
                        </m:e>
                      </m:d>
                      <m:r>
                        <a:rPr lang="en-US" i="0"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 </m:t>
                          </m:r>
                          <m:r>
                            <m:rPr>
                              <m:sty m:val="p"/>
                            </m:rPr>
                            <a:rPr lang="en-US" i="0">
                              <a:latin typeface="Cambria Math" panose="02040503050406030204" pitchFamily="18" charset="0"/>
                            </a:rPr>
                            <m:t>β</m:t>
                          </m:r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−2</m:t>
                          </m:r>
                        </m:e>
                      </m:d>
                      <m:r>
                        <a:rPr lang="en-US" i="0">
                          <a:latin typeface="Cambria Math" panose="02040503050406030204" pitchFamily="18" charset="0"/>
                        </a:rPr>
                        <m:t>+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i="0">
                              <a:latin typeface="Cambria Math" panose="02040503050406030204" pitchFamily="18" charset="0"/>
                            </a:rPr>
                            <m:t>μ</m:t>
                          </m:r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−2</m:t>
                          </m:r>
                        </m:e>
                      </m:d>
                      <m:r>
                        <a:rPr lang="en-US" i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i="0">
                              <a:latin typeface="Cambria Math" panose="02040503050406030204" pitchFamily="18" charset="0"/>
                            </a:rPr>
                            <m:t>α</m:t>
                          </m:r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m:rPr>
                              <m:sty m:val="p"/>
                            </m:rPr>
                            <a:rPr lang="en-US" i="0">
                              <a:latin typeface="Cambria Math" panose="02040503050406030204" pitchFamily="18" charset="0"/>
                            </a:rPr>
                            <m:t>β</m:t>
                          </m:r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+</m:t>
                          </m:r>
                          <m:r>
                            <m:rPr>
                              <m:sty m:val="p"/>
                            </m:rPr>
                            <a:rPr lang="en-US" i="0">
                              <a:latin typeface="Cambria Math" panose="02040503050406030204" pitchFamily="18" charset="0"/>
                            </a:rPr>
                            <m:t>μ</m:t>
                          </m:r>
                        </m:e>
                      </m:d>
                      <m:r>
                        <a:rPr lang="en-US" i="0">
                          <a:latin typeface="Cambria Math" panose="02040503050406030204" pitchFamily="18" charset="0"/>
                        </a:rPr>
                        <m:t>−6=−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  <m:r>
                        <a:rPr lang="en-US" i="0">
                          <a:latin typeface="Cambria Math" panose="02040503050406030204" pitchFamily="18" charset="0"/>
                        </a:rPr>
                        <m:t>−6=−</m:t>
                      </m:r>
                      <m:f>
                        <m:fPr>
                          <m:ctrlPr>
                            <a:rPr lang="en-US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31</m:t>
                          </m:r>
                        </m:num>
                        <m:den>
                          <m:r>
                            <a:rPr lang="en-US" i="0"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en-US" dirty="0">
                  <a:latin typeface="Goudy Old Style" panose="02020502050305020303" pitchFamily="18" charset="0"/>
                </a:endParaRPr>
              </a:p>
              <a:p>
                <a:pPr marL="0" indent="0">
                  <a:buNone/>
                </a:pPr>
                <a:endParaRPr lang="en-US" dirty="0">
                  <a:latin typeface="Goudy Old Style" panose="02020502050305020303" pitchFamily="18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6ACE9BD-C568-4017-BD05-615D1EBF871C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5"/>
                <a:stretch>
                  <a:fillRect l="-1217" t="-3081" r="-11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536444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EBAC2E-6DC4-41BE-9AB9-08D406447E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Example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26D8527-0C16-49ED-A1B0-AD4DFF982F04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337480"/>
                <a:ext cx="10515600" cy="5049671"/>
              </a:xfrm>
            </p:spPr>
            <p:txBody>
              <a:bodyPr>
                <a:normAutofit/>
              </a:bodyPr>
              <a:lstStyle/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Next, we find the sum of the products of the roots;</a:t>
                </a:r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α</m:t>
                          </m:r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e>
                      </m:d>
                      <m:d>
                        <m:d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β</m:t>
                          </m:r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e>
                      </m:d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d>
                        <m:d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α</m:t>
                          </m:r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e>
                      </m:d>
                      <m:d>
                        <m:d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μ</m:t>
                          </m:r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e>
                      </m:d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d>
                        <m:d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β</m:t>
                          </m:r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e>
                      </m:d>
                      <m:d>
                        <m:d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μ</m:t>
                          </m:r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e>
                      </m:d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βμ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αμ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αβ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4</m:t>
                      </m:r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β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4</m:t>
                      </m:r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α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4</m:t>
                      </m:r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μ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+12</m:t>
                      </m:r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5</m:t>
                          </m:r>
                        </m:den>
                      </m:f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+12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4</m:t>
                      </m:r>
                      <m:d>
                        <m:d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α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β</m:t>
                          </m:r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+</m:t>
                          </m:r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μ</m:t>
                          </m:r>
                        </m:e>
                      </m:d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57</m:t>
                          </m:r>
                        </m:num>
                        <m:den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5</m:t>
                          </m:r>
                        </m:den>
                      </m:f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4</m:t>
                          </m:r>
                        </m:num>
                        <m:den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5</m:t>
                          </m:r>
                        </m:den>
                      </m:f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61</m:t>
                          </m:r>
                        </m:num>
                        <m:den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The product of the roots is;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α</m:t>
                        </m:r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−</m:t>
                        </m:r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e>
                    </m:d>
                    <m:d>
                      <m:d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β</m:t>
                        </m:r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−</m:t>
                        </m:r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e>
                    </m:d>
                    <m:d>
                      <m:d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μ</m:t>
                        </m:r>
                        <m: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−</m:t>
                        </m:r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e>
                    </m:d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αβμ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2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αβ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2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αμ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2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βμ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+4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α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+4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β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+4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μ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8</m:t>
                    </m:r>
                  </m:oMath>
                </a14:m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 </a:t>
                </a:r>
                <a:endParaRPr lang="en-US" sz="1800" i="1" dirty="0">
                  <a:effectLst/>
                  <a:latin typeface="Cambria Math" panose="020405030504060302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=−1−2</m:t>
                      </m:r>
                      <m:d>
                        <m:d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3</m:t>
                              </m:r>
                            </m:num>
                            <m:den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5</m:t>
                              </m:r>
                            </m:den>
                          </m:f>
                        </m:e>
                      </m:d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+4</m:t>
                      </m:r>
                      <m:d>
                        <m:d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5</m:t>
                              </m:r>
                            </m:den>
                          </m:f>
                        </m:e>
                      </m:d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−8=−1+</m:t>
                      </m:r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6</m:t>
                          </m:r>
                        </m:num>
                        <m:den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5</m:t>
                          </m:r>
                        </m:den>
                      </m:f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4</m:t>
                          </m:r>
                        </m:num>
                        <m:den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5</m:t>
                          </m:r>
                        </m:den>
                      </m:f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−8=−</m:t>
                      </m:r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43</m:t>
                          </m:r>
                        </m:num>
                        <m:den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5</m:t>
                          </m:r>
                        </m:den>
                      </m:f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Therefore</a:t>
                </a:r>
                <a:r>
                  <a:rPr lang="en-US" sz="1800" dirty="0"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, </a:t>
                </a:r>
                <a:r>
                  <a:rPr lang="en-US" sz="1800" dirty="0">
                    <a:effectLst/>
                    <a:latin typeface="Goudy Old Style" panose="02020502050305020303" pitchFamily="18" charset="0"/>
                    <a:ea typeface="Times New Roman" panose="02020603050405020304" pitchFamily="18" charset="0"/>
                  </a:rPr>
                  <a:t>our polynomial is;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3</m:t>
                        </m:r>
                      </m:sup>
                    </m:sSup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d>
                      <m:d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α</m:t>
                        </m:r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+</m:t>
                        </m:r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β</m:t>
                        </m:r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+</m:t>
                        </m:r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μ</m:t>
                        </m:r>
                      </m:e>
                    </m:d>
                    <m:sSup>
                      <m:sSup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x</m:t>
                        </m:r>
                      </m:e>
                      <m:sup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+</m:t>
                    </m:r>
                    <m:d>
                      <m:dPr>
                        <m:ctrlPr>
                          <a:rPr lang="en-US" sz="1800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dPr>
                      <m:e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αβ</m:t>
                        </m:r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+</m:t>
                        </m:r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αμ</m:t>
                        </m:r>
                        <m: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+</m:t>
                        </m:r>
                        <m:r>
                          <m:rPr>
                            <m:sty m:val="p"/>
                          </m:rPr>
                          <a:rPr lang="en-US" sz="180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βμ</m:t>
                        </m:r>
                      </m:e>
                    </m:d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x</m:t>
                    </m:r>
                    <m:r>
                      <a:rPr lang="en-US" sz="18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−</m:t>
                    </m:r>
                    <m:r>
                      <m:rPr>
                        <m:sty m:val="p"/>
                      </m:rP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αβμ</m:t>
                    </m:r>
                    <m:r>
                      <a:rPr lang="en-US" sz="1800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=0</m:t>
                    </m:r>
                  </m:oMath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d>
                        <m:d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31</m:t>
                              </m:r>
                            </m:num>
                            <m:den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5</m:t>
                              </m:r>
                            </m:den>
                          </m:f>
                        </m:e>
                      </m:d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61</m:t>
                          </m:r>
                        </m:num>
                        <m:den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5</m:t>
                          </m:r>
                        </m:den>
                      </m:f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x</m:t>
                      </m:r>
                      <m:r>
                        <a:rPr lang="en-US" sz="1800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−</m:t>
                      </m:r>
                      <m:d>
                        <m:d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dPr>
                        <m:e>
                          <m: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−</m:t>
                          </m:r>
                          <m:f>
                            <m:fPr>
                              <m:ctrlPr>
                                <a:rPr lang="en-US" sz="1800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43</m:t>
                              </m:r>
                            </m:num>
                            <m:den>
                              <m:r>
                                <a:rPr lang="en-US" sz="1800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5</m:t>
                              </m:r>
                            </m:den>
                          </m:f>
                        </m:e>
                      </m:d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==</m:t>
                      </m:r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31</m:t>
                          </m:r>
                        </m:num>
                        <m:den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5</m:t>
                          </m:r>
                        </m:den>
                      </m:f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61</m:t>
                          </m:r>
                        </m:num>
                        <m:den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5</m:t>
                          </m:r>
                        </m:den>
                      </m:f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x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</m:t>
                      </m:r>
                      <m:f>
                        <m:f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43</m:t>
                          </m:r>
                        </m:num>
                        <m:den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5</m:t>
                          </m:r>
                        </m:den>
                      </m:f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=0</m:t>
                      </m:r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marR="0" indent="0">
                  <a:lnSpc>
                    <a:spcPct val="150000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=5</m:t>
                      </m:r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</m:t>
                          </m:r>
                        </m:sup>
                      </m:sSup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+31</m:t>
                      </m:r>
                      <m:sSup>
                        <m:sSupPr>
                          <m:ctrlPr>
                            <a:rPr lang="en-US" sz="1800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x</m:t>
                          </m:r>
                        </m:e>
                        <m:sup>
                          <m:r>
                            <a:rPr lang="en-US" sz="1800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</m:t>
                          </m:r>
                        </m:sup>
                      </m:sSup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+61</m:t>
                      </m:r>
                      <m:r>
                        <m:rPr>
                          <m:sty m:val="p"/>
                        </m:rP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x</m:t>
                      </m:r>
                      <m:r>
                        <a:rPr lang="en-US" sz="1800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+43=0</m:t>
                      </m:r>
                    </m:oMath>
                  </m:oMathPara>
                </a14:m>
                <a:endParaRPr lang="en-US" sz="18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endParaRPr lang="en-US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26D8527-0C16-49ED-A1B0-AD4DFF982F04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337480"/>
                <a:ext cx="10515600" cy="5049671"/>
              </a:xfrm>
              <a:blipFill>
                <a:blip r:embed="rId5"/>
                <a:stretch>
                  <a:fillRect l="-52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44749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DD26EC-49D1-4E27-AA71-8A0272C0FE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Goudy Old Style" panose="02020502050305020303" pitchFamily="18" charset="0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FE648D-35BB-44A1-8863-010708B03E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latin typeface="Goudy Old Style" panose="02020502050305020303" pitchFamily="18" charset="0"/>
              </a:rPr>
              <a:t>Kahenya, P. (2017). </a:t>
            </a:r>
            <a:r>
              <a:rPr lang="en-US" i="1" dirty="0">
                <a:latin typeface="Goudy Old Style" panose="02020502050305020303" pitchFamily="18" charset="0"/>
              </a:rPr>
              <a:t>Foundation Maths</a:t>
            </a:r>
            <a:r>
              <a:rPr lang="en-US" dirty="0">
                <a:latin typeface="Goudy Old Style" panose="02020502050305020303" pitchFamily="18" charset="0"/>
              </a:rPr>
              <a:t>. LAP Lambert Academic Publishers.</a:t>
            </a:r>
          </a:p>
          <a:p>
            <a:pPr marL="0" indent="0">
              <a:buNone/>
            </a:pPr>
            <a:endParaRPr lang="en-US" dirty="0">
              <a:latin typeface="Goudy Old Style" panose="02020502050305020303" pitchFamily="18" charset="0"/>
            </a:endParaRPr>
          </a:p>
          <a:p>
            <a:pPr marL="0" indent="0">
              <a:buNone/>
            </a:pPr>
            <a:r>
              <a:rPr lang="en-US" dirty="0">
                <a:latin typeface="Goudy Old Style" panose="02020502050305020303" pitchFamily="18" charset="0"/>
              </a:rPr>
              <a:t>Murray, S., &amp; Robert, M. (2009). </a:t>
            </a:r>
            <a:r>
              <a:rPr lang="en-US" i="1" dirty="0">
                <a:latin typeface="Goudy Old Style" panose="02020502050305020303" pitchFamily="18" charset="0"/>
              </a:rPr>
              <a:t>College Algebra</a:t>
            </a:r>
            <a:r>
              <a:rPr lang="en-US" dirty="0">
                <a:latin typeface="Goudy Old Style" panose="02020502050305020303" pitchFamily="18" charset="0"/>
              </a:rPr>
              <a:t>. McGraw-Hill.</a:t>
            </a:r>
          </a:p>
          <a:p>
            <a:pPr marL="0" indent="0">
              <a:buNone/>
            </a:pPr>
            <a:endParaRPr lang="en-US" dirty="0">
              <a:latin typeface="Goudy Old Style" panose="02020502050305020303" pitchFamily="18" charset="0"/>
            </a:endParaRPr>
          </a:p>
          <a:p>
            <a:pPr marL="0" indent="0">
              <a:buNone/>
            </a:pPr>
            <a:r>
              <a:rPr lang="en-US" dirty="0">
                <a:latin typeface="Goudy Old Style" panose="02020502050305020303" pitchFamily="18" charset="0"/>
              </a:rPr>
              <a:t>Stewart, J. (2012). </a:t>
            </a:r>
            <a:r>
              <a:rPr lang="en-US" i="1" dirty="0">
                <a:latin typeface="Goudy Old Style" panose="02020502050305020303" pitchFamily="18" charset="0"/>
              </a:rPr>
              <a:t>Calculus</a:t>
            </a:r>
            <a:r>
              <a:rPr lang="en-US" dirty="0">
                <a:latin typeface="Goudy Old Style" panose="02020502050305020303" pitchFamily="18" charset="0"/>
              </a:rPr>
              <a:t> (7th ed.). BROOKS/COLE Cengage Learning.</a:t>
            </a:r>
          </a:p>
          <a:p>
            <a:pPr marL="0" indent="0">
              <a:buNone/>
            </a:pPr>
            <a:endParaRPr lang="en-US" dirty="0">
              <a:latin typeface="Goudy Old Style" panose="02020502050305020303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91157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C2B02D-4ECB-448C-87AE-587463D498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latin typeface="Goudy Old Style" panose="02020502050305020303" pitchFamily="18" charset="0"/>
              </a:rPr>
              <a:t>End of Lecture 5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D65150-BB41-46E2-936A-A46DCC80E7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US" sz="3600" b="1" dirty="0">
              <a:latin typeface="Goudy Old Style" panose="02020502050305020303" pitchFamily="18" charset="0"/>
            </a:endParaRPr>
          </a:p>
          <a:p>
            <a:pPr marL="0" indent="0" algn="ctr">
              <a:buNone/>
            </a:pPr>
            <a:r>
              <a:rPr lang="en-US" sz="3600" b="1">
                <a:latin typeface="Goudy Old Style" panose="02020502050305020303" pitchFamily="18" charset="0"/>
              </a:rPr>
              <a:t>Thank </a:t>
            </a:r>
            <a:r>
              <a:rPr lang="en-US" sz="3600" b="1" dirty="0">
                <a:latin typeface="Goudy Old Style" panose="02020502050305020303" pitchFamily="18" charset="0"/>
              </a:rPr>
              <a:t>You </a:t>
            </a:r>
          </a:p>
        </p:txBody>
      </p:sp>
    </p:spTree>
    <p:extLst>
      <p:ext uri="{BB962C8B-B14F-4D97-AF65-F5344CB8AC3E}">
        <p14:creationId xmlns:p14="http://schemas.microsoft.com/office/powerpoint/2010/main" val="340073580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10.4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4.2|11.2|6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|12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7.9|42.8|19.7|35.6|24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4|12.4|25.5|45.8|15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0|70.4|28.9|37.7|9.4|69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9|6.4|19.8|13.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22.7|0.9|14|13.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8.4|44.6|21.7|15.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6|13.4|20.9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11.6|16|31|2.5|3.9|5.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|46.2|49.4|9.2|28.4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2|17.3|21.1|33.3|3.8|13.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|14.4|20.2|2.9|13.2|1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1.6|26.2|6.8|16.6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|0|17.6|55.3|4.4|2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5|14.8|11.2|27.3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5.6|12.9|1|212.6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|29.8|36.9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3|3.4|34.2|17.2|10.9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3|71.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.6|50.5|2.6|187.6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2|28.7|18.9|7.4|18.2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50|11.6|13.8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|12.8|5.2|10.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|58|55.7|4.2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1|8.9|34.2|23.3|15.4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9.8|9.1|4.9|6.1|11.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2|22.2|13.2|9.6|3.7|0|19.3|23.5|15.7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10.5|3.1|6.2|21.5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49.4|22.1|11.8|11.6|6.3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0|28.8|36|25.9|40.7|17.6|16.2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7|3.5|5.6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556</TotalTime>
  <Words>3260</Words>
  <Application>Microsoft Office PowerPoint</Application>
  <PresentationFormat>Widescreen</PresentationFormat>
  <Paragraphs>257</Paragraphs>
  <Slides>39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6" baseType="lpstr">
      <vt:lpstr>Arial</vt:lpstr>
      <vt:lpstr>Calibri</vt:lpstr>
      <vt:lpstr>Calibri Light</vt:lpstr>
      <vt:lpstr>Cambria Math</vt:lpstr>
      <vt:lpstr>Goudy Old Style</vt:lpstr>
      <vt:lpstr>Times New Roman</vt:lpstr>
      <vt:lpstr>Office Theme</vt:lpstr>
      <vt:lpstr>Mathematics for Science</vt:lpstr>
      <vt:lpstr>Introduction to lecture 5 </vt:lpstr>
      <vt:lpstr>Intended learning outcomes </vt:lpstr>
      <vt:lpstr>References </vt:lpstr>
      <vt:lpstr>Definition (Polynomial)</vt:lpstr>
      <vt:lpstr>Examples</vt:lpstr>
      <vt:lpstr>Type of polynomials </vt:lpstr>
      <vt:lpstr>Theorem 1: Fundamental theorem of algebra </vt:lpstr>
      <vt:lpstr>Proposition </vt:lpstr>
      <vt:lpstr>The Division Algorithm</vt:lpstr>
      <vt:lpstr>Remainder theorem</vt:lpstr>
      <vt:lpstr>Remainder theorem</vt:lpstr>
      <vt:lpstr>Example</vt:lpstr>
      <vt:lpstr>Example</vt:lpstr>
      <vt:lpstr>Example</vt:lpstr>
      <vt:lpstr>Example</vt:lpstr>
      <vt:lpstr>Example </vt:lpstr>
      <vt:lpstr>Long division</vt:lpstr>
      <vt:lpstr>Example </vt:lpstr>
      <vt:lpstr>Example 7</vt:lpstr>
      <vt:lpstr>Synthetic Division </vt:lpstr>
      <vt:lpstr>Synthetic division…contd…</vt:lpstr>
      <vt:lpstr>Synthetic division …Contd…</vt:lpstr>
      <vt:lpstr>Example </vt:lpstr>
      <vt:lpstr>Proposition</vt:lpstr>
      <vt:lpstr>Example…contd…</vt:lpstr>
      <vt:lpstr>Integral root theorem </vt:lpstr>
      <vt:lpstr>Integral root theorem…contd…</vt:lpstr>
      <vt:lpstr>Proposition </vt:lpstr>
      <vt:lpstr>Rational root theorem </vt:lpstr>
      <vt:lpstr>Example </vt:lpstr>
      <vt:lpstr>Example…contd…</vt:lpstr>
      <vt:lpstr>Determining a polynomial given its roots (Degree 3) </vt:lpstr>
      <vt:lpstr>Example…contd…</vt:lpstr>
      <vt:lpstr>Example</vt:lpstr>
      <vt:lpstr>Example</vt:lpstr>
      <vt:lpstr>Example</vt:lpstr>
      <vt:lpstr>References</vt:lpstr>
      <vt:lpstr>End of Lecture 5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Mathematics for Science</dc:title>
  <dc:creator>Paul Kahenya</dc:creator>
  <cp:lastModifiedBy>Paul Kahenya</cp:lastModifiedBy>
  <cp:revision>8</cp:revision>
  <dcterms:created xsi:type="dcterms:W3CDTF">2022-04-06T05:12:20Z</dcterms:created>
  <dcterms:modified xsi:type="dcterms:W3CDTF">2022-04-08T06:39:26Z</dcterms:modified>
</cp:coreProperties>
</file>