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 id="2147483688" r:id="rId2"/>
  </p:sldMasterIdLst>
  <p:notesMasterIdLst>
    <p:notesMasterId r:id="rId36"/>
  </p:notesMasterIdLst>
  <p:sldIdLst>
    <p:sldId id="256" r:id="rId3"/>
    <p:sldId id="259" r:id="rId4"/>
    <p:sldId id="290" r:id="rId5"/>
    <p:sldId id="260" r:id="rId6"/>
    <p:sldId id="268" r:id="rId7"/>
    <p:sldId id="269" r:id="rId8"/>
    <p:sldId id="289" r:id="rId9"/>
    <p:sldId id="288" r:id="rId10"/>
    <p:sldId id="291" r:id="rId11"/>
    <p:sldId id="287" r:id="rId12"/>
    <p:sldId id="286" r:id="rId13"/>
    <p:sldId id="285" r:id="rId14"/>
    <p:sldId id="284" r:id="rId15"/>
    <p:sldId id="283" r:id="rId16"/>
    <p:sldId id="282" r:id="rId17"/>
    <p:sldId id="281" r:id="rId18"/>
    <p:sldId id="280" r:id="rId19"/>
    <p:sldId id="279" r:id="rId20"/>
    <p:sldId id="278" r:id="rId21"/>
    <p:sldId id="277" r:id="rId22"/>
    <p:sldId id="273" r:id="rId23"/>
    <p:sldId id="276" r:id="rId24"/>
    <p:sldId id="275" r:id="rId25"/>
    <p:sldId id="274" r:id="rId26"/>
    <p:sldId id="272" r:id="rId27"/>
    <p:sldId id="270" r:id="rId28"/>
    <p:sldId id="271" r:id="rId29"/>
    <p:sldId id="267" r:id="rId30"/>
    <p:sldId id="266" r:id="rId31"/>
    <p:sldId id="265" r:id="rId32"/>
    <p:sldId id="264" r:id="rId33"/>
    <p:sldId id="263" r:id="rId34"/>
    <p:sldId id="262"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72" d="100"/>
          <a:sy n="72" d="100"/>
        </p:scale>
        <p:origin x="660" y="6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C31CE14-7628-4AFE-9F52-566F0E0BC23E}" type="datetimeFigureOut">
              <a:rPr lang="en-US" smtClean="0"/>
              <a:t>06/06/2022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403FAF0-92FB-404B-9F40-0F18ACC91D3D}" type="slidenum">
              <a:rPr lang="en-US" smtClean="0"/>
              <a:t>‹#›</a:t>
            </a:fld>
            <a:endParaRPr lang="en-US"/>
          </a:p>
        </p:txBody>
      </p:sp>
    </p:spTree>
    <p:extLst>
      <p:ext uri="{BB962C8B-B14F-4D97-AF65-F5344CB8AC3E}">
        <p14:creationId xmlns:p14="http://schemas.microsoft.com/office/powerpoint/2010/main" val="6129514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4403FAF0-92FB-404B-9F40-0F18ACC91D3D}" type="slidenum">
              <a:rPr lang="en-US" smtClean="0"/>
              <a:t>3</a:t>
            </a:fld>
            <a:endParaRPr lang="en-US"/>
          </a:p>
        </p:txBody>
      </p:sp>
    </p:spTree>
    <p:extLst>
      <p:ext uri="{BB962C8B-B14F-4D97-AF65-F5344CB8AC3E}">
        <p14:creationId xmlns:p14="http://schemas.microsoft.com/office/powerpoint/2010/main" val="10707753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4" name="Rectangle 3"/>
          <p:cNvSpPr/>
          <p:nvPr/>
        </p:nvSpPr>
        <p:spPr>
          <a:xfrm>
            <a:off x="0" y="-3175"/>
            <a:ext cx="8686800" cy="1590675"/>
          </a:xfrm>
          <a:prstGeom prst="rect">
            <a:avLst/>
          </a:prstGeom>
          <a:solidFill>
            <a:srgbClr val="FF66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800" dirty="0"/>
          </a:p>
        </p:txBody>
      </p:sp>
      <p:pic>
        <p:nvPicPr>
          <p:cNvPr id="5" name="Picture 10" descr="halftone.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663700"/>
            <a:ext cx="8686800" cy="166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map.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10134" y="2730500"/>
            <a:ext cx="3026833" cy="1570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a:off x="9156700" y="6402388"/>
            <a:ext cx="2980267" cy="400050"/>
          </a:xfrm>
          <a:prstGeom prst="rect">
            <a:avLst/>
          </a:prstGeom>
          <a:solidFill>
            <a:srgbClr val="132C4A"/>
          </a:solidFill>
          <a:ln>
            <a:noFill/>
          </a:ln>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dirty="0"/>
          </a:p>
        </p:txBody>
      </p:sp>
      <p:sp>
        <p:nvSpPr>
          <p:cNvPr id="8" name="TextBox 7"/>
          <p:cNvSpPr txBox="1"/>
          <p:nvPr/>
        </p:nvSpPr>
        <p:spPr>
          <a:xfrm>
            <a:off x="9156700" y="6430964"/>
            <a:ext cx="2980267" cy="231775"/>
          </a:xfrm>
          <a:prstGeom prst="rect">
            <a:avLst/>
          </a:prstGeom>
          <a:noFill/>
        </p:spPr>
        <p:txBody>
          <a:bodyPr>
            <a:spAutoFit/>
          </a:bodyPr>
          <a:lstStyle/>
          <a:p>
            <a:pPr algn="ctr">
              <a:defRPr/>
            </a:pPr>
            <a:r>
              <a:rPr lang="en-US" sz="900" b="1" spc="225" dirty="0">
                <a:solidFill>
                  <a:schemeClr val="bg1">
                    <a:lumMod val="85000"/>
                  </a:schemeClr>
                </a:solidFill>
                <a:latin typeface="+mn-lt"/>
                <a:cs typeface="Arial" panose="020B0604020202020204" pitchFamily="34" charset="0"/>
              </a:rPr>
              <a:t>www.nettconsultants.com</a:t>
            </a:r>
          </a:p>
        </p:txBody>
      </p:sp>
      <p:sp>
        <p:nvSpPr>
          <p:cNvPr id="9" name="TextBox 8"/>
          <p:cNvSpPr txBox="1"/>
          <p:nvPr/>
        </p:nvSpPr>
        <p:spPr>
          <a:xfrm>
            <a:off x="112184" y="6397625"/>
            <a:ext cx="5094816" cy="300038"/>
          </a:xfrm>
          <a:prstGeom prst="rect">
            <a:avLst/>
          </a:prstGeom>
          <a:noFill/>
        </p:spPr>
        <p:txBody>
          <a:bodyPr>
            <a:spAutoFit/>
          </a:bodyPr>
          <a:lstStyle/>
          <a:p>
            <a:pPr>
              <a:defRPr/>
            </a:pPr>
            <a:r>
              <a:rPr lang="en-US" sz="1350" i="1" dirty="0">
                <a:solidFill>
                  <a:srgbClr val="2F5597"/>
                </a:solidFill>
                <a:latin typeface="Arial" panose="020B0604020202020204" pitchFamily="34" charset="0"/>
                <a:cs typeface="Arial" panose="020B0604020202020204" pitchFamily="34" charset="0"/>
              </a:rPr>
              <a:t>Transformation Through Ethical Consulting</a:t>
            </a:r>
          </a:p>
        </p:txBody>
      </p:sp>
      <p:pic>
        <p:nvPicPr>
          <p:cNvPr id="1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86800" y="-3175"/>
            <a:ext cx="3505200" cy="15906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ctrTitle"/>
          </p:nvPr>
        </p:nvSpPr>
        <p:spPr>
          <a:xfrm>
            <a:off x="0" y="5318"/>
            <a:ext cx="8686800" cy="1582185"/>
          </a:xfrm>
          <a:noFill/>
        </p:spPr>
        <p:txBody>
          <a:bodyPr/>
          <a:lstStyle>
            <a:lvl1pPr algn="ctr">
              <a:defRPr sz="4500" b="1" cap="small" spc="225" baseline="0">
                <a:solidFill>
                  <a:schemeClr val="bg1"/>
                </a:solidFill>
              </a:defRPr>
            </a:lvl1pPr>
          </a:lstStyle>
          <a:p>
            <a:r>
              <a:rPr lang="en-US"/>
              <a:t>Click to edit Master title style</a:t>
            </a:r>
            <a:endParaRPr lang="en-US" dirty="0"/>
          </a:p>
        </p:txBody>
      </p:sp>
      <p:sp>
        <p:nvSpPr>
          <p:cNvPr id="3" name="Subtitle 2"/>
          <p:cNvSpPr>
            <a:spLocks noGrp="1"/>
          </p:cNvSpPr>
          <p:nvPr>
            <p:ph type="subTitle" idx="1"/>
          </p:nvPr>
        </p:nvSpPr>
        <p:spPr>
          <a:xfrm>
            <a:off x="2" y="3524597"/>
            <a:ext cx="8686799" cy="1620982"/>
          </a:xfrm>
          <a:solidFill>
            <a:schemeClr val="bg1">
              <a:lumMod val="85000"/>
            </a:schemeClr>
          </a:solidFill>
        </p:spPr>
        <p:txBody>
          <a:bodyPr>
            <a:normAutofit/>
          </a:bodyPr>
          <a:lstStyle>
            <a:lvl1pPr marL="0" indent="0" algn="ctr">
              <a:buNone/>
              <a:defRPr sz="3300" b="0" i="1"/>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Tree>
    <p:extLst>
      <p:ext uri="{BB962C8B-B14F-4D97-AF65-F5344CB8AC3E}">
        <p14:creationId xmlns:p14="http://schemas.microsoft.com/office/powerpoint/2010/main" val="996092981"/>
      </p:ext>
    </p:extLst>
  </p:cSld>
  <p:clrMapOvr>
    <a:masterClrMapping/>
  </p:clrMapOvr>
  <p:transition>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0844"/>
            <a:ext cx="8752789" cy="1000668"/>
          </a:xfrm>
        </p:spPr>
        <p:txBody>
          <a:bodyPr>
            <a:noAutofit/>
          </a:bodyPr>
          <a:lstStyle>
            <a:lvl1pPr>
              <a:defRPr sz="3000" cap="small" spc="225" baseline="0">
                <a:solidFill>
                  <a:schemeClr val="accent1">
                    <a:lumMod val="50000"/>
                  </a:schemeClr>
                </a:solidFill>
              </a:defRPr>
            </a:lvl1pPr>
          </a:lstStyle>
          <a:p>
            <a:r>
              <a:rPr lang="en-US"/>
              <a:t>Click to edit Master title style</a:t>
            </a:r>
            <a:endParaRPr lang="en-US" dirty="0"/>
          </a:p>
        </p:txBody>
      </p:sp>
      <p:sp>
        <p:nvSpPr>
          <p:cNvPr id="9" name="Content Placeholder 8"/>
          <p:cNvSpPr>
            <a:spLocks noGrp="1"/>
          </p:cNvSpPr>
          <p:nvPr>
            <p:ph sz="quarter" idx="10"/>
          </p:nvPr>
        </p:nvSpPr>
        <p:spPr>
          <a:xfrm>
            <a:off x="228600" y="1770612"/>
            <a:ext cx="8981389" cy="4688379"/>
          </a:xfrm>
        </p:spPr>
        <p:txBody>
          <a:bodyPr>
            <a:normAutofit/>
          </a:bodyPr>
          <a:lstStyle>
            <a:lvl1pPr marL="255985" indent="-255985">
              <a:defRPr sz="3300"/>
            </a:lvl1pPr>
            <a:lvl2pPr marL="514350" indent="-171450">
              <a:buFont typeface="Lucida Sans" panose="020B0602030504020204" pitchFamily="34" charset="0"/>
              <a:buChar char="–"/>
              <a:defRPr sz="3000">
                <a:solidFill>
                  <a:schemeClr val="accent2"/>
                </a:solidFill>
              </a:defRPr>
            </a:lvl2pPr>
            <a:lvl3pPr marL="857250" indent="-171450">
              <a:buFont typeface="Courier New" panose="02070309020205020404" pitchFamily="49" charset="0"/>
              <a:buChar char="o"/>
              <a:defRPr sz="2700">
                <a:solidFill>
                  <a:schemeClr val="accent5">
                    <a:lumMod val="50000"/>
                  </a:schemeClr>
                </a:solidFill>
              </a:defRPr>
            </a:lvl3pPr>
            <a:lvl4pPr>
              <a:defRPr sz="2400"/>
            </a:lvl4pPr>
            <a:lvl5pPr>
              <a:defRPr sz="24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1983340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2549881201"/>
      </p:ext>
    </p:extLst>
  </p:cSld>
  <p:clrMapOvr>
    <a:masterClrMapping/>
  </p:clrMapOvr>
  <p:transition>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8" name="Footer Placeholder 7"/>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9" name="Slide Number Placeholder 8"/>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817830226"/>
      </p:ext>
    </p:extLst>
  </p:cSld>
  <p:clrMapOvr>
    <a:masterClrMapping/>
  </p:clrMapOvr>
  <p:transition>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2" name="Picture 8" descr="Logo.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264651" y="68263"/>
            <a:ext cx="2857500" cy="215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Date Placeholder 1"/>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4" name="Footer Placeholder 2"/>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5" name="Slide Number Placeholder 3"/>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18272158"/>
      </p:ext>
    </p:extLst>
  </p:cSld>
  <p:clrMapOvr>
    <a:masterClrMapping/>
  </p:clrMapOvr>
  <p:transition>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1039733439"/>
      </p:ext>
    </p:extLst>
  </p:cSld>
  <p:clrMapOvr>
    <a:masterClrMapping/>
  </p:clrMapOvr>
  <p:transition>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2400"/>
            </a:lvl1pPr>
          </a:lstStyle>
          <a:p>
            <a:r>
              <a:rPr lang="en-US"/>
              <a:t>Click to edit Master title style</a:t>
            </a:r>
          </a:p>
        </p:txBody>
      </p:sp>
      <p:sp>
        <p:nvSpPr>
          <p:cNvPr id="3" name="Picture Placeholder 2"/>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6" name="Footer Placeholder 5"/>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7" name="Slide Number Placeholder 6"/>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806858656"/>
      </p:ext>
    </p:extLst>
  </p:cSld>
  <p:clrMapOvr>
    <a:masterClrMapping/>
  </p:clrMapOvr>
  <p:transition>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4251472187"/>
      </p:ext>
    </p:extLst>
  </p:cSld>
  <p:clrMapOvr>
    <a:masterClrMapping/>
  </p:clrMapOvr>
  <p:transition>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838200" y="6356351"/>
            <a:ext cx="2743200" cy="365125"/>
          </a:xfrm>
          <a:prstGeom prst="rect">
            <a:avLst/>
          </a:prstGeom>
        </p:spPr>
        <p:txBody>
          <a:bodyPr/>
          <a:lstStyle>
            <a:lvl1pPr>
              <a:defRPr>
                <a:latin typeface="Arial" panose="020B0604020202020204" pitchFamily="34" charset="0"/>
                <a:cs typeface="Arial" panose="020B0604020202020204" pitchFamily="34" charset="0"/>
              </a:defRPr>
            </a:lvl1pPr>
          </a:lstStyle>
          <a:p>
            <a:fld id="{8FC885BB-ADA9-4718-BC5A-4C5ACB33D7D6}" type="datetimeFigureOut">
              <a:rPr lang="en-US" smtClean="0"/>
              <a:t>06/06/2022</a:t>
            </a:fld>
            <a:endParaRPr lang="en-US"/>
          </a:p>
        </p:txBody>
      </p:sp>
      <p:sp>
        <p:nvSpPr>
          <p:cNvPr id="5" name="Footer Placeholder 4"/>
          <p:cNvSpPr>
            <a:spLocks noGrp="1"/>
          </p:cNvSpPr>
          <p:nvPr>
            <p:ph type="ftr" sz="quarter" idx="11"/>
          </p:nvPr>
        </p:nvSpPr>
        <p:spPr>
          <a:xfrm>
            <a:off x="4038600" y="6356351"/>
            <a:ext cx="4114800" cy="365125"/>
          </a:xfrm>
          <a:prstGeom prst="rect">
            <a:avLst/>
          </a:prstGeom>
        </p:spPr>
        <p:txBody>
          <a:bodyPr/>
          <a:lstStyle>
            <a:lvl1pPr>
              <a:defRPr>
                <a:latin typeface="Arial" panose="020B0604020202020204" pitchFamily="34" charset="0"/>
                <a:cs typeface="Arial" panose="020B0604020202020204" pitchFamily="34" charset="0"/>
              </a:defRPr>
            </a:lvl1pPr>
          </a:lstStyle>
          <a:p>
            <a:endParaRPr lang="en-US"/>
          </a:p>
        </p:txBody>
      </p:sp>
      <p:sp>
        <p:nvSpPr>
          <p:cNvPr id="6" name="Slide Number Placeholder 5"/>
          <p:cNvSpPr>
            <a:spLocks noGrp="1"/>
          </p:cNvSpPr>
          <p:nvPr>
            <p:ph type="sldNum" sz="quarter" idx="12"/>
          </p:nvPr>
        </p:nvSpPr>
        <p:spPr>
          <a:xfrm>
            <a:off x="8722784" y="6356351"/>
            <a:ext cx="2743200" cy="365125"/>
          </a:xfrm>
          <a:prstGeom prst="rect">
            <a:avLst/>
          </a:prstGeom>
        </p:spPr>
        <p:txBody>
          <a:bodyPr vert="horz" wrap="square" lIns="91440" tIns="45720" rIns="91440" bIns="45720" numCol="1" anchor="t" anchorCtr="0" compatLnSpc="1">
            <a:prstTxWarp prst="textNoShape">
              <a:avLst/>
            </a:prstTxWarp>
          </a:bodyPr>
          <a:lstStyle>
            <a:lvl1pPr>
              <a:defRPr/>
            </a:lvl1pPr>
          </a:lstStyle>
          <a:p>
            <a:fld id="{5A09C1BD-D793-4C56-B1C7-D088F4C51B6F}" type="slidenum">
              <a:rPr lang="en-US" smtClean="0"/>
              <a:t>‹#›</a:t>
            </a:fld>
            <a:endParaRPr lang="en-US"/>
          </a:p>
        </p:txBody>
      </p:sp>
    </p:spTree>
    <p:extLst>
      <p:ext uri="{BB962C8B-B14F-4D97-AF65-F5344CB8AC3E}">
        <p14:creationId xmlns:p14="http://schemas.microsoft.com/office/powerpoint/2010/main" val="3604721576"/>
      </p:ext>
    </p:extLst>
  </p:cSld>
  <p:clrMapOvr>
    <a:masterClrMapping/>
  </p:clrMapOvr>
  <p:transition>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TT"/>
          </a:p>
        </p:txBody>
      </p:sp>
      <p:sp>
        <p:nvSpPr>
          <p:cNvPr id="3" name="Content Placeholder 2"/>
          <p:cNvSpPr>
            <a:spLocks noGrp="1"/>
          </p:cNvSpPr>
          <p:nvPr>
            <p:ph sz="half" idx="1"/>
          </p:nvPr>
        </p:nvSpPr>
        <p:spPr>
          <a:xfrm>
            <a:off x="6096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
        <p:nvSpPr>
          <p:cNvPr id="4" name="Content Placeholder 3"/>
          <p:cNvSpPr>
            <a:spLocks noGrp="1"/>
          </p:cNvSpPr>
          <p:nvPr>
            <p:ph sz="half" idx="2"/>
          </p:nvPr>
        </p:nvSpPr>
        <p:spPr>
          <a:xfrm>
            <a:off x="6400800" y="1600203"/>
            <a:ext cx="5588000" cy="4525963"/>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TT"/>
          </a:p>
        </p:txBody>
      </p:sp>
    </p:spTree>
    <p:extLst>
      <p:ext uri="{BB962C8B-B14F-4D97-AF65-F5344CB8AC3E}">
        <p14:creationId xmlns:p14="http://schemas.microsoft.com/office/powerpoint/2010/main" val="4015331305"/>
      </p:ext>
    </p:extLst>
  </p:cSld>
  <p:clrMapOvr>
    <a:masterClrMapping/>
  </p:clrMapOvr>
  <p:transition>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a:defRPr/>
            </a:lvl1pPr>
          </a:lstStyle>
          <a:p>
            <a:pPr>
              <a:defRPr/>
            </a:pPr>
            <a:fld id="{12E7ADA1-D6C1-40C0-81CD-8C94C1794AD6}" type="datetimeFigureOut">
              <a:rPr lang="en-US"/>
              <a:pPr>
                <a:defRPr/>
              </a:pPr>
              <a:t>06/06/2022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627751E1-1352-42A3-9172-593316E468F5}" type="slidenum">
              <a:rPr lang="en-US" altLang="en-US"/>
              <a:pPr/>
              <a:t>‹#›</a:t>
            </a:fld>
            <a:endParaRPr lang="en-US" altLang="en-US"/>
          </a:p>
        </p:txBody>
      </p:sp>
    </p:spTree>
    <p:extLst>
      <p:ext uri="{BB962C8B-B14F-4D97-AF65-F5344CB8AC3E}">
        <p14:creationId xmlns:p14="http://schemas.microsoft.com/office/powerpoint/2010/main" val="4121614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D94743E3-570A-4A81-B050-550B44FF855C}" type="datetimeFigureOut">
              <a:rPr lang="en-US"/>
              <a:pPr>
                <a:defRPr/>
              </a:pPr>
              <a:t>06/06/2022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A53B0791-207A-41C8-852C-8579531591D4}" type="slidenum">
              <a:rPr lang="en-US" altLang="en-US"/>
              <a:pPr/>
              <a:t>‹#›</a:t>
            </a:fld>
            <a:endParaRPr lang="en-US" altLang="en-US"/>
          </a:p>
        </p:txBody>
      </p:sp>
    </p:spTree>
    <p:extLst>
      <p:ext uri="{BB962C8B-B14F-4D97-AF65-F5344CB8AC3E}">
        <p14:creationId xmlns:p14="http://schemas.microsoft.com/office/powerpoint/2010/main" val="52236639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C8E418E7-50DE-450B-8C75-134A5D39FEB3}" type="datetimeFigureOut">
              <a:rPr lang="en-US"/>
              <a:pPr>
                <a:defRPr/>
              </a:pPr>
              <a:t>06/06/2022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AED7299-11C9-4F04-94FB-B0F742A146CD}" type="slidenum">
              <a:rPr lang="en-US" altLang="en-US"/>
              <a:pPr/>
              <a:t>‹#›</a:t>
            </a:fld>
            <a:endParaRPr lang="en-US" altLang="en-US"/>
          </a:p>
        </p:txBody>
      </p:sp>
    </p:spTree>
    <p:extLst>
      <p:ext uri="{BB962C8B-B14F-4D97-AF65-F5344CB8AC3E}">
        <p14:creationId xmlns:p14="http://schemas.microsoft.com/office/powerpoint/2010/main" val="31274992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3200" b="1"/>
            </a:lvl1pPr>
          </a:lstStyle>
          <a:p>
            <a:r>
              <a:rPr lang="en-US" dirty="0"/>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atin typeface="+mj-lt"/>
              </a:defRPr>
            </a:lvl1pPr>
            <a:lvl2pPr>
              <a:defRPr sz="2800">
                <a:latin typeface="+mj-lt"/>
              </a:defRPr>
            </a:lvl2pPr>
            <a:lvl3pPr>
              <a:defRPr sz="2800">
                <a:latin typeface="+mj-lt"/>
              </a:defRPr>
            </a:lvl3pPr>
            <a:lvl4pPr>
              <a:defRPr sz="2800">
                <a:latin typeface="+mj-lt"/>
              </a:defRPr>
            </a:lvl4pPr>
            <a:lvl5pPr>
              <a:defRPr sz="2800">
                <a:latin typeface="+mj-lt"/>
              </a:defRPr>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fld id="{5D57868A-CDC4-444C-9595-A3B1C1D1A60A}" type="datetimeFigureOut">
              <a:rPr lang="en-US"/>
              <a:pPr>
                <a:defRPr/>
              </a:pPr>
              <a:t>06/06/2022</a:t>
            </a:fld>
            <a:endParaRPr lang="en-US"/>
          </a:p>
        </p:txBody>
      </p:sp>
      <p:sp>
        <p:nvSpPr>
          <p:cNvPr id="6" name="Footer Placeholder 4"/>
          <p:cNvSpPr>
            <a:spLocks noGrp="1"/>
          </p:cNvSpPr>
          <p:nvPr>
            <p:ph type="ftr" sz="quarter" idx="11"/>
          </p:nvPr>
        </p:nvSpPr>
        <p:spPr/>
        <p:txBody>
          <a:bodyPr/>
          <a:lstStyle>
            <a:lvl1pPr>
              <a:defRPr/>
            </a:lvl1pPr>
          </a:lstStyle>
          <a:p>
            <a:pPr>
              <a:defRPr/>
            </a:pPr>
            <a:r>
              <a:rPr lang="en-US" dirty="0"/>
              <a:t>Dr John Kamau</a:t>
            </a:r>
          </a:p>
        </p:txBody>
      </p:sp>
      <p:sp>
        <p:nvSpPr>
          <p:cNvPr id="7" name="Slide Number Placeholder 5"/>
          <p:cNvSpPr>
            <a:spLocks noGrp="1"/>
          </p:cNvSpPr>
          <p:nvPr>
            <p:ph type="sldNum" sz="quarter" idx="12"/>
          </p:nvPr>
        </p:nvSpPr>
        <p:spPr/>
        <p:txBody>
          <a:bodyPr/>
          <a:lstStyle>
            <a:lvl1pPr>
              <a:defRPr/>
            </a:lvl1pPr>
          </a:lstStyle>
          <a:p>
            <a:fld id="{C6CE69DA-0440-4D04-B5D7-CFA7E329E6D2}" type="slidenum">
              <a:rPr lang="en-US" altLang="en-US"/>
              <a:pPr/>
              <a:t>‹#›</a:t>
            </a:fld>
            <a:endParaRPr lang="en-US" altLang="en-US"/>
          </a:p>
        </p:txBody>
      </p:sp>
    </p:spTree>
    <p:extLst>
      <p:ext uri="{BB962C8B-B14F-4D97-AF65-F5344CB8AC3E}">
        <p14:creationId xmlns:p14="http://schemas.microsoft.com/office/powerpoint/2010/main" val="419433702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fld id="{2A2EEB59-9E9E-4E5D-9D5A-59BEB237163F}" type="datetimeFigureOut">
              <a:rPr lang="en-US"/>
              <a:pPr>
                <a:defRPr/>
              </a:pPr>
              <a:t>06/06/2022</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fld id="{C07F1177-32F8-4E5B-8F6E-C78E7762C4F8}" type="slidenum">
              <a:rPr lang="en-US" altLang="en-US"/>
              <a:pPr/>
              <a:t>‹#›</a:t>
            </a:fld>
            <a:endParaRPr lang="en-US" altLang="en-US"/>
          </a:p>
        </p:txBody>
      </p:sp>
    </p:spTree>
    <p:extLst>
      <p:ext uri="{BB962C8B-B14F-4D97-AF65-F5344CB8AC3E}">
        <p14:creationId xmlns:p14="http://schemas.microsoft.com/office/powerpoint/2010/main" val="367704876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fld id="{A33AC67C-D749-4751-BBC3-E5ECB2D77C2C}" type="datetimeFigureOut">
              <a:rPr lang="en-US"/>
              <a:pPr>
                <a:defRPr/>
              </a:pPr>
              <a:t>06/06/2022</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fld id="{C58218F4-948A-4E38-81A1-52FF53877C80}" type="slidenum">
              <a:rPr lang="en-US" altLang="en-US"/>
              <a:pPr/>
              <a:t>‹#›</a:t>
            </a:fld>
            <a:endParaRPr lang="en-US" altLang="en-US"/>
          </a:p>
        </p:txBody>
      </p:sp>
    </p:spTree>
    <p:extLst>
      <p:ext uri="{BB962C8B-B14F-4D97-AF65-F5344CB8AC3E}">
        <p14:creationId xmlns:p14="http://schemas.microsoft.com/office/powerpoint/2010/main" val="257059371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60D98906-F489-4CD2-99EF-5D93689AB451}" type="datetimeFigureOut">
              <a:rPr lang="en-US"/>
              <a:pPr>
                <a:defRPr/>
              </a:pPr>
              <a:t>06/06/2022</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fld id="{12ED973E-7CD2-4A96-89EF-F52A1BAE8DDA}" type="slidenum">
              <a:rPr lang="en-US" altLang="en-US"/>
              <a:pPr/>
              <a:t>‹#›</a:t>
            </a:fld>
            <a:endParaRPr lang="en-US" altLang="en-US"/>
          </a:p>
        </p:txBody>
      </p:sp>
    </p:spTree>
    <p:extLst>
      <p:ext uri="{BB962C8B-B14F-4D97-AF65-F5344CB8AC3E}">
        <p14:creationId xmlns:p14="http://schemas.microsoft.com/office/powerpoint/2010/main" val="29881374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4913DDC-5FD3-4261-92CC-D05065E148B2}" type="datetimeFigureOut">
              <a:rPr lang="en-US"/>
              <a:pPr>
                <a:defRPr/>
              </a:pPr>
              <a:t>06/06/2022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E19F018C-0F26-481C-9196-65C3F8699DDB}" type="slidenum">
              <a:rPr lang="en-US" altLang="en-US"/>
              <a:pPr/>
              <a:t>‹#›</a:t>
            </a:fld>
            <a:endParaRPr lang="en-US" altLang="en-US"/>
          </a:p>
        </p:txBody>
      </p:sp>
    </p:spTree>
    <p:extLst>
      <p:ext uri="{BB962C8B-B14F-4D97-AF65-F5344CB8AC3E}">
        <p14:creationId xmlns:p14="http://schemas.microsoft.com/office/powerpoint/2010/main" val="290238742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CED14C83-0D14-4EBE-86D6-3531478C2C7E}" type="datetimeFigureOut">
              <a:rPr lang="en-US"/>
              <a:pPr>
                <a:defRPr/>
              </a:pPr>
              <a:t>06/06/2022</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fld id="{221C34F3-9E00-4AE4-A860-14F60958D474}" type="slidenum">
              <a:rPr lang="en-US" altLang="en-US"/>
              <a:pPr/>
              <a:t>‹#›</a:t>
            </a:fld>
            <a:endParaRPr lang="en-US" altLang="en-US"/>
          </a:p>
        </p:txBody>
      </p:sp>
    </p:spTree>
    <p:extLst>
      <p:ext uri="{BB962C8B-B14F-4D97-AF65-F5344CB8AC3E}">
        <p14:creationId xmlns:p14="http://schemas.microsoft.com/office/powerpoint/2010/main" val="349921112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3E2EA83-3376-44AE-B94A-1E25818175A1}" type="datetimeFigureOut">
              <a:rPr lang="en-US"/>
              <a:pPr>
                <a:defRPr/>
              </a:pPr>
              <a:t>06/06/2022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7BE859DA-6FA8-4DD4-BA08-253BDFC63477}" type="slidenum">
              <a:rPr lang="en-US" altLang="en-US"/>
              <a:pPr/>
              <a:t>‹#›</a:t>
            </a:fld>
            <a:endParaRPr lang="en-US" altLang="en-US"/>
          </a:p>
        </p:txBody>
      </p:sp>
    </p:spTree>
    <p:extLst>
      <p:ext uri="{BB962C8B-B14F-4D97-AF65-F5344CB8AC3E}">
        <p14:creationId xmlns:p14="http://schemas.microsoft.com/office/powerpoint/2010/main" val="8484071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6DF360DD-2B7D-4C25-95A0-81B61A4BDDE1}" type="datetimeFigureOut">
              <a:rPr lang="en-US"/>
              <a:pPr>
                <a:defRPr/>
              </a:pPr>
              <a:t>06/06/2022</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fld id="{13116DF2-78DB-48C1-8F11-9E1F2ED2B18F}" type="slidenum">
              <a:rPr lang="en-US" altLang="en-US"/>
              <a:pPr/>
              <a:t>‹#›</a:t>
            </a:fld>
            <a:endParaRPr lang="en-US" altLang="en-US"/>
          </a:p>
        </p:txBody>
      </p:sp>
    </p:spTree>
    <p:extLst>
      <p:ext uri="{BB962C8B-B14F-4D97-AF65-F5344CB8AC3E}">
        <p14:creationId xmlns:p14="http://schemas.microsoft.com/office/powerpoint/2010/main" val="1021177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theme" Target="../theme/theme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auto">
          <a:xfrm>
            <a:off x="122768" y="100013"/>
            <a:ext cx="9057217" cy="774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3" name="Text Placeholder 2"/>
          <p:cNvSpPr>
            <a:spLocks noGrp="1"/>
          </p:cNvSpPr>
          <p:nvPr>
            <p:ph type="body" idx="1"/>
          </p:nvPr>
        </p:nvSpPr>
        <p:spPr bwMode="auto">
          <a:xfrm>
            <a:off x="122767" y="1825625"/>
            <a:ext cx="9374717"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2052" name="TextBox 7"/>
          <p:cNvSpPr txBox="1">
            <a:spLocks noChangeArrowheads="1"/>
          </p:cNvSpPr>
          <p:nvPr/>
        </p:nvSpPr>
        <p:spPr bwMode="auto">
          <a:xfrm>
            <a:off x="8832852" y="6164264"/>
            <a:ext cx="320463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a:solidFill>
                  <a:srgbClr val="2F5597"/>
                </a:solidFill>
              </a:rPr>
              <a:t>www.nettconsultants.com</a:t>
            </a:r>
          </a:p>
        </p:txBody>
      </p:sp>
      <p:sp>
        <p:nvSpPr>
          <p:cNvPr id="2053" name="TextBox 9"/>
          <p:cNvSpPr txBox="1">
            <a:spLocks noChangeArrowheads="1"/>
          </p:cNvSpPr>
          <p:nvPr/>
        </p:nvSpPr>
        <p:spPr bwMode="auto">
          <a:xfrm>
            <a:off x="6921500" y="6481763"/>
            <a:ext cx="5158317"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r>
              <a:rPr lang="en-US" altLang="en-US" sz="1200" i="1">
                <a:solidFill>
                  <a:srgbClr val="2F5597"/>
                </a:solidFill>
              </a:rPr>
              <a:t>Transformation Through Ethical Consulting</a:t>
            </a:r>
          </a:p>
        </p:txBody>
      </p:sp>
      <p:pic>
        <p:nvPicPr>
          <p:cNvPr id="2054" name="Picture 2"/>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8881534" y="120650"/>
            <a:ext cx="3308351" cy="106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Connector 4"/>
          <p:cNvCxnSpPr/>
          <p:nvPr/>
        </p:nvCxnSpPr>
        <p:spPr>
          <a:xfrm>
            <a:off x="139701" y="847725"/>
            <a:ext cx="9131300"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08701075"/>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Lst>
  <p:transition>
    <p:comb/>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30"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800" decel="100000"/>
                                        <p:tgtEl>
                                          <p:spTgt spid="2"/>
                                        </p:tgtEl>
                                      </p:cBhvr>
                                    </p:animEffect>
                                    <p:anim calcmode="lin" valueType="num">
                                      <p:cBhvr>
                                        <p:cTn id="8" dur="800" decel="100000" fill="hold"/>
                                        <p:tgtEl>
                                          <p:spTgt spid="2"/>
                                        </p:tgtEl>
                                        <p:attrNameLst>
                                          <p:attrName>style.rotation</p:attrName>
                                        </p:attrNameLst>
                                      </p:cBhvr>
                                      <p:tavLst>
                                        <p:tav tm="0">
                                          <p:val>
                                            <p:fltVal val="-90"/>
                                          </p:val>
                                        </p:tav>
                                        <p:tav tm="100000">
                                          <p:val>
                                            <p:fltVal val="0"/>
                                          </p:val>
                                        </p:tav>
                                      </p:tavLst>
                                    </p:anim>
                                    <p:anim calcmode="lin" valueType="num">
                                      <p:cBhvr>
                                        <p:cTn id="9" dur="800" decel="100000" fill="hold"/>
                                        <p:tgtEl>
                                          <p:spTgt spid="2"/>
                                        </p:tgtEl>
                                        <p:attrNameLst>
                                          <p:attrName>ppt_x</p:attrName>
                                        </p:attrNameLst>
                                      </p:cBhvr>
                                      <p:tavLst>
                                        <p:tav tm="0">
                                          <p:val>
                                            <p:strVal val="#ppt_x+0.4"/>
                                          </p:val>
                                        </p:tav>
                                        <p:tav tm="100000">
                                          <p:val>
                                            <p:strVal val="#ppt_x-0.05"/>
                                          </p:val>
                                        </p:tav>
                                      </p:tavLst>
                                    </p:anim>
                                    <p:anim calcmode="lin" valueType="num">
                                      <p:cBhvr>
                                        <p:cTn id="10" dur="800" decel="100000" fill="hold"/>
                                        <p:tgtEl>
                                          <p:spTgt spid="2"/>
                                        </p:tgtEl>
                                        <p:attrNameLst>
                                          <p:attrName>ppt_y</p:attrName>
                                        </p:attrNameLst>
                                      </p:cBhvr>
                                      <p:tavLst>
                                        <p:tav tm="0">
                                          <p:val>
                                            <p:strVal val="#ppt_y-0.4"/>
                                          </p:val>
                                        </p:tav>
                                        <p:tav tm="100000">
                                          <p:val>
                                            <p:strVal val="#ppt_y+0.1"/>
                                          </p:val>
                                        </p:tav>
                                      </p:tavLst>
                                    </p:anim>
                                    <p:anim calcmode="lin" valueType="num">
                                      <p:cBhvr>
                                        <p:cTn id="11" dur="200" accel="100000" fill="hold">
                                          <p:stCondLst>
                                            <p:cond delay="800"/>
                                          </p:stCondLst>
                                        </p:cTn>
                                        <p:tgtEl>
                                          <p:spTgt spid="2"/>
                                        </p:tgtEl>
                                        <p:attrNameLst>
                                          <p:attrName>ppt_x</p:attrName>
                                        </p:attrNameLst>
                                      </p:cBhvr>
                                      <p:tavLst>
                                        <p:tav tm="0">
                                          <p:val>
                                            <p:strVal val="#ppt_x-0.05"/>
                                          </p:val>
                                        </p:tav>
                                        <p:tav tm="100000">
                                          <p:val>
                                            <p:strVal val="#ppt_x"/>
                                          </p:val>
                                        </p:tav>
                                      </p:tavLst>
                                    </p:anim>
                                    <p:anim calcmode="lin" valueType="num">
                                      <p:cBhvr>
                                        <p:cTn id="12" dur="200" accel="100000" fill="hold">
                                          <p:stCondLst>
                                            <p:cond delay="800"/>
                                          </p:stCondLst>
                                        </p:cTn>
                                        <p:tgtEl>
                                          <p:spTgt spid="2"/>
                                        </p:tgtEl>
                                        <p:attrNameLst>
                                          <p:attrName>ppt_y</p:attrName>
                                        </p:attrNameLst>
                                      </p:cBhvr>
                                      <p:tavLst>
                                        <p:tav tm="0">
                                          <p:val>
                                            <p:strVal val="#ppt_y+0.1"/>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47" presetClass="entr" presetSubtype="0"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fade">
                                      <p:cBhvr>
                                        <p:cTn id="17" dur="1000"/>
                                        <p:tgtEl>
                                          <p:spTgt spid="3">
                                            <p:txEl>
                                              <p:pRg st="0" end="0"/>
                                            </p:txEl>
                                          </p:spTgt>
                                        </p:tgtEl>
                                      </p:cBhvr>
                                    </p:animEffect>
                                    <p:anim calcmode="lin" valueType="num">
                                      <p:cBhvr>
                                        <p:cTn id="18" dur="10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9" dur="1000" fill="hold"/>
                                        <p:tgtEl>
                                          <p:spTgt spid="3">
                                            <p:txEl>
                                              <p:pRg st="0" end="0"/>
                                            </p:txEl>
                                          </p:spTgt>
                                        </p:tgtEl>
                                        <p:attrNameLst>
                                          <p:attrName>ppt_y</p:attrName>
                                        </p:attrNameLst>
                                      </p:cBhvr>
                                      <p:tavLst>
                                        <p:tav tm="0">
                                          <p:val>
                                            <p:strVal val="#ppt_y-.1"/>
                                          </p:val>
                                        </p:tav>
                                        <p:tav tm="100000">
                                          <p:val>
                                            <p:strVal val="#ppt_y"/>
                                          </p:val>
                                        </p:tav>
                                      </p:tavLst>
                                    </p:anim>
                                  </p:childTnLst>
                                </p:cTn>
                              </p:par>
                              <p:par>
                                <p:cTn id="20" presetID="47" presetClass="entr" presetSubtype="0" fill="hold" grpId="0" nodeType="with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fade">
                                      <p:cBhvr>
                                        <p:cTn id="22" dur="1000"/>
                                        <p:tgtEl>
                                          <p:spTgt spid="3">
                                            <p:txEl>
                                              <p:pRg st="1" end="1"/>
                                            </p:txEl>
                                          </p:spTgt>
                                        </p:tgtEl>
                                      </p:cBhvr>
                                    </p:animEffect>
                                    <p:anim calcmode="lin" valueType="num">
                                      <p:cBhvr>
                                        <p:cTn id="23" dur="10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24" dur="1000" fill="hold"/>
                                        <p:tgtEl>
                                          <p:spTgt spid="3">
                                            <p:txEl>
                                              <p:pRg st="1" end="1"/>
                                            </p:txEl>
                                          </p:spTgt>
                                        </p:tgtEl>
                                        <p:attrNameLst>
                                          <p:attrName>ppt_y</p:attrName>
                                        </p:attrNameLst>
                                      </p:cBhvr>
                                      <p:tavLst>
                                        <p:tav tm="0">
                                          <p:val>
                                            <p:strVal val="#ppt_y-.1"/>
                                          </p:val>
                                        </p:tav>
                                        <p:tav tm="100000">
                                          <p:val>
                                            <p:strVal val="#ppt_y"/>
                                          </p:val>
                                        </p:tav>
                                      </p:tavLst>
                                    </p:anim>
                                  </p:childTnLst>
                                </p:cTn>
                              </p:par>
                              <p:par>
                                <p:cTn id="25" presetID="47" presetClass="entr" presetSubtype="0" fill="hold" grpId="0" nodeType="withEffect">
                                  <p:stCondLst>
                                    <p:cond delay="0"/>
                                  </p:stCondLst>
                                  <p:childTnLst>
                                    <p:set>
                                      <p:cBhvr>
                                        <p:cTn id="26" dur="1" fill="hold">
                                          <p:stCondLst>
                                            <p:cond delay="0"/>
                                          </p:stCondLst>
                                        </p:cTn>
                                        <p:tgtEl>
                                          <p:spTgt spid="3">
                                            <p:txEl>
                                              <p:pRg st="2" end="2"/>
                                            </p:txEl>
                                          </p:spTgt>
                                        </p:tgtEl>
                                        <p:attrNameLst>
                                          <p:attrName>style.visibility</p:attrName>
                                        </p:attrNameLst>
                                      </p:cBhvr>
                                      <p:to>
                                        <p:strVal val="visible"/>
                                      </p:to>
                                    </p:set>
                                    <p:animEffect transition="in" filter="fade">
                                      <p:cBhvr>
                                        <p:cTn id="27" dur="1000"/>
                                        <p:tgtEl>
                                          <p:spTgt spid="3">
                                            <p:txEl>
                                              <p:pRg st="2" end="2"/>
                                            </p:txEl>
                                          </p:spTgt>
                                        </p:tgtEl>
                                      </p:cBhvr>
                                    </p:animEffect>
                                    <p:anim calcmode="lin" valueType="num">
                                      <p:cBhvr>
                                        <p:cTn id="28" dur="10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9" dur="1000" fill="hold"/>
                                        <p:tgtEl>
                                          <p:spTgt spid="3">
                                            <p:txEl>
                                              <p:pRg st="2" end="2"/>
                                            </p:txEl>
                                          </p:spTgt>
                                        </p:tgtEl>
                                        <p:attrNameLst>
                                          <p:attrName>ppt_y</p:attrName>
                                        </p:attrNameLst>
                                      </p:cBhvr>
                                      <p:tavLst>
                                        <p:tav tm="0">
                                          <p:val>
                                            <p:strVal val="#ppt_y-.1"/>
                                          </p:val>
                                        </p:tav>
                                        <p:tav tm="100000">
                                          <p:val>
                                            <p:strVal val="#ppt_y"/>
                                          </p:val>
                                        </p:tav>
                                      </p:tavLst>
                                    </p:anim>
                                  </p:childTnLst>
                                </p:cTn>
                              </p:par>
                              <p:par>
                                <p:cTn id="30" presetID="47" presetClass="entr" presetSubtype="0" fill="hold" grpId="0" nodeType="withEffect">
                                  <p:stCondLst>
                                    <p:cond delay="0"/>
                                  </p:stCondLst>
                                  <p:childTnLst>
                                    <p:set>
                                      <p:cBhvr>
                                        <p:cTn id="31" dur="1" fill="hold">
                                          <p:stCondLst>
                                            <p:cond delay="0"/>
                                          </p:stCondLst>
                                        </p:cTn>
                                        <p:tgtEl>
                                          <p:spTgt spid="3">
                                            <p:txEl>
                                              <p:pRg st="3" end="3"/>
                                            </p:txEl>
                                          </p:spTgt>
                                        </p:tgtEl>
                                        <p:attrNameLst>
                                          <p:attrName>style.visibility</p:attrName>
                                        </p:attrNameLst>
                                      </p:cBhvr>
                                      <p:to>
                                        <p:strVal val="visible"/>
                                      </p:to>
                                    </p:set>
                                    <p:animEffect transition="in" filter="fade">
                                      <p:cBhvr>
                                        <p:cTn id="32" dur="1000"/>
                                        <p:tgtEl>
                                          <p:spTgt spid="3">
                                            <p:txEl>
                                              <p:pRg st="3" end="3"/>
                                            </p:txEl>
                                          </p:spTgt>
                                        </p:tgtEl>
                                      </p:cBhvr>
                                    </p:animEffect>
                                    <p:anim calcmode="lin" valueType="num">
                                      <p:cBhvr>
                                        <p:cTn id="33" dur="10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34" dur="1000" fill="hold"/>
                                        <p:tgtEl>
                                          <p:spTgt spid="3">
                                            <p:txEl>
                                              <p:pRg st="3" end="3"/>
                                            </p:txEl>
                                          </p:spTgt>
                                        </p:tgtEl>
                                        <p:attrNameLst>
                                          <p:attrName>ppt_y</p:attrName>
                                        </p:attrNameLst>
                                      </p:cBhvr>
                                      <p:tavLst>
                                        <p:tav tm="0">
                                          <p:val>
                                            <p:strVal val="#ppt_y-.1"/>
                                          </p:val>
                                        </p:tav>
                                        <p:tav tm="100000">
                                          <p:val>
                                            <p:strVal val="#ppt_y"/>
                                          </p:val>
                                        </p:tav>
                                      </p:tavLst>
                                    </p:anim>
                                  </p:childTnLst>
                                </p:cTn>
                              </p:par>
                              <p:par>
                                <p:cTn id="35" presetID="47" presetClass="entr" presetSubtype="0" fill="hold" grpId="0" nodeType="withEffect">
                                  <p:stCondLst>
                                    <p:cond delay="0"/>
                                  </p:stCondLst>
                                  <p:childTnLst>
                                    <p:set>
                                      <p:cBhvr>
                                        <p:cTn id="36" dur="1" fill="hold">
                                          <p:stCondLst>
                                            <p:cond delay="0"/>
                                          </p:stCondLst>
                                        </p:cTn>
                                        <p:tgtEl>
                                          <p:spTgt spid="3">
                                            <p:txEl>
                                              <p:pRg st="4" end="4"/>
                                            </p:txEl>
                                          </p:spTgt>
                                        </p:tgtEl>
                                        <p:attrNameLst>
                                          <p:attrName>style.visibility</p:attrName>
                                        </p:attrNameLst>
                                      </p:cBhvr>
                                      <p:to>
                                        <p:strVal val="visible"/>
                                      </p:to>
                                    </p:set>
                                    <p:animEffect transition="in" filter="fade">
                                      <p:cBhvr>
                                        <p:cTn id="37" dur="1000"/>
                                        <p:tgtEl>
                                          <p:spTgt spid="3">
                                            <p:txEl>
                                              <p:pRg st="4" end="4"/>
                                            </p:txEl>
                                          </p:spTgt>
                                        </p:tgtEl>
                                      </p:cBhvr>
                                    </p:animEffect>
                                    <p:anim calcmode="lin" valueType="num">
                                      <p:cBhvr>
                                        <p:cTn id="38" dur="10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39" dur="1000" fill="hold"/>
                                        <p:tgtEl>
                                          <p:spTgt spid="3">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tmplLst>
          <p:tmpl lvl="1">
            <p:tnLst>
              <p:par>
                <p:cTn presetID="47" presetClass="entr" presetSubtype="0" fill="hold" nodeType="click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2">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3">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4">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 lvl="5">
            <p:tnLst>
              <p:par>
                <p:cTn presetID="47" presetClass="entr" presetSubtype="0" fill="hold" nodeType="withEffect">
                  <p:stCondLst>
                    <p:cond delay="0"/>
                  </p:stCondLst>
                  <p:childTnLst>
                    <p:set>
                      <p:cBhvr>
                        <p:cTn dur="1" fill="hold">
                          <p:stCondLst>
                            <p:cond delay="0"/>
                          </p:stCondLst>
                        </p:cTn>
                        <p:tgtEl>
                          <p:spTgt spid="3"/>
                        </p:tgtEl>
                        <p:attrNameLst>
                          <p:attrName>style.visibility</p:attrName>
                        </p:attrNameLst>
                      </p:cBhvr>
                      <p:to>
                        <p:strVal val="visible"/>
                      </p:to>
                    </p:set>
                    <p:animEffect transition="in" filter="fade">
                      <p:cBhvr>
                        <p:cTn dur="1000"/>
                        <p:tgtEl>
                          <p:spTgt spid="3"/>
                        </p:tgtEl>
                      </p:cBhvr>
                    </p:animEffect>
                    <p:anim calcmode="lin" valueType="num">
                      <p:cBhvr>
                        <p:cTn dur="1000" fill="hold"/>
                        <p:tgtEl>
                          <p:spTgt spid="3"/>
                        </p:tgtEl>
                        <p:attrNameLst>
                          <p:attrName>ppt_x</p:attrName>
                        </p:attrNameLst>
                      </p:cBhvr>
                      <p:tavLst>
                        <p:tav tm="0">
                          <p:val>
                            <p:strVal val="#ppt_x"/>
                          </p:val>
                        </p:tav>
                        <p:tav tm="100000">
                          <p:val>
                            <p:strVal val="#ppt_x"/>
                          </p:val>
                        </p:tav>
                      </p:tavLst>
                    </p:anim>
                    <p:anim calcmode="lin" valueType="num">
                      <p:cBhvr>
                        <p:cTn dur="1000" fill="hold"/>
                        <p:tgtEl>
                          <p:spTgt spid="3"/>
                        </p:tgtEl>
                        <p:attrNameLst>
                          <p:attrName>ppt_y</p:attrName>
                        </p:attrNameLst>
                      </p:cBhvr>
                      <p:tavLst>
                        <p:tav tm="0">
                          <p:val>
                            <p:strVal val="#ppt_y-.1"/>
                          </p:val>
                        </p:tav>
                        <p:tav tm="100000">
                          <p:val>
                            <p:strVal val="#ppt_y"/>
                          </p:val>
                        </p:tav>
                      </p:tavLst>
                    </p:anim>
                  </p:childTnLst>
                </p:cTn>
              </p:par>
            </p:tnLst>
          </p:tmpl>
        </p:tmplLst>
      </p:bldP>
    </p:bldLst>
  </p:timing>
  <p:txStyles>
    <p:titleStyle>
      <a:lvl1pPr algn="l" defTabSz="685800" rtl="0" eaLnBrk="1" fontAlgn="base" hangingPunct="1">
        <a:lnSpc>
          <a:spcPct val="90000"/>
        </a:lnSpc>
        <a:spcBef>
          <a:spcPct val="0"/>
        </a:spcBef>
        <a:spcAft>
          <a:spcPct val="0"/>
        </a:spcAft>
        <a:defRPr sz="3300" kern="1200">
          <a:solidFill>
            <a:srgbClr val="203864"/>
          </a:solidFill>
          <a:latin typeface="Narkisim" panose="020E0502050101010101" pitchFamily="34" charset="-79"/>
          <a:ea typeface="+mj-ea"/>
          <a:cs typeface="Narkisim" panose="020E0502050101010101" pitchFamily="34" charset="-79"/>
        </a:defRPr>
      </a:lvl1pPr>
      <a:lvl2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2pPr>
      <a:lvl3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3pPr>
      <a:lvl4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4pPr>
      <a:lvl5pPr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5pPr>
      <a:lvl6pPr marL="4572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6pPr>
      <a:lvl7pPr marL="9144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7pPr>
      <a:lvl8pPr marL="13716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8pPr>
      <a:lvl9pPr marL="1828800" algn="l" defTabSz="685800" rtl="0" eaLnBrk="1" fontAlgn="base" hangingPunct="1">
        <a:lnSpc>
          <a:spcPct val="90000"/>
        </a:lnSpc>
        <a:spcBef>
          <a:spcPct val="0"/>
        </a:spcBef>
        <a:spcAft>
          <a:spcPct val="0"/>
        </a:spcAft>
        <a:defRPr sz="3300">
          <a:solidFill>
            <a:srgbClr val="203864"/>
          </a:solidFill>
          <a:latin typeface="Narkisim" panose="020E0502050101010101" pitchFamily="34" charset="-79"/>
          <a:cs typeface="Narkisim" panose="020E0502050101010101" pitchFamily="34" charset="-79"/>
        </a:defRPr>
      </a:lvl9pPr>
    </p:titleStyle>
    <p:bodyStyle>
      <a:lvl1pPr marL="428625" indent="-428625" algn="l" defTabSz="685800" rtl="0" eaLnBrk="1" fontAlgn="base" hangingPunct="1">
        <a:spcBef>
          <a:spcPts val="750"/>
        </a:spcBef>
        <a:spcAft>
          <a:spcPts val="450"/>
        </a:spcAft>
        <a:buFont typeface="Arial" charset="0"/>
        <a:buChar char="•"/>
        <a:defRPr sz="2700" kern="1200">
          <a:solidFill>
            <a:schemeClr val="tx1"/>
          </a:solidFill>
          <a:latin typeface="Narkisim" panose="020E0502050101010101" pitchFamily="34" charset="-79"/>
          <a:ea typeface="+mn-ea"/>
          <a:cs typeface="Narkisim" panose="020E0502050101010101" pitchFamily="34" charset="-79"/>
        </a:defRPr>
      </a:lvl1pPr>
      <a:lvl2pPr marL="514350" indent="-171450" algn="l" defTabSz="685800" rtl="0" eaLnBrk="1" fontAlgn="base" hangingPunct="1">
        <a:spcBef>
          <a:spcPts val="375"/>
        </a:spcBef>
        <a:spcAft>
          <a:spcPts val="450"/>
        </a:spcAft>
        <a:buFont typeface="Lucida Sans" pitchFamily="34" charset="0"/>
        <a:buChar char="–"/>
        <a:defRPr sz="2400" i="1" kern="1200">
          <a:solidFill>
            <a:srgbClr val="C00000"/>
          </a:solidFill>
          <a:latin typeface="Narkisim" panose="020E0502050101010101" pitchFamily="34" charset="-79"/>
          <a:ea typeface="+mn-ea"/>
          <a:cs typeface="Narkisim" panose="020E0502050101010101" pitchFamily="34" charset="-79"/>
        </a:defRPr>
      </a:lvl2pPr>
      <a:lvl3pPr marL="857250" indent="-171450" algn="l" defTabSz="685800" rtl="0" eaLnBrk="1" fontAlgn="base" hangingPunct="1">
        <a:lnSpc>
          <a:spcPct val="90000"/>
        </a:lnSpc>
        <a:spcBef>
          <a:spcPts val="375"/>
        </a:spcBef>
        <a:spcAft>
          <a:spcPct val="0"/>
        </a:spcAft>
        <a:buFont typeface="Lucida Sans" pitchFamily="34" charset="0"/>
        <a:buChar char="–"/>
        <a:defRPr sz="2100" kern="1200">
          <a:solidFill>
            <a:srgbClr val="2F5597"/>
          </a:solidFill>
          <a:latin typeface="Narkisim" panose="020E0502050101010101" pitchFamily="34" charset="-79"/>
          <a:ea typeface="+mn-ea"/>
          <a:cs typeface="Narkisim" panose="020E0502050101010101" pitchFamily="34" charset="-79"/>
        </a:defRPr>
      </a:lvl3pPr>
      <a:lvl4pPr marL="12001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4pPr>
      <a:lvl5pPr marL="1543050" indent="-171450" algn="l" defTabSz="685800" rtl="0" eaLnBrk="1" fontAlgn="base" hangingPunct="1">
        <a:lnSpc>
          <a:spcPct val="90000"/>
        </a:lnSpc>
        <a:spcBef>
          <a:spcPts val="375"/>
        </a:spcBef>
        <a:spcAft>
          <a:spcPct val="0"/>
        </a:spcAft>
        <a:buFont typeface="Arial" charset="0"/>
        <a:buChar char="•"/>
        <a:defRPr kern="1200">
          <a:solidFill>
            <a:schemeClr val="tx1"/>
          </a:solidFill>
          <a:latin typeface="Narkisim" panose="020E0502050101010101" pitchFamily="34" charset="-79"/>
          <a:ea typeface="+mn-ea"/>
          <a:cs typeface="Narkisim" panose="020E0502050101010101" pitchFamily="34" charset="-79"/>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chemeClr val="tx1">
                    <a:tint val="75000"/>
                  </a:schemeClr>
                </a:solidFill>
                <a:latin typeface="+mn-lt"/>
                <a:cs typeface="+mn-cs"/>
              </a:defRPr>
            </a:lvl1pPr>
          </a:lstStyle>
          <a:p>
            <a:pPr>
              <a:defRPr/>
            </a:pPr>
            <a:fld id="{52107F3A-5579-447A-96D6-F85B234E830B}" type="datetimeFigureOut">
              <a:rPr lang="en-US"/>
              <a:pPr>
                <a:defRPr/>
              </a:pPr>
              <a:t>06/06/2022</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Calibri" pitchFamily="34" charset="0"/>
              </a:defRPr>
            </a:lvl1pPr>
          </a:lstStyle>
          <a:p>
            <a:fld id="{3B22E2F5-D5DB-4132-855D-89E303835874}" type="slidenum">
              <a:rPr lang="en-US" altLang="en-US"/>
              <a:pPr/>
              <a:t>‹#›</a:t>
            </a:fld>
            <a:endParaRPr lang="en-US" altLang="en-US"/>
          </a:p>
        </p:txBody>
      </p:sp>
    </p:spTree>
    <p:extLst>
      <p:ext uri="{BB962C8B-B14F-4D97-AF65-F5344CB8AC3E}">
        <p14:creationId xmlns:p14="http://schemas.microsoft.com/office/powerpoint/2010/main" val="179683715"/>
      </p:ext>
    </p:extLst>
  </p:cSld>
  <p:clrMap bg1="lt1" tx1="dk1" bg2="lt2" tx2="dk2" accent1="accent1" accent2="accent2" accent3="accent3" accent4="accent4" accent5="accent5" accent6="accent6" hlink="hlink" folHlink="folHlink"/>
  <p:sldLayoutIdLst>
    <p:sldLayoutId id="2147483689" r:id="rId1"/>
    <p:sldLayoutId id="2147483690" r:id="rId2"/>
    <p:sldLayoutId id="2147483691" r:id="rId3"/>
    <p:sldLayoutId id="2147483692" r:id="rId4"/>
    <p:sldLayoutId id="2147483693" r:id="rId5"/>
    <p:sldLayoutId id="2147483694" r:id="rId6"/>
    <p:sldLayoutId id="2147483695" r:id="rId7"/>
    <p:sldLayoutId id="2147483696" r:id="rId8"/>
    <p:sldLayoutId id="2147483697" r:id="rId9"/>
    <p:sldLayoutId id="2147483698" r:id="rId10"/>
    <p:sldLayoutId id="2147483699" r:id="rId11"/>
  </p:sldLayoutIdLst>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5EDB21-84B1-4581-8736-46B09420DB4B}"/>
              </a:ext>
            </a:extLst>
          </p:cNvPr>
          <p:cNvSpPr>
            <a:spLocks noGrp="1"/>
          </p:cNvSpPr>
          <p:nvPr>
            <p:ph type="ctrTitle"/>
          </p:nvPr>
        </p:nvSpPr>
        <p:spPr/>
        <p:txBody>
          <a:bodyPr/>
          <a:lstStyle/>
          <a:p>
            <a:r>
              <a:rPr lang="en-US" dirty="0"/>
              <a:t>MARKETING OF FINANCIAL SERVICES</a:t>
            </a:r>
          </a:p>
        </p:txBody>
      </p:sp>
      <p:sp>
        <p:nvSpPr>
          <p:cNvPr id="3" name="Subtitle 2">
            <a:extLst>
              <a:ext uri="{FF2B5EF4-FFF2-40B4-BE49-F238E27FC236}">
                <a16:creationId xmlns:a16="http://schemas.microsoft.com/office/drawing/2014/main" id="{72C0DFFB-67B2-4EED-B0EB-83FD67D7CBE7}"/>
              </a:ext>
            </a:extLst>
          </p:cNvPr>
          <p:cNvSpPr>
            <a:spLocks noGrp="1"/>
          </p:cNvSpPr>
          <p:nvPr>
            <p:ph type="subTitle" idx="1"/>
          </p:nvPr>
        </p:nvSpPr>
        <p:spPr/>
        <p:txBody>
          <a:bodyPr>
            <a:normAutofit/>
          </a:bodyPr>
          <a:lstStyle/>
          <a:p>
            <a:r>
              <a:rPr lang="en-US" b="1" i="0" dirty="0">
                <a:solidFill>
                  <a:schemeClr val="tx1"/>
                </a:solidFill>
              </a:rPr>
              <a:t>Lecture one </a:t>
            </a:r>
          </a:p>
          <a:p>
            <a:r>
              <a:rPr lang="en-US" b="1" i="0" dirty="0">
                <a:solidFill>
                  <a:schemeClr val="tx1"/>
                </a:solidFill>
              </a:rPr>
              <a:t>Introduction to marketing of financial services</a:t>
            </a:r>
          </a:p>
          <a:p>
            <a:r>
              <a:rPr lang="en-US" b="1" i="0" dirty="0">
                <a:solidFill>
                  <a:schemeClr val="tx1"/>
                </a:solidFill>
              </a:rPr>
              <a:t>Dr. John Kamau</a:t>
            </a:r>
          </a:p>
          <a:p>
            <a:endParaRPr lang="en-US" dirty="0"/>
          </a:p>
        </p:txBody>
      </p:sp>
    </p:spTree>
    <p:extLst>
      <p:ext uri="{BB962C8B-B14F-4D97-AF65-F5344CB8AC3E}">
        <p14:creationId xmlns:p14="http://schemas.microsoft.com/office/powerpoint/2010/main" val="3561306001"/>
      </p:ext>
    </p:extLst>
  </p:cSld>
  <p:clrMapOvr>
    <a:masterClrMapping/>
  </p:clrMapOvr>
  <mc:AlternateContent xmlns:mc="http://schemas.openxmlformats.org/markup-compatibility/2006" xmlns:p14="http://schemas.microsoft.com/office/powerpoint/2010/main">
    <mc:Choice Requires="p14">
      <p:transition spd="slow" p14:dur="2000" advTm="13108"/>
    </mc:Choice>
    <mc:Fallback xmlns="">
      <p:transition spd="slow" advTm="1310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sz="3200" b="1" dirty="0"/>
              <a:t>Introduction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Welcome to marketing of financial services class! </a:t>
            </a:r>
          </a:p>
          <a:p>
            <a:r>
              <a:rPr lang="en-US" sz="2800" dirty="0"/>
              <a:t>It is my joy to have you in this class. </a:t>
            </a:r>
          </a:p>
          <a:p>
            <a:r>
              <a:rPr lang="en-US" sz="2800" dirty="0"/>
              <a:t>Thanks for choosing this class</a:t>
            </a:r>
          </a:p>
          <a:p>
            <a:r>
              <a:rPr lang="en-US" sz="2800" dirty="0"/>
              <a:t>In this class I will take you through the definition of financial services, the significance of financial service sector as well as service characteristics</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365318489"/>
      </p:ext>
    </p:extLst>
  </p:cSld>
  <p:clrMapOvr>
    <a:masterClrMapping/>
  </p:clrMapOvr>
  <mc:AlternateContent xmlns:mc="http://schemas.openxmlformats.org/markup-compatibility/2006" xmlns:p14="http://schemas.microsoft.com/office/powerpoint/2010/main">
    <mc:Choice Requires="p14">
      <p:transition spd="slow" p14:dur="2000" advTm="25111"/>
    </mc:Choice>
    <mc:Fallback xmlns="">
      <p:transition spd="slow" advTm="25111"/>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C64717-70BE-4987-9328-4A567119167E}"/>
              </a:ext>
            </a:extLst>
          </p:cNvPr>
          <p:cNvSpPr>
            <a:spLocks noGrp="1"/>
          </p:cNvSpPr>
          <p:nvPr>
            <p:ph type="title"/>
          </p:nvPr>
        </p:nvSpPr>
        <p:spPr/>
        <p:txBody>
          <a:bodyPr/>
          <a:lstStyle/>
          <a:p>
            <a:r>
              <a:rPr lang="en-US" dirty="0"/>
              <a:t>Class Requirements  </a:t>
            </a:r>
          </a:p>
        </p:txBody>
      </p:sp>
      <p:sp>
        <p:nvSpPr>
          <p:cNvPr id="3" name="Content Placeholder 2">
            <a:extLst>
              <a:ext uri="{FF2B5EF4-FFF2-40B4-BE49-F238E27FC236}">
                <a16:creationId xmlns:a16="http://schemas.microsoft.com/office/drawing/2014/main" id="{09B38085-2DAF-4E59-88F5-A3B3F36C0E61}"/>
              </a:ext>
            </a:extLst>
          </p:cNvPr>
          <p:cNvSpPr>
            <a:spLocks noGrp="1"/>
          </p:cNvSpPr>
          <p:nvPr>
            <p:ph sz="half" idx="1"/>
          </p:nvPr>
        </p:nvSpPr>
        <p:spPr>
          <a:xfrm>
            <a:off x="609599" y="1600201"/>
            <a:ext cx="7794171" cy="4525963"/>
          </a:xfrm>
        </p:spPr>
        <p:txBody>
          <a:bodyPr>
            <a:normAutofit lnSpcReduction="10000"/>
          </a:bodyPr>
          <a:lstStyle/>
          <a:p>
            <a:r>
              <a:rPr lang="en-US" dirty="0"/>
              <a:t>Pre-requisite course- Principles of marketing </a:t>
            </a:r>
          </a:p>
          <a:p>
            <a:r>
              <a:rPr lang="en-US" dirty="0"/>
              <a:t>Core textbook: </a:t>
            </a:r>
          </a:p>
          <a:p>
            <a:pPr marL="514350" indent="-514350">
              <a:buAutoNum type="arabicPeriod"/>
            </a:pPr>
            <a:r>
              <a:rPr lang="en-US" dirty="0"/>
              <a:t>Financial Services Marketing: An International Guide to Principles and Practice, Christine </a:t>
            </a:r>
            <a:r>
              <a:rPr lang="en-US" dirty="0" err="1"/>
              <a:t>Ennew</a:t>
            </a:r>
            <a:r>
              <a:rPr lang="en-US" dirty="0"/>
              <a:t>, Nigel Waite &amp; Roisin Waite,  Routledge, 3rd Edition (2017)</a:t>
            </a:r>
          </a:p>
          <a:p>
            <a:pPr marL="514350" indent="-514350">
              <a:buAutoNum type="arabicPeriod"/>
            </a:pPr>
            <a:r>
              <a:rPr lang="en-US" b="0" i="0" u="none" strike="noStrike" baseline="0" dirty="0">
                <a:solidFill>
                  <a:srgbClr val="000000"/>
                </a:solidFill>
                <a:latin typeface="Calibri" panose="020F0502020204030204" pitchFamily="34" charset="0"/>
              </a:rPr>
              <a:t>Tina H. (2000), Financial services marketing Pearson UK </a:t>
            </a:r>
          </a:p>
          <a:p>
            <a:r>
              <a:rPr lang="en-US" dirty="0">
                <a:solidFill>
                  <a:srgbClr val="000000"/>
                </a:solidFill>
                <a:latin typeface="Calibri" panose="020F0502020204030204" pitchFamily="34" charset="0"/>
              </a:rPr>
              <a:t>Lecture notes provided in the module </a:t>
            </a:r>
          </a:p>
          <a:p>
            <a:r>
              <a:rPr lang="en-US" b="0" i="0" u="none" strike="noStrike" baseline="0" dirty="0">
                <a:solidFill>
                  <a:srgbClr val="000000"/>
                </a:solidFill>
                <a:latin typeface="Calibri" panose="020F0502020204030204" pitchFamily="34" charset="0"/>
              </a:rPr>
              <a:t>Access to the Internet </a:t>
            </a:r>
          </a:p>
          <a:p>
            <a:pPr marL="514350" indent="-514350">
              <a:buAutoNum type="arabicPeriod"/>
            </a:pPr>
            <a:endParaRPr lang="en-US" dirty="0"/>
          </a:p>
          <a:p>
            <a:endParaRPr lang="en-US" dirty="0"/>
          </a:p>
        </p:txBody>
      </p:sp>
      <p:sp>
        <p:nvSpPr>
          <p:cNvPr id="4" name="Content Placeholder 3">
            <a:extLst>
              <a:ext uri="{FF2B5EF4-FFF2-40B4-BE49-F238E27FC236}">
                <a16:creationId xmlns:a16="http://schemas.microsoft.com/office/drawing/2014/main" id="{C8EACAD5-A6F7-485E-83B2-BAB5FBC65D11}"/>
              </a:ext>
            </a:extLst>
          </p:cNvPr>
          <p:cNvSpPr>
            <a:spLocks noGrp="1"/>
          </p:cNvSpPr>
          <p:nvPr>
            <p:ph sz="half" idx="2"/>
          </p:nvPr>
        </p:nvSpPr>
        <p:spPr>
          <a:xfrm>
            <a:off x="8636000" y="3889829"/>
            <a:ext cx="2946400" cy="2236335"/>
          </a:xfrm>
        </p:spPr>
        <p:txBody>
          <a:bodyPr/>
          <a:lstStyle/>
          <a:p>
            <a:r>
              <a:rPr lang="en-US" dirty="0"/>
              <a:t>.</a:t>
            </a:r>
          </a:p>
        </p:txBody>
      </p:sp>
    </p:spTree>
    <p:extLst>
      <p:ext uri="{BB962C8B-B14F-4D97-AF65-F5344CB8AC3E}">
        <p14:creationId xmlns:p14="http://schemas.microsoft.com/office/powerpoint/2010/main" val="4158820960"/>
      </p:ext>
    </p:extLst>
  </p:cSld>
  <p:clrMapOvr>
    <a:masterClrMapping/>
  </p:clrMapOvr>
  <mc:AlternateContent xmlns:mc="http://schemas.openxmlformats.org/markup-compatibility/2006" xmlns:p14="http://schemas.microsoft.com/office/powerpoint/2010/main">
    <mc:Choice Requires="p14">
      <p:transition spd="slow" p14:dur="2000" advTm="36995"/>
    </mc:Choice>
    <mc:Fallback xmlns="">
      <p:transition spd="slow" advTm="3699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sz="3200" b="1" dirty="0"/>
              <a:t>Intended learning outcomes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pPr marL="0" indent="0">
              <a:buNone/>
            </a:pPr>
            <a:r>
              <a:rPr lang="en-US" dirty="0">
                <a:latin typeface="+mj-lt"/>
              </a:rPr>
              <a:t>At the end of this lesson, you will be able to:</a:t>
            </a:r>
          </a:p>
          <a:p>
            <a:pPr>
              <a:lnSpc>
                <a:spcPct val="115000"/>
              </a:lnSpc>
              <a:spcBef>
                <a:spcPts val="0"/>
              </a:spcBef>
              <a:spcAft>
                <a:spcPts val="0"/>
              </a:spcAft>
            </a:pPr>
            <a:r>
              <a:rPr lang="en-US" dirty="0">
                <a:effectLst/>
                <a:latin typeface="+mj-lt"/>
                <a:ea typeface="Calibri" panose="020F0502020204030204" pitchFamily="34" charset="0"/>
                <a:cs typeface="Times New Roman" panose="02020603050405020304" pitchFamily="18" charset="0"/>
              </a:rPr>
              <a:t>Define financial service</a:t>
            </a:r>
          </a:p>
          <a:p>
            <a:pPr>
              <a:lnSpc>
                <a:spcPct val="115000"/>
              </a:lnSpc>
              <a:spcBef>
                <a:spcPts val="0"/>
              </a:spcBef>
              <a:spcAft>
                <a:spcPts val="0"/>
              </a:spcAft>
            </a:pPr>
            <a:r>
              <a:rPr lang="en-US" dirty="0">
                <a:effectLst/>
                <a:latin typeface="+mj-lt"/>
                <a:ea typeface="Calibri" panose="020F0502020204030204" pitchFamily="34" charset="0"/>
                <a:cs typeface="Times New Roman" panose="02020603050405020304" pitchFamily="18" charset="0"/>
              </a:rPr>
              <a:t>Discuss the significance of financial service sector to an economy </a:t>
            </a:r>
          </a:p>
          <a:p>
            <a:pPr>
              <a:lnSpc>
                <a:spcPct val="115000"/>
              </a:lnSpc>
              <a:spcBef>
                <a:spcPts val="0"/>
              </a:spcBef>
              <a:spcAft>
                <a:spcPts val="0"/>
              </a:spcAft>
            </a:pPr>
            <a:r>
              <a:rPr lang="en-US" dirty="0">
                <a:ea typeface="Calibri" panose="020F0502020204030204" pitchFamily="34" charset="0"/>
                <a:cs typeface="Times New Roman" panose="02020603050405020304" pitchFamily="18" charset="0"/>
              </a:rPr>
              <a:t>Discuss factors influencing growth of financial service </a:t>
            </a:r>
            <a:endParaRPr lang="en-US" dirty="0">
              <a:effectLst/>
              <a:latin typeface="+mj-lt"/>
              <a:ea typeface="Calibri" panose="020F0502020204030204" pitchFamily="34" charset="0"/>
              <a:cs typeface="Times New Roman" panose="02020603050405020304" pitchFamily="18" charset="0"/>
            </a:endParaRPr>
          </a:p>
          <a:p>
            <a:pPr>
              <a:lnSpc>
                <a:spcPct val="115000"/>
              </a:lnSpc>
              <a:spcBef>
                <a:spcPts val="0"/>
              </a:spcBef>
              <a:spcAft>
                <a:spcPts val="1000"/>
              </a:spcAft>
            </a:pPr>
            <a:r>
              <a:rPr lang="en-US" dirty="0">
                <a:effectLst/>
                <a:latin typeface="+mj-lt"/>
                <a:ea typeface="Calibri" panose="020F0502020204030204" pitchFamily="34" charset="0"/>
                <a:cs typeface="Times New Roman" panose="02020603050405020304" pitchFamily="18" charset="0"/>
              </a:rPr>
              <a:t>Examine characteristics of financial services and their marketing implications </a:t>
            </a:r>
          </a:p>
          <a:p>
            <a:r>
              <a:rPr lang="en-US" sz="2800" dirty="0"/>
              <a:t> Discuss  the marketing mix for a service </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952866875"/>
      </p:ext>
    </p:extLst>
  </p:cSld>
  <p:clrMapOvr>
    <a:masterClrMapping/>
  </p:clrMapOvr>
  <mc:AlternateContent xmlns:mc="http://schemas.openxmlformats.org/markup-compatibility/2006" xmlns:p14="http://schemas.microsoft.com/office/powerpoint/2010/main">
    <mc:Choice Requires="p14">
      <p:transition spd="slow" p14:dur="2000" advTm="25408"/>
    </mc:Choice>
    <mc:Fallback xmlns="">
      <p:transition spd="slow" advTm="25408"/>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Definition of service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840354"/>
          </a:xfrm>
        </p:spPr>
        <p:txBody>
          <a:bodyPr/>
          <a:lstStyle/>
          <a:p>
            <a:r>
              <a:rPr lang="en-US" dirty="0">
                <a:effectLst/>
                <a:ea typeface="Calibri" panose="020F0502020204030204" pitchFamily="34" charset="0"/>
                <a:cs typeface="Times New Roman" panose="02020603050405020304" pitchFamily="18" charset="0"/>
              </a:rPr>
              <a:t>Lovelock &amp;Wirtz (2011) “services are economic activities offered by one party to another</a:t>
            </a:r>
          </a:p>
          <a:p>
            <a:r>
              <a:rPr lang="en-US" dirty="0">
                <a:effectLst/>
                <a:ea typeface="Calibri" panose="020F0502020204030204" pitchFamily="34" charset="0"/>
                <a:cs typeface="Times New Roman" panose="02020603050405020304" pitchFamily="18" charset="0"/>
              </a:rPr>
              <a:t>Payne(1993) “a service is an activity which has some element of intangibility associated with it, which involves some interaction with customers or with property in their possession and does not result in a transfer of ownership.</a:t>
            </a:r>
          </a:p>
          <a:p>
            <a:r>
              <a:rPr lang="en-US" dirty="0">
                <a:effectLst/>
                <a:ea typeface="Calibri" panose="020F0502020204030204" pitchFamily="34" charset="0"/>
                <a:cs typeface="Times New Roman" panose="02020603050405020304" pitchFamily="18" charset="0"/>
              </a:rPr>
              <a:t>Kotler, (1991)  “any activity or benefit that one party can offer to another which is essentially intangible and does not result in the ownership of anything.”</a:t>
            </a:r>
          </a:p>
          <a:p>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11148073"/>
      </p:ext>
    </p:extLst>
  </p:cSld>
  <p:clrMapOvr>
    <a:masterClrMapping/>
  </p:clrMapOvr>
  <mc:AlternateContent xmlns:mc="http://schemas.openxmlformats.org/markup-compatibility/2006" xmlns:p14="http://schemas.microsoft.com/office/powerpoint/2010/main">
    <mc:Choice Requires="p14">
      <p:transition spd="slow" p14:dur="2000" advTm="45883"/>
    </mc:Choice>
    <mc:Fallback xmlns="">
      <p:transition spd="slow" advTm="45883"/>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b="1" dirty="0"/>
              <a:t>Lessons learnt from definitions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Deed. A service is an activity or something somebody does to another. </a:t>
            </a:r>
          </a:p>
          <a:p>
            <a:r>
              <a:rPr lang="en-US" sz="2800" dirty="0"/>
              <a:t>It is a performance done by one person to another</a:t>
            </a:r>
          </a:p>
          <a:p>
            <a:r>
              <a:rPr lang="en-US" sz="2800" dirty="0"/>
              <a:t>Economic: A service is something of value monetary or otherwise that one party offers to another.</a:t>
            </a:r>
          </a:p>
          <a:p>
            <a:r>
              <a:rPr lang="en-US" sz="2800" dirty="0"/>
              <a:t>There must be at least two parties in service transaction </a:t>
            </a:r>
          </a:p>
          <a:p>
            <a:r>
              <a:rPr lang="en-US" sz="2800" dirty="0"/>
              <a:t>Intangible: one cannot touch or taste or feel a service. </a:t>
            </a:r>
          </a:p>
          <a:p>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786364510"/>
      </p:ext>
    </p:extLst>
  </p:cSld>
  <p:clrMapOvr>
    <a:masterClrMapping/>
  </p:clrMapOvr>
  <mc:AlternateContent xmlns:mc="http://schemas.openxmlformats.org/markup-compatibility/2006" xmlns:p14="http://schemas.microsoft.com/office/powerpoint/2010/main">
    <mc:Choice Requires="p14">
      <p:transition spd="slow" p14:dur="2000" advTm="37605"/>
    </mc:Choice>
    <mc:Fallback xmlns="">
      <p:transition spd="slow" advTm="37605"/>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sz="3200" b="1" dirty="0"/>
              <a:t>Definition of financial service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dirty="0"/>
              <a:t>F</a:t>
            </a:r>
            <a:r>
              <a:rPr lang="en-US" sz="2800" dirty="0"/>
              <a:t>inancial service is an economic activity or benefit offered by financial institutions to their customers.</a:t>
            </a:r>
          </a:p>
          <a:p>
            <a:r>
              <a:rPr lang="en-US" sz="2800" dirty="0"/>
              <a:t> It represents financial products and experiences that customers get from financial institution. </a:t>
            </a:r>
          </a:p>
          <a:p>
            <a:r>
              <a:rPr lang="en-US" dirty="0">
                <a:effectLst/>
                <a:ea typeface="Calibri" panose="020F0502020204030204" pitchFamily="34" charset="0"/>
              </a:rPr>
              <a:t>Marketing of financial services therefore implies strategies and plans developed by financial institutions to satisfy the needs of their customers and ensure that they generate their own revenue from these engagements (Kamau, 2022)</a:t>
            </a:r>
            <a:endParaRPr lang="en-US"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582958756"/>
      </p:ext>
    </p:extLst>
  </p:cSld>
  <p:clrMapOvr>
    <a:masterClrMapping/>
  </p:clrMapOvr>
  <mc:AlternateContent xmlns:mc="http://schemas.openxmlformats.org/markup-compatibility/2006" xmlns:p14="http://schemas.microsoft.com/office/powerpoint/2010/main">
    <mc:Choice Requires="p14">
      <p:transition spd="slow" p14:dur="2000" advTm="40842"/>
    </mc:Choice>
    <mc:Fallback xmlns="">
      <p:transition spd="slow" advTm="4084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a:xfrm>
            <a:off x="1016000" y="160334"/>
            <a:ext cx="10972800" cy="1143000"/>
          </a:xfrm>
        </p:spPr>
        <p:txBody>
          <a:bodyPr/>
          <a:lstStyle/>
          <a:p>
            <a:r>
              <a:rPr lang="en-US" dirty="0"/>
              <a:t>Types of financial institutions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Central Banks</a:t>
            </a:r>
          </a:p>
          <a:p>
            <a:r>
              <a:rPr lang="en-US" sz="2800" dirty="0"/>
              <a:t>Retail and Commercial Banks</a:t>
            </a:r>
          </a:p>
          <a:p>
            <a:r>
              <a:rPr lang="en-US" dirty="0"/>
              <a:t>Capital markets </a:t>
            </a:r>
            <a:endParaRPr lang="en-US" sz="2800" dirty="0"/>
          </a:p>
          <a:p>
            <a:r>
              <a:rPr lang="en-US" sz="2800" dirty="0"/>
              <a:t>Micro-finance institutions</a:t>
            </a:r>
          </a:p>
          <a:p>
            <a:r>
              <a:rPr lang="en-US" dirty="0">
                <a:effectLst/>
                <a:latin typeface="Calibri" panose="020F0502020204030204" pitchFamily="34" charset="0"/>
                <a:ea typeface="Calibri" panose="020F0502020204030204" pitchFamily="34" charset="0"/>
                <a:cs typeface="Times New Roman" panose="02020603050405020304" pitchFamily="18" charset="0"/>
              </a:rPr>
              <a:t>Savings and Credit Co-operative Organizations </a:t>
            </a:r>
            <a:endParaRPr lang="en-US" dirty="0"/>
          </a:p>
          <a:p>
            <a:r>
              <a:rPr lang="en-US" sz="2800" dirty="0"/>
              <a:t>Investment Banks and Companies</a:t>
            </a:r>
          </a:p>
          <a:p>
            <a:r>
              <a:rPr lang="en-US" sz="2800" dirty="0"/>
              <a:t>Brokerage Firms</a:t>
            </a:r>
          </a:p>
          <a:p>
            <a:r>
              <a:rPr lang="en-US" sz="2800" dirty="0"/>
              <a:t>Insurance Companies</a:t>
            </a:r>
          </a:p>
          <a:p>
            <a:r>
              <a:rPr lang="en-US" sz="2800" dirty="0"/>
              <a:t>Mortgage Companies</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784608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924CC4-CF09-423C-8154-22E50601F6AA}"/>
              </a:ext>
            </a:extLst>
          </p:cNvPr>
          <p:cNvSpPr>
            <a:spLocks noGrp="1"/>
          </p:cNvSpPr>
          <p:nvPr>
            <p:ph type="title"/>
          </p:nvPr>
        </p:nvSpPr>
        <p:spPr/>
        <p:txBody>
          <a:bodyPr/>
          <a:lstStyle/>
          <a:p>
            <a:r>
              <a:rPr lang="en-US" dirty="0"/>
              <a:t>Financial services offered </a:t>
            </a:r>
          </a:p>
        </p:txBody>
      </p:sp>
      <p:sp>
        <p:nvSpPr>
          <p:cNvPr id="3" name="Content Placeholder 2">
            <a:extLst>
              <a:ext uri="{FF2B5EF4-FFF2-40B4-BE49-F238E27FC236}">
                <a16:creationId xmlns:a16="http://schemas.microsoft.com/office/drawing/2014/main" id="{05DC69A3-5EFC-466F-9DB7-8E35B0223FB6}"/>
              </a:ext>
            </a:extLst>
          </p:cNvPr>
          <p:cNvSpPr>
            <a:spLocks noGrp="1"/>
          </p:cNvSpPr>
          <p:nvPr>
            <p:ph sz="half" idx="1"/>
          </p:nvPr>
        </p:nvSpPr>
        <p:spPr>
          <a:xfrm>
            <a:off x="609599" y="1600201"/>
            <a:ext cx="7699513" cy="4525963"/>
          </a:xfrm>
        </p:spPr>
        <p:txBody>
          <a:bodyPr/>
          <a:lstStyle/>
          <a:p>
            <a:r>
              <a:rPr lang="en-US" dirty="0"/>
              <a:t>Banking services </a:t>
            </a:r>
          </a:p>
          <a:p>
            <a:r>
              <a:rPr lang="en-US" dirty="0"/>
              <a:t>Insurance services </a:t>
            </a:r>
          </a:p>
          <a:p>
            <a:r>
              <a:rPr lang="en-US" dirty="0"/>
              <a:t>Foreign exchange services </a:t>
            </a:r>
          </a:p>
          <a:p>
            <a:r>
              <a:rPr lang="en-US" dirty="0"/>
              <a:t>Investment services</a:t>
            </a:r>
          </a:p>
          <a:p>
            <a:r>
              <a:rPr lang="en-US" dirty="0"/>
              <a:t>Financial advisory </a:t>
            </a:r>
          </a:p>
          <a:p>
            <a:r>
              <a:rPr lang="en-US" dirty="0"/>
              <a:t>Pension schemes </a:t>
            </a:r>
          </a:p>
          <a:p>
            <a:r>
              <a:rPr lang="en-US" dirty="0"/>
              <a:t> credit references</a:t>
            </a:r>
          </a:p>
        </p:txBody>
      </p:sp>
      <p:sp>
        <p:nvSpPr>
          <p:cNvPr id="4" name="Content Placeholder 3">
            <a:extLst>
              <a:ext uri="{FF2B5EF4-FFF2-40B4-BE49-F238E27FC236}">
                <a16:creationId xmlns:a16="http://schemas.microsoft.com/office/drawing/2014/main" id="{EF2D30C7-B3B8-4F76-ACB3-F41A43B3B57B}"/>
              </a:ext>
            </a:extLst>
          </p:cNvPr>
          <p:cNvSpPr>
            <a:spLocks noGrp="1"/>
          </p:cNvSpPr>
          <p:nvPr>
            <p:ph sz="half" idx="2"/>
          </p:nvPr>
        </p:nvSpPr>
        <p:spPr>
          <a:xfrm>
            <a:off x="8428382" y="4028661"/>
            <a:ext cx="3154017" cy="2097503"/>
          </a:xfrm>
        </p:spPr>
        <p:txBody>
          <a:bodyPr/>
          <a:lstStyle/>
          <a:p>
            <a:r>
              <a:rPr lang="en-US" dirty="0"/>
              <a:t>.</a:t>
            </a:r>
          </a:p>
        </p:txBody>
      </p:sp>
    </p:spTree>
    <p:extLst>
      <p:ext uri="{BB962C8B-B14F-4D97-AF65-F5344CB8AC3E}">
        <p14:creationId xmlns:p14="http://schemas.microsoft.com/office/powerpoint/2010/main" val="426608195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Factors influence Growth of financial service sector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pPr>
              <a:lnSpc>
                <a:spcPct val="115000"/>
              </a:lnSpc>
              <a:spcBef>
                <a:spcPts val="0"/>
              </a:spcBef>
              <a:spcAft>
                <a:spcPts val="0"/>
              </a:spcAft>
            </a:pPr>
            <a:r>
              <a:rPr lang="en-US" dirty="0">
                <a:solidFill>
                  <a:srgbClr val="000000"/>
                </a:solidFill>
                <a:effectLst/>
                <a:ea typeface="Calibri" panose="020F0502020204030204" pitchFamily="34" charset="0"/>
                <a:cs typeface="Times New Roman" panose="02020603050405020304" pitchFamily="18" charset="0"/>
              </a:rPr>
              <a:t>Technological advancement </a:t>
            </a:r>
            <a:endParaRPr lang="en-US" dirty="0">
              <a:effectLst/>
              <a:ea typeface="Calibri" panose="020F0502020204030204" pitchFamily="34" charset="0"/>
              <a:cs typeface="Times New Roman" panose="02020603050405020304" pitchFamily="18" charset="0"/>
            </a:endParaRPr>
          </a:p>
          <a:p>
            <a:pPr>
              <a:lnSpc>
                <a:spcPct val="115000"/>
              </a:lnSpc>
              <a:spcBef>
                <a:spcPts val="0"/>
              </a:spcBef>
              <a:spcAft>
                <a:spcPts val="0"/>
              </a:spcAft>
            </a:pPr>
            <a:r>
              <a:rPr lang="en-US" dirty="0">
                <a:solidFill>
                  <a:srgbClr val="000000"/>
                </a:solidFill>
                <a:effectLst/>
                <a:ea typeface="Calibri" panose="020F0502020204030204" pitchFamily="34" charset="0"/>
                <a:cs typeface="Times New Roman" panose="02020603050405020304" pitchFamily="18" charset="0"/>
              </a:rPr>
              <a:t>Favorable government policies </a:t>
            </a:r>
            <a:endParaRPr lang="en-US" dirty="0">
              <a:effectLst/>
              <a:ea typeface="Calibri" panose="020F0502020204030204" pitchFamily="34" charset="0"/>
              <a:cs typeface="Times New Roman" panose="02020603050405020304" pitchFamily="18" charset="0"/>
            </a:endParaRPr>
          </a:p>
          <a:p>
            <a:pPr>
              <a:lnSpc>
                <a:spcPct val="115000"/>
              </a:lnSpc>
              <a:spcBef>
                <a:spcPts val="0"/>
              </a:spcBef>
              <a:spcAft>
                <a:spcPts val="0"/>
              </a:spcAft>
            </a:pPr>
            <a:r>
              <a:rPr lang="en-US" dirty="0">
                <a:solidFill>
                  <a:srgbClr val="000000"/>
                </a:solidFill>
                <a:effectLst/>
                <a:ea typeface="Calibri" panose="020F0502020204030204" pitchFamily="34" charset="0"/>
                <a:cs typeface="Times New Roman" panose="02020603050405020304" pitchFamily="18" charset="0"/>
              </a:rPr>
              <a:t>Competition in financial sector</a:t>
            </a:r>
            <a:endParaRPr lang="en-US" dirty="0">
              <a:effectLst/>
              <a:ea typeface="Calibri" panose="020F0502020204030204" pitchFamily="34" charset="0"/>
              <a:cs typeface="Times New Roman" panose="02020603050405020304" pitchFamily="18" charset="0"/>
            </a:endParaRPr>
          </a:p>
          <a:p>
            <a:pPr>
              <a:lnSpc>
                <a:spcPct val="115000"/>
              </a:lnSpc>
              <a:spcBef>
                <a:spcPts val="0"/>
              </a:spcBef>
              <a:spcAft>
                <a:spcPts val="0"/>
              </a:spcAft>
            </a:pPr>
            <a:r>
              <a:rPr lang="en-US" dirty="0">
                <a:solidFill>
                  <a:srgbClr val="000000"/>
                </a:solidFill>
                <a:effectLst/>
                <a:ea typeface="Calibri" panose="020F0502020204030204" pitchFamily="34" charset="0"/>
                <a:cs typeface="Times New Roman" panose="02020603050405020304" pitchFamily="18" charset="0"/>
              </a:rPr>
              <a:t>Increase in financial literacy among low- and middle-income earners</a:t>
            </a:r>
            <a:endParaRPr lang="en-US" dirty="0">
              <a:effectLst/>
              <a:ea typeface="Calibri" panose="020F0502020204030204" pitchFamily="34" charset="0"/>
              <a:cs typeface="Times New Roman" panose="02020603050405020304" pitchFamily="18" charset="0"/>
            </a:endParaRPr>
          </a:p>
          <a:p>
            <a:pPr>
              <a:lnSpc>
                <a:spcPct val="115000"/>
              </a:lnSpc>
              <a:spcBef>
                <a:spcPts val="0"/>
              </a:spcBef>
              <a:spcAft>
                <a:spcPts val="0"/>
              </a:spcAft>
            </a:pPr>
            <a:r>
              <a:rPr lang="en-US" dirty="0">
                <a:solidFill>
                  <a:srgbClr val="000000"/>
                </a:solidFill>
                <a:effectLst/>
                <a:ea typeface="Calibri" panose="020F0502020204030204" pitchFamily="34" charset="0"/>
                <a:cs typeface="Times New Roman" panose="02020603050405020304" pitchFamily="18" charset="0"/>
              </a:rPr>
              <a:t>Development of banking culture</a:t>
            </a:r>
            <a:endParaRPr lang="en-US" dirty="0">
              <a:effectLst/>
              <a:ea typeface="Calibri" panose="020F0502020204030204" pitchFamily="34"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119326181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Factors influence Growth of financial service sector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Well trained labor force in the financial sector</a:t>
            </a:r>
          </a:p>
          <a:p>
            <a:r>
              <a:rPr lang="en-US" sz="2800" dirty="0"/>
              <a:t>Clear policies and procedures in the financial institution </a:t>
            </a:r>
          </a:p>
          <a:p>
            <a:r>
              <a:rPr lang="en-US" sz="2800" dirty="0"/>
              <a:t>Lower transaction costs </a:t>
            </a:r>
          </a:p>
          <a:p>
            <a:r>
              <a:rPr lang="en-US" sz="2800" dirty="0"/>
              <a:t>Perceived reduction in financial risk </a:t>
            </a:r>
          </a:p>
          <a:p>
            <a:r>
              <a:rPr lang="en-US" sz="2800" dirty="0"/>
              <a:t>Perceived ease of access to financial services </a:t>
            </a:r>
          </a:p>
          <a:p>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26902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Growth of financial services marketing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dirty="0"/>
              <a:t>G</a:t>
            </a:r>
            <a:r>
              <a:rPr lang="en-US" sz="2800" dirty="0"/>
              <a:t>rowth of service-based economies</a:t>
            </a:r>
          </a:p>
          <a:p>
            <a:r>
              <a:rPr lang="en-US" dirty="0"/>
              <a:t>D</a:t>
            </a:r>
            <a:r>
              <a:rPr lang="en-US" sz="2800" dirty="0"/>
              <a:t>eregulation of certain sectors of economies by the government</a:t>
            </a:r>
          </a:p>
          <a:p>
            <a:r>
              <a:rPr lang="en-US" sz="2800" dirty="0"/>
              <a:t>Professional services needs</a:t>
            </a:r>
          </a:p>
          <a:p>
            <a:r>
              <a:rPr lang="en-US" sz="2800" dirty="0"/>
              <a:t> Nature of financial services .</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8653389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Contribution of financial service sector to the economy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World Bank (2019) service sector contributes 45% of global GDP</a:t>
            </a:r>
          </a:p>
          <a:p>
            <a:r>
              <a:rPr lang="en-US" dirty="0">
                <a:effectLst/>
                <a:latin typeface="+mn-lt"/>
                <a:ea typeface="Calibri" panose="020F0502020204030204" pitchFamily="34" charset="0"/>
              </a:rPr>
              <a:t>Creation and expansion of employment opportunities </a:t>
            </a:r>
          </a:p>
          <a:p>
            <a:r>
              <a:rPr lang="en-US" dirty="0">
                <a:effectLst/>
                <a:latin typeface="+mn-lt"/>
                <a:ea typeface="Calibri" panose="020F0502020204030204" pitchFamily="34" charset="0"/>
              </a:rPr>
              <a:t>Optimal utilization of resources</a:t>
            </a:r>
          </a:p>
          <a:p>
            <a:r>
              <a:rPr lang="en-US" dirty="0">
                <a:effectLst/>
                <a:latin typeface="+mn-lt"/>
                <a:ea typeface="Calibri" panose="020F0502020204030204" pitchFamily="34" charset="0"/>
              </a:rPr>
              <a:t>Improved standards of living</a:t>
            </a:r>
          </a:p>
          <a:p>
            <a:r>
              <a:rPr lang="en-US" dirty="0">
                <a:effectLst/>
                <a:latin typeface="+mn-lt"/>
                <a:ea typeface="Calibri" panose="020F0502020204030204" pitchFamily="34" charset="0"/>
              </a:rPr>
              <a:t>Enhancing international trade</a:t>
            </a:r>
            <a:endParaRPr lang="en-US" dirty="0">
              <a:latin typeface="+mn-lt"/>
            </a:endParaRP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6975507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and marketing implications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b="1" dirty="0"/>
              <a:t>Service intangibility</a:t>
            </a:r>
          </a:p>
          <a:p>
            <a:r>
              <a:rPr lang="en-US" dirty="0"/>
              <a:t>S</a:t>
            </a:r>
            <a:r>
              <a:rPr lang="en-US" sz="2800" dirty="0"/>
              <a:t>ervices cannot be seen tasted, felt, heard or smelled before they are bought. </a:t>
            </a:r>
          </a:p>
          <a:p>
            <a:r>
              <a:rPr lang="en-US" i="1" dirty="0"/>
              <a:t>Marketing implication </a:t>
            </a:r>
          </a:p>
          <a:p>
            <a:r>
              <a:rPr lang="en-US" sz="2800" dirty="0"/>
              <a:t>Difficult to measure quality. </a:t>
            </a:r>
          </a:p>
          <a:p>
            <a:r>
              <a:rPr lang="en-US" dirty="0"/>
              <a:t>Higher </a:t>
            </a:r>
            <a:r>
              <a:rPr lang="en-US" sz="2800" dirty="0"/>
              <a:t>perceived risk and uncertainty in buying the service. </a:t>
            </a:r>
          </a:p>
          <a:p>
            <a:r>
              <a:rPr lang="en-US" dirty="0"/>
              <a:t>Emphasize the tangible aspects of services </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10682086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b="1" dirty="0"/>
              <a:t>Service inseparability</a:t>
            </a:r>
            <a:r>
              <a:rPr lang="en-US" sz="2800" dirty="0"/>
              <a:t>: services are produced and consumed at the same time and cannot be separated from the providers. </a:t>
            </a:r>
          </a:p>
          <a:p>
            <a:r>
              <a:rPr lang="en-US" i="1" dirty="0"/>
              <a:t>Marketing implications </a:t>
            </a:r>
          </a:p>
          <a:p>
            <a:r>
              <a:rPr lang="en-US" sz="2800" dirty="0"/>
              <a:t>Service providers interaction with customers is extremely significant. </a:t>
            </a:r>
          </a:p>
          <a:p>
            <a:r>
              <a:rPr lang="en-US" sz="2800" dirty="0"/>
              <a:t>Providers must be highly knowledge.  </a:t>
            </a:r>
          </a:p>
          <a:p>
            <a:r>
              <a:rPr lang="en-US" dirty="0"/>
              <a:t>Good listening skills required </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1165449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b="1" dirty="0"/>
              <a:t>Service variability: </a:t>
            </a:r>
            <a:r>
              <a:rPr lang="en-US" sz="2800" dirty="0"/>
              <a:t>quality of services depends on who provides them as well as when, where, and how they are provided. </a:t>
            </a:r>
          </a:p>
          <a:p>
            <a:r>
              <a:rPr lang="en-US" i="1" dirty="0"/>
              <a:t>Marketing implications </a:t>
            </a:r>
          </a:p>
          <a:p>
            <a:r>
              <a:rPr lang="en-US" sz="2800" dirty="0"/>
              <a:t>Human aspect of providers and customers. </a:t>
            </a:r>
          </a:p>
          <a:p>
            <a:r>
              <a:rPr lang="en-US" sz="2800" dirty="0"/>
              <a:t>Service providers should be well trained</a:t>
            </a:r>
          </a:p>
          <a:p>
            <a:r>
              <a:rPr lang="en-US" dirty="0"/>
              <a:t>Providers should be </a:t>
            </a:r>
            <a:r>
              <a:rPr lang="en-US" sz="2800" dirty="0"/>
              <a:t>motivated</a:t>
            </a:r>
            <a:endParaRPr lang="en-US" dirty="0"/>
          </a:p>
          <a:p>
            <a:r>
              <a:rPr lang="en-US" sz="2800" dirty="0"/>
              <a:t>Create conducive environment in service facilities</a:t>
            </a:r>
          </a:p>
          <a:p>
            <a:r>
              <a:rPr lang="en-US" sz="2800" dirty="0"/>
              <a:t>Automate as many aspects of service as possible</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169132208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b="1" dirty="0"/>
              <a:t>Service perishability: </a:t>
            </a:r>
            <a:r>
              <a:rPr lang="en-US" sz="2800" dirty="0"/>
              <a:t>services cannot be stored for later sale or use.  </a:t>
            </a:r>
          </a:p>
          <a:p>
            <a:r>
              <a:rPr lang="en-US" i="1" dirty="0"/>
              <a:t>M</a:t>
            </a:r>
            <a:r>
              <a:rPr lang="en-US" sz="2800" i="1" dirty="0"/>
              <a:t>arketing implications</a:t>
            </a:r>
            <a:endParaRPr lang="en-US" i="1" dirty="0"/>
          </a:p>
          <a:p>
            <a:r>
              <a:rPr lang="en-US" sz="2800" dirty="0"/>
              <a:t>Services is often offered but not consumed.</a:t>
            </a:r>
          </a:p>
          <a:p>
            <a:r>
              <a:rPr lang="en-US" sz="2800" dirty="0"/>
              <a:t>Demand and supply managed often through price regulations </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4478881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b="1" dirty="0">
                <a:latin typeface="+mn-lt"/>
                <a:ea typeface="Calibri" panose="020F0502020204030204" pitchFamily="34" charset="0"/>
              </a:rPr>
              <a:t>Other service customers: </a:t>
            </a:r>
            <a:r>
              <a:rPr lang="en-US" dirty="0">
                <a:effectLst/>
                <a:latin typeface="+mn-lt"/>
                <a:ea typeface="Calibri" panose="020F0502020204030204" pitchFamily="34" charset="0"/>
              </a:rPr>
              <a:t>other people receiving the service often form part of the customer experience. </a:t>
            </a:r>
          </a:p>
          <a:p>
            <a:r>
              <a:rPr lang="en-US" i="1" dirty="0">
                <a:latin typeface="+mn-lt"/>
                <a:ea typeface="Calibri" panose="020F0502020204030204" pitchFamily="34" charset="0"/>
              </a:rPr>
              <a:t>Marketing implication</a:t>
            </a:r>
          </a:p>
          <a:p>
            <a:r>
              <a:rPr lang="en-US" dirty="0">
                <a:effectLst/>
                <a:latin typeface="+mn-lt"/>
                <a:ea typeface="Calibri" panose="020F0502020204030204" pitchFamily="34" charset="0"/>
              </a:rPr>
              <a:t>Behavior of others become part of experience </a:t>
            </a:r>
          </a:p>
          <a:p>
            <a:r>
              <a:rPr lang="en-US" dirty="0">
                <a:latin typeface="+mn-lt"/>
                <a:ea typeface="Calibri" panose="020F0502020204030204" pitchFamily="34" charset="0"/>
              </a:rPr>
              <a:t>Develop rules of engagement with all customers </a:t>
            </a:r>
          </a:p>
          <a:p>
            <a:r>
              <a:rPr lang="en-US" dirty="0">
                <a:effectLst/>
                <a:latin typeface="+mn-lt"/>
                <a:ea typeface="Calibri" panose="020F0502020204030204" pitchFamily="34" charset="0"/>
              </a:rPr>
              <a:t>Create attractive service environment </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120343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b="1" dirty="0"/>
              <a:t>T</a:t>
            </a:r>
            <a:r>
              <a:rPr lang="en-US" sz="2800" b="1" dirty="0"/>
              <a:t>ime factor</a:t>
            </a:r>
            <a:r>
              <a:rPr lang="en-US" sz="2800" dirty="0"/>
              <a:t>: time  assumes great importance in service provision as most services must be delivered when the customer is present. </a:t>
            </a:r>
          </a:p>
          <a:p>
            <a:r>
              <a:rPr lang="en-US" i="1" dirty="0"/>
              <a:t>Marketing implications</a:t>
            </a:r>
          </a:p>
          <a:p>
            <a:r>
              <a:rPr lang="en-US" sz="2800" dirty="0"/>
              <a:t>Customers are often looking for faster services</a:t>
            </a:r>
          </a:p>
          <a:p>
            <a:r>
              <a:rPr lang="en-US" sz="2800" dirty="0"/>
              <a:t>Offering 24-hour services</a:t>
            </a:r>
          </a:p>
          <a:p>
            <a:r>
              <a:rPr lang="en-US" sz="2800" dirty="0"/>
              <a:t> </a:t>
            </a:r>
            <a:r>
              <a:rPr lang="en-US" dirty="0"/>
              <a:t>E</a:t>
            </a:r>
            <a:r>
              <a:rPr lang="en-US" sz="2800" dirty="0"/>
              <a:t>mploying technology more and more</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7873988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Services characteristics cont.</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b="1" dirty="0"/>
              <a:t>Services distribution channels </a:t>
            </a:r>
          </a:p>
          <a:p>
            <a:r>
              <a:rPr lang="en-US" sz="2800" dirty="0"/>
              <a:t>Takes many different forms. </a:t>
            </a:r>
          </a:p>
          <a:p>
            <a:r>
              <a:rPr lang="en-US" sz="2800" dirty="0"/>
              <a:t>Customers visiting services centers</a:t>
            </a:r>
          </a:p>
          <a:p>
            <a:r>
              <a:rPr lang="en-US" sz="2800" dirty="0"/>
              <a:t>Electronic means.  </a:t>
            </a:r>
          </a:p>
          <a:p>
            <a:r>
              <a:rPr lang="en-US" i="1" dirty="0"/>
              <a:t>Marketing implication</a:t>
            </a:r>
          </a:p>
          <a:p>
            <a:r>
              <a:rPr lang="en-US" dirty="0"/>
              <a:t>Combine methods of distribution</a:t>
            </a:r>
          </a:p>
          <a:p>
            <a:r>
              <a:rPr lang="en-US" dirty="0"/>
              <a:t>I</a:t>
            </a:r>
            <a:r>
              <a:rPr lang="en-US" sz="2800" dirty="0"/>
              <a:t>nvest in appropriate technologies.</a:t>
            </a:r>
          </a:p>
          <a:p>
            <a:r>
              <a:rPr lang="en-US" dirty="0"/>
              <a:t>Empower relevant players in service distribution</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3904615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b="1" dirty="0">
                <a:effectLst/>
                <a:ea typeface="Calibri" panose="020F0502020204030204" pitchFamily="34" charset="0"/>
              </a:rPr>
              <a:t>Marketing Mix for Financial Services</a:t>
            </a:r>
            <a:r>
              <a:rPr lang="en-US" dirty="0"/>
              <a:t>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normAutofit lnSpcReduction="10000"/>
          </a:bodyPr>
          <a:lstStyle/>
          <a:p>
            <a:r>
              <a:rPr lang="en-US" dirty="0">
                <a:effectLst/>
                <a:latin typeface="+mn-lt"/>
                <a:ea typeface="Calibri" panose="020F0502020204030204" pitchFamily="34" charset="0"/>
              </a:rPr>
              <a:t>Marketing mix is the elements within an organization control which can be used to satisfy or communicate with customers (</a:t>
            </a:r>
            <a:r>
              <a:rPr lang="en-US" dirty="0" err="1">
                <a:effectLst/>
                <a:latin typeface="+mn-lt"/>
                <a:ea typeface="Calibri" panose="020F0502020204030204" pitchFamily="34" charset="0"/>
              </a:rPr>
              <a:t>zeithaml</a:t>
            </a:r>
            <a:r>
              <a:rPr lang="en-US" dirty="0">
                <a:effectLst/>
                <a:latin typeface="+mn-lt"/>
                <a:ea typeface="Calibri" panose="020F0502020204030204" pitchFamily="34" charset="0"/>
              </a:rPr>
              <a:t> and </a:t>
            </a:r>
            <a:r>
              <a:rPr lang="en-US" dirty="0" err="1">
                <a:effectLst/>
                <a:latin typeface="+mn-lt"/>
                <a:ea typeface="Calibri" panose="020F0502020204030204" pitchFamily="34" charset="0"/>
              </a:rPr>
              <a:t>bitner</a:t>
            </a:r>
            <a:r>
              <a:rPr lang="en-US" dirty="0">
                <a:effectLst/>
                <a:latin typeface="+mn-lt"/>
                <a:ea typeface="Calibri" panose="020F0502020204030204" pitchFamily="34" charset="0"/>
              </a:rPr>
              <a:t> 2000). </a:t>
            </a:r>
          </a:p>
          <a:p>
            <a:r>
              <a:rPr lang="en-US" dirty="0">
                <a:latin typeface="+mn-lt"/>
              </a:rPr>
              <a:t>Originated with </a:t>
            </a:r>
            <a:r>
              <a:rPr lang="en-US" b="0" i="0" u="none" strike="noStrike" baseline="0" dirty="0" err="1">
                <a:latin typeface="+mn-lt"/>
              </a:rPr>
              <a:t>borden</a:t>
            </a:r>
            <a:r>
              <a:rPr lang="en-US" b="0" i="0" u="none" strike="noStrike" baseline="0" dirty="0">
                <a:latin typeface="+mn-lt"/>
              </a:rPr>
              <a:t> in 1965</a:t>
            </a:r>
          </a:p>
          <a:p>
            <a:r>
              <a:rPr lang="en-US" dirty="0">
                <a:latin typeface="+mn-lt"/>
              </a:rPr>
              <a:t>Developed by </a:t>
            </a:r>
            <a:r>
              <a:rPr lang="en-US" b="0" i="0" u="none" strike="noStrike" baseline="0" dirty="0">
                <a:latin typeface="+mn-lt"/>
              </a:rPr>
              <a:t>E.J. Mc </a:t>
            </a:r>
            <a:r>
              <a:rPr lang="en-US" b="0" i="0" u="none" strike="noStrike" baseline="0" dirty="0" err="1">
                <a:latin typeface="+mn-lt"/>
              </a:rPr>
              <a:t>cathy</a:t>
            </a:r>
            <a:endParaRPr lang="en-US" dirty="0">
              <a:latin typeface="+mn-lt"/>
            </a:endParaRPr>
          </a:p>
          <a:p>
            <a:r>
              <a:rPr lang="en-US" dirty="0">
                <a:latin typeface="+mn-lt"/>
              </a:rPr>
              <a:t>Traditional 4ps (product, price, place, promotion)</a:t>
            </a:r>
          </a:p>
          <a:p>
            <a:r>
              <a:rPr lang="en-US" dirty="0">
                <a:latin typeface="+mn-lt"/>
              </a:rPr>
              <a:t>Additional </a:t>
            </a:r>
            <a:r>
              <a:rPr lang="en-US" dirty="0" err="1">
                <a:latin typeface="+mn-lt"/>
              </a:rPr>
              <a:t>ps</a:t>
            </a:r>
            <a:r>
              <a:rPr lang="en-US" dirty="0">
                <a:latin typeface="+mn-lt"/>
              </a:rPr>
              <a:t> for services people, physical evidence, processes </a:t>
            </a:r>
          </a:p>
          <a:p>
            <a:r>
              <a:rPr lang="en-US" dirty="0">
                <a:latin typeface="+mn-lt"/>
              </a:rPr>
              <a:t>Useful in creation of marketing strategy</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42589921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1. Product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dirty="0"/>
              <a:t>A</a:t>
            </a:r>
            <a:r>
              <a:rPr lang="en-US" sz="2800" dirty="0"/>
              <a:t> product consists of any offering to the market for attention, acquisition, use or consumption that might satisfy a need/want (</a:t>
            </a:r>
            <a:r>
              <a:rPr lang="en-US" sz="2800" dirty="0" err="1"/>
              <a:t>kotler</a:t>
            </a:r>
            <a:r>
              <a:rPr lang="en-US" sz="2800" dirty="0"/>
              <a:t>, 1991). </a:t>
            </a:r>
          </a:p>
          <a:p>
            <a:r>
              <a:rPr lang="en-US" dirty="0"/>
              <a:t>First level </a:t>
            </a:r>
            <a:r>
              <a:rPr lang="en-US" sz="2800" dirty="0"/>
              <a:t>core benefit</a:t>
            </a:r>
          </a:p>
          <a:p>
            <a:r>
              <a:rPr lang="en-US" sz="2800" dirty="0"/>
              <a:t>Supplementary service elements surrounding it</a:t>
            </a:r>
          </a:p>
          <a:p>
            <a:r>
              <a:rPr lang="en-US" dirty="0"/>
              <a:t>Define a product from customers need</a:t>
            </a:r>
          </a:p>
          <a:p>
            <a:pPr marL="0" marR="0">
              <a:lnSpc>
                <a:spcPct val="115000"/>
              </a:lnSpc>
              <a:spcBef>
                <a:spcPts val="0"/>
              </a:spcBef>
              <a:spcAft>
                <a:spcPts val="0"/>
              </a:spcAft>
            </a:pPr>
            <a:r>
              <a:rPr lang="en-US" dirty="0">
                <a:effectLst/>
                <a:latin typeface="+mn-lt"/>
                <a:ea typeface="Calibri" panose="020F0502020204030204" pitchFamily="34" charset="0"/>
                <a:cs typeface="Times New Roman" panose="02020603050405020304" pitchFamily="18" charset="0"/>
              </a:rPr>
              <a:t>The service offering creates value </a:t>
            </a:r>
          </a:p>
          <a:p>
            <a:pPr marL="0" marR="0">
              <a:lnSpc>
                <a:spcPct val="115000"/>
              </a:lnSpc>
              <a:spcBef>
                <a:spcPts val="0"/>
              </a:spcBef>
              <a:spcAft>
                <a:spcPts val="0"/>
              </a:spcAft>
            </a:pPr>
            <a:r>
              <a:rPr lang="en-US" dirty="0">
                <a:effectLst/>
                <a:latin typeface="+mn-lt"/>
                <a:ea typeface="Calibri" panose="020F0502020204030204" pitchFamily="34" charset="0"/>
                <a:cs typeface="Times New Roman" panose="02020603050405020304" pitchFamily="18" charset="0"/>
              </a:rPr>
              <a:t>Does better than competition in satisfying customer need.</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5582450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2. Distribution (Place):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dirty="0"/>
              <a:t>T</a:t>
            </a:r>
            <a:r>
              <a:rPr lang="en-US" sz="2800" dirty="0"/>
              <a:t>his consist of ways of delivering the services as well as channels being used. </a:t>
            </a:r>
          </a:p>
          <a:p>
            <a:r>
              <a:rPr lang="en-US" sz="2800" dirty="0"/>
              <a:t>Physical location where services are delivered, </a:t>
            </a:r>
          </a:p>
          <a:p>
            <a:r>
              <a:rPr lang="en-US" sz="2800" dirty="0"/>
              <a:t>The type of intermediary to use and </a:t>
            </a:r>
          </a:p>
          <a:p>
            <a:r>
              <a:rPr lang="en-US" sz="2800" dirty="0"/>
              <a:t>Methods of delivery -physical or online</a:t>
            </a:r>
          </a:p>
          <a:p>
            <a:r>
              <a:rPr lang="en-US" dirty="0"/>
              <a:t>A balanced combination of online and physical delivery delivers competitive advantage</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53164044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3. Promotion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This refers to different methods and techniques used to deliver information about financial services to the actual and potential customers.  </a:t>
            </a:r>
          </a:p>
          <a:p>
            <a:r>
              <a:rPr lang="en-US" sz="2800" dirty="0"/>
              <a:t>Marketing communication </a:t>
            </a:r>
          </a:p>
          <a:p>
            <a:r>
              <a:rPr lang="en-US" dirty="0"/>
              <a:t>C</a:t>
            </a:r>
            <a:r>
              <a:rPr lang="en-US" sz="2800" dirty="0"/>
              <a:t>onsist of both personal and non-personal means.</a:t>
            </a:r>
          </a:p>
          <a:p>
            <a:r>
              <a:rPr lang="en-US" sz="2800" dirty="0"/>
              <a:t>Personal means = personal selling, direct marketing</a:t>
            </a:r>
          </a:p>
          <a:p>
            <a:r>
              <a:rPr lang="en-US" sz="2800" dirty="0"/>
              <a:t> Non personal means = advertising, sales promotion, publicity, and public relations. </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86479819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3. Promotion cont.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Add “tangibility” to a service</a:t>
            </a:r>
          </a:p>
          <a:p>
            <a:r>
              <a:rPr lang="en-US" dirty="0"/>
              <a:t>Useful in </a:t>
            </a:r>
            <a:r>
              <a:rPr lang="en-US" sz="2800" dirty="0"/>
              <a:t>educating customers. </a:t>
            </a:r>
          </a:p>
          <a:p>
            <a:r>
              <a:rPr lang="en-US" sz="2800" dirty="0"/>
              <a:t>Promotion messages are delivered through salespeople and front-line staff, the tv, radio, newspapers, magazines, posters, brochures, and web sites. </a:t>
            </a:r>
          </a:p>
          <a:p>
            <a:r>
              <a:rPr lang="en-US" sz="2800" dirty="0"/>
              <a:t>Influence product and brand</a:t>
            </a:r>
          </a:p>
          <a:p>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4759029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4. Price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dirty="0">
                <a:effectLst/>
                <a:latin typeface="+mn-lt"/>
                <a:ea typeface="Calibri" panose="020F0502020204030204" pitchFamily="34" charset="0"/>
                <a:cs typeface="Times New Roman" panose="02020603050405020304" pitchFamily="18" charset="0"/>
              </a:rPr>
              <a:t>One of the most significant components of marketing mix </a:t>
            </a:r>
          </a:p>
          <a:p>
            <a:r>
              <a:rPr lang="en-US" dirty="0">
                <a:latin typeface="+mn-lt"/>
                <a:ea typeface="Calibri" panose="020F0502020204030204" pitchFamily="34" charset="0"/>
                <a:cs typeface="Times New Roman" panose="02020603050405020304" pitchFamily="18" charset="0"/>
              </a:rPr>
              <a:t>Price often equated to value and quality </a:t>
            </a:r>
          </a:p>
          <a:p>
            <a:r>
              <a:rPr lang="en-US" dirty="0">
                <a:effectLst/>
                <a:latin typeface="+mn-lt"/>
                <a:ea typeface="Calibri" panose="020F0502020204030204" pitchFamily="34" charset="0"/>
                <a:cs typeface="Times New Roman" panose="02020603050405020304" pitchFamily="18" charset="0"/>
              </a:rPr>
              <a:t>Both monetary and non-monetary cost included </a:t>
            </a:r>
          </a:p>
          <a:p>
            <a:r>
              <a:rPr lang="en-US" dirty="0">
                <a:latin typeface="+mn-lt"/>
                <a:ea typeface="Calibri" panose="020F0502020204030204" pitchFamily="34" charset="0"/>
                <a:cs typeface="Times New Roman" panose="02020603050405020304" pitchFamily="18" charset="0"/>
              </a:rPr>
              <a:t>Financial institutions charge interests on loans</a:t>
            </a:r>
          </a:p>
          <a:p>
            <a:r>
              <a:rPr lang="en-US" dirty="0">
                <a:effectLst/>
                <a:latin typeface="+mn-lt"/>
                <a:ea typeface="Calibri" panose="020F0502020204030204" pitchFamily="34" charset="0"/>
                <a:cs typeface="Times New Roman" panose="02020603050405020304" pitchFamily="18" charset="0"/>
              </a:rPr>
              <a:t>Transactions costs</a:t>
            </a:r>
          </a:p>
          <a:p>
            <a:r>
              <a:rPr lang="en-US" dirty="0">
                <a:effectLst/>
                <a:latin typeface="+mn-lt"/>
                <a:ea typeface="Calibri" panose="020F0502020204030204" pitchFamily="34" charset="0"/>
                <a:cs typeface="Times New Roman" panose="02020603050405020304" pitchFamily="18" charset="0"/>
              </a:rPr>
              <a:t>Prices used  to smoothen demand and supply of their services.</a:t>
            </a:r>
          </a:p>
          <a:p>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26460999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5. Physical evidence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The environment in which a service is delivered. </a:t>
            </a:r>
          </a:p>
          <a:p>
            <a:r>
              <a:rPr lang="en-US" sz="2800" dirty="0"/>
              <a:t>It is physical place where service is delivered</a:t>
            </a:r>
          </a:p>
          <a:p>
            <a:r>
              <a:rPr lang="en-US" sz="2800" dirty="0"/>
              <a:t> The appearance of buildings, landscaping, interior design and furnishing, equipment used, staff members appearance and even state of firm’s vehicles.</a:t>
            </a:r>
          </a:p>
          <a:p>
            <a:r>
              <a:rPr lang="en-US" dirty="0"/>
              <a:t>Creates </a:t>
            </a:r>
            <a:r>
              <a:rPr lang="en-US" sz="2800" dirty="0"/>
              <a:t>impressions and perception of service quality.</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129113385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6. Process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The actual procedures, mechanism and flow of activities by which the service is delivered. </a:t>
            </a:r>
          </a:p>
          <a:p>
            <a:r>
              <a:rPr lang="en-US" sz="2800" dirty="0"/>
              <a:t>Designed to deliver service faster and accurately</a:t>
            </a:r>
          </a:p>
          <a:p>
            <a:r>
              <a:rPr lang="en-US" dirty="0"/>
              <a:t>Processes must be made clear to employees</a:t>
            </a:r>
          </a:p>
          <a:p>
            <a:r>
              <a:rPr lang="en-US" sz="2800" dirty="0"/>
              <a:t>Must motivate</a:t>
            </a:r>
            <a:r>
              <a:rPr lang="en-US" dirty="0"/>
              <a:t> front line staff</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55849289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7. People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Human actors who play apart in service delivery.</a:t>
            </a:r>
          </a:p>
          <a:p>
            <a:r>
              <a:rPr lang="en-US" dirty="0"/>
              <a:t>D</a:t>
            </a:r>
            <a:r>
              <a:rPr lang="en-US" sz="2800" dirty="0"/>
              <a:t>eterminant of effectiveness and efficiency in service delivery. </a:t>
            </a:r>
            <a:endParaRPr lang="en-US" dirty="0"/>
          </a:p>
          <a:p>
            <a:r>
              <a:rPr lang="en-US" dirty="0"/>
              <a:t>W</a:t>
            </a:r>
            <a:r>
              <a:rPr lang="en-US" sz="2800" dirty="0"/>
              <a:t>ell trained and empowered to deliver services to customers expectations.</a:t>
            </a:r>
          </a:p>
          <a:p>
            <a:r>
              <a:rPr lang="en-US" sz="2800" dirty="0"/>
              <a:t>Consider employees’ attitude, physical appearance, knowledge, and skills </a:t>
            </a:r>
          </a:p>
          <a:p>
            <a:r>
              <a:rPr lang="en-US" sz="2800" dirty="0"/>
              <a:t>Motivate them for quality service delivery. </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18244546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8. Probing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r>
              <a:rPr lang="en-US" sz="2800" dirty="0"/>
              <a:t>Probing or marketing research is also gaining popularity in developing marketing strategy</a:t>
            </a:r>
          </a:p>
          <a:p>
            <a:r>
              <a:rPr lang="en-US" dirty="0"/>
              <a:t>Thorough market research results in developing appropriate strategies </a:t>
            </a:r>
          </a:p>
          <a:p>
            <a:r>
              <a:rPr lang="en-US" sz="2800" dirty="0"/>
              <a:t>Customer orientation and quality service delivery are products of quality market research </a:t>
            </a:r>
          </a:p>
          <a:p>
            <a:r>
              <a:rPr lang="en-US" dirty="0"/>
              <a:t>Financial service providers must therefore invest in marketing research</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9986699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pPr algn="l"/>
            <a:r>
              <a:rPr lang="en-US" dirty="0"/>
              <a:t>References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normAutofit fontScale="62500" lnSpcReduction="20000"/>
          </a:bodyPr>
          <a:lstStyle/>
          <a:p>
            <a:r>
              <a:rPr lang="en-US" sz="2800" dirty="0"/>
              <a:t>CIM (2015) Marketing and the 7Ps: A brief summary of marketing and how it work: Retrieved</a:t>
            </a:r>
          </a:p>
          <a:p>
            <a:r>
              <a:rPr lang="en-US" sz="2800" dirty="0"/>
              <a:t>from https://www.cim.co.uk/media/4772/7ps.pdf</a:t>
            </a:r>
          </a:p>
          <a:p>
            <a:r>
              <a:rPr lang="en-US" sz="2800" dirty="0" err="1"/>
              <a:t>Diar</a:t>
            </a:r>
            <a:r>
              <a:rPr lang="en-US" sz="2800" dirty="0"/>
              <a:t> A. Y. (2017) Factors affecting the growth of micro finance institutions in Kenya: a case of selected</a:t>
            </a:r>
          </a:p>
          <a:p>
            <a:r>
              <a:rPr lang="en-US" sz="2800" dirty="0"/>
              <a:t>micro finance banks in Nairobi city county, Kenya. Strategic Journal of Business and Change</a:t>
            </a:r>
          </a:p>
          <a:p>
            <a:r>
              <a:rPr lang="en-US" sz="2800" dirty="0"/>
              <a:t>Management.</a:t>
            </a:r>
          </a:p>
          <a:p>
            <a:r>
              <a:rPr lang="en-US" sz="2800" dirty="0" err="1"/>
              <a:t>Heyer</a:t>
            </a:r>
            <a:r>
              <a:rPr lang="en-US" sz="2800" dirty="0"/>
              <a:t> A, King M. (2015) Kenya’s Financial Transformation in the 21st Century. FSD Kenya</a:t>
            </a:r>
          </a:p>
          <a:p>
            <a:r>
              <a:rPr lang="en-US" sz="2800" dirty="0" err="1"/>
              <a:t>Kairuthi</a:t>
            </a:r>
            <a:r>
              <a:rPr lang="en-US" sz="2800" dirty="0"/>
              <a:t> L (2010) Factors influencing the growth of financial institutions in Kenya: a case study</a:t>
            </a:r>
          </a:p>
          <a:p>
            <a:r>
              <a:rPr lang="en-US" sz="2800" dirty="0"/>
              <a:t>of Equity Bank Ltd. Unpublished thesis University of Nairobi,</a:t>
            </a:r>
          </a:p>
          <a:p>
            <a:r>
              <a:rPr lang="en-US" sz="2800" dirty="0"/>
              <a:t>http://erepository.uonbi.ac.ke:8080/handle/123456789/5545</a:t>
            </a:r>
          </a:p>
          <a:p>
            <a:r>
              <a:rPr lang="en-US" sz="2800" dirty="0"/>
              <a:t>Lovelock Ch., &amp; Wirtz J. (2011) Services Marketing. People, Technology, Strategy, Prentice</a:t>
            </a:r>
          </a:p>
          <a:p>
            <a:r>
              <a:rPr lang="en-US" sz="2800" dirty="0"/>
              <a:t>Hall,</a:t>
            </a:r>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80679576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272209"/>
            <a:ext cx="8057322" cy="5141843"/>
          </a:xfrm>
        </p:spPr>
        <p:txBody>
          <a:bodyPr>
            <a:normAutofit fontScale="40000" lnSpcReduction="20000"/>
          </a:bodyPr>
          <a:lstStyle/>
          <a:p>
            <a:r>
              <a:rPr lang="en-US" sz="4500" dirty="0"/>
              <a:t>Nayyar G, Hallward-</a:t>
            </a:r>
            <a:r>
              <a:rPr lang="en-US" sz="4500" dirty="0" err="1"/>
              <a:t>Driemeier</a:t>
            </a:r>
            <a:r>
              <a:rPr lang="en-US" sz="4500" dirty="0"/>
              <a:t> M, &amp; Davies E (2021) At Your Service? The Promise of</a:t>
            </a:r>
          </a:p>
          <a:p>
            <a:r>
              <a:rPr lang="en-US" sz="4500" dirty="0"/>
              <a:t>Services-Led . Development International Bank for Reconstruction and Development /</a:t>
            </a:r>
          </a:p>
          <a:p>
            <a:r>
              <a:rPr lang="en-US" sz="4500" dirty="0"/>
              <a:t>The World Bank</a:t>
            </a:r>
          </a:p>
          <a:p>
            <a:r>
              <a:rPr lang="en-US" sz="4500" dirty="0"/>
              <a:t>P. Kotler P. (1991), Marketing Management: Analysis, Planning and Control 7</a:t>
            </a:r>
          </a:p>
          <a:p>
            <a:r>
              <a:rPr lang="en-US" sz="4500" dirty="0" err="1"/>
              <a:t>th</a:t>
            </a:r>
            <a:r>
              <a:rPr lang="en-US" sz="4500" dirty="0"/>
              <a:t> Edition,</a:t>
            </a:r>
          </a:p>
          <a:p>
            <a:r>
              <a:rPr lang="en-US" sz="4500" dirty="0"/>
              <a:t>Prentice Hall, Englewood Cliffs. .</a:t>
            </a:r>
          </a:p>
          <a:p>
            <a:r>
              <a:rPr lang="en-US" sz="4500" dirty="0"/>
              <a:t>Palmer A. (1994), Principles of Services Marketing, McGraw-Hill Book Company Europe,</a:t>
            </a:r>
          </a:p>
          <a:p>
            <a:r>
              <a:rPr lang="en-US" sz="4500" dirty="0"/>
              <a:t>Payne A (1993), The Essence of Services Marketing, Prentice Hall,</a:t>
            </a:r>
          </a:p>
          <a:p>
            <a:r>
              <a:rPr lang="en-US" sz="4500" dirty="0" err="1"/>
              <a:t>Yego</a:t>
            </a:r>
            <a:r>
              <a:rPr lang="en-US" sz="4500" dirty="0"/>
              <a:t>, V K. &amp; </a:t>
            </a:r>
            <a:r>
              <a:rPr lang="en-US" sz="4500" dirty="0" err="1"/>
              <a:t>Odunga</a:t>
            </a:r>
            <a:r>
              <a:rPr lang="en-US" sz="4500" dirty="0"/>
              <a:t> R.M (2014). Factors Influencing Growth of </a:t>
            </a:r>
            <a:r>
              <a:rPr lang="en-US" sz="4500" dirty="0" err="1"/>
              <a:t>Rosca</a:t>
            </a:r>
            <a:r>
              <a:rPr lang="en-US" sz="4500" dirty="0"/>
              <a:t> Banking Services in</a:t>
            </a:r>
          </a:p>
          <a:p>
            <a:r>
              <a:rPr lang="en-US" sz="4500" dirty="0"/>
              <a:t>Kenya, A Case of Nairobi CBD. Retrieved from: http://ir.mu.ac.ke:8080/xmlui /bitstream</a:t>
            </a:r>
          </a:p>
          <a:p>
            <a:r>
              <a:rPr lang="en-US" sz="4500" dirty="0"/>
              <a:t>/handle/</a:t>
            </a:r>
          </a:p>
          <a:p>
            <a:r>
              <a:rPr lang="en-US" sz="4500" dirty="0"/>
              <a:t>Zeithaml V.A &amp; Bitner M. J. (2000), Services Marketing. Integrating Customer Focus Across</a:t>
            </a:r>
          </a:p>
          <a:p>
            <a:r>
              <a:rPr lang="en-US" sz="4500" dirty="0"/>
              <a:t>the Firm, McGraw-Hill Higher Education.</a:t>
            </a:r>
          </a:p>
          <a:p>
            <a:pPr marL="0" indent="0">
              <a:buNone/>
            </a:pP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428217304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EFE84A-BA5A-4A7E-976F-C1182E815551}"/>
              </a:ext>
            </a:extLst>
          </p:cNvPr>
          <p:cNvSpPr>
            <a:spLocks noGrp="1"/>
          </p:cNvSpPr>
          <p:nvPr>
            <p:ph type="title"/>
          </p:nvPr>
        </p:nvSpPr>
        <p:spPr/>
        <p:txBody>
          <a:bodyPr/>
          <a:lstStyle/>
          <a:p>
            <a:r>
              <a:rPr lang="en-US" dirty="0"/>
              <a:t>End  </a:t>
            </a:r>
          </a:p>
        </p:txBody>
      </p:sp>
      <p:sp>
        <p:nvSpPr>
          <p:cNvPr id="3" name="Content Placeholder 2">
            <a:extLst>
              <a:ext uri="{FF2B5EF4-FFF2-40B4-BE49-F238E27FC236}">
                <a16:creationId xmlns:a16="http://schemas.microsoft.com/office/drawing/2014/main" id="{04B1556D-CF1C-4FDD-88B8-4B90184F8DB2}"/>
              </a:ext>
            </a:extLst>
          </p:cNvPr>
          <p:cNvSpPr>
            <a:spLocks noGrp="1"/>
          </p:cNvSpPr>
          <p:nvPr>
            <p:ph sz="half" idx="1"/>
          </p:nvPr>
        </p:nvSpPr>
        <p:spPr>
          <a:xfrm>
            <a:off x="609600" y="1600203"/>
            <a:ext cx="8057322" cy="4525963"/>
          </a:xfrm>
        </p:spPr>
        <p:txBody>
          <a:bodyPr/>
          <a:lstStyle/>
          <a:p>
            <a:pPr algn="ctr"/>
            <a:endParaRPr lang="en-US" sz="2800" dirty="0"/>
          </a:p>
          <a:p>
            <a:pPr algn="ctr"/>
            <a:endParaRPr lang="en-US" dirty="0"/>
          </a:p>
          <a:p>
            <a:pPr algn="ctr"/>
            <a:endParaRPr lang="en-US" sz="2800" dirty="0"/>
          </a:p>
          <a:p>
            <a:pPr algn="ctr"/>
            <a:r>
              <a:rPr lang="en-US" sz="2800" dirty="0"/>
              <a:t>End of lecture 1</a:t>
            </a:r>
          </a:p>
          <a:p>
            <a:pPr algn="ctr"/>
            <a:r>
              <a:rPr lang="en-US" dirty="0"/>
              <a:t>Thank you </a:t>
            </a:r>
            <a:endParaRPr lang="en-US" sz="2800" dirty="0"/>
          </a:p>
        </p:txBody>
      </p:sp>
      <p:sp>
        <p:nvSpPr>
          <p:cNvPr id="4" name="Content Placeholder 3">
            <a:extLst>
              <a:ext uri="{FF2B5EF4-FFF2-40B4-BE49-F238E27FC236}">
                <a16:creationId xmlns:a16="http://schemas.microsoft.com/office/drawing/2014/main" id="{BB9D608F-1669-4CAF-959C-DD8CE7DC57FB}"/>
              </a:ext>
            </a:extLst>
          </p:cNvPr>
          <p:cNvSpPr>
            <a:spLocks noGrp="1"/>
          </p:cNvSpPr>
          <p:nvPr>
            <p:ph sz="half" idx="2"/>
          </p:nvPr>
        </p:nvSpPr>
        <p:spPr>
          <a:xfrm>
            <a:off x="8865704" y="4068417"/>
            <a:ext cx="3123096" cy="2057749"/>
          </a:xfrm>
        </p:spPr>
        <p:txBody>
          <a:bodyPr/>
          <a:lstStyle/>
          <a:p>
            <a:r>
              <a:rPr lang="en-US" dirty="0"/>
              <a:t>.</a:t>
            </a:r>
          </a:p>
        </p:txBody>
      </p:sp>
    </p:spTree>
    <p:extLst>
      <p:ext uri="{BB962C8B-B14F-4D97-AF65-F5344CB8AC3E}">
        <p14:creationId xmlns:p14="http://schemas.microsoft.com/office/powerpoint/2010/main" val="3598831701"/>
      </p:ext>
    </p:extLst>
  </p:cSld>
  <p:clrMapOvr>
    <a:masterClrMapping/>
  </p:clrMapOvr>
</p:sld>
</file>

<file path=ppt/theme/theme1.xml><?xml version="1.0" encoding="utf-8"?>
<a:theme xmlns:a="http://schemas.openxmlformats.org/drawingml/2006/main" name="Theme1">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1" id="{7D65EE33-6EC9-4595-8B7B-A6BA5ED4063D}" vid="{38DF78B5-C8BD-4476-BEE4-FA264D75F6A6}"/>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Presentation3</Template>
  <TotalTime>743</TotalTime>
  <Words>1791</Words>
  <Application>Microsoft Office PowerPoint</Application>
  <PresentationFormat>Widescreen</PresentationFormat>
  <Paragraphs>249</Paragraphs>
  <Slides>33</Slides>
  <Notes>1</Notes>
  <HiddenSlides>0</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33</vt:i4>
      </vt:variant>
    </vt:vector>
  </HeadingPairs>
  <TitlesOfParts>
    <vt:vector size="40" baseType="lpstr">
      <vt:lpstr>Arial</vt:lpstr>
      <vt:lpstr>Calibri</vt:lpstr>
      <vt:lpstr>Courier New</vt:lpstr>
      <vt:lpstr>Lucida Sans</vt:lpstr>
      <vt:lpstr>Narkisim</vt:lpstr>
      <vt:lpstr>Theme1</vt:lpstr>
      <vt:lpstr>Custom Design</vt:lpstr>
      <vt:lpstr>MARKETING OF FINANCIAL SERVICES</vt:lpstr>
      <vt:lpstr>Introduction </vt:lpstr>
      <vt:lpstr>Class Requirements  </vt:lpstr>
      <vt:lpstr>Intended learning outcomes  </vt:lpstr>
      <vt:lpstr>Definition of service  </vt:lpstr>
      <vt:lpstr>Lessons learnt from definitions  </vt:lpstr>
      <vt:lpstr>Definition of financial service  </vt:lpstr>
      <vt:lpstr>Types of financial institutions </vt:lpstr>
      <vt:lpstr>Financial services offered </vt:lpstr>
      <vt:lpstr>Factors influence Growth of financial service sector </vt:lpstr>
      <vt:lpstr>Factors influence Growth of financial service sector Cont.</vt:lpstr>
      <vt:lpstr>Growth of financial services marketing </vt:lpstr>
      <vt:lpstr>Contribution of financial service sector to the economy </vt:lpstr>
      <vt:lpstr>Services characteristics and marketing implications  </vt:lpstr>
      <vt:lpstr>Services characteristics cont.</vt:lpstr>
      <vt:lpstr>Services characteristics cont.</vt:lpstr>
      <vt:lpstr>Services characteristics cont.</vt:lpstr>
      <vt:lpstr>Services characteristics cont.</vt:lpstr>
      <vt:lpstr>Services characteristics cont.</vt:lpstr>
      <vt:lpstr>Services characteristics cont.</vt:lpstr>
      <vt:lpstr>Marketing Mix for Financial Services </vt:lpstr>
      <vt:lpstr>1. Product  </vt:lpstr>
      <vt:lpstr>2. Distribution (Place):  </vt:lpstr>
      <vt:lpstr>3. Promotion </vt:lpstr>
      <vt:lpstr>3. Promotion cont. </vt:lpstr>
      <vt:lpstr>4. Price  </vt:lpstr>
      <vt:lpstr>5. Physical evidence  </vt:lpstr>
      <vt:lpstr>6. Process  </vt:lpstr>
      <vt:lpstr>7. People  </vt:lpstr>
      <vt:lpstr>8. Probing </vt:lpstr>
      <vt:lpstr>References  </vt:lpstr>
      <vt:lpstr> </vt:lpstr>
      <vt:lpstr>End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MARKETING OF FINANCIAL SERVICES</dc:title>
  <dc:creator>Dr. John N. Kamau</dc:creator>
  <cp:lastModifiedBy>Mary Njau</cp:lastModifiedBy>
  <cp:revision>19</cp:revision>
  <dcterms:created xsi:type="dcterms:W3CDTF">2022-03-11T15:32:41Z</dcterms:created>
  <dcterms:modified xsi:type="dcterms:W3CDTF">2022-06-06T11:02:16Z</dcterms:modified>
</cp:coreProperties>
</file>