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89" r:id="rId4"/>
    <p:sldId id="288" r:id="rId5"/>
    <p:sldId id="287" r:id="rId6"/>
    <p:sldId id="286" r:id="rId7"/>
    <p:sldId id="285" r:id="rId8"/>
    <p:sldId id="284" r:id="rId9"/>
    <p:sldId id="290" r:id="rId10"/>
    <p:sldId id="282" r:id="rId11"/>
    <p:sldId id="281" r:id="rId12"/>
    <p:sldId id="280" r:id="rId13"/>
    <p:sldId id="291" r:id="rId14"/>
    <p:sldId id="292" r:id="rId15"/>
    <p:sldId id="293" r:id="rId16"/>
    <p:sldId id="279" r:id="rId17"/>
    <p:sldId id="278" r:id="rId18"/>
    <p:sldId id="277" r:id="rId19"/>
    <p:sldId id="276" r:id="rId20"/>
    <p:sldId id="275" r:id="rId21"/>
    <p:sldId id="274" r:id="rId22"/>
    <p:sldId id="273" r:id="rId23"/>
    <p:sldId id="294" r:id="rId24"/>
    <p:sldId id="272" r:id="rId25"/>
    <p:sldId id="295" r:id="rId26"/>
    <p:sldId id="271" r:id="rId27"/>
    <p:sldId id="270" r:id="rId28"/>
    <p:sldId id="269" r:id="rId29"/>
    <p:sldId id="297" r:id="rId30"/>
    <p:sldId id="268" r:id="rId31"/>
    <p:sldId id="296" r:id="rId32"/>
    <p:sldId id="267" r:id="rId33"/>
    <p:sldId id="298" r:id="rId34"/>
    <p:sldId id="266" r:id="rId35"/>
    <p:sldId id="299" r:id="rId36"/>
    <p:sldId id="265" r:id="rId37"/>
    <p:sldId id="264" r:id="rId38"/>
    <p:sldId id="300" r:id="rId39"/>
    <p:sldId id="301" r:id="rId40"/>
    <p:sldId id="263" r:id="rId4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52" autoAdjust="0"/>
    <p:restoredTop sz="94660"/>
  </p:normalViewPr>
  <p:slideViewPr>
    <p:cSldViewPr snapToGrid="0">
      <p:cViewPr varScale="1">
        <p:scale>
          <a:sx n="72" d="100"/>
          <a:sy n="72" d="100"/>
        </p:scale>
        <p:origin x="45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E12C460-697D-4DBC-BA10-6D45BBC1CAB6}" type="doc">
      <dgm:prSet loTypeId="urn:microsoft.com/office/officeart/2005/8/layout/target1" loCatId="relationship" qsTypeId="urn:microsoft.com/office/officeart/2005/8/quickstyle/simple1" qsCatId="simple" csTypeId="urn:microsoft.com/office/officeart/2005/8/colors/accent1_2" csCatId="accent1" phldr="1"/>
      <dgm:spPr/>
    </dgm:pt>
    <dgm:pt modelId="{CF1A5E2E-0989-4CEF-8340-A4C032EDB83C}">
      <dgm:prSet phldrT="[Text]"/>
      <dgm:spPr>
        <a:ln>
          <a:solidFill>
            <a:schemeClr val="tx1"/>
          </a:solidFill>
        </a:ln>
      </dgm:spPr>
      <dgm:t>
        <a:bodyPr/>
        <a:lstStyle/>
        <a:p>
          <a:pPr algn="ctr"/>
          <a:r>
            <a:rPr lang="en-US" b="1">
              <a:solidFill>
                <a:srgbClr val="FF0000"/>
              </a:solidFill>
            </a:rPr>
            <a:t>Internal Environment </a:t>
          </a:r>
        </a:p>
        <a:p>
          <a:pPr algn="ctr"/>
          <a:r>
            <a:rPr lang="en-US">
              <a:solidFill>
                <a:srgbClr val="FF0000"/>
              </a:solidFill>
            </a:rPr>
            <a:t>Shareholders, </a:t>
          </a:r>
        </a:p>
        <a:p>
          <a:pPr algn="ctr"/>
          <a:r>
            <a:rPr lang="en-US">
              <a:solidFill>
                <a:srgbClr val="FF0000"/>
              </a:solidFill>
            </a:rPr>
            <a:t>Borad Of Directors, </a:t>
          </a:r>
        </a:p>
        <a:p>
          <a:pPr algn="ctr"/>
          <a:r>
            <a:rPr lang="en-US">
              <a:solidFill>
                <a:srgbClr val="FF0000"/>
              </a:solidFill>
            </a:rPr>
            <a:t>Management, Culture, Employees, </a:t>
          </a:r>
        </a:p>
      </dgm:t>
    </dgm:pt>
    <dgm:pt modelId="{E1CF3D90-1C04-4C71-9A20-098ED7D5E492}" type="parTrans" cxnId="{244D4FC7-7439-4F75-BF50-A3445DC299E3}">
      <dgm:prSet/>
      <dgm:spPr/>
      <dgm:t>
        <a:bodyPr/>
        <a:lstStyle/>
        <a:p>
          <a:endParaRPr lang="en-US"/>
        </a:p>
      </dgm:t>
    </dgm:pt>
    <dgm:pt modelId="{15B11AB9-1961-40CD-9039-1163CB18D573}" type="sibTrans" cxnId="{244D4FC7-7439-4F75-BF50-A3445DC299E3}">
      <dgm:prSet/>
      <dgm:spPr/>
      <dgm:t>
        <a:bodyPr/>
        <a:lstStyle/>
        <a:p>
          <a:endParaRPr lang="en-US"/>
        </a:p>
      </dgm:t>
    </dgm:pt>
    <dgm:pt modelId="{01E1DF4A-CD65-4658-9692-0A3E2C9AFB23}">
      <dgm:prSet phldrT="[Text]" custT="1"/>
      <dgm:spPr>
        <a:ln>
          <a:solidFill>
            <a:schemeClr val="tx1"/>
          </a:solidFill>
        </a:ln>
      </dgm:spPr>
      <dgm:t>
        <a:bodyPr/>
        <a:lstStyle/>
        <a:p>
          <a:pPr algn="ctr"/>
          <a:endParaRPr lang="en-US" sz="800" b="1"/>
        </a:p>
        <a:p>
          <a:pPr algn="ctr"/>
          <a:r>
            <a:rPr lang="en-US" sz="800" b="1">
              <a:solidFill>
                <a:schemeClr val="accent3">
                  <a:lumMod val="50000"/>
                </a:schemeClr>
              </a:solidFill>
            </a:rPr>
            <a:t>Task Environment</a:t>
          </a:r>
        </a:p>
        <a:p>
          <a:pPr algn="ctr"/>
          <a:r>
            <a:rPr lang="en-US" sz="800">
              <a:solidFill>
                <a:schemeClr val="accent3">
                  <a:lumMod val="50000"/>
                </a:schemeClr>
              </a:solidFill>
            </a:rPr>
            <a:t>Customers</a:t>
          </a:r>
        </a:p>
        <a:p>
          <a:pPr algn="ctr"/>
          <a:r>
            <a:rPr lang="en-US" sz="800">
              <a:solidFill>
                <a:schemeClr val="accent3">
                  <a:lumMod val="50000"/>
                </a:schemeClr>
              </a:solidFill>
            </a:rPr>
            <a:t> Regulators</a:t>
          </a:r>
        </a:p>
        <a:p>
          <a:pPr algn="ctr"/>
          <a:r>
            <a:rPr lang="en-US" sz="800">
              <a:solidFill>
                <a:schemeClr val="accent3">
                  <a:lumMod val="50000"/>
                </a:schemeClr>
              </a:solidFill>
            </a:rPr>
            <a:t> Competitors</a:t>
          </a:r>
        </a:p>
        <a:p>
          <a:pPr algn="ctr"/>
          <a:r>
            <a:rPr lang="en-US" sz="800">
              <a:solidFill>
                <a:schemeClr val="accent3">
                  <a:lumMod val="50000"/>
                </a:schemeClr>
              </a:solidFill>
            </a:rPr>
            <a:t>Suppliers </a:t>
          </a:r>
        </a:p>
        <a:p>
          <a:pPr algn="ctr"/>
          <a:endParaRPr lang="en-US" sz="600"/>
        </a:p>
      </dgm:t>
    </dgm:pt>
    <dgm:pt modelId="{B542EE32-542B-4E9A-AF90-BEFF943BA638}" type="parTrans" cxnId="{D5640854-1556-438C-AC45-26599EAA16E8}">
      <dgm:prSet/>
      <dgm:spPr/>
      <dgm:t>
        <a:bodyPr/>
        <a:lstStyle/>
        <a:p>
          <a:endParaRPr lang="en-US"/>
        </a:p>
      </dgm:t>
    </dgm:pt>
    <dgm:pt modelId="{1D7EFAB4-2398-4799-8FA1-EECFD352D09B}" type="sibTrans" cxnId="{D5640854-1556-438C-AC45-26599EAA16E8}">
      <dgm:prSet/>
      <dgm:spPr/>
      <dgm:t>
        <a:bodyPr/>
        <a:lstStyle/>
        <a:p>
          <a:endParaRPr lang="en-US"/>
        </a:p>
      </dgm:t>
    </dgm:pt>
    <dgm:pt modelId="{476A2FD0-641C-4CF0-9282-6D1127249121}">
      <dgm:prSet phldrT="[Text]" custT="1"/>
      <dgm:spPr>
        <a:ln>
          <a:solidFill>
            <a:schemeClr val="tx1"/>
          </a:solidFill>
        </a:ln>
      </dgm:spPr>
      <dgm:t>
        <a:bodyPr/>
        <a:lstStyle/>
        <a:p>
          <a:r>
            <a:rPr lang="en-US" sz="1000" b="1">
              <a:solidFill>
                <a:schemeClr val="tx2">
                  <a:lumMod val="50000"/>
                </a:schemeClr>
              </a:solidFill>
            </a:rPr>
            <a:t>Genaral Enviroment </a:t>
          </a:r>
        </a:p>
        <a:p>
          <a:r>
            <a:rPr lang="en-US" sz="1000">
              <a:solidFill>
                <a:schemeClr val="tx2">
                  <a:lumMod val="50000"/>
                </a:schemeClr>
              </a:solidFill>
            </a:rPr>
            <a:t>Economic, </a:t>
          </a:r>
        </a:p>
        <a:p>
          <a:r>
            <a:rPr lang="en-US" sz="1000">
              <a:solidFill>
                <a:schemeClr val="tx2">
                  <a:lumMod val="50000"/>
                </a:schemeClr>
              </a:solidFill>
            </a:rPr>
            <a:t>Political Legal, </a:t>
          </a:r>
        </a:p>
        <a:p>
          <a:r>
            <a:rPr lang="en-US" sz="1000">
              <a:solidFill>
                <a:schemeClr val="tx2">
                  <a:lumMod val="50000"/>
                </a:schemeClr>
              </a:solidFill>
            </a:rPr>
            <a:t>Social-cultural </a:t>
          </a:r>
        </a:p>
        <a:p>
          <a:r>
            <a:rPr lang="en-US" sz="1000">
              <a:solidFill>
                <a:schemeClr val="tx2">
                  <a:lumMod val="50000"/>
                </a:schemeClr>
              </a:solidFill>
            </a:rPr>
            <a:t>Technological </a:t>
          </a:r>
        </a:p>
      </dgm:t>
    </dgm:pt>
    <dgm:pt modelId="{99C519E7-A446-4F77-8AC7-F072B72FFC8A}" type="parTrans" cxnId="{3F07B66E-F2E7-44D8-9C80-950212430B9F}">
      <dgm:prSet/>
      <dgm:spPr/>
      <dgm:t>
        <a:bodyPr/>
        <a:lstStyle/>
        <a:p>
          <a:endParaRPr lang="en-US"/>
        </a:p>
      </dgm:t>
    </dgm:pt>
    <dgm:pt modelId="{4B65BF79-6B32-4179-9619-E13281CBC905}" type="sibTrans" cxnId="{3F07B66E-F2E7-44D8-9C80-950212430B9F}">
      <dgm:prSet/>
      <dgm:spPr/>
      <dgm:t>
        <a:bodyPr/>
        <a:lstStyle/>
        <a:p>
          <a:endParaRPr lang="en-US"/>
        </a:p>
      </dgm:t>
    </dgm:pt>
    <dgm:pt modelId="{EBF7BBEC-BC61-4F60-9960-AA550901D09B}" type="pres">
      <dgm:prSet presAssocID="{BE12C460-697D-4DBC-BA10-6D45BBC1CAB6}" presName="composite" presStyleCnt="0">
        <dgm:presLayoutVars>
          <dgm:chMax val="5"/>
          <dgm:dir/>
          <dgm:resizeHandles val="exact"/>
        </dgm:presLayoutVars>
      </dgm:prSet>
      <dgm:spPr/>
    </dgm:pt>
    <dgm:pt modelId="{9C79697B-4322-4D18-8EFE-69114612E00B}" type="pres">
      <dgm:prSet presAssocID="{CF1A5E2E-0989-4CEF-8340-A4C032EDB83C}" presName="circle1" presStyleLbl="lnNode1" presStyleIdx="0" presStyleCnt="3" custScaleX="182540" custScaleY="178572" custLinFactNeighborX="-5952" custLinFactNeighborY="-3968"/>
      <dgm:spPr>
        <a:solidFill>
          <a:schemeClr val="accent6"/>
        </a:solidFill>
      </dgm:spPr>
    </dgm:pt>
    <dgm:pt modelId="{75A6EAA2-87FE-410E-A0CB-941E42CD6917}" type="pres">
      <dgm:prSet presAssocID="{CF1A5E2E-0989-4CEF-8340-A4C032EDB83C}" presName="text1" presStyleLbl="revTx" presStyleIdx="0" presStyleCnt="3" custScaleX="98016" custLinFactNeighborX="1587" custLinFactNeighborY="-6803">
        <dgm:presLayoutVars>
          <dgm:bulletEnabled val="1"/>
        </dgm:presLayoutVars>
      </dgm:prSet>
      <dgm:spPr/>
    </dgm:pt>
    <dgm:pt modelId="{EBA94F77-0F75-4408-8D11-B9CDA7B930DD}" type="pres">
      <dgm:prSet presAssocID="{CF1A5E2E-0989-4CEF-8340-A4C032EDB83C}" presName="line1" presStyleLbl="callout" presStyleIdx="0" presStyleCnt="6"/>
      <dgm:spPr/>
    </dgm:pt>
    <dgm:pt modelId="{FFFC07E0-317A-4B7B-B5AB-8C4ABF388A5B}" type="pres">
      <dgm:prSet presAssocID="{CF1A5E2E-0989-4CEF-8340-A4C032EDB83C}" presName="d1" presStyleLbl="callout" presStyleIdx="1" presStyleCnt="6"/>
      <dgm:spPr/>
    </dgm:pt>
    <dgm:pt modelId="{C8ECFD0A-1E09-438D-A2EB-56ECBA798AF5}" type="pres">
      <dgm:prSet presAssocID="{01E1DF4A-CD65-4658-9692-0A3E2C9AFB23}" presName="circle2" presStyleLbl="lnNode1" presStyleIdx="1" presStyleCnt="3"/>
      <dgm:spPr>
        <a:solidFill>
          <a:schemeClr val="accent3">
            <a:lumMod val="60000"/>
            <a:lumOff val="40000"/>
          </a:schemeClr>
        </a:solidFill>
      </dgm:spPr>
    </dgm:pt>
    <dgm:pt modelId="{5CE8F898-E8E8-4BF5-90BE-94B1D1141059}" type="pres">
      <dgm:prSet presAssocID="{01E1DF4A-CD65-4658-9692-0A3E2C9AFB23}" presName="text2" presStyleLbl="revTx" presStyleIdx="1" presStyleCnt="3" custScaleX="90079" custScaleY="104082" custLinFactNeighborX="-1588" custLinFactNeighborY="14967">
        <dgm:presLayoutVars>
          <dgm:bulletEnabled val="1"/>
        </dgm:presLayoutVars>
      </dgm:prSet>
      <dgm:spPr/>
    </dgm:pt>
    <dgm:pt modelId="{17AA2782-65F7-4328-AAB5-901D88468B90}" type="pres">
      <dgm:prSet presAssocID="{01E1DF4A-CD65-4658-9692-0A3E2C9AFB23}" presName="line2" presStyleLbl="callout" presStyleIdx="2" presStyleCnt="6"/>
      <dgm:spPr/>
    </dgm:pt>
    <dgm:pt modelId="{D0C9B248-F030-4147-9C5E-9A063863A43B}" type="pres">
      <dgm:prSet presAssocID="{01E1DF4A-CD65-4658-9692-0A3E2C9AFB23}" presName="d2" presStyleLbl="callout" presStyleIdx="3" presStyleCnt="6"/>
      <dgm:spPr/>
    </dgm:pt>
    <dgm:pt modelId="{9425EE85-10BA-4879-91AB-EB45C53205C2}" type="pres">
      <dgm:prSet presAssocID="{476A2FD0-641C-4CF0-9282-6D1127249121}" presName="circle3" presStyleLbl="lnNode1" presStyleIdx="2" presStyleCnt="3" custLinFactNeighborX="-2778" custLinFactNeighborY="-1984"/>
      <dgm:spPr/>
    </dgm:pt>
    <dgm:pt modelId="{C716E516-1573-46E6-B17B-46AC1EEA71B7}" type="pres">
      <dgm:prSet presAssocID="{476A2FD0-641C-4CF0-9282-6D1127249121}" presName="text3" presStyleLbl="revTx" presStyleIdx="2" presStyleCnt="3" custScaleY="158503" custLinFactNeighborX="1588" custLinFactNeighborY="69388">
        <dgm:presLayoutVars>
          <dgm:bulletEnabled val="1"/>
        </dgm:presLayoutVars>
      </dgm:prSet>
      <dgm:spPr/>
    </dgm:pt>
    <dgm:pt modelId="{3663B59D-6DE4-4860-BD1B-4A5FE89D2E24}" type="pres">
      <dgm:prSet presAssocID="{476A2FD0-641C-4CF0-9282-6D1127249121}" presName="line3" presStyleLbl="callout" presStyleIdx="4" presStyleCnt="6"/>
      <dgm:spPr/>
    </dgm:pt>
    <dgm:pt modelId="{A6EF33D3-FEA7-49A2-8DF9-10707F53B2CF}" type="pres">
      <dgm:prSet presAssocID="{476A2FD0-641C-4CF0-9282-6D1127249121}" presName="d3" presStyleLbl="callout" presStyleIdx="5" presStyleCnt="6"/>
      <dgm:spPr/>
    </dgm:pt>
  </dgm:ptLst>
  <dgm:cxnLst>
    <dgm:cxn modelId="{DF57DD03-EB19-4115-B178-F507E6A09C9A}" type="presOf" srcId="{476A2FD0-641C-4CF0-9282-6D1127249121}" destId="{C716E516-1573-46E6-B17B-46AC1EEA71B7}" srcOrd="0" destOrd="0" presId="urn:microsoft.com/office/officeart/2005/8/layout/target1"/>
    <dgm:cxn modelId="{13526426-6B3B-4C86-A947-E72AA54B67D0}" type="presOf" srcId="{01E1DF4A-CD65-4658-9692-0A3E2C9AFB23}" destId="{5CE8F898-E8E8-4BF5-90BE-94B1D1141059}" srcOrd="0" destOrd="0" presId="urn:microsoft.com/office/officeart/2005/8/layout/target1"/>
    <dgm:cxn modelId="{3F07B66E-F2E7-44D8-9C80-950212430B9F}" srcId="{BE12C460-697D-4DBC-BA10-6D45BBC1CAB6}" destId="{476A2FD0-641C-4CF0-9282-6D1127249121}" srcOrd="2" destOrd="0" parTransId="{99C519E7-A446-4F77-8AC7-F072B72FFC8A}" sibTransId="{4B65BF79-6B32-4179-9619-E13281CBC905}"/>
    <dgm:cxn modelId="{D5640854-1556-438C-AC45-26599EAA16E8}" srcId="{BE12C460-697D-4DBC-BA10-6D45BBC1CAB6}" destId="{01E1DF4A-CD65-4658-9692-0A3E2C9AFB23}" srcOrd="1" destOrd="0" parTransId="{B542EE32-542B-4E9A-AF90-BEFF943BA638}" sibTransId="{1D7EFAB4-2398-4799-8FA1-EECFD352D09B}"/>
    <dgm:cxn modelId="{5B54C892-64EC-4FC8-9FD1-97DE527131ED}" type="presOf" srcId="{BE12C460-697D-4DBC-BA10-6D45BBC1CAB6}" destId="{EBF7BBEC-BC61-4F60-9960-AA550901D09B}" srcOrd="0" destOrd="0" presId="urn:microsoft.com/office/officeart/2005/8/layout/target1"/>
    <dgm:cxn modelId="{EA9041B3-C03C-448B-8E23-9E2484DB811E}" type="presOf" srcId="{CF1A5E2E-0989-4CEF-8340-A4C032EDB83C}" destId="{75A6EAA2-87FE-410E-A0CB-941E42CD6917}" srcOrd="0" destOrd="0" presId="urn:microsoft.com/office/officeart/2005/8/layout/target1"/>
    <dgm:cxn modelId="{244D4FC7-7439-4F75-BF50-A3445DC299E3}" srcId="{BE12C460-697D-4DBC-BA10-6D45BBC1CAB6}" destId="{CF1A5E2E-0989-4CEF-8340-A4C032EDB83C}" srcOrd="0" destOrd="0" parTransId="{E1CF3D90-1C04-4C71-9A20-098ED7D5E492}" sibTransId="{15B11AB9-1961-40CD-9039-1163CB18D573}"/>
    <dgm:cxn modelId="{95BA471A-A1E5-4191-8F17-3B3359252BCD}" type="presParOf" srcId="{EBF7BBEC-BC61-4F60-9960-AA550901D09B}" destId="{9C79697B-4322-4D18-8EFE-69114612E00B}" srcOrd="0" destOrd="0" presId="urn:microsoft.com/office/officeart/2005/8/layout/target1"/>
    <dgm:cxn modelId="{29C3A3CC-00C5-4308-A185-1B3AB8853FB8}" type="presParOf" srcId="{EBF7BBEC-BC61-4F60-9960-AA550901D09B}" destId="{75A6EAA2-87FE-410E-A0CB-941E42CD6917}" srcOrd="1" destOrd="0" presId="urn:microsoft.com/office/officeart/2005/8/layout/target1"/>
    <dgm:cxn modelId="{3A875C7A-465F-43CD-AF0A-AD18EF7CB566}" type="presParOf" srcId="{EBF7BBEC-BC61-4F60-9960-AA550901D09B}" destId="{EBA94F77-0F75-4408-8D11-B9CDA7B930DD}" srcOrd="2" destOrd="0" presId="urn:microsoft.com/office/officeart/2005/8/layout/target1"/>
    <dgm:cxn modelId="{19508552-B074-402A-82F2-8C0FE7787923}" type="presParOf" srcId="{EBF7BBEC-BC61-4F60-9960-AA550901D09B}" destId="{FFFC07E0-317A-4B7B-B5AB-8C4ABF388A5B}" srcOrd="3" destOrd="0" presId="urn:microsoft.com/office/officeart/2005/8/layout/target1"/>
    <dgm:cxn modelId="{BD03EFE4-6732-4AB2-9EC2-CC2F459026D5}" type="presParOf" srcId="{EBF7BBEC-BC61-4F60-9960-AA550901D09B}" destId="{C8ECFD0A-1E09-438D-A2EB-56ECBA798AF5}" srcOrd="4" destOrd="0" presId="urn:microsoft.com/office/officeart/2005/8/layout/target1"/>
    <dgm:cxn modelId="{54EAB5DC-A841-45F2-AAF5-FC33E417518B}" type="presParOf" srcId="{EBF7BBEC-BC61-4F60-9960-AA550901D09B}" destId="{5CE8F898-E8E8-4BF5-90BE-94B1D1141059}" srcOrd="5" destOrd="0" presId="urn:microsoft.com/office/officeart/2005/8/layout/target1"/>
    <dgm:cxn modelId="{6B94566F-8791-41B4-ACAF-2F12BB79483E}" type="presParOf" srcId="{EBF7BBEC-BC61-4F60-9960-AA550901D09B}" destId="{17AA2782-65F7-4328-AAB5-901D88468B90}" srcOrd="6" destOrd="0" presId="urn:microsoft.com/office/officeart/2005/8/layout/target1"/>
    <dgm:cxn modelId="{810C4C3D-AF36-4154-AB16-30CFC4BC7C71}" type="presParOf" srcId="{EBF7BBEC-BC61-4F60-9960-AA550901D09B}" destId="{D0C9B248-F030-4147-9C5E-9A063863A43B}" srcOrd="7" destOrd="0" presId="urn:microsoft.com/office/officeart/2005/8/layout/target1"/>
    <dgm:cxn modelId="{02292307-3D2D-4AF0-89D3-82D2874F8772}" type="presParOf" srcId="{EBF7BBEC-BC61-4F60-9960-AA550901D09B}" destId="{9425EE85-10BA-4879-91AB-EB45C53205C2}" srcOrd="8" destOrd="0" presId="urn:microsoft.com/office/officeart/2005/8/layout/target1"/>
    <dgm:cxn modelId="{8C3EAC3B-AED0-4B1C-8B35-307D60CBE84E}" type="presParOf" srcId="{EBF7BBEC-BC61-4F60-9960-AA550901D09B}" destId="{C716E516-1573-46E6-B17B-46AC1EEA71B7}" srcOrd="9" destOrd="0" presId="urn:microsoft.com/office/officeart/2005/8/layout/target1"/>
    <dgm:cxn modelId="{9D72AB97-DCEE-44D0-89A4-A0736119EC69}" type="presParOf" srcId="{EBF7BBEC-BC61-4F60-9960-AA550901D09B}" destId="{3663B59D-6DE4-4860-BD1B-4A5FE89D2E24}" srcOrd="10" destOrd="0" presId="urn:microsoft.com/office/officeart/2005/8/layout/target1"/>
    <dgm:cxn modelId="{E08BDB2B-0618-4D8A-82FB-6FEEBD8B6D7F}" type="presParOf" srcId="{EBF7BBEC-BC61-4F60-9960-AA550901D09B}" destId="{A6EF33D3-FEA7-49A2-8DF9-10707F53B2CF}" srcOrd="11" destOrd="0" presId="urn:microsoft.com/office/officeart/2005/8/layout/target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25EE85-10BA-4879-91AB-EB45C53205C2}">
      <dsp:nvSpPr>
        <dsp:cNvPr id="0" name=""/>
        <dsp:cNvSpPr/>
      </dsp:nvSpPr>
      <dsp:spPr>
        <a:xfrm>
          <a:off x="875433" y="945823"/>
          <a:ext cx="3017043" cy="30170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ECFD0A-1E09-438D-A2EB-56ECBA798AF5}">
      <dsp:nvSpPr>
        <dsp:cNvPr id="0" name=""/>
        <dsp:cNvSpPr/>
      </dsp:nvSpPr>
      <dsp:spPr>
        <a:xfrm>
          <a:off x="1562655" y="1609089"/>
          <a:ext cx="1810226" cy="1810226"/>
        </a:xfrm>
        <a:prstGeom prst="ellipse">
          <a:avLst/>
        </a:prstGeom>
        <a:solidFill>
          <a:schemeClr val="accent3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79697B-4322-4D18-8EFE-69114612E00B}">
      <dsp:nvSpPr>
        <dsp:cNvPr id="0" name=""/>
        <dsp:cNvSpPr/>
      </dsp:nvSpPr>
      <dsp:spPr>
        <a:xfrm>
          <a:off x="1881122" y="1951500"/>
          <a:ext cx="1101462" cy="1077519"/>
        </a:xfrm>
        <a:prstGeom prst="ellipse">
          <a:avLst/>
        </a:prstGeom>
        <a:solidFill>
          <a:schemeClr val="accent6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A6EAA2-87FE-410E-A0CB-941E42CD6917}">
      <dsp:nvSpPr>
        <dsp:cNvPr id="0" name=""/>
        <dsp:cNvSpPr/>
      </dsp:nvSpPr>
      <dsp:spPr>
        <a:xfrm>
          <a:off x="4518036" y="0"/>
          <a:ext cx="1478592" cy="879971"/>
        </a:xfrm>
        <a:prstGeom prst="rect">
          <a:avLst/>
        </a:prstGeom>
        <a:noFill/>
        <a:ln>
          <a:solidFill>
            <a:schemeClr val="tx1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>
              <a:solidFill>
                <a:srgbClr val="FF0000"/>
              </a:solidFill>
            </a:rPr>
            <a:t>Internal Environment 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>
              <a:solidFill>
                <a:srgbClr val="FF0000"/>
              </a:solidFill>
            </a:rPr>
            <a:t>Shareholders, 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>
              <a:solidFill>
                <a:srgbClr val="FF0000"/>
              </a:solidFill>
            </a:rPr>
            <a:t>Borad Of Directors, 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>
              <a:solidFill>
                <a:srgbClr val="FF0000"/>
              </a:solidFill>
            </a:rPr>
            <a:t>Management, Culture, Employees, </a:t>
          </a:r>
        </a:p>
      </dsp:txBody>
      <dsp:txXfrm>
        <a:off x="4518036" y="0"/>
        <a:ext cx="1478592" cy="879971"/>
      </dsp:txXfrm>
    </dsp:sp>
    <dsp:sp modelId="{EBA94F77-0F75-4408-8D11-B9CDA7B930DD}">
      <dsp:nvSpPr>
        <dsp:cNvPr id="0" name=""/>
        <dsp:cNvSpPr/>
      </dsp:nvSpPr>
      <dsp:spPr>
        <a:xfrm>
          <a:off x="4102000" y="439985"/>
          <a:ext cx="37713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FC07E0-317A-4B7B-B5AB-8C4ABF388A5B}">
      <dsp:nvSpPr>
        <dsp:cNvPr id="0" name=""/>
        <dsp:cNvSpPr/>
      </dsp:nvSpPr>
      <dsp:spPr>
        <a:xfrm rot="5400000">
          <a:off x="2247273" y="660984"/>
          <a:ext cx="2073714" cy="1632723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E8F898-E8E8-4BF5-90BE-94B1D1141059}">
      <dsp:nvSpPr>
        <dsp:cNvPr id="0" name=""/>
        <dsp:cNvSpPr/>
      </dsp:nvSpPr>
      <dsp:spPr>
        <a:xfrm>
          <a:off x="4530006" y="993716"/>
          <a:ext cx="1358861" cy="915891"/>
        </a:xfrm>
        <a:prstGeom prst="rect">
          <a:avLst/>
        </a:prstGeom>
        <a:noFill/>
        <a:ln>
          <a:solidFill>
            <a:schemeClr val="tx1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6896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b="1" kern="1200"/>
        </a:p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b="1" kern="1200">
              <a:solidFill>
                <a:schemeClr val="accent3">
                  <a:lumMod val="50000"/>
                </a:schemeClr>
              </a:solidFill>
            </a:rPr>
            <a:t>Task Environment</a:t>
          </a:r>
        </a:p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schemeClr val="accent3">
                  <a:lumMod val="50000"/>
                </a:schemeClr>
              </a:solidFill>
            </a:rPr>
            <a:t>Customers</a:t>
          </a:r>
        </a:p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schemeClr val="accent3">
                  <a:lumMod val="50000"/>
                </a:schemeClr>
              </a:solidFill>
            </a:rPr>
            <a:t> Regulators</a:t>
          </a:r>
        </a:p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schemeClr val="accent3">
                  <a:lumMod val="50000"/>
                </a:schemeClr>
              </a:solidFill>
            </a:rPr>
            <a:t> Competitors</a:t>
          </a:r>
        </a:p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schemeClr val="accent3">
                  <a:lumMod val="50000"/>
                </a:schemeClr>
              </a:solidFill>
            </a:rPr>
            <a:t>Suppliers </a:t>
          </a:r>
        </a:p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4530006" y="993716"/>
        <a:ext cx="1358861" cy="915891"/>
      </dsp:txXfrm>
    </dsp:sp>
    <dsp:sp modelId="{17AA2782-65F7-4328-AAB5-901D88468B90}">
      <dsp:nvSpPr>
        <dsp:cNvPr id="0" name=""/>
        <dsp:cNvSpPr/>
      </dsp:nvSpPr>
      <dsp:spPr>
        <a:xfrm>
          <a:off x="4102000" y="1319956"/>
          <a:ext cx="37713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C9B248-F030-4147-9C5E-9A063863A43B}">
      <dsp:nvSpPr>
        <dsp:cNvPr id="0" name=""/>
        <dsp:cNvSpPr/>
      </dsp:nvSpPr>
      <dsp:spPr>
        <a:xfrm rot="5400000">
          <a:off x="2692387" y="1527227"/>
          <a:ext cx="1615928" cy="120028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16E516-1573-46E6-B17B-46AC1EEA71B7}">
      <dsp:nvSpPr>
        <dsp:cNvPr id="0" name=""/>
        <dsp:cNvSpPr/>
      </dsp:nvSpPr>
      <dsp:spPr>
        <a:xfrm>
          <a:off x="4503086" y="2113131"/>
          <a:ext cx="1508521" cy="1394780"/>
        </a:xfrm>
        <a:prstGeom prst="rect">
          <a:avLst/>
        </a:prstGeom>
        <a:noFill/>
        <a:ln>
          <a:solidFill>
            <a:schemeClr val="tx1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2700" rIns="12700" bIns="127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>
              <a:solidFill>
                <a:schemeClr val="tx2">
                  <a:lumMod val="50000"/>
                </a:schemeClr>
              </a:solidFill>
            </a:rPr>
            <a:t>Genaral Enviroment </a:t>
          </a:r>
        </a:p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>
              <a:solidFill>
                <a:schemeClr val="tx2">
                  <a:lumMod val="50000"/>
                </a:schemeClr>
              </a:solidFill>
            </a:rPr>
            <a:t>Economic, </a:t>
          </a:r>
        </a:p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>
              <a:solidFill>
                <a:schemeClr val="tx2">
                  <a:lumMod val="50000"/>
                </a:schemeClr>
              </a:solidFill>
            </a:rPr>
            <a:t>Political Legal, </a:t>
          </a:r>
        </a:p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>
              <a:solidFill>
                <a:schemeClr val="tx2">
                  <a:lumMod val="50000"/>
                </a:schemeClr>
              </a:solidFill>
            </a:rPr>
            <a:t>Social-cultural </a:t>
          </a:r>
        </a:p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>
              <a:solidFill>
                <a:schemeClr val="tx2">
                  <a:lumMod val="50000"/>
                </a:schemeClr>
              </a:solidFill>
            </a:rPr>
            <a:t>Technological </a:t>
          </a:r>
        </a:p>
      </dsp:txBody>
      <dsp:txXfrm>
        <a:off x="4503086" y="2113131"/>
        <a:ext cx="1508521" cy="1394780"/>
      </dsp:txXfrm>
    </dsp:sp>
    <dsp:sp modelId="{3663B59D-6DE4-4860-BD1B-4A5FE89D2E24}">
      <dsp:nvSpPr>
        <dsp:cNvPr id="0" name=""/>
        <dsp:cNvSpPr/>
      </dsp:nvSpPr>
      <dsp:spPr>
        <a:xfrm>
          <a:off x="4102000" y="2199927"/>
          <a:ext cx="37713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EF33D3-FEA7-49A2-8DF9-10707F53B2CF}">
      <dsp:nvSpPr>
        <dsp:cNvPr id="0" name=""/>
        <dsp:cNvSpPr/>
      </dsp:nvSpPr>
      <dsp:spPr>
        <a:xfrm rot="5400000">
          <a:off x="3138055" y="2392767"/>
          <a:ext cx="1154522" cy="767837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1">
  <dgm:title val=""/>
  <dgm:desc val=""/>
  <dgm:catLst>
    <dgm:cat type="relationship" pri="25000"/>
    <dgm:cat type="convert" pri="2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equ" val="0">
            <dgm:constrLst/>
          </dgm:if>
          <dgm:if name="Name4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r" for="ch" forName="line1" refType="l" refFor="ch" refForName="text1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5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4432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6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86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717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7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29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662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25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r" for="ch" forName="text4" refType="w"/>
              <dgm:constr type="t" for="ch" forName="text4" refType="b" refFor="ch" refForName="text3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852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8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r" for="ch" forName="text1" refType="w"/>
              <dgm:constr type="ctrY" for="ch" forName="text1" refType="h" fact="0.13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r" for="ch" forName="text2" refType="w"/>
              <dgm:constr type="ctrY" for="ch" forName="text2" refType="h" fact="0.27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498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r" for="ch" forName="text3" refType="w"/>
              <dgm:constr type="ctrY" for="ch" forName="text3" refType="h" fact="0.41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394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r" for="ch" forName="text4" refType="w"/>
              <dgm:constr type="ctrY" for="ch" forName="text4" refType="h" fact="0.547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46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r" for="ch" forName="text5" refType="w"/>
              <dgm:constr type="ctrY" for="ch" forName="text5" refType="h" fact="0.68"/>
              <dgm:constr type="l" for="ch" forName="line5" refType="w" fact="0.625"/>
              <dgm:constr type="ctrY" for="ch" forName="line5" refType="ctrY" refFor="ch" refForName="text5"/>
              <dgm:constr type="w" for="ch" forName="line5" refType="w" fact="0.075"/>
              <dgm:constr type="h" for="ch" forName="line5"/>
              <dgm:constr type="l" for="ch" forName="d5" refType="w" fact="0.49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9"/>
        </dgm:choose>
      </dgm:if>
      <dgm:else name="Name10">
        <dgm:choose name="Name11">
          <dgm:if name="Name12" axis="ch" ptType="node" func="cnt" op="equ" val="0">
            <dgm:constrLst/>
          </dgm:if>
          <dgm:if name="Name13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14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5567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15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14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282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16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0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337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74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l" for="ch" forName="text4"/>
              <dgm:constr type="t" for="ch" forName="text4" refType="b" refFor="ch" refForName="text3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147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17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l" for="ch" forName="text1"/>
              <dgm:constr type="ctrY" for="ch" forName="text1" refType="h" fact="0.13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l" for="ch" forName="text2"/>
              <dgm:constr type="ctrY" for="ch" forName="text2" refType="h" fact="0.27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502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l" for="ch" forName="text3"/>
              <dgm:constr type="ctrY" for="ch" forName="text3" refType="h" fact="0.41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606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l" for="ch" forName="text4"/>
              <dgm:constr type="ctrY" for="ch" forName="text4" refType="h" fact="0.547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54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l" for="ch" forName="text5"/>
              <dgm:constr type="ctrY" for="ch" forName="text5" refType="h" fact="0.68"/>
              <dgm:constr type="l" for="ch" forName="line5" refType="r" refFor="ch" refForName="text5"/>
              <dgm:constr type="ctrY" for="ch" forName="line5" refType="ctrY" refFor="ch" refForName="text5"/>
              <dgm:constr type="r" for="ch" forName="line5" refType="w" fact="0.375"/>
              <dgm:constr type="h" for="ch" forName="line5"/>
              <dgm:constr type="r" for="ch" forName="d5" refType="w" fact="0.50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18"/>
        </dgm:choose>
      </dgm:else>
    </dgm:choose>
    <dgm:ruleLst/>
    <dgm:forEach name="Name19" axis="ch" ptType="node" cnt="1">
      <dgm:layoutNode name="circle1" styleLbl="l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text1" styleLbl="revTx">
        <dgm:varLst>
          <dgm:bulletEnabled val="1"/>
        </dgm:varLst>
        <dgm:choose name="Name20">
          <dgm:if name="Name21" func="var" arg="dir" op="equ" val="norm">
            <dgm:choose name="Name22">
              <dgm:if name="Name2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4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25">
            <dgm:choose name="Name26">
              <dgm:if name="Name2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8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29">
          <dgm:if name="Name30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31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1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1" styleLbl="callout">
        <dgm:alg type="sp"/>
        <dgm:choose name="Name32">
          <dgm:if name="Name33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34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35" axis="ch" ptType="node" st="2" cnt="1">
      <dgm:layoutNode name="circle2" styleLbl="lnNode1">
        <dgm:alg type="sp"/>
        <dgm:shape xmlns:r="http://schemas.openxmlformats.org/officeDocument/2006/relationships" type="ellipse" r:blip="" zOrderOff="-5">
          <dgm:adjLst/>
        </dgm:shape>
        <dgm:presOf/>
        <dgm:constrLst/>
        <dgm:ruleLst/>
      </dgm:layoutNode>
      <dgm:layoutNode name="text2" styleLbl="revTx">
        <dgm:varLst>
          <dgm:bulletEnabled val="1"/>
        </dgm:varLst>
        <dgm:choose name="Name36">
          <dgm:if name="Name37" func="var" arg="dir" op="equ" val="norm">
            <dgm:choose name="Name38">
              <dgm:if name="Name3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0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41">
            <dgm:choose name="Name42">
              <dgm:if name="Name4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4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45">
          <dgm:if name="Name46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47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2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2" styleLbl="callout">
        <dgm:alg type="sp"/>
        <dgm:choose name="Name48">
          <dgm:if name="Name49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50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51" axis="ch" ptType="node" st="3" cnt="1">
      <dgm:layoutNode name="circle3" styleLbl="lnNode1">
        <dgm:alg type="sp"/>
        <dgm:shape xmlns:r="http://schemas.openxmlformats.org/officeDocument/2006/relationships" type="ellipse" r:blip="" zOrderOff="-10">
          <dgm:adjLst/>
        </dgm:shape>
        <dgm:presOf/>
        <dgm:constrLst/>
        <dgm:ruleLst/>
      </dgm:layoutNode>
      <dgm:layoutNode name="text3" styleLbl="revTx">
        <dgm:varLst>
          <dgm:bulletEnabled val="1"/>
        </dgm:varLst>
        <dgm:choose name="Name52">
          <dgm:if name="Name53" func="var" arg="dir" op="equ" val="norm">
            <dgm:choose name="Name54">
              <dgm:if name="Name5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56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57">
            <dgm:choose name="Name58">
              <dgm:if name="Name5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60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61">
          <dgm:if name="Name62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63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3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3" styleLbl="callout">
        <dgm:alg type="sp"/>
        <dgm:choose name="Name64">
          <dgm:if name="Name65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66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67" axis="ch" ptType="node" st="4" cnt="1">
      <dgm:layoutNode name="circle4" styleLbl="lnNode1">
        <dgm:alg type="sp"/>
        <dgm:shape xmlns:r="http://schemas.openxmlformats.org/officeDocument/2006/relationships" type="ellipse" r:blip="" zOrderOff="-15">
          <dgm:adjLst/>
        </dgm:shape>
        <dgm:presOf/>
        <dgm:constrLst/>
        <dgm:ruleLst/>
      </dgm:layoutNode>
      <dgm:layoutNode name="text4" styleLbl="revTx">
        <dgm:varLst>
          <dgm:bulletEnabled val="1"/>
        </dgm:varLst>
        <dgm:choose name="Name68">
          <dgm:if name="Name69" func="var" arg="dir" op="equ" val="norm">
            <dgm:choose name="Name70">
              <dgm:if name="Name7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2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73">
            <dgm:choose name="Name74">
              <dgm:if name="Name7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6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77">
          <dgm:if name="Name78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79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4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4" styleLbl="callout">
        <dgm:alg type="sp"/>
        <dgm:choose name="Name80">
          <dgm:if name="Name81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82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83" axis="ch" ptType="node" st="5" cnt="1">
      <dgm:layoutNode name="circle5" styleLbl="lnNode1">
        <dgm:alg type="sp"/>
        <dgm:shape xmlns:r="http://schemas.openxmlformats.org/officeDocument/2006/relationships" type="ellipse" r:blip="" zOrderOff="-20">
          <dgm:adjLst/>
        </dgm:shape>
        <dgm:presOf/>
        <dgm:constrLst/>
        <dgm:ruleLst/>
      </dgm:layoutNode>
      <dgm:layoutNode name="text5" styleLbl="revTx">
        <dgm:varLst>
          <dgm:bulletEnabled val="1"/>
        </dgm:varLst>
        <dgm:choose name="Name84">
          <dgm:if name="Name85" func="var" arg="dir" op="equ" val="norm">
            <dgm:choose name="Name86">
              <dgm:if name="Name8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88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89">
            <dgm:choose name="Name90">
              <dgm:if name="Name9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92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93">
          <dgm:if name="Name94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95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5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5" styleLbl="callout">
        <dgm:alg type="sp"/>
        <dgm:choose name="Name96">
          <dgm:if name="Name97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98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18669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018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22481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>
            <a:normAutofit/>
          </a:bodyPr>
          <a:lstStyle>
            <a:lvl1pPr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>
            <a:lvl1pPr>
              <a:defRPr sz="28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Dr. John Kamau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4739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95432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9170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8862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C43AC519-F2FD-4DCC-8CD8-006751FA5746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764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5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8352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81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C43AC519-F2FD-4DCC-8CD8-006751FA5746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0206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39E3A4-294B-4E89-A82E-80235A16A90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MARKETING OF FINANCIAL SERVICES </a:t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65D22D-6FB5-49EE-AE91-DE654C29705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en-US" dirty="0"/>
              <a:t>LECTURE 2: FINANCIAL SERVICEs MARKETING ENVIRONMENT</a:t>
            </a:r>
          </a:p>
          <a:p>
            <a:pPr algn="ctr"/>
            <a:r>
              <a:rPr lang="en-US" dirty="0"/>
              <a:t>DR. John Kamau</a:t>
            </a:r>
          </a:p>
        </p:txBody>
      </p:sp>
    </p:spTree>
    <p:extLst>
      <p:ext uri="{BB962C8B-B14F-4D97-AF65-F5344CB8AC3E}">
        <p14:creationId xmlns:p14="http://schemas.microsoft.com/office/powerpoint/2010/main" val="15757246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Welcome!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800" dirty="0"/>
              <a:t>Welcome to week 2 lecture in marketing of financial services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/>
              <a:t>It is my joy to have you in this class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/>
              <a:t>Having covered the introduction of the course , it is my hope that we are ready to progress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/>
              <a:t>Effective learning requires knowledge which is cumulative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814877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Financial Services marketers do not operate in a vacuum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operate in an environment which greatly affect their decision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this week lesson we examine the financial services marketing environment  and its impact on marketing decisions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511278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dirty="0"/>
            </a:br>
            <a:br>
              <a:rPr lang="en-US" dirty="0"/>
            </a:br>
            <a:br>
              <a:rPr lang="en-US" dirty="0"/>
            </a:b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Intended learning outcomes 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/>
          </a:bodyPr>
          <a:lstStyle/>
          <a:p>
            <a:r>
              <a:rPr lang="en-US" dirty="0"/>
              <a:t>At the end of this lecture, you will be able to: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Define the financial marketing environment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Examine internal environment and its implication to marketers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External environment and its implication to marketers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Develop appropriate strategies for responding to environmental forces 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280123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Definition of Financial services marketing environment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92500"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Combination of </a:t>
            </a:r>
            <a:r>
              <a:rPr lang="en-US" dirty="0">
                <a:solidFill>
                  <a:srgbClr val="FF0000"/>
                </a:solidFill>
              </a:rPr>
              <a:t>internal and external factors </a:t>
            </a:r>
            <a:r>
              <a:rPr lang="en-US" dirty="0"/>
              <a:t>that influence a company’s operating situation, including employees, customers, management, supply and demand and business regulations. (Hans, 2018)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Shaikh, (2010) the </a:t>
            </a:r>
            <a:r>
              <a:rPr lang="en-US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surrounding external objects,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influences of circumstances under which someone or something exists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Duncan (1972) “the totality of </a:t>
            </a:r>
            <a:r>
              <a:rPr lang="en-US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physical and social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factors taken into consideration by a firm for making decisions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025780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Definition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Chattopadhayay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(2015)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 environment of any organization is the aggregate of </a:t>
            </a:r>
            <a:r>
              <a:rPr lang="en-US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all conditions, events and influences that surround and affect it.”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From these definitions we can deduce what a marketing or business environment is 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arenR"/>
            </a:pPr>
            <a:r>
              <a:rPr lang="en-US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Surrounding conditions to a business organization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arenR"/>
            </a:pPr>
            <a:r>
              <a:rPr lang="en-US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Constitutes both internal and external forces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754263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Definition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92500"/>
          </a:bodyPr>
          <a:lstStyle/>
          <a:p>
            <a:pPr marL="514350" indent="-514350">
              <a:buFont typeface="+mj-lt"/>
              <a:buAutoNum type="alphaLcParenR" startAt="3"/>
            </a:pPr>
            <a:r>
              <a:rPr lang="en-US" dirty="0"/>
              <a:t>From these forces information flows to the organization </a:t>
            </a:r>
          </a:p>
          <a:p>
            <a:pPr marL="514350" indent="-514350">
              <a:buFont typeface="+mj-lt"/>
              <a:buAutoNum type="alphaLcParenR" startAt="3"/>
            </a:pPr>
            <a:r>
              <a:rPr lang="en-US" dirty="0"/>
              <a:t>These events must be viewed holistically</a:t>
            </a:r>
          </a:p>
          <a:p>
            <a:pPr marL="514350" indent="-514350">
              <a:buFont typeface="+mj-lt"/>
              <a:buAutoNum type="alphaLcParenR" startAt="3"/>
            </a:pPr>
            <a:r>
              <a:rPr lang="en-US" dirty="0"/>
              <a:t>These condition or event have profound effect on a business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 financial services marketing environment can therefore be defined as all forces both internal and external that have a bearing on development of financial services marketing strategy. 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925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772163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Environmental scanning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This is the process that involves monitoring and evaluating </a:t>
            </a:r>
            <a:r>
              <a:rPr lang="en-US" dirty="0">
                <a:solidFill>
                  <a:srgbClr val="FF0000"/>
                </a:solidFill>
              </a:rPr>
              <a:t>changes and trends in the environment an</a:t>
            </a:r>
            <a:r>
              <a:rPr lang="en-US" dirty="0"/>
              <a:t>d looking deeper into the implication on the business.</a:t>
            </a:r>
          </a:p>
          <a:p>
            <a:pPr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000000"/>
                </a:solidFill>
                <a:ea typeface="Calibri" panose="020F0502020204030204" pitchFamily="34" charset="0"/>
              </a:rPr>
              <a:t>Environmental</a:t>
            </a:r>
            <a:r>
              <a:rPr lang="en-US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 scanning involves</a:t>
            </a: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arenR"/>
              <a:tabLst>
                <a:tab pos="457200" algn="l"/>
              </a:tabLst>
            </a:pPr>
            <a:r>
              <a:rPr lang="en-US" dirty="0">
                <a:effectLst/>
                <a:ea typeface="Calibri" panose="020F0502020204030204" pitchFamily="34" charset="0"/>
              </a:rPr>
              <a:t>Determination the relevant information, where and how to acquire it. 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490488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Environmental scanning cont.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/>
          </a:bodyPr>
          <a:lstStyle/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arenR"/>
              <a:tabLst>
                <a:tab pos="457200" algn="l"/>
              </a:tabLst>
            </a:pPr>
            <a:r>
              <a:rPr lang="en-US" dirty="0">
                <a:effectLst/>
                <a:ea typeface="Calibri" panose="020F0502020204030204" pitchFamily="34" charset="0"/>
              </a:rPr>
              <a:t>Recognition of  the information as relevant to the current operations of our business</a:t>
            </a: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arenR"/>
              <a:tabLst>
                <a:tab pos="457200" algn="l"/>
              </a:tabLst>
            </a:pPr>
            <a:r>
              <a:rPr lang="en-US" dirty="0">
                <a:effectLst/>
                <a:ea typeface="Calibri" panose="020F0502020204030204" pitchFamily="34" charset="0"/>
              </a:rPr>
              <a:t>Analyzing the information to determine its implication in terms of our products, services and other relevant factors</a:t>
            </a: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arenR"/>
              <a:tabLst>
                <a:tab pos="457200" algn="l"/>
              </a:tabLst>
            </a:pPr>
            <a:r>
              <a:rPr lang="en-US" dirty="0">
                <a:effectLst/>
                <a:ea typeface="Calibri" panose="020F0502020204030204" pitchFamily="34" charset="0"/>
              </a:rPr>
              <a:t>Responding appropriately by taking the necessary actions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939764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Significance of environmental scanning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08094" y="1991508"/>
            <a:ext cx="6946791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According to Hans, (2015)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Shows sensitivity to environmental that to brand development.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Assess competitors’ activities and strategies and therefore respond accordingly.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Identify their strengths and weaknesses and therefore capitalize on strengths and work on their weaknesses to remain competitive.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285453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Goals of environmental scanning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 Identifying changes and trends in the environment that are likely to have significant impact in their organizations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 Determine potential threats that are likely to have adverse effect in a business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 Enhance scenario planning among managers and staff of the organization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 Create awareness among staff and management on converging/diverging trends etc.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925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123168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Models of environmental scanning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 a) SWOT Analysis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Strength = brand, employees, infrastructure etc.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Weakness= structure, culture, </a:t>
            </a:r>
            <a:r>
              <a:rPr lang="en-US" dirty="0" err="1"/>
              <a:t>etc</a:t>
            </a:r>
            <a:endParaRPr lang="en-US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Opportunity= provided by the general environment </a:t>
            </a:r>
            <a:r>
              <a:rPr lang="en-US" dirty="0" err="1"/>
              <a:t>eg</a:t>
            </a:r>
            <a:r>
              <a:rPr lang="en-US" dirty="0"/>
              <a:t> new rules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Threat=  may emerge from competition and other forces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919971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Models of environmental scanning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b) QUEST (Quick Environmental Scanning Technique) Analysis (Hans 2015)</a:t>
            </a:r>
            <a:endParaRPr lang="en-US" sz="1800" b="0" i="0" u="none" strike="noStrike" baseline="0" dirty="0">
              <a:solidFill>
                <a:srgbClr val="000000"/>
              </a:solidFill>
              <a:latin typeface="Cambria" panose="020405030504060302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b="0" i="0" u="none" strike="noStrike" baseline="0" dirty="0">
                <a:solidFill>
                  <a:srgbClr val="000000"/>
                </a:solidFill>
              </a:rPr>
              <a:t>Observe and identify the major trend and events in the industry,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0" i="0" u="none" strike="noStrike" baseline="0" dirty="0">
                <a:solidFill>
                  <a:srgbClr val="000000"/>
                </a:solidFill>
              </a:rPr>
              <a:t>Speculate on the major events or issues that might affect your organization,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0" i="0" u="none" strike="noStrike" baseline="0" dirty="0">
                <a:solidFill>
                  <a:srgbClr val="000000"/>
                </a:solidFill>
              </a:rPr>
              <a:t>Prepare a Report containing summary findings and their implications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0" i="0" u="none" strike="noStrike" baseline="0" dirty="0">
                <a:solidFill>
                  <a:srgbClr val="000000"/>
                </a:solidFill>
              </a:rPr>
              <a:t>Review the report and come out with feasible strategic options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403422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Models of environmental scanning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C) PESTLE Analysis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Political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Economic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Socio-Cultural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Technological 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Legal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Physical Environmental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International environment 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629978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Models of environmental scanning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/>
              <a:t>d) Other models</a:t>
            </a:r>
          </a:p>
          <a:p>
            <a:pPr marL="571500" indent="-571500">
              <a:buFont typeface="+mj-lt"/>
              <a:buAutoNum type="romanLcPeriod"/>
            </a:pPr>
            <a:r>
              <a:rPr lang="en-US" b="1" dirty="0"/>
              <a:t>Industry Analysis</a:t>
            </a:r>
            <a:r>
              <a:rPr lang="en-US" dirty="0"/>
              <a:t>: examines firms in the same industry </a:t>
            </a:r>
          </a:p>
          <a:p>
            <a:pPr marL="571500" indent="-571500">
              <a:buFont typeface="+mj-lt"/>
              <a:buAutoNum type="romanLcPeriod"/>
            </a:pPr>
            <a:r>
              <a:rPr lang="en-US" dirty="0"/>
              <a:t> </a:t>
            </a:r>
            <a:r>
              <a:rPr lang="en-US" b="1" dirty="0"/>
              <a:t>Competitor Analysis</a:t>
            </a:r>
            <a:r>
              <a:rPr lang="en-US" dirty="0"/>
              <a:t>: examines all firms and substitute product </a:t>
            </a:r>
          </a:p>
          <a:p>
            <a:pPr marL="571500" indent="-571500">
              <a:buFont typeface="+mj-lt"/>
              <a:buAutoNum type="romanLcPeriod"/>
            </a:pPr>
            <a:r>
              <a:rPr lang="en-US" b="1" i="0" dirty="0"/>
              <a:t>VRIO Analysis: </a:t>
            </a:r>
            <a:r>
              <a:rPr lang="en-US" b="0" i="0" dirty="0"/>
              <a:t>examine internal resources of the company and categorize each of them</a:t>
            </a:r>
          </a:p>
          <a:p>
            <a:pPr marL="571500" indent="-571500">
              <a:buFont typeface="+mj-lt"/>
              <a:buAutoNum type="romanLcPeriod"/>
            </a:pPr>
            <a:r>
              <a:rPr lang="en-US" b="1" i="0" dirty="0"/>
              <a:t>Strategy Evaluation</a:t>
            </a:r>
            <a:r>
              <a:rPr lang="en-US" b="1" dirty="0"/>
              <a:t>: </a:t>
            </a:r>
            <a:r>
              <a:rPr lang="en-US" dirty="0"/>
              <a:t>considers</a:t>
            </a:r>
            <a:r>
              <a:rPr lang="en-US" b="0" i="0" dirty="0"/>
              <a:t> strategy evaluation </a:t>
            </a:r>
            <a:r>
              <a:rPr lang="en-US" b="0" i="0" dirty="0" err="1"/>
              <a:t>ie</a:t>
            </a:r>
            <a:r>
              <a:rPr lang="en-US" b="0" i="0" dirty="0"/>
              <a:t> the results and implementation of strategic plans. </a:t>
            </a:r>
          </a:p>
          <a:p>
            <a:pPr marL="571500" indent="-571500">
              <a:buFont typeface="+mj-lt"/>
              <a:buAutoNum type="romanLcPeriod"/>
            </a:pPr>
            <a:r>
              <a:rPr lang="en-US" b="1" i="0" dirty="0"/>
              <a:t>Gap Analysis: R</a:t>
            </a:r>
            <a:r>
              <a:rPr lang="en-US" b="0" i="0" dirty="0"/>
              <a:t>ecognizes the difference between the company’s existing operations and its goals. </a:t>
            </a:r>
            <a:endParaRPr lang="en-US" dirty="0"/>
          </a:p>
          <a:p>
            <a:pPr>
              <a:buFont typeface="Wingdings" panose="05000000000000000000" pitchFamily="2" charset="2"/>
              <a:buChar char="§"/>
            </a:pPr>
            <a:endParaRPr lang="en-US" dirty="0"/>
          </a:p>
          <a:p>
            <a:pPr>
              <a:buFont typeface="Wingdings" panose="05000000000000000000" pitchFamily="2" charset="2"/>
              <a:buChar char="§"/>
            </a:pPr>
            <a:endParaRPr lang="en-US" dirty="0"/>
          </a:p>
          <a:p>
            <a:pPr>
              <a:buFont typeface="Wingdings" panose="05000000000000000000" pitchFamily="2" charset="2"/>
              <a:buChar char="§"/>
            </a:pPr>
            <a:endParaRPr lang="en-US" dirty="0"/>
          </a:p>
          <a:p>
            <a:pPr>
              <a:buFont typeface="Wingdings" panose="05000000000000000000" pitchFamily="2" charset="2"/>
              <a:buChar char="§"/>
            </a:pPr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207871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Classification of Business Environment 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Internal environment : forces inside a firm that affects its operation, and the firm has some control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Task environment : forces outside the firm where it may have some influence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General environment: forces outside the firm where the firm has no control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019914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Classification cont.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2D238F40-A6A9-4466-90D4-DB0F3199ED88}"/>
              </a:ext>
            </a:extLst>
          </p:cNvPr>
          <p:cNvGraphicFramePr>
            <a:graphicFrameLocks noGrp="1"/>
          </p:cNvGraphicFramePr>
          <p:nvPr>
            <p:ph sz="half" idx="1"/>
          </p:nvPr>
        </p:nvGraphicFramePr>
        <p:xfrm>
          <a:off x="1096963" y="1846263"/>
          <a:ext cx="6946900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142059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Internal environment </a:t>
            </a:r>
            <a:b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(a) Shareholders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Technically they are owners of the financial institution.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Influence the direction the business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Vote in annual general meetings and special general meetings.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Vote in or out the firm directors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The financial services marketer must be eager to understand the tastes and preferences of the shareholders as this will affect the direction of the business.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938411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Internal environment </a:t>
            </a:r>
            <a:br>
              <a:rPr lang="en-US" dirty="0"/>
            </a:br>
            <a:r>
              <a:rPr lang="en-US" dirty="0"/>
              <a:t>(b) Board of Directors and management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85000"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Responsible for overseeing the general management of the firm. They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Appoint the chief executive officer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Make strategic decisions of the firm.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Developing the firm’s mission, vision, and strategic goals.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Marketer must be aware of these and how they inform development and execution of the marketing plan.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Marketing plan must contribute to achievement o the organizations overall plan.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081109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Internal environment </a:t>
            </a:r>
            <a:b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(c) employees 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85000"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Play a critical role in service delivery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Must be highly knowledgeable of the financial services offering,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Be professional and friendly to the clients.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Viewed as the service because of the concept of inseparability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Trained motivated and empowered to deliver the service.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In a financial institution, the cashiers, tellers, personal bankers, and customer service personnel </a:t>
            </a:r>
            <a:r>
              <a:rPr lang="en-US" dirty="0" err="1"/>
              <a:t>etc</a:t>
            </a:r>
            <a:r>
              <a:rPr lang="en-US" dirty="0"/>
              <a:t>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854967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Internal environment </a:t>
            </a:r>
            <a:br>
              <a:rPr lang="en-US" dirty="0"/>
            </a:br>
            <a:r>
              <a:rPr lang="en-US" dirty="0"/>
              <a:t>(d) Physical environment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The physical environment in which financial services are delivered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Affects  perception of service quality.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Consider the state and quality of facilities design and outlook, colors used, the appearance of staff and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The state of  working machines such as computers, scanners, printers, photocopiers,  etc.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Viewed as the evidence of service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925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200542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Internal environnement </a:t>
            </a:r>
            <a:br>
              <a:rPr lang="fr-FR" dirty="0"/>
            </a:br>
            <a:r>
              <a:rPr lang="fr-FR" dirty="0"/>
              <a:t>(d) </a:t>
            </a:r>
            <a:r>
              <a:rPr lang="en-US" dirty="0"/>
              <a:t>Organizational culture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/>
          <a:lstStyle/>
          <a:p>
            <a:r>
              <a:rPr lang="en-US" dirty="0"/>
              <a:t>Organizational culture refers to shared values, principles, traditions, and ways of doing things that influence the way organizational members act (Robinson &amp; Coulter 2012). </a:t>
            </a:r>
          </a:p>
          <a:p>
            <a:r>
              <a:rPr lang="en-US" dirty="0"/>
              <a:t>The culture established in financial institutions will go a long way in determining the marketing strategy that can be applied.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156229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internal environment </a:t>
            </a:r>
            <a:br>
              <a:rPr lang="fr-FR" dirty="0"/>
            </a:br>
            <a:r>
              <a:rPr lang="fr-FR" dirty="0"/>
              <a:t>(d) </a:t>
            </a:r>
            <a:r>
              <a:rPr lang="en-US" dirty="0"/>
              <a:t>other aspects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Unique resources – brand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Trade unions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Firms' goodwill 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139352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ii) Task environment </a:t>
            </a:r>
            <a:br>
              <a:rPr lang="en-US" dirty="0"/>
            </a:br>
            <a:r>
              <a:rPr lang="en-US" dirty="0"/>
              <a:t>a) Regulators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dirty="0"/>
              <a:t>L egal organization mandated by the government to ensure that the players in particular industry conduct their business in accordance with the law of the land.  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dirty="0"/>
              <a:t>For instance, central bank regulates the banking sector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dirty="0"/>
              <a:t>Insurance regulatory authority regulates insurance industry .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790701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ii) Task environment </a:t>
            </a:r>
            <a:br>
              <a:rPr lang="en-US" dirty="0"/>
            </a:br>
            <a:r>
              <a:rPr lang="en-US" dirty="0"/>
              <a:t>a) Regulators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dirty="0"/>
              <a:t>Sacco societies regulatory authority (SASRA)regulates saccos 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dirty="0"/>
              <a:t>Financial services marketer familiarize with laws governing their sector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dirty="0"/>
              <a:t>Contribute to policy development 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dirty="0"/>
              <a:t>Self- regulation 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dirty="0"/>
              <a:t>Regulation by professional bodies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444847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ii) Task environment </a:t>
            </a:r>
            <a:br>
              <a:rPr lang="en-US" dirty="0"/>
            </a:br>
            <a:r>
              <a:rPr lang="en-US" dirty="0"/>
              <a:t>b) Customers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Customers are by the most significant player in any business.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They are the reasons for business existence.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Have ever-changing tastes and preferences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Know the buying behavior of service consumers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How they evaluate quality of services.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Retain and satisfy customers is the main goals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Target new customers with new products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925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584287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ii) Task environment </a:t>
            </a:r>
            <a:br>
              <a:rPr lang="en-US" dirty="0"/>
            </a:br>
            <a:r>
              <a:rPr lang="en-US" dirty="0"/>
              <a:t>c) competitors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These are business competing for the same clients either with similar or different products.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In Kenya traditional financial competing with telecommunication firms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Proliferation of apps offering financial services. Be aware of new entrants 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Michael Porters' model of competition can be used for analysis .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044063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ii) Task environment </a:t>
            </a:r>
            <a:br>
              <a:rPr lang="en-US" dirty="0"/>
            </a:br>
            <a:r>
              <a:rPr lang="en-US" dirty="0"/>
              <a:t>d) Suppliers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Suppliers are firms that supply goods and services to financial service organizations.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 These may include stationary firms, ICT firms, call centers, among others.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The financial services marketer must seek to maintain good relationship with suppliers to avoid services disruptions.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4640333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ii) Task environment </a:t>
            </a:r>
            <a:br>
              <a:rPr lang="en-US" dirty="0"/>
            </a:br>
            <a:r>
              <a:rPr lang="en-US" dirty="0"/>
              <a:t>Other forces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Marketing intermediaries for example bank agent, insurance agents, stock market brokerage firms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Publics for example media publics, citizen publics, civil organizations etc.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6786779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iii) General Environment </a:t>
            </a:r>
            <a:br>
              <a:rPr lang="en-US" dirty="0"/>
            </a:br>
            <a:r>
              <a:rPr lang="en-US" dirty="0"/>
              <a:t>a) Political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Political conditions and government activities that affect the business.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Political conditions like elections and civil unrest will affect performance of financial institutions.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Government legislations that affect running of financial institution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/</a:t>
            </a:r>
          </a:p>
        </p:txBody>
      </p:sp>
    </p:spTree>
    <p:extLst>
      <p:ext uri="{BB962C8B-B14F-4D97-AF65-F5344CB8AC3E}">
        <p14:creationId xmlns:p14="http://schemas.microsoft.com/office/powerpoint/2010/main" val="103733720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iii) General Environment </a:t>
            </a:r>
            <a:br>
              <a:rPr lang="en-US" dirty="0"/>
            </a:br>
            <a:r>
              <a:rPr lang="en-US" dirty="0"/>
              <a:t>a) Political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In general, the government will influence the business environment through regulation, subsidization, taxation, competition, and economic policies.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On the other hand, financial services marketer can respond  through lobbying, direct political action, and legal / illegal actions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525295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iii) General Environment </a:t>
            </a:r>
            <a:br>
              <a:rPr lang="en-US" dirty="0"/>
            </a:br>
            <a:r>
              <a:rPr lang="en-US" dirty="0"/>
              <a:t>a) Economic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435796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dirty="0"/>
              <a:t>Economic factors are the indicators of overall health and vitality of the economic system in which the organization operates (</a:t>
            </a:r>
            <a:r>
              <a:rPr lang="en-US" dirty="0" err="1"/>
              <a:t>Perera</a:t>
            </a:r>
            <a:r>
              <a:rPr lang="en-US" dirty="0"/>
              <a:t>, 2014).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dirty="0"/>
              <a:t> 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dirty="0"/>
              <a:t>Factors affecting the entire economy such as exchange rates levels of inflation, unemployment, and interest rates.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0875685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iii) General Environment </a:t>
            </a:r>
            <a:br>
              <a:rPr lang="en-US" dirty="0"/>
            </a:br>
            <a:r>
              <a:rPr lang="en-US" dirty="0"/>
              <a:t>a) Economic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435796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dirty="0"/>
              <a:t>The economic cycles that include decline, recession boom and even recovery</a:t>
            </a:r>
          </a:p>
          <a:p>
            <a:pPr marL="0" indent="0">
              <a:spcBef>
                <a:spcPts val="0"/>
              </a:spcBef>
              <a:buNone/>
            </a:pPr>
            <a:endParaRPr lang="en-US" dirty="0"/>
          </a:p>
          <a:p>
            <a:pPr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dirty="0"/>
              <a:t>Socio-economic environment have an impact on the general demand for financial services.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dirty="0"/>
              <a:t> 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dirty="0"/>
              <a:t>Affects individual disposable income, personal wealth, and credit facilities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2960771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iii) General Environment </a:t>
            </a:r>
            <a:br>
              <a:rPr lang="en-US" dirty="0"/>
            </a:br>
            <a:r>
              <a:rPr lang="en-US" dirty="0"/>
              <a:t>c) Technological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recent times technology is perhaps the strongest factor affecting financial services marketing.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Technology will consider increase of computers and new software’s, mobile technology, the Internet, and all communication devices that have taken stage in twenty first century. 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7012963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iii) General Environment </a:t>
            </a:r>
            <a:br>
              <a:rPr lang="en-US" dirty="0"/>
            </a:br>
            <a:r>
              <a:rPr lang="en-US" dirty="0"/>
              <a:t>c) Technological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Technology has accomplished a lot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Increased access to financials services,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Empowered both consumers and services providers,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Increased convenience thereby enabling institution to offer high quality customer care which results in increased satisfaction. 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5704106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Technological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financial services market must be aware product technological changes that new products, new features, or new capabilities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process technological change that changes how products are made.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financial services provider has one choice of adopting to technology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>
                <a:ea typeface="Calibri" panose="020F0502020204030204" pitchFamily="34" charset="0"/>
              </a:rPr>
              <a:t>M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ake maximum use of it to study, meet and exceed customer expectations.</a:t>
            </a:r>
            <a: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3960381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iii) General Environment </a:t>
            </a:r>
            <a:br>
              <a:rPr lang="en-US" dirty="0"/>
            </a:br>
            <a:r>
              <a:rPr lang="en-US" dirty="0"/>
              <a:t>d) Social-cultural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Social-cultural environment will constitute demographics of a society, the people’s lifestyles, and society values.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Average age, literacy levels, religion, gender diversity, societal customs and population size are major considerations in marketing of financial services.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The believes or values also determine what can be consumed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6454076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iii) General Environment </a:t>
            </a:r>
            <a:br>
              <a:rPr lang="en-US" dirty="0"/>
            </a:br>
            <a:r>
              <a:rPr lang="en-US" dirty="0"/>
              <a:t>e) Other factors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/>
          </a:bodyPr>
          <a:lstStyle/>
          <a:p>
            <a:r>
              <a:rPr lang="en-US" dirty="0"/>
              <a:t>Other important factors to consider is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The legal factors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The physical environment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The international environment all of which affects business operations.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7152561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62500" lnSpcReduction="20000"/>
          </a:bodyPr>
          <a:lstStyle/>
          <a:p>
            <a:r>
              <a:rPr lang="en-US" dirty="0" err="1"/>
              <a:t>Chattopadhayay</a:t>
            </a:r>
            <a:r>
              <a:rPr lang="en-US" dirty="0"/>
              <a:t> C. (2015) Business Environment: A Note. International Research Journal of Engineering and Technology (IRJET).</a:t>
            </a:r>
          </a:p>
          <a:p>
            <a:r>
              <a:rPr lang="en-US" dirty="0"/>
              <a:t>Shaikh, S (2010) Business Environment for Universities and Autonomous colleges of Odisha, Pearson Education inc.</a:t>
            </a:r>
          </a:p>
          <a:p>
            <a:r>
              <a:rPr lang="en-US" dirty="0"/>
              <a:t>Duncan, R. (1972). 'Characteristics of organizational environments and perceived environmental uncertainty', Administrative Science Quarterly, 17, pp. 313-32</a:t>
            </a:r>
          </a:p>
          <a:p>
            <a:r>
              <a:rPr lang="en-US" dirty="0"/>
              <a:t>Selznick, P. (1948). Foundations of the Theory of Organization. American Sociological Review, 13(1), 25–35. https://doi.org/10.2307/2086752</a:t>
            </a:r>
          </a:p>
          <a:p>
            <a:r>
              <a:rPr lang="en-US" dirty="0"/>
              <a:t>Hans V. B (2015) Business Environment – Conceptual Framework and Polices. ResearchGate.</a:t>
            </a:r>
          </a:p>
          <a:p>
            <a:r>
              <a:rPr lang="en-US" dirty="0"/>
              <a:t>Robinson S. P &amp; Coulter M. (2012) Management 11th Edition Prentice Hall US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62500" lnSpcReduction="2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4764014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/>
          <a:lstStyle/>
          <a:p>
            <a:pPr algn="ctr"/>
            <a:endParaRPr lang="en-US" b="1" dirty="0"/>
          </a:p>
          <a:p>
            <a:pPr algn="ctr"/>
            <a:endParaRPr lang="en-US" b="1" dirty="0"/>
          </a:p>
          <a:p>
            <a:pPr algn="ctr"/>
            <a:r>
              <a:rPr lang="en-US" b="1" dirty="0"/>
              <a:t>End </a:t>
            </a:r>
          </a:p>
          <a:p>
            <a:pPr algn="ctr"/>
            <a:r>
              <a:rPr lang="en-US" b="1" dirty="0"/>
              <a:t>Thank you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36171147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464</TotalTime>
  <Words>2052</Words>
  <Application>Microsoft Office PowerPoint</Application>
  <PresentationFormat>Widescreen</PresentationFormat>
  <Paragraphs>254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Calibri</vt:lpstr>
      <vt:lpstr>Calibri Light</vt:lpstr>
      <vt:lpstr>Cambria</vt:lpstr>
      <vt:lpstr>Times New Roman</vt:lpstr>
      <vt:lpstr>Wingdings</vt:lpstr>
      <vt:lpstr>Retrospect</vt:lpstr>
      <vt:lpstr>MARKETING OF FINANCIAL SERVICES  </vt:lpstr>
      <vt:lpstr>Welcome!</vt:lpstr>
      <vt:lpstr>Introduction </vt:lpstr>
      <vt:lpstr>   Intended learning outcomes  </vt:lpstr>
      <vt:lpstr>Definition of Financial services marketing environment</vt:lpstr>
      <vt:lpstr>Definition cont.</vt:lpstr>
      <vt:lpstr>Definition cont.</vt:lpstr>
      <vt:lpstr>Environmental scanning </vt:lpstr>
      <vt:lpstr>Environmental scanning cont. </vt:lpstr>
      <vt:lpstr>Significance of environmental scanning </vt:lpstr>
      <vt:lpstr>Goals of environmental scanning </vt:lpstr>
      <vt:lpstr>Models of environmental scanning </vt:lpstr>
      <vt:lpstr>Models of environmental scanning </vt:lpstr>
      <vt:lpstr>Models of environmental scanning </vt:lpstr>
      <vt:lpstr>Models of environmental scanning </vt:lpstr>
      <vt:lpstr>Classification of Business Environment  </vt:lpstr>
      <vt:lpstr>Classification cont.</vt:lpstr>
      <vt:lpstr>Internal environment  (a) Shareholders </vt:lpstr>
      <vt:lpstr>Internal environment  (b) Board of Directors and management </vt:lpstr>
      <vt:lpstr>Internal environment  (c) employees  </vt:lpstr>
      <vt:lpstr>Internal environment  (d) Physical environment </vt:lpstr>
      <vt:lpstr>Internal environnement  (d) Organizational culture </vt:lpstr>
      <vt:lpstr>internal environment  (d) other aspects </vt:lpstr>
      <vt:lpstr>ii) Task environment  a) Regulators </vt:lpstr>
      <vt:lpstr>ii) Task environment  a) Regulators </vt:lpstr>
      <vt:lpstr>ii) Task environment  b) Customers </vt:lpstr>
      <vt:lpstr>ii) Task environment  c) competitors</vt:lpstr>
      <vt:lpstr>ii) Task environment  d) Suppliers </vt:lpstr>
      <vt:lpstr>ii) Task environment  Other forces</vt:lpstr>
      <vt:lpstr>iii) General Environment  a) Political </vt:lpstr>
      <vt:lpstr>iii) General Environment  a) Political </vt:lpstr>
      <vt:lpstr>iii) General Environment  a) Economic </vt:lpstr>
      <vt:lpstr>iii) General Environment  a) Economic </vt:lpstr>
      <vt:lpstr>iii) General Environment  c) Technological  </vt:lpstr>
      <vt:lpstr>iii) General Environment  c) Technological  </vt:lpstr>
      <vt:lpstr>Technological cont.</vt:lpstr>
      <vt:lpstr>iii) General Environment  d) Social-cultural </vt:lpstr>
      <vt:lpstr>iii) General Environment  e) Other factors </vt:lpstr>
      <vt:lpstr>References </vt:lpstr>
      <vt:lpstr>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MARKETING OF FINANCIAL SERVICES  </dc:title>
  <dc:creator>Dr. John N. Kamau</dc:creator>
  <cp:lastModifiedBy>Mary Njau</cp:lastModifiedBy>
  <cp:revision>19</cp:revision>
  <dcterms:created xsi:type="dcterms:W3CDTF">2022-03-29T08:40:48Z</dcterms:created>
  <dcterms:modified xsi:type="dcterms:W3CDTF">2022-06-06T07:42:07Z</dcterms:modified>
</cp:coreProperties>
</file>