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1" r:id="rId4"/>
    <p:sldId id="290" r:id="rId5"/>
    <p:sldId id="289" r:id="rId6"/>
    <p:sldId id="288" r:id="rId7"/>
    <p:sldId id="287" r:id="rId8"/>
    <p:sldId id="286" r:id="rId9"/>
    <p:sldId id="285" r:id="rId10"/>
    <p:sldId id="293" r:id="rId11"/>
    <p:sldId id="284" r:id="rId12"/>
    <p:sldId id="283" r:id="rId13"/>
    <p:sldId id="282" r:id="rId14"/>
    <p:sldId id="281" r:id="rId15"/>
    <p:sldId id="280" r:id="rId16"/>
    <p:sldId id="279" r:id="rId17"/>
    <p:sldId id="278" r:id="rId18"/>
    <p:sldId id="277" r:id="rId19"/>
    <p:sldId id="276" r:id="rId20"/>
    <p:sldId id="275" r:id="rId21"/>
    <p:sldId id="274" r:id="rId22"/>
    <p:sldId id="273" r:id="rId23"/>
    <p:sldId id="272" r:id="rId24"/>
    <p:sldId id="291" r:id="rId25"/>
    <p:sldId id="269" r:id="rId26"/>
    <p:sldId id="268" r:id="rId27"/>
    <p:sldId id="267" r:id="rId28"/>
    <p:sldId id="266" r:id="rId29"/>
    <p:sldId id="265" r:id="rId30"/>
    <p:sldId id="264" r:id="rId31"/>
    <p:sldId id="263" r:id="rId32"/>
    <p:sldId id="292" r:id="rId33"/>
    <p:sldId id="262" r:id="rId34"/>
    <p:sldId id="260" r:id="rId35"/>
    <p:sldId id="25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6" autoAdjust="0"/>
    <p:restoredTop sz="94660"/>
  </p:normalViewPr>
  <p:slideViewPr>
    <p:cSldViewPr snapToGrid="0">
      <p:cViewPr varScale="1">
        <p:scale>
          <a:sx n="72" d="100"/>
          <a:sy n="72" d="100"/>
        </p:scale>
        <p:origin x="49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8824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2767485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06/06/2022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7163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06/06/2022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2888032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06/06/2022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124495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06/06/2022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2112484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06/06/2022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3871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06/06/2022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4245398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06/06/2022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591672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218904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06/06/2022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91066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06/06/2022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2092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a16="http://schemas.microsoft.com/office/drawing/2014/main" id="{2565D22D-6FB5-49EE-AE91-DE654C29705D}"/>
              </a:ext>
            </a:extLst>
          </p:cNvPr>
          <p:cNvSpPr>
            <a:spLocks noGrp="1"/>
          </p:cNvSpPr>
          <p:nvPr>
            <p:ph type="subTitle" idx="1"/>
          </p:nvPr>
        </p:nvSpPr>
        <p:spPr/>
        <p:txBody>
          <a:bodyPr/>
          <a:lstStyle/>
          <a:p>
            <a:pPr marL="0" marR="0" algn="ctr">
              <a:lnSpc>
                <a:spcPct val="115000"/>
              </a:lnSpc>
              <a:spcBef>
                <a:spcPts val="0"/>
              </a:spcBef>
              <a:spcAft>
                <a:spcPts val="1000"/>
              </a:spcAft>
            </a:pPr>
            <a:r>
              <a:rPr lang="en-US" dirty="0">
                <a:solidFill>
                  <a:schemeClr val="tx1"/>
                </a:solidFill>
              </a:rPr>
              <a:t>LECTURE 3: </a:t>
            </a:r>
            <a:r>
              <a:rPr lang="en-US" dirty="0">
                <a:solidFill>
                  <a:schemeClr val="tx1"/>
                </a:solidFill>
                <a:effectLst/>
                <a:latin typeface="Cambria" panose="02040503050406030204" pitchFamily="18" charset="0"/>
                <a:ea typeface="Times New Roman" panose="02020603050405020304" pitchFamily="18" charset="0"/>
                <a:cs typeface="Times New Roman" panose="02020603050405020304" pitchFamily="18" charset="0"/>
              </a:rPr>
              <a:t>Financial Services Consumer Behavior</a:t>
            </a:r>
            <a:endParaRPr lang="en-US"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Welcome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This is the third lecture in marketing of financial services series</a:t>
            </a:r>
          </a:p>
          <a:p>
            <a:pPr>
              <a:buFont typeface="Wingdings" panose="05000000000000000000" pitchFamily="2" charset="2"/>
              <a:buChar char="§"/>
            </a:pPr>
            <a:r>
              <a:rPr lang="en-US" dirty="0"/>
              <a:t>It is my joy to take you through this and hope you will understand your personal consumption pattern</a:t>
            </a:r>
          </a:p>
          <a:p>
            <a:pPr>
              <a:buFont typeface="Wingdings" panose="05000000000000000000" pitchFamily="2" charset="2"/>
              <a:buChar char="§"/>
            </a:pPr>
            <a:r>
              <a:rPr lang="en-US" sz="2800" dirty="0"/>
              <a:t>The lecture is expected to add to your building blocks in knowledge as you pursue your college education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981487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Introduction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Last week we examined the environment in which marketers offer their services and its implication to marketing decisions and strategies. </a:t>
            </a:r>
          </a:p>
          <a:p>
            <a:pPr>
              <a:buFont typeface="Wingdings" panose="05000000000000000000" pitchFamily="2" charset="2"/>
              <a:buChar char="§"/>
            </a:pPr>
            <a:r>
              <a:rPr lang="en-US" dirty="0"/>
              <a:t>We examined both internal, external and task environment </a:t>
            </a:r>
          </a:p>
          <a:p>
            <a:pPr>
              <a:buFont typeface="Wingdings" panose="05000000000000000000" pitchFamily="2" charset="2"/>
              <a:buChar char="§"/>
            </a:pPr>
            <a:r>
              <a:rPr lang="en-US" sz="2800" dirty="0"/>
              <a:t>We also examined environmental scanning model and how to apply that knowledge</a:t>
            </a:r>
          </a:p>
          <a:p>
            <a:pPr>
              <a:buFont typeface="Wingdings" panose="05000000000000000000" pitchFamily="2" charset="2"/>
              <a:buChar char="§"/>
            </a:pPr>
            <a:r>
              <a:rPr lang="en-US" sz="2800" dirty="0"/>
              <a:t>This week we shift our focus to behavior displayed by consumers in the process of purchasing a financial service or product.</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744497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 you will be able to </a:t>
            </a:r>
          </a:p>
          <a:p>
            <a:pPr>
              <a:buFont typeface="Wingdings" panose="05000000000000000000" pitchFamily="2" charset="2"/>
              <a:buChar char="§"/>
            </a:pPr>
            <a:r>
              <a:rPr lang="en-US" sz="2800" dirty="0"/>
              <a:t>Define consumer behavior in service context</a:t>
            </a:r>
          </a:p>
          <a:p>
            <a:pPr>
              <a:buFont typeface="Wingdings" panose="05000000000000000000" pitchFamily="2" charset="2"/>
              <a:buChar char="§"/>
            </a:pPr>
            <a:r>
              <a:rPr lang="en-US" sz="2800" dirty="0"/>
              <a:t>Determine factors influencing consumer behavior </a:t>
            </a:r>
          </a:p>
          <a:p>
            <a:pPr>
              <a:buFont typeface="Wingdings" panose="05000000000000000000" pitchFamily="2" charset="2"/>
              <a:buChar char="§"/>
            </a:pPr>
            <a:r>
              <a:rPr lang="en-US" sz="2800" dirty="0"/>
              <a:t>Evaluate service consumption process</a:t>
            </a:r>
          </a:p>
          <a:p>
            <a:pPr>
              <a:buFont typeface="Wingdings" panose="05000000000000000000" pitchFamily="2" charset="2"/>
              <a:buChar char="§"/>
            </a:pPr>
            <a:r>
              <a:rPr lang="en-US" sz="2800" dirty="0"/>
              <a:t>Establish significance of consumer behavior knowledge </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823448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of Financial Service Consumer Behavior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203295" y="1845734"/>
            <a:ext cx="6946791" cy="4023360"/>
          </a:xfrm>
        </p:spPr>
        <p:txBody>
          <a:bodyPr>
            <a:normAutofit fontScale="92500" lnSpcReduction="10000"/>
          </a:bodyPr>
          <a:lstStyle/>
          <a:p>
            <a:pPr>
              <a:buFont typeface="Wingdings" panose="05000000000000000000" pitchFamily="2" charset="2"/>
              <a:buChar char="§"/>
            </a:pPr>
            <a:r>
              <a:rPr lang="en-US" dirty="0"/>
              <a:t>T</a:t>
            </a:r>
            <a:r>
              <a:rPr lang="en-US" sz="2800" dirty="0"/>
              <a:t>he behavior that consumers’ display in </a:t>
            </a:r>
            <a:r>
              <a:rPr lang="en-US" sz="2800" dirty="0">
                <a:solidFill>
                  <a:srgbClr val="FF0000"/>
                </a:solidFill>
              </a:rPr>
              <a:t>searching for, purchasing, using, evaluating and disposing of products and services</a:t>
            </a:r>
            <a:r>
              <a:rPr lang="en-US" sz="2800" dirty="0"/>
              <a:t> that they expect will satisfy their needs ((Schiffman and Kanuk, 2004)..  </a:t>
            </a:r>
          </a:p>
          <a:p>
            <a:pPr>
              <a:buFont typeface="Wingdings" panose="05000000000000000000" pitchFamily="2" charset="2"/>
              <a:buChar char="§"/>
            </a:pPr>
            <a:r>
              <a:rPr lang="en-US" sz="2800" dirty="0"/>
              <a:t>The field of consumer behavior is the </a:t>
            </a:r>
            <a:r>
              <a:rPr lang="en-US" sz="2800" dirty="0">
                <a:solidFill>
                  <a:srgbClr val="FF0000"/>
                </a:solidFill>
              </a:rPr>
              <a:t>study of individual groups or organization </a:t>
            </a:r>
            <a:r>
              <a:rPr lang="en-US" sz="2800" dirty="0"/>
              <a:t>and the processes they use to select, secure, use and dispose of products services, experiences, or ideas to satisfy needs and the </a:t>
            </a:r>
            <a:r>
              <a:rPr lang="en-US" sz="2800" dirty="0">
                <a:solidFill>
                  <a:srgbClr val="FF0000"/>
                </a:solidFill>
              </a:rPr>
              <a:t>impact that these have on the consumer and society </a:t>
            </a:r>
            <a:r>
              <a:rPr lang="en-US" sz="2800" dirty="0"/>
              <a:t>(Hawkins, Best, and Coney, 2001)).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3663922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dirty="0"/>
              <a:t>T</a:t>
            </a:r>
            <a:r>
              <a:rPr lang="en-US" sz="2800" dirty="0"/>
              <a:t>he sum of how individual and groups recognize and determine their needs and how they purchase and experience goods and services to meet those needs (Solomon, </a:t>
            </a:r>
            <a:r>
              <a:rPr lang="en-US" sz="2800" dirty="0" err="1"/>
              <a:t>Bamossy</a:t>
            </a:r>
            <a:r>
              <a:rPr lang="en-US" sz="2800" dirty="0"/>
              <a:t>, </a:t>
            </a:r>
            <a:r>
              <a:rPr lang="en-US" sz="2800" dirty="0" err="1"/>
              <a:t>Askegaard</a:t>
            </a:r>
            <a:r>
              <a:rPr lang="en-US" sz="2800" dirty="0"/>
              <a:t> and Hog, 2006). </a:t>
            </a:r>
          </a:p>
          <a:p>
            <a:pPr>
              <a:buFont typeface="Wingdings" panose="05000000000000000000" pitchFamily="2" charset="2"/>
              <a:buChar char="§"/>
            </a:pPr>
            <a:r>
              <a:rPr lang="en-US" sz="2800" dirty="0"/>
              <a:t>It includes what, when, where why and how of the purchase and experience process. </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57745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From the various definitions we extract the following about consumer behavior</a:t>
            </a:r>
          </a:p>
          <a:p>
            <a:pPr>
              <a:buFont typeface="Wingdings" panose="05000000000000000000" pitchFamily="2" charset="2"/>
              <a:buChar char="§"/>
            </a:pPr>
            <a:r>
              <a:rPr lang="en-US" sz="2800" dirty="0"/>
              <a:t>Consumer behavior is a process not a single activity</a:t>
            </a:r>
          </a:p>
          <a:p>
            <a:pPr>
              <a:buFont typeface="Wingdings" panose="05000000000000000000" pitchFamily="2" charset="2"/>
              <a:buChar char="§"/>
            </a:pPr>
            <a:r>
              <a:rPr lang="en-US" sz="2800" dirty="0"/>
              <a:t>The goal of this process is to satisfy a need </a:t>
            </a:r>
          </a:p>
          <a:p>
            <a:pPr>
              <a:buFont typeface="Wingdings" panose="05000000000000000000" pitchFamily="2" charset="2"/>
              <a:buChar char="§"/>
            </a:pPr>
            <a:r>
              <a:rPr lang="en-US" sz="2800" dirty="0"/>
              <a:t>It may involve groups or individuals </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480222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The process involves need recognition </a:t>
            </a:r>
          </a:p>
          <a:p>
            <a:pPr>
              <a:buFont typeface="Wingdings" panose="05000000000000000000" pitchFamily="2" charset="2"/>
              <a:buChar char="§"/>
            </a:pPr>
            <a:r>
              <a:rPr lang="en-US" sz="2800" dirty="0"/>
              <a:t>The process further involves means of satisfying the need </a:t>
            </a:r>
          </a:p>
          <a:p>
            <a:pPr>
              <a:buFont typeface="Wingdings" panose="05000000000000000000" pitchFamily="2" charset="2"/>
              <a:buChar char="§"/>
            </a:pPr>
            <a:r>
              <a:rPr lang="en-US" dirty="0"/>
              <a:t>C</a:t>
            </a:r>
            <a:r>
              <a:rPr lang="en-US" sz="2800" dirty="0"/>
              <a:t>onsumer will evaluate the extent to which their expectations have been met</a:t>
            </a:r>
          </a:p>
          <a:p>
            <a:pPr>
              <a:buFont typeface="Wingdings" panose="05000000000000000000" pitchFamily="2" charset="2"/>
              <a:buChar char="§"/>
            </a:pPr>
            <a:r>
              <a:rPr lang="en-US" dirty="0"/>
              <a:t>Impact of behavior to society </a:t>
            </a:r>
            <a:endParaRPr lang="en-US" sz="2800" dirty="0"/>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075666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Consumer behavior of a financial services is the process which consumers go through in looking for, purchasing, consuming, and evaluating the quality of a financial product.</a:t>
            </a:r>
          </a:p>
          <a:p>
            <a:pPr>
              <a:buFont typeface="Wingdings" panose="05000000000000000000" pitchFamily="2" charset="2"/>
              <a:buChar char="§"/>
            </a:pPr>
            <a:r>
              <a:rPr lang="en-US" sz="2800" dirty="0"/>
              <a:t> This definition implies that the consumer will have to recognize his need, looking for a service that can satisfy a need and finally evaluate whether that service has met his expectation or not.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25006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Significance of consumer behavior knowledge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marL="457200" indent="-457200" eaLnBrk="1" hangingPunct="1">
              <a:lnSpc>
                <a:spcPct val="90000"/>
              </a:lnSpc>
              <a:buFontTx/>
              <a:buAutoNum type="arabicPeriod"/>
            </a:pPr>
            <a:r>
              <a:rPr lang="en-US" altLang="en-US" sz="2800" dirty="0"/>
              <a:t>Consumers are the reason for business existence</a:t>
            </a:r>
          </a:p>
          <a:p>
            <a:pPr marL="457200" indent="-457200" eaLnBrk="1" hangingPunct="1">
              <a:lnSpc>
                <a:spcPct val="90000"/>
              </a:lnSpc>
              <a:buFontTx/>
              <a:buAutoNum type="arabicPeriod"/>
            </a:pPr>
            <a:r>
              <a:rPr lang="en-US" altLang="en-US" sz="2800" dirty="0"/>
              <a:t>Consumers demand satisfaction hence value, quality and service. </a:t>
            </a:r>
          </a:p>
          <a:p>
            <a:pPr marL="457200" indent="-457200" eaLnBrk="1" hangingPunct="1">
              <a:lnSpc>
                <a:spcPct val="90000"/>
              </a:lnSpc>
              <a:buFontTx/>
              <a:buAutoNum type="arabicPeriod"/>
            </a:pPr>
            <a:r>
              <a:rPr lang="en-US" altLang="en-US" sz="2800" dirty="0"/>
              <a:t>It helps reduce the risks in buying to the consumer </a:t>
            </a:r>
          </a:p>
          <a:p>
            <a:pPr marL="457200" indent="-457200" eaLnBrk="1" hangingPunct="1">
              <a:lnSpc>
                <a:spcPct val="90000"/>
              </a:lnSpc>
              <a:buFontTx/>
              <a:buAutoNum type="arabicPeriod"/>
            </a:pPr>
            <a:r>
              <a:rPr lang="en-US" altLang="en-US" sz="2800" dirty="0"/>
              <a:t>Helps build long-term customer relationship necessary for customer retention.</a:t>
            </a:r>
          </a:p>
          <a:p>
            <a:pPr marL="457200" indent="-457200" eaLnBrk="1" hangingPunct="1">
              <a:lnSpc>
                <a:spcPct val="90000"/>
              </a:lnSpc>
              <a:buFontTx/>
              <a:buAutoNum type="arabicPeriod"/>
            </a:pPr>
            <a:r>
              <a:rPr lang="en-US" altLang="en-US" sz="2800" dirty="0"/>
              <a:t>It helps in management of marketing activities.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731552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EB1836F0-F9E0-4D93-9BDD-7EEC6EA05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5289754" y="639097"/>
            <a:ext cx="6253317" cy="3686015"/>
          </a:xfrm>
        </p:spPr>
        <p:txBody>
          <a:bodyPr vert="horz" lIns="91440" tIns="45720" rIns="91440" bIns="45720" rtlCol="0" anchor="b">
            <a:normAutofit/>
          </a:bodyPr>
          <a:lstStyle/>
          <a:p>
            <a:r>
              <a:rPr lang="en-US" sz="6200" b="1" dirty="0">
                <a:solidFill>
                  <a:schemeClr val="tx1">
                    <a:lumMod val="85000"/>
                    <a:lumOff val="15000"/>
                  </a:schemeClr>
                </a:solidFill>
                <a:effectLst/>
                <a:latin typeface="+mj-lt"/>
                <a:cs typeface="+mj-cs"/>
              </a:rPr>
              <a:t>Factors influencing consumption of Financial Products</a:t>
            </a:r>
            <a:br>
              <a:rPr lang="en-US" sz="6200" dirty="0">
                <a:solidFill>
                  <a:schemeClr val="tx1">
                    <a:lumMod val="85000"/>
                    <a:lumOff val="15000"/>
                  </a:schemeClr>
                </a:solidFill>
                <a:effectLst/>
                <a:latin typeface="+mj-lt"/>
                <a:cs typeface="+mj-cs"/>
              </a:rPr>
            </a:br>
            <a:endParaRPr lang="en-US" sz="6200" b="1" dirty="0">
              <a:solidFill>
                <a:schemeClr val="tx1">
                  <a:lumMod val="85000"/>
                  <a:lumOff val="15000"/>
                </a:schemeClr>
              </a:solidFill>
              <a:latin typeface="+mj-lt"/>
              <a:cs typeface="+mj-cs"/>
            </a:endParaRP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5289753" y="4455621"/>
            <a:ext cx="6269347" cy="1238616"/>
          </a:xfrm>
        </p:spPr>
        <p:txBody>
          <a:bodyPr vert="horz" lIns="91440" tIns="45720" rIns="91440" bIns="45720" rtlCol="0">
            <a:normAutofit/>
          </a:bodyPr>
          <a:lstStyle/>
          <a:p>
            <a:pPr marL="0" indent="0">
              <a:buNone/>
            </a:pPr>
            <a:r>
              <a:rPr lang="en-US" sz="2400" cap="all" spc="200">
                <a:solidFill>
                  <a:schemeClr val="tx1">
                    <a:lumMod val="85000"/>
                    <a:lumOff val="15000"/>
                  </a:schemeClr>
                </a:solidFill>
                <a:latin typeface="+mj-lt"/>
              </a:rPr>
              <a:t>.</a:t>
            </a:r>
          </a:p>
        </p:txBody>
      </p:sp>
      <p:pic>
        <p:nvPicPr>
          <p:cNvPr id="5" name="Content Placeholder 4">
            <a:extLst>
              <a:ext uri="{FF2B5EF4-FFF2-40B4-BE49-F238E27FC236}">
                <a16:creationId xmlns:a16="http://schemas.microsoft.com/office/drawing/2014/main" id="{AA460BE6-1777-425D-B771-CF36665F18B3}"/>
              </a:ext>
            </a:extLst>
          </p:cNvPr>
          <p:cNvPicPr>
            <a:picLocks noGrp="1" noChangeAspect="1"/>
          </p:cNvPicPr>
          <p:nvPr>
            <p:ph sz="half" idx="1"/>
          </p:nvPr>
        </p:nvPicPr>
        <p:blipFill>
          <a:blip r:embed="rId2"/>
          <a:stretch>
            <a:fillRect/>
          </a:stretch>
        </p:blipFill>
        <p:spPr>
          <a:xfrm>
            <a:off x="633999" y="760995"/>
            <a:ext cx="4001315" cy="4806383"/>
          </a:xfrm>
          <a:prstGeom prst="rect">
            <a:avLst/>
          </a:prstGeom>
        </p:spPr>
      </p:pic>
      <p:cxnSp>
        <p:nvCxnSpPr>
          <p:cNvPr id="18" name="Straight Connector 17">
            <a:extLst>
              <a:ext uri="{FF2B5EF4-FFF2-40B4-BE49-F238E27FC236}">
                <a16:creationId xmlns:a16="http://schemas.microsoft.com/office/drawing/2014/main" id="{7A49EFD3-A806-4D59-99F1-AA9AFAE4EF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071" y="4343400"/>
            <a:ext cx="5636107"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6D2F28D1-82F9-40FE-935C-85ECF7660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1">
            <a:extLst>
              <a:ext uri="{FF2B5EF4-FFF2-40B4-BE49-F238E27FC236}">
                <a16:creationId xmlns:a16="http://schemas.microsoft.com/office/drawing/2014/main" id="{4B670E93-2F53-48FC-AB6C-E99E22D17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19711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Intrinsic factors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9" y="1858986"/>
            <a:ext cx="6946791" cy="4023360"/>
          </a:xfrm>
        </p:spPr>
        <p:txBody>
          <a:bodyPr>
            <a:noAutofit/>
          </a:bodyPr>
          <a:lstStyle/>
          <a:p>
            <a:pPr marL="0" indent="0">
              <a:buNone/>
            </a:pPr>
            <a:r>
              <a:rPr lang="en-US" sz="2800" b="1" dirty="0"/>
              <a:t>Personality</a:t>
            </a:r>
            <a:r>
              <a:rPr lang="en-US" sz="2800" dirty="0"/>
              <a:t> is the total pattern of characteristic ways of thinking, feeling and behaving constituting an individual’s distinctive relationship with the environment </a:t>
            </a:r>
          </a:p>
          <a:p>
            <a:pPr marL="0" indent="0">
              <a:buNone/>
            </a:pPr>
            <a:r>
              <a:rPr lang="en-US" sz="2800" b="1" dirty="0"/>
              <a:t>An attitude </a:t>
            </a:r>
            <a:r>
              <a:rPr lang="en-US" sz="2800" dirty="0"/>
              <a:t>is a predisposition toward an object, event that determines response</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13003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Intrinsic factors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sz="2800" b="1" dirty="0"/>
              <a:t>Perception</a:t>
            </a:r>
            <a:r>
              <a:rPr lang="en-US" sz="2800" dirty="0"/>
              <a:t> is the meaning an individual assigns to an object or stimulus. </a:t>
            </a:r>
          </a:p>
          <a:p>
            <a:pPr marL="0" indent="0">
              <a:buNone/>
            </a:pPr>
            <a:r>
              <a:rPr lang="en-US" sz="2800" b="1" dirty="0"/>
              <a:t>Motivation</a:t>
            </a:r>
            <a:r>
              <a:rPr lang="en-US" sz="2800" dirty="0"/>
              <a:t> is a goal-oriented behavior. </a:t>
            </a:r>
          </a:p>
          <a:p>
            <a:pPr marL="0" indent="0">
              <a:buNone/>
            </a:pPr>
            <a:r>
              <a:rPr lang="en-US" sz="2800" b="1" dirty="0"/>
              <a:t>Learning</a:t>
            </a:r>
            <a:r>
              <a:rPr lang="en-US" sz="2800" dirty="0"/>
              <a:t> is the process of acquiring knowledge through experience leading to behaviors change.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3571025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Extrinsic factors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altLang="en-US" sz="2800" b="1" dirty="0"/>
              <a:t>Culture</a:t>
            </a:r>
            <a:r>
              <a:rPr lang="en-US" altLang="en-US" sz="2800" dirty="0"/>
              <a:t> is away of life handled down through generations-learned and acquired. It consists of society norms, beliefs, customs etc. </a:t>
            </a:r>
          </a:p>
          <a:p>
            <a:pPr marL="0" indent="0">
              <a:buNone/>
            </a:pPr>
            <a:r>
              <a:rPr lang="en-US" altLang="en-US" sz="2800" b="1" dirty="0"/>
              <a:t>Subculture</a:t>
            </a:r>
            <a:r>
              <a:rPr lang="en-US" altLang="en-US" sz="2800" dirty="0"/>
              <a:t> identifies a distinct group within a cultural community </a:t>
            </a:r>
          </a:p>
          <a:p>
            <a:pPr marL="0" indent="0">
              <a:buNone/>
            </a:pPr>
            <a:r>
              <a:rPr lang="en-US" altLang="en-US" sz="2800" b="1" dirty="0"/>
              <a:t>Social class</a:t>
            </a:r>
            <a:r>
              <a:rPr lang="en-US" altLang="en-US" sz="2800" dirty="0"/>
              <a:t> is an indicator of lifestyle exerting a strong influence on individual consumers and behavior</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36123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Extrinsic factors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eaLnBrk="1" hangingPunct="1">
              <a:lnSpc>
                <a:spcPct val="80000"/>
              </a:lnSpc>
            </a:pPr>
            <a:r>
              <a:rPr lang="en-US" altLang="en-US" sz="2800" dirty="0"/>
              <a:t>A </a:t>
            </a:r>
            <a:r>
              <a:rPr lang="en-US" altLang="en-US" sz="2800" b="1" dirty="0"/>
              <a:t>reference group</a:t>
            </a:r>
            <a:r>
              <a:rPr lang="en-US" altLang="en-US" sz="2800" dirty="0"/>
              <a:t> is a group of people whose standards of behavior influence a person’s attitudes, opinion and values. </a:t>
            </a:r>
          </a:p>
          <a:p>
            <a:pPr eaLnBrk="1" hangingPunct="1">
              <a:lnSpc>
                <a:spcPct val="80000"/>
              </a:lnSpc>
            </a:pPr>
            <a:r>
              <a:rPr lang="en-US" altLang="en-US" sz="2800" dirty="0"/>
              <a:t>This can be primary or secondary. </a:t>
            </a:r>
          </a:p>
          <a:p>
            <a:pPr eaLnBrk="1" hangingPunct="1">
              <a:lnSpc>
                <a:spcPct val="80000"/>
              </a:lnSpc>
            </a:pPr>
            <a:r>
              <a:rPr lang="en-US" altLang="en-US" sz="2800" dirty="0"/>
              <a:t>In each group there are opinion leaders and group norms.</a:t>
            </a:r>
          </a:p>
          <a:p>
            <a:pPr eaLnBrk="1" hangingPunct="1">
              <a:lnSpc>
                <a:spcPct val="80000"/>
              </a:lnSpc>
            </a:pPr>
            <a:r>
              <a:rPr lang="en-US" altLang="en-US" sz="2800" dirty="0"/>
              <a:t>The </a:t>
            </a:r>
            <a:r>
              <a:rPr lang="en-US" altLang="en-US" sz="2800" b="1" dirty="0"/>
              <a:t>family</a:t>
            </a:r>
            <a:r>
              <a:rPr lang="en-US" altLang="en-US" sz="2800" dirty="0"/>
              <a:t> is the most intimate group and is dependent on the family lifecycle</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799271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Stages in Purchase of a Financial Products</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sz="2800" dirty="0"/>
              <a:t>Consumption of a service is affected by service characteristics and offerings.</a:t>
            </a:r>
          </a:p>
          <a:p>
            <a:pPr>
              <a:buFont typeface="Wingdings" panose="05000000000000000000" pitchFamily="2" charset="2"/>
              <a:buChar char="§"/>
            </a:pPr>
            <a:r>
              <a:rPr lang="en-US" b="1" dirty="0">
                <a:effectLst/>
                <a:latin typeface="Times New Roman" panose="02020603050405020304" pitchFamily="18" charset="0"/>
                <a:ea typeface="Calibri" panose="020F0502020204030204" pitchFamily="34" charset="0"/>
              </a:rPr>
              <a:t>A) Search qualities </a:t>
            </a:r>
            <a:r>
              <a:rPr lang="en-US" dirty="0">
                <a:effectLst/>
                <a:latin typeface="Times New Roman" panose="02020603050405020304" pitchFamily="18" charset="0"/>
                <a:ea typeface="Calibri" panose="020F0502020204030204" pitchFamily="34" charset="0"/>
              </a:rPr>
              <a:t>refer to attributes such as color, price, feel, smell all of which a consumer can determine before buying a product.</a:t>
            </a:r>
          </a:p>
          <a:p>
            <a:pPr>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Financial Services are poor in these characteristics making it difficult for a marketer to evaluate before making a purchase decision. </a:t>
            </a:r>
            <a:endParaRPr lang="en-US"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8778846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Purchase stages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B) Experience qualities </a:t>
            </a:r>
            <a:r>
              <a:rPr lang="en-US" sz="2800" dirty="0"/>
              <a:t>are noted during and after consumption. </a:t>
            </a:r>
          </a:p>
          <a:p>
            <a:pPr>
              <a:buFont typeface="Wingdings" panose="05000000000000000000" pitchFamily="2" charset="2"/>
              <a:buChar char="§"/>
            </a:pPr>
            <a:r>
              <a:rPr lang="en-US" sz="2800" dirty="0"/>
              <a:t>They constitute what the customer is going through and the results of the process. </a:t>
            </a:r>
          </a:p>
          <a:p>
            <a:pPr>
              <a:buFont typeface="Wingdings" panose="05000000000000000000" pitchFamily="2" charset="2"/>
              <a:buChar char="§"/>
            </a:pPr>
            <a:r>
              <a:rPr lang="en-US" sz="2800" dirty="0"/>
              <a:t>In purchase of a financial service, the consumer can assess the friendliness courtesy and appearance</a:t>
            </a:r>
            <a:r>
              <a:rPr lang="en-US" dirty="0"/>
              <a:t>.</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96837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Purchase stages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b="1" dirty="0"/>
              <a:t>c) Credence qualities </a:t>
            </a:r>
            <a:r>
              <a:rPr lang="en-US" sz="2800" dirty="0"/>
              <a:t>implies the characteristics that the consumer may find impossible to evaluate even after purchase and consumption.</a:t>
            </a:r>
          </a:p>
          <a:p>
            <a:pPr>
              <a:buFont typeface="Wingdings" panose="05000000000000000000" pitchFamily="2" charset="2"/>
              <a:buChar char="§"/>
            </a:pPr>
            <a:r>
              <a:rPr lang="en-US" sz="2800" dirty="0"/>
              <a:t> The financial services are also poor in this since limited evaluation can be done to some extent after purchase. </a:t>
            </a:r>
          </a:p>
          <a:p>
            <a:pPr>
              <a:buFont typeface="Wingdings" panose="05000000000000000000" pitchFamily="2" charset="2"/>
              <a:buChar char="§"/>
            </a:pPr>
            <a:r>
              <a:rPr lang="en-US" sz="2800" dirty="0"/>
              <a:t>Understanding of these qualities helps us in appreciating how consumers make purchase decisions.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717858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8" name="Straight Connector 17">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5A1B47C8-47A0-4A88-8830-6DEA3B5DE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6C157E47-7B00-455D-BEF4-0AE79C6A6C87}"/>
              </a:ext>
            </a:extLst>
          </p:cNvPr>
          <p:cNvPicPr>
            <a:picLocks noGrp="1" noChangeAspect="1"/>
          </p:cNvPicPr>
          <p:nvPr>
            <p:ph sz="half" idx="1"/>
          </p:nvPr>
        </p:nvPicPr>
        <p:blipFill>
          <a:blip r:embed="rId2"/>
          <a:stretch>
            <a:fillRect/>
          </a:stretch>
        </p:blipFill>
        <p:spPr>
          <a:xfrm>
            <a:off x="633999" y="2113346"/>
            <a:ext cx="6275667" cy="2631307"/>
          </a:xfrm>
          <a:prstGeom prst="rect">
            <a:avLst/>
          </a:prstGeom>
        </p:spPr>
      </p:pic>
      <p:sp>
        <p:nvSpPr>
          <p:cNvPr id="22" name="Rectangle 21">
            <a:extLst>
              <a:ext uri="{FF2B5EF4-FFF2-40B4-BE49-F238E27FC236}">
                <a16:creationId xmlns:a16="http://schemas.microsoft.com/office/drawing/2014/main" id="{984BBFDD-E720-4805-A9C8-129FBBF6DD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96885" y="640080"/>
            <a:ext cx="3659246" cy="2926080"/>
          </a:xfrm>
        </p:spPr>
        <p:txBody>
          <a:bodyPr vert="horz" lIns="91440" tIns="45720" rIns="91440" bIns="45720" rtlCol="0" anchor="b">
            <a:normAutofit/>
          </a:bodyPr>
          <a:lstStyle/>
          <a:p>
            <a:r>
              <a:rPr lang="en-US" sz="4400" b="1" dirty="0">
                <a:solidFill>
                  <a:srgbClr val="FFFFFF"/>
                </a:solidFill>
                <a:latin typeface="+mj-lt"/>
                <a:cs typeface="+mj-cs"/>
              </a:rPr>
              <a:t>Financial product Purchase stages</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096885" y="3578084"/>
            <a:ext cx="3659246" cy="2639835"/>
          </a:xfrm>
        </p:spPr>
        <p:txBody>
          <a:bodyPr vert="horz" lIns="91440" tIns="45720" rIns="91440" bIns="45720" rtlCol="0">
            <a:normAutofit/>
          </a:bodyPr>
          <a:lstStyle/>
          <a:p>
            <a:pPr marL="0" indent="0">
              <a:buNone/>
            </a:pPr>
            <a:r>
              <a:rPr lang="en-US" sz="1500" cap="all" spc="200" dirty="0">
                <a:solidFill>
                  <a:srgbClr val="FFFFFF"/>
                </a:solidFill>
                <a:latin typeface="+mj-lt"/>
              </a:rPr>
              <a:t>.</a:t>
            </a:r>
          </a:p>
        </p:txBody>
      </p:sp>
      <p:sp>
        <p:nvSpPr>
          <p:cNvPr id="24" name="Rectangle 23">
            <a:extLst>
              <a:ext uri="{FF2B5EF4-FFF2-40B4-BE49-F238E27FC236}">
                <a16:creationId xmlns:a16="http://schemas.microsoft.com/office/drawing/2014/main" id="{5AC4BE46-4A77-42FE-9D15-065CDB2F8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99247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Purchase stages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7500" lnSpcReduction="20000"/>
          </a:bodyPr>
          <a:lstStyle/>
          <a:p>
            <a:pPr marL="0" indent="0">
              <a:buNone/>
            </a:pPr>
            <a:r>
              <a:rPr lang="en-US" sz="2800" b="1" dirty="0"/>
              <a:t>a) Pre-purchase stage </a:t>
            </a:r>
          </a:p>
          <a:p>
            <a:pPr marL="0" indent="0">
              <a:buNone/>
            </a:pPr>
            <a:r>
              <a:rPr lang="en-US" sz="2800" dirty="0"/>
              <a:t>This stage constitutes problem recognition, information search and evaluation of alternatives stage. </a:t>
            </a:r>
          </a:p>
          <a:p>
            <a:pPr marL="0" indent="0">
              <a:buNone/>
            </a:pPr>
            <a:r>
              <a:rPr lang="en-US" b="1" dirty="0"/>
              <a:t>1. N</a:t>
            </a:r>
            <a:r>
              <a:rPr lang="en-US" sz="2800" b="1" dirty="0"/>
              <a:t>eed/problem recognition </a:t>
            </a:r>
          </a:p>
          <a:p>
            <a:pPr marL="0" indent="0">
              <a:buNone/>
            </a:pPr>
            <a:r>
              <a:rPr lang="en-US" dirty="0"/>
              <a:t>T</a:t>
            </a:r>
            <a:r>
              <a:rPr lang="en-US" sz="2800" dirty="0"/>
              <a:t>riggered by internal stimuli or external </a:t>
            </a:r>
          </a:p>
          <a:p>
            <a:pPr marL="0" indent="0">
              <a:buNone/>
            </a:pPr>
            <a:r>
              <a:rPr lang="en-US" sz="2800" dirty="0"/>
              <a:t>Awaken latent needs thro marketing activities</a:t>
            </a:r>
          </a:p>
          <a:p>
            <a:pPr marL="0" indent="0">
              <a:buNone/>
            </a:pPr>
            <a:r>
              <a:rPr lang="en-US" sz="2800" dirty="0"/>
              <a:t>Demonstrate urgency and consequences of not fulfilling it.</a:t>
            </a:r>
          </a:p>
          <a:p>
            <a:pPr marL="0" indent="0">
              <a:buNone/>
            </a:pPr>
            <a:r>
              <a:rPr lang="en-US" sz="2800" dirty="0"/>
              <a:t>Needs could range from physiological needs to safety, social esteem, and self-actualization. </a:t>
            </a:r>
          </a:p>
          <a:p>
            <a:pPr marL="0" indent="0">
              <a:buNone/>
            </a:pPr>
            <a:r>
              <a:rPr lang="en-US" sz="2800" dirty="0"/>
              <a:t>Each of these could be fulfilled through certain financial products. </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77500" lnSpcReduction="20000"/>
          </a:bodyPr>
          <a:lstStyle/>
          <a:p>
            <a:r>
              <a:rPr lang="en-US" dirty="0"/>
              <a:t>.</a:t>
            </a:r>
          </a:p>
        </p:txBody>
      </p:sp>
    </p:spTree>
    <p:extLst>
      <p:ext uri="{BB962C8B-B14F-4D97-AF65-F5344CB8AC3E}">
        <p14:creationId xmlns:p14="http://schemas.microsoft.com/office/powerpoint/2010/main" val="3969448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sz="2800" b="1" dirty="0"/>
              <a:t>2. Information search </a:t>
            </a:r>
          </a:p>
          <a:p>
            <a:pPr>
              <a:buFont typeface="Wingdings" panose="05000000000000000000" pitchFamily="2" charset="2"/>
              <a:buChar char="§"/>
            </a:pPr>
            <a:r>
              <a:rPr lang="en-US" dirty="0"/>
              <a:t>I</a:t>
            </a:r>
            <a:r>
              <a:rPr lang="en-US" sz="2800" dirty="0"/>
              <a:t>nternal search within his subconscious mind. </a:t>
            </a:r>
          </a:p>
          <a:p>
            <a:pPr>
              <a:buFont typeface="Wingdings" panose="05000000000000000000" pitchFamily="2" charset="2"/>
              <a:buChar char="§"/>
            </a:pPr>
            <a:r>
              <a:rPr lang="en-US" dirty="0"/>
              <a:t>External search: </a:t>
            </a:r>
            <a:r>
              <a:rPr lang="en-US" sz="2800" dirty="0"/>
              <a:t>close friends and relatives, marketing promotion activities </a:t>
            </a:r>
          </a:p>
          <a:p>
            <a:pPr>
              <a:buFont typeface="Wingdings" panose="05000000000000000000" pitchFamily="2" charset="2"/>
              <a:buChar char="§"/>
            </a:pPr>
            <a:r>
              <a:rPr lang="en-US" sz="2800" dirty="0"/>
              <a:t>Digital search at website </a:t>
            </a:r>
          </a:p>
          <a:p>
            <a:pPr>
              <a:buFont typeface="Wingdings" panose="05000000000000000000" pitchFamily="2" charset="2"/>
              <a:buChar char="§"/>
            </a:pPr>
            <a:r>
              <a:rPr lang="en-US" sz="2800" dirty="0"/>
              <a:t>The marketer must ensure that there is enough information on their online platforms for them to be considered by the potential customer.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090935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marL="0" indent="0">
              <a:buNone/>
            </a:pPr>
            <a:r>
              <a:rPr lang="en-US" sz="2800" dirty="0"/>
              <a:t>Consumers seek information due to perceived risks Lovelock (2011) </a:t>
            </a:r>
          </a:p>
          <a:p>
            <a:pPr marL="514350" indent="-514350">
              <a:buFont typeface="+mj-lt"/>
              <a:buAutoNum type="arabicPeriod"/>
            </a:pPr>
            <a:r>
              <a:rPr lang="en-US" sz="2800" dirty="0"/>
              <a:t>Financial risk (loss of money), </a:t>
            </a:r>
          </a:p>
          <a:p>
            <a:pPr marL="514350" indent="-514350">
              <a:buFont typeface="+mj-lt"/>
              <a:buAutoNum type="arabicPeriod"/>
            </a:pPr>
            <a:r>
              <a:rPr lang="en-US" sz="2800" dirty="0"/>
              <a:t>Time risk (waste of time), </a:t>
            </a:r>
          </a:p>
          <a:p>
            <a:pPr marL="514350" indent="-514350">
              <a:buFont typeface="+mj-lt"/>
              <a:buAutoNum type="arabicPeriod"/>
            </a:pPr>
            <a:r>
              <a:rPr lang="en-US" sz="2800" dirty="0"/>
              <a:t>Performance risk (services may not meet expectation), </a:t>
            </a:r>
          </a:p>
          <a:p>
            <a:pPr marL="514350" indent="-514350">
              <a:buFont typeface="+mj-lt"/>
              <a:buAutoNum type="arabicPeriod"/>
            </a:pPr>
            <a:r>
              <a:rPr lang="en-US" sz="2800" dirty="0"/>
              <a:t>Social risk (what friends will say about the service bought</a:t>
            </a:r>
          </a:p>
          <a:p>
            <a:pPr marL="514350" indent="-514350">
              <a:buFont typeface="+mj-lt"/>
              <a:buAutoNum type="arabicPeriod"/>
            </a:pPr>
            <a:r>
              <a:rPr lang="en-US" sz="2800" dirty="0"/>
              <a:t> Psychological risk (whether the service will injure self-esteem of the service receiver).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2915292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Perceived risk can be reduced thro:</a:t>
            </a:r>
          </a:p>
          <a:p>
            <a:pPr marL="514350" indent="-514350">
              <a:buFont typeface="+mj-lt"/>
              <a:buAutoNum type="arabicPeriod"/>
            </a:pPr>
            <a:r>
              <a:rPr lang="en-US" sz="2800" dirty="0"/>
              <a:t>Offering guarantees </a:t>
            </a:r>
          </a:p>
          <a:p>
            <a:pPr marL="514350" indent="-514350">
              <a:buFont typeface="+mj-lt"/>
              <a:buAutoNum type="arabicPeriod"/>
            </a:pPr>
            <a:r>
              <a:rPr lang="en-US" sz="2800" dirty="0"/>
              <a:t>Making the service more tangible </a:t>
            </a:r>
          </a:p>
          <a:p>
            <a:pPr marL="514350" indent="-514350">
              <a:buFont typeface="+mj-lt"/>
              <a:buAutoNum type="arabicPeriod"/>
            </a:pPr>
            <a:r>
              <a:rPr lang="en-US" sz="2800" dirty="0"/>
              <a:t>Offering a free or reduced-cost trial period for a service,</a:t>
            </a:r>
          </a:p>
          <a:p>
            <a:pPr marL="514350" indent="-514350">
              <a:buFont typeface="+mj-lt"/>
              <a:buAutoNum type="arabicPeriod"/>
            </a:pPr>
            <a:r>
              <a:rPr lang="en-US" sz="2800" dirty="0"/>
              <a:t>Employee training </a:t>
            </a:r>
          </a:p>
          <a:p>
            <a:pPr marL="514350" indent="-514350">
              <a:buFont typeface="+mj-lt"/>
              <a:buAutoNum type="arabicPeriod"/>
            </a:pPr>
            <a:r>
              <a:rPr lang="en-US" sz="2800" dirty="0"/>
              <a:t>Employee compensation</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05530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514350" indent="-514350">
              <a:buSzPct val="99000"/>
              <a:buFont typeface="+mj-lt"/>
              <a:buAutoNum type="arabicPeriod" startAt="6"/>
            </a:pPr>
            <a:r>
              <a:rPr lang="en-US" sz="2800" dirty="0"/>
              <a:t>Seeking information from respected personal sources (family, friends, peers) </a:t>
            </a:r>
          </a:p>
          <a:p>
            <a:pPr marL="514350" indent="-514350">
              <a:buSzPct val="99000"/>
              <a:buFont typeface="+mj-lt"/>
              <a:buAutoNum type="arabicPeriod" startAt="6"/>
            </a:pPr>
            <a:r>
              <a:rPr lang="en-US" sz="2800" dirty="0"/>
              <a:t>Relying on a firm that has a good reputation</a:t>
            </a:r>
          </a:p>
          <a:p>
            <a:pPr marL="514350" indent="-514350">
              <a:buSzPct val="99000"/>
              <a:buFont typeface="+mj-lt"/>
              <a:buAutoNum type="arabicPeriod" startAt="6"/>
            </a:pPr>
            <a:r>
              <a:rPr lang="en-US" sz="2800" dirty="0"/>
              <a:t>Visiting service facilities of trying aspects of the service before purchasing </a:t>
            </a:r>
          </a:p>
          <a:p>
            <a:pPr marL="514350" indent="-514350">
              <a:buSzPct val="99000"/>
              <a:buFont typeface="+mj-lt"/>
              <a:buAutoNum type="arabicPeriod" startAt="6"/>
            </a:pPr>
            <a:r>
              <a:rPr lang="en-US" sz="2800" dirty="0"/>
              <a:t>Using the web to compare service offerings</a:t>
            </a:r>
          </a:p>
          <a:p>
            <a:pPr>
              <a:buFont typeface="Wingdings" panose="05000000000000000000" pitchFamily="2" charset="2"/>
              <a:buChar char="§"/>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634501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10000"/>
          </a:bodyPr>
          <a:lstStyle/>
          <a:p>
            <a:pPr>
              <a:buFont typeface="Wingdings" panose="05000000000000000000" pitchFamily="2" charset="2"/>
              <a:buChar char="§"/>
            </a:pPr>
            <a:r>
              <a:rPr lang="en-US" sz="2800" b="1" dirty="0"/>
              <a:t>Evaluation of alternatives</a:t>
            </a:r>
            <a:r>
              <a:rPr lang="en-US" sz="2800" dirty="0"/>
              <a:t> </a:t>
            </a:r>
          </a:p>
          <a:p>
            <a:pPr>
              <a:buFont typeface="Wingdings" panose="05000000000000000000" pitchFamily="2" charset="2"/>
              <a:buChar char="§"/>
            </a:pPr>
            <a:r>
              <a:rPr lang="en-US" sz="2800" dirty="0"/>
              <a:t>Based on some criteria Schiffman (2006) </a:t>
            </a:r>
          </a:p>
          <a:p>
            <a:pPr marL="514350" indent="-514350">
              <a:buFont typeface="+mj-lt"/>
              <a:buAutoNum type="arabicPeriod"/>
            </a:pPr>
            <a:r>
              <a:rPr lang="en-US" dirty="0"/>
              <a:t>O</a:t>
            </a:r>
            <a:r>
              <a:rPr lang="en-US" sz="2800" dirty="0"/>
              <a:t>bjective criteria considered the tangible aspect of a service </a:t>
            </a:r>
          </a:p>
          <a:p>
            <a:pPr marL="514350" indent="-514350">
              <a:buFont typeface="+mj-lt"/>
              <a:buAutoNum type="arabicPeriod"/>
            </a:pPr>
            <a:r>
              <a:rPr lang="en-US" sz="2800" dirty="0"/>
              <a:t>Subjective criterion considers the symbolic meaning of a service </a:t>
            </a:r>
          </a:p>
          <a:p>
            <a:pPr marL="514350" indent="-514350">
              <a:buFont typeface="+mj-lt"/>
              <a:buAutoNum type="arabicPeriod"/>
            </a:pPr>
            <a:r>
              <a:rPr lang="en-US" sz="2800" dirty="0"/>
              <a:t>The compensatory criteria combine several features of a product, </a:t>
            </a:r>
          </a:p>
          <a:p>
            <a:pPr marL="514350" indent="-514350">
              <a:buFont typeface="+mj-lt"/>
              <a:buAutoNum type="arabicPeriod"/>
            </a:pPr>
            <a:r>
              <a:rPr lang="en-US" sz="2800" dirty="0"/>
              <a:t>The non-compensatory criteria look at an outstanding negative feature to reject the product</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10000"/>
          </a:bodyPr>
          <a:lstStyle/>
          <a:p>
            <a:r>
              <a:rPr lang="en-US" dirty="0"/>
              <a:t>.</a:t>
            </a:r>
          </a:p>
        </p:txBody>
      </p:sp>
    </p:spTree>
    <p:extLst>
      <p:ext uri="{BB962C8B-B14F-4D97-AF65-F5344CB8AC3E}">
        <p14:creationId xmlns:p14="http://schemas.microsoft.com/office/powerpoint/2010/main" val="102369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9" y="1794344"/>
            <a:ext cx="6946791" cy="4023360"/>
          </a:xfrm>
        </p:spPr>
        <p:txBody>
          <a:bodyPr>
            <a:normAutofit/>
          </a:bodyPr>
          <a:lstStyle/>
          <a:p>
            <a:pPr marL="0" indent="0">
              <a:buNone/>
            </a:pPr>
            <a:r>
              <a:rPr lang="en-US" sz="2800" dirty="0"/>
              <a:t>b)</a:t>
            </a:r>
            <a:r>
              <a:rPr lang="en-US" b="1" dirty="0"/>
              <a:t> </a:t>
            </a:r>
            <a:r>
              <a:rPr lang="en-US" sz="2800" b="1" dirty="0"/>
              <a:t>Service Encounter Stage </a:t>
            </a:r>
          </a:p>
          <a:p>
            <a:pPr>
              <a:buFont typeface="Wingdings" panose="05000000000000000000" pitchFamily="2" charset="2"/>
              <a:buChar char="§"/>
            </a:pPr>
            <a:r>
              <a:rPr lang="en-US" sz="2800" dirty="0"/>
              <a:t>This is the stage in which the consumer makes actual purchase of the service. </a:t>
            </a:r>
          </a:p>
          <a:p>
            <a:pPr>
              <a:buFont typeface="Wingdings" panose="05000000000000000000" pitchFamily="2" charset="2"/>
              <a:buChar char="§"/>
            </a:pPr>
            <a:r>
              <a:rPr lang="en-US" sz="2800" dirty="0"/>
              <a:t>Interacts in service facility or remotely through online, use of machines such as atm. </a:t>
            </a:r>
          </a:p>
          <a:p>
            <a:pPr>
              <a:buFont typeface="Wingdings" panose="05000000000000000000" pitchFamily="2" charset="2"/>
              <a:buChar char="§"/>
            </a:pPr>
            <a:r>
              <a:rPr lang="en-US" sz="2800" dirty="0"/>
              <a:t>Determining service quality service. </a:t>
            </a:r>
          </a:p>
          <a:p>
            <a:pPr>
              <a:buFont typeface="Wingdings" panose="05000000000000000000" pitchFamily="2" charset="2"/>
              <a:buChar char="§"/>
            </a:pPr>
            <a:r>
              <a:rPr lang="en-US" sz="2800" dirty="0"/>
              <a:t>Lovelock (2011) “service encounters as “moments of truth” </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1200318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“(we) could say that the perceived quality is realized at the moment of truth when the service provider and the service customer confront one another in the same arena.  </a:t>
            </a:r>
          </a:p>
          <a:p>
            <a:pPr>
              <a:buFont typeface="Wingdings" panose="05000000000000000000" pitchFamily="2" charset="2"/>
              <a:buChar char="§"/>
            </a:pPr>
            <a:r>
              <a:rPr lang="en-US" sz="2800" dirty="0"/>
              <a:t>At that moment they are very much on their own…it is the skill, the motivation, and the tools employed by the firm’s representative and the expectations and behavior of the client which together will create the service delivery process.”</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9786807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Lovelock (2011) further notes that the compatibility of various customers taking the service will affect service delivery. </a:t>
            </a:r>
          </a:p>
          <a:p>
            <a:pPr>
              <a:buFont typeface="Wingdings" panose="05000000000000000000" pitchFamily="2" charset="2"/>
              <a:buChar char="§"/>
            </a:pPr>
            <a:r>
              <a:rPr lang="en-US" sz="2800" dirty="0"/>
              <a:t>Emotions and moods also affect service delivery. Positive mood may make customers more obliged and willing to participate in behavior that helps service encounter succeed. </a:t>
            </a:r>
          </a:p>
          <a:p>
            <a:pPr>
              <a:buFont typeface="Wingdings" panose="05000000000000000000" pitchFamily="2" charset="2"/>
              <a:buChar char="§"/>
            </a:pPr>
            <a:r>
              <a:rPr lang="en-US" sz="2800" dirty="0"/>
              <a:t>Moods may also bias the way customers judge service encounters </a:t>
            </a:r>
          </a:p>
          <a:p>
            <a:pPr>
              <a:buFont typeface="Wingdings" panose="05000000000000000000" pitchFamily="2" charset="2"/>
              <a:buChar char="§"/>
            </a:pPr>
            <a:r>
              <a:rPr lang="en-US" sz="2800" dirty="0"/>
              <a:t>This understanding is significant for a financial services provider in ensuring that this stage of service delivery is successful.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4064782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sz="2800" dirty="0"/>
              <a:t>c) </a:t>
            </a:r>
            <a:r>
              <a:rPr lang="en-US" sz="2800" b="1" dirty="0"/>
              <a:t>Post-Purchase Stage </a:t>
            </a:r>
          </a:p>
          <a:p>
            <a:pPr>
              <a:buFont typeface="Wingdings" panose="05000000000000000000" pitchFamily="2" charset="2"/>
              <a:buChar char="§"/>
            </a:pPr>
            <a:r>
              <a:rPr lang="en-US" sz="2800" dirty="0"/>
              <a:t>This is the final stage in financial service purchase process. </a:t>
            </a:r>
          </a:p>
          <a:p>
            <a:pPr>
              <a:buFont typeface="Wingdings" panose="05000000000000000000" pitchFamily="2" charset="2"/>
              <a:buChar char="§"/>
            </a:pPr>
            <a:r>
              <a:rPr lang="en-US" sz="2800" dirty="0"/>
              <a:t>It is the stage in which customer evaluates his service received. </a:t>
            </a:r>
          </a:p>
          <a:p>
            <a:pPr>
              <a:buFont typeface="Wingdings" panose="05000000000000000000" pitchFamily="2" charset="2"/>
              <a:buChar char="§"/>
            </a:pPr>
            <a:r>
              <a:rPr lang="en-US" sz="2800" dirty="0"/>
              <a:t>Kotler (2006) notes that after consumption of the service a customer will either be satisfied, or disappointed</a:t>
            </a:r>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539030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marL="0" indent="0">
              <a:buNone/>
            </a:pPr>
            <a:r>
              <a:rPr lang="en-US" sz="2800" dirty="0"/>
              <a:t>Zeithaml, Bitner and </a:t>
            </a:r>
            <a:r>
              <a:rPr lang="en-US" sz="2800" dirty="0" err="1"/>
              <a:t>Gremler</a:t>
            </a:r>
            <a:r>
              <a:rPr lang="en-US" sz="2800" dirty="0"/>
              <a:t> (2006) notes that the experience will have great impact on </a:t>
            </a:r>
          </a:p>
          <a:p>
            <a:pPr>
              <a:buFont typeface="Wingdings" panose="05000000000000000000" pitchFamily="2" charset="2"/>
              <a:buChar char="§"/>
            </a:pPr>
            <a:r>
              <a:rPr lang="en-US" sz="2800" dirty="0"/>
              <a:t>Word-of-mouth communication </a:t>
            </a:r>
          </a:p>
          <a:p>
            <a:pPr>
              <a:buFont typeface="Wingdings" panose="05000000000000000000" pitchFamily="2" charset="2"/>
              <a:buChar char="§"/>
            </a:pPr>
            <a:r>
              <a:rPr lang="en-US" sz="2800" dirty="0"/>
              <a:t>Attribution of dissatisfaction </a:t>
            </a:r>
          </a:p>
          <a:p>
            <a:pPr>
              <a:buFont typeface="Wingdings" panose="05000000000000000000" pitchFamily="2" charset="2"/>
              <a:buChar char="§"/>
            </a:pPr>
            <a:r>
              <a:rPr lang="en-US" sz="2800" dirty="0"/>
              <a:t>Positive or negative biases </a:t>
            </a:r>
          </a:p>
          <a:p>
            <a:pPr>
              <a:buFont typeface="Wingdings" panose="05000000000000000000" pitchFamily="2" charset="2"/>
              <a:buChar char="§"/>
            </a:pPr>
            <a:r>
              <a:rPr lang="en-US" sz="2800" dirty="0"/>
              <a:t>Brand loyalty.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9701871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Evaluation of services will be based on customer expectation. </a:t>
            </a:r>
          </a:p>
          <a:p>
            <a:pPr>
              <a:buFont typeface="Wingdings" panose="05000000000000000000" pitchFamily="2" charset="2"/>
              <a:buChar char="§"/>
            </a:pPr>
            <a:r>
              <a:rPr lang="en-US" sz="2800" dirty="0"/>
              <a:t>Lovelock (2011) notes that customer expectation could be classified as </a:t>
            </a:r>
          </a:p>
          <a:p>
            <a:pPr>
              <a:buFont typeface="Wingdings" panose="05000000000000000000" pitchFamily="2" charset="2"/>
              <a:buChar char="§"/>
            </a:pPr>
            <a:r>
              <a:rPr lang="en-US" sz="2800" dirty="0"/>
              <a:t>Desired service.  The level of service the customer hopes to receive,</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559834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Adequate service which is the ‘minimum tolerable expectations. </a:t>
            </a:r>
          </a:p>
          <a:p>
            <a:pPr>
              <a:buFont typeface="Wingdings" panose="05000000000000000000" pitchFamily="2" charset="2"/>
              <a:buChar char="§"/>
            </a:pPr>
            <a:r>
              <a:rPr lang="en-US" sz="2800" dirty="0"/>
              <a:t>The extent to which customers recognize and are willing to accept variation in service provision constitutes zone of tolerance </a:t>
            </a:r>
          </a:p>
          <a:p>
            <a:pPr>
              <a:buFont typeface="Wingdings" panose="05000000000000000000" pitchFamily="2" charset="2"/>
              <a:buChar char="§"/>
            </a:pPr>
            <a:r>
              <a:rPr lang="en-US" sz="2800" dirty="0"/>
              <a:t>Predicted service is the level of service that customers anticipate receiving.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1236833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Purchase stages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marL="0" indent="0">
              <a:buNone/>
            </a:pPr>
            <a:r>
              <a:rPr lang="en-US" sz="2800" dirty="0"/>
              <a:t>The level of service expected is affected by factors such as </a:t>
            </a:r>
          </a:p>
          <a:p>
            <a:pPr>
              <a:buFont typeface="Wingdings" panose="05000000000000000000" pitchFamily="2" charset="2"/>
              <a:buChar char="§"/>
            </a:pPr>
            <a:r>
              <a:rPr lang="en-US" sz="2800" dirty="0"/>
              <a:t>Personal needs</a:t>
            </a:r>
          </a:p>
          <a:p>
            <a:pPr>
              <a:buFont typeface="Wingdings" panose="05000000000000000000" pitchFamily="2" charset="2"/>
              <a:buChar char="§"/>
            </a:pPr>
            <a:r>
              <a:rPr lang="en-US" sz="2800" dirty="0"/>
              <a:t>Other people’s expectations</a:t>
            </a:r>
          </a:p>
          <a:p>
            <a:pPr>
              <a:buFont typeface="Wingdings" panose="05000000000000000000" pitchFamily="2" charset="2"/>
              <a:buChar char="§"/>
            </a:pPr>
            <a:r>
              <a:rPr lang="en-US" sz="2800" dirty="0"/>
              <a:t>The skills of company’s managers / employees-</a:t>
            </a:r>
          </a:p>
          <a:p>
            <a:pPr>
              <a:buFont typeface="Wingdings" panose="05000000000000000000" pitchFamily="2" charset="2"/>
              <a:buChar char="§"/>
            </a:pPr>
            <a:r>
              <a:rPr lang="en-US" sz="2800" dirty="0"/>
              <a:t> </a:t>
            </a:r>
            <a:r>
              <a:rPr lang="en-US" dirty="0"/>
              <a:t>L</a:t>
            </a:r>
            <a:r>
              <a:rPr lang="en-US" sz="2800" dirty="0"/>
              <a:t>ocation of business</a:t>
            </a:r>
          </a:p>
          <a:p>
            <a:pPr>
              <a:buFont typeface="Wingdings" panose="05000000000000000000" pitchFamily="2" charset="2"/>
              <a:buChar char="§"/>
            </a:pPr>
            <a:r>
              <a:rPr lang="en-US" sz="2800" dirty="0"/>
              <a:t>Personal service philosophies and </a:t>
            </a:r>
          </a:p>
          <a:p>
            <a:pPr>
              <a:buFont typeface="Wingdings" panose="05000000000000000000" pitchFamily="2" charset="2"/>
              <a:buChar char="§"/>
            </a:pPr>
            <a:r>
              <a:rPr lang="en-US" sz="2800" dirty="0"/>
              <a:t>Urgency of the situation in which a customer is in</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282506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0000" lnSpcReduction="20000"/>
          </a:bodyPr>
          <a:lstStyle/>
          <a:p>
            <a:pPr marL="0" indent="0">
              <a:buNone/>
            </a:pPr>
            <a:r>
              <a:rPr lang="en-US" sz="2800" dirty="0"/>
              <a:t>Hawkins, Rodger., Best, Kenneth., &amp; Coney, (2001). Consumer </a:t>
            </a:r>
            <a:r>
              <a:rPr lang="en-US" sz="2800" dirty="0" err="1"/>
              <a:t>Behaviour</a:t>
            </a:r>
            <a:r>
              <a:rPr lang="en-US" sz="2800" dirty="0"/>
              <a:t>. New York: McGraw-Hill.</a:t>
            </a:r>
          </a:p>
          <a:p>
            <a:pPr marL="0" indent="0">
              <a:buNone/>
            </a:pPr>
            <a:r>
              <a:rPr lang="en-US" sz="2800" dirty="0"/>
              <a:t>Lovelock C. Wirtz J. (2011) Services Marketing People, Technology, Strategy. Pearson Education, Inc., publishing as Prentice Hall, One Lake Street, Upper Saddle River, New Jersey</a:t>
            </a:r>
          </a:p>
          <a:p>
            <a:pPr marL="0" indent="0">
              <a:buNone/>
            </a:pPr>
            <a:r>
              <a:rPr lang="en-US" sz="2800" dirty="0"/>
              <a:t>Schiffman, L G. and Kanuk (2004) Consumer Behavior, Leslie Lazar Pearson Education Pvt Ltd., New York. </a:t>
            </a:r>
          </a:p>
          <a:p>
            <a:pPr marL="0" indent="0">
              <a:buNone/>
            </a:pPr>
            <a:r>
              <a:rPr lang="en-US" sz="2800" dirty="0"/>
              <a:t>Solomon M, </a:t>
            </a:r>
            <a:r>
              <a:rPr lang="en-US" sz="2800" dirty="0" err="1"/>
              <a:t>Bamossy</a:t>
            </a:r>
            <a:r>
              <a:rPr lang="en-US" sz="2800" dirty="0"/>
              <a:t> G,  </a:t>
            </a:r>
            <a:r>
              <a:rPr lang="en-US" sz="2800" dirty="0" err="1"/>
              <a:t>Askegaard</a:t>
            </a:r>
            <a:r>
              <a:rPr lang="en-US" sz="2800" dirty="0"/>
              <a:t> S. &amp; Hogg M.K (2006). Consumer Behavior, A European Perspective. Pearson Education Limited </a:t>
            </a:r>
          </a:p>
          <a:p>
            <a:pPr marL="0" indent="0">
              <a:buNone/>
            </a:pPr>
            <a:r>
              <a:rPr lang="en-US" sz="2800" dirty="0"/>
              <a:t>Zeithaml V.A., Bitner M.J., and </a:t>
            </a:r>
            <a:r>
              <a:rPr lang="en-US" sz="2800" dirty="0" err="1"/>
              <a:t>Gremler</a:t>
            </a:r>
            <a:r>
              <a:rPr lang="en-US" sz="2800" dirty="0"/>
              <a:t> D.D.,  (2006), Services Marketing, Integrating Customer Focus Across the Firm, McGraw-Hill, 4th Edition. </a:t>
            </a:r>
          </a:p>
          <a:p>
            <a:pPr marL="0" indent="0">
              <a:buNone/>
            </a:pPr>
            <a:endParaRPr lang="en-US" sz="2800" dirty="0"/>
          </a:p>
          <a:p>
            <a:pPr marL="0" indent="0">
              <a:buNone/>
            </a:pP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42609940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lgn="ctr">
              <a:buNone/>
            </a:pPr>
            <a:endParaRPr lang="en-US" sz="2800" dirty="0"/>
          </a:p>
          <a:p>
            <a:pPr marL="0" indent="0" algn="ctr">
              <a:buNone/>
            </a:pPr>
            <a:endParaRPr lang="en-US"/>
          </a:p>
          <a:p>
            <a:pPr marL="0" indent="0" algn="ctr">
              <a:buNone/>
            </a:pPr>
            <a:r>
              <a:rPr lang="en-US" sz="2800"/>
              <a:t>End </a:t>
            </a:r>
            <a:endParaRPr lang="en-US" sz="2800" dirty="0"/>
          </a:p>
          <a:p>
            <a:pPr marL="0" indent="0" algn="ctr">
              <a:buNone/>
            </a:pPr>
            <a:r>
              <a:rPr lang="en-US" dirty="0"/>
              <a:t>Thank you </a:t>
            </a:r>
            <a:endParaRPr lang="en-US" sz="28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52662575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1439</TotalTime>
  <Words>1819</Words>
  <Application>Microsoft Office PowerPoint</Application>
  <PresentationFormat>Widescreen</PresentationFormat>
  <Paragraphs>200</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Calibri</vt:lpstr>
      <vt:lpstr>Calibri Light</vt:lpstr>
      <vt:lpstr>Cambria</vt:lpstr>
      <vt:lpstr>Times New Roman</vt:lpstr>
      <vt:lpstr>Wingdings</vt:lpstr>
      <vt:lpstr>Retrospect</vt:lpstr>
      <vt:lpstr>MARKETING OF FINANCIAL SERVICES  </vt:lpstr>
      <vt:lpstr>Welcome !</vt:lpstr>
      <vt:lpstr>Introduction </vt:lpstr>
      <vt:lpstr>Intended Learning outcomes</vt:lpstr>
      <vt:lpstr>Definition of Financial Service Consumer Behavior </vt:lpstr>
      <vt:lpstr>Definition cont.</vt:lpstr>
      <vt:lpstr>Definition cont.</vt:lpstr>
      <vt:lpstr>Definition cont.</vt:lpstr>
      <vt:lpstr>Definition cont.</vt:lpstr>
      <vt:lpstr>Significance of consumer behavior knowledge </vt:lpstr>
      <vt:lpstr>Factors influencing consumption of Financial Products </vt:lpstr>
      <vt:lpstr>Intrinsic factors </vt:lpstr>
      <vt:lpstr>Intrinsic factors cont.</vt:lpstr>
      <vt:lpstr>Extrinsic factors</vt:lpstr>
      <vt:lpstr>Extrinsic factors cont.</vt:lpstr>
      <vt:lpstr>Stages in Purchase of a Financial Products</vt:lpstr>
      <vt:lpstr>Purchase stages cont.</vt:lpstr>
      <vt:lpstr>Purchase stages cont.</vt:lpstr>
      <vt:lpstr>Financial product Purchase stages</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Purchase stages cont.</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  </dc:title>
  <dc:creator>Dr. John N. Kamau</dc:creator>
  <cp:lastModifiedBy>Mary Njau</cp:lastModifiedBy>
  <cp:revision>7</cp:revision>
  <dcterms:created xsi:type="dcterms:W3CDTF">2022-04-07T10:15:13Z</dcterms:created>
  <dcterms:modified xsi:type="dcterms:W3CDTF">2022-06-06T08:03:12Z</dcterms:modified>
</cp:coreProperties>
</file>