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89" r:id="rId4"/>
    <p:sldId id="320" r:id="rId5"/>
    <p:sldId id="319" r:id="rId6"/>
    <p:sldId id="318" r:id="rId7"/>
    <p:sldId id="317" r:id="rId8"/>
    <p:sldId id="316" r:id="rId9"/>
    <p:sldId id="315" r:id="rId10"/>
    <p:sldId id="314" r:id="rId11"/>
    <p:sldId id="313" r:id="rId12"/>
    <p:sldId id="312" r:id="rId13"/>
    <p:sldId id="311" r:id="rId14"/>
    <p:sldId id="310" r:id="rId15"/>
    <p:sldId id="309" r:id="rId16"/>
    <p:sldId id="308" r:id="rId17"/>
    <p:sldId id="307" r:id="rId18"/>
    <p:sldId id="306" r:id="rId19"/>
    <p:sldId id="305" r:id="rId20"/>
    <p:sldId id="304" r:id="rId21"/>
    <p:sldId id="303" r:id="rId22"/>
    <p:sldId id="302" r:id="rId23"/>
    <p:sldId id="301" r:id="rId24"/>
    <p:sldId id="300" r:id="rId25"/>
    <p:sldId id="299" r:id="rId26"/>
    <p:sldId id="298" r:id="rId27"/>
    <p:sldId id="297" r:id="rId28"/>
    <p:sldId id="296" r:id="rId29"/>
    <p:sldId id="295" r:id="rId30"/>
    <p:sldId id="294" r:id="rId31"/>
    <p:sldId id="293" r:id="rId32"/>
    <p:sldId id="292" r:id="rId33"/>
    <p:sldId id="291" r:id="rId34"/>
    <p:sldId id="29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855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82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98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>
            <a:lvl1pPr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>
            <a:lvl1pP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John Kamau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630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804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688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09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123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2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21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40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8621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9E3A4-294B-4E89-A82E-80235A16A9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MARKETING OF FINANCIAL SERVICES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5D22D-6FB5-49EE-AE91-DE654C2970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en-US" dirty="0"/>
              <a:t>LECTURE 4: identifying targeting and positioning of financial customers </a:t>
            </a:r>
          </a:p>
          <a:p>
            <a:pPr algn="ctr"/>
            <a:r>
              <a:rPr lang="en-US" dirty="0"/>
              <a:t>DR. John Kamau</a:t>
            </a:r>
          </a:p>
        </p:txBody>
      </p:sp>
    </p:spTree>
    <p:extLst>
      <p:ext uri="{BB962C8B-B14F-4D97-AF65-F5344CB8AC3E}">
        <p14:creationId xmlns:p14="http://schemas.microsoft.com/office/powerpoint/2010/main" val="1575724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Welcome!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/>
              <a:t>Welcome to week 4 lecture in marketing of financial services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It is my joy to have you in this class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In the last lecture we examined consumer behavior in marketing of financial services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This week we focus on segmentation targeting and positioning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1487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have now covered a quarter of course work for this course.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 the last class we examined consumer behavior in the context of financial services marketing.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examined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Internal factors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External factors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Consumption decision process.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In this class focus market’ segmentation, targeting, and position in financial services marketing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1127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Intended Learning Outcomes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At the end of this lecture, you will be able to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Describe market segmentation process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Discuss market targeting strategies for financial service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Evaluate positioning strategies used by financial institutions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9763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of segmentation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1858986"/>
            <a:ext cx="7039557" cy="40233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Financial services consumers are not homogeneous. </a:t>
            </a:r>
          </a:p>
          <a:p>
            <a:pPr marL="0" indent="0">
              <a:buNone/>
            </a:pPr>
            <a:r>
              <a:rPr lang="en-US" dirty="0"/>
              <a:t>This necessitate market segmentation. </a:t>
            </a:r>
          </a:p>
          <a:p>
            <a:pPr marL="0" indent="0">
              <a:buNone/>
            </a:pPr>
            <a:r>
              <a:rPr lang="en-US" dirty="0"/>
              <a:t>philosophy of market segmentation. </a:t>
            </a:r>
          </a:p>
          <a:p>
            <a:pPr marL="0" indent="0">
              <a:buNone/>
            </a:pPr>
            <a:r>
              <a:rPr lang="en-US" dirty="0"/>
              <a:t>Market segmentation is the “actual process of identifying segments of the market and the process of dividing a broad customer base into sub-groups of consumers consisting of existing and prospective customers (Camilleri 2018)”.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5566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segmentation in developing countries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Segmentation is key in all markets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However, its more significant in developing countries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Variety of clientele exist.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Extreme cases of wealthy and poor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Variety of media exists to reach the market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Stiff competition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5776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market segmentation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Clear definition of target market in terms of income, purchasing power, needs and wants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Resource allocation to the most promising segment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Analysis of competitors is more effectively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Easily track changing tastes and preferences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More  effective planning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Increased customer retention.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7342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Bases for financial service market segmentation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 segmentation basis is the characteristic or groups of characteristics of consumers used to assign consumers to segments Kotler (1997).</a:t>
            </a:r>
          </a:p>
          <a:p>
            <a:r>
              <a:rPr lang="en-US" dirty="0"/>
              <a:t>Several bases of segmenting a market has been identified by marketers such geography, demographic, socio-economic, geodemographics and psychographic bases.</a:t>
            </a:r>
          </a:p>
          <a:p>
            <a:r>
              <a:rPr lang="en-US" dirty="0"/>
              <a:t> Each of these variables is discussed briefly below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12758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a) Geographic </a:t>
            </a:r>
            <a:r>
              <a:rPr lang="en-US" dirty="0"/>
              <a:t>bases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This is traditionally the oldest variable to be used in market segmentation. </a:t>
            </a:r>
          </a:p>
          <a:p>
            <a:r>
              <a:rPr lang="en-US" dirty="0"/>
              <a:t>It implies dividing the market based on geography. </a:t>
            </a:r>
          </a:p>
          <a:p>
            <a:r>
              <a:rPr lang="en-US" dirty="0"/>
              <a:t>The assumption made is that the people living in the same geographical region have similar needs and can be served by the same products or services.</a:t>
            </a:r>
          </a:p>
          <a:p>
            <a:r>
              <a:rPr lang="en-US" dirty="0"/>
              <a:t>This variable works well where there are diverse geographical regions. </a:t>
            </a:r>
          </a:p>
          <a:p>
            <a:r>
              <a:rPr lang="en-US" dirty="0"/>
              <a:t>It is however important to note that technology advances has made this variable less effective as customers can be targeted from a very diverse geographical regions.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1844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b) Demographic bases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Demographics refers to descriptive elements of people in a society e.g., gender, age, family size, and family life cycle. </a:t>
            </a:r>
          </a:p>
          <a:p>
            <a:r>
              <a:rPr lang="en-US" dirty="0"/>
              <a:t>The demographic variables are the most popular in financial services marketing and are easily identified by consumers. </a:t>
            </a:r>
          </a:p>
          <a:p>
            <a:r>
              <a:rPr lang="en-US" dirty="0"/>
              <a:t>In Kenya for instance, most banks have accounts called Diva accounts for ladies only.</a:t>
            </a:r>
          </a:p>
          <a:p>
            <a:r>
              <a:rPr lang="en-US" dirty="0"/>
              <a:t>There are hundreds of financial product targeting the youth in Kenya from banks and from government funds such as youth fund.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5978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c) Socio-economic bases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This is segmentation based on education background, occupation, and income. </a:t>
            </a:r>
          </a:p>
          <a:p>
            <a:r>
              <a:rPr lang="en-US" dirty="0"/>
              <a:t>many credit facilities for those in formal employment. </a:t>
            </a:r>
          </a:p>
          <a:p>
            <a:r>
              <a:rPr lang="en-US"/>
              <a:t>There </a:t>
            </a:r>
            <a:r>
              <a:rPr lang="en-US" dirty="0"/>
              <a:t>are also many products aimed at those with high income such as prestige </a:t>
            </a:r>
            <a:r>
              <a:rPr lang="en-US"/>
              <a:t>accounts.</a:t>
            </a:r>
          </a:p>
          <a:p>
            <a:r>
              <a:rPr lang="en-US"/>
              <a:t> </a:t>
            </a:r>
            <a:r>
              <a:rPr lang="en-US" dirty="0"/>
              <a:t>Some banks in Kenya target only high-income earners only and do not accept deposits from middle- and low-income earners.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533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d) Geodemographics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This is segmentation based on a combination of geographic and demographic factors. </a:t>
            </a:r>
          </a:p>
          <a:p>
            <a:r>
              <a:rPr lang="en-US" dirty="0"/>
              <a:t>In Kenya pastoralist living in certain rural areas but who also keep certain number of animals are often offered insurance products. </a:t>
            </a:r>
          </a:p>
          <a:p>
            <a:r>
              <a:rPr lang="en-US" dirty="0"/>
              <a:t>Combining several variables helps to overcome certain weaknesses of one variable and capitalize on the strength of the other. </a:t>
            </a:r>
          </a:p>
          <a:p>
            <a:r>
              <a:rPr lang="en-US" dirty="0"/>
              <a:t>It is however more complex, and many financial services providers do not use it.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1803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e) Psychographic bases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r>
              <a:rPr lang="en-US" dirty="0"/>
              <a:t>This is segmentation based on psychographic factors such as attitude, personality, and lifestyles. </a:t>
            </a:r>
          </a:p>
          <a:p>
            <a:r>
              <a:rPr lang="en-US" dirty="0"/>
              <a:t>Lifestyle segmentation has become popular in recent past especially with growing middle class income earners.  </a:t>
            </a:r>
          </a:p>
          <a:p>
            <a:r>
              <a:rPr lang="en-US" dirty="0"/>
              <a:t>There are now travel products, holiday products, mortgage facilities and insurance products targeting these groups.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1971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f) Behavioral variables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These are based on the benefits sought, usage rate, response and attitudes to a product.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Segmentation by benefits sought includes quality, price, status, durability etc.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status of the user can be non-user, ex-user, regular user, and first-user or potential user.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Segmentation by usage rate can be light user, heavy or medium user.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Loyalty status can be hard-core loyal, soft-core, shifting loyal or switchers.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38462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Criteria for effective market segmentation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dirty="0"/>
              <a:t>a) Measurability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implies that there must be a way of measuring that criterion.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There must be clear boundaries between one segment and the other.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Shows market potential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can also determine what is our market share in that segment and see how much our competitors have taken.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This could inform our marketing strategy either as market leaders, challengers, or followers.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73914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Criteria for effective market segmentation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b) </a:t>
            </a:r>
            <a:r>
              <a:rPr lang="en-US" b="1" dirty="0"/>
              <a:t>Substantiality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Measures how big a segment is.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Segment is big enough to justify investing into it.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marketer will only commit himself to a segment large enough and one that has high potential of growth.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growing middle-income class has very large potential and therefore any marketer in </a:t>
            </a:r>
            <a:r>
              <a:rPr lang="en-US" dirty="0" err="1"/>
              <a:t>kenya</a:t>
            </a:r>
            <a:r>
              <a:rPr lang="en-US" dirty="0"/>
              <a:t> will do well to invest in it. 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27413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Criteria for effective market segmentation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lnSpcReduction="10000"/>
          </a:bodyPr>
          <a:lstStyle/>
          <a:p>
            <a:r>
              <a:rPr lang="en-US" b="1" dirty="0"/>
              <a:t>c) Accessibility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marketer is interested in the way of reaching out to his potential clients through marketing communication.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 segment can only be considered if it is accessible through promotion means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It is through promotion that the marketer will create awareness of his financial product and expect response from financial customers.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8636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Criteria for effective market segmentation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r>
              <a:rPr lang="en-US" b="1" dirty="0"/>
              <a:t>d) Actionability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Implies that the segment warrants some action.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segment must be large enough and one where a marketing strategy can be crafted.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points of action would be in areas of pricing, promotion, distribution, personnel requirement and technology.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56322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b="1" dirty="0"/>
              <a:t>e) Differentially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It must be different from the others in responding to marketing activities.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It could be aligned to promotion activities, price sensitive or located in certain distribution locations.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marketer must therefore see the segment as different from others and serve it in that manner.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9560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Market Targeting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r>
              <a:rPr lang="en-US" dirty="0"/>
              <a:t>Targeting is the process of identifying the market segment that the marketer wants to serve and the ones he will not. </a:t>
            </a:r>
          </a:p>
          <a:p>
            <a:r>
              <a:rPr lang="en-US" dirty="0"/>
              <a:t>After identifying the various segment, the marketer must choose the ones to target based on his capacity. </a:t>
            </a:r>
          </a:p>
          <a:p>
            <a:r>
              <a:rPr lang="en-US" dirty="0"/>
              <a:t>Kotler (1997) identified five different strategies for the selection and targeting of market segments.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8155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Targeting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dirty="0"/>
              <a:t>(i) </a:t>
            </a:r>
            <a:r>
              <a:rPr lang="en-US" b="1" dirty="0"/>
              <a:t>Single-segment concentration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Occur when the financial institution targets just one segment to the exclusion of all others.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All the institution marketing effort is aimed solely at this one segment.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For instance, Citibank in Kenya targets corporates at the exclusion of individual customers.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56524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Targeting </a:t>
            </a:r>
            <a:r>
              <a:rPr lang="en-US" dirty="0" err="1"/>
              <a:t>cont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r>
              <a:rPr lang="en-US" b="1" dirty="0"/>
              <a:t>(ii) Selective specialization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Multi-segment coverage and occurs when a firm chooses several segments.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For most financial institution they target low- and middle-income segments but again not everyone.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03329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b="1" dirty="0"/>
              <a:t>(iii) Product specialization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Occurs when a firm concentrates on marketing a certain product to several segments.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financial Products are modified to suit different segments and their preference.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Mortgage firms offer housing product to different categories of their clients.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27723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Targeting </a:t>
            </a:r>
            <a:r>
              <a:rPr lang="en-US" dirty="0" err="1"/>
              <a:t>cont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(iv) Market specialization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 firm concentrates on serving the many needs of a particular customer group.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Saccos are offering several credit facilities to their clients.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They offer emergency loans, development loans, education loans, weekend loans etc.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Firms will carry an array of products to satisfy the needs of the target markets.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4348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b="1" dirty="0"/>
              <a:t>v) Full market coverage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 firm attempts to serve all customer groups with all the products that they might need within the range of the company.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This is also called mass marketing.  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This works for large companies which have the necessary resources.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7340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Positioning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Positioning is the act of designing a company’s offering and image to occupy a distinctive place in the mind of the target market (Kotler 1997).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It is an attempt to distinguish one’s offering to the market from competitors.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Positioning involves implementation of targeting.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19993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Steps in developing positioning strategy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r>
              <a:rPr lang="en-US" dirty="0"/>
              <a:t>(</a:t>
            </a:r>
            <a:r>
              <a:rPr lang="en-US" dirty="0" err="1"/>
              <a:t>Kotabe</a:t>
            </a:r>
            <a:r>
              <a:rPr lang="en-US" dirty="0"/>
              <a:t> and </a:t>
            </a:r>
            <a:r>
              <a:rPr lang="en-US" dirty="0" err="1"/>
              <a:t>Helsen</a:t>
            </a:r>
            <a:r>
              <a:rPr lang="en-US" dirty="0"/>
              <a:t>, 2004)</a:t>
            </a:r>
          </a:p>
          <a:p>
            <a:r>
              <a:rPr lang="en-US" dirty="0"/>
              <a:t>(i) Identify the relevant set of competing products or brands. </a:t>
            </a:r>
          </a:p>
          <a:p>
            <a:r>
              <a:rPr lang="en-US" dirty="0"/>
              <a:t>(ii) Determine current perception held by consumers about your product/brand and the competition.</a:t>
            </a:r>
          </a:p>
          <a:p>
            <a:r>
              <a:rPr lang="en-US" dirty="0"/>
              <a:t>(iii) Develop possible positioning themes.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009436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Positioning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dirty="0"/>
              <a:t>(iv)  Screen the positioning alternatives and select the most appealing one.</a:t>
            </a:r>
          </a:p>
          <a:p>
            <a:r>
              <a:rPr lang="en-US" dirty="0"/>
              <a:t>(v)  Develop a marketing mix strategy that will implement the chosen positioning strategy.</a:t>
            </a:r>
          </a:p>
          <a:p>
            <a:r>
              <a:rPr lang="en-US" dirty="0"/>
              <a:t>(vi)  Over time, monitor the effectiveness of your positioning strategy.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40588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Positioning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r>
              <a:rPr lang="en-US" dirty="0" err="1"/>
              <a:t>Kotabe</a:t>
            </a:r>
            <a:r>
              <a:rPr lang="en-US" dirty="0"/>
              <a:t> and </a:t>
            </a:r>
            <a:r>
              <a:rPr lang="en-US" dirty="0" err="1"/>
              <a:t>Helsen</a:t>
            </a:r>
            <a:r>
              <a:rPr lang="en-US" dirty="0"/>
              <a:t>, (2004) positioning themes appeals to consumers anywhere in the world, regardless of their cultural background. </a:t>
            </a:r>
          </a:p>
          <a:p>
            <a:r>
              <a:rPr lang="en-US" dirty="0"/>
              <a:t>These may include</a:t>
            </a:r>
          </a:p>
          <a:p>
            <a:r>
              <a:rPr lang="en-US" dirty="0"/>
              <a:t>a)	Specific product features/attributes - </a:t>
            </a:r>
          </a:p>
          <a:p>
            <a:r>
              <a:rPr lang="en-US" dirty="0"/>
              <a:t>b)	Product benefit (rational or emotional), solutions for problems.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4089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Positioning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dirty="0"/>
              <a:t>c) User category</a:t>
            </a:r>
          </a:p>
          <a:p>
            <a:r>
              <a:rPr lang="en-US" dirty="0"/>
              <a:t>d) User application</a:t>
            </a:r>
          </a:p>
          <a:p>
            <a:r>
              <a:rPr lang="en-US" dirty="0"/>
              <a:t>e) Lifestyle</a:t>
            </a:r>
          </a:p>
          <a:p>
            <a:r>
              <a:rPr lang="en-US" dirty="0"/>
              <a:t>F) Price  </a:t>
            </a:r>
          </a:p>
          <a:p>
            <a:r>
              <a:rPr lang="en-US" dirty="0"/>
              <a:t>g) competition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62611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Schiffman and Kanuk (2004) proposes that marketers can position their product and services through branding, and logo development.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Brands convey certain message, and we can use the name and logo to convey the relevant message.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financial services marketer therefore determines the most appropriate positioning theme depending on the target market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69002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Repositioning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Repositioning involves an attempt to change consumer perceptions of a brand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Occur when the existing position that the brand holds has become less attractive.  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cs typeface="Times New Roman" panose="02020603050405020304" pitchFamily="18" charset="0"/>
              </a:rPr>
              <a:t>Repositioning in practice is very difficult to accomplish.  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cs typeface="Times New Roman" panose="02020603050405020304" pitchFamily="18" charset="0"/>
              </a:rPr>
              <a:t>A great deal of money is required 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chemeClr val="tx1"/>
                </a:solidFill>
                <a:cs typeface="Times New Roman" panose="02020603050405020304" pitchFamily="18" charset="0"/>
              </a:rPr>
              <a:t>Requires market research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70426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Camilleri, M. A. (2018). Market Segmentation, Targeting and Positioning. In Travel Marketing, Tourism Economics, and the Airline Product (Chapter 4, pp. 69-83). Springer, Cham, Switzerland.</a:t>
            </a:r>
          </a:p>
          <a:p>
            <a:r>
              <a:rPr lang="en-US" dirty="0" err="1"/>
              <a:t>Kotabe</a:t>
            </a:r>
            <a:r>
              <a:rPr lang="en-US" dirty="0"/>
              <a:t> M &amp; </a:t>
            </a:r>
            <a:r>
              <a:rPr lang="en-US" dirty="0" err="1"/>
              <a:t>Helsen</a:t>
            </a:r>
            <a:r>
              <a:rPr lang="en-US" dirty="0"/>
              <a:t> K (2004) Global Marketing Management John Wiley &amp; Sons</a:t>
            </a:r>
          </a:p>
          <a:p>
            <a:r>
              <a:rPr lang="en-US" dirty="0"/>
              <a:t>Kotler, P. (1997). Marketing Management Analysis, Planning, Implementation, and Control, 9th ed.,: Prentice-Hall International, Englewood Cliffs, NJ.</a:t>
            </a:r>
          </a:p>
          <a:p>
            <a:r>
              <a:rPr lang="en-US" dirty="0"/>
              <a:t>Tina, H (2000), Financial Services Marketing. Essex. Pearson Education Limited.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90456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endParaRPr lang="en-US" dirty="0"/>
          </a:p>
          <a:p>
            <a:pPr algn="ctr"/>
            <a:r>
              <a:rPr lang="en-US" dirty="0"/>
              <a:t>End </a:t>
            </a:r>
          </a:p>
          <a:p>
            <a:pPr algn="ctr"/>
            <a:r>
              <a:rPr lang="en-US" dirty="0"/>
              <a:t>Thank you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220845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1892</Words>
  <Application>Microsoft Office PowerPoint</Application>
  <PresentationFormat>Widescreen</PresentationFormat>
  <Paragraphs>206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Calibri</vt:lpstr>
      <vt:lpstr>Calibri Light</vt:lpstr>
      <vt:lpstr>Times New Roman</vt:lpstr>
      <vt:lpstr>Wingdings</vt:lpstr>
      <vt:lpstr>Retrospect</vt:lpstr>
      <vt:lpstr>MARKETING OF FINANCIAL SERVICES  </vt:lpstr>
      <vt:lpstr>Welcome!</vt:lpstr>
      <vt:lpstr>Introduction </vt:lpstr>
      <vt:lpstr>Intended Learning Outcomes </vt:lpstr>
      <vt:lpstr>Definition of segmentation </vt:lpstr>
      <vt:lpstr>Why segmentation in developing countries</vt:lpstr>
      <vt:lpstr>Benefits of market segmentation</vt:lpstr>
      <vt:lpstr>Bases for financial service market segmentation  </vt:lpstr>
      <vt:lpstr>a) Geographic bases </vt:lpstr>
      <vt:lpstr>b) Demographic bases </vt:lpstr>
      <vt:lpstr>c) Socio-economic bases </vt:lpstr>
      <vt:lpstr>d) Geodemographics </vt:lpstr>
      <vt:lpstr>e) Psychographic bases </vt:lpstr>
      <vt:lpstr>f) Behavioral variables </vt:lpstr>
      <vt:lpstr>Criteria for effective market segmentation </vt:lpstr>
      <vt:lpstr>Criteria for effective market segmentation cont.</vt:lpstr>
      <vt:lpstr>Criteria for effective market segmentation cont.</vt:lpstr>
      <vt:lpstr>Criteria for effective market segmentation cont.</vt:lpstr>
      <vt:lpstr>PowerPoint Presentation</vt:lpstr>
      <vt:lpstr>   Market Targeting </vt:lpstr>
      <vt:lpstr>Market Targeting cont.</vt:lpstr>
      <vt:lpstr>Market Targeting cont</vt:lpstr>
      <vt:lpstr>PowerPoint Presentation</vt:lpstr>
      <vt:lpstr>Market Targeting cont</vt:lpstr>
      <vt:lpstr>PowerPoint Presentation</vt:lpstr>
      <vt:lpstr>Market Positioning</vt:lpstr>
      <vt:lpstr>Steps in developing positioning strategy </vt:lpstr>
      <vt:lpstr>Market Positioning cont.</vt:lpstr>
      <vt:lpstr>Market Positioning cont.</vt:lpstr>
      <vt:lpstr>Market Positioning cont.</vt:lpstr>
      <vt:lpstr>PowerPoint Presentation</vt:lpstr>
      <vt:lpstr>Repositioning </vt:lpstr>
      <vt:lpstr>References </vt:lpstr>
      <vt:lpstr>End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Mary Njau</cp:lastModifiedBy>
  <cp:revision>10</cp:revision>
  <dcterms:created xsi:type="dcterms:W3CDTF">2022-04-14T09:04:47Z</dcterms:created>
  <dcterms:modified xsi:type="dcterms:W3CDTF">2022-06-06T08:08:58Z</dcterms:modified>
</cp:coreProperties>
</file>