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58" r:id="rId3"/>
    <p:sldId id="259" r:id="rId4"/>
    <p:sldId id="287" r:id="rId5"/>
    <p:sldId id="286" r:id="rId6"/>
    <p:sldId id="285" r:id="rId7"/>
    <p:sldId id="284" r:id="rId8"/>
    <p:sldId id="283" r:id="rId9"/>
    <p:sldId id="282" r:id="rId10"/>
    <p:sldId id="281" r:id="rId11"/>
    <p:sldId id="280" r:id="rId12"/>
    <p:sldId id="279" r:id="rId13"/>
    <p:sldId id="278" r:id="rId14"/>
    <p:sldId id="277" r:id="rId15"/>
    <p:sldId id="276" r:id="rId16"/>
    <p:sldId id="275" r:id="rId17"/>
    <p:sldId id="274" r:id="rId18"/>
    <p:sldId id="273" r:id="rId19"/>
    <p:sldId id="272" r:id="rId20"/>
    <p:sldId id="271" r:id="rId21"/>
    <p:sldId id="270" r:id="rId22"/>
    <p:sldId id="269" r:id="rId23"/>
    <p:sldId id="268" r:id="rId24"/>
    <p:sldId id="267" r:id="rId25"/>
    <p:sldId id="266" r:id="rId26"/>
    <p:sldId id="265" r:id="rId27"/>
    <p:sldId id="264" r:id="rId28"/>
    <p:sldId id="263" r:id="rId29"/>
    <p:sldId id="262" r:id="rId30"/>
    <p:sldId id="261" r:id="rId31"/>
    <p:sldId id="260" r:id="rId32"/>
    <p:sldId id="288" r:id="rId33"/>
    <p:sldId id="289" r:id="rId34"/>
    <p:sldId id="290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31318B-2EF2-43A6-84B4-6BB70716A56D}" type="doc">
      <dgm:prSet loTypeId="urn:microsoft.com/office/officeart/2005/8/layout/venn2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B00D07D5-ED9D-4CBC-93F0-6D0DD20856B2}">
      <dgm:prSet phldrT="[Text]" custT="1"/>
      <dgm:spPr/>
      <dgm:t>
        <a:bodyPr/>
        <a:lstStyle/>
        <a:p>
          <a:r>
            <a:rPr lang="en-US" sz="1100"/>
            <a:t>Augmented product</a:t>
          </a:r>
        </a:p>
      </dgm:t>
    </dgm:pt>
    <dgm:pt modelId="{A8E38510-CC1D-4465-A863-789E8A62A06F}" type="parTrans" cxnId="{00B9E5F3-A09A-49A3-AE2D-772FAFADDB6C}">
      <dgm:prSet/>
      <dgm:spPr/>
      <dgm:t>
        <a:bodyPr/>
        <a:lstStyle/>
        <a:p>
          <a:endParaRPr lang="en-US"/>
        </a:p>
      </dgm:t>
    </dgm:pt>
    <dgm:pt modelId="{7975EBEF-5C0D-4EDF-8283-AB55194E8091}" type="sibTrans" cxnId="{00B9E5F3-A09A-49A3-AE2D-772FAFADDB6C}">
      <dgm:prSet/>
      <dgm:spPr/>
      <dgm:t>
        <a:bodyPr/>
        <a:lstStyle/>
        <a:p>
          <a:endParaRPr lang="en-US"/>
        </a:p>
      </dgm:t>
    </dgm:pt>
    <dgm:pt modelId="{F5727599-FB4B-4709-BB57-F83439E6BFC7}">
      <dgm:prSet phldrT="[Text]" custT="1"/>
      <dgm:spPr/>
      <dgm:t>
        <a:bodyPr/>
        <a:lstStyle/>
        <a:p>
          <a:r>
            <a:rPr lang="en-US" sz="1200"/>
            <a:t>Expected product</a:t>
          </a:r>
        </a:p>
        <a:p>
          <a:endParaRPr lang="en-US" sz="800"/>
        </a:p>
      </dgm:t>
    </dgm:pt>
    <dgm:pt modelId="{30AD3B00-D2E5-48C5-89B8-87360307B727}" type="parTrans" cxnId="{AEB63E99-6A7E-4FA9-9187-9F1AFE29DCEB}">
      <dgm:prSet/>
      <dgm:spPr/>
      <dgm:t>
        <a:bodyPr/>
        <a:lstStyle/>
        <a:p>
          <a:endParaRPr lang="en-US"/>
        </a:p>
      </dgm:t>
    </dgm:pt>
    <dgm:pt modelId="{213367AF-5B6C-48F6-AD08-CB493A679259}" type="sibTrans" cxnId="{AEB63E99-6A7E-4FA9-9187-9F1AFE29DCEB}">
      <dgm:prSet/>
      <dgm:spPr/>
      <dgm:t>
        <a:bodyPr/>
        <a:lstStyle/>
        <a:p>
          <a:endParaRPr lang="en-US"/>
        </a:p>
      </dgm:t>
    </dgm:pt>
    <dgm:pt modelId="{1CC4DA68-E8FB-4EB9-9FBE-8625D4EF55AB}">
      <dgm:prSet phldrT="[Text]" custT="1"/>
      <dgm:spPr/>
      <dgm:t>
        <a:bodyPr/>
        <a:lstStyle/>
        <a:p>
          <a:r>
            <a:rPr lang="en-US" sz="1200">
              <a:solidFill>
                <a:srgbClr val="FF0000"/>
              </a:solidFill>
            </a:rPr>
            <a:t>Tangible product </a:t>
          </a:r>
        </a:p>
      </dgm:t>
    </dgm:pt>
    <dgm:pt modelId="{12DDF37B-8050-4755-B73D-AF3380978604}" type="parTrans" cxnId="{235867AB-FF39-4989-B243-880690092070}">
      <dgm:prSet/>
      <dgm:spPr/>
      <dgm:t>
        <a:bodyPr/>
        <a:lstStyle/>
        <a:p>
          <a:endParaRPr lang="en-US"/>
        </a:p>
      </dgm:t>
    </dgm:pt>
    <dgm:pt modelId="{5C5FAF2B-BCD3-4902-83B7-5F059D32544F}" type="sibTrans" cxnId="{235867AB-FF39-4989-B243-880690092070}">
      <dgm:prSet/>
      <dgm:spPr/>
      <dgm:t>
        <a:bodyPr/>
        <a:lstStyle/>
        <a:p>
          <a:endParaRPr lang="en-US"/>
        </a:p>
      </dgm:t>
    </dgm:pt>
    <dgm:pt modelId="{C02BF5F0-2145-4942-A00D-DBC564CF6FAF}">
      <dgm:prSet phldrT="[Text]" custT="1"/>
      <dgm:spPr/>
      <dgm:t>
        <a:bodyPr/>
        <a:lstStyle/>
        <a:p>
          <a:r>
            <a:rPr lang="en-US" sz="1200" b="1"/>
            <a:t>Core Product </a:t>
          </a:r>
        </a:p>
      </dgm:t>
    </dgm:pt>
    <dgm:pt modelId="{4F94EC9A-3146-43CD-BB88-164901066049}" type="parTrans" cxnId="{A9812DF9-49E5-41D3-851D-C2EB950211B8}">
      <dgm:prSet/>
      <dgm:spPr/>
      <dgm:t>
        <a:bodyPr/>
        <a:lstStyle/>
        <a:p>
          <a:endParaRPr lang="en-US"/>
        </a:p>
      </dgm:t>
    </dgm:pt>
    <dgm:pt modelId="{0654C326-EE59-4D87-98E7-45BB0C5BC6FC}" type="sibTrans" cxnId="{A9812DF9-49E5-41D3-851D-C2EB950211B8}">
      <dgm:prSet/>
      <dgm:spPr/>
      <dgm:t>
        <a:bodyPr/>
        <a:lstStyle/>
        <a:p>
          <a:endParaRPr lang="en-US"/>
        </a:p>
      </dgm:t>
    </dgm:pt>
    <dgm:pt modelId="{4889D0F7-DA07-47FA-B587-D59FA46D0BA2}">
      <dgm:prSet/>
      <dgm:spPr/>
      <dgm:t>
        <a:bodyPr/>
        <a:lstStyle/>
        <a:p>
          <a:r>
            <a:rPr lang="en-US"/>
            <a:t>Potential product</a:t>
          </a:r>
        </a:p>
      </dgm:t>
    </dgm:pt>
    <dgm:pt modelId="{5707E329-01F2-46CF-8044-3D430C25A62E}" type="parTrans" cxnId="{192F1248-50D8-4AD5-9E37-C5AB331EBAF0}">
      <dgm:prSet/>
      <dgm:spPr/>
      <dgm:t>
        <a:bodyPr/>
        <a:lstStyle/>
        <a:p>
          <a:endParaRPr lang="en-US"/>
        </a:p>
      </dgm:t>
    </dgm:pt>
    <dgm:pt modelId="{425EA81A-F41E-4202-9D5F-1B8627FC588D}" type="sibTrans" cxnId="{192F1248-50D8-4AD5-9E37-C5AB331EBAF0}">
      <dgm:prSet/>
      <dgm:spPr/>
      <dgm:t>
        <a:bodyPr/>
        <a:lstStyle/>
        <a:p>
          <a:endParaRPr lang="en-US"/>
        </a:p>
      </dgm:t>
    </dgm:pt>
    <dgm:pt modelId="{41A0786F-CBD6-483F-A629-471D2DA3CABE}" type="pres">
      <dgm:prSet presAssocID="{1331318B-2EF2-43A6-84B4-6BB70716A56D}" presName="Name0" presStyleCnt="0">
        <dgm:presLayoutVars>
          <dgm:chMax val="7"/>
          <dgm:resizeHandles val="exact"/>
        </dgm:presLayoutVars>
      </dgm:prSet>
      <dgm:spPr/>
    </dgm:pt>
    <dgm:pt modelId="{5A59FA1C-5EE8-405E-8107-756071EF92E2}" type="pres">
      <dgm:prSet presAssocID="{1331318B-2EF2-43A6-84B4-6BB70716A56D}" presName="comp1" presStyleCnt="0"/>
      <dgm:spPr/>
    </dgm:pt>
    <dgm:pt modelId="{221699FA-DC98-4C8A-AE8D-48AF93392CBC}" type="pres">
      <dgm:prSet presAssocID="{1331318B-2EF2-43A6-84B4-6BB70716A56D}" presName="circle1" presStyleLbl="node1" presStyleIdx="0" presStyleCnt="5"/>
      <dgm:spPr/>
    </dgm:pt>
    <dgm:pt modelId="{06044E6D-82B1-40F9-AEED-52A4B0B90EF8}" type="pres">
      <dgm:prSet presAssocID="{1331318B-2EF2-43A6-84B4-6BB70716A56D}" presName="c1text" presStyleLbl="node1" presStyleIdx="0" presStyleCnt="5">
        <dgm:presLayoutVars>
          <dgm:bulletEnabled val="1"/>
        </dgm:presLayoutVars>
      </dgm:prSet>
      <dgm:spPr/>
    </dgm:pt>
    <dgm:pt modelId="{3DA0E932-964C-4CEE-BD07-970E38C31573}" type="pres">
      <dgm:prSet presAssocID="{1331318B-2EF2-43A6-84B4-6BB70716A56D}" presName="comp2" presStyleCnt="0"/>
      <dgm:spPr/>
    </dgm:pt>
    <dgm:pt modelId="{E5D55340-02C9-42F7-AC02-796ACD9461F7}" type="pres">
      <dgm:prSet presAssocID="{1331318B-2EF2-43A6-84B4-6BB70716A56D}" presName="circle2" presStyleLbl="node1" presStyleIdx="1" presStyleCnt="5"/>
      <dgm:spPr/>
    </dgm:pt>
    <dgm:pt modelId="{5ED7BC59-4822-4898-8EEF-CD005A7D6F9F}" type="pres">
      <dgm:prSet presAssocID="{1331318B-2EF2-43A6-84B4-6BB70716A56D}" presName="c2text" presStyleLbl="node1" presStyleIdx="1" presStyleCnt="5">
        <dgm:presLayoutVars>
          <dgm:bulletEnabled val="1"/>
        </dgm:presLayoutVars>
      </dgm:prSet>
      <dgm:spPr/>
    </dgm:pt>
    <dgm:pt modelId="{38AFE552-D553-4BBF-8EC2-8E0FC34D6BC3}" type="pres">
      <dgm:prSet presAssocID="{1331318B-2EF2-43A6-84B4-6BB70716A56D}" presName="comp3" presStyleCnt="0"/>
      <dgm:spPr/>
    </dgm:pt>
    <dgm:pt modelId="{1C0EE399-3BBD-48D4-8369-408DB8FEDBA0}" type="pres">
      <dgm:prSet presAssocID="{1331318B-2EF2-43A6-84B4-6BB70716A56D}" presName="circle3" presStyleLbl="node1" presStyleIdx="2" presStyleCnt="5" custScaleX="108135"/>
      <dgm:spPr/>
    </dgm:pt>
    <dgm:pt modelId="{92586362-9976-4E75-9679-54B93642F665}" type="pres">
      <dgm:prSet presAssocID="{1331318B-2EF2-43A6-84B4-6BB70716A56D}" presName="c3text" presStyleLbl="node1" presStyleIdx="2" presStyleCnt="5">
        <dgm:presLayoutVars>
          <dgm:bulletEnabled val="1"/>
        </dgm:presLayoutVars>
      </dgm:prSet>
      <dgm:spPr/>
    </dgm:pt>
    <dgm:pt modelId="{782F273E-E43B-4E28-A1C3-1115425EE2C8}" type="pres">
      <dgm:prSet presAssocID="{1331318B-2EF2-43A6-84B4-6BB70716A56D}" presName="comp4" presStyleCnt="0"/>
      <dgm:spPr/>
    </dgm:pt>
    <dgm:pt modelId="{C573056C-D74B-42F5-AECE-41B49D0B2DA6}" type="pres">
      <dgm:prSet presAssocID="{1331318B-2EF2-43A6-84B4-6BB70716A56D}" presName="circle4" presStyleLbl="node1" presStyleIdx="3" presStyleCnt="5"/>
      <dgm:spPr/>
    </dgm:pt>
    <dgm:pt modelId="{6DE9787D-C66C-407F-8CB8-BA3D03C1658C}" type="pres">
      <dgm:prSet presAssocID="{1331318B-2EF2-43A6-84B4-6BB70716A56D}" presName="c4text" presStyleLbl="node1" presStyleIdx="3" presStyleCnt="5">
        <dgm:presLayoutVars>
          <dgm:bulletEnabled val="1"/>
        </dgm:presLayoutVars>
      </dgm:prSet>
      <dgm:spPr/>
    </dgm:pt>
    <dgm:pt modelId="{02717DD5-A806-49CF-8BD6-55ABBEF9B47B}" type="pres">
      <dgm:prSet presAssocID="{1331318B-2EF2-43A6-84B4-6BB70716A56D}" presName="comp5" presStyleCnt="0"/>
      <dgm:spPr/>
    </dgm:pt>
    <dgm:pt modelId="{48771818-4ED1-4595-B20D-97E92EC1554A}" type="pres">
      <dgm:prSet presAssocID="{1331318B-2EF2-43A6-84B4-6BB70716A56D}" presName="circle5" presStyleLbl="node1" presStyleIdx="4" presStyleCnt="5"/>
      <dgm:spPr/>
    </dgm:pt>
    <dgm:pt modelId="{4891F776-471E-4CB8-857B-CEFEF2682F2B}" type="pres">
      <dgm:prSet presAssocID="{1331318B-2EF2-43A6-84B4-6BB70716A56D}" presName="c5text" presStyleLbl="node1" presStyleIdx="4" presStyleCnt="5">
        <dgm:presLayoutVars>
          <dgm:bulletEnabled val="1"/>
        </dgm:presLayoutVars>
      </dgm:prSet>
      <dgm:spPr/>
    </dgm:pt>
  </dgm:ptLst>
  <dgm:cxnLst>
    <dgm:cxn modelId="{0D272800-C657-4C30-83ED-1082C25A632A}" type="presOf" srcId="{1331318B-2EF2-43A6-84B4-6BB70716A56D}" destId="{41A0786F-CBD6-483F-A629-471D2DA3CABE}" srcOrd="0" destOrd="0" presId="urn:microsoft.com/office/officeart/2005/8/layout/venn2"/>
    <dgm:cxn modelId="{0ACCDF3C-1C7E-4FFC-AA23-5C896BE2D849}" type="presOf" srcId="{4889D0F7-DA07-47FA-B587-D59FA46D0BA2}" destId="{221699FA-DC98-4C8A-AE8D-48AF93392CBC}" srcOrd="0" destOrd="0" presId="urn:microsoft.com/office/officeart/2005/8/layout/venn2"/>
    <dgm:cxn modelId="{F37FA742-6397-455D-A0C7-71C854E4991C}" type="presOf" srcId="{F5727599-FB4B-4709-BB57-F83439E6BFC7}" destId="{92586362-9976-4E75-9679-54B93642F665}" srcOrd="1" destOrd="0" presId="urn:microsoft.com/office/officeart/2005/8/layout/venn2"/>
    <dgm:cxn modelId="{192F1248-50D8-4AD5-9E37-C5AB331EBAF0}" srcId="{1331318B-2EF2-43A6-84B4-6BB70716A56D}" destId="{4889D0F7-DA07-47FA-B587-D59FA46D0BA2}" srcOrd="0" destOrd="0" parTransId="{5707E329-01F2-46CF-8044-3D430C25A62E}" sibTransId="{425EA81A-F41E-4202-9D5F-1B8627FC588D}"/>
    <dgm:cxn modelId="{C721AA53-E8EC-41BF-B7A3-E04EB5C30660}" type="presOf" srcId="{B00D07D5-ED9D-4CBC-93F0-6D0DD20856B2}" destId="{E5D55340-02C9-42F7-AC02-796ACD9461F7}" srcOrd="0" destOrd="0" presId="urn:microsoft.com/office/officeart/2005/8/layout/venn2"/>
    <dgm:cxn modelId="{AE54CA7D-E367-4DEC-8068-2EAF506C394B}" type="presOf" srcId="{4889D0F7-DA07-47FA-B587-D59FA46D0BA2}" destId="{06044E6D-82B1-40F9-AEED-52A4B0B90EF8}" srcOrd="1" destOrd="0" presId="urn:microsoft.com/office/officeart/2005/8/layout/venn2"/>
    <dgm:cxn modelId="{B4BD627F-7E70-41C0-9ACF-75D13697D6FE}" type="presOf" srcId="{1CC4DA68-E8FB-4EB9-9FBE-8625D4EF55AB}" destId="{C573056C-D74B-42F5-AECE-41B49D0B2DA6}" srcOrd="0" destOrd="0" presId="urn:microsoft.com/office/officeart/2005/8/layout/venn2"/>
    <dgm:cxn modelId="{266AA392-899C-4B82-90B8-3F7AFDFC1C8E}" type="presOf" srcId="{F5727599-FB4B-4709-BB57-F83439E6BFC7}" destId="{1C0EE399-3BBD-48D4-8369-408DB8FEDBA0}" srcOrd="0" destOrd="0" presId="urn:microsoft.com/office/officeart/2005/8/layout/venn2"/>
    <dgm:cxn modelId="{AEB63E99-6A7E-4FA9-9187-9F1AFE29DCEB}" srcId="{1331318B-2EF2-43A6-84B4-6BB70716A56D}" destId="{F5727599-FB4B-4709-BB57-F83439E6BFC7}" srcOrd="2" destOrd="0" parTransId="{30AD3B00-D2E5-48C5-89B8-87360307B727}" sibTransId="{213367AF-5B6C-48F6-AD08-CB493A679259}"/>
    <dgm:cxn modelId="{235867AB-FF39-4989-B243-880690092070}" srcId="{1331318B-2EF2-43A6-84B4-6BB70716A56D}" destId="{1CC4DA68-E8FB-4EB9-9FBE-8625D4EF55AB}" srcOrd="3" destOrd="0" parTransId="{12DDF37B-8050-4755-B73D-AF3380978604}" sibTransId="{5C5FAF2B-BCD3-4902-83B7-5F059D32544F}"/>
    <dgm:cxn modelId="{501016AC-5B9E-4414-AA31-FE9F75F1DB8C}" type="presOf" srcId="{1CC4DA68-E8FB-4EB9-9FBE-8625D4EF55AB}" destId="{6DE9787D-C66C-407F-8CB8-BA3D03C1658C}" srcOrd="1" destOrd="0" presId="urn:microsoft.com/office/officeart/2005/8/layout/venn2"/>
    <dgm:cxn modelId="{D61BA7B8-1A3A-4874-8128-65A29DE94BF5}" type="presOf" srcId="{C02BF5F0-2145-4942-A00D-DBC564CF6FAF}" destId="{48771818-4ED1-4595-B20D-97E92EC1554A}" srcOrd="0" destOrd="0" presId="urn:microsoft.com/office/officeart/2005/8/layout/venn2"/>
    <dgm:cxn modelId="{CB55B7F0-7318-43B9-9D0A-319B6B907117}" type="presOf" srcId="{C02BF5F0-2145-4942-A00D-DBC564CF6FAF}" destId="{4891F776-471E-4CB8-857B-CEFEF2682F2B}" srcOrd="1" destOrd="0" presId="urn:microsoft.com/office/officeart/2005/8/layout/venn2"/>
    <dgm:cxn modelId="{00B9E5F3-A09A-49A3-AE2D-772FAFADDB6C}" srcId="{1331318B-2EF2-43A6-84B4-6BB70716A56D}" destId="{B00D07D5-ED9D-4CBC-93F0-6D0DD20856B2}" srcOrd="1" destOrd="0" parTransId="{A8E38510-CC1D-4465-A863-789E8A62A06F}" sibTransId="{7975EBEF-5C0D-4EDF-8283-AB55194E8091}"/>
    <dgm:cxn modelId="{4A5812F9-A48D-4EF5-92F8-7BF9183BADC5}" type="presOf" srcId="{B00D07D5-ED9D-4CBC-93F0-6D0DD20856B2}" destId="{5ED7BC59-4822-4898-8EEF-CD005A7D6F9F}" srcOrd="1" destOrd="0" presId="urn:microsoft.com/office/officeart/2005/8/layout/venn2"/>
    <dgm:cxn modelId="{A9812DF9-49E5-41D3-851D-C2EB950211B8}" srcId="{1331318B-2EF2-43A6-84B4-6BB70716A56D}" destId="{C02BF5F0-2145-4942-A00D-DBC564CF6FAF}" srcOrd="4" destOrd="0" parTransId="{4F94EC9A-3146-43CD-BB88-164901066049}" sibTransId="{0654C326-EE59-4D87-98E7-45BB0C5BC6FC}"/>
    <dgm:cxn modelId="{C3248F03-CA68-4A0F-99CA-403E22467F32}" type="presParOf" srcId="{41A0786F-CBD6-483F-A629-471D2DA3CABE}" destId="{5A59FA1C-5EE8-405E-8107-756071EF92E2}" srcOrd="0" destOrd="0" presId="urn:microsoft.com/office/officeart/2005/8/layout/venn2"/>
    <dgm:cxn modelId="{6342DC29-B86E-4D0C-A199-931D0EFE27C2}" type="presParOf" srcId="{5A59FA1C-5EE8-405E-8107-756071EF92E2}" destId="{221699FA-DC98-4C8A-AE8D-48AF93392CBC}" srcOrd="0" destOrd="0" presId="urn:microsoft.com/office/officeart/2005/8/layout/venn2"/>
    <dgm:cxn modelId="{6DAADB56-6A3D-491D-AAEE-03A304310A96}" type="presParOf" srcId="{5A59FA1C-5EE8-405E-8107-756071EF92E2}" destId="{06044E6D-82B1-40F9-AEED-52A4B0B90EF8}" srcOrd="1" destOrd="0" presId="urn:microsoft.com/office/officeart/2005/8/layout/venn2"/>
    <dgm:cxn modelId="{A1D7D83C-801B-4B6F-A8F7-E2D934C11444}" type="presParOf" srcId="{41A0786F-CBD6-483F-A629-471D2DA3CABE}" destId="{3DA0E932-964C-4CEE-BD07-970E38C31573}" srcOrd="1" destOrd="0" presId="urn:microsoft.com/office/officeart/2005/8/layout/venn2"/>
    <dgm:cxn modelId="{5A38A309-8166-4CA4-B724-C4E3B5355162}" type="presParOf" srcId="{3DA0E932-964C-4CEE-BD07-970E38C31573}" destId="{E5D55340-02C9-42F7-AC02-796ACD9461F7}" srcOrd="0" destOrd="0" presId="urn:microsoft.com/office/officeart/2005/8/layout/venn2"/>
    <dgm:cxn modelId="{AB66F5E3-802A-43D3-A5D8-A51C671A2560}" type="presParOf" srcId="{3DA0E932-964C-4CEE-BD07-970E38C31573}" destId="{5ED7BC59-4822-4898-8EEF-CD005A7D6F9F}" srcOrd="1" destOrd="0" presId="urn:microsoft.com/office/officeart/2005/8/layout/venn2"/>
    <dgm:cxn modelId="{44809E35-1A85-4C5A-A0B9-624362FA50EC}" type="presParOf" srcId="{41A0786F-CBD6-483F-A629-471D2DA3CABE}" destId="{38AFE552-D553-4BBF-8EC2-8E0FC34D6BC3}" srcOrd="2" destOrd="0" presId="urn:microsoft.com/office/officeart/2005/8/layout/venn2"/>
    <dgm:cxn modelId="{36408FF4-227E-48A5-AA2F-F13DB806B911}" type="presParOf" srcId="{38AFE552-D553-4BBF-8EC2-8E0FC34D6BC3}" destId="{1C0EE399-3BBD-48D4-8369-408DB8FEDBA0}" srcOrd="0" destOrd="0" presId="urn:microsoft.com/office/officeart/2005/8/layout/venn2"/>
    <dgm:cxn modelId="{6FCF82D8-21D7-44D7-82C1-77E72269D4CA}" type="presParOf" srcId="{38AFE552-D553-4BBF-8EC2-8E0FC34D6BC3}" destId="{92586362-9976-4E75-9679-54B93642F665}" srcOrd="1" destOrd="0" presId="urn:microsoft.com/office/officeart/2005/8/layout/venn2"/>
    <dgm:cxn modelId="{D3AD7A03-771B-442A-963E-625BE9B8E087}" type="presParOf" srcId="{41A0786F-CBD6-483F-A629-471D2DA3CABE}" destId="{782F273E-E43B-4E28-A1C3-1115425EE2C8}" srcOrd="3" destOrd="0" presId="urn:microsoft.com/office/officeart/2005/8/layout/venn2"/>
    <dgm:cxn modelId="{F3665719-7BE7-4B4A-A646-F031E8251D9C}" type="presParOf" srcId="{782F273E-E43B-4E28-A1C3-1115425EE2C8}" destId="{C573056C-D74B-42F5-AECE-41B49D0B2DA6}" srcOrd="0" destOrd="0" presId="urn:microsoft.com/office/officeart/2005/8/layout/venn2"/>
    <dgm:cxn modelId="{CDE5FAA5-D1D2-43C2-9A1D-783671F1A341}" type="presParOf" srcId="{782F273E-E43B-4E28-A1C3-1115425EE2C8}" destId="{6DE9787D-C66C-407F-8CB8-BA3D03C1658C}" srcOrd="1" destOrd="0" presId="urn:microsoft.com/office/officeart/2005/8/layout/venn2"/>
    <dgm:cxn modelId="{00159C8D-F0BF-4DFF-A0E1-957852F56901}" type="presParOf" srcId="{41A0786F-CBD6-483F-A629-471D2DA3CABE}" destId="{02717DD5-A806-49CF-8BD6-55ABBEF9B47B}" srcOrd="4" destOrd="0" presId="urn:microsoft.com/office/officeart/2005/8/layout/venn2"/>
    <dgm:cxn modelId="{53A19971-2E00-4118-9D36-3333AB9EA11C}" type="presParOf" srcId="{02717DD5-A806-49CF-8BD6-55ABBEF9B47B}" destId="{48771818-4ED1-4595-B20D-97E92EC1554A}" srcOrd="0" destOrd="0" presId="urn:microsoft.com/office/officeart/2005/8/layout/venn2"/>
    <dgm:cxn modelId="{5890634D-E402-459B-92EE-F4F5BC8360CF}" type="presParOf" srcId="{02717DD5-A806-49CF-8BD6-55ABBEF9B47B}" destId="{4891F776-471E-4CB8-857B-CEFEF2682F2B}" srcOrd="1" destOrd="0" presId="urn:microsoft.com/office/officeart/2005/8/layout/venn2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1699FA-DC98-4C8A-AE8D-48AF93392CBC}">
      <dsp:nvSpPr>
        <dsp:cNvPr id="0" name=""/>
        <dsp:cNvSpPr/>
      </dsp:nvSpPr>
      <dsp:spPr>
        <a:xfrm>
          <a:off x="1462087" y="0"/>
          <a:ext cx="4022725" cy="402272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Potential product</a:t>
          </a:r>
        </a:p>
      </dsp:txBody>
      <dsp:txXfrm>
        <a:off x="2719189" y="201136"/>
        <a:ext cx="1508521" cy="402272"/>
      </dsp:txXfrm>
    </dsp:sp>
    <dsp:sp modelId="{E5D55340-02C9-42F7-AC02-796ACD9461F7}">
      <dsp:nvSpPr>
        <dsp:cNvPr id="0" name=""/>
        <dsp:cNvSpPr/>
      </dsp:nvSpPr>
      <dsp:spPr>
        <a:xfrm>
          <a:off x="1763791" y="603408"/>
          <a:ext cx="3419316" cy="3419316"/>
        </a:xfrm>
        <a:prstGeom prst="ellipse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Augmented product</a:t>
          </a:r>
        </a:p>
      </dsp:txBody>
      <dsp:txXfrm>
        <a:off x="2736159" y="800019"/>
        <a:ext cx="1474580" cy="393221"/>
      </dsp:txXfrm>
    </dsp:sp>
    <dsp:sp modelId="{1C0EE399-3BBD-48D4-8369-408DB8FEDBA0}">
      <dsp:nvSpPr>
        <dsp:cNvPr id="0" name=""/>
        <dsp:cNvSpPr/>
      </dsp:nvSpPr>
      <dsp:spPr>
        <a:xfrm>
          <a:off x="1950959" y="1206817"/>
          <a:ext cx="3044981" cy="2815907"/>
        </a:xfrm>
        <a:prstGeom prst="ellipse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Expected product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685561" y="1401115"/>
        <a:ext cx="1575777" cy="388595"/>
      </dsp:txXfrm>
    </dsp:sp>
    <dsp:sp modelId="{C573056C-D74B-42F5-AECE-41B49D0B2DA6}">
      <dsp:nvSpPr>
        <dsp:cNvPr id="0" name=""/>
        <dsp:cNvSpPr/>
      </dsp:nvSpPr>
      <dsp:spPr>
        <a:xfrm>
          <a:off x="2367200" y="1810226"/>
          <a:ext cx="2212498" cy="2212498"/>
        </a:xfrm>
        <a:prstGeom prst="ellipse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solidFill>
                <a:srgbClr val="FF0000"/>
              </a:solidFill>
            </a:rPr>
            <a:t>Tangible product </a:t>
          </a:r>
        </a:p>
      </dsp:txBody>
      <dsp:txXfrm>
        <a:off x="2876075" y="2009351"/>
        <a:ext cx="1194749" cy="398249"/>
      </dsp:txXfrm>
    </dsp:sp>
    <dsp:sp modelId="{48771818-4ED1-4595-B20D-97E92EC1554A}">
      <dsp:nvSpPr>
        <dsp:cNvPr id="0" name=""/>
        <dsp:cNvSpPr/>
      </dsp:nvSpPr>
      <dsp:spPr>
        <a:xfrm>
          <a:off x="2668904" y="2413634"/>
          <a:ext cx="1609090" cy="1609090"/>
        </a:xfrm>
        <a:prstGeom prst="ellips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/>
            <a:t>Core Product </a:t>
          </a:r>
        </a:p>
      </dsp:txBody>
      <dsp:txXfrm>
        <a:off x="2904550" y="2815907"/>
        <a:ext cx="1137798" cy="8045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20DBC7-38AE-4E57-A381-209B3B3EA4DB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4A2657-52BA-4625-92A4-799E951BC4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8106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4E3AAE-11FF-4A78-9C66-F5DEF2A162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C1C29C-6439-4BE5-A41E-AF81404E95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E22425-D166-44E7-A2CD-E89277895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C86C3-2BB2-42FF-AF7D-59B08602C375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4E5C5-3548-4959-9903-7F5019F71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4582D-7C3C-4AF8-B5D8-B7901EB15D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0CA5-1AAD-4E62-B922-C67DE0084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40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B0403C-72DA-40D1-BFC8-E03292992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018077-5A79-41E7-9459-94C5ECEC49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5D48DF-466F-4410-9FDF-3E69BB7CA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C86C3-2BB2-42FF-AF7D-59B08602C375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1106E4-65CA-4371-A416-34E992D68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5062FE-18EE-49F7-AC2D-3F6E33211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0CA5-1AAD-4E62-B922-C67DE0084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274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7C1AA-8A03-4B14-88AB-972D5D42E5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E36DA4-53E0-4699-AA09-665A3B4ACE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34F9E2-CF87-4B0D-8A16-F2FBCD530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C86C3-2BB2-42FF-AF7D-59B08602C375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11C163-A21F-46C2-9CCB-72748A8E6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922BBA-7240-4EF5-AFC6-511134491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0CA5-1AAD-4E62-B922-C67DE0084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768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75E680-B936-44A2-B542-640C26D64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228AD6-90E2-4609-8BA0-24C96DF3CB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46CBA8-FDE5-4856-9D68-216EBE4D4E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B02F05-22E0-4824-B6A6-BD67CD9E2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C86C3-2BB2-42FF-AF7D-59B08602C375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F81E75-0720-474A-930D-701B18593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9B13AF-448D-497F-B19A-8EE4EAC41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0CA5-1AAD-4E62-B922-C67DE0084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094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C3696E-6DF9-4C89-A9D9-2AD53CA0B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58B8DE-8B0F-4254-95B4-79E8B57410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2E3052-B4EE-4953-B0BA-367FB03848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0A8C71-6EB2-4A07-9F1B-60EEDD976F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EB29B2-E2A3-4F3B-A047-F51581A5EF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0BE5F04-B66D-4AD2-942A-9E2B168FEC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C86C3-2BB2-42FF-AF7D-59B08602C375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A496C82-BDE5-4CDA-A3F0-8E3EFB062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B43CCCB-76D9-4C35-9A2D-C9FD0B8FF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0CA5-1AAD-4E62-B922-C67DE0084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297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46480-3B08-409F-8CD5-E2735D68C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2FDF4C-5E2A-4408-92D5-4A1F93564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C86C3-2BB2-42FF-AF7D-59B08602C375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2A9629-7729-45F4-8685-C0958A1A5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244305-B731-4AF3-B013-B844A121D1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0CA5-1AAD-4E62-B922-C67DE0084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760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3970A3-B8EB-4BEB-9674-0ED7FA89F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C86C3-2BB2-42FF-AF7D-59B08602C375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A3A396-DD81-4FE3-A529-FD0C34819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BE2E3F-FE74-4A06-86B3-622D9102C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0CA5-1AAD-4E62-B922-C67DE0084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556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2D9F8-E6F3-4FD1-87D8-8AA54812C3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04701C-2F9E-46A5-B1BB-8546E0A71A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35CC0A-D082-4FEE-9778-1FC4C7D210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AD41AE-204E-4A46-8493-222876A30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C86C3-2BB2-42FF-AF7D-59B08602C375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4A224E-02A1-4BF8-879E-7E26171D1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BA706A-C2F2-4A23-B763-75D724B65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0CA5-1AAD-4E62-B922-C67DE0084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469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0AEEB-13C2-42C4-9D0C-375D64E4E2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ECB24B-5F31-4100-85A9-EA64DF34CF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A6AEC6-A223-447E-8958-28C0C9DD4B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6A3A68-3419-45F8-BFA8-DAF54BEBC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C86C3-2BB2-42FF-AF7D-59B08602C375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31EF3E-72F0-4287-938B-D2D5FD507F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BF7D371-EC0D-4B73-9C6B-C4F30BC1D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0CA5-1AAD-4E62-B922-C67DE0084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019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FA5B5C-E075-4697-8F9A-D4C2BB7CB5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C6B41C-E0EA-4DA3-8B22-3587FACAD2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79EA07-5AC7-4B87-9CAE-EC314FDB86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C86C3-2BB2-42FF-AF7D-59B08602C375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F7FC3-A194-442C-845F-F29F4D601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7DCB3B-9483-4C72-94AB-516460879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0CA5-1AAD-4E62-B922-C67DE0084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12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A4A5592-E953-4C6D-8ED9-EF000F49BC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CD78F9-D51F-49DC-A3BE-E1B72D649B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7428BC-2B9E-4D53-912E-1235A4348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C86C3-2BB2-42FF-AF7D-59B08602C375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347B25-CADF-4991-95ED-7DB56E920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132BB2-1C09-4F5D-A39B-9C053F592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0CA5-1AAD-4E62-B922-C67DE0084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849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AAC02E-5C6A-4622-9121-DA10BA055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943BF2-F69A-4AE7-8D68-DF1E82685F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729758-C85B-4431-9B23-D424F2613B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C86C3-2BB2-42FF-AF7D-59B08602C375}" type="datetimeFigureOut">
              <a:rPr lang="en-US" smtClean="0"/>
              <a:t>06/06/2022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CB2B10-AE1A-40C1-BD62-235BAD900F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144BC2-EBB9-46F1-94C8-03965314AF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E0CA5-1AAD-4E62-B922-C67DE00844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984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4999A7-FF50-40A0-9640-5A07343D22B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3600" b="1" kern="1400" spc="-5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MARKETING OF FINANCIAL SERVICES</a:t>
            </a:r>
            <a:br>
              <a:rPr lang="en-US" sz="3600" b="1" kern="0" dirty="0">
                <a:solidFill>
                  <a:srgbClr val="365F9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Developing and Managing Financial Service Products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A2B690-E281-4AC6-A357-D95B4D27C5E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2400" b="1" kern="0" dirty="0">
                <a:solidFill>
                  <a:srgbClr val="365F9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Lecture Five</a:t>
            </a:r>
          </a:p>
          <a:p>
            <a:endParaRPr lang="en-US" sz="2400" b="1" kern="0" dirty="0">
              <a:solidFill>
                <a:srgbClr val="365F91"/>
              </a:solidFill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solidFill>
                  <a:srgbClr val="365F91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 John N Kamau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37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15"/>
    </mc:Choice>
    <mc:Fallback xmlns="">
      <p:transition spd="slow" advTm="1721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Welcome!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dirty="0"/>
              <a:t>Welcome to week 5 lecture in marketing of financial services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It is my joy to have you in this class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Having covered the topic on segmentation targeting and positioning , it is my hope that we are ready to progress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/>
              <a:t>This week we focus on developing and managing financial products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81487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01"/>
    </mc:Choice>
    <mc:Fallback xmlns="">
      <p:transition spd="slow" advTm="2670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Intended learning outcomes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r>
              <a:rPr lang="en-US" sz="2800" dirty="0"/>
              <a:t>Define a financial service product </a:t>
            </a:r>
          </a:p>
          <a:p>
            <a:r>
              <a:rPr lang="en-US" sz="2800" dirty="0"/>
              <a:t>Describe factors affecting product strategy</a:t>
            </a:r>
          </a:p>
          <a:p>
            <a:r>
              <a:rPr lang="en-US" sz="2800" dirty="0"/>
              <a:t>Examine the process of new product development </a:t>
            </a:r>
          </a:p>
          <a:p>
            <a:r>
              <a:rPr lang="en-US" sz="2800" dirty="0"/>
              <a:t>Analyze factors affecting the adoption of new financial services</a:t>
            </a:r>
          </a:p>
          <a:p>
            <a:r>
              <a:rPr lang="en-US" sz="2800" dirty="0"/>
              <a:t>Describe ways of eliminating a financial product from the market.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9375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175"/>
    </mc:Choice>
    <mc:Fallback xmlns="">
      <p:transition spd="slow" advTm="4317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a financial product/service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800" dirty="0"/>
              <a:t>The terms service and product used interchangeably in marketing of a service.  </a:t>
            </a:r>
          </a:p>
          <a:p>
            <a:pPr marL="0" indent="0">
              <a:buNone/>
            </a:pPr>
            <a:r>
              <a:rPr lang="en-US" sz="2800" dirty="0"/>
              <a:t>A product is anything that can be offered to a market for attention acquisition, use or consumption that might satisfy a need (Kotler 1997). </a:t>
            </a:r>
          </a:p>
          <a:p>
            <a:pPr marL="0" indent="0">
              <a:buNone/>
            </a:pPr>
            <a:r>
              <a:rPr lang="en-US" sz="2800" dirty="0" err="1"/>
              <a:t>Dibb</a:t>
            </a:r>
            <a:r>
              <a:rPr lang="en-US" sz="2800" dirty="0"/>
              <a:t> et al (1997) define a product as everything both favorable and unfavorable that one receives in an exchange. </a:t>
            </a:r>
          </a:p>
          <a:p>
            <a:pPr marL="0" indent="0">
              <a:buNone/>
            </a:pPr>
            <a:r>
              <a:rPr lang="en-US" sz="2800" dirty="0"/>
              <a:t>It is a complexity of intangible attributes, including functional, social, and psychological utilities or benefits.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06319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611"/>
    </mc:Choice>
    <mc:Fallback xmlns="">
      <p:transition spd="slow" advTm="11661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/>
              <a:t>From this definition we can define a financial product as a bundle of benefits that a financial institution offers to its customers to satisfy their financial needs. </a:t>
            </a:r>
          </a:p>
          <a:p>
            <a:pPr marL="0" indent="0">
              <a:buNone/>
            </a:pPr>
            <a:r>
              <a:rPr lang="en-US" sz="2800" dirty="0"/>
              <a:t>This could be a credit facility, a savings account, a current account, credit, or debit card ad many more,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7212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02"/>
    </mc:Choice>
    <mc:Fallback xmlns="">
      <p:transition spd="slow" advTm="60802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Levels of a product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CC338316-776F-4092-94B5-04F57875680F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1096963" y="1846263"/>
          <a:ext cx="69469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314223D5-65B1-458A-A271-E4FA2556EE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6963" y="5868988"/>
            <a:ext cx="6841089" cy="5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753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442"/>
    </mc:Choice>
    <mc:Fallback xmlns="">
      <p:transition spd="slow" advTm="6044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Levels of product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/>
              <a:t>Level 1 Core product : the main benefit the customer is looking for.</a:t>
            </a:r>
          </a:p>
          <a:p>
            <a:pPr marL="0" indent="0">
              <a:buNone/>
            </a:pPr>
            <a:r>
              <a:rPr lang="en-US" sz="2800" dirty="0"/>
              <a:t>Level 2 </a:t>
            </a:r>
            <a:r>
              <a:rPr lang="en-US" dirty="0"/>
              <a:t>: </a:t>
            </a:r>
            <a:r>
              <a:rPr lang="en-US" sz="2800" dirty="0"/>
              <a:t>actual product /the basic product which is the tangible product or the product features </a:t>
            </a:r>
          </a:p>
          <a:p>
            <a:pPr marL="0" indent="0">
              <a:buNone/>
            </a:pPr>
            <a:r>
              <a:rPr lang="en-US" sz="2800" dirty="0"/>
              <a:t>Level 3:   the expected product which in our context the minimum level of service that a customer expects to receive from a financial service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5644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532"/>
    </mc:Choice>
    <mc:Fallback xmlns="">
      <p:transition spd="slow" advTm="209532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level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/>
              <a:t>Level 4: the augmented product that constitutes the extra benefit that a product/service provides </a:t>
            </a:r>
          </a:p>
          <a:p>
            <a:pPr marL="0" indent="0">
              <a:buNone/>
            </a:pPr>
            <a:r>
              <a:rPr lang="en-US" sz="2800" dirty="0"/>
              <a:t>Level 5:  potential product which is what customers expect to be there in the market but is currently not available. </a:t>
            </a:r>
          </a:p>
          <a:p>
            <a:pPr marL="0" indent="0">
              <a:buNone/>
            </a:pPr>
            <a:r>
              <a:rPr lang="en-US" sz="2800" dirty="0"/>
              <a:t>The financial service provider must be aware of these levels of a product for them to offer an acceptable product to the market. 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5590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437"/>
    </mc:Choice>
    <mc:Fallback xmlns="">
      <p:transition spd="slow" advTm="267437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Influencing Development of Financial Products</a:t>
            </a:r>
            <a:b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r>
              <a:rPr lang="en-US" sz="2800" dirty="0"/>
              <a:t>Financial service providers must keep on developing new products for their survival in the market. </a:t>
            </a:r>
          </a:p>
          <a:p>
            <a:r>
              <a:rPr lang="en-US" sz="2800" dirty="0"/>
              <a:t>The process of developing new product is generally affected by customers, competitors, technology, government legislation, shifting industry boundaries among others (Tina, 2000).</a:t>
            </a:r>
          </a:p>
          <a:p>
            <a:r>
              <a:rPr lang="en-US" sz="2800" dirty="0"/>
              <a:t>We examine these briefly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2747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251"/>
    </mc:Choice>
    <mc:Fallback xmlns="">
      <p:transition spd="slow" advTm="8125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/>
              <a:t>Customers</a:t>
            </a:r>
            <a:r>
              <a:rPr lang="en-US" sz="2800" dirty="0"/>
              <a:t> </a:t>
            </a:r>
          </a:p>
          <a:p>
            <a:r>
              <a:rPr lang="en-US" dirty="0"/>
              <a:t>T</a:t>
            </a:r>
            <a:r>
              <a:rPr lang="en-US" sz="2800" dirty="0"/>
              <a:t>he strongest influence on new product decisions. </a:t>
            </a:r>
          </a:p>
          <a:p>
            <a:r>
              <a:rPr lang="en-US" sz="2800" dirty="0"/>
              <a:t>They could be personal, corporate, or even intermediaries. </a:t>
            </a:r>
          </a:p>
          <a:p>
            <a:r>
              <a:rPr lang="en-US" dirty="0"/>
              <a:t>Have </a:t>
            </a:r>
            <a:r>
              <a:rPr lang="en-US" sz="2800" dirty="0"/>
              <a:t>changing tastes and preferences</a:t>
            </a:r>
          </a:p>
          <a:p>
            <a:r>
              <a:rPr lang="en-US" dirty="0"/>
              <a:t>They make demands for the new product</a:t>
            </a: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2793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2083"/>
    </mc:Choice>
    <mc:Fallback xmlns="">
      <p:transition spd="slow" advTm="252083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b="1" dirty="0"/>
              <a:t>Competition</a:t>
            </a:r>
            <a:r>
              <a:rPr lang="en-US" sz="2800" dirty="0"/>
              <a:t> </a:t>
            </a:r>
          </a:p>
          <a:p>
            <a:r>
              <a:rPr lang="en-US" sz="2800" dirty="0"/>
              <a:t>Raises standards for financial firms. </a:t>
            </a:r>
          </a:p>
          <a:p>
            <a:r>
              <a:rPr lang="en-US" sz="2800" dirty="0"/>
              <a:t>Seek to outdo competition. </a:t>
            </a:r>
          </a:p>
          <a:p>
            <a:r>
              <a:rPr lang="en-US" dirty="0"/>
              <a:t>Competition comes at augmented level of product</a:t>
            </a:r>
          </a:p>
          <a:p>
            <a:r>
              <a:rPr lang="en-US" sz="2800" dirty="0"/>
              <a:t>In Kenya most financial institutions have been forced to offer insurance service to remain competitive 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16624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795"/>
    </mc:Choice>
    <mc:Fallback xmlns="">
      <p:transition spd="slow" advTm="6479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10000"/>
          </a:bodyPr>
          <a:lstStyle/>
          <a:p>
            <a:r>
              <a:rPr lang="en-US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Changing technology :according to Schiffman: </a:t>
            </a:r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3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33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reater customization of products and services and targeted promotional messages. </a:t>
            </a:r>
          </a:p>
          <a:p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Customers have more power than ever before </a:t>
            </a:r>
          </a:p>
          <a:p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have access to more information than ever before 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6320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137"/>
    </mc:Choice>
    <mc:Fallback xmlns="">
      <p:transition spd="slow" advTm="14613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Marketers can offer more services and products than ever before.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exchange between marketers and customers is increasingly interactive and instantaneous. 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Marketers can gather more information about their customers (and prospects) more quickly and easily and track their behavior.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1576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816"/>
    </mc:Choice>
    <mc:Fallback xmlns="">
      <p:transition spd="slow" advTm="127816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800" b="1" dirty="0"/>
              <a:t>Government legislation </a:t>
            </a:r>
          </a:p>
          <a:p>
            <a:pPr marL="0" indent="0">
              <a:buNone/>
            </a:pPr>
            <a:r>
              <a:rPr lang="en-US" sz="2800" dirty="0"/>
              <a:t>keep on changing demanding that financial institutions to comply with. </a:t>
            </a:r>
          </a:p>
          <a:p>
            <a:pPr marL="0" indent="0">
              <a:buNone/>
            </a:pPr>
            <a:r>
              <a:rPr lang="en-US" dirty="0"/>
              <a:t>Laws on interest rates charged</a:t>
            </a:r>
          </a:p>
          <a:p>
            <a:pPr marL="0" indent="0">
              <a:buNone/>
            </a:pPr>
            <a:r>
              <a:rPr lang="en-US" sz="2800" dirty="0"/>
              <a:t>Laws on statutory contributions</a:t>
            </a:r>
          </a:p>
          <a:p>
            <a:pPr marL="0" indent="0">
              <a:buNone/>
            </a:pPr>
            <a:r>
              <a:rPr lang="en-US" dirty="0"/>
              <a:t>Laws on foreign exchange </a:t>
            </a:r>
          </a:p>
          <a:p>
            <a:pPr marL="0" indent="0">
              <a:buNone/>
            </a:pPr>
            <a:r>
              <a:rPr lang="en-US" sz="2800" dirty="0"/>
              <a:t>The financial institutions must develop product to tap into these markets and ensure they comply with these regulations. 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434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470"/>
    </mc:Choice>
    <mc:Fallback xmlns="">
      <p:transition spd="slow" advTm="15147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800" b="1" dirty="0"/>
              <a:t>Industry blurring </a:t>
            </a:r>
          </a:p>
          <a:p>
            <a:pPr marL="0" indent="0">
              <a:buNone/>
            </a:pPr>
            <a:r>
              <a:rPr lang="en-US" sz="2800" dirty="0"/>
              <a:t>There is a thin boundary between what some service industries are offering. </a:t>
            </a:r>
          </a:p>
          <a:p>
            <a:pPr marL="0" indent="0">
              <a:buNone/>
            </a:pPr>
            <a:r>
              <a:rPr lang="en-US" sz="2800" dirty="0"/>
              <a:t>telecommunication offering  money transfer services, loans, savings plans among </a:t>
            </a:r>
          </a:p>
          <a:p>
            <a:pPr marL="0" indent="0">
              <a:buNone/>
            </a:pPr>
            <a:r>
              <a:rPr lang="en-US" sz="2800" dirty="0"/>
              <a:t>The savings and credit cooperatives offering insurance services.  </a:t>
            </a:r>
          </a:p>
          <a:p>
            <a:pPr marL="0" indent="0">
              <a:buNone/>
            </a:pPr>
            <a:r>
              <a:rPr lang="en-US" sz="2800" dirty="0"/>
              <a:t>The financial services marketer must consider the above factors in developing new product strategy. 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9752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139"/>
    </mc:Choice>
    <mc:Fallback xmlns="">
      <p:transition spd="slow" advTm="171139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new financial products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/>
              <a:t>New to the world products e.g. Mpesa products and M-shwari </a:t>
            </a:r>
          </a:p>
          <a:p>
            <a:r>
              <a:rPr lang="en-US" sz="2800" dirty="0"/>
              <a:t>New product lines (new to institution) </a:t>
            </a:r>
          </a:p>
          <a:p>
            <a:r>
              <a:rPr lang="en-US" sz="2800" dirty="0"/>
              <a:t>Addition to existing product lines e.g. Junior savings accounts</a:t>
            </a:r>
          </a:p>
          <a:p>
            <a:r>
              <a:rPr lang="en-US" sz="2800" dirty="0"/>
              <a:t>Improvements to and revision of existing products</a:t>
            </a:r>
          </a:p>
          <a:p>
            <a:r>
              <a:rPr lang="en-US" sz="2800" dirty="0"/>
              <a:t> Repositioning’s e.g. cheque books in savings account</a:t>
            </a:r>
          </a:p>
          <a:p>
            <a:r>
              <a:rPr lang="en-US" sz="2800" dirty="0"/>
              <a:t>Cost reduction products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6833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9043"/>
    </mc:Choice>
    <mc:Fallback xmlns="">
      <p:transition spd="slow" advTm="299043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Financial products Development process</a:t>
            </a:r>
            <a:b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r>
              <a:rPr lang="en-US" sz="2800" dirty="0"/>
              <a:t>New products are the lifeblood of a business (</a:t>
            </a:r>
            <a:r>
              <a:rPr lang="en-US" sz="2800" dirty="0" err="1"/>
              <a:t>kotler</a:t>
            </a:r>
            <a:r>
              <a:rPr lang="en-US" sz="2800" dirty="0"/>
              <a:t>, 1997) . </a:t>
            </a:r>
          </a:p>
          <a:p>
            <a:r>
              <a:rPr lang="en-US" sz="2800" dirty="0"/>
              <a:t>Keep track of changing trends, preferences and tastes of consumers. </a:t>
            </a:r>
          </a:p>
          <a:p>
            <a:r>
              <a:rPr lang="en-US" sz="2800" dirty="0"/>
              <a:t>New government regulations </a:t>
            </a:r>
          </a:p>
          <a:p>
            <a:r>
              <a:rPr lang="en-US" sz="2800" dirty="0"/>
              <a:t>Competitors actions </a:t>
            </a:r>
          </a:p>
          <a:p>
            <a:r>
              <a:rPr lang="en-US" sz="2800" dirty="0"/>
              <a:t>Suggestions from middlemen </a:t>
            </a:r>
          </a:p>
          <a:p>
            <a:r>
              <a:rPr lang="en-US" sz="2800" dirty="0"/>
              <a:t>Research and development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378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798"/>
    </mc:Choice>
    <mc:Fallback xmlns="">
      <p:transition spd="slow" advTm="13279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Stages in new product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3"/>
            <a:ext cx="6946791" cy="4514123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1) New product idea generation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Generated from within and without a firm. 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onsider core product facilitating and supplementary services (lovelock 2011). 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acilitating services: information, order-taking, billing, and payment while 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Supplementary services: consultation, hospitality, safekeeping, and exceptions. 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Management encourage new ideas and reward creativity</a:t>
            </a: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627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564"/>
    </mc:Choice>
    <mc:Fallback xmlns="">
      <p:transition spd="slow" advTm="15856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Stages in new product development cont.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 marL="0" marR="0" lv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2) Idea screening: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Process of sifting ideas to identify the most viable. 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Examine the proposed new product in terms of resources required and its effect on available products. 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Avoid  go error (adopting a bad idea) or drop error (dropping otherwise good ideas). 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3989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792"/>
    </mc:Choice>
    <mc:Fallback xmlns="">
      <p:transition spd="slow" advTm="183792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Stages in new product development cont.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 marL="0" marR="0" lv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3) Business analysis: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Determine feasibility and viability 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Uses cost-benefit analysis. 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Cost-effective 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Potential of 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attracting a larger market share in future.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857250" algn="l"/>
              </a:tabLst>
            </a:pP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8408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973"/>
    </mc:Choice>
    <mc:Fallback xmlns="">
      <p:transition spd="slow" advTm="130973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Stages in new product development cont.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 marL="0" marR="0" lv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857250" algn="l"/>
              </a:tabLst>
            </a:pP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4) Product development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</a:p>
          <a:p>
            <a:pPr>
              <a:lnSpc>
                <a:spcPct val="115000"/>
              </a:lnSpc>
              <a:spcBef>
                <a:spcPts val="0"/>
              </a:spcBef>
              <a:tabLst>
                <a:tab pos="857250" algn="l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Idea is turned into a concrete service </a:t>
            </a:r>
          </a:p>
          <a:p>
            <a:pPr>
              <a:lnSpc>
                <a:spcPct val="115000"/>
              </a:lnSpc>
              <a:spcBef>
                <a:spcPts val="0"/>
              </a:spcBef>
              <a:tabLst>
                <a:tab pos="857250" algn="l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Assess  technical and commercial requirement.</a:t>
            </a:r>
          </a:p>
          <a:p>
            <a:pPr>
              <a:lnSpc>
                <a:spcPct val="115000"/>
              </a:lnSpc>
              <a:spcBef>
                <a:spcPts val="0"/>
              </a:spcBef>
              <a:tabLst>
                <a:tab pos="857250" algn="l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Some products might require new software’s and personnel to implement it. </a:t>
            </a:r>
          </a:p>
          <a:p>
            <a:pPr>
              <a:lnSpc>
                <a:spcPct val="115000"/>
              </a:lnSpc>
              <a:spcBef>
                <a:spcPts val="0"/>
              </a:spcBef>
              <a:tabLst>
                <a:tab pos="857250" algn="l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Determine some of the risks involved and how to manage them. 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2998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423"/>
    </mc:Choice>
    <mc:Fallback xmlns="">
      <p:transition spd="slow" advTm="88423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Stages in new product development cont.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  <a:tabLst>
                <a:tab pos="857250" algn="l"/>
              </a:tabLst>
            </a:pP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5) Test marketing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  <a:tabLst>
                <a:tab pos="857250" algn="l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Pilot testing stage is critical for product success in the market. </a:t>
            </a:r>
          </a:p>
          <a:p>
            <a:pPr>
              <a:lnSpc>
                <a:spcPct val="115000"/>
              </a:lnSpc>
              <a:spcBef>
                <a:spcPts val="0"/>
              </a:spcBef>
              <a:tabLst>
                <a:tab pos="857250" algn="l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Acceptability of the product by customers. </a:t>
            </a:r>
          </a:p>
          <a:p>
            <a:pPr>
              <a:lnSpc>
                <a:spcPct val="115000"/>
              </a:lnSpc>
              <a:spcBef>
                <a:spcPts val="0"/>
              </a:spcBef>
              <a:tabLst>
                <a:tab pos="857250" algn="l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Introduced on selected markets. </a:t>
            </a:r>
          </a:p>
          <a:p>
            <a:pPr>
              <a:lnSpc>
                <a:spcPct val="115000"/>
              </a:lnSpc>
              <a:spcBef>
                <a:spcPts val="0"/>
              </a:spcBef>
              <a:tabLst>
                <a:tab pos="857250" algn="l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Market reactions to the product. </a:t>
            </a:r>
          </a:p>
          <a:p>
            <a:pPr>
              <a:lnSpc>
                <a:spcPct val="115000"/>
              </a:lnSpc>
              <a:spcBef>
                <a:spcPts val="0"/>
              </a:spcBef>
              <a:tabLst>
                <a:tab pos="857250" algn="l"/>
              </a:tabLst>
            </a:pP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Suggestions from test market  incorporated in the final product </a:t>
            </a:r>
          </a:p>
          <a:p>
            <a:pPr>
              <a:lnSpc>
                <a:spcPct val="115000"/>
              </a:lnSpc>
              <a:spcBef>
                <a:spcPts val="0"/>
              </a:spcBef>
              <a:tabLst>
                <a:tab pos="857250" algn="l"/>
              </a:tabLs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From </a:t>
            </a:r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tests marketing strategy is developed. 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6113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142"/>
    </mc:Choice>
    <mc:Fallback xmlns="">
      <p:transition spd="slow" advTm="130142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Stages in new product development cont.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6) Commercialization: </a:t>
            </a:r>
            <a:endParaRPr lang="en-US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final stage when the product is commercialized</a:t>
            </a:r>
          </a:p>
          <a:p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Launched nationally. </a:t>
            </a:r>
          </a:p>
          <a:p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Creates awareness of the new product through promotions. </a:t>
            </a:r>
          </a:p>
          <a:p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Tracking the new product demands and make necessary adjustments.  </a:t>
            </a:r>
          </a:p>
          <a:p>
            <a:r>
              <a:rPr lang="en-US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Respond to customers demands </a:t>
            </a: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1477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554"/>
    </mc:Choice>
    <mc:Fallback xmlns="">
      <p:transition spd="slow" advTm="70554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NB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/>
              <a:t>New product development is an expensive process and therefore keenness is required for success of new product</a:t>
            </a:r>
          </a:p>
          <a:p>
            <a:pPr marL="0" indent="0">
              <a:buNone/>
            </a:pPr>
            <a:r>
              <a:rPr lang="en-US" sz="2800" dirty="0"/>
              <a:t>Some products are developed very quickly while others may take along time</a:t>
            </a:r>
          </a:p>
          <a:p>
            <a:pPr marL="0" indent="0">
              <a:buNone/>
            </a:pPr>
            <a:r>
              <a:rPr lang="en-US" dirty="0"/>
              <a:t>Research is extremely important in new product development </a:t>
            </a:r>
          </a:p>
          <a:p>
            <a:pPr marL="0" indent="0">
              <a:buNone/>
            </a:pPr>
            <a:r>
              <a:rPr lang="en-US" sz="2800" dirty="0"/>
              <a:t>Careful monitoring of customers reaction will strengthen the new product features </a:t>
            </a:r>
          </a:p>
          <a:p>
            <a:pPr marL="0" indent="0">
              <a:buNone/>
            </a:pPr>
            <a:r>
              <a:rPr lang="en-US" sz="2800" dirty="0"/>
              <a:t> 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9220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850"/>
    </mc:Choice>
    <mc:Fallback xmlns="">
      <p:transition spd="slow" advTm="6385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Financial Product National Launch.</a:t>
            </a:r>
            <a:b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/>
          </a:bodyPr>
          <a:lstStyle/>
          <a:p>
            <a:r>
              <a:rPr lang="en-US" sz="2800" dirty="0"/>
              <a:t>Done to create awareness and win customers.  </a:t>
            </a:r>
          </a:p>
          <a:p>
            <a:r>
              <a:rPr lang="en-US" sz="2800" dirty="0"/>
              <a:t>Promotion needs to be cost-effective well planned. </a:t>
            </a:r>
          </a:p>
          <a:p>
            <a:r>
              <a:rPr lang="en-US" sz="2800" dirty="0"/>
              <a:t>Internal marketing required in the firm. </a:t>
            </a:r>
          </a:p>
          <a:p>
            <a:r>
              <a:rPr lang="en-US" sz="2800" dirty="0"/>
              <a:t>Prepare its branch network </a:t>
            </a:r>
          </a:p>
          <a:p>
            <a:r>
              <a:rPr lang="en-US" sz="2800" dirty="0"/>
              <a:t>Some financial products marketed through intermediaries. </a:t>
            </a:r>
          </a:p>
          <a:p>
            <a:r>
              <a:rPr lang="en-US" sz="2800" dirty="0"/>
              <a:t>No cannibalization of the old product by the new 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381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677"/>
    </mc:Choice>
    <mc:Fallback xmlns="">
      <p:transition spd="slow" advTm="194677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Financial Products Lifecycle </a:t>
            </a:r>
            <a:b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/>
              <a:t>Product life cycle theory explain the stages through which products go through in their lifetime. </a:t>
            </a:r>
          </a:p>
          <a:p>
            <a:r>
              <a:rPr lang="en-US" sz="2800" dirty="0"/>
              <a:t>Products are like living organisms born, grow, mature and eventually die</a:t>
            </a:r>
          </a:p>
          <a:p>
            <a:r>
              <a:rPr lang="en-US" sz="2800" dirty="0"/>
              <a:t>The theory was developed by George R Vernon in (1966) and proposes that a product goes through four stages in its lifetime. </a:t>
            </a:r>
          </a:p>
          <a:p>
            <a:r>
              <a:rPr lang="en-US" sz="2800" dirty="0"/>
              <a:t>These include introduction, growth maturity and decline.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4769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818"/>
    </mc:Choice>
    <mc:Fallback xmlns="">
      <p:transition spd="slow" advTm="61818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life cycle image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  <p:pic>
        <p:nvPicPr>
          <p:cNvPr id="1026" name="Picture 2" descr="Product Life Cycle Chart On White Background Stock Photo, Picture And  Royalty Free Image. Image 13767873.">
            <a:extLst>
              <a:ext uri="{FF2B5EF4-FFF2-40B4-BE49-F238E27FC236}">
                <a16:creationId xmlns:a16="http://schemas.microsoft.com/office/drawing/2014/main" id="{11D307A7-5B6D-4329-819E-6F0AF421748D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055" y="1927591"/>
            <a:ext cx="6077243" cy="474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377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638"/>
    </mc:Choice>
    <mc:Fallback xmlns="">
      <p:transition spd="slow" advTm="5763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life cycle stages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800" b="1" dirty="0"/>
              <a:t>a) Introductory stage</a:t>
            </a:r>
          </a:p>
          <a:p>
            <a:r>
              <a:rPr lang="en-US" dirty="0"/>
              <a:t>T</a:t>
            </a:r>
            <a:r>
              <a:rPr lang="en-US" sz="2800" dirty="0"/>
              <a:t>he new financial services  is introduced</a:t>
            </a:r>
          </a:p>
          <a:p>
            <a:r>
              <a:rPr lang="en-US" sz="2800" dirty="0"/>
              <a:t>Introduction through  promotion tools such as advertising, personal selling and even sales promotion. </a:t>
            </a:r>
          </a:p>
          <a:p>
            <a:r>
              <a:rPr lang="en-US" sz="2800" dirty="0"/>
              <a:t>Direct marketing and even websites are used. </a:t>
            </a:r>
          </a:p>
          <a:p>
            <a:r>
              <a:rPr lang="en-US" sz="2800" dirty="0"/>
              <a:t>Availability in branch networks and among intermediaries if any. </a:t>
            </a:r>
          </a:p>
          <a:p>
            <a:r>
              <a:rPr lang="en-US" sz="2800" dirty="0"/>
              <a:t>Creating awareness is the main marketing activity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2903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191"/>
    </mc:Choice>
    <mc:Fallback xmlns="">
      <p:transition spd="slow" advTm="130191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life cycle stages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b) </a:t>
            </a:r>
            <a:r>
              <a:rPr lang="en-US" sz="2800" b="1" dirty="0"/>
              <a:t>Growth stage </a:t>
            </a:r>
          </a:p>
          <a:p>
            <a:r>
              <a:rPr lang="en-US" sz="2800" dirty="0"/>
              <a:t>The uptake of the new product is  high demand</a:t>
            </a:r>
          </a:p>
          <a:p>
            <a:r>
              <a:rPr lang="en-US" sz="2800" dirty="0"/>
              <a:t>Commit more staff to attend to increasing number of clients </a:t>
            </a:r>
          </a:p>
          <a:p>
            <a:r>
              <a:rPr lang="en-US" sz="2800" dirty="0"/>
              <a:t>The marketer must continue to promote the new service to heighten the demand.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980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857"/>
    </mc:Choice>
    <mc:Fallback xmlns="">
      <p:transition spd="slow" advTm="93857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life cycle stages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M</a:t>
            </a:r>
            <a:r>
              <a:rPr lang="en-US" sz="2800" b="1" dirty="0"/>
              <a:t>aturity stage </a:t>
            </a:r>
          </a:p>
          <a:p>
            <a:r>
              <a:rPr lang="en-US" sz="2800" dirty="0"/>
              <a:t>The new product has hit a peak in demand and stabilized. </a:t>
            </a:r>
          </a:p>
          <a:p>
            <a:r>
              <a:rPr lang="en-US" sz="2800" dirty="0"/>
              <a:t>Faces stiff competition from competing products. </a:t>
            </a:r>
          </a:p>
          <a:p>
            <a:r>
              <a:rPr lang="en-US" dirty="0"/>
              <a:t>Yields high returns to the owner</a:t>
            </a:r>
          </a:p>
          <a:p>
            <a:r>
              <a:rPr lang="en-US" sz="2800" dirty="0"/>
              <a:t>The marketer must keep on promoting the product to keep it at the front of the mind of customers. 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5728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166"/>
    </mc:Choice>
    <mc:Fallback xmlns="">
      <p:transition spd="slow" advTm="96166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life cycle stages cont.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/>
              <a:t>d) D</a:t>
            </a:r>
            <a:r>
              <a:rPr lang="en-US" sz="2800" b="1" dirty="0"/>
              <a:t>ecline stage. </a:t>
            </a:r>
          </a:p>
          <a:p>
            <a:r>
              <a:rPr lang="en-US" sz="2800" dirty="0"/>
              <a:t>The demand for the services goes down</a:t>
            </a:r>
          </a:p>
          <a:p>
            <a:r>
              <a:rPr lang="en-US" dirty="0"/>
              <a:t>Caused by </a:t>
            </a:r>
            <a:r>
              <a:rPr lang="en-US" sz="2800" dirty="0"/>
              <a:t> stiff competition changing tastes and preference or new technologies. </a:t>
            </a:r>
          </a:p>
          <a:p>
            <a:r>
              <a:rPr lang="en-US" sz="2800" dirty="0"/>
              <a:t>Arrested through rebranding, adding new features or target a different segment</a:t>
            </a:r>
          </a:p>
          <a:p>
            <a:r>
              <a:rPr lang="en-US" sz="2800" dirty="0"/>
              <a:t>The marketer may also decide to eliminate the product in favor of others. 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/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7132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972"/>
    </mc:Choice>
    <mc:Fallback xmlns="">
      <p:transition spd="slow" advTm="93972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BB014-3D22-4CE8-AD23-2A26B0893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263527"/>
            <a:ext cx="10058400" cy="1450757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 Elimination Strategies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1935AB-9E4B-43F0-9F41-6B5EFC369F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6946791" cy="4023360"/>
          </a:xfrm>
        </p:spPr>
        <p:txBody>
          <a:bodyPr>
            <a:normAutofit/>
          </a:bodyPr>
          <a:lstStyle/>
          <a:p>
            <a:r>
              <a:rPr lang="en-US" dirty="0"/>
              <a:t>Occur due to product becoming unprofitable</a:t>
            </a:r>
          </a:p>
          <a:p>
            <a:r>
              <a:rPr lang="en-US" dirty="0"/>
              <a:t>Make the product a closed </a:t>
            </a:r>
          </a:p>
          <a:p>
            <a:r>
              <a:rPr lang="en-US" dirty="0"/>
              <a:t>Withdraw some of the features  </a:t>
            </a:r>
          </a:p>
          <a:p>
            <a:r>
              <a:rPr lang="en-US" dirty="0"/>
              <a:t>Change the nature and function of the product. </a:t>
            </a:r>
          </a:p>
          <a:p>
            <a:r>
              <a:rPr lang="en-US" dirty="0"/>
              <a:t>Merge several services or </a:t>
            </a:r>
          </a:p>
          <a:p>
            <a:r>
              <a:rPr lang="en-US" dirty="0"/>
              <a:t>Allow customers to eliminate the product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FE15B8-2D5A-43C4-B48C-BB4325CFC0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4886" y="3657599"/>
            <a:ext cx="2700793" cy="2107097"/>
          </a:xfrm>
        </p:spPr>
        <p:txBody>
          <a:bodyPr>
            <a:normAutofit/>
          </a:bodyPr>
          <a:lstStyle/>
          <a:p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3722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358"/>
    </mc:Choice>
    <mc:Fallback xmlns="">
      <p:transition spd="slow" advTm="135358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5732AA-00E2-4DED-BF49-1DB921BE2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2BC62-0428-4FCE-ABA6-3D93B64507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9259958" cy="4495662"/>
          </a:xfrm>
        </p:spPr>
        <p:txBody>
          <a:bodyPr>
            <a:normAutofit fontScale="92500" lnSpcReduction="10000"/>
          </a:bodyPr>
          <a:lstStyle/>
          <a:p>
            <a:endParaRPr lang="en-US" dirty="0"/>
          </a:p>
          <a:p>
            <a:pPr marL="0" indent="0">
              <a:buNone/>
            </a:pPr>
            <a:r>
              <a:rPr lang="en-US" sz="2600" dirty="0" err="1"/>
              <a:t>Dibb</a:t>
            </a:r>
            <a:r>
              <a:rPr lang="en-US" sz="2600" dirty="0"/>
              <a:t>, S., Simkin, L., Pride, W. and Ferrell, O.C. (1997), Marketing: Concepts and Strategies,  Houghton Mifflin, Boston, MA. </a:t>
            </a:r>
          </a:p>
          <a:p>
            <a:pPr marL="0" indent="0">
              <a:buNone/>
            </a:pPr>
            <a:r>
              <a:rPr lang="en-US" sz="2600" dirty="0"/>
              <a:t>Kotler, P. (1997). Marketing Management Analysis, Planning, Implementation, and Control, 9th  ed.,: Prentice-Hall International, Englewood Cliffs, NJ. </a:t>
            </a:r>
          </a:p>
          <a:p>
            <a:pPr marL="0" indent="0">
              <a:buNone/>
            </a:pPr>
            <a:r>
              <a:rPr lang="en-US" sz="2600" dirty="0"/>
              <a:t>Lovelock C. Wirtz J. (2011) Services Marketing People, Technology, Strategy. Pearson  Education, Inc., publishing as Prentice Hall, One Lake Street, Upper Saddle River, New  Jersey </a:t>
            </a:r>
          </a:p>
          <a:p>
            <a:pPr marL="0" indent="0">
              <a:buNone/>
            </a:pPr>
            <a:r>
              <a:rPr lang="en-US" sz="2600" dirty="0"/>
              <a:t>Tina, H (2000), Financial Services Marketing. Essex. Pearson Education Limited.  Vernon, R. (1966) ‘International investment and international trade in the product cycle’,  Quarterly Journal of Economics, Vol. 80, No. 2, pp.190–207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C4F94F-4924-4E7D-BA7D-3737C404FB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28382" y="3684103"/>
            <a:ext cx="2925417" cy="2492859"/>
          </a:xfrm>
        </p:spPr>
        <p:txBody>
          <a:bodyPr>
            <a:normAutofit fontScale="92500" lnSpcReduction="10000"/>
          </a:bodyPr>
          <a:lstStyle/>
          <a:p>
            <a:r>
              <a:rPr lang="en-US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5171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318"/>
    </mc:Choice>
    <mc:Fallback xmlns="">
      <p:transition spd="slow" advTm="40318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5732AA-00E2-4DED-BF49-1DB921BE24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2BC62-0428-4FCE-ABA6-3D93B64507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825625"/>
            <a:ext cx="6370983" cy="4495662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pPr algn="ctr"/>
            <a:r>
              <a:rPr lang="en-US" b="1" dirty="0"/>
              <a:t>End </a:t>
            </a:r>
          </a:p>
          <a:p>
            <a:pPr algn="ctr"/>
            <a:r>
              <a:rPr lang="en-US" b="1" dirty="0"/>
              <a:t>Thank you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C4F94F-4924-4E7D-BA7D-3737C404FB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28382" y="3684103"/>
            <a:ext cx="2925417" cy="2492859"/>
          </a:xfrm>
        </p:spPr>
        <p:txBody>
          <a:bodyPr/>
          <a:lstStyle/>
          <a:p>
            <a:r>
              <a:rPr lang="en-US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8253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318"/>
    </mc:Choice>
    <mc:Fallback>
      <p:transition spd="slow" advTm="40318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</TotalTime>
  <Words>1716</Words>
  <Application>Microsoft Office PowerPoint</Application>
  <PresentationFormat>Widescreen</PresentationFormat>
  <Paragraphs>222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Cambria</vt:lpstr>
      <vt:lpstr>Times New Roman</vt:lpstr>
      <vt:lpstr>Office Theme</vt:lpstr>
      <vt:lpstr>MARKETING OF FINANCIAL SERVICES Developing and Managing Financial Service Products</vt:lpstr>
      <vt:lpstr>Welcome!</vt:lpstr>
      <vt:lpstr>Intended learning outcomes </vt:lpstr>
      <vt:lpstr>Definition of a financial product/service</vt:lpstr>
      <vt:lpstr>Definition cont.</vt:lpstr>
      <vt:lpstr>Levels of a product</vt:lpstr>
      <vt:lpstr>Levels of product cont.</vt:lpstr>
      <vt:lpstr>Product level cont.</vt:lpstr>
      <vt:lpstr>Factors Influencing Development of Financial Products </vt:lpstr>
      <vt:lpstr>Factors cont.</vt:lpstr>
      <vt:lpstr>Factors cont.</vt:lpstr>
      <vt:lpstr>Factors cont.</vt:lpstr>
      <vt:lpstr>Factors cont.</vt:lpstr>
      <vt:lpstr>Factors cont.</vt:lpstr>
      <vt:lpstr>Factors cont.</vt:lpstr>
      <vt:lpstr>Types of new financial products</vt:lpstr>
      <vt:lpstr>New Financial products Development process </vt:lpstr>
      <vt:lpstr>Stages in new product development </vt:lpstr>
      <vt:lpstr>Stages in new product development cont. </vt:lpstr>
      <vt:lpstr>Stages in new product development cont. </vt:lpstr>
      <vt:lpstr>Stages in new product development cont. </vt:lpstr>
      <vt:lpstr>Stages in new product development cont. </vt:lpstr>
      <vt:lpstr>Stages in new product development cont. </vt:lpstr>
      <vt:lpstr>NB</vt:lpstr>
      <vt:lpstr>New Financial Product National Launch. </vt:lpstr>
      <vt:lpstr>Financial Products Lifecycle  </vt:lpstr>
      <vt:lpstr>Product life cycle image</vt:lpstr>
      <vt:lpstr>Product life cycle stages </vt:lpstr>
      <vt:lpstr>Product life cycle stages cont.</vt:lpstr>
      <vt:lpstr>Product life cycle stages cont.</vt:lpstr>
      <vt:lpstr>Product life cycle stages cont.</vt:lpstr>
      <vt:lpstr>Product Elimination Strategies </vt:lpstr>
      <vt:lpstr>References </vt:lpstr>
      <vt:lpstr>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OF FINANCIAL SERVICES Developing and Managing Financial Service Products</dc:title>
  <dc:creator>Dr. John N. Kamau</dc:creator>
  <cp:lastModifiedBy>Mary Njau</cp:lastModifiedBy>
  <cp:revision>15</cp:revision>
  <dcterms:created xsi:type="dcterms:W3CDTF">2022-04-04T10:18:43Z</dcterms:created>
  <dcterms:modified xsi:type="dcterms:W3CDTF">2022-06-06T09:09:39Z</dcterms:modified>
</cp:coreProperties>
</file>