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89" r:id="rId4"/>
    <p:sldId id="320" r:id="rId5"/>
    <p:sldId id="319" r:id="rId6"/>
    <p:sldId id="318" r:id="rId7"/>
    <p:sldId id="317" r:id="rId8"/>
    <p:sldId id="316" r:id="rId9"/>
    <p:sldId id="315" r:id="rId10"/>
    <p:sldId id="314" r:id="rId11"/>
    <p:sldId id="313" r:id="rId12"/>
    <p:sldId id="312" r:id="rId13"/>
    <p:sldId id="311" r:id="rId14"/>
    <p:sldId id="310" r:id="rId15"/>
    <p:sldId id="309" r:id="rId16"/>
    <p:sldId id="308" r:id="rId17"/>
    <p:sldId id="307" r:id="rId18"/>
    <p:sldId id="306" r:id="rId19"/>
    <p:sldId id="305" r:id="rId20"/>
    <p:sldId id="304" r:id="rId21"/>
    <p:sldId id="303" r:id="rId22"/>
    <p:sldId id="302" r:id="rId23"/>
    <p:sldId id="301" r:id="rId24"/>
    <p:sldId id="300" r:id="rId25"/>
    <p:sldId id="299" r:id="rId26"/>
    <p:sldId id="298" r:id="rId27"/>
    <p:sldId id="297" r:id="rId28"/>
    <p:sldId id="296" r:id="rId29"/>
    <p:sldId id="295" r:id="rId30"/>
    <p:sldId id="294" r:id="rId31"/>
    <p:sldId id="293" r:id="rId32"/>
    <p:sldId id="321" r:id="rId33"/>
    <p:sldId id="292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4855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182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988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>
            <a:normAutofit/>
          </a:bodyPr>
          <a:lstStyle>
            <a:lvl1pPr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>
            <a:lvl1pPr>
              <a:defRPr sz="28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John Kamau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5630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804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688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309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123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29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210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140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C43AC519-F2FD-4DCC-8CD8-006751FA5746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25BD102-7ABA-4713-BAB2-BFBB86D9F54C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8621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39E3A4-294B-4E89-A82E-80235A16A9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MARKETING OF FINANCIAL SERVICES 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65D22D-6FB5-49EE-AE91-DE654C29705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2000" dirty="0"/>
              <a:t>LECTURE 6: Managing Channels of Distribution For Financial Services </a:t>
            </a:r>
          </a:p>
          <a:p>
            <a:pPr algn="ctr"/>
            <a:r>
              <a:rPr lang="en-US" sz="2000" dirty="0"/>
              <a:t>DR. John Kamau</a:t>
            </a:r>
          </a:p>
        </p:txBody>
      </p:sp>
    </p:spTree>
    <p:extLst>
      <p:ext uri="{BB962C8B-B14F-4D97-AF65-F5344CB8AC3E}">
        <p14:creationId xmlns:p14="http://schemas.microsoft.com/office/powerpoint/2010/main" val="1575724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Welcome!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dirty="0"/>
              <a:t>Welcome to week 6 lecture in marketing of financial services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We are now half-way the course!</a:t>
            </a:r>
            <a:endParaRPr lang="en-US" sz="2800" dirty="0"/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Congratulations for the effort you have made to come-up to this level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In the last lecture we started examining the marketing mix elements for financial services.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814877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Recap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We define a product and examined its various levels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We discussed factors that influence product decisions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We delved on new product development process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We also discussed product life cycle and product elimination strategies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We now turn to channels of distribution for financial services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511278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Intended Learning Outcomes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At the end of this lecture, you will be able to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Describe what a distribution channel is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Discuss the various types of distribution channels for financial products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Examine effect of technology on distribution of financial services.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Delve into various types of electronic channels for distribution of financial services 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397632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 of a channel of distribution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El-</a:t>
            </a:r>
            <a:r>
              <a:rPr lang="en-US" dirty="0" err="1"/>
              <a:t>Ansary</a:t>
            </a:r>
            <a:r>
              <a:rPr lang="en-US" dirty="0"/>
              <a:t> Era, (2001) defines it as a set of interdependent organizations involved in the process of making a product or service available for use or consumption. </a:t>
            </a:r>
          </a:p>
          <a:p>
            <a:r>
              <a:rPr lang="en-US" dirty="0"/>
              <a:t>Rosenbloom (1999) views a marketing channel as the external contactual organization that management operates to achieve its distribution objectives.  </a:t>
            </a:r>
          </a:p>
          <a:p>
            <a:r>
              <a:rPr lang="en-US" dirty="0"/>
              <a:t>Borrowing from these definitions we can define a distribution channel for financial product as a system of reaching out to financial customers directly or through intermediaries.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855669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/>
          </a:bodyPr>
          <a:lstStyle/>
          <a:p>
            <a:r>
              <a:rPr lang="en-US" dirty="0"/>
              <a:t>Tina (2002) enables financial institutions need to make their products available to customers creating:</a:t>
            </a:r>
          </a:p>
          <a:p>
            <a:r>
              <a:rPr lang="en-US" dirty="0"/>
              <a:t> a) time utility  </a:t>
            </a:r>
          </a:p>
          <a:p>
            <a:r>
              <a:rPr lang="en-US" dirty="0"/>
              <a:t>b) place utility </a:t>
            </a:r>
          </a:p>
          <a:p>
            <a:r>
              <a:rPr lang="en-US" dirty="0"/>
              <a:t>c) possession utilities.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757761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/>
          <a:lstStyle/>
          <a:p>
            <a:r>
              <a:rPr lang="en-US" dirty="0"/>
              <a:t>Rosenbloom (2004) distribution system has the highest potential of giving a firm competitive advantage:  </a:t>
            </a:r>
          </a:p>
          <a:p>
            <a:r>
              <a:rPr lang="en-US" dirty="0"/>
              <a:t>a) Due to its long-term nature</a:t>
            </a:r>
          </a:p>
          <a:p>
            <a:r>
              <a:rPr lang="en-US" dirty="0"/>
              <a:t>b) Structures consisting of organizations and people to implement </a:t>
            </a:r>
          </a:p>
          <a:p>
            <a:r>
              <a:rPr lang="en-US" dirty="0"/>
              <a:t>c</a:t>
            </a:r>
            <a:r>
              <a:rPr lang="en-US"/>
              <a:t>) </a:t>
            </a:r>
            <a:r>
              <a:rPr lang="en-US" dirty="0"/>
              <a:t>B</a:t>
            </a:r>
            <a:r>
              <a:rPr lang="en-US"/>
              <a:t>uilt </a:t>
            </a:r>
            <a:r>
              <a:rPr lang="en-US" dirty="0"/>
              <a:t>on relationships with various players.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273426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Distribution channels for financial services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/>
          <a:lstStyle/>
          <a:p>
            <a:r>
              <a:rPr lang="en-US" dirty="0" err="1"/>
              <a:t>i</a:t>
            </a:r>
            <a:r>
              <a:rPr lang="en-US" dirty="0"/>
              <a:t>) Direct channel</a:t>
            </a:r>
          </a:p>
          <a:p>
            <a:endParaRPr lang="en-US" dirty="0"/>
          </a:p>
          <a:p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Direct distribution involves movement and sale of products directly from service provider to the customer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This is far the most popular and has been used by financial services providers over the years.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75CD40-FFE5-4E6E-A069-194C9D7896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704" y="2463944"/>
            <a:ext cx="8083079" cy="965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7582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Advantages of direct channels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202124"/>
                </a:solidFill>
                <a:effectLst/>
              </a:rPr>
              <a:t>Direct interaction with customers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202124"/>
                </a:solidFill>
                <a:effectLst/>
              </a:rPr>
              <a:t>Easy response to customer feedback.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202124"/>
                </a:solidFill>
                <a:effectLst/>
              </a:rPr>
              <a:t>Faster way of reaching customers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202124"/>
                </a:solidFill>
                <a:effectLst/>
              </a:rPr>
              <a:t>Ability to build relationship with your customers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202124"/>
                </a:solidFill>
                <a:effectLst/>
              </a:rPr>
              <a:t>Profit is enjoyed by service provider alone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918449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Disadvantages of direct channels of distribution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Costly and time consuming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Organization may fail to capitalize on opportunities arising from interacting with distributors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Raises internal workload for the staff of the organization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Limit after sales services that can be offered to customer.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459789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Indirect channel of distribution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Involves use of intermediaries or middlemen. These are go-between the service providers and their clients.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Agency banking provides an excellent example of use of middlemen.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 philosophy behind use of middlemen is based on specialization and division of labor as well as contactual efficiency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235330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Indirect channel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72238"/>
            <a:ext cx="7039557" cy="4023360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47848BA-43D8-42DE-B0C2-10863D09D1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3146" y="2346530"/>
            <a:ext cx="9039240" cy="1082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8032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Advantages of indirect channel of distribution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Greater market coverage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Less time consuming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Faster expansion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More functional 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11971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Disadvantages of indirect channels of distribution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Loss of control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Profit sharing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Difficult in coordinating activities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Slower feedback cycles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Conflict may arise 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738462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Functions of intermediaries in distribution of financial services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Ensure market coverage for their mother companies.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Make sales contact.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Gather market information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Assure customers of services availability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Offer customer services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Reduce perceived risks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773914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Functions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/>
          </a:bodyPr>
          <a:lstStyle/>
          <a:p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Agents offer technical support and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Give advice on various products available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Offer the necessary manpower and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Physical facilities to delivers service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Offer platform for personal selling, advertising, 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527413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branch networks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This is the most popular way of delivering financial products to customers.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Used traditionally by Banks Saccos, insurance firms and other financial institution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 branches form points of contacts with customers.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Modern financial institutions branch offices have been redesigned to accommodate more customers more conveniently.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386365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Comparison Between Traditional and Modern Branches of Financial Institution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B6AD5B-26C7-43E7-9F79-D4CA3BBF94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6325" y="1862668"/>
            <a:ext cx="7906214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6322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Electronic Channels for Financial Services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Financial institution use electronic channels to deliver services to their customers.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Electronic channel is the use of the internet and other enabling technologies to make financial services available to the target market.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Examples of electronic channels is use the mobile banking and internet banking.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Gained popularity due to mobile phones penetration.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 financial institution has crafted products and services to be delivered online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Enable people to remit funds to their home country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595609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Advantages of electronic channels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Consistent delivery for standardized services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Low cost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Customer convenience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Wide distribution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Customer choice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Quick customer feedback.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981551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Disadvantages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Customers are active and they must be enticed.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Insufficient control of e-environment.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Price competition.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Inability to customize with highly standardized electronic services.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756524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Disadvantages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Inconsistency due to customer involvement.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Changes needed in consumer behavior.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Security concerns.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Competition from widening geographies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Web clutter, confusion, and cumbersomeness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303329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Impact of technology driven channels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Heightened competition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Increased employment opportunity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Technology driven channels works well in a population that is literate.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Security concern.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Adam Cohen reasons for customer reluctance to use the internet.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827723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Internet security concerns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Someone might steal your identity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You may reveal information about yourself in cyber-space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Personal information that we give to a website might be exploited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You may enter your credit card number on a fake website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 stranger may use your computer to spy on you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You may have a cyber stalker.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943487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electronic channels of distribution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/>
          <a:lstStyle/>
          <a:p>
            <a:r>
              <a:rPr lang="sw-KE" b="1" dirty="0"/>
              <a:t>1.Automated Teller Machine (ATM) 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sw-KE" dirty="0"/>
              <a:t>Computerised machines usually mounted on walls.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sw-KE" dirty="0"/>
              <a:t>Provided by banks for transactions such as withdrawals, account balance enquiries,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sw-KE" dirty="0"/>
              <a:t>Used for advertsining services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sw-KE" dirty="0"/>
              <a:t>Operates 24/7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573407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electronic channels of distribution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sw-KE" b="1" dirty="0"/>
              <a:t>2.Electronic Funds Transfer at Point of Sale</a:t>
            </a:r>
            <a:r>
              <a:rPr lang="en-US" dirty="0"/>
              <a:t> </a:t>
            </a:r>
            <a:r>
              <a:rPr lang="sw-KE" dirty="0"/>
              <a:t>This provides easier methods of payment for consumers.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sw-KE" dirty="0"/>
              <a:t>It is a card system that allows consumers to tranfer funds at points of sale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sw-KE" dirty="0"/>
              <a:t>Very popular in supermarketes and hotels 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119993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electronic channels of distribution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/>
          <a:lstStyle/>
          <a:p>
            <a:r>
              <a:rPr lang="en-US" b="1" dirty="0"/>
              <a:t>3. Telebanking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This is the use of banking services over the telephone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Not very popular because of the need to verify the caller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Many financial do not recognize this way of banking in my country.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009436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electronic channels of distribution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b="1" dirty="0"/>
              <a:t>4. Smart cards.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 card-based payment system: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Smart cards are relatively recent innovation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 Offers a variety of possible application including payment functions, advanced identified of cardholders, retailer loyalty cards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Very popular with insurance firms 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440588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electronic channels of distribution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b="1" dirty="0"/>
              <a:t>5. On-line banking: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Also called internet banking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Popular on making international payments and purchases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Backed by major card companies such as visa and Mastercard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Companies like PayPal specialize on this mode of making payment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Requires intermediations of communications companies to provide the interactive communication network.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840893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electronic channels of distribution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>
            <a:normAutofit/>
          </a:bodyPr>
          <a:lstStyle/>
          <a:p>
            <a:r>
              <a:rPr lang="sw-KE" b="1" dirty="0"/>
              <a:t>6. Interactive TV</a:t>
            </a: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sw-KE" dirty="0"/>
              <a:t>Integration of television cable, satellite and internet services.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sw-KE" dirty="0"/>
              <a:t>Interactive services include shopping, banking, holiday booking, education, computer games and internet access.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sw-KE" dirty="0"/>
              <a:t>Not a popular service in developeing countries 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762611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electronic channels of distribution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/>
          <a:lstStyle/>
          <a:p>
            <a:r>
              <a:rPr lang="en-US" b="1" dirty="0"/>
              <a:t>7. Financial services mobile apps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Very popular method of delivering financial service in Kenya and other developing countries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Apps such as Mpesa, Tala, M-shwari, Branch </a:t>
            </a:r>
            <a:r>
              <a:rPr lang="en-US" dirty="0" err="1"/>
              <a:t>etc</a:t>
            </a: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Very convenient for customers and mainly used for extending credit facilities 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469002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596148" cy="4023360"/>
          </a:xfrm>
        </p:spPr>
        <p:txBody>
          <a:bodyPr/>
          <a:lstStyle/>
          <a:p>
            <a:r>
              <a:rPr lang="en-US" dirty="0"/>
              <a:t>Rosenbloom B (2004), Marketing channels: a management view. Mason, Ohio: Thomson/South- Western. 7th ed.</a:t>
            </a:r>
          </a:p>
          <a:p>
            <a:r>
              <a:rPr lang="en-US" dirty="0"/>
              <a:t>Tina, H (2000), Financial Services Marketing. Essex. Pearson Education Limited.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274997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7039557" cy="4023360"/>
          </a:xfrm>
        </p:spPr>
        <p:txBody>
          <a:bodyPr/>
          <a:lstStyle/>
          <a:p>
            <a:endParaRPr lang="en-US" dirty="0"/>
          </a:p>
          <a:p>
            <a:pPr algn="ctr"/>
            <a:endParaRPr lang="en-US" dirty="0"/>
          </a:p>
          <a:p>
            <a:pPr algn="ctr"/>
            <a:r>
              <a:rPr lang="en-US" dirty="0"/>
              <a:t> </a:t>
            </a:r>
          </a:p>
          <a:p>
            <a:pPr algn="ctr"/>
            <a:r>
              <a:rPr lang="en-US" dirty="0"/>
              <a:t>End of lecture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57042694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1314</Words>
  <Application>Microsoft Office PowerPoint</Application>
  <PresentationFormat>Widescreen</PresentationFormat>
  <Paragraphs>204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Arial</vt:lpstr>
      <vt:lpstr>Arial</vt:lpstr>
      <vt:lpstr>Calibri</vt:lpstr>
      <vt:lpstr>Calibri Light</vt:lpstr>
      <vt:lpstr>Times New Roman</vt:lpstr>
      <vt:lpstr>Wingdings</vt:lpstr>
      <vt:lpstr>Retrospect</vt:lpstr>
      <vt:lpstr>MARKETING OF FINANCIAL SERVICES  </vt:lpstr>
      <vt:lpstr>Welcome!</vt:lpstr>
      <vt:lpstr>Recap </vt:lpstr>
      <vt:lpstr>Intended Learning Outcomes </vt:lpstr>
      <vt:lpstr>Definition of a channel of distribution </vt:lpstr>
      <vt:lpstr>Definition cont.</vt:lpstr>
      <vt:lpstr>Definition cont.</vt:lpstr>
      <vt:lpstr>Types of Distribution channels for financial services </vt:lpstr>
      <vt:lpstr>Advantages of direct channels </vt:lpstr>
      <vt:lpstr>Disadvantages of direct channels of distribution</vt:lpstr>
      <vt:lpstr>Indirect channel of distribution </vt:lpstr>
      <vt:lpstr>Indirect channel</vt:lpstr>
      <vt:lpstr>Advantages of indirect channel of distribution </vt:lpstr>
      <vt:lpstr>Disadvantages of indirect channels of distribution</vt:lpstr>
      <vt:lpstr>Functions of intermediaries in distribution of financial services  </vt:lpstr>
      <vt:lpstr>Functions cont.</vt:lpstr>
      <vt:lpstr>The branch networks  </vt:lpstr>
      <vt:lpstr>Comparison Between Traditional and Modern Branches of Financial Institution </vt:lpstr>
      <vt:lpstr>Electronic Channels for Financial Services </vt:lpstr>
      <vt:lpstr>Advantages of electronic channels</vt:lpstr>
      <vt:lpstr>Disadvantages </vt:lpstr>
      <vt:lpstr>Disadvantages cont.</vt:lpstr>
      <vt:lpstr>Impact of technology driven channels </vt:lpstr>
      <vt:lpstr>Internet security concerns </vt:lpstr>
      <vt:lpstr>Types of electronic channels of distribution </vt:lpstr>
      <vt:lpstr>Types of electronic channels of distribution </vt:lpstr>
      <vt:lpstr>Types of electronic channels of distribution </vt:lpstr>
      <vt:lpstr>Types of electronic channels of distribution </vt:lpstr>
      <vt:lpstr>Types of electronic channels of distribution </vt:lpstr>
      <vt:lpstr>Types of electronic channels of distribution </vt:lpstr>
      <vt:lpstr>Types of electronic channels of distribution </vt:lpstr>
      <vt:lpstr>References </vt:lpstr>
      <vt:lpstr>End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OF FINANCIAL SERVICES</dc:title>
  <dc:creator>Dr. John N. Kamau</dc:creator>
  <cp:lastModifiedBy>Mary Njau</cp:lastModifiedBy>
  <cp:revision>9</cp:revision>
  <dcterms:created xsi:type="dcterms:W3CDTF">2022-04-14T09:04:47Z</dcterms:created>
  <dcterms:modified xsi:type="dcterms:W3CDTF">2022-06-06T09:23:36Z</dcterms:modified>
</cp:coreProperties>
</file>