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35"/>
  </p:notesMasterIdLst>
  <p:handoutMasterIdLst>
    <p:handoutMasterId r:id="rId36"/>
  </p:handoutMasterIdLst>
  <p:sldIdLst>
    <p:sldId id="256" r:id="rId2"/>
    <p:sldId id="261" r:id="rId3"/>
    <p:sldId id="262" r:id="rId4"/>
    <p:sldId id="263" r:id="rId5"/>
    <p:sldId id="290" r:id="rId6"/>
    <p:sldId id="291" r:id="rId7"/>
    <p:sldId id="278" r:id="rId8"/>
    <p:sldId id="279" r:id="rId9"/>
    <p:sldId id="280" r:id="rId10"/>
    <p:sldId id="281" r:id="rId11"/>
    <p:sldId id="282" r:id="rId12"/>
    <p:sldId id="292" r:id="rId13"/>
    <p:sldId id="293" r:id="rId14"/>
    <p:sldId id="294" r:id="rId15"/>
    <p:sldId id="295" r:id="rId16"/>
    <p:sldId id="296" r:id="rId17"/>
    <p:sldId id="297" r:id="rId18"/>
    <p:sldId id="298" r:id="rId19"/>
    <p:sldId id="299" r:id="rId20"/>
    <p:sldId id="300" r:id="rId21"/>
    <p:sldId id="301" r:id="rId22"/>
    <p:sldId id="302" r:id="rId23"/>
    <p:sldId id="303" r:id="rId24"/>
    <p:sldId id="307" r:id="rId25"/>
    <p:sldId id="304" r:id="rId26"/>
    <p:sldId id="305" r:id="rId27"/>
    <p:sldId id="306" r:id="rId28"/>
    <p:sldId id="308" r:id="rId29"/>
    <p:sldId id="309" r:id="rId30"/>
    <p:sldId id="310" r:id="rId31"/>
    <p:sldId id="311" r:id="rId32"/>
    <p:sldId id="312" r:id="rId33"/>
    <p:sldId id="289" r:id="rId3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DA0000"/>
    <a:srgbClr val="4C1918"/>
    <a:srgbClr val="2A170F"/>
    <a:srgbClr val="212932"/>
    <a:srgbClr val="374454"/>
    <a:srgbClr val="758DAF"/>
    <a:srgbClr val="AE0001"/>
    <a:srgbClr val="02489D"/>
    <a:srgbClr val="270100"/>
    <a:srgbClr val="591103"/>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B301B821-A1FF-4177-AEE7-76D212191A09}" styleName="Средний стиль 1 - акцент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12C8C85-51F0-491E-9774-3900AFEF0FD7}" styleName="Светлый стиль 2 - акцент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E929F9F4-4A8F-4326-A1B4-22849713DDAB}" styleName="Темный стиль 1 - акцент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FABFCF23-3B69-468F-B69F-88F6DE6A72F2}" styleName="Средний стиль 1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BDBED569-4797-4DF1-A0F4-6AAB3CD982D8}" styleName="Светлый стиль 3 - акцент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10A1B5D5-9B99-4C35-A422-299274C87663}" styleName="Средний стиль 1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1E171933-4619-4E11-9A3F-F7608DF75F80}" styleName="Средний стиль 1 - акцент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1FECB4D8-DB02-4DC6-A0A2-4F2EBAE1DC90}" styleName="Средний стиль 1 - акцент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9DCAF9ED-07DC-4A11-8D7F-57B35C25682E}" styleName="Средний стиль 1 - акцент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22838BEF-8BB2-4498-84A7-C5851F593DF1}" styleName="Средний стиль 4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616DA210-FB5B-4158-B5E0-FEB733F419BA}" styleName="Светлый стиль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987" autoAdjust="0"/>
    <p:restoredTop sz="94660"/>
  </p:normalViewPr>
  <p:slideViewPr>
    <p:cSldViewPr snapToGrid="0">
      <p:cViewPr varScale="1">
        <p:scale>
          <a:sx n="74" d="100"/>
          <a:sy n="74" d="100"/>
        </p:scale>
        <p:origin x="-690" y="-102"/>
      </p:cViewPr>
      <p:guideLst>
        <p:guide orient="horz" pos="2160"/>
        <p:guide pos="2880"/>
      </p:guideLst>
    </p:cSldViewPr>
  </p:slideViewPr>
  <p:notesTextViewPr>
    <p:cViewPr>
      <p:scale>
        <a:sx n="1" d="1"/>
        <a:sy n="1" d="1"/>
      </p:scale>
      <p:origin x="0" y="0"/>
    </p:cViewPr>
  </p:notesTextViewPr>
  <p:notesViewPr>
    <p:cSldViewPr snapToGrid="0">
      <p:cViewPr varScale="1">
        <p:scale>
          <a:sx n="85" d="100"/>
          <a:sy n="85" d="100"/>
        </p:scale>
        <p:origin x="3804" y="102"/>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E2DD1C9-4BB6-422A-8F34-C157EA500BD9}" type="datetimeFigureOut">
              <a:rPr lang="en-US" smtClean="0"/>
              <a:pPr/>
              <a:t>4/18/2019</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5A997E4-EE34-411C-9FF1-22B934EF5337}" type="slidenum">
              <a:rPr lang="en-US" smtClean="0"/>
              <a:pPr/>
              <a:t>‹#›</a:t>
            </a:fld>
            <a:endParaRPr lang="en-US"/>
          </a:p>
        </p:txBody>
      </p:sp>
    </p:spTree>
    <p:extLst>
      <p:ext uri="{BB962C8B-B14F-4D97-AF65-F5344CB8AC3E}">
        <p14:creationId xmlns:p14="http://schemas.microsoft.com/office/powerpoint/2010/main" xmlns="" val="212741131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D144F17-2CD1-4301-B174-56C7307D2D36}" type="datetimeFigureOut">
              <a:rPr lang="ru-RU" smtClean="0"/>
              <a:pPr/>
              <a:t>18.04.2019</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C67A195-C975-437D-BFE5-0CC018EA9423}" type="slidenum">
              <a:rPr lang="ru-RU" smtClean="0"/>
              <a:pPr/>
              <a:t>‹#›</a:t>
            </a:fld>
            <a:endParaRPr lang="ru-RU"/>
          </a:p>
        </p:txBody>
      </p:sp>
    </p:spTree>
    <p:extLst>
      <p:ext uri="{BB962C8B-B14F-4D97-AF65-F5344CB8AC3E}">
        <p14:creationId xmlns:p14="http://schemas.microsoft.com/office/powerpoint/2010/main" xmlns="" val="5022944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499918D-BCC0-4AC7-94EA-FEC7E2A75CE4}" type="datetime1">
              <a:rPr lang="en-US" smtClean="0"/>
              <a:pPr/>
              <a:t>4/18/2019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p14="http://schemas.microsoft.com/office/powerpoint/2010/main" xmlns="" val="27508456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F54CD9E-C67D-4F78-889E-0CE1DC96E107}" type="datetime1">
              <a:rPr lang="en-US" smtClean="0"/>
              <a:pPr/>
              <a:t>4/18/2019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p14="http://schemas.microsoft.com/office/powerpoint/2010/main" xmlns="" val="5300949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6"/>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905A0CD-69D5-44C0-A29B-29B497F0B376}" type="datetime1">
              <a:rPr lang="en-US" smtClean="0"/>
              <a:pPr/>
              <a:t>4/18/2019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p14="http://schemas.microsoft.com/office/powerpoint/2010/main" xmlns="" val="23094675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B15CD3E-05F8-454E-BF57-813E547FB1D5}" type="datetime1">
              <a:rPr lang="en-US" smtClean="0"/>
              <a:pPr/>
              <a:t>4/18/2019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p14="http://schemas.microsoft.com/office/powerpoint/2010/main" xmlns="" val="20187502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A10EEB1-DF8D-4452-9D2B-E1857D75730C}" type="datetime1">
              <a:rPr lang="en-US" smtClean="0"/>
              <a:pPr/>
              <a:t>4/18/2019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p14="http://schemas.microsoft.com/office/powerpoint/2010/main" xmlns="" val="26481377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D428AA6-90FC-4E82-B05F-B228A632F6E2}" type="datetime1">
              <a:rPr lang="en-US" smtClean="0"/>
              <a:pPr/>
              <a:t>4/18/2019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p14="http://schemas.microsoft.com/office/powerpoint/2010/main" xmlns="" val="28178676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5F77A6-0536-435B-B690-11601EBDAEEE}" type="datetime1">
              <a:rPr lang="en-US" smtClean="0"/>
              <a:pPr/>
              <a:t>4/18/2019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p14="http://schemas.microsoft.com/office/powerpoint/2010/main" xmlns="" val="14002460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1AE9B9-5CD9-4D8F-B008-372E3B142033}" type="datetime1">
              <a:rPr lang="en-US" smtClean="0"/>
              <a:pPr/>
              <a:t>4/18/2019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p14="http://schemas.microsoft.com/office/powerpoint/2010/main" xmlns="" val="33548970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8"/>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608943F-3A21-4616-BE59-FB49CDA1D364}" type="datetime1">
              <a:rPr lang="en-US" smtClean="0"/>
              <a:pPr/>
              <a:t>4/18/2019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p14="http://schemas.microsoft.com/office/powerpoint/2010/main" xmlns="" val="25086395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0595A60-CF4B-4FB7-B44E-C94FA084968B}" type="datetime1">
              <a:rPr lang="en-US" smtClean="0"/>
              <a:pPr/>
              <a:t>4/18/2019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p14="http://schemas.microsoft.com/office/powerpoint/2010/main" xmlns="" val="7127254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54CF139-BCC7-4F5B-99D7-09C5B48DF168}" type="datetime1">
              <a:rPr lang="en-US" smtClean="0"/>
              <a:pPr/>
              <a:t>4/18/2019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p14="http://schemas.microsoft.com/office/powerpoint/2010/main" xmlns="" val="33825810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 name="Прямоугольник 11"/>
          <p:cNvSpPr/>
          <p:nvPr userDrawn="1"/>
        </p:nvSpPr>
        <p:spPr>
          <a:xfrm>
            <a:off x="0" y="0"/>
            <a:ext cx="9144000" cy="6858000"/>
          </a:xfrm>
          <a:prstGeom prst="rect">
            <a:avLst/>
          </a:prstGeom>
          <a:gradFill flip="none" rotWithShape="1">
            <a:gsLst>
              <a:gs pos="0">
                <a:schemeClr val="bg1"/>
              </a:gs>
              <a:gs pos="100000">
                <a:schemeClr val="bg1">
                  <a:lumMod val="9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Text Placeholder 2"/>
          <p:cNvSpPr>
            <a:spLocks noGrp="1"/>
          </p:cNvSpPr>
          <p:nvPr>
            <p:ph type="body" idx="1"/>
          </p:nvPr>
        </p:nvSpPr>
        <p:spPr>
          <a:xfrm>
            <a:off x="615087" y="1465729"/>
            <a:ext cx="7900264" cy="471123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2603A7-8E34-4C72-978F-F3D2CA574484}" type="datetime1">
              <a:rPr lang="en-US" smtClean="0"/>
              <a:pPr/>
              <a:t>4/18/2019</a:t>
            </a:fld>
            <a:endParaRPr lang="en-US"/>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E8DF1E-33BB-4377-9A26-35481BA06C7C}" type="slidenum">
              <a:rPr lang="en-US" smtClean="0"/>
              <a:pPr/>
              <a:t>‹#›</a:t>
            </a:fld>
            <a:endParaRPr lang="en-US"/>
          </a:p>
        </p:txBody>
      </p:sp>
      <p:sp>
        <p:nvSpPr>
          <p:cNvPr id="2" name="Title Placeholder 1"/>
          <p:cNvSpPr>
            <a:spLocks noGrp="1"/>
          </p:cNvSpPr>
          <p:nvPr>
            <p:ph type="title"/>
          </p:nvPr>
        </p:nvSpPr>
        <p:spPr>
          <a:xfrm>
            <a:off x="628650" y="1"/>
            <a:ext cx="7869891" cy="1337732"/>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pic>
        <p:nvPicPr>
          <p:cNvPr id="11" name="Рисунок 10"/>
          <p:cNvPicPr>
            <a:picLocks noChangeAspect="1"/>
          </p:cNvPicPr>
          <p:nvPr userDrawn="1"/>
        </p:nvPicPr>
        <p:blipFill>
          <a:blip r:embed="rId13" cstate="print">
            <a:extLst>
              <a:ext uri="{28A0092B-C50C-407E-A947-70E740481C1C}">
                <a14:useLocalDpi xmlns:a14="http://schemas.microsoft.com/office/drawing/2010/main" xmlns="" val="0"/>
              </a:ext>
            </a:extLst>
          </a:blip>
          <a:stretch>
            <a:fillRect/>
          </a:stretch>
        </p:blipFill>
        <p:spPr>
          <a:xfrm>
            <a:off x="6781800" y="5287388"/>
            <a:ext cx="2362200" cy="1570612"/>
          </a:xfrm>
          <a:prstGeom prst="rect">
            <a:avLst/>
          </a:prstGeom>
        </p:spPr>
      </p:pic>
      <p:sp>
        <p:nvSpPr>
          <p:cNvPr id="15" name="Прямоугольник 14"/>
          <p:cNvSpPr/>
          <p:nvPr userDrawn="1"/>
        </p:nvSpPr>
        <p:spPr>
          <a:xfrm rot="16200000">
            <a:off x="6504494" y="5564694"/>
            <a:ext cx="1570612" cy="1016000"/>
          </a:xfrm>
          <a:prstGeom prst="rect">
            <a:avLst/>
          </a:prstGeom>
          <a:gradFill flip="none" rotWithShape="1">
            <a:gsLst>
              <a:gs pos="0">
                <a:schemeClr val="bg1"/>
              </a:gs>
              <a:gs pos="100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6" name="Прямоугольник 15"/>
          <p:cNvSpPr/>
          <p:nvPr userDrawn="1"/>
        </p:nvSpPr>
        <p:spPr>
          <a:xfrm>
            <a:off x="6781798" y="5278442"/>
            <a:ext cx="2362202" cy="1016000"/>
          </a:xfrm>
          <a:prstGeom prst="rect">
            <a:avLst/>
          </a:prstGeom>
          <a:gradFill flip="none" rotWithShape="1">
            <a:gsLst>
              <a:gs pos="0">
                <a:schemeClr val="bg1"/>
              </a:gs>
              <a:gs pos="100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8" name="Прямоугольник 17"/>
          <p:cNvSpPr/>
          <p:nvPr userDrawn="1"/>
        </p:nvSpPr>
        <p:spPr>
          <a:xfrm rot="10800000">
            <a:off x="6768236" y="2803462"/>
            <a:ext cx="2362202" cy="2474979"/>
          </a:xfrm>
          <a:prstGeom prst="rect">
            <a:avLst/>
          </a:prstGeom>
          <a:gradFill flip="none" rotWithShape="1">
            <a:gsLst>
              <a:gs pos="0">
                <a:schemeClr val="bg1"/>
              </a:gs>
              <a:gs pos="100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1" name="Прямоугольник 20"/>
          <p:cNvSpPr/>
          <p:nvPr userDrawn="1"/>
        </p:nvSpPr>
        <p:spPr>
          <a:xfrm rot="5400000">
            <a:off x="4412355" y="4439410"/>
            <a:ext cx="2362202" cy="2474979"/>
          </a:xfrm>
          <a:prstGeom prst="rect">
            <a:avLst/>
          </a:prstGeom>
          <a:gradFill flip="none" rotWithShape="1">
            <a:gsLst>
              <a:gs pos="0">
                <a:schemeClr val="bg1"/>
              </a:gs>
              <a:gs pos="100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xmlns="" val="122332142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hozir.org/matematik-tushuncha-tushunchaning-hajmi-va-mazmuni-tushunchani.html"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hozir.org/atrof-muhit-muhofazasi-v3.html"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hyperlink" Target="http://hozir.org/ismatov-tulkinning-bitiruv-malakaviy-ishi-mavzu-oy-sharoitida.html"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hyperlink" Target="http://hozir.org/1-xizmatlar-tavsifi-1-xizmatlarning-nomlanishi.html"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hyperlink" Target="http://hozir.org/markaziy-osiyodagi-tabiiy-xarakterdagi-favfqulotda-vaziyatlar.html"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Рисунок 16"/>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437" y="777923"/>
            <a:ext cx="9144437" cy="6080078"/>
          </a:xfrm>
          <a:prstGeom prst="rect">
            <a:avLst/>
          </a:prstGeom>
        </p:spPr>
      </p:pic>
      <p:sp>
        <p:nvSpPr>
          <p:cNvPr id="6" name="Надпись 310"/>
          <p:cNvSpPr txBox="1">
            <a:spLocks noChangeArrowheads="1"/>
          </p:cNvSpPr>
          <p:nvPr/>
        </p:nvSpPr>
        <p:spPr bwMode="auto">
          <a:xfrm>
            <a:off x="189186" y="236482"/>
            <a:ext cx="8276896" cy="3231931"/>
          </a:xfrm>
          <a:prstGeom prst="rect">
            <a:avLst/>
          </a:prstGeom>
          <a:gradFill rotWithShape="1">
            <a:gsLst>
              <a:gs pos="0">
                <a:srgbClr val="0000FF">
                  <a:alpha val="70000"/>
                </a:srgbClr>
              </a:gs>
              <a:gs pos="50000">
                <a:srgbClr val="0000FF">
                  <a:gamma/>
                  <a:tint val="3922"/>
                  <a:invGamma/>
                </a:srgbClr>
              </a:gs>
              <a:gs pos="100000">
                <a:srgbClr val="0000FF">
                  <a:alpha val="70000"/>
                </a:srgbClr>
              </a:gs>
            </a:gsLst>
            <a:lin ang="5400000" scaled="1"/>
          </a:gradFill>
          <a:ln w="19050">
            <a:solidFill>
              <a:srgbClr val="000000"/>
            </a:solidFill>
            <a:miter lim="800000"/>
            <a:headEnd/>
            <a:tailEnd/>
          </a:ln>
        </p:spPr>
        <p:txBody>
          <a:bodyPr rot="0" vert="horz" wrap="square" lIns="91440" tIns="45720" rIns="91440" bIns="45720" anchor="t" anchorCtr="0" upright="1">
            <a:noAutofit/>
          </a:bodyPr>
          <a:lstStyle/>
          <a:p>
            <a:pPr algn="just">
              <a:spcAft>
                <a:spcPts val="0"/>
              </a:spcAft>
            </a:pPr>
            <a:r>
              <a:rPr lang="en-US" sz="2800" b="1" i="1" dirty="0">
                <a:solidFill>
                  <a:srgbClr val="000000"/>
                </a:solidFill>
                <a:latin typeface="Times New Roman" panose="02020603050405020304" pitchFamily="18" charset="0"/>
                <a:ea typeface="MS Gothic"/>
              </a:rPr>
              <a:t>1-MODUL. KIRISH. ISHLAB CHIQARISHNI TASHKIL QILISH TO’G’RISIDAGI FANNING OB’EKTI, PREDMETI VA TADQIQ QILISH METODLARI</a:t>
            </a:r>
            <a:endParaRPr lang="ru-RU" sz="1600" dirty="0">
              <a:latin typeface="Times New Roman" panose="02020603050405020304" pitchFamily="18" charset="0"/>
              <a:ea typeface="Times New Roman" panose="02020603050405020304" pitchFamily="18" charset="0"/>
            </a:endParaRPr>
          </a:p>
          <a:p>
            <a:pPr indent="7620" algn="just">
              <a:spcAft>
                <a:spcPts val="0"/>
              </a:spcAft>
            </a:pPr>
            <a:r>
              <a:rPr lang="en-US" sz="2800" b="1" i="1" dirty="0">
                <a:solidFill>
                  <a:srgbClr val="000000"/>
                </a:solidFill>
                <a:latin typeface="Times New Roman" panose="02020603050405020304" pitchFamily="18" charset="0"/>
                <a:ea typeface="MS Gothic"/>
              </a:rPr>
              <a:t>MODULE 1. INTRODUCTION. OBJECT, SUBJECT AND RESEARCH METHODS OF VEHICLE PRODUCTION</a:t>
            </a:r>
            <a:r>
              <a:rPr lang="en-US" sz="2800" dirty="0">
                <a:solidFill>
                  <a:srgbClr val="000000"/>
                </a:solidFill>
                <a:latin typeface="Times New Roman" panose="02020603050405020304" pitchFamily="18" charset="0"/>
                <a:ea typeface="MS Gothic"/>
              </a:rPr>
              <a:t> </a:t>
            </a:r>
            <a:r>
              <a:rPr lang="en-US" sz="2800" b="1" i="1" dirty="0">
                <a:solidFill>
                  <a:srgbClr val="000000"/>
                </a:solidFill>
                <a:latin typeface="Times New Roman" panose="02020603050405020304" pitchFamily="18" charset="0"/>
                <a:ea typeface="MS Gothic"/>
              </a:rPr>
              <a:t>ORGANIZATION</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248065211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668215" y="585300"/>
            <a:ext cx="284283" cy="365125"/>
          </a:xfrm>
        </p:spPr>
        <p:txBody>
          <a:bodyPr/>
          <a:lstStyle/>
          <a:p>
            <a:fld id="{1FE8DF1E-33BB-4377-9A26-35481BA06C7C}" type="slidenum">
              <a:rPr lang="en-US" sz="2400" smtClean="0">
                <a:solidFill>
                  <a:srgbClr val="C00000"/>
                </a:solidFill>
                <a:latin typeface="Arial" pitchFamily="34" charset="0"/>
                <a:cs typeface="Arial" pitchFamily="34" charset="0"/>
              </a:rPr>
              <a:pPr/>
              <a:t>2</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391556" y="314674"/>
            <a:ext cx="8366078" cy="4616648"/>
          </a:xfrm>
          <a:prstGeom prst="rect">
            <a:avLst/>
          </a:prstGeom>
        </p:spPr>
        <p:txBody>
          <a:bodyPr wrap="square">
            <a:spAutoFit/>
          </a:bodyPr>
          <a:lstStyle/>
          <a:p>
            <a:pPr>
              <a:lnSpc>
                <a:spcPct val="150000"/>
              </a:lnSpc>
              <a:spcAft>
                <a:spcPts val="0"/>
              </a:spcAft>
            </a:pPr>
            <a:r>
              <a:rPr lang="uz-Cyrl-UZ" sz="2800" b="1" dirty="0" smtClean="0">
                <a:latin typeface="Times New Roman" panose="02020603050405020304" pitchFamily="18" charset="0"/>
                <a:ea typeface="Times New Roman" panose="02020603050405020304" pitchFamily="18" charset="0"/>
              </a:rPr>
              <a:t>	1</a:t>
            </a:r>
            <a:r>
              <a:rPr lang="uz-Cyrl-UZ" sz="2800" b="1" dirty="0">
                <a:latin typeface="Times New Roman" panose="02020603050405020304" pitchFamily="18" charset="0"/>
                <a:ea typeface="Times New Roman" panose="02020603050405020304" pitchFamily="18" charset="0"/>
              </a:rPr>
              <a:t>. Fanning predmeti, obyekti va metodi</a:t>
            </a:r>
            <a:r>
              <a:rPr lang="en-US" sz="2800" b="1" dirty="0">
                <a:latin typeface="Times New Roman" panose="02020603050405020304" pitchFamily="18" charset="0"/>
                <a:ea typeface="Times New Roman" panose="02020603050405020304" pitchFamily="18" charset="0"/>
              </a:rPr>
              <a:t>.</a:t>
            </a:r>
            <a:endParaRPr lang="ru-RU" sz="2800" dirty="0">
              <a:latin typeface="Times New Roman" panose="02020603050405020304" pitchFamily="18" charset="0"/>
              <a:ea typeface="Times New Roman" panose="02020603050405020304" pitchFamily="18" charset="0"/>
            </a:endParaRPr>
          </a:p>
          <a:p>
            <a:pPr>
              <a:lnSpc>
                <a:spcPct val="150000"/>
              </a:lnSpc>
              <a:spcAft>
                <a:spcPts val="0"/>
              </a:spcAft>
            </a:pPr>
            <a:r>
              <a:rPr lang="uz-Cyrl-UZ" sz="2800" b="1" dirty="0">
                <a:latin typeface="Times New Roman" panose="02020603050405020304" pitchFamily="18" charset="0"/>
                <a:ea typeface="Times New Roman" panose="02020603050405020304" pitchFamily="18" charset="0"/>
              </a:rPr>
              <a:t>2. Fanning vazifalari</a:t>
            </a:r>
            <a:r>
              <a:rPr lang="en-US" sz="2800" b="1" dirty="0">
                <a:latin typeface="Times New Roman" panose="02020603050405020304" pitchFamily="18" charset="0"/>
                <a:ea typeface="Times New Roman" panose="02020603050405020304" pitchFamily="18" charset="0"/>
              </a:rPr>
              <a:t>.</a:t>
            </a:r>
            <a:endParaRPr lang="ru-RU" sz="2800" dirty="0">
              <a:latin typeface="Times New Roman" panose="02020603050405020304" pitchFamily="18" charset="0"/>
              <a:ea typeface="Times New Roman" panose="02020603050405020304" pitchFamily="18" charset="0"/>
            </a:endParaRPr>
          </a:p>
          <a:p>
            <a:r>
              <a:rPr lang="uz-Cyrl-UZ" sz="2800" b="1" dirty="0">
                <a:latin typeface="Times New Roman" panose="02020603050405020304" pitchFamily="18" charset="0"/>
                <a:ea typeface="Times New Roman" panose="02020603050405020304" pitchFamily="18" charset="0"/>
              </a:rPr>
              <a:t>3. Fanning mazmuni va boshqa fanlar bilan aloqasi</a:t>
            </a:r>
            <a:r>
              <a:rPr lang="en-US" sz="2800" b="1" dirty="0" smtClean="0">
                <a:latin typeface="Times New Roman" panose="02020603050405020304" pitchFamily="18" charset="0"/>
                <a:ea typeface="Times New Roman" panose="02020603050405020304" pitchFamily="18" charset="0"/>
              </a:rPr>
              <a:t>.</a:t>
            </a:r>
            <a:r>
              <a:rPr lang="en-US" sz="2800" b="1" dirty="0" smtClean="0">
                <a:latin typeface="Times New Roman" panose="02020603050405020304" pitchFamily="18" charset="0"/>
                <a:cs typeface="Times New Roman" panose="02020603050405020304" pitchFamily="18" charset="0"/>
              </a:rPr>
              <a:t> </a:t>
            </a:r>
            <a:r>
              <a:rPr lang="uz-Cyrl-UZ" sz="2800" b="1" dirty="0" smtClean="0">
                <a:latin typeface="Times New Roman" panose="02020603050405020304" pitchFamily="18" charset="0"/>
                <a:cs typeface="Times New Roman" panose="02020603050405020304" pitchFamily="18" charset="0"/>
              </a:rPr>
              <a:t>4</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Ishlab</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chiqarish</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omillarining</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mohiyati</a:t>
            </a:r>
            <a:r>
              <a:rPr lang="en-US" sz="2800" b="1" dirty="0" smtClean="0">
                <a:latin typeface="Times New Roman" panose="02020603050405020304" pitchFamily="18" charset="0"/>
                <a:cs typeface="Times New Roman" panose="02020603050405020304" pitchFamily="18" charset="0"/>
              </a:rPr>
              <a:t> </a:t>
            </a:r>
            <a:endParaRPr lang="ru-RU" sz="2800" dirty="0" smtClean="0">
              <a:latin typeface="Times New Roman" panose="02020603050405020304" pitchFamily="18" charset="0"/>
              <a:cs typeface="Times New Roman" panose="02020603050405020304" pitchFamily="18" charset="0"/>
            </a:endParaRPr>
          </a:p>
          <a:p>
            <a:r>
              <a:rPr lang="uz-Cyrl-UZ" sz="2800" b="1" dirty="0" smtClean="0">
                <a:latin typeface="Times New Roman" panose="02020603050405020304" pitchFamily="18" charset="0"/>
                <a:cs typeface="Times New Roman" panose="02020603050405020304" pitchFamily="18" charset="0"/>
              </a:rPr>
              <a:t>5</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Tabiiy</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omil</a:t>
            </a:r>
            <a:endParaRPr lang="ru-RU" sz="2800" dirty="0" smtClean="0">
              <a:latin typeface="Times New Roman" panose="02020603050405020304" pitchFamily="18" charset="0"/>
              <a:cs typeface="Times New Roman" panose="02020603050405020304" pitchFamily="18" charset="0"/>
            </a:endParaRPr>
          </a:p>
          <a:p>
            <a:r>
              <a:rPr lang="uz-Cyrl-UZ" sz="2800" b="1" dirty="0" smtClean="0">
                <a:latin typeface="Times New Roman" panose="02020603050405020304" pitchFamily="18" charset="0"/>
                <a:cs typeface="Times New Roman" panose="02020603050405020304" pitchFamily="18" charset="0"/>
              </a:rPr>
              <a:t>6</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Mehnat</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omili</a:t>
            </a:r>
            <a:r>
              <a:rPr lang="en-US" sz="2800" b="1" dirty="0" smtClean="0">
                <a:latin typeface="Times New Roman" panose="02020603050405020304" pitchFamily="18" charset="0"/>
                <a:cs typeface="Times New Roman" panose="02020603050405020304" pitchFamily="18" charset="0"/>
              </a:rPr>
              <a:t> </a:t>
            </a:r>
            <a:endParaRPr lang="ru-RU" sz="2800" dirty="0" smtClean="0">
              <a:latin typeface="Times New Roman" panose="02020603050405020304" pitchFamily="18" charset="0"/>
              <a:cs typeface="Times New Roman" panose="02020603050405020304" pitchFamily="18" charset="0"/>
            </a:endParaRPr>
          </a:p>
          <a:p>
            <a:r>
              <a:rPr lang="uz-Cyrl-UZ" sz="2800" b="1" dirty="0" smtClean="0">
                <a:latin typeface="Times New Roman" panose="02020603050405020304" pitchFamily="18" charset="0"/>
                <a:cs typeface="Times New Roman" panose="02020603050405020304" pitchFamily="18" charset="0"/>
              </a:rPr>
              <a:t>7</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Ishlab</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chiqarishning</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ilmiy-texnikaviy</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darajasi</a:t>
            </a:r>
            <a:endParaRPr lang="ru-RU" sz="2800" dirty="0" smtClean="0">
              <a:latin typeface="Times New Roman" panose="02020603050405020304" pitchFamily="18" charset="0"/>
              <a:cs typeface="Times New Roman" panose="02020603050405020304" pitchFamily="18" charset="0"/>
            </a:endParaRPr>
          </a:p>
          <a:p>
            <a:r>
              <a:rPr lang="uz-Cyrl-UZ" sz="2800" b="1" dirty="0" smtClean="0">
                <a:latin typeface="Times New Roman" panose="02020603050405020304" pitchFamily="18" charset="0"/>
                <a:cs typeface="Times New Roman" panose="02020603050405020304" pitchFamily="18" charset="0"/>
              </a:rPr>
              <a:t>8</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Ishlab</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chiqarishni</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boshqarish</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Menejment</a:t>
            </a:r>
            <a:endParaRPr lang="ru-RU" sz="2800" dirty="0" smtClean="0">
              <a:latin typeface="Times New Roman" panose="02020603050405020304" pitchFamily="18" charset="0"/>
              <a:cs typeface="Times New Roman" panose="02020603050405020304" pitchFamily="18" charset="0"/>
            </a:endParaRPr>
          </a:p>
          <a:p>
            <a:pPr>
              <a:lnSpc>
                <a:spcPct val="150000"/>
              </a:lnSpc>
              <a:spcAft>
                <a:spcPts val="0"/>
              </a:spcAft>
            </a:pPr>
            <a:endParaRPr lang="ru-RU" sz="2800" dirty="0">
              <a:effectLst/>
              <a:latin typeface="Times New Roman" panose="02020603050405020304" pitchFamily="18" charset="0"/>
              <a:ea typeface="Times New Roman" panose="02020603050405020304" pitchFamily="18" charset="0"/>
            </a:endParaRPr>
          </a:p>
        </p:txBody>
      </p:sp>
      <p:pic>
        <p:nvPicPr>
          <p:cNvPr id="6" name="Picture 5" descr="four_computers"/>
          <p:cNvPicPr>
            <a:picLocks noChangeAspect="1" noChangeArrowheads="1"/>
          </p:cNvPicPr>
          <p:nvPr/>
        </p:nvPicPr>
        <p:blipFill>
          <a:blip r:embed="rId2"/>
          <a:srcRect/>
          <a:stretch>
            <a:fillRect/>
          </a:stretch>
        </p:blipFill>
        <p:spPr bwMode="auto">
          <a:xfrm>
            <a:off x="2751465" y="4378817"/>
            <a:ext cx="2702257" cy="2479183"/>
          </a:xfrm>
          <a:prstGeom prst="rect">
            <a:avLst/>
          </a:prstGeom>
          <a:noFill/>
        </p:spPr>
      </p:pic>
    </p:spTree>
    <p:extLst>
      <p:ext uri="{BB962C8B-B14F-4D97-AF65-F5344CB8AC3E}">
        <p14:creationId xmlns:p14="http://schemas.microsoft.com/office/powerpoint/2010/main" xmlns="" val="193322882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668215" y="585300"/>
            <a:ext cx="284283" cy="365125"/>
          </a:xfrm>
        </p:spPr>
        <p:txBody>
          <a:bodyPr/>
          <a:lstStyle/>
          <a:p>
            <a:fld id="{1FE8DF1E-33BB-4377-9A26-35481BA06C7C}" type="slidenum">
              <a:rPr lang="en-US" sz="2400" smtClean="0">
                <a:solidFill>
                  <a:srgbClr val="C00000"/>
                </a:solidFill>
                <a:latin typeface="Arial" pitchFamily="34" charset="0"/>
                <a:cs typeface="Arial" pitchFamily="34" charset="0"/>
              </a:rPr>
              <a:pPr/>
              <a:t>3</a:t>
            </a:fld>
            <a:endParaRPr lang="en-US" sz="2400">
              <a:solidFill>
                <a:srgbClr val="C00000"/>
              </a:solidFill>
              <a:latin typeface="Arial" pitchFamily="34" charset="0"/>
              <a:cs typeface="Arial" pitchFamily="34" charset="0"/>
            </a:endParaRPr>
          </a:p>
        </p:txBody>
      </p:sp>
      <p:pic>
        <p:nvPicPr>
          <p:cNvPr id="6146" name="Рисунок 308"/>
          <p:cNvPicPr>
            <a:picLocks noChangeAspect="1" noChangeArrowheads="1"/>
          </p:cNvPicPr>
          <p:nvPr/>
        </p:nvPicPr>
        <p:blipFill>
          <a:blip r:embed="rId2">
            <a:extLst>
              <a:ext uri="{28A0092B-C50C-407E-A947-70E740481C1C}">
                <a14:useLocalDpi xmlns:a14="http://schemas.microsoft.com/office/drawing/2010/main" xmlns="" val="0"/>
              </a:ext>
            </a:extLst>
          </a:blip>
          <a:srcRect l="34541" t="24663" r="24530" b="50127"/>
          <a:stretch>
            <a:fillRect/>
          </a:stretch>
        </p:blipFill>
        <p:spPr bwMode="auto">
          <a:xfrm>
            <a:off x="1519877" y="251883"/>
            <a:ext cx="563254" cy="542393"/>
          </a:xfrm>
          <a:prstGeom prst="rect">
            <a:avLst/>
          </a:prstGeom>
          <a:noFill/>
          <a:extLst>
            <a:ext uri="{909E8E84-426E-40DD-AFC4-6F175D3DCCD1}">
              <a14:hiddenFill xmlns:a14="http://schemas.microsoft.com/office/drawing/2010/main" xmlns="">
                <a:solidFill>
                  <a:srgbClr val="FFFFFF"/>
                </a:solidFill>
              </a14:hiddenFill>
            </a:ext>
          </a:extLst>
        </p:spPr>
      </p:pic>
      <p:pic>
        <p:nvPicPr>
          <p:cNvPr id="6145" name="Рисунок 307" descr="Описание: Graphic10"/>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26494" y="1043355"/>
            <a:ext cx="648977" cy="534914"/>
          </a:xfrm>
          <a:prstGeom prst="rect">
            <a:avLst/>
          </a:prstGeom>
          <a:noFill/>
          <a:extLst>
            <a:ext uri="{909E8E84-426E-40DD-AFC4-6F175D3DCCD1}">
              <a14:hiddenFill xmlns:a14="http://schemas.microsoft.com/office/drawing/2010/main" xmlns="">
                <a:solidFill>
                  <a:srgbClr val="FFFFFF"/>
                </a:solidFill>
              </a14:hiddenFill>
            </a:ext>
          </a:extLst>
        </p:spPr>
      </p:pic>
      <p:sp>
        <p:nvSpPr>
          <p:cNvPr id="2" name="Rectangle 3"/>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Rectangle 4"/>
          <p:cNvSpPr>
            <a:spLocks noChangeArrowheads="1"/>
          </p:cNvSpPr>
          <p:nvPr/>
        </p:nvSpPr>
        <p:spPr bwMode="auto">
          <a:xfrm>
            <a:off x="2241072" y="228600"/>
            <a:ext cx="5350375" cy="46166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kumimoji="0" lang="uz-Cyrl-UZ"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1. </a:t>
            </a:r>
            <a:r>
              <a:rPr lang="en-US" sz="2400" b="1" dirty="0">
                <a:latin typeface="Times New Roman" panose="02020603050405020304" pitchFamily="18" charset="0"/>
                <a:cs typeface="Times New Roman" panose="02020603050405020304" pitchFamily="18" charset="0"/>
              </a:rPr>
              <a:t>F</a:t>
            </a:r>
            <a:r>
              <a:rPr lang="uz-Cyrl-UZ" sz="2400" b="1" dirty="0">
                <a:latin typeface="Times New Roman" panose="02020603050405020304" pitchFamily="18" charset="0"/>
                <a:cs typeface="Times New Roman" panose="02020603050405020304" pitchFamily="18" charset="0"/>
              </a:rPr>
              <a:t>anning predmeti, obyekti va metodi</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5" name="Прямоугольник 4"/>
          <p:cNvSpPr/>
          <p:nvPr/>
        </p:nvSpPr>
        <p:spPr>
          <a:xfrm>
            <a:off x="226493" y="1120676"/>
            <a:ext cx="8744085" cy="5889113"/>
          </a:xfrm>
          <a:prstGeom prst="rect">
            <a:avLst/>
          </a:prstGeom>
        </p:spPr>
        <p:txBody>
          <a:bodyPr wrap="square">
            <a:spAutoFit/>
          </a:bodyPr>
          <a:lstStyle/>
          <a:p>
            <a:pPr indent="571500" algn="just">
              <a:lnSpc>
                <a:spcPct val="150000"/>
              </a:lnSpc>
              <a:spcAft>
                <a:spcPts val="0"/>
              </a:spcAft>
            </a:pPr>
            <a:r>
              <a:rPr lang="uz-Cyrl-UZ" sz="2300" dirty="0">
                <a:latin typeface="Times New Roman" panose="02020603050405020304" pitchFamily="18" charset="0"/>
                <a:ea typeface="Times New Roman" panose="02020603050405020304" pitchFamily="18" charset="0"/>
              </a:rPr>
              <a:t>«Iqtisodiyotimizni bozor iqtisodiyoti yo‘liga o‘tkazishdek keng ko‘lamdagi strategik vazifani hal etar ekanmiz, ishlab chiqarishning keskin pasayib ketishiga va iqtisodiyotning boshqarib bo‘lmaydigan holga kelib qolishiga yo‘l qo‘ymaslik uchun mumkin bo‘lgan hamma ishlarni qildik va qilmoqdamiz»* </a:t>
            </a:r>
            <a:endParaRPr lang="ru-RU" sz="2300" dirty="0">
              <a:latin typeface="Times New Roman" panose="02020603050405020304" pitchFamily="18" charset="0"/>
              <a:ea typeface="Times New Roman" panose="02020603050405020304" pitchFamily="18" charset="0"/>
            </a:endParaRPr>
          </a:p>
          <a:p>
            <a:pPr indent="571500" algn="just">
              <a:lnSpc>
                <a:spcPct val="150000"/>
              </a:lnSpc>
              <a:spcAft>
                <a:spcPts val="0"/>
              </a:spcAft>
            </a:pPr>
            <a:r>
              <a:rPr lang="uz-Cyrl-UZ" sz="2300" dirty="0">
                <a:latin typeface="Times New Roman" panose="02020603050405020304" pitchFamily="18" charset="0"/>
                <a:ea typeface="Times New Roman" panose="02020603050405020304" pitchFamily="18" charset="0"/>
              </a:rPr>
              <a:t>Mamlakatimiz iqtisodiyotini shakllanishi davomida, mamlakatni inqiroz sharoitidan olib chiqish uchun faqatgina makroiqtisodiy darajadagi munosabatlar yetarli emasligi ravshan bo‘ldi.</a:t>
            </a:r>
            <a:endParaRPr lang="ru-RU" sz="2300" dirty="0">
              <a:latin typeface="Times New Roman" panose="02020603050405020304" pitchFamily="18" charset="0"/>
              <a:ea typeface="Times New Roman" panose="02020603050405020304" pitchFamily="18" charset="0"/>
            </a:endParaRPr>
          </a:p>
          <a:p>
            <a:pPr indent="571500" algn="just">
              <a:lnSpc>
                <a:spcPct val="150000"/>
              </a:lnSpc>
              <a:spcAft>
                <a:spcPts val="0"/>
              </a:spcAft>
            </a:pPr>
            <a:r>
              <a:rPr lang="uz-Cyrl-UZ" sz="2300" dirty="0">
                <a:latin typeface="Times New Roman" panose="02020603050405020304" pitchFamily="18" charset="0"/>
                <a:ea typeface="Times New Roman" panose="02020603050405020304" pitchFamily="18" charset="0"/>
              </a:rPr>
              <a:t>Bozor iqtisodiyotining tajribasi shuni ko‘rsatadiki, korxonada ishlab chiqa-rishga doir muammolarni hal etishda boshqarish va tashkil etish masalalariga katta e’tibor berilishi kerak</a:t>
            </a:r>
            <a:r>
              <a:rPr lang="uz-Cyrl-UZ" sz="2400" dirty="0">
                <a:latin typeface="Times New Roman" panose="02020603050405020304" pitchFamily="18" charset="0"/>
                <a:ea typeface="Times New Roman" panose="02020603050405020304" pitchFamily="18" charset="0"/>
              </a:rPr>
              <a:t>.</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396158305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668215" y="585300"/>
            <a:ext cx="284283" cy="365125"/>
          </a:xfrm>
        </p:spPr>
        <p:txBody>
          <a:bodyPr/>
          <a:lstStyle/>
          <a:p>
            <a:fld id="{1FE8DF1E-33BB-4377-9A26-35481BA06C7C}" type="slidenum">
              <a:rPr lang="en-US" sz="2400" smtClean="0">
                <a:solidFill>
                  <a:srgbClr val="C00000"/>
                </a:solidFill>
                <a:latin typeface="Arial" pitchFamily="34" charset="0"/>
                <a:cs typeface="Arial" pitchFamily="34" charset="0"/>
              </a:rPr>
              <a:pPr/>
              <a:t>4</a:t>
            </a:fld>
            <a:endParaRPr lang="en-US" sz="2400">
              <a:solidFill>
                <a:srgbClr val="C00000"/>
              </a:solidFill>
              <a:latin typeface="Arial" pitchFamily="34" charset="0"/>
              <a:cs typeface="Arial" pitchFamily="34" charset="0"/>
            </a:endParaRPr>
          </a:p>
        </p:txBody>
      </p:sp>
      <p:sp>
        <p:nvSpPr>
          <p:cNvPr id="2" name="Прямоугольник 1"/>
          <p:cNvSpPr/>
          <p:nvPr/>
        </p:nvSpPr>
        <p:spPr>
          <a:xfrm>
            <a:off x="173421" y="492371"/>
            <a:ext cx="8828690" cy="5632311"/>
          </a:xfrm>
          <a:prstGeom prst="rect">
            <a:avLst/>
          </a:prstGeom>
        </p:spPr>
        <p:txBody>
          <a:bodyPr wrap="square">
            <a:spAutoFit/>
          </a:bodyPr>
          <a:lstStyle/>
          <a:p>
            <a:pPr indent="571500" algn="just">
              <a:lnSpc>
                <a:spcPct val="150000"/>
              </a:lnSpc>
              <a:spcAft>
                <a:spcPts val="0"/>
              </a:spcAft>
            </a:pPr>
            <a:r>
              <a:rPr lang="en-US" sz="2400" dirty="0" smtClean="0">
                <a:latin typeface="Times New Roman" panose="02020603050405020304" pitchFamily="18" charset="0"/>
                <a:ea typeface="Times New Roman" panose="02020603050405020304" pitchFamily="18" charset="0"/>
              </a:rPr>
              <a:t>     </a:t>
            </a:r>
            <a:r>
              <a:rPr lang="uz-Cyrl-UZ" sz="2400" dirty="0" smtClean="0">
                <a:latin typeface="Times New Roman" panose="02020603050405020304" pitchFamily="18" charset="0"/>
                <a:ea typeface="Times New Roman" panose="02020603050405020304" pitchFamily="18" charset="0"/>
              </a:rPr>
              <a:t>Ishlab </a:t>
            </a:r>
            <a:r>
              <a:rPr lang="uz-Cyrl-UZ" sz="2400" dirty="0">
                <a:latin typeface="Times New Roman" panose="02020603050405020304" pitchFamily="18" charset="0"/>
                <a:ea typeface="Times New Roman" panose="02020603050405020304" pitchFamily="18" charset="0"/>
              </a:rPr>
              <a:t>chiqarishni tashkil qilish to‘g‘risidagi fan taxminan 100 yil oldin vujudga keldi va shu davr mobaynida rivojlanib keldi hamda hozirgi bozor munosabatlari qaror topayotgan bir sharoitda barcha zamonaviy iqtisodiy fanlar qatoridan o‘rin oldi.</a:t>
            </a:r>
            <a:endParaRPr lang="ru-RU" sz="2400" dirty="0">
              <a:latin typeface="Times New Roman" panose="02020603050405020304" pitchFamily="18" charset="0"/>
              <a:ea typeface="Times New Roman" panose="02020603050405020304" pitchFamily="18" charset="0"/>
            </a:endParaRPr>
          </a:p>
          <a:p>
            <a:pPr indent="571500" algn="just">
              <a:lnSpc>
                <a:spcPct val="150000"/>
              </a:lnSpc>
              <a:spcAft>
                <a:spcPts val="0"/>
              </a:spcAft>
            </a:pPr>
            <a:r>
              <a:rPr lang="uz-Cyrl-UZ" sz="2400" dirty="0">
                <a:latin typeface="Times New Roman" panose="02020603050405020304" pitchFamily="18" charset="0"/>
                <a:ea typeface="Times New Roman" panose="02020603050405020304" pitchFamily="18" charset="0"/>
              </a:rPr>
              <a:t>«Korxonalarda ishlab chiqarishni tashkil qilish» fanining predmeti deganda, korxonalarning ishlab chiqarish-xo‘jalik faoliyati sharoitida iqtisodiy qonunlarning harakati, namoyon bo‘lish shakllari va eng kam mehnat, moddiy-ma’naviy xarajatlar bilan eng yaxshi natijalarga erishishni ta’minlovchi yuqori samarali ish usullarini ishlab chiqish tushuniladi.</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115601875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668215" y="585300"/>
            <a:ext cx="284283" cy="365125"/>
          </a:xfrm>
        </p:spPr>
        <p:txBody>
          <a:bodyPr/>
          <a:lstStyle/>
          <a:p>
            <a:fld id="{1FE8DF1E-33BB-4377-9A26-35481BA06C7C}" type="slidenum">
              <a:rPr lang="en-US" sz="2400" smtClean="0">
                <a:solidFill>
                  <a:srgbClr val="C00000"/>
                </a:solidFill>
                <a:latin typeface="Arial" pitchFamily="34" charset="0"/>
                <a:cs typeface="Arial" pitchFamily="34" charset="0"/>
              </a:rPr>
              <a:pPr/>
              <a:t>5</a:t>
            </a:fld>
            <a:endParaRPr lang="en-US" sz="2400">
              <a:solidFill>
                <a:srgbClr val="C00000"/>
              </a:solidFill>
              <a:latin typeface="Arial" pitchFamily="34" charset="0"/>
              <a:cs typeface="Arial" pitchFamily="34" charset="0"/>
            </a:endParaRPr>
          </a:p>
        </p:txBody>
      </p:sp>
      <p:sp>
        <p:nvSpPr>
          <p:cNvPr id="2" name="Прямоугольник 1"/>
          <p:cNvSpPr/>
          <p:nvPr/>
        </p:nvSpPr>
        <p:spPr>
          <a:xfrm>
            <a:off x="72764" y="332832"/>
            <a:ext cx="9071236" cy="6740307"/>
          </a:xfrm>
          <a:prstGeom prst="rect">
            <a:avLst/>
          </a:prstGeom>
        </p:spPr>
        <p:txBody>
          <a:bodyPr wrap="square">
            <a:spAutoFit/>
          </a:bodyPr>
          <a:lstStyle/>
          <a:p>
            <a:pPr indent="571500" algn="just">
              <a:lnSpc>
                <a:spcPct val="150000"/>
              </a:lnSpc>
              <a:spcAft>
                <a:spcPts val="0"/>
              </a:spcAft>
            </a:pPr>
            <a:r>
              <a:rPr lang="en-US" sz="2400" dirty="0" smtClean="0">
                <a:latin typeface="Times New Roman" panose="02020603050405020304" pitchFamily="18" charset="0"/>
                <a:ea typeface="Times New Roman" panose="02020603050405020304" pitchFamily="18" charset="0"/>
              </a:rPr>
              <a:t>    </a:t>
            </a:r>
            <a:r>
              <a:rPr lang="uz-Cyrl-UZ" sz="2400" dirty="0" smtClean="0">
                <a:latin typeface="Times New Roman" panose="02020603050405020304" pitchFamily="18" charset="0"/>
                <a:ea typeface="Times New Roman" panose="02020603050405020304" pitchFamily="18" charset="0"/>
              </a:rPr>
              <a:t>Korxonada </a:t>
            </a:r>
            <a:r>
              <a:rPr lang="uz-Cyrl-UZ" sz="2400" dirty="0">
                <a:latin typeface="Times New Roman" panose="02020603050405020304" pitchFamily="18" charset="0"/>
                <a:ea typeface="Times New Roman" panose="02020603050405020304" pitchFamily="18" charset="0"/>
              </a:rPr>
              <a:t>ishlab chiqarishni tashkil qilish fanining obyekti sanoat korxonalaridir</a:t>
            </a:r>
            <a:r>
              <a:rPr lang="uz-Cyrl-UZ" sz="2400" dirty="0" smtClean="0">
                <a:latin typeface="Times New Roman" panose="02020603050405020304" pitchFamily="18" charset="0"/>
                <a:ea typeface="Times New Roman" panose="02020603050405020304" pitchFamily="18" charset="0"/>
              </a:rPr>
              <a:t>.</a:t>
            </a:r>
            <a:endParaRPr lang="en-US" sz="2400" dirty="0" smtClean="0">
              <a:latin typeface="Times New Roman" panose="02020603050405020304" pitchFamily="18" charset="0"/>
              <a:ea typeface="Times New Roman" panose="02020603050405020304" pitchFamily="18" charset="0"/>
            </a:endParaRPr>
          </a:p>
          <a:p>
            <a:pPr indent="571500" algn="just">
              <a:lnSpc>
                <a:spcPct val="150000"/>
              </a:lnSpc>
              <a:spcAft>
                <a:spcPts val="0"/>
              </a:spcAft>
            </a:pPr>
            <a:r>
              <a:rPr lang="uz-Cyrl-UZ" sz="2400" dirty="0">
                <a:latin typeface="Times New Roman" panose="02020603050405020304" pitchFamily="18" charset="0"/>
                <a:ea typeface="Times New Roman" panose="02020603050405020304" pitchFamily="18" charset="0"/>
              </a:rPr>
              <a:t>Korxonada ishlab chiqarishni tashkil qilish» fanining metodi deyilganda fanning bilish va o‘rganish faoliyati shakllari va usullari tushuniladi. Shu fan bo‘yicha masalani o‘rtaga tashlash tadqiqot mavzuini va ilmiy nazariyani shakllantirish, shuningdek, aniqlangan natijaning haqiqiyligi, ya’ni o‘rganilayotgan obyektga muvofiqligi jihatidan tekshirish metodologiyasini qo‘llashning eng muhim tomoni hisoblanadi. Demak, metodologiya tadqiqot yoki bilish, anglash yo‘li, voqelikni amaliy yoki nazariy o‘zlashtirish usullarining majmuasidir. «Korxonalarda ishlab chiqarishni tashkil qilish» fanining metodologik asosini dialektika bilimining umumiy nazariyasi tashkil etadi. </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190556613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668215" y="585300"/>
            <a:ext cx="284283" cy="365125"/>
          </a:xfrm>
        </p:spPr>
        <p:txBody>
          <a:bodyPr/>
          <a:lstStyle/>
          <a:p>
            <a:fld id="{1FE8DF1E-33BB-4377-9A26-35481BA06C7C}" type="slidenum">
              <a:rPr lang="en-US" sz="2400" smtClean="0">
                <a:solidFill>
                  <a:srgbClr val="C00000"/>
                </a:solidFill>
                <a:latin typeface="Arial" pitchFamily="34" charset="0"/>
                <a:cs typeface="Arial" pitchFamily="34" charset="0"/>
              </a:rPr>
              <a:pPr/>
              <a:t>6</a:t>
            </a:fld>
            <a:endParaRPr lang="en-US" sz="2400">
              <a:solidFill>
                <a:srgbClr val="C00000"/>
              </a:solidFill>
              <a:latin typeface="Arial" pitchFamily="34" charset="0"/>
              <a:cs typeface="Arial" pitchFamily="34" charset="0"/>
            </a:endParaRPr>
          </a:p>
        </p:txBody>
      </p:sp>
      <p:sp>
        <p:nvSpPr>
          <p:cNvPr id="6" name="Прямоугольник 5"/>
          <p:cNvSpPr/>
          <p:nvPr/>
        </p:nvSpPr>
        <p:spPr>
          <a:xfrm>
            <a:off x="668215" y="357206"/>
            <a:ext cx="8081647" cy="6694140"/>
          </a:xfrm>
          <a:prstGeom prst="rect">
            <a:avLst/>
          </a:prstGeom>
        </p:spPr>
        <p:txBody>
          <a:bodyPr wrap="square">
            <a:spAutoFit/>
          </a:bodyPr>
          <a:lstStyle/>
          <a:p>
            <a:pPr algn="ctr">
              <a:lnSpc>
                <a:spcPct val="150000"/>
              </a:lnSpc>
            </a:pPr>
            <a:r>
              <a:rPr lang="uz-Latn-UZ" sz="2200" b="1" dirty="0" smtClean="0">
                <a:latin typeface="Times New Roman" panose="02020603050405020304" pitchFamily="18" charset="0"/>
                <a:cs typeface="Times New Roman" panose="02020603050405020304" pitchFamily="18" charset="0"/>
              </a:rPr>
              <a:t>2</a:t>
            </a:r>
            <a:r>
              <a:rPr lang="uz-Latn-UZ" sz="2200" b="1" dirty="0">
                <a:latin typeface="Times New Roman" panose="02020603050405020304" pitchFamily="18" charset="0"/>
                <a:cs typeface="Times New Roman" panose="02020603050405020304" pitchFamily="18" charset="0"/>
              </a:rPr>
              <a:t>. Fanning vazifalari</a:t>
            </a:r>
          </a:p>
          <a:p>
            <a:pPr>
              <a:lnSpc>
                <a:spcPct val="150000"/>
              </a:lnSpc>
            </a:pPr>
            <a:r>
              <a:rPr lang="en-US" sz="2200" dirty="0" smtClean="0">
                <a:latin typeface="Times New Roman" panose="02020603050405020304" pitchFamily="18" charset="0"/>
                <a:cs typeface="Times New Roman" panose="02020603050405020304" pitchFamily="18" charset="0"/>
              </a:rPr>
              <a:t>	</a:t>
            </a:r>
            <a:r>
              <a:rPr lang="uz-Latn-UZ" sz="2200" dirty="0" smtClean="0">
                <a:latin typeface="Times New Roman" panose="02020603050405020304" pitchFamily="18" charset="0"/>
                <a:cs typeface="Times New Roman" panose="02020603050405020304" pitchFamily="18" charset="0"/>
              </a:rPr>
              <a:t>Ishlab </a:t>
            </a:r>
            <a:r>
              <a:rPr lang="uz-Latn-UZ" sz="2200" dirty="0">
                <a:latin typeface="Times New Roman" panose="02020603050405020304" pitchFamily="18" charset="0"/>
                <a:cs typeface="Times New Roman" panose="02020603050405020304" pitchFamily="18" charset="0"/>
              </a:rPr>
              <a:t>chiqarishni tashkil qilish sohasidagi bilimlarni egallash murakkab muammolardan biridir. Bu muammoni hal qilishning asosiy yo‘nalishlaridan biri oliy o‘quv yurtlarida shu sohaga oid bilimlarni mukammal egallagan, hozirgi zamon talablariga javob bera oladigan mutaxassis kadrlarni tayyorlashdir. </a:t>
            </a:r>
          </a:p>
          <a:p>
            <a:pPr>
              <a:lnSpc>
                <a:spcPct val="150000"/>
              </a:lnSpc>
            </a:pPr>
            <a:r>
              <a:rPr lang="en-US" sz="2200" dirty="0" smtClean="0">
                <a:latin typeface="Times New Roman" panose="02020603050405020304" pitchFamily="18" charset="0"/>
                <a:cs typeface="Times New Roman" panose="02020603050405020304" pitchFamily="18" charset="0"/>
              </a:rPr>
              <a:t>	</a:t>
            </a:r>
            <a:r>
              <a:rPr lang="uz-Latn-UZ" sz="2200" dirty="0" smtClean="0">
                <a:latin typeface="Times New Roman" panose="02020603050405020304" pitchFamily="18" charset="0"/>
                <a:cs typeface="Times New Roman" panose="02020603050405020304" pitchFamily="18" charset="0"/>
              </a:rPr>
              <a:t>Bu </a:t>
            </a:r>
            <a:r>
              <a:rPr lang="uz-Latn-UZ" sz="2200" dirty="0">
                <a:latin typeface="Times New Roman" panose="02020603050405020304" pitchFamily="18" charset="0"/>
                <a:cs typeface="Times New Roman" panose="02020603050405020304" pitchFamily="18" charset="0"/>
              </a:rPr>
              <a:t>mutaxassis kadrlar ishlab chiqarishni tashkil qilish sohasiga oid nazariy bilimlarni egallab qolmasdan, balki unga mos holda fikrlash qobiliyatini shakllantirgan, ishlab chiqarishni tashkil qilish masalalari bo‘yicha ilmiy asoslangan usullarini bilishi va o‘zida ularni boshqarish ko‘nikmalarini hosil qilishi, ishlab chiqarishga oid hisob-kitoblarni bajara olishi va texnik texnologik tadbirlar natijalarini iqtisodiy tahlil qila olishi zarur.</a:t>
            </a:r>
            <a:endParaRPr lang="ru-RU" sz="2200" dirty="0">
              <a:latin typeface="Times New Roman" panose="02020603050405020304" pitchFamily="18" charset="0"/>
              <a:cs typeface="Times New Roman" panose="02020603050405020304" pitchFamily="18" charset="0"/>
            </a:endParaRPr>
          </a:p>
        </p:txBody>
      </p:sp>
      <p:pic>
        <p:nvPicPr>
          <p:cNvPr id="10" name="Рисунок 9"/>
          <p:cNvPicPr/>
          <p:nvPr/>
        </p:nvPicPr>
        <p:blipFill>
          <a:blip r:embed="rId2" cstate="print">
            <a:extLst>
              <a:ext uri="{28A0092B-C50C-407E-A947-70E740481C1C}">
                <a14:useLocalDpi xmlns:a14="http://schemas.microsoft.com/office/drawing/2010/main" xmlns="" val="0"/>
              </a:ext>
            </a:extLst>
          </a:blip>
          <a:srcRect l="34541" t="24663" r="24530" b="50127"/>
          <a:stretch>
            <a:fillRect/>
          </a:stretch>
        </p:blipFill>
        <p:spPr bwMode="auto">
          <a:xfrm>
            <a:off x="2839763" y="420509"/>
            <a:ext cx="518291" cy="529916"/>
          </a:xfrm>
          <a:prstGeom prst="rect">
            <a:avLst/>
          </a:prstGeom>
          <a:noFill/>
          <a:ln>
            <a:noFill/>
          </a:ln>
        </p:spPr>
      </p:pic>
      <p:pic>
        <p:nvPicPr>
          <p:cNvPr id="11" name="Рисунок 10" descr="Graphic10"/>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93125" y="950425"/>
            <a:ext cx="910004" cy="578830"/>
          </a:xfrm>
          <a:prstGeom prst="rect">
            <a:avLst/>
          </a:prstGeom>
          <a:noFill/>
          <a:ln>
            <a:noFill/>
          </a:ln>
        </p:spPr>
      </p:pic>
    </p:spTree>
    <p:extLst>
      <p:ext uri="{BB962C8B-B14F-4D97-AF65-F5344CB8AC3E}">
        <p14:creationId xmlns:p14="http://schemas.microsoft.com/office/powerpoint/2010/main" xmlns="" val="46930647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23081" y="585300"/>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pPr/>
              <a:t>7</a:t>
            </a:fld>
            <a:endParaRPr lang="en-US" sz="2400" dirty="0">
              <a:solidFill>
                <a:srgbClr val="C00000"/>
              </a:solidFill>
              <a:latin typeface="Arial" pitchFamily="34" charset="0"/>
              <a:cs typeface="Arial" pitchFamily="34" charset="0"/>
            </a:endParaRPr>
          </a:p>
        </p:txBody>
      </p:sp>
      <p:sp>
        <p:nvSpPr>
          <p:cNvPr id="5" name="Прямоугольник 4"/>
          <p:cNvSpPr/>
          <p:nvPr/>
        </p:nvSpPr>
        <p:spPr>
          <a:xfrm>
            <a:off x="157655" y="318950"/>
            <a:ext cx="8986345" cy="6694140"/>
          </a:xfrm>
          <a:prstGeom prst="rect">
            <a:avLst/>
          </a:prstGeom>
        </p:spPr>
        <p:txBody>
          <a:bodyPr wrap="square">
            <a:spAutoFit/>
          </a:bodyPr>
          <a:lstStyle/>
          <a:p>
            <a:pPr indent="630555" algn="just">
              <a:lnSpc>
                <a:spcPct val="150000"/>
              </a:lnSpc>
              <a:spcAft>
                <a:spcPts val="0"/>
              </a:spcAft>
            </a:pPr>
            <a:r>
              <a:rPr lang="en-US" sz="2200" dirty="0" smtClean="0">
                <a:solidFill>
                  <a:srgbClr val="000000"/>
                </a:solidFill>
                <a:latin typeface="Times New Roman" panose="02020603050405020304" pitchFamily="18" charset="0"/>
                <a:ea typeface="Times New Roman" panose="02020603050405020304" pitchFamily="18" charset="0"/>
              </a:rPr>
              <a:t>   Bu </a:t>
            </a:r>
            <a:r>
              <a:rPr lang="en-US" sz="2200" dirty="0">
                <a:solidFill>
                  <a:srgbClr val="000000"/>
                </a:solidFill>
                <a:latin typeface="Times New Roman" panose="02020603050405020304" pitchFamily="18" charset="0"/>
                <a:ea typeface="Times New Roman" panose="02020603050405020304" pitchFamily="18" charset="0"/>
              </a:rPr>
              <a:t>fanning </a:t>
            </a:r>
            <a:r>
              <a:rPr lang="en-US" sz="2200" dirty="0" err="1">
                <a:solidFill>
                  <a:srgbClr val="000000"/>
                </a:solidFill>
                <a:latin typeface="Times New Roman" panose="02020603050405020304" pitchFamily="18" charset="0"/>
                <a:ea typeface="Times New Roman" panose="02020603050405020304" pitchFamily="18" charset="0"/>
              </a:rPr>
              <a:t>vazifalari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ijtimoiy-iqtisodiy</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taraqqiyotni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jadallashtirish</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bilan</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bog‘liq</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bo‘lgan</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obyektiv</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sharoitlarni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izlash</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va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iqtisodiy</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siyosatning</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asosiy</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yo‘nalishlaridan</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unumli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foydalanish</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bilan</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belgilanadi</a:t>
            </a:r>
            <a:r>
              <a:rPr lang="en-US" sz="2200" dirty="0">
                <a:solidFill>
                  <a:srgbClr val="000000"/>
                </a:solidFill>
                <a:latin typeface="Times New Roman" panose="02020603050405020304" pitchFamily="18" charset="0"/>
                <a:ea typeface="Times New Roman" panose="02020603050405020304" pitchFamily="18" charset="0"/>
              </a:rPr>
              <a:t>. Bu </a:t>
            </a:r>
            <a:r>
              <a:rPr lang="en-US" sz="2200" dirty="0" err="1">
                <a:solidFill>
                  <a:srgbClr val="000000"/>
                </a:solidFill>
                <a:latin typeface="Times New Roman" panose="02020603050405020304" pitchFamily="18" charset="0"/>
                <a:ea typeface="Times New Roman" panose="02020603050405020304" pitchFamily="18" charset="0"/>
              </a:rPr>
              <a:t>yo‘nalishlar</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quyidagilardan</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iborat</a:t>
            </a:r>
            <a:r>
              <a:rPr lang="en-US" sz="2200" dirty="0">
                <a:solidFill>
                  <a:srgbClr val="000000"/>
                </a:solidFill>
                <a:latin typeface="Times New Roman" panose="02020603050405020304" pitchFamily="18" charset="0"/>
                <a:ea typeface="Times New Roman" panose="02020603050405020304" pitchFamily="18" charset="0"/>
              </a:rPr>
              <a:t>:</a:t>
            </a:r>
            <a:endParaRPr lang="ru-RU" sz="2200" dirty="0">
              <a:latin typeface="Times New Roman" panose="02020603050405020304" pitchFamily="18" charset="0"/>
              <a:ea typeface="Times New Roman" panose="02020603050405020304" pitchFamily="18" charset="0"/>
            </a:endParaRPr>
          </a:p>
          <a:p>
            <a:pPr marL="342900" lvl="0" indent="-342900" algn="just">
              <a:lnSpc>
                <a:spcPct val="150000"/>
              </a:lnSpc>
              <a:spcAft>
                <a:spcPts val="0"/>
              </a:spcAft>
              <a:buSzPts val="1400"/>
              <a:buFont typeface="Wingdings" panose="05000000000000000000" pitchFamily="2" charset="2"/>
              <a:buChar char=""/>
              <a:tabLst>
                <a:tab pos="457200" algn="l"/>
              </a:tabLst>
            </a:pPr>
            <a:r>
              <a:rPr lang="en-US" sz="2200" dirty="0" err="1">
                <a:solidFill>
                  <a:srgbClr val="000000"/>
                </a:solidFill>
                <a:latin typeface="Times New Roman" panose="02020603050405020304" pitchFamily="18" charset="0"/>
                <a:ea typeface="Times New Roman" panose="02020603050405020304" pitchFamily="18" charset="0"/>
              </a:rPr>
              <a:t>mamlakatimizda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iqtisodiy</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siyosatning</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mohiyati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va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maqsadini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tushungan</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holda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korxona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hamda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uning</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bo‘limlarida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ishlab</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chiqarish</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holatini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rivojlantirish</a:t>
            </a:r>
            <a:r>
              <a:rPr lang="en-US" sz="2200" dirty="0">
                <a:solidFill>
                  <a:srgbClr val="000000"/>
                </a:solidFill>
                <a:latin typeface="Times New Roman" panose="02020603050405020304" pitchFamily="18" charset="0"/>
                <a:ea typeface="Times New Roman" panose="02020603050405020304" pitchFamily="18" charset="0"/>
              </a:rPr>
              <a:t>;</a:t>
            </a:r>
            <a:endParaRPr lang="ru-RU" sz="2200" dirty="0">
              <a:latin typeface="Times New Roman" panose="02020603050405020304" pitchFamily="18" charset="0"/>
              <a:ea typeface="Times New Roman" panose="02020603050405020304" pitchFamily="18" charset="0"/>
            </a:endParaRPr>
          </a:p>
          <a:p>
            <a:pPr marL="342900" lvl="0" indent="-342900" algn="just">
              <a:lnSpc>
                <a:spcPct val="150000"/>
              </a:lnSpc>
              <a:spcAft>
                <a:spcPts val="0"/>
              </a:spcAft>
              <a:buSzPts val="1400"/>
              <a:buFont typeface="Wingdings" panose="05000000000000000000" pitchFamily="2" charset="2"/>
              <a:buChar char=""/>
              <a:tabLst>
                <a:tab pos="457200" algn="l"/>
              </a:tabLst>
            </a:pPr>
            <a:r>
              <a:rPr lang="en-US" sz="2200" dirty="0" err="1">
                <a:solidFill>
                  <a:srgbClr val="000000"/>
                </a:solidFill>
                <a:latin typeface="Times New Roman" panose="02020603050405020304" pitchFamily="18" charset="0"/>
                <a:ea typeface="Times New Roman" panose="02020603050405020304" pitchFamily="18" charset="0"/>
              </a:rPr>
              <a:t>ishlab</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chiqarishda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rivojlanish</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xususiyatlarini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tahlil</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etish</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uning</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samaradorligini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oshirish</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imkoniyatlarini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izlab</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topish</a:t>
            </a:r>
            <a:r>
              <a:rPr lang="en-US" sz="2200" dirty="0">
                <a:solidFill>
                  <a:srgbClr val="000000"/>
                </a:solidFill>
                <a:latin typeface="Times New Roman" panose="02020603050405020304" pitchFamily="18" charset="0"/>
                <a:ea typeface="Times New Roman" panose="02020603050405020304" pitchFamily="18" charset="0"/>
              </a:rPr>
              <a:t>;</a:t>
            </a:r>
            <a:endParaRPr lang="ru-RU" sz="2200" dirty="0">
              <a:latin typeface="Times New Roman" panose="02020603050405020304" pitchFamily="18" charset="0"/>
              <a:ea typeface="Times New Roman" panose="02020603050405020304" pitchFamily="18" charset="0"/>
            </a:endParaRPr>
          </a:p>
          <a:p>
            <a:pPr marL="342900" lvl="0" indent="-342900" algn="just">
              <a:lnSpc>
                <a:spcPct val="150000"/>
              </a:lnSpc>
              <a:spcAft>
                <a:spcPts val="0"/>
              </a:spcAft>
              <a:buSzPts val="1400"/>
              <a:buFont typeface="Wingdings" panose="05000000000000000000" pitchFamily="2" charset="2"/>
              <a:buChar char=""/>
              <a:tabLst>
                <a:tab pos="457200" algn="l"/>
              </a:tabLst>
            </a:pPr>
            <a:r>
              <a:rPr lang="en-US" sz="2200" dirty="0" err="1">
                <a:solidFill>
                  <a:srgbClr val="000000"/>
                </a:solidFill>
                <a:latin typeface="Times New Roman" panose="02020603050405020304" pitchFamily="18" charset="0"/>
                <a:ea typeface="Times New Roman" panose="02020603050405020304" pitchFamily="18" charset="0"/>
              </a:rPr>
              <a:t>ishlab</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chiqarishni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boshqarish</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va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rejalashtirishning</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ilmiy</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amaliy</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asoslarini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aniqlash</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boshqarish</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usullarini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takomillashtirish</a:t>
            </a:r>
            <a:r>
              <a:rPr lang="en-US" sz="2200" dirty="0">
                <a:solidFill>
                  <a:srgbClr val="000000"/>
                </a:solidFill>
                <a:latin typeface="Times New Roman" panose="02020603050405020304" pitchFamily="18" charset="0"/>
                <a:ea typeface="Times New Roman" panose="02020603050405020304" pitchFamily="18" charset="0"/>
              </a:rPr>
              <a:t>, fan </a:t>
            </a:r>
            <a:r>
              <a:rPr lang="en-US" sz="2200" dirty="0" err="1">
                <a:solidFill>
                  <a:srgbClr val="000000"/>
                </a:solidFill>
                <a:latin typeface="Times New Roman" panose="02020603050405020304" pitchFamily="18" charset="0"/>
                <a:ea typeface="Times New Roman" panose="02020603050405020304" pitchFamily="18" charset="0"/>
              </a:rPr>
              <a:t>va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texnika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taraqqiyotining</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ijtimoiy-iqtisodiy</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ahamiyati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va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mohiyatini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tahlil</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qilish</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smtClean="0">
                <a:solidFill>
                  <a:srgbClr val="000000"/>
                </a:solidFill>
                <a:latin typeface="Times New Roman" panose="02020603050405020304" pitchFamily="18" charset="0"/>
                <a:ea typeface="Times New Roman" panose="02020603050405020304" pitchFamily="18" charset="0"/>
              </a:rPr>
              <a:t>texnikaning</a:t>
            </a:r>
            <a:r>
              <a:rPr lang="en-US" sz="2200" dirty="0" smtClean="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iqtisodiy</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samaradorligini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aniqlash</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usullarini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o‘rganish</a:t>
            </a:r>
            <a:r>
              <a:rPr lang="en-US" sz="2200" dirty="0">
                <a:solidFill>
                  <a:srgbClr val="000000"/>
                </a:solidFill>
                <a:latin typeface="Times New Roman" panose="02020603050405020304" pitchFamily="18" charset="0"/>
                <a:ea typeface="Times New Roman" panose="02020603050405020304" pitchFamily="18" charset="0"/>
              </a:rPr>
              <a:t>;</a:t>
            </a:r>
            <a:endParaRPr lang="ru-RU" sz="2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357213444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21687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378634" y="30980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pPr/>
              <a:t>8</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550983" y="674933"/>
            <a:ext cx="8419596" cy="6186309"/>
          </a:xfrm>
          <a:prstGeom prst="rect">
            <a:avLst/>
          </a:prstGeom>
        </p:spPr>
        <p:txBody>
          <a:bodyPr wrap="square">
            <a:spAutoFit/>
          </a:bodyPr>
          <a:lstStyle/>
          <a:p>
            <a:pPr marL="342900" lvl="0" indent="-342900" algn="just">
              <a:lnSpc>
                <a:spcPct val="150000"/>
              </a:lnSpc>
              <a:spcAft>
                <a:spcPts val="0"/>
              </a:spcAft>
              <a:buSzPts val="1400"/>
              <a:buFont typeface="Wingdings" panose="05000000000000000000" pitchFamily="2" charset="2"/>
              <a:buChar char=""/>
              <a:tabLst>
                <a:tab pos="457200" algn="l"/>
              </a:tabLst>
            </a:pPr>
            <a:r>
              <a:rPr lang="en-US" sz="2200" dirty="0" err="1">
                <a:solidFill>
                  <a:srgbClr val="000000"/>
                </a:solidFill>
                <a:latin typeface="Times New Roman" panose="02020603050405020304" pitchFamily="18" charset="0"/>
                <a:ea typeface="Times New Roman" panose="02020603050405020304" pitchFamily="18" charset="0"/>
              </a:rPr>
              <a:t>sanoat</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ishlab</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chiqarish</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yo‘nalishini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oqilona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tashkil</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etishning</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usullarini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izlash</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korxonalarni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maqsadga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muvofiq</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joylashtirishni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belgilovchi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umumiy</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usullarni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o‘rganishdan</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iborat</a:t>
            </a:r>
            <a:r>
              <a:rPr lang="en-US" sz="2200" dirty="0">
                <a:solidFill>
                  <a:srgbClr val="000000"/>
                </a:solidFill>
                <a:latin typeface="Times New Roman" panose="02020603050405020304" pitchFamily="18" charset="0"/>
                <a:ea typeface="Times New Roman" panose="02020603050405020304" pitchFamily="18" charset="0"/>
              </a:rPr>
              <a:t>. </a:t>
            </a:r>
            <a:endParaRPr lang="ru-RU" sz="2200" dirty="0">
              <a:latin typeface="Times New Roman" panose="02020603050405020304" pitchFamily="18" charset="0"/>
              <a:ea typeface="Times New Roman" panose="02020603050405020304" pitchFamily="18" charset="0"/>
            </a:endParaRPr>
          </a:p>
          <a:p>
            <a:pPr marL="270510" algn="just">
              <a:lnSpc>
                <a:spcPct val="150000"/>
              </a:lnSpc>
              <a:spcAft>
                <a:spcPts val="0"/>
              </a:spcAft>
            </a:pPr>
            <a:r>
              <a:rPr lang="en-US" sz="2200" dirty="0" err="1">
                <a:solidFill>
                  <a:srgbClr val="000000"/>
                </a:solidFill>
                <a:latin typeface="Times New Roman" panose="02020603050405020304" pitchFamily="18" charset="0"/>
                <a:ea typeface="Times New Roman" panose="02020603050405020304" pitchFamily="18" charset="0"/>
              </a:rPr>
              <a:t>Korxonalarda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ishlab</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chiqarishni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tashkil</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qilish</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fanining</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vazifalari</a:t>
            </a:r>
            <a:r>
              <a:rPr lang="en-US" sz="2200" dirty="0">
                <a:solidFill>
                  <a:srgbClr val="000000"/>
                </a:solidFill>
                <a:latin typeface="Times New Roman" panose="02020603050405020304" pitchFamily="18" charset="0"/>
                <a:ea typeface="Times New Roman" panose="02020603050405020304" pitchFamily="18" charset="0"/>
              </a:rPr>
              <a:t>:</a:t>
            </a:r>
            <a:endParaRPr lang="ru-RU" sz="2200" dirty="0">
              <a:latin typeface="Times New Roman" panose="02020603050405020304" pitchFamily="18" charset="0"/>
              <a:ea typeface="Times New Roman" panose="02020603050405020304" pitchFamily="18" charset="0"/>
            </a:endParaRPr>
          </a:p>
          <a:p>
            <a:pPr marL="342900" lvl="0" indent="-342900" algn="just">
              <a:lnSpc>
                <a:spcPct val="150000"/>
              </a:lnSpc>
              <a:spcAft>
                <a:spcPts val="0"/>
              </a:spcAft>
              <a:buSzPts val="1400"/>
              <a:buFont typeface="Wingdings" panose="05000000000000000000" pitchFamily="2" charset="2"/>
              <a:buChar char=""/>
              <a:tabLst>
                <a:tab pos="457200" algn="l"/>
              </a:tabLst>
            </a:pPr>
            <a:r>
              <a:rPr lang="en-US" sz="2200" dirty="0" err="1">
                <a:solidFill>
                  <a:srgbClr val="000000"/>
                </a:solidFill>
                <a:latin typeface="Times New Roman" panose="02020603050405020304" pitchFamily="18" charset="0"/>
                <a:ea typeface="Times New Roman" panose="02020603050405020304" pitchFamily="18" charset="0"/>
              </a:rPr>
              <a:t>korxonalarda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ishlab</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chiqarish</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tizimi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shakllari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ishlab</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chiqarish</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faoliyati-ning</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maqsad</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va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vazifalari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ularni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amalga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oshirish</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yo‘llari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va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baholash</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mezonlarini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o‘rganish</a:t>
            </a:r>
            <a:r>
              <a:rPr lang="en-US" sz="2200" dirty="0">
                <a:solidFill>
                  <a:srgbClr val="000000"/>
                </a:solidFill>
                <a:latin typeface="Times New Roman" panose="02020603050405020304" pitchFamily="18" charset="0"/>
                <a:ea typeface="Times New Roman" panose="02020603050405020304" pitchFamily="18" charset="0"/>
              </a:rPr>
              <a:t>;</a:t>
            </a:r>
            <a:endParaRPr lang="ru-RU" sz="2200" dirty="0">
              <a:latin typeface="Times New Roman" panose="02020603050405020304" pitchFamily="18" charset="0"/>
              <a:ea typeface="Times New Roman" panose="02020603050405020304" pitchFamily="18" charset="0"/>
            </a:endParaRPr>
          </a:p>
          <a:p>
            <a:pPr marL="342900" lvl="0" indent="-342900" algn="just">
              <a:lnSpc>
                <a:spcPct val="150000"/>
              </a:lnSpc>
              <a:spcAft>
                <a:spcPts val="0"/>
              </a:spcAft>
              <a:buSzPts val="1400"/>
              <a:buFont typeface="Wingdings" panose="05000000000000000000" pitchFamily="2" charset="2"/>
              <a:buChar char=""/>
              <a:tabLst>
                <a:tab pos="457200" algn="l"/>
              </a:tabLst>
            </a:pPr>
            <a:r>
              <a:rPr lang="en-US" sz="2200" dirty="0" err="1">
                <a:solidFill>
                  <a:srgbClr val="000000"/>
                </a:solidFill>
                <a:latin typeface="Times New Roman" panose="02020603050405020304" pitchFamily="18" charset="0"/>
                <a:ea typeface="Times New Roman" panose="02020603050405020304" pitchFamily="18" charset="0"/>
              </a:rPr>
              <a:t>ishlab</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chiqarish</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jarayonlarining</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mohiyati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ahamiyati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mazmuni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asosiy</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va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yordamchi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ishlab</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chiqarish</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korxona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infrastrukturasining</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nazariy</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va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amaliy</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masalalarini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o‘rganish</a:t>
            </a:r>
            <a:r>
              <a:rPr lang="en-US" sz="2200" dirty="0">
                <a:solidFill>
                  <a:srgbClr val="000000"/>
                </a:solidFill>
                <a:latin typeface="Times New Roman" panose="02020603050405020304" pitchFamily="18" charset="0"/>
                <a:ea typeface="Times New Roman" panose="02020603050405020304" pitchFamily="18" charset="0"/>
              </a:rPr>
              <a:t>;</a:t>
            </a:r>
            <a:endParaRPr lang="ru-RU" sz="2200" dirty="0">
              <a:latin typeface="Times New Roman" panose="02020603050405020304" pitchFamily="18" charset="0"/>
              <a:ea typeface="Times New Roman" panose="02020603050405020304" pitchFamily="18" charset="0"/>
            </a:endParaRPr>
          </a:p>
          <a:p>
            <a:pPr marL="342900" lvl="0" indent="-342900" algn="just">
              <a:lnSpc>
                <a:spcPct val="150000"/>
              </a:lnSpc>
              <a:spcAft>
                <a:spcPts val="0"/>
              </a:spcAft>
              <a:buSzPts val="1400"/>
              <a:buFont typeface="Wingdings" panose="05000000000000000000" pitchFamily="2" charset="2"/>
              <a:buChar char=""/>
              <a:tabLst>
                <a:tab pos="457200" algn="l"/>
              </a:tabLst>
            </a:pPr>
            <a:r>
              <a:rPr lang="en-US" sz="2200" dirty="0" err="1">
                <a:solidFill>
                  <a:srgbClr val="000000"/>
                </a:solidFill>
                <a:latin typeface="Times New Roman" panose="02020603050405020304" pitchFamily="18" charset="0"/>
                <a:ea typeface="Times New Roman" panose="02020603050405020304" pitchFamily="18" charset="0"/>
              </a:rPr>
              <a:t>bozor</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munosabatlari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sharoitida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kichik</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biznes</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va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xususiy</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korxonalarni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tashkil</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qilish</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va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boshqarish</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muammolarini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yechishni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o‘rganishdir</a:t>
            </a:r>
            <a:r>
              <a:rPr lang="en-US" sz="2200" dirty="0">
                <a:solidFill>
                  <a:srgbClr val="000000"/>
                </a:solidFill>
                <a:latin typeface="Times New Roman" panose="02020603050405020304" pitchFamily="18" charset="0"/>
                <a:ea typeface="Times New Roman" panose="02020603050405020304" pitchFamily="18" charset="0"/>
              </a:rPr>
              <a:t>.</a:t>
            </a:r>
            <a:endParaRPr lang="ru-RU" sz="2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191085499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112772"/>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395786" y="222620"/>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pPr/>
              <a:t>9</a:t>
            </a:fld>
            <a:endParaRPr lang="en-US" sz="2400" dirty="0">
              <a:solidFill>
                <a:srgbClr val="C00000"/>
              </a:solidFill>
              <a:latin typeface="Arial" pitchFamily="34" charset="0"/>
              <a:cs typeface="Arial" pitchFamily="34" charset="0"/>
            </a:endParaRPr>
          </a:p>
        </p:txBody>
      </p:sp>
      <p:sp>
        <p:nvSpPr>
          <p:cNvPr id="3" name="Прямоугольник 2"/>
          <p:cNvSpPr/>
          <p:nvPr/>
        </p:nvSpPr>
        <p:spPr>
          <a:xfrm>
            <a:off x="395786" y="773604"/>
            <a:ext cx="8432904" cy="5170646"/>
          </a:xfrm>
          <a:prstGeom prst="rect">
            <a:avLst/>
          </a:prstGeom>
        </p:spPr>
        <p:txBody>
          <a:bodyPr wrap="square">
            <a:spAutoFit/>
          </a:bodyPr>
          <a:lstStyle/>
          <a:p>
            <a:pPr algn="just">
              <a:lnSpc>
                <a:spcPct val="150000"/>
              </a:lnSpc>
              <a:spcAft>
                <a:spcPts val="0"/>
              </a:spcAft>
            </a:pPr>
            <a:r>
              <a:rPr lang="en-US" sz="2200" dirty="0" smtClean="0">
                <a:solidFill>
                  <a:srgbClr val="000000"/>
                </a:solidFill>
                <a:latin typeface="Times New Roman" panose="02020603050405020304" pitchFamily="18" charset="0"/>
                <a:ea typeface="Times New Roman" panose="02020603050405020304" pitchFamily="18" charset="0"/>
              </a:rPr>
              <a:t>	Fanning </a:t>
            </a:r>
            <a:r>
              <a:rPr lang="en-US" sz="2200" dirty="0" err="1">
                <a:solidFill>
                  <a:srgbClr val="000000"/>
                </a:solidFill>
                <a:latin typeface="Times New Roman" panose="02020603050405020304" pitchFamily="18" charset="0"/>
                <a:ea typeface="Times New Roman" panose="02020603050405020304" pitchFamily="18" charset="0"/>
              </a:rPr>
              <a:t>o‘qitish</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yo‘rig‘i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ma’ruzaviy</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darslar</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bilan</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birga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talabalarga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nisbatan</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ilm</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o‘rgatishning</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interaktiv</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usullarini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qo‘llash</a:t>
            </a:r>
            <a:r>
              <a:rPr lang="en-US" sz="2200" dirty="0">
                <a:solidFill>
                  <a:srgbClr val="000000"/>
                </a:solidFill>
                <a:latin typeface="Times New Roman" panose="02020603050405020304" pitchFamily="18" charset="0"/>
                <a:ea typeface="Times New Roman" panose="02020603050405020304" pitchFamily="18" charset="0"/>
              </a:rPr>
              <a:t>:</a:t>
            </a:r>
            <a:endParaRPr lang="ru-RU" sz="2200" dirty="0">
              <a:latin typeface="Times New Roman" panose="02020603050405020304" pitchFamily="18" charset="0"/>
              <a:ea typeface="Times New Roman" panose="02020603050405020304" pitchFamily="18" charset="0"/>
            </a:endParaRPr>
          </a:p>
          <a:p>
            <a:pPr marL="342900" lvl="0" indent="-342900" algn="just">
              <a:lnSpc>
                <a:spcPct val="150000"/>
              </a:lnSpc>
              <a:spcAft>
                <a:spcPts val="0"/>
              </a:spcAft>
              <a:buSzPts val="1400"/>
              <a:buFont typeface="Wingdings" panose="05000000000000000000" pitchFamily="2" charset="2"/>
              <a:buChar char=""/>
              <a:tabLst>
                <a:tab pos="457200" algn="l"/>
              </a:tabLst>
            </a:pPr>
            <a:r>
              <a:rPr lang="ru-RU" sz="2200" dirty="0" err="1">
                <a:solidFill>
                  <a:srgbClr val="000000"/>
                </a:solidFill>
                <a:latin typeface="Times New Roman" panose="02020603050405020304" pitchFamily="18" charset="0"/>
                <a:ea typeface="Times New Roman" panose="02020603050405020304" pitchFamily="18" charset="0"/>
              </a:rPr>
              <a:t>amaliy</a:t>
            </a:r>
            <a:r>
              <a:rPr lang="ru-RU" sz="2200" dirty="0">
                <a:solidFill>
                  <a:srgbClr val="000000"/>
                </a:solidFill>
                <a:latin typeface="Times New Roman" panose="02020603050405020304" pitchFamily="18" charset="0"/>
                <a:ea typeface="Times New Roman" panose="02020603050405020304" pitchFamily="18" charset="0"/>
              </a:rPr>
              <a:t> </a:t>
            </a:r>
            <a:r>
              <a:rPr lang="ru-RU" sz="2200" dirty="0" err="1">
                <a:solidFill>
                  <a:srgbClr val="000000"/>
                </a:solidFill>
                <a:latin typeface="Times New Roman" panose="02020603050405020304" pitchFamily="18" charset="0"/>
                <a:ea typeface="Times New Roman" panose="02020603050405020304" pitchFamily="18" charset="0"/>
              </a:rPr>
              <a:t>mashg‘ulot</a:t>
            </a:r>
            <a:r>
              <a:rPr lang="ru-RU" sz="2200" dirty="0">
                <a:solidFill>
                  <a:srgbClr val="000000"/>
                </a:solidFill>
                <a:latin typeface="Times New Roman" panose="02020603050405020304" pitchFamily="18" charset="0"/>
                <a:ea typeface="Times New Roman" panose="02020603050405020304" pitchFamily="18" charset="0"/>
              </a:rPr>
              <a:t>;</a:t>
            </a:r>
            <a:endParaRPr lang="ru-RU" sz="2200" dirty="0">
              <a:latin typeface="Times New Roman" panose="02020603050405020304" pitchFamily="18" charset="0"/>
              <a:ea typeface="Times New Roman" panose="02020603050405020304" pitchFamily="18" charset="0"/>
            </a:endParaRPr>
          </a:p>
          <a:p>
            <a:pPr marL="342900" lvl="0" indent="-342900" algn="just">
              <a:lnSpc>
                <a:spcPct val="150000"/>
              </a:lnSpc>
              <a:spcAft>
                <a:spcPts val="0"/>
              </a:spcAft>
              <a:buSzPts val="1400"/>
              <a:buFont typeface="Wingdings" panose="05000000000000000000" pitchFamily="2" charset="2"/>
              <a:buChar char=""/>
              <a:tabLst>
                <a:tab pos="457200" algn="l"/>
              </a:tabLst>
            </a:pPr>
            <a:r>
              <a:rPr lang="ru-RU" sz="2200" dirty="0" err="1">
                <a:solidFill>
                  <a:srgbClr val="000000"/>
                </a:solidFill>
                <a:latin typeface="Times New Roman" panose="02020603050405020304" pitchFamily="18" charset="0"/>
                <a:ea typeface="Times New Roman" panose="02020603050405020304" pitchFamily="18" charset="0"/>
              </a:rPr>
              <a:t>intellektual</a:t>
            </a:r>
            <a:r>
              <a:rPr lang="ru-RU" sz="2200" dirty="0">
                <a:solidFill>
                  <a:srgbClr val="000000"/>
                </a:solidFill>
                <a:latin typeface="Times New Roman" panose="02020603050405020304" pitchFamily="18" charset="0"/>
                <a:ea typeface="Times New Roman" panose="02020603050405020304" pitchFamily="18" charset="0"/>
              </a:rPr>
              <a:t> </a:t>
            </a:r>
            <a:r>
              <a:rPr lang="ru-RU" sz="2200" dirty="0" err="1">
                <a:solidFill>
                  <a:srgbClr val="000000"/>
                </a:solidFill>
                <a:latin typeface="Times New Roman" panose="02020603050405020304" pitchFamily="18" charset="0"/>
                <a:ea typeface="Times New Roman" panose="02020603050405020304" pitchFamily="18" charset="0"/>
              </a:rPr>
              <a:t>trening</a:t>
            </a:r>
            <a:r>
              <a:rPr lang="ru-RU" sz="2200" dirty="0">
                <a:solidFill>
                  <a:srgbClr val="000000"/>
                </a:solidFill>
                <a:latin typeface="Times New Roman" panose="02020603050405020304" pitchFamily="18" charset="0"/>
                <a:ea typeface="Times New Roman" panose="02020603050405020304" pitchFamily="18" charset="0"/>
              </a:rPr>
              <a:t>;</a:t>
            </a:r>
            <a:endParaRPr lang="ru-RU" sz="2200" dirty="0">
              <a:latin typeface="Times New Roman" panose="02020603050405020304" pitchFamily="18" charset="0"/>
              <a:ea typeface="Times New Roman" panose="02020603050405020304" pitchFamily="18" charset="0"/>
            </a:endParaRPr>
          </a:p>
          <a:p>
            <a:pPr marL="342900" lvl="0" indent="-342900" algn="just">
              <a:lnSpc>
                <a:spcPct val="150000"/>
              </a:lnSpc>
              <a:spcAft>
                <a:spcPts val="0"/>
              </a:spcAft>
              <a:buSzPts val="1400"/>
              <a:buFont typeface="Wingdings" panose="05000000000000000000" pitchFamily="2" charset="2"/>
              <a:buChar char=""/>
              <a:tabLst>
                <a:tab pos="457200" algn="l"/>
              </a:tabLst>
            </a:pPr>
            <a:r>
              <a:rPr lang="en-US" sz="2200" dirty="0" err="1">
                <a:solidFill>
                  <a:srgbClr val="000000"/>
                </a:solidFill>
                <a:latin typeface="Times New Roman" panose="02020603050405020304" pitchFamily="18" charset="0"/>
                <a:ea typeface="Times New Roman" panose="02020603050405020304" pitchFamily="18" charset="0"/>
              </a:rPr>
              <a:t>nazariy</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muammolar</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bo‘yicha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seminarlar</a:t>
            </a:r>
            <a:r>
              <a:rPr lang="en-US" sz="2200" dirty="0">
                <a:solidFill>
                  <a:srgbClr val="000000"/>
                </a:solidFill>
                <a:latin typeface="Times New Roman" panose="02020603050405020304" pitchFamily="18" charset="0"/>
                <a:ea typeface="Times New Roman" panose="02020603050405020304" pitchFamily="18" charset="0"/>
              </a:rPr>
              <a:t>;</a:t>
            </a:r>
            <a:endParaRPr lang="ru-RU" sz="2200" dirty="0">
              <a:latin typeface="Times New Roman" panose="02020603050405020304" pitchFamily="18" charset="0"/>
              <a:ea typeface="Times New Roman" panose="02020603050405020304" pitchFamily="18" charset="0"/>
            </a:endParaRPr>
          </a:p>
          <a:p>
            <a:pPr marL="342900" lvl="0" indent="-342900" algn="just">
              <a:lnSpc>
                <a:spcPct val="150000"/>
              </a:lnSpc>
              <a:spcAft>
                <a:spcPts val="0"/>
              </a:spcAft>
              <a:buSzPts val="1400"/>
              <a:buFont typeface="Wingdings" panose="05000000000000000000" pitchFamily="2" charset="2"/>
              <a:buChar char=""/>
              <a:tabLst>
                <a:tab pos="457200" algn="l"/>
              </a:tabLst>
            </a:pPr>
            <a:r>
              <a:rPr lang="en-US" sz="2200" dirty="0" err="1">
                <a:solidFill>
                  <a:srgbClr val="000000"/>
                </a:solidFill>
                <a:latin typeface="Times New Roman" panose="02020603050405020304" pitchFamily="18" charset="0"/>
                <a:ea typeface="Times New Roman" panose="02020603050405020304" pitchFamily="18" charset="0"/>
              </a:rPr>
              <a:t>kursning</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tadbiqiy</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muammolari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bo‘yicha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ochiq</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mulohazalar</a:t>
            </a:r>
            <a:r>
              <a:rPr lang="en-US" sz="2200" dirty="0">
                <a:solidFill>
                  <a:srgbClr val="000000"/>
                </a:solidFill>
                <a:latin typeface="Times New Roman" panose="02020603050405020304" pitchFamily="18" charset="0"/>
                <a:ea typeface="Times New Roman" panose="02020603050405020304" pitchFamily="18" charset="0"/>
              </a:rPr>
              <a:t>;</a:t>
            </a:r>
            <a:endParaRPr lang="ru-RU" sz="2200" dirty="0">
              <a:latin typeface="Times New Roman" panose="02020603050405020304" pitchFamily="18" charset="0"/>
              <a:ea typeface="Times New Roman" panose="02020603050405020304" pitchFamily="18" charset="0"/>
            </a:endParaRPr>
          </a:p>
          <a:p>
            <a:pPr marL="342900" lvl="0" indent="-342900" algn="just">
              <a:lnSpc>
                <a:spcPct val="150000"/>
              </a:lnSpc>
              <a:spcAft>
                <a:spcPts val="0"/>
              </a:spcAft>
              <a:buSzPts val="1400"/>
              <a:buFont typeface="Wingdings" panose="05000000000000000000" pitchFamily="2" charset="2"/>
              <a:buChar char=""/>
              <a:tabLst>
                <a:tab pos="457200" algn="l"/>
              </a:tabLst>
            </a:pPr>
            <a:r>
              <a:rPr lang="en-US" sz="2200" dirty="0" err="1">
                <a:solidFill>
                  <a:srgbClr val="000000"/>
                </a:solidFill>
                <a:latin typeface="Times New Roman" panose="02020603050405020304" pitchFamily="18" charset="0"/>
                <a:ea typeface="Times New Roman" panose="02020603050405020304" pitchFamily="18" charset="0"/>
              </a:rPr>
              <a:t>o‘quv-izlanuvchanlik</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ishlarini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bajarish</a:t>
            </a:r>
            <a:r>
              <a:rPr lang="en-US" sz="2200" dirty="0">
                <a:solidFill>
                  <a:srgbClr val="000000"/>
                </a:solidFill>
                <a:latin typeface="Times New Roman" panose="02020603050405020304" pitchFamily="18" charset="0"/>
                <a:ea typeface="Times New Roman" panose="02020603050405020304" pitchFamily="18" charset="0"/>
              </a:rPr>
              <a:t>;</a:t>
            </a:r>
            <a:endParaRPr lang="ru-RU" sz="2200" dirty="0">
              <a:latin typeface="Times New Roman" panose="02020603050405020304" pitchFamily="18" charset="0"/>
              <a:ea typeface="Times New Roman" panose="02020603050405020304" pitchFamily="18" charset="0"/>
            </a:endParaRPr>
          </a:p>
          <a:p>
            <a:pPr marL="342900" lvl="0" indent="-342900" algn="just">
              <a:lnSpc>
                <a:spcPct val="150000"/>
              </a:lnSpc>
              <a:spcAft>
                <a:spcPts val="0"/>
              </a:spcAft>
              <a:buSzPts val="1400"/>
              <a:buFont typeface="Wingdings" panose="05000000000000000000" pitchFamily="2" charset="2"/>
              <a:buChar char=""/>
              <a:tabLst>
                <a:tab pos="457200" algn="l"/>
              </a:tabLst>
            </a:pPr>
            <a:r>
              <a:rPr lang="en-US" sz="2200" dirty="0" err="1">
                <a:solidFill>
                  <a:srgbClr val="000000"/>
                </a:solidFill>
                <a:latin typeface="Times New Roman" panose="02020603050405020304" pitchFamily="18" charset="0"/>
                <a:ea typeface="Times New Roman" panose="02020603050405020304" pitchFamily="18" charset="0"/>
              </a:rPr>
              <a:t>deopozitiv</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va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ilmiy</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filmlarni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namoyish</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etish</a:t>
            </a:r>
            <a:r>
              <a:rPr lang="en-US" sz="2200" dirty="0">
                <a:solidFill>
                  <a:srgbClr val="000000"/>
                </a:solidFill>
                <a:latin typeface="Times New Roman" panose="02020603050405020304" pitchFamily="18" charset="0"/>
                <a:ea typeface="Times New Roman" panose="02020603050405020304" pitchFamily="18" charset="0"/>
              </a:rPr>
              <a:t>; </a:t>
            </a:r>
            <a:endParaRPr lang="ru-RU" sz="2200" dirty="0">
              <a:latin typeface="Times New Roman" panose="02020603050405020304" pitchFamily="18" charset="0"/>
              <a:ea typeface="Times New Roman" panose="02020603050405020304" pitchFamily="18" charset="0"/>
            </a:endParaRPr>
          </a:p>
          <a:p>
            <a:pPr marL="342900" lvl="0" indent="-342900" algn="just">
              <a:lnSpc>
                <a:spcPct val="150000"/>
              </a:lnSpc>
              <a:spcAft>
                <a:spcPts val="0"/>
              </a:spcAft>
              <a:buSzPts val="1400"/>
              <a:buFont typeface="Wingdings" panose="05000000000000000000" pitchFamily="2" charset="2"/>
              <a:buChar char=""/>
              <a:tabLst>
                <a:tab pos="457200" algn="l"/>
              </a:tabLst>
            </a:pPr>
            <a:r>
              <a:rPr lang="en-US" sz="2200" dirty="0" err="1">
                <a:solidFill>
                  <a:srgbClr val="000000"/>
                </a:solidFill>
                <a:latin typeface="Times New Roman" panose="02020603050405020304" pitchFamily="18" charset="0"/>
                <a:ea typeface="Times New Roman" panose="02020603050405020304" pitchFamily="18" charset="0"/>
              </a:rPr>
              <a:t>talabalarning</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bilimlarini</a:t>
            </a:r>
            <a:r>
              <a:rPr lang="en-US" sz="2200" dirty="0">
                <a:solidFill>
                  <a:srgbClr val="000000"/>
                </a:solidFill>
                <a:latin typeface="Times New Roman" panose="02020603050405020304" pitchFamily="18" charset="0"/>
                <a:ea typeface="Times New Roman" panose="02020603050405020304" pitchFamily="18" charset="0"/>
              </a:rPr>
              <a:t> test </a:t>
            </a:r>
            <a:r>
              <a:rPr lang="en-US" sz="2200" dirty="0" err="1">
                <a:solidFill>
                  <a:srgbClr val="000000"/>
                </a:solidFill>
                <a:latin typeface="Times New Roman" panose="02020603050405020304" pitchFamily="18" charset="0"/>
                <a:ea typeface="Times New Roman" panose="02020603050405020304" pitchFamily="18" charset="0"/>
              </a:rPr>
              <a:t>yordamida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sinovdan</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o‘tkazishni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nazarda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tutiladi</a:t>
            </a:r>
            <a:r>
              <a:rPr lang="en-US" sz="2200" dirty="0">
                <a:solidFill>
                  <a:srgbClr val="000000"/>
                </a:solidFill>
                <a:latin typeface="Times New Roman" panose="02020603050405020304" pitchFamily="18" charset="0"/>
                <a:ea typeface="Times New Roman" panose="02020603050405020304" pitchFamily="18" charset="0"/>
              </a:rPr>
              <a:t>.</a:t>
            </a:r>
            <a:endParaRPr lang="ru-RU" sz="2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139041348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133758"/>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07682" y="238782"/>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pPr/>
              <a:t>10</a:t>
            </a:fld>
            <a:endParaRPr lang="en-US" sz="2400" dirty="0">
              <a:solidFill>
                <a:srgbClr val="C00000"/>
              </a:solidFill>
              <a:latin typeface="Arial" pitchFamily="34" charset="0"/>
              <a:cs typeface="Arial" pitchFamily="34" charset="0"/>
            </a:endParaRPr>
          </a:p>
        </p:txBody>
      </p:sp>
      <p:sp>
        <p:nvSpPr>
          <p:cNvPr id="2" name="Rectangle 2"/>
          <p:cNvSpPr>
            <a:spLocks noChangeArrowheads="1"/>
          </p:cNvSpPr>
          <p:nvPr/>
        </p:nvSpPr>
        <p:spPr bwMode="auto">
          <a:xfrm>
            <a:off x="0" y="1466193"/>
            <a:ext cx="9144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pic>
        <p:nvPicPr>
          <p:cNvPr id="3073" name="Рисунок 303" descr="Graphic10"/>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89045" y="708931"/>
            <a:ext cx="648054" cy="685300"/>
          </a:xfrm>
          <a:prstGeom prst="rect">
            <a:avLst/>
          </a:prstGeom>
          <a:noFill/>
          <a:extLst>
            <a:ext uri="{909E8E84-426E-40DD-AFC4-6F175D3DCCD1}">
              <a14:hiddenFill xmlns:a14="http://schemas.microsoft.com/office/drawing/2010/main" xmlns="">
                <a:solidFill>
                  <a:srgbClr val="FFFFFF"/>
                </a:solidFill>
              </a14:hiddenFill>
            </a:ext>
          </a:extLst>
        </p:spPr>
      </p:pic>
      <p:sp>
        <p:nvSpPr>
          <p:cNvPr id="3" name="Rectangle 3"/>
          <p:cNvSpPr>
            <a:spLocks noChangeArrowheads="1"/>
          </p:cNvSpPr>
          <p:nvPr/>
        </p:nvSpPr>
        <p:spPr bwMode="auto">
          <a:xfrm>
            <a:off x="17584" y="133758"/>
            <a:ext cx="8783515" cy="663335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1" algn="ctr">
              <a:lnSpc>
                <a:spcPct val="150000"/>
              </a:lnSpc>
            </a:pPr>
            <a:r>
              <a:rPr kumimoji="0" lang="uz-Cyrl-UZ" sz="22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3. Fanning mazmuni va boshqa fanlar bilan aloqasi</a:t>
            </a:r>
            <a:endParaRPr kumimoji="0" lang="ru-RU"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lvl="1" algn="just">
              <a:lnSpc>
                <a:spcPct val="150000"/>
              </a:lnSpc>
            </a:pPr>
            <a:r>
              <a:rPr kumimoji="0" lang="en-US" sz="2200" b="0" i="0" u="none" strike="noStrike" cap="none" normalizeH="0" baseline="0" dirty="0"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uz-Cyrl-UZ" sz="2200" b="0" i="0" u="none" strike="noStrike" cap="none" normalizeH="0" baseline="0" dirty="0"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«Korxonalarda ishlab chiqarishni tashkil qilish» fanining asosiy maqsadi menejerlarning korxonada paydo bo‘ladigan muammolarni hal etishda tashkil etish usullaridan foydalanish natijasida sifatli mahsulot ishlab chiqarish, shartnoma asosida yetkazib berish, yuqori samaradorlikka erishish va boshqalarni qo‘llay olishga oid bilim va malakalarini oshirishdan iborat. </a:t>
            </a:r>
          </a:p>
          <a:p>
            <a:pPr lvl="1" algn="just">
              <a:lnSpc>
                <a:spcPct val="150000"/>
              </a:lnSpc>
            </a:pPr>
            <a:r>
              <a:rPr kumimoji="0" lang="uz-Cyrl-UZ" sz="2200" b="0" i="0" u="none" strike="noStrike" cap="none" normalizeH="0" baseline="0" dirty="0"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Bu fan bir qator ijtimoiy, iqtisodiy, huquqiy fanlar bilan aloqador, jumladan, iqtisodiy nazariya, makro va mikroiqtisodiyot, huquqshunoslik, menejment, sanoat va qurilish iqtisodiyoti, korxonani boshqarish, statistika, buxgalteriya hisobi, moliya va kredit, tadbirkorlik va kichik biznes, texnika texnologiya, ishlab chiqarish menejmenti, korxonani boshqarish kabilar bilan chambarchas bog‘liqdir. </a:t>
            </a:r>
            <a:endParaRPr kumimoji="0" lang="uz-Cyrl-UZ"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04195017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0" y="31390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391550" y="406835"/>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pPr/>
              <a:t>11</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230129" y="140486"/>
            <a:ext cx="8913871" cy="6694140"/>
          </a:xfrm>
          <a:prstGeom prst="rect">
            <a:avLst/>
          </a:prstGeom>
        </p:spPr>
        <p:txBody>
          <a:bodyPr wrap="square">
            <a:spAutoFit/>
          </a:bodyPr>
          <a:lstStyle/>
          <a:p>
            <a:pPr>
              <a:lnSpc>
                <a:spcPct val="150000"/>
              </a:lnSpc>
            </a:pPr>
            <a:r>
              <a:rPr lang="en-US" sz="2200" dirty="0" smtClean="0">
                <a:latin typeface="Times New Roman" panose="02020603050405020304" pitchFamily="18" charset="0"/>
                <a:cs typeface="Times New Roman" panose="02020603050405020304" pitchFamily="18" charset="0"/>
              </a:rPr>
              <a:t>	</a:t>
            </a:r>
            <a:r>
              <a:rPr lang="uz-Cyrl-UZ" sz="2200" dirty="0" smtClean="0">
                <a:latin typeface="Times New Roman" panose="02020603050405020304" pitchFamily="18" charset="0"/>
                <a:cs typeface="Times New Roman" panose="02020603050405020304" pitchFamily="18" charset="0"/>
              </a:rPr>
              <a:t>«Korxonalarda ishlab chiqarishni tashkil qilish» fani iqtisodiy nazariya, menejment, korxona iqtisodiyoti, korxonani boshqarish fanlari asosida shakllangan. </a:t>
            </a:r>
            <a:endParaRPr lang="ru-RU" sz="2200" dirty="0" smtClean="0">
              <a:latin typeface="Times New Roman" panose="02020603050405020304" pitchFamily="18" charset="0"/>
              <a:cs typeface="Times New Roman" panose="02020603050405020304" pitchFamily="18" charset="0"/>
            </a:endParaRPr>
          </a:p>
          <a:p>
            <a:pPr>
              <a:lnSpc>
                <a:spcPct val="150000"/>
              </a:lnSpc>
            </a:pPr>
            <a:r>
              <a:rPr lang="en-US" sz="2200" dirty="0" smtClean="0">
                <a:latin typeface="Times New Roman" panose="02020603050405020304" pitchFamily="18" charset="0"/>
                <a:cs typeface="Times New Roman" panose="02020603050405020304" pitchFamily="18" charset="0"/>
              </a:rPr>
              <a:t>	</a:t>
            </a:r>
            <a:r>
              <a:rPr lang="uz-Cyrl-UZ" sz="2200" dirty="0" smtClean="0">
                <a:latin typeface="Times New Roman" panose="02020603050405020304" pitchFamily="18" charset="0"/>
                <a:cs typeface="Times New Roman" panose="02020603050405020304" pitchFamily="18" charset="0"/>
              </a:rPr>
              <a:t>Menejment fani boshqarish to‘g‘risidagi bilimlar majmuidir. Iqtisodiy nazariya fani esa iqtisodiy qonunlarni bilib olish va ularga mos ravishda boshqarish jarayonida iqtisodiy usullarni qo‘llab, har bir xodimga va jamoaga ta’sir ko‘rsatishni asoslaydi. </a:t>
            </a:r>
            <a:r>
              <a:rPr lang="en-US" sz="2200" dirty="0" smtClean="0">
                <a:latin typeface="Times New Roman" panose="02020603050405020304" pitchFamily="18" charset="0"/>
                <a:cs typeface="Times New Roman" panose="02020603050405020304" pitchFamily="18" charset="0"/>
              </a:rPr>
              <a:t>«</a:t>
            </a:r>
            <a:r>
              <a:rPr lang="en-US" sz="2200" dirty="0" err="1" smtClean="0">
                <a:latin typeface="Times New Roman" panose="02020603050405020304" pitchFamily="18" charset="0"/>
                <a:cs typeface="Times New Roman" panose="02020603050405020304" pitchFamily="18" charset="0"/>
              </a:rPr>
              <a:t>Korxonalarda</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ishlab</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chiqarishni</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tashkil</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etish</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fani</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texnik</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fanlar</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bilan</a:t>
            </a:r>
            <a:r>
              <a:rPr lang="en-US" sz="2200" dirty="0" smtClean="0">
                <a:latin typeface="Times New Roman" panose="02020603050405020304" pitchFamily="18" charset="0"/>
                <a:cs typeface="Times New Roman" panose="02020603050405020304" pitchFamily="18" charset="0"/>
              </a:rPr>
              <a:t> ham </a:t>
            </a:r>
            <a:r>
              <a:rPr lang="en-US" sz="2200" dirty="0" err="1" smtClean="0">
                <a:latin typeface="Times New Roman" panose="02020603050405020304" pitchFamily="18" charset="0"/>
                <a:cs typeface="Times New Roman" panose="02020603050405020304" pitchFamily="18" charset="0"/>
              </a:rPr>
              <a:t>bog‘liq</a:t>
            </a:r>
            <a:r>
              <a:rPr lang="en-US" sz="2200" dirty="0" smtClean="0">
                <a:latin typeface="Times New Roman" panose="02020603050405020304" pitchFamily="18" charset="0"/>
                <a:cs typeface="Times New Roman" panose="02020603050405020304" pitchFamily="18" charset="0"/>
              </a:rPr>
              <a:t>. </a:t>
            </a:r>
            <a:endParaRPr lang="ru-RU" sz="2200" dirty="0" smtClean="0">
              <a:latin typeface="Times New Roman" panose="02020603050405020304" pitchFamily="18" charset="0"/>
              <a:cs typeface="Times New Roman" panose="02020603050405020304" pitchFamily="18" charset="0"/>
            </a:endParaRPr>
          </a:p>
          <a:p>
            <a:pPr>
              <a:lnSpc>
                <a:spcPct val="150000"/>
              </a:lnSpc>
            </a:pP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Texnika</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va</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texnologiyani</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bevosita</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o‘rganmasdan</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turib</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uning</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ishlab</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chiqa-rishga</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va</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iqtisodiyotga</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ta’sirini</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tasavvur</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etib</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bo‘lmaydi</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masalan</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texnologik</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jarayonlarni</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xom</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ashyo</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materiallardan</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energiyadan</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oqilona</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foydalanish</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ish</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jarayonida</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uzluksiz</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usullardan</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foydalanishni</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tashkil</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etish</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va</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h.k.larni</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muhandislik</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nuqtai</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nazaridan</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ko‘rib</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chiqish</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kerak</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bo‘ladi</a:t>
            </a:r>
            <a:r>
              <a:rPr lang="en-US" sz="2200" dirty="0" smtClean="0">
                <a:latin typeface="Times New Roman" panose="02020603050405020304" pitchFamily="18" charset="0"/>
                <a:cs typeface="Times New Roman" panose="02020603050405020304" pitchFamily="18" charset="0"/>
              </a:rPr>
              <a:t>. </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91721733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53737" y="204414"/>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347731" y="297343"/>
            <a:ext cx="579548" cy="365125"/>
          </a:xfrm>
        </p:spPr>
        <p:txBody>
          <a:bodyPr vert="horz" lIns="91440" tIns="45720" rIns="91440" bIns="45720" rtlCol="0" anchor="ctr"/>
          <a:lstStyle/>
          <a:p>
            <a:r>
              <a:rPr lang="uz-Cyrl-UZ" sz="2400" dirty="0" smtClean="0">
                <a:solidFill>
                  <a:srgbClr val="C00000"/>
                </a:solidFill>
                <a:latin typeface="Arial" pitchFamily="34" charset="0"/>
                <a:cs typeface="Arial" pitchFamily="34" charset="0"/>
              </a:rPr>
              <a:t>12</a:t>
            </a:r>
            <a:endParaRPr lang="en-US" sz="2400" dirty="0">
              <a:solidFill>
                <a:srgbClr val="C00000"/>
              </a:solidFill>
              <a:latin typeface="Arial" pitchFamily="34" charset="0"/>
              <a:cs typeface="Arial" pitchFamily="34" charset="0"/>
            </a:endParaRPr>
          </a:p>
        </p:txBody>
      </p:sp>
      <p:pic>
        <p:nvPicPr>
          <p:cNvPr id="6146" name="Рисунок 308"/>
          <p:cNvPicPr>
            <a:picLocks noChangeAspect="1" noChangeArrowheads="1"/>
          </p:cNvPicPr>
          <p:nvPr/>
        </p:nvPicPr>
        <p:blipFill>
          <a:blip r:embed="rId2">
            <a:extLst>
              <a:ext uri="{28A0092B-C50C-407E-A947-70E740481C1C}">
                <a14:useLocalDpi xmlns:a14="http://schemas.microsoft.com/office/drawing/2010/main" xmlns="" val="0"/>
              </a:ext>
            </a:extLst>
          </a:blip>
          <a:srcRect l="34541" t="24663" r="24530" b="50127"/>
          <a:stretch>
            <a:fillRect/>
          </a:stretch>
        </p:blipFill>
        <p:spPr bwMode="auto">
          <a:xfrm>
            <a:off x="1519877" y="251883"/>
            <a:ext cx="563254" cy="542393"/>
          </a:xfrm>
          <a:prstGeom prst="rect">
            <a:avLst/>
          </a:prstGeom>
          <a:noFill/>
          <a:extLst>
            <a:ext uri="{909E8E84-426E-40DD-AFC4-6F175D3DCCD1}">
              <a14:hiddenFill xmlns:a14="http://schemas.microsoft.com/office/drawing/2010/main" xmlns="">
                <a:solidFill>
                  <a:srgbClr val="FFFFFF"/>
                </a:solidFill>
              </a14:hiddenFill>
            </a:ext>
          </a:extLst>
        </p:spPr>
      </p:pic>
      <p:pic>
        <p:nvPicPr>
          <p:cNvPr id="6145" name="Рисунок 307" descr="Описание: Graphic10"/>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26494" y="1043355"/>
            <a:ext cx="648977" cy="534914"/>
          </a:xfrm>
          <a:prstGeom prst="rect">
            <a:avLst/>
          </a:prstGeom>
          <a:noFill/>
          <a:extLst>
            <a:ext uri="{909E8E84-426E-40DD-AFC4-6F175D3DCCD1}">
              <a14:hiddenFill xmlns:a14="http://schemas.microsoft.com/office/drawing/2010/main" xmlns="">
                <a:solidFill>
                  <a:srgbClr val="FFFFFF"/>
                </a:solidFill>
              </a14:hiddenFill>
            </a:ext>
          </a:extLst>
        </p:spPr>
      </p:pic>
      <p:sp>
        <p:nvSpPr>
          <p:cNvPr id="2" name="Rectangle 3"/>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Rectangle 4"/>
          <p:cNvSpPr>
            <a:spLocks noChangeArrowheads="1"/>
          </p:cNvSpPr>
          <p:nvPr/>
        </p:nvSpPr>
        <p:spPr bwMode="auto">
          <a:xfrm>
            <a:off x="2241072" y="213212"/>
            <a:ext cx="6183103" cy="49244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eaLnBrk="0" fontAlgn="base" hangingPunct="0">
              <a:spcBef>
                <a:spcPct val="0"/>
              </a:spcBef>
              <a:spcAft>
                <a:spcPct val="0"/>
              </a:spcAft>
            </a:pPr>
            <a:r>
              <a:rPr kumimoji="0" lang="uz-Cyrl-UZ" sz="26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4</a:t>
            </a:r>
            <a:r>
              <a:rPr kumimoji="0" lang="uz-Cyrl-UZ" sz="26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r>
              <a:rPr kumimoji="0" lang="en-US" sz="2600" b="1" i="0" u="none" strike="noStrike" cap="none" normalizeH="0" dirty="0" smtClean="0">
                <a:ln>
                  <a:noFill/>
                </a:ln>
                <a:solidFill>
                  <a:schemeClr val="tx1"/>
                </a:solidFill>
                <a:effectLst/>
                <a:latin typeface="Times New Roman" pitchFamily="18" charset="0"/>
                <a:ea typeface="Times New Roman" pitchFamily="18" charset="0"/>
                <a:cs typeface="Times New Roman" pitchFamily="18" charset="0"/>
              </a:rPr>
              <a:t> </a:t>
            </a:r>
            <a:r>
              <a:rPr lang="en-US" sz="2600" b="1" dirty="0" err="1">
                <a:latin typeface="Times New Roman" panose="02020603050405020304" pitchFamily="18" charset="0"/>
                <a:cs typeface="Times New Roman" panose="02020603050405020304" pitchFamily="18" charset="0"/>
              </a:rPr>
              <a:t>Ishlab</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chiqarish</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omillarining</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mohiyati</a:t>
            </a:r>
            <a:r>
              <a:rPr lang="en-US" sz="2600" b="1" dirty="0" smtClean="0">
                <a:latin typeface="Times New Roman" panose="02020603050405020304" pitchFamily="18" charset="0"/>
                <a:cs typeface="Times New Roman" panose="02020603050405020304" pitchFamily="18" charset="0"/>
              </a:rPr>
              <a:t>.</a:t>
            </a:r>
            <a:r>
              <a:rPr kumimoji="0" lang="uz-Cyrl-UZ" sz="26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endParaRPr kumimoji="0" lang="ru-RU" sz="26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5" name="Прямоугольник 4"/>
          <p:cNvSpPr/>
          <p:nvPr/>
        </p:nvSpPr>
        <p:spPr>
          <a:xfrm>
            <a:off x="226494" y="932920"/>
            <a:ext cx="8539134" cy="5617692"/>
          </a:xfrm>
          <a:prstGeom prst="rect">
            <a:avLst/>
          </a:prstGeom>
        </p:spPr>
        <p:txBody>
          <a:bodyPr wrap="square">
            <a:spAutoFit/>
          </a:bodyPr>
          <a:lstStyle/>
          <a:p>
            <a:pPr indent="630555" algn="just">
              <a:lnSpc>
                <a:spcPct val="150000"/>
              </a:lnSpc>
              <a:spcAft>
                <a:spcPts val="0"/>
              </a:spcAft>
            </a:pPr>
            <a:r>
              <a:rPr lang="en-US" sz="2200" dirty="0" err="1">
                <a:latin typeface="Times New Roman" panose="02020603050405020304" pitchFamily="18" charset="0"/>
                <a:ea typeface="Times New Roman" panose="02020603050405020304" pitchFamily="18" charset="0"/>
              </a:rPr>
              <a:t>Ishlab</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chiqarishning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moddiy</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mazmunini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mehnat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jarayoni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tashkil</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etadi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Mehnat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jarayonida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inson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o`zining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maqsadiga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muvofiq</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ongli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faoliyati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orqali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bu</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mehnat</a:t>
            </a:r>
            <a:r>
              <a:rPr lang="en-US" sz="2200" dirty="0">
                <a:latin typeface="Times New Roman" panose="02020603050405020304" pitchFamily="18" charset="0"/>
                <a:ea typeface="Times New Roman" panose="02020603050405020304" pitchFamily="18" charset="0"/>
              </a:rPr>
              <a:t> deb </a:t>
            </a:r>
            <a:r>
              <a:rPr lang="en-US" sz="2200" dirty="0" err="1">
                <a:latin typeface="Times New Roman" panose="02020603050405020304" pitchFamily="18" charset="0"/>
                <a:ea typeface="Times New Roman" panose="02020603050405020304" pitchFamily="18" charset="0"/>
              </a:rPr>
              <a:t>ataladi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tabiat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moddalari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yoki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ashyolarni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jamiyat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ehtiyojlarini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qondirish</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uchun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zarur</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mahsulotlarga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yoki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xizmatlarga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aylantiradi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Mehnatni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amalga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oshirish</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uchun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inson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muayyan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jismoniy</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aqliy</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qobiliyatlarga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bilim</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malaka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ko`nikmalarga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ega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bo`lishi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lozim</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Insonning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mehnat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qila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olish</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qobiliyati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ishchi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kuchi</a:t>
            </a:r>
            <a:r>
              <a:rPr lang="en-US" sz="2200" dirty="0">
                <a:latin typeface="Times New Roman" panose="02020603050405020304" pitchFamily="18" charset="0"/>
                <a:ea typeface="Times New Roman" panose="02020603050405020304" pitchFamily="18" charset="0"/>
              </a:rPr>
              <a:t> deb </a:t>
            </a:r>
            <a:r>
              <a:rPr lang="en-US" sz="2200" dirty="0" err="1">
                <a:latin typeface="Times New Roman" panose="02020603050405020304" pitchFamily="18" charset="0"/>
                <a:ea typeface="Times New Roman" panose="02020603050405020304" pitchFamily="18" charset="0"/>
              </a:rPr>
              <a:t>ataladi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Mehnat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insonning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ajralmas</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xususiyati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bo`lganligi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uchun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nazariyada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amaliyotda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mehnat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qilish</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qobiliyatiga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ega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bo`lgan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kishilar</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yig`indisini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mehnat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resurslari</a:t>
            </a:r>
            <a:r>
              <a:rPr lang="en-US" sz="2200" dirty="0">
                <a:latin typeface="Times New Roman" panose="02020603050405020304" pitchFamily="18" charset="0"/>
                <a:ea typeface="Times New Roman" panose="02020603050405020304" pitchFamily="18" charset="0"/>
              </a:rPr>
              <a:t> deb </a:t>
            </a:r>
            <a:r>
              <a:rPr lang="en-US" sz="2200" dirty="0" err="1">
                <a:latin typeface="Times New Roman" panose="02020603050405020304" pitchFamily="18" charset="0"/>
                <a:ea typeface="Times New Roman" panose="02020603050405020304" pitchFamily="18" charset="0"/>
              </a:rPr>
              <a:t>yuritiladi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Mehnat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resurslari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ishlab</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chiqarishning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shaxsiy</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omili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yoki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inson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omilini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tashkil</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etadi</a:t>
            </a:r>
            <a:r>
              <a:rPr lang="en-US" sz="2200" dirty="0">
                <a:latin typeface="Times New Roman" panose="02020603050405020304" pitchFamily="18" charset="0"/>
                <a:ea typeface="Times New Roman" panose="02020603050405020304" pitchFamily="18" charset="0"/>
              </a:rPr>
              <a:t>.</a:t>
            </a:r>
            <a:endParaRPr lang="ru-RU" sz="2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396158305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347730" y="585300"/>
            <a:ext cx="604769" cy="365125"/>
          </a:xfrm>
        </p:spPr>
        <p:txBody>
          <a:bodyPr/>
          <a:lstStyle/>
          <a:p>
            <a:fld id="{1FE8DF1E-33BB-4377-9A26-35481BA06C7C}" type="slidenum">
              <a:rPr lang="en-US" sz="2400" smtClean="0">
                <a:solidFill>
                  <a:srgbClr val="C00000"/>
                </a:solidFill>
                <a:latin typeface="Arial" pitchFamily="34" charset="0"/>
                <a:cs typeface="Arial" pitchFamily="34" charset="0"/>
              </a:rPr>
              <a:pPr/>
              <a:t>13</a:t>
            </a:fld>
            <a:endParaRPr lang="en-US" sz="2400">
              <a:solidFill>
                <a:srgbClr val="C00000"/>
              </a:solidFill>
              <a:latin typeface="Arial" pitchFamily="34" charset="0"/>
              <a:cs typeface="Arial" pitchFamily="34" charset="0"/>
            </a:endParaRPr>
          </a:p>
        </p:txBody>
      </p:sp>
      <p:sp>
        <p:nvSpPr>
          <p:cNvPr id="3" name="Прямоугольник 2"/>
          <p:cNvSpPr/>
          <p:nvPr/>
        </p:nvSpPr>
        <p:spPr>
          <a:xfrm>
            <a:off x="504967" y="350482"/>
            <a:ext cx="8639033" cy="6740307"/>
          </a:xfrm>
          <a:prstGeom prst="rect">
            <a:avLst/>
          </a:prstGeom>
        </p:spPr>
        <p:txBody>
          <a:bodyPr wrap="square">
            <a:spAutoFit/>
          </a:bodyPr>
          <a:lstStyle/>
          <a:p>
            <a:pPr lvl="0" indent="571500" algn="just" eaLnBrk="0" fontAlgn="base" hangingPunct="0">
              <a:lnSpc>
                <a:spcPct val="150000"/>
              </a:lnSpc>
              <a:spcBef>
                <a:spcPct val="0"/>
              </a:spcBef>
              <a:spcAft>
                <a:spcPct val="0"/>
              </a:spcAft>
            </a:pP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Mehnat</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jarayonida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foydalaniladigan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vositalar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birlamchi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tabiat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moddalari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qayta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ishlangan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tabiat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moddalari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hamda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mehnat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jarayonini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amalga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oshirish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uchun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zarur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moddiy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shart-sharoitlar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ishlab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chiqarishning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buyumlashgan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yoki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moddiy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omilini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tashkil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etadi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Birlamchi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tabiat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moddalari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ishlab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chiqarish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jarayonini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amalga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oshirishda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birinchi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moddiy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manba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xizmat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qiladi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Biroq</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ishlab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chiqarish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rivojlana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borishi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bilan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kishilar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tabiat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moddalariga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marta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ishlov</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berish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bilan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kifoyalanmasdan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ularga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qayta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qayta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ishlov</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beradilar</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Ishlab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chiqarish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moddiy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omilini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ta`riflash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uchun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hozirgi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zamon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nazariyachilari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ishlab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chiqarish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vositalari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tushunchasidan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foydalanadilar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hollarda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kapital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atamasi</a:t>
            </a:r>
            <a:r>
              <a:rPr lang="en-US" sz="2400" dirty="0">
                <a:latin typeface="Times New Roman" panose="02020603050405020304" pitchFamily="18" charset="0"/>
                <a:cs typeface="Times New Roman" panose="02020603050405020304" pitchFamily="18" charset="0"/>
              </a:rPr>
              <a:t> ham </a:t>
            </a:r>
            <a:r>
              <a:rPr lang="en-US" sz="2400" dirty="0" err="1">
                <a:latin typeface="Times New Roman" panose="02020603050405020304" pitchFamily="18" charset="0"/>
                <a:cs typeface="Times New Roman" panose="02020603050405020304" pitchFamily="18" charset="0"/>
              </a:rPr>
              <a:t>qo`llaniladi</a:t>
            </a:r>
            <a:r>
              <a:rPr lang="en-US" sz="24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xmlns="" val="115601875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386367" y="585300"/>
            <a:ext cx="566132" cy="365125"/>
          </a:xfrm>
        </p:spPr>
        <p:txBody>
          <a:bodyPr/>
          <a:lstStyle/>
          <a:p>
            <a:fld id="{1FE8DF1E-33BB-4377-9A26-35481BA06C7C}" type="slidenum">
              <a:rPr lang="en-US" sz="2400" smtClean="0">
                <a:solidFill>
                  <a:srgbClr val="C00000"/>
                </a:solidFill>
                <a:latin typeface="Arial" pitchFamily="34" charset="0"/>
                <a:cs typeface="Arial" pitchFamily="34" charset="0"/>
              </a:rPr>
              <a:pPr/>
              <a:t>14</a:t>
            </a:fld>
            <a:endParaRPr lang="en-US" sz="2400">
              <a:solidFill>
                <a:srgbClr val="C00000"/>
              </a:solidFill>
              <a:latin typeface="Arial" pitchFamily="34" charset="0"/>
              <a:cs typeface="Arial" pitchFamily="34" charset="0"/>
            </a:endParaRPr>
          </a:p>
        </p:txBody>
      </p:sp>
      <p:sp>
        <p:nvSpPr>
          <p:cNvPr id="5" name="Прямоугольник 4"/>
          <p:cNvSpPr/>
          <p:nvPr/>
        </p:nvSpPr>
        <p:spPr>
          <a:xfrm>
            <a:off x="409903" y="492371"/>
            <a:ext cx="8387255" cy="6694140"/>
          </a:xfrm>
          <a:prstGeom prst="rect">
            <a:avLst/>
          </a:prstGeom>
        </p:spPr>
        <p:txBody>
          <a:bodyPr wrap="square">
            <a:spAutoFit/>
          </a:bodyPr>
          <a:lstStyle/>
          <a:p>
            <a:pPr>
              <a:lnSpc>
                <a:spcPct val="150000"/>
              </a:lnSpc>
            </a:pPr>
            <a:r>
              <a:rPr lang="en-US" sz="2200" dirty="0" smtClean="0">
                <a:latin typeface="Times New Roman" panose="02020603050405020304" pitchFamily="18" charset="0"/>
                <a:cs typeface="Times New Roman" panose="02020603050405020304" pitchFamily="18" charset="0"/>
              </a:rPr>
              <a:t>	</a:t>
            </a:r>
            <a:r>
              <a:rPr lang="uz-Latn-UZ" sz="2200" dirty="0" smtClean="0">
                <a:latin typeface="Times New Roman" panose="02020603050405020304" pitchFamily="18" charset="0"/>
                <a:cs typeface="Times New Roman" panose="02020603050405020304" pitchFamily="18" charset="0"/>
              </a:rPr>
              <a:t>Ishlab </a:t>
            </a:r>
            <a:r>
              <a:rPr lang="uz-Latn-UZ" sz="2200" dirty="0">
                <a:latin typeface="Times New Roman" panose="02020603050405020304" pitchFamily="18" charset="0"/>
                <a:cs typeface="Times New Roman" panose="02020603050405020304" pitchFamily="18" charset="0"/>
              </a:rPr>
              <a:t>chiqarish vositalari mehnat buyumlaridan va mehnat vositalaridan iborat. Mehnat buyumlariga ishlab chiqarish jarayonida ishlov beriladi. Ular ilgari inson mehnati ta`sirida bo`lmagan tabiiy resurslardan yoki inson mehnati natijasi bo`lgan moddiy ashyolardan iborat bo`lishi mumkin. Mehnat vositalari esa mehnat qurollariga (ishlab chiqarish qurollariga) va mehnatning moddiy sharoitlari bo`lib xizmat qiluvchi vositalarga bo`linadi. Mehnat qurollari albatta inson mehnati bilan yaratiladi.</a:t>
            </a:r>
          </a:p>
          <a:p>
            <a:pPr>
              <a:lnSpc>
                <a:spcPct val="150000"/>
              </a:lnSpc>
            </a:pPr>
            <a:r>
              <a:rPr lang="en-US" sz="2200" dirty="0" smtClean="0">
                <a:latin typeface="Times New Roman" panose="02020603050405020304" pitchFamily="18" charset="0"/>
                <a:cs typeface="Times New Roman" panose="02020603050405020304" pitchFamily="18" charset="0"/>
              </a:rPr>
              <a:t>	</a:t>
            </a:r>
            <a:r>
              <a:rPr lang="uz-Latn-UZ" sz="2200" dirty="0" smtClean="0">
                <a:latin typeface="Times New Roman" panose="02020603050405020304" pitchFamily="18" charset="0"/>
                <a:cs typeface="Times New Roman" panose="02020603050405020304" pitchFamily="18" charset="0"/>
              </a:rPr>
              <a:t>Hozirgi </a:t>
            </a:r>
            <a:r>
              <a:rPr lang="uz-Latn-UZ" sz="2200" dirty="0">
                <a:latin typeface="Times New Roman" panose="02020603050405020304" pitchFamily="18" charset="0"/>
                <a:cs typeface="Times New Roman" panose="02020603050405020304" pitchFamily="18" charset="0"/>
              </a:rPr>
              <a:t>zamon iqtisod fani ishlab chiqarish omili deb ishlab chiqarish natijalarini belgilab beruvchi ob`ektlar, elementlar yoki shart-sharoitlarni tushunadi. Ishlab chiqarish omillari to`rt asosiy guruhga bo`lingan holda tahlil qilinadi: yer, kapital, mehnat va tadbirkorlik qobiliyati. </a:t>
            </a:r>
          </a:p>
        </p:txBody>
      </p:sp>
    </p:spTree>
    <p:extLst>
      <p:ext uri="{BB962C8B-B14F-4D97-AF65-F5344CB8AC3E}">
        <p14:creationId xmlns:p14="http://schemas.microsoft.com/office/powerpoint/2010/main" xmlns="" val="190556613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321973" y="585300"/>
            <a:ext cx="630526" cy="365125"/>
          </a:xfrm>
        </p:spPr>
        <p:txBody>
          <a:bodyPr/>
          <a:lstStyle/>
          <a:p>
            <a:fld id="{1FE8DF1E-33BB-4377-9A26-35481BA06C7C}" type="slidenum">
              <a:rPr lang="en-US" sz="2400" smtClean="0">
                <a:solidFill>
                  <a:srgbClr val="C00000"/>
                </a:solidFill>
                <a:latin typeface="Arial" pitchFamily="34" charset="0"/>
                <a:cs typeface="Arial" pitchFamily="34" charset="0"/>
              </a:rPr>
              <a:pPr/>
              <a:t>15</a:t>
            </a:fld>
            <a:endParaRPr lang="en-US" sz="2400">
              <a:solidFill>
                <a:srgbClr val="C00000"/>
              </a:solidFill>
              <a:latin typeface="Arial" pitchFamily="34" charset="0"/>
              <a:cs typeface="Arial" pitchFamily="34" charset="0"/>
            </a:endParaRPr>
          </a:p>
        </p:txBody>
      </p:sp>
      <p:sp>
        <p:nvSpPr>
          <p:cNvPr id="2" name="Прямоугольник 1"/>
          <p:cNvSpPr/>
          <p:nvPr/>
        </p:nvSpPr>
        <p:spPr>
          <a:xfrm>
            <a:off x="346841" y="312763"/>
            <a:ext cx="8497614" cy="6555641"/>
          </a:xfrm>
          <a:prstGeom prst="rect">
            <a:avLst/>
          </a:prstGeom>
        </p:spPr>
        <p:txBody>
          <a:bodyPr wrap="square">
            <a:spAutoFit/>
          </a:bodyPr>
          <a:lstStyle/>
          <a:p>
            <a:pPr algn="just">
              <a:lnSpc>
                <a:spcPct val="150000"/>
              </a:lnSpc>
              <a:spcAft>
                <a:spcPts val="0"/>
              </a:spcAft>
            </a:pPr>
            <a:r>
              <a:rPr lang="en-US" sz="2000" i="1" dirty="0" smtClean="0">
                <a:latin typeface="Times New Roman" panose="02020603050405020304" pitchFamily="18" charset="0"/>
                <a:ea typeface="Times New Roman" panose="02020603050405020304" pitchFamily="18" charset="0"/>
              </a:rPr>
              <a:t>	</a:t>
            </a:r>
            <a:r>
              <a:rPr lang="en-US" sz="2000" i="1" dirty="0" err="1" smtClean="0">
                <a:latin typeface="Times New Roman" panose="02020603050405020304" pitchFamily="18" charset="0"/>
                <a:ea typeface="Times New Roman" panose="02020603050405020304" pitchFamily="18" charset="0"/>
              </a:rPr>
              <a:t>Kapital</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ishlab</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chiqarishning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omili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sifatida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tovarlar</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va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xizmatlarni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ishlab</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chiqarishda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foydalaniladigan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ne`matlarning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yig`indisidan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iboratdir</a:t>
            </a:r>
            <a:r>
              <a:rPr lang="en-US" sz="2000" dirty="0">
                <a:latin typeface="Times New Roman" panose="02020603050405020304" pitchFamily="18" charset="0"/>
                <a:ea typeface="Times New Roman" panose="02020603050405020304" pitchFamily="18" charset="0"/>
              </a:rPr>
              <a:t>. </a:t>
            </a:r>
            <a:r>
              <a:rPr lang="en-US" sz="2000" dirty="0" err="1">
                <a:solidFill>
                  <a:srgbClr val="0000FF"/>
                </a:solidFill>
                <a:latin typeface="Times New Roman" panose="02020603050405020304" pitchFamily="18" charset="0"/>
                <a:ea typeface="Times New Roman" panose="02020603050405020304" pitchFamily="18" charset="0"/>
                <a:hlinkClick r:id="rId2"/>
              </a:rPr>
              <a:t>Ularga</a:t>
            </a:r>
            <a:r>
              <a:rPr lang="en-US" sz="2000" dirty="0">
                <a:solidFill>
                  <a:srgbClr val="0000FF"/>
                </a:solidFill>
                <a:latin typeface="Times New Roman" panose="02020603050405020304" pitchFamily="18" charset="0"/>
                <a:ea typeface="Times New Roman" panose="02020603050405020304" pitchFamily="18" charset="0"/>
                <a:hlinkClick r:id="rId2"/>
              </a:rPr>
              <a:t> </a:t>
            </a:r>
            <a:r>
              <a:rPr lang="en-US" sz="2000" dirty="0" err="1">
                <a:solidFill>
                  <a:srgbClr val="0000FF"/>
                </a:solidFill>
                <a:latin typeface="Times New Roman" panose="02020603050405020304" pitchFamily="18" charset="0"/>
                <a:ea typeface="Times New Roman" panose="02020603050405020304" pitchFamily="18" charset="0"/>
                <a:hlinkClick r:id="rId2"/>
              </a:rPr>
              <a:t>a</a:t>
            </a:r>
            <a:r>
              <a:rPr lang="en-US" sz="2000" dirty="0" err="1">
                <a:latin typeface="Times New Roman" panose="02020603050405020304" pitchFamily="18" charset="0"/>
                <a:ea typeface="Times New Roman" panose="02020603050405020304" pitchFamily="18" charset="0"/>
              </a:rPr>
              <a:t>sbob-uskunalar</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mashinalar</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binolar</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omborlar</a:t>
            </a:r>
            <a:r>
              <a:rPr lang="en-US" sz="2000" dirty="0">
                <a:latin typeface="Times New Roman" panose="02020603050405020304" pitchFamily="18" charset="0"/>
                <a:ea typeface="Times New Roman" panose="02020603050405020304" pitchFamily="18" charset="0"/>
              </a:rPr>
              <a:t>, transport </a:t>
            </a:r>
            <a:r>
              <a:rPr lang="en-US" sz="2000" dirty="0" err="1">
                <a:latin typeface="Times New Roman" panose="02020603050405020304" pitchFamily="18" charset="0"/>
                <a:ea typeface="Times New Roman" panose="02020603050405020304" pitchFamily="18" charset="0"/>
              </a:rPr>
              <a:t>kommunikatsiyalari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aloqa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vositalari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va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boshqalar</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kiradi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Keng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ma`noda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olib</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qaralganda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moddiy</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kapital</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tushunchasi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o`z</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tarkibiga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xomashyo</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va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materiallarni</a:t>
            </a:r>
            <a:r>
              <a:rPr lang="en-US" sz="2000" dirty="0">
                <a:latin typeface="Times New Roman" panose="02020603050405020304" pitchFamily="18" charset="0"/>
                <a:ea typeface="Times New Roman" panose="02020603050405020304" pitchFamily="18" charset="0"/>
              </a:rPr>
              <a:t> ham </a:t>
            </a:r>
            <a:r>
              <a:rPr lang="en-US" sz="2000" dirty="0" err="1">
                <a:latin typeface="Times New Roman" panose="02020603050405020304" pitchFamily="18" charset="0"/>
                <a:ea typeface="Times New Roman" panose="02020603050405020304" pitchFamily="18" charset="0"/>
              </a:rPr>
              <a:t>olsa</a:t>
            </a:r>
            <a:r>
              <a:rPr lang="en-US" sz="2000" dirty="0">
                <a:latin typeface="Times New Roman" panose="02020603050405020304" pitchFamily="18" charset="0"/>
                <a:ea typeface="Times New Roman" panose="02020603050405020304" pitchFamily="18" charset="0"/>
              </a:rPr>
              <a:t>-da, </a:t>
            </a:r>
            <a:r>
              <a:rPr lang="en-US" sz="2000" dirty="0" err="1">
                <a:latin typeface="Times New Roman" panose="02020603050405020304" pitchFamily="18" charset="0"/>
                <a:ea typeface="Times New Roman" panose="02020603050405020304" pitchFamily="18" charset="0"/>
              </a:rPr>
              <a:t>tadqiqotchilar</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kapital</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tushunchasini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ishlab</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chiqarishda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ko`p</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marta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ishga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solinadigan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moddiy</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elementlar</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bilan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cheklaydilar</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Fanda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tadbirkorlik</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faoliyatida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ishga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solinayotgan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pul</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mablag`lari</a:t>
            </a:r>
            <a:r>
              <a:rPr lang="en-US" sz="2000" dirty="0">
                <a:latin typeface="Times New Roman" panose="02020603050405020304" pitchFamily="18" charset="0"/>
                <a:ea typeface="Times New Roman" panose="02020603050405020304" pitchFamily="18" charset="0"/>
              </a:rPr>
              <a:t> ham </a:t>
            </a:r>
            <a:r>
              <a:rPr lang="en-US" sz="2000" dirty="0" err="1">
                <a:latin typeface="Times New Roman" panose="02020603050405020304" pitchFamily="18" charset="0"/>
                <a:ea typeface="Times New Roman" panose="02020603050405020304" pitchFamily="18" charset="0"/>
              </a:rPr>
              <a:t>kapital</a:t>
            </a:r>
            <a:r>
              <a:rPr lang="en-US" sz="2000" dirty="0">
                <a:latin typeface="Times New Roman" panose="02020603050405020304" pitchFamily="18" charset="0"/>
                <a:ea typeface="Times New Roman" panose="02020603050405020304" pitchFamily="18" charset="0"/>
              </a:rPr>
              <a:t> deb </a:t>
            </a:r>
            <a:r>
              <a:rPr lang="en-US" sz="2000" dirty="0" err="1">
                <a:latin typeface="Times New Roman" panose="02020603050405020304" pitchFamily="18" charset="0"/>
                <a:ea typeface="Times New Roman" panose="02020603050405020304" pitchFamily="18" charset="0"/>
              </a:rPr>
              <a:t>ataladi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Nazariy</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ma`noda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esa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pul</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to`g`ridan-to`g`ri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ishlab</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chiqarishda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uning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omili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sifatida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ishtirok</a:t>
            </a:r>
            <a:r>
              <a:rPr lang="en-US" sz="2000" dirty="0">
                <a:latin typeface="Times New Roman" panose="02020603050405020304" pitchFamily="18" charset="0"/>
                <a:ea typeface="Times New Roman" panose="02020603050405020304" pitchFamily="18" charset="0"/>
              </a:rPr>
              <a:t> eta </a:t>
            </a:r>
            <a:r>
              <a:rPr lang="en-US" sz="2000" dirty="0" err="1">
                <a:latin typeface="Times New Roman" panose="02020603050405020304" pitchFamily="18" charset="0"/>
                <a:ea typeface="Times New Roman" panose="02020603050405020304" pitchFamily="18" charset="0"/>
              </a:rPr>
              <a:t>olmaydi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Shuning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uchun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nazariy</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ma`noda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qo`llanayotgan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kapital</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tushunchasini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pul</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mablag`larini</a:t>
            </a:r>
            <a:r>
              <a:rPr lang="en-US" sz="2000" dirty="0">
                <a:latin typeface="Times New Roman" panose="02020603050405020304" pitchFamily="18" charset="0"/>
                <a:ea typeface="Times New Roman" panose="02020603050405020304" pitchFamily="18" charset="0"/>
              </a:rPr>
              <a:t> ham </a:t>
            </a:r>
            <a:r>
              <a:rPr lang="en-US" sz="2000" dirty="0" err="1">
                <a:latin typeface="Times New Roman" panose="02020603050405020304" pitchFamily="18" charset="0"/>
                <a:ea typeface="Times New Roman" panose="02020603050405020304" pitchFamily="18" charset="0"/>
              </a:rPr>
              <a:t>o`z</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ichiga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oladigan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amaliy</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xo`jalik</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faoliyatidagi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kapital</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tushunchasidan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farqlash</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uchun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moddiy</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kapital</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atamasidan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foydalanadilar</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Moddiy</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kapitalning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texnik</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holati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va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darajasi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ishlab</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chiqarish</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samaradorligiga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juda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kuchli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ta`sir</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etadi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va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uning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samaradorligini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belgilab</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beradi</a:t>
            </a:r>
            <a:r>
              <a:rPr lang="en-US" sz="2000" dirty="0">
                <a:latin typeface="Times New Roman" panose="02020603050405020304" pitchFamily="18" charset="0"/>
                <a:ea typeface="Times New Roman" panose="02020603050405020304" pitchFamily="18" charset="0"/>
              </a:rPr>
              <a:t>.</a:t>
            </a:r>
            <a:endParaRPr lang="ru-RU"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46930647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23081" y="585300"/>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pPr/>
              <a:t>16</a:t>
            </a:fld>
            <a:endParaRPr lang="en-US" sz="2400" dirty="0">
              <a:solidFill>
                <a:srgbClr val="C00000"/>
              </a:solidFill>
              <a:latin typeface="Arial" pitchFamily="34" charset="0"/>
              <a:cs typeface="Arial" pitchFamily="34" charset="0"/>
            </a:endParaRPr>
          </a:p>
        </p:txBody>
      </p:sp>
      <p:pic>
        <p:nvPicPr>
          <p:cNvPr id="2050" name="Рисунок 324"/>
          <p:cNvPicPr>
            <a:picLocks noChangeAspect="1" noChangeArrowheads="1"/>
          </p:cNvPicPr>
          <p:nvPr/>
        </p:nvPicPr>
        <p:blipFill>
          <a:blip r:embed="rId2" cstate="print">
            <a:extLst>
              <a:ext uri="{28A0092B-C50C-407E-A947-70E740481C1C}">
                <a14:useLocalDpi xmlns:a14="http://schemas.microsoft.com/office/drawing/2010/main" xmlns="" val="0"/>
              </a:ext>
            </a:extLst>
          </a:blip>
          <a:srcRect l="34541" t="24663" r="24530" b="50127"/>
          <a:stretch>
            <a:fillRect/>
          </a:stretch>
        </p:blipFill>
        <p:spPr bwMode="auto">
          <a:xfrm>
            <a:off x="1560391" y="244814"/>
            <a:ext cx="458906" cy="421289"/>
          </a:xfrm>
          <a:prstGeom prst="rect">
            <a:avLst/>
          </a:prstGeom>
          <a:noFill/>
          <a:extLst>
            <a:ext uri="{909E8E84-426E-40DD-AFC4-6F175D3DCCD1}">
              <a14:hiddenFill xmlns:a14="http://schemas.microsoft.com/office/drawing/2010/main" xmlns="">
                <a:solidFill>
                  <a:srgbClr val="FFFFFF"/>
                </a:solidFill>
              </a14:hiddenFill>
            </a:ext>
          </a:extLst>
        </p:spPr>
      </p:pic>
      <p:pic>
        <p:nvPicPr>
          <p:cNvPr id="2049" name="Рисунок 323" descr="Описание: Graphic10"/>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75528" y="950425"/>
            <a:ext cx="672765" cy="554521"/>
          </a:xfrm>
          <a:prstGeom prst="rect">
            <a:avLst/>
          </a:prstGeom>
          <a:noFill/>
          <a:extLst>
            <a:ext uri="{909E8E84-426E-40DD-AFC4-6F175D3DCCD1}">
              <a14:hiddenFill xmlns:a14="http://schemas.microsoft.com/office/drawing/2010/main" xmlns="">
                <a:solidFill>
                  <a:srgbClr val="FFFFFF"/>
                </a:solidFill>
              </a14:hiddenFill>
            </a:ext>
          </a:extLst>
        </p:spPr>
      </p:pic>
      <p:sp>
        <p:nvSpPr>
          <p:cNvPr id="2" name="Rectangle 3"/>
          <p:cNvSpPr>
            <a:spLocks noChangeArrowheads="1"/>
          </p:cNvSpPr>
          <p:nvPr/>
        </p:nvSpPr>
        <p:spPr bwMode="auto">
          <a:xfrm>
            <a:off x="1084383" y="222693"/>
            <a:ext cx="6630868"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Rectangle 4"/>
          <p:cNvSpPr>
            <a:spLocks noChangeArrowheads="1"/>
          </p:cNvSpPr>
          <p:nvPr/>
        </p:nvSpPr>
        <p:spPr bwMode="auto">
          <a:xfrm>
            <a:off x="1171999" y="156673"/>
            <a:ext cx="7435973" cy="52322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indent="571500" fontAlgn="base">
              <a:spcBef>
                <a:spcPct val="0"/>
              </a:spcBef>
              <a:spcAft>
                <a:spcPct val="0"/>
              </a:spcAft>
            </a:pP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uz-Cyrl-UZ"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5</a:t>
            </a:r>
            <a:r>
              <a:rPr lang="uz-Cyrl-UZ" sz="2800" b="1" dirty="0" smtClean="0">
                <a:latin typeface="Times New Roman" pitchFamily="18" charset="0"/>
                <a:ea typeface="Times New Roman" pitchFamily="18" charset="0"/>
                <a:cs typeface="Times New Roman" pitchFamily="18" charset="0"/>
              </a:rPr>
              <a:t>. </a:t>
            </a:r>
            <a:r>
              <a:rPr lang="en-US" sz="2800" b="1" dirty="0" err="1">
                <a:latin typeface="Times New Roman" panose="02020603050405020304" pitchFamily="18" charset="0"/>
                <a:cs typeface="Times New Roman" panose="02020603050405020304" pitchFamily="18" charset="0"/>
              </a:rPr>
              <a:t>Tabiiy</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omil</a:t>
            </a:r>
            <a:endParaRPr kumimoji="0" lang="ru-RU" sz="28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5" name="Прямоугольник 4"/>
          <p:cNvSpPr/>
          <p:nvPr/>
        </p:nvSpPr>
        <p:spPr>
          <a:xfrm>
            <a:off x="411910" y="585300"/>
            <a:ext cx="8558669" cy="5816977"/>
          </a:xfrm>
          <a:prstGeom prst="rect">
            <a:avLst/>
          </a:prstGeom>
        </p:spPr>
        <p:txBody>
          <a:bodyPr wrap="square">
            <a:spAutoFit/>
          </a:bodyPr>
          <a:lstStyle/>
          <a:p>
            <a:pPr>
              <a:lnSpc>
                <a:spcPct val="150000"/>
              </a:lnSpc>
            </a:pPr>
            <a:r>
              <a:rPr lang="en-US" sz="2200" dirty="0" smtClean="0">
                <a:latin typeface="Times New Roman" panose="02020603050405020304" pitchFamily="18" charset="0"/>
                <a:cs typeface="Times New Roman" panose="02020603050405020304" pitchFamily="18" charset="0"/>
              </a:rPr>
              <a:t>	</a:t>
            </a:r>
            <a:r>
              <a:rPr lang="uz-Latn-UZ" sz="2200" dirty="0" smtClean="0">
                <a:latin typeface="Times New Roman" panose="02020603050405020304" pitchFamily="18" charset="0"/>
                <a:cs typeface="Times New Roman" panose="02020603050405020304" pitchFamily="18" charset="0"/>
              </a:rPr>
              <a:t>Ishlab </a:t>
            </a:r>
            <a:r>
              <a:rPr lang="uz-Latn-UZ" sz="2200" dirty="0">
                <a:latin typeface="Times New Roman" panose="02020603050405020304" pitchFamily="18" charset="0"/>
                <a:cs typeface="Times New Roman" panose="02020603050405020304" pitchFamily="18" charset="0"/>
              </a:rPr>
              <a:t>chiqarish jarayoni har doim u yoki bu darajada tabiiy resurslardan foydalanishga asoslangan. Keng ma`noda jamiyat va inson tabiatning ajralmas qismidir va tabiatdan tashqarida o`z faoliyatini olib bora olmaydi. Tabiiy resurslar  ishlab chiqarishning muqarrar sharti sifatida uning o`sishi uchun tabiiy negiz bo`lib xizmat qiladi. Ular, shuningdek, jamiyat milliy boyligini yaratishning muhim manbaidir. Ingliz iqtisodchisi U.Petti: "Mehnat-boylikning otasi, yer esa uning onasi", – degan edi</a:t>
            </a:r>
            <a:r>
              <a:rPr lang="uz-Latn-UZ" sz="2200" dirty="0" smtClean="0">
                <a:latin typeface="Times New Roman" panose="02020603050405020304" pitchFamily="18" charset="0"/>
                <a:cs typeface="Times New Roman" panose="02020603050405020304" pitchFamily="18" charset="0"/>
              </a:rPr>
              <a:t>.</a:t>
            </a:r>
            <a:r>
              <a:rPr lang="en-US" sz="2200" dirty="0" smtClean="0">
                <a:latin typeface="Times New Roman" panose="02020603050405020304" pitchFamily="18" charset="0"/>
                <a:cs typeface="Times New Roman" panose="02020603050405020304" pitchFamily="18" charset="0"/>
              </a:rPr>
              <a:t> </a:t>
            </a:r>
          </a:p>
          <a:p>
            <a:pPr>
              <a:lnSpc>
                <a:spcPct val="150000"/>
              </a:lnSpc>
            </a:pP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Yer</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qanday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jamiyat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qanday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mamlakatning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beqiyos</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boyligidir</a:t>
            </a:r>
            <a:r>
              <a:rPr lang="en-US" sz="2400" dirty="0">
                <a:latin typeface="Times New Roman" panose="02020603050405020304" pitchFamily="18" charset="0"/>
                <a:cs typeface="Times New Roman" panose="02020603050405020304" pitchFamily="18" charset="0"/>
              </a:rPr>
              <a:t>. U </a:t>
            </a:r>
            <a:r>
              <a:rPr lang="en-US" sz="2400" dirty="0" err="1">
                <a:latin typeface="Times New Roman" panose="02020603050405020304" pitchFamily="18" charset="0"/>
                <a:cs typeface="Times New Roman" panose="02020603050405020304" pitchFamily="18" charset="0"/>
              </a:rPr>
              <a:t>bitmas-tuganmas</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xazina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kelgusi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avlodlarga</a:t>
            </a:r>
            <a:r>
              <a:rPr lang="en-US" sz="2400" dirty="0">
                <a:latin typeface="Times New Roman" panose="02020603050405020304" pitchFamily="18" charset="0"/>
                <a:cs typeface="Times New Roman" panose="02020603050405020304" pitchFamily="18" charset="0"/>
              </a:rPr>
              <a:t> ham </a:t>
            </a:r>
            <a:r>
              <a:rPr lang="en-US" sz="2400" dirty="0" err="1">
                <a:latin typeface="Times New Roman" panose="02020603050405020304" pitchFamily="18" charset="0"/>
                <a:cs typeface="Times New Roman" panose="02020603050405020304" pitchFamily="18" charset="0"/>
              </a:rPr>
              <a:t>qoladigan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asosiy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merosdir</a:t>
            </a:r>
            <a:r>
              <a:rPr lang="en-US" sz="2400" dirty="0">
                <a:latin typeface="Times New Roman" panose="02020603050405020304" pitchFamily="18" charset="0"/>
                <a:cs typeface="Times New Roman" panose="02020603050405020304" pitchFamily="18" charset="0"/>
              </a:rPr>
              <a:t>. </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57213444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21687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378634" y="30980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pPr/>
              <a:t>17</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252509" y="216879"/>
            <a:ext cx="8481587" cy="5863144"/>
          </a:xfrm>
          <a:prstGeom prst="rect">
            <a:avLst/>
          </a:prstGeom>
        </p:spPr>
        <p:txBody>
          <a:bodyPr wrap="square">
            <a:spAutoFit/>
          </a:bodyPr>
          <a:lstStyle/>
          <a:p>
            <a:pPr algn="just">
              <a:lnSpc>
                <a:spcPct val="150000"/>
              </a:lnSpc>
              <a:spcAft>
                <a:spcPts val="0"/>
              </a:spcAft>
            </a:pPr>
            <a:r>
              <a:rPr lang="en-US" sz="2200" dirty="0" smtClean="0">
                <a:latin typeface="Times New Roman" panose="02020603050405020304" pitchFamily="18" charset="0"/>
                <a:cs typeface="Times New Roman" panose="02020603050405020304" pitchFamily="18" charset="0"/>
              </a:rPr>
              <a:t>	</a:t>
            </a:r>
            <a:r>
              <a:rPr lang="uz-Latn-UZ" sz="2200" dirty="0" smtClean="0">
                <a:latin typeface="Times New Roman" panose="02020603050405020304" pitchFamily="18" charset="0"/>
                <a:cs typeface="Times New Roman" panose="02020603050405020304" pitchFamily="18" charset="0"/>
              </a:rPr>
              <a:t>Ishlab </a:t>
            </a:r>
            <a:r>
              <a:rPr lang="uz-Latn-UZ" sz="2200" dirty="0">
                <a:latin typeface="Times New Roman" panose="02020603050405020304" pitchFamily="18" charset="0"/>
                <a:cs typeface="Times New Roman" panose="02020603050405020304" pitchFamily="18" charset="0"/>
              </a:rPr>
              <a:t>chiqarishni amalga oshirish uchun yerdan, yer osti boyliklaridan, o`rmonlardan, suvdan va boshqa tabiiy resurslardan foydalanish lozim. Mamlakatdagi xo`jalik yuritish tizimi ulardan oqilona va ehtiyotkorlik bilan, tejab-tergab foydalanish uchun imkoniyat yaratishi va ishlab chiqarish ishtirokchilarini shunday ish olib borishga undashi lozim. Tabiiy resurslarni saqlash va ko`paytirishdan butun jamiyat manfaatdordir</a:t>
            </a:r>
            <a:r>
              <a:rPr lang="uz-Latn-UZ" sz="2200" dirty="0" smtClean="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Tabiiy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resurslardan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jumladan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yerdan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noshudlik</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bilan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tabiatga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zarar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yetkazgan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holda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foydalanish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o`z</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mazmuniga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ko`ra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jamiyat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boyligini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nobud</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qilishdir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chunki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ijtimoiy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chiqarish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o`sishining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moddiy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negiziga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putur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yetkazadi</a:t>
            </a:r>
            <a:r>
              <a:rPr lang="en-US" sz="2400" dirty="0">
                <a:latin typeface="Times New Roman" panose="02020603050405020304" pitchFamily="18" charset="0"/>
                <a:ea typeface="Times New Roman" panose="02020603050405020304" pitchFamily="18" charset="0"/>
              </a:rPr>
              <a:t>.    </a:t>
            </a:r>
            <a:endParaRPr lang="ru-RU" sz="1400" dirty="0">
              <a:latin typeface="Times New Roman" panose="02020603050405020304" pitchFamily="18" charset="0"/>
              <a:ea typeface="Times New Roman" panose="02020603050405020304" pitchFamily="18" charset="0"/>
            </a:endParaRPr>
          </a:p>
          <a:p>
            <a:pPr>
              <a:lnSpc>
                <a:spcPct val="150000"/>
              </a:lnSpc>
            </a:pP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91085499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112772"/>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395786" y="222620"/>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pPr/>
              <a:t>18</a:t>
            </a:fld>
            <a:endParaRPr lang="en-US" sz="2400" dirty="0">
              <a:solidFill>
                <a:srgbClr val="C00000"/>
              </a:solidFill>
              <a:latin typeface="Arial" pitchFamily="34" charset="0"/>
              <a:cs typeface="Arial" pitchFamily="34" charset="0"/>
            </a:endParaRPr>
          </a:p>
        </p:txBody>
      </p:sp>
      <p:sp>
        <p:nvSpPr>
          <p:cNvPr id="3" name="Прямоугольник 2"/>
          <p:cNvSpPr/>
          <p:nvPr/>
        </p:nvSpPr>
        <p:spPr>
          <a:xfrm>
            <a:off x="236483" y="112772"/>
            <a:ext cx="8734095" cy="5624232"/>
          </a:xfrm>
          <a:prstGeom prst="rect">
            <a:avLst/>
          </a:prstGeom>
        </p:spPr>
        <p:txBody>
          <a:bodyPr wrap="square">
            <a:spAutoFit/>
          </a:bodyPr>
          <a:lstStyle/>
          <a:p>
            <a:pPr>
              <a:lnSpc>
                <a:spcPct val="150000"/>
              </a:lnSpc>
            </a:pP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Iqtisodchilar</a:t>
            </a:r>
            <a:r>
              <a:rPr lang="en-US" sz="2200" dirty="0" smtClean="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tabiiy</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resurslarni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ikki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toifaga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ajratadilar</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Bular</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haq</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to`lab</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o`zlashtirib</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olinadigan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tekinga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o`zlashtirilib</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olinadigan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resurslardir</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Tabiiy</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resurslar</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haq</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to`lab</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o`zlashtirib</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olinganda</a:t>
            </a:r>
            <a:r>
              <a:rPr lang="en-US" sz="2200" dirty="0">
                <a:latin typeface="Times New Roman" panose="02020603050405020304" pitchFamily="18" charset="0"/>
                <a:ea typeface="Times New Roman" panose="02020603050405020304" pitchFamily="18" charset="0"/>
              </a:rPr>
              <a:t>, firma </a:t>
            </a:r>
            <a:r>
              <a:rPr lang="en-US" sz="2200" dirty="0" err="1">
                <a:latin typeface="Times New Roman" panose="02020603050405020304" pitchFamily="18" charset="0"/>
                <a:ea typeface="Times New Roman" panose="02020603050405020304" pitchFamily="18" charset="0"/>
              </a:rPr>
              <a:t>yoki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resursning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iste`molchisi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uning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samarasini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to`la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ravishda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o`zi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o`zlashtiradi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Bozor</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iqtisodiyoti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mamlakatlarida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haq</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to`lab</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o`zlashtiriladigan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tabiiy</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resurslar</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qatoriga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birinchi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navbatda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er</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kiradi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Erni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haq</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to`lab</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qo`lga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kiritgan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fermer</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unda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etishtirilgan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g`alla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yoki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paxtani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to`la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ravishda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erkin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tasarruf</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qiladi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Foydali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qazilmalar</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neft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gaz</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konlari</a:t>
            </a:r>
            <a:r>
              <a:rPr lang="en-US" sz="2200" dirty="0">
                <a:latin typeface="Times New Roman" panose="02020603050405020304" pitchFamily="18" charset="0"/>
                <a:ea typeface="Times New Roman" panose="02020603050405020304" pitchFamily="18" charset="0"/>
              </a:rPr>
              <a:t>)</a:t>
            </a:r>
            <a:r>
              <a:rPr lang="en-US" sz="2200" dirty="0" err="1">
                <a:latin typeface="Times New Roman" panose="02020603050405020304" pitchFamily="18" charset="0"/>
                <a:ea typeface="Times New Roman" panose="02020603050405020304" pitchFamily="18" charset="0"/>
              </a:rPr>
              <a:t>ning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egalari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qazib</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olingan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mahsulotni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yoki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konning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o`zini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sotishlari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mumkin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Tabiiy</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resurslar</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haq</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to`lab</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o`zlashtirilganda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raqobatli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bozor</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sharoitlarida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ulardan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samarali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tejab-tergab</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foydalanishga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erishiladi</a:t>
            </a:r>
            <a:r>
              <a:rPr lang="en-US" sz="2200" dirty="0">
                <a:latin typeface="Times New Roman" panose="02020603050405020304" pitchFamily="18" charset="0"/>
                <a:ea typeface="Times New Roman" panose="02020603050405020304" pitchFamily="18" charset="0"/>
              </a:rPr>
              <a:t>.</a:t>
            </a:r>
            <a:endParaRPr lang="ru-RU" sz="2200" dirty="0"/>
          </a:p>
        </p:txBody>
      </p:sp>
    </p:spTree>
    <p:extLst>
      <p:ext uri="{BB962C8B-B14F-4D97-AF65-F5344CB8AC3E}">
        <p14:creationId xmlns:p14="http://schemas.microsoft.com/office/powerpoint/2010/main" xmlns="" val="139041348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133758"/>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07682" y="238782"/>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pPr/>
              <a:t>19</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220717" y="133758"/>
            <a:ext cx="8765627" cy="6967933"/>
          </a:xfrm>
          <a:prstGeom prst="rect">
            <a:avLst/>
          </a:prstGeom>
        </p:spPr>
        <p:txBody>
          <a:bodyPr wrap="square">
            <a:spAutoFit/>
          </a:bodyPr>
          <a:lstStyle/>
          <a:p>
            <a:pPr>
              <a:lnSpc>
                <a:spcPct val="150000"/>
              </a:lnSpc>
            </a:pP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Tabiiy</a:t>
            </a:r>
            <a:r>
              <a:rPr lang="en-US" sz="2000" dirty="0" smtClean="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resurslarning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ikkinchi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toifasini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hatto</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bozor</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munosabatlari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to`la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qaror</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topgan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iqtisodiyotda</a:t>
            </a:r>
            <a:r>
              <a:rPr lang="en-US" sz="2000" dirty="0">
                <a:latin typeface="Times New Roman" panose="02020603050405020304" pitchFamily="18" charset="0"/>
                <a:ea typeface="Times New Roman" panose="02020603050405020304" pitchFamily="18" charset="0"/>
              </a:rPr>
              <a:t> ham, </a:t>
            </a:r>
            <a:r>
              <a:rPr lang="en-US" sz="2000" dirty="0" err="1">
                <a:latin typeface="Times New Roman" panose="02020603050405020304" pitchFamily="18" charset="0"/>
                <a:ea typeface="Times New Roman" panose="02020603050405020304" pitchFamily="18" charset="0"/>
              </a:rPr>
              <a:t>yuqorida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aytib</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o`tilganidek</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tekinga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o`zlashtirib</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olinadigan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resurslar</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tashkil</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etadi</a:t>
            </a:r>
            <a:r>
              <a:rPr lang="en-US" sz="2000" dirty="0">
                <a:latin typeface="Times New Roman" panose="02020603050405020304" pitchFamily="18" charset="0"/>
                <a:ea typeface="Times New Roman" panose="02020603050405020304" pitchFamily="18" charset="0"/>
              </a:rPr>
              <a:t>. Bu </a:t>
            </a:r>
            <a:r>
              <a:rPr lang="en-US" sz="2000" dirty="0" err="1">
                <a:latin typeface="Times New Roman" panose="02020603050405020304" pitchFamily="18" charset="0"/>
                <a:ea typeface="Times New Roman" panose="02020603050405020304" pitchFamily="18" charset="0"/>
              </a:rPr>
              <a:t>resurslardan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foydalanish</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jarayonida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jamiyat</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uchun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muayyan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muammolar</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yuzaga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kelishi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mumkin</a:t>
            </a:r>
            <a:r>
              <a:rPr lang="en-US" sz="2000" dirty="0">
                <a:latin typeface="Times New Roman" panose="02020603050405020304" pitchFamily="18" charset="0"/>
                <a:ea typeface="Times New Roman" panose="02020603050405020304" pitchFamily="18" charset="0"/>
              </a:rPr>
              <a:t>. Gap </a:t>
            </a:r>
            <a:r>
              <a:rPr lang="en-US" sz="2000" dirty="0" err="1">
                <a:latin typeface="Times New Roman" panose="02020603050405020304" pitchFamily="18" charset="0"/>
                <a:ea typeface="Times New Roman" panose="02020603050405020304" pitchFamily="18" charset="0"/>
              </a:rPr>
              <a:t>shundaki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mazkur</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resurslar</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alohida</a:t>
            </a:r>
            <a:r>
              <a:rPr lang="en-US" sz="2000" dirty="0">
                <a:latin typeface="Times New Roman" panose="02020603050405020304" pitchFamily="18" charset="0"/>
                <a:ea typeface="Times New Roman" panose="02020603050405020304" pitchFamily="18" charset="0"/>
              </a:rPr>
              <a:t> firma </a:t>
            </a:r>
            <a:r>
              <a:rPr lang="en-US" sz="2000" dirty="0" err="1">
                <a:latin typeface="Times New Roman" panose="02020603050405020304" pitchFamily="18" charset="0"/>
                <a:ea typeface="Times New Roman" panose="02020603050405020304" pitchFamily="18" charset="0"/>
              </a:rPr>
              <a:t>yoki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shaxslar</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uchun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tekin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resurslar</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bo`lib</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maydonga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chiqadi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lekin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ular</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butun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jamiyat</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uchun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bepul</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emas</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Haq</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to`lab</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o`zlashtiriladigan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resurslar</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qo`lga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kiritilishida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resurs</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egasining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mazkur</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resursga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oid</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xarajatlari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qoplab</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boriladi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Tekin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o`zlashtiriladigan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resurslar</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bo`yicha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esa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bunday</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bo`lmaydi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va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natijada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tashqi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oqibat</a:t>
            </a:r>
            <a:r>
              <a:rPr lang="en-US" sz="2000" dirty="0">
                <a:latin typeface="Times New Roman" panose="02020603050405020304" pitchFamily="18" charset="0"/>
                <a:ea typeface="Times New Roman" panose="02020603050405020304" pitchFamily="18" charset="0"/>
              </a:rPr>
              <a:t> (samara) </a:t>
            </a:r>
            <a:r>
              <a:rPr lang="en-US" sz="2000" dirty="0" err="1">
                <a:latin typeface="Times New Roman" panose="02020603050405020304" pitchFamily="18" charset="0"/>
                <a:ea typeface="Times New Roman" panose="02020603050405020304" pitchFamily="18" charset="0"/>
              </a:rPr>
              <a:t>yoki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qo`shimcha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oqibat</a:t>
            </a:r>
            <a:r>
              <a:rPr lang="en-US" sz="2000" dirty="0">
                <a:latin typeface="Times New Roman" panose="02020603050405020304" pitchFamily="18" charset="0"/>
                <a:ea typeface="Times New Roman" panose="02020603050405020304" pitchFamily="18" charset="0"/>
              </a:rPr>
              <a:t> deb </a:t>
            </a:r>
            <a:r>
              <a:rPr lang="en-US" sz="2000" dirty="0" err="1">
                <a:latin typeface="Times New Roman" panose="02020603050405020304" pitchFamily="18" charset="0"/>
                <a:ea typeface="Times New Roman" panose="02020603050405020304" pitchFamily="18" charset="0"/>
              </a:rPr>
              <a:t>ataladigan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hodisa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yuz</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beradi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Masalan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havoga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zaharli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gazlar</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chiqarilishi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aholi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salomatligiga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zarar</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etkazadi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Bunga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yo`l</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qo`ygan</a:t>
            </a:r>
            <a:r>
              <a:rPr lang="en-US" sz="2000" dirty="0">
                <a:latin typeface="Times New Roman" panose="02020603050405020304" pitchFamily="18" charset="0"/>
                <a:ea typeface="Times New Roman" panose="02020603050405020304" pitchFamily="18" charset="0"/>
              </a:rPr>
              <a:t> firma </a:t>
            </a:r>
            <a:r>
              <a:rPr lang="en-US" sz="2000" dirty="0" err="1">
                <a:latin typeface="Times New Roman" panose="02020603050405020304" pitchFamily="18" charset="0"/>
                <a:ea typeface="Times New Roman" panose="02020603050405020304" pitchFamily="18" charset="0"/>
              </a:rPr>
              <a:t>tabiiy</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resurs-havodan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tekinga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foydalanadi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va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ayni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paytda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iqtisodiyotning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boshqa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sub`ektlarining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bundan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ko`rayotgan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zararini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qoplab</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bermaydi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Yoki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oqar</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suvlarga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zaharli</a:t>
            </a:r>
            <a:r>
              <a:rPr lang="en-US" sz="2000" dirty="0">
                <a:latin typeface="Times New Roman" panose="02020603050405020304" pitchFamily="18" charset="0"/>
                <a:ea typeface="Times New Roman" panose="02020603050405020304" pitchFamily="18" charset="0"/>
              </a:rPr>
              <a:t> </a:t>
            </a:r>
            <a:r>
              <a:rPr lang="en-US" sz="2000" u="sng" dirty="0" err="1">
                <a:solidFill>
                  <a:srgbClr val="0000FF"/>
                </a:solidFill>
                <a:latin typeface="Times New Roman" panose="02020603050405020304" pitchFamily="18" charset="0"/>
                <a:ea typeface="Times New Roman" panose="02020603050405020304" pitchFamily="18" charset="0"/>
                <a:hlinkClick r:id="rId2"/>
              </a:rPr>
              <a:t>chiqindilar</a:t>
            </a:r>
            <a:r>
              <a:rPr lang="en-US" sz="2000" u="sng" dirty="0">
                <a:solidFill>
                  <a:srgbClr val="0000FF"/>
                </a:solidFill>
                <a:latin typeface="Times New Roman" panose="02020603050405020304" pitchFamily="18" charset="0"/>
                <a:ea typeface="Times New Roman" panose="02020603050405020304" pitchFamily="18" charset="0"/>
                <a:hlinkClick r:id="rId2"/>
              </a:rPr>
              <a:t> </a:t>
            </a:r>
            <a:r>
              <a:rPr lang="en-US" sz="2000" u="sng" dirty="0" err="1">
                <a:solidFill>
                  <a:srgbClr val="0000FF"/>
                </a:solidFill>
                <a:latin typeface="Times New Roman" panose="02020603050405020304" pitchFamily="18" charset="0"/>
                <a:ea typeface="Times New Roman" panose="02020603050405020304" pitchFamily="18" charset="0"/>
                <a:hlinkClick r:id="rId2"/>
              </a:rPr>
              <a:t>tashlanganda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daryo</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yoki</a:t>
            </a:r>
            <a:r>
              <a:rPr lang="en-US" sz="2000" dirty="0">
                <a:latin typeface="Times New Roman" panose="02020603050405020304" pitchFamily="18" charset="0"/>
                <a:ea typeface="Times New Roman" panose="02020603050405020304" pitchFamily="18" charset="0"/>
              </a:rPr>
              <a:t> soy </a:t>
            </a:r>
            <a:r>
              <a:rPr lang="en-US" sz="2000" dirty="0" err="1">
                <a:latin typeface="Times New Roman" panose="02020603050405020304" pitchFamily="18" charset="0"/>
                <a:ea typeface="Times New Roman" panose="02020603050405020304" pitchFamily="18" charset="0"/>
              </a:rPr>
              <a:t>ifloslanadi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baliqlar</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nobud</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bo`ladi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boshqa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kishilarning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suvdan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foydalanish</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imkoniyatlari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qisqaradi</a:t>
            </a:r>
            <a:r>
              <a:rPr lang="en-US" sz="2000" dirty="0">
                <a:latin typeface="Times New Roman" panose="02020603050405020304" pitchFamily="18" charset="0"/>
                <a:ea typeface="Times New Roman" panose="02020603050405020304" pitchFamily="18" charset="0"/>
              </a:rPr>
              <a:t>.</a:t>
            </a:r>
            <a:endParaRPr lang="ru-RU" sz="2000" dirty="0"/>
          </a:p>
        </p:txBody>
      </p:sp>
    </p:spTree>
    <p:extLst>
      <p:ext uri="{BB962C8B-B14F-4D97-AF65-F5344CB8AC3E}">
        <p14:creationId xmlns:p14="http://schemas.microsoft.com/office/powerpoint/2010/main" xmlns="" val="104195017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23081" y="585300"/>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pPr/>
              <a:t>20</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256106" y="376968"/>
            <a:ext cx="8679976" cy="6186309"/>
          </a:xfrm>
          <a:prstGeom prst="rect">
            <a:avLst/>
          </a:prstGeom>
        </p:spPr>
        <p:txBody>
          <a:bodyPr wrap="square">
            <a:spAutoFit/>
          </a:bodyPr>
          <a:lstStyle/>
          <a:p>
            <a:pPr algn="just">
              <a:lnSpc>
                <a:spcPct val="150000"/>
              </a:lnSpc>
              <a:spcAft>
                <a:spcPts val="0"/>
              </a:spcAft>
            </a:pPr>
            <a:r>
              <a:rPr lang="en-US" sz="2400" dirty="0" smtClean="0">
                <a:latin typeface="Times New Roman" panose="02020603050405020304" pitchFamily="18" charset="0"/>
                <a:ea typeface="Times New Roman" panose="02020603050405020304" pitchFamily="18" charset="0"/>
              </a:rPr>
              <a:t>	Pol </a:t>
            </a:r>
            <a:r>
              <a:rPr lang="en-US" sz="2400" dirty="0">
                <a:latin typeface="Times New Roman" panose="02020603050405020304" pitchFamily="18" charset="0"/>
                <a:ea typeface="Times New Roman" panose="02020603050405020304" pitchFamily="18" charset="0"/>
              </a:rPr>
              <a:t>Samuelson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Villyam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Nordxaus</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ta`kidlashlaricha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AQShda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tabiiy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resurslardan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foydalanishga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asoslangan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chiqarishning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iqtisodiyotdagi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ulushi</a:t>
            </a:r>
            <a:r>
              <a:rPr lang="en-US" sz="2400" dirty="0">
                <a:latin typeface="Times New Roman" panose="02020603050405020304" pitchFamily="18" charset="0"/>
                <a:ea typeface="Times New Roman" panose="02020603050405020304" pitchFamily="18" charset="0"/>
              </a:rPr>
              <a:t> 1987 </a:t>
            </a:r>
            <a:r>
              <a:rPr lang="en-US" sz="2400" dirty="0" err="1">
                <a:latin typeface="Times New Roman" panose="02020603050405020304" pitchFamily="18" charset="0"/>
                <a:ea typeface="Times New Roman" panose="02020603050405020304" pitchFamily="18" charset="0"/>
              </a:rPr>
              <a:t>yilda</a:t>
            </a:r>
            <a:r>
              <a:rPr lang="en-US" sz="2400" dirty="0">
                <a:latin typeface="Times New Roman" panose="02020603050405020304" pitchFamily="18" charset="0"/>
                <a:ea typeface="Times New Roman" panose="02020603050405020304" pitchFamily="18" charset="0"/>
              </a:rPr>
              <a:t> 4 </a:t>
            </a:r>
            <a:r>
              <a:rPr lang="en-US" sz="2400" dirty="0" err="1">
                <a:latin typeface="Times New Roman" panose="02020603050405020304" pitchFamily="18" charset="0"/>
                <a:ea typeface="Times New Roman" panose="02020603050405020304" pitchFamily="18" charset="0"/>
              </a:rPr>
              <a:t>foizni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tashkil</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etgan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Bozor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orqali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qo`lga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kiritiladigan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tabiiy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resurslarning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to`rtdan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uch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qismidan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fermer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xo`jaliklari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neft-gaz</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sanoatida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foydalanganlar</a:t>
            </a:r>
            <a:r>
              <a:rPr lang="en-US" sz="2400" dirty="0">
                <a:latin typeface="Times New Roman" panose="02020603050405020304" pitchFamily="18" charset="0"/>
                <a:ea typeface="Times New Roman" panose="02020603050405020304" pitchFamily="18" charset="0"/>
              </a:rPr>
              <a:t>.</a:t>
            </a:r>
            <a:endParaRPr lang="ru-RU" sz="2400" dirty="0">
              <a:latin typeface="Times New Roman" panose="02020603050405020304" pitchFamily="18" charset="0"/>
              <a:ea typeface="Times New Roman" panose="02020603050405020304" pitchFamily="18" charset="0"/>
            </a:endParaRPr>
          </a:p>
          <a:p>
            <a:pPr>
              <a:lnSpc>
                <a:spcPct val="150000"/>
              </a:lnSpc>
            </a:pPr>
            <a:r>
              <a:rPr lang="en-US" sz="2400" dirty="0" err="1">
                <a:latin typeface="Times New Roman" panose="02020603050405020304" pitchFamily="18" charset="0"/>
                <a:ea typeface="Times New Roman" panose="02020603050405020304" pitchFamily="18" charset="0"/>
              </a:rPr>
              <a:t>O`zbekiston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iqtisodiyotining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xomashyo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agrar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xarakteri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tufayli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tabiiy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resurslardan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foydalanishga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asoslangan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tarmoqlar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ulushi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juda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yuqori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Xususan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hozircha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qishloq</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xo`jaligi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iqtisodiyotimizning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yetakchi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tarmog`i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ekanligicha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qolmoqda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Aholi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farovonligi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mamlakatning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eksport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imkoniyatlari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ko`p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jihatdan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mana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shu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tarmoqdagi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ahvolga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bog`liq</a:t>
            </a:r>
            <a:r>
              <a:rPr lang="en-US" sz="2400" dirty="0">
                <a:latin typeface="Times New Roman" panose="02020603050405020304" pitchFamily="18" charset="0"/>
                <a:ea typeface="Times New Roman" panose="02020603050405020304" pitchFamily="18" charset="0"/>
              </a:rPr>
              <a:t>.</a:t>
            </a:r>
            <a:endParaRPr lang="ru-RU" sz="2400" dirty="0">
              <a:effectLst/>
              <a:latin typeface="Times New Roman"/>
              <a:ea typeface="Times New Roman"/>
            </a:endParaRPr>
          </a:p>
        </p:txBody>
      </p:sp>
    </p:spTree>
    <p:extLst>
      <p:ext uri="{BB962C8B-B14F-4D97-AF65-F5344CB8AC3E}">
        <p14:creationId xmlns:p14="http://schemas.microsoft.com/office/powerpoint/2010/main" xmlns="" val="91721733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21687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23081" y="30980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pPr/>
              <a:t>21</a:t>
            </a:fld>
            <a:endParaRPr lang="en-US" sz="2400" dirty="0">
              <a:solidFill>
                <a:srgbClr val="C00000"/>
              </a:solidFill>
              <a:latin typeface="Arial" pitchFamily="34" charset="0"/>
              <a:cs typeface="Arial" pitchFamily="34" charset="0"/>
            </a:endParaRPr>
          </a:p>
        </p:txBody>
      </p:sp>
      <p:pic>
        <p:nvPicPr>
          <p:cNvPr id="8194" name="Рисунок 304"/>
          <p:cNvPicPr>
            <a:picLocks noChangeAspect="1" noChangeArrowheads="1"/>
          </p:cNvPicPr>
          <p:nvPr/>
        </p:nvPicPr>
        <p:blipFill>
          <a:blip r:embed="rId2">
            <a:extLst>
              <a:ext uri="{28A0092B-C50C-407E-A947-70E740481C1C}">
                <a14:useLocalDpi xmlns:a14="http://schemas.microsoft.com/office/drawing/2010/main" xmlns="" val="0"/>
              </a:ext>
            </a:extLst>
          </a:blip>
          <a:srcRect l="34541" t="24663" r="24530" b="50127"/>
          <a:stretch>
            <a:fillRect/>
          </a:stretch>
        </p:blipFill>
        <p:spPr bwMode="auto">
          <a:xfrm>
            <a:off x="2812453" y="318428"/>
            <a:ext cx="497384" cy="477982"/>
          </a:xfrm>
          <a:prstGeom prst="rect">
            <a:avLst/>
          </a:prstGeom>
          <a:noFill/>
          <a:extLst>
            <a:ext uri="{909E8E84-426E-40DD-AFC4-6F175D3DCCD1}">
              <a14:hiddenFill xmlns:a14="http://schemas.microsoft.com/office/drawing/2010/main" xmlns="">
                <a:solidFill>
                  <a:srgbClr val="FFFFFF"/>
                </a:solidFill>
              </a14:hiddenFill>
            </a:ext>
          </a:extLst>
        </p:spPr>
      </p:pic>
      <p:pic>
        <p:nvPicPr>
          <p:cNvPr id="8193" name="Рисунок 303" descr="Описание: Graphic10"/>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99209" y="966788"/>
            <a:ext cx="523875" cy="431800"/>
          </a:xfrm>
          <a:prstGeom prst="rect">
            <a:avLst/>
          </a:prstGeom>
          <a:noFill/>
          <a:extLst>
            <a:ext uri="{909E8E84-426E-40DD-AFC4-6F175D3DCCD1}">
              <a14:hiddenFill xmlns:a14="http://schemas.microsoft.com/office/drawing/2010/main" xmlns="">
                <a:solidFill>
                  <a:srgbClr val="FFFFFF"/>
                </a:solidFill>
              </a14:hiddenFill>
            </a:ext>
          </a:extLst>
        </p:spPr>
      </p:pic>
      <p:sp>
        <p:nvSpPr>
          <p:cNvPr id="3" name="Rectangle 3"/>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4" name="Rectangle 4"/>
          <p:cNvSpPr>
            <a:spLocks noChangeArrowheads="1"/>
          </p:cNvSpPr>
          <p:nvPr/>
        </p:nvSpPr>
        <p:spPr bwMode="auto">
          <a:xfrm>
            <a:off x="0" y="457200"/>
            <a:ext cx="9144000" cy="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Arial" pitchFamily="34" charset="0"/>
                <a:cs typeface="Arial" pitchFamily="34" charset="0"/>
              </a:rPr>
              <a:t/>
            </a:r>
            <a:br>
              <a:rPr kumimoji="0" lang="ru-RU" sz="1800" b="0" i="0" u="none" strike="noStrike" cap="none" normalizeH="0" baseline="0" smtClean="0">
                <a:ln>
                  <a:noFill/>
                </a:ln>
                <a:solidFill>
                  <a:schemeClr val="tx1"/>
                </a:solidFill>
                <a:effectLst/>
                <a:latin typeface="Arial" pitchFamily="34" charset="0"/>
                <a:cs typeface="Arial" pitchFamily="34" charset="0"/>
              </a:rPr>
            </a:br>
            <a:endParaRPr kumimoji="0" lang="ru-RU" sz="18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11" name="Прямоугольник 10"/>
          <p:cNvSpPr/>
          <p:nvPr/>
        </p:nvSpPr>
        <p:spPr>
          <a:xfrm>
            <a:off x="3441722" y="309808"/>
            <a:ext cx="2260555" cy="461665"/>
          </a:xfrm>
          <a:prstGeom prst="rect">
            <a:avLst/>
          </a:prstGeom>
        </p:spPr>
        <p:txBody>
          <a:bodyPr wrap="none">
            <a:spAutoFit/>
          </a:bodyPr>
          <a:lstStyle/>
          <a:p>
            <a:r>
              <a:rPr lang="uz-Cyrl-UZ" sz="2400" b="1" dirty="0" smtClean="0">
                <a:latin typeface="Times New Roman" panose="02020603050405020304" pitchFamily="18" charset="0"/>
                <a:ea typeface="Times New Roman" panose="02020603050405020304" pitchFamily="18" charset="0"/>
              </a:rPr>
              <a:t>6</a:t>
            </a:r>
            <a:r>
              <a:rPr lang="en-US" sz="2400" b="1" dirty="0" smtClean="0">
                <a:latin typeface="Times New Roman" panose="02020603050405020304" pitchFamily="18" charset="0"/>
                <a:ea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rPr>
              <a:t>Mehnat</a:t>
            </a:r>
            <a:r>
              <a:rPr lang="en-US" sz="2400" b="1" dirty="0" smtClean="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omili</a:t>
            </a:r>
            <a:endParaRPr lang="ru-RU" sz="2400" dirty="0"/>
          </a:p>
        </p:txBody>
      </p:sp>
      <p:sp>
        <p:nvSpPr>
          <p:cNvPr id="12" name="Прямоугольник 11"/>
          <p:cNvSpPr/>
          <p:nvPr/>
        </p:nvSpPr>
        <p:spPr>
          <a:xfrm>
            <a:off x="299543" y="776462"/>
            <a:ext cx="8734098" cy="5576976"/>
          </a:xfrm>
          <a:prstGeom prst="rect">
            <a:avLst/>
          </a:prstGeom>
        </p:spPr>
        <p:txBody>
          <a:bodyPr wrap="square">
            <a:spAutoFit/>
          </a:bodyPr>
          <a:lstStyle/>
          <a:p>
            <a:pPr>
              <a:lnSpc>
                <a:spcPct val="150000"/>
              </a:lnSpc>
            </a:pPr>
            <a:r>
              <a:rPr lang="en-US" sz="2000" dirty="0" smtClean="0">
                <a:latin typeface="Times New Roman" panose="02020603050405020304" pitchFamily="18" charset="0"/>
                <a:cs typeface="Times New Roman" panose="02020603050405020304" pitchFamily="18" charset="0"/>
              </a:rPr>
              <a:t>	</a:t>
            </a:r>
            <a:r>
              <a:rPr lang="uz-Latn-UZ" sz="2000" dirty="0" smtClean="0">
                <a:latin typeface="Times New Roman" panose="02020603050405020304" pitchFamily="18" charset="0"/>
                <a:cs typeface="Times New Roman" panose="02020603050405020304" pitchFamily="18" charset="0"/>
              </a:rPr>
              <a:t>Ishlab </a:t>
            </a:r>
            <a:r>
              <a:rPr lang="uz-Latn-UZ" sz="2000" dirty="0">
                <a:latin typeface="Times New Roman" panose="02020603050405020304" pitchFamily="18" charset="0"/>
                <a:cs typeface="Times New Roman" panose="02020603050405020304" pitchFamily="18" charset="0"/>
              </a:rPr>
              <a:t>chiqarish jarayonida ishlab chiqarish vositalari bilan bir qatorda insonning mehnat qilish qobiliyati, ya`ni ishchi kuchi iste`mol qilinadi. Ishlab chiqarishning boshqa omillaridan farqli ravishda inson ishlab chiqarish jarayonida ongli ravishda, faollik va tashabbuskorlik bilan ishtirok etadi. Insonning zamonaviy iqtisodiyotdagi yaratuvchilik roli mehnat omili tushunchasi orqali ifoda etiladi.</a:t>
            </a:r>
          </a:p>
          <a:p>
            <a:pPr>
              <a:lnSpc>
                <a:spcPct val="150000"/>
              </a:lnSpc>
            </a:pPr>
            <a:r>
              <a:rPr lang="uz-Latn-UZ" sz="2000" dirty="0">
                <a:latin typeface="Times New Roman" panose="02020603050405020304" pitchFamily="18" charset="0"/>
                <a:cs typeface="Times New Roman" panose="02020603050405020304" pitchFamily="18" charset="0"/>
              </a:rPr>
              <a:t>        Inson iqtisodiyotning birlamchi sub`yektidir. Iqtisodiyotning alohida olingan insondan farqlanuvchi boshqa sub`yektlari ham pirovard natijada kishilarning turli-tuman guruhlari manfaatlarini ifodalovchi uyushmalar bo`lib maydonga chiqadi. Inson iqtisodiyotning tashabbuskor sub`yekti, u tanlash erkinligiga ega va o`zining nuqtai nazaridan iqtisodiy oqilona va samarali qarorlar qabul qiladi, bunda o`zining manfaatlari va maqsadlariga muvofiq holda mavjud shart-sharoitlarni e`tiborga oladi, kerakli axborotlardan foydalanadi. </a:t>
            </a:r>
          </a:p>
        </p:txBody>
      </p:sp>
    </p:spTree>
    <p:extLst>
      <p:ext uri="{BB962C8B-B14F-4D97-AF65-F5344CB8AC3E}">
        <p14:creationId xmlns:p14="http://schemas.microsoft.com/office/powerpoint/2010/main" xmlns="" val="15003316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0" y="21687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382138" y="30980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pPr/>
              <a:t>22</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291986" y="333137"/>
            <a:ext cx="8320428" cy="6524863"/>
          </a:xfrm>
          <a:prstGeom prst="rect">
            <a:avLst/>
          </a:prstGeom>
        </p:spPr>
        <p:txBody>
          <a:bodyPr wrap="square">
            <a:spAutoFit/>
          </a:bodyPr>
          <a:lstStyle/>
          <a:p>
            <a:r>
              <a:rPr lang="en-US" sz="2200" dirty="0" smtClean="0">
                <a:latin typeface="Times New Roman" panose="02020603050405020304" pitchFamily="18" charset="0"/>
                <a:cs typeface="Times New Roman" panose="02020603050405020304" pitchFamily="18" charset="0"/>
              </a:rPr>
              <a:t>	</a:t>
            </a:r>
            <a:r>
              <a:rPr lang="uz-Latn-UZ" sz="2200" dirty="0" smtClean="0">
                <a:latin typeface="Times New Roman" panose="02020603050405020304" pitchFamily="18" charset="0"/>
                <a:cs typeface="Times New Roman" panose="02020603050405020304" pitchFamily="18" charset="0"/>
              </a:rPr>
              <a:t>Inson </a:t>
            </a:r>
            <a:r>
              <a:rPr lang="uz-Latn-UZ" sz="2200" dirty="0">
                <a:latin typeface="Times New Roman" panose="02020603050405020304" pitchFamily="18" charset="0"/>
                <a:cs typeface="Times New Roman" panose="02020603050405020304" pitchFamily="18" charset="0"/>
              </a:rPr>
              <a:t>ishlab chiqarish jarayonida ishchi kuchi sifatida yoki tadbirkor sifatida ishtirok etadi. Ba`zan esa inson ishlab chiqarishda ham ishchi kuchi, ham tadbirkor bo`lib ishtirok etishi ham mumkin. Yuqorida qayd etilganidek, ishchi kuchi insonning mehnat jarayonida ishga solinadigan jismoniy va aqliy qobiliyatlari yig`indisidir. Bu qobiliyatlarning bir qismi insonda tabiatan, avvaldan mavjud bo`lsa, ikkinchi qismi insonni o`qitish va tarbiyalash natijasida shakllantiriladi, uchinchi qismi esa mehnat jarayonida ishtirok etish mobaynida vujudga keladi.</a:t>
            </a:r>
          </a:p>
          <a:p>
            <a:r>
              <a:rPr lang="uz-Cyrl-UZ" sz="2200" dirty="0" smtClean="0">
                <a:latin typeface="Times New Roman" panose="02020603050405020304" pitchFamily="18" charset="0"/>
                <a:cs typeface="Times New Roman" panose="02020603050405020304" pitchFamily="18" charset="0"/>
              </a:rPr>
              <a:t>	</a:t>
            </a:r>
            <a:r>
              <a:rPr lang="uz-Latn-UZ" sz="2200" dirty="0" smtClean="0">
                <a:latin typeface="Times New Roman" panose="02020603050405020304" pitchFamily="18" charset="0"/>
                <a:cs typeface="Times New Roman" panose="02020603050405020304" pitchFamily="18" charset="0"/>
              </a:rPr>
              <a:t>Ishlab </a:t>
            </a:r>
            <a:r>
              <a:rPr lang="uz-Latn-UZ" sz="2200" dirty="0">
                <a:latin typeface="Times New Roman" panose="02020603050405020304" pitchFamily="18" charset="0"/>
                <a:cs typeface="Times New Roman" panose="02020603050405020304" pitchFamily="18" charset="0"/>
              </a:rPr>
              <a:t>chiqarish jarayonida inson yakka ravishda emas, balki jamiyatning boshqa a`zolari bilan birgalikda ishtirok etadi. Shuning uchun individual ishchi kuchi jamiyat miqyosidagi jami ishchi kuchining bir bo`lagi sifatida ishga solinadi. Jami ishchi kuchining tarkibi uning qanday kasblardan tashkil topganligi, uni tashkil etuvchilarning bilimlari va malaka darajasi, ijtimoiy ishlab chiqarishni texnika bilan qurollanganligi, mavjud texnologiyalar, ijtimoiy ishlab chiqarishning tarkibiy tuzilishi, kontsentratsiyasi, ixtisoslashishi va kooperatsiyalashuvi kabi omillarning talablariga mos ravishda shakllanadi.</a:t>
            </a:r>
          </a:p>
        </p:txBody>
      </p:sp>
    </p:spTree>
    <p:extLst>
      <p:ext uri="{BB962C8B-B14F-4D97-AF65-F5344CB8AC3E}">
        <p14:creationId xmlns:p14="http://schemas.microsoft.com/office/powerpoint/2010/main" xmlns="" val="242216996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23081" y="585300"/>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pPr/>
              <a:t>23</a:t>
            </a:fld>
            <a:endParaRPr lang="en-US" sz="2400" dirty="0">
              <a:solidFill>
                <a:srgbClr val="C00000"/>
              </a:solidFill>
              <a:latin typeface="Arial" pitchFamily="34" charset="0"/>
              <a:cs typeface="Arial" pitchFamily="34" charset="0"/>
            </a:endParaRPr>
          </a:p>
        </p:txBody>
      </p:sp>
      <p:sp>
        <p:nvSpPr>
          <p:cNvPr id="4097" name="Rectangle 1"/>
          <p:cNvSpPr>
            <a:spLocks noChangeArrowheads="1"/>
          </p:cNvSpPr>
          <p:nvPr/>
        </p:nvSpPr>
        <p:spPr bwMode="auto">
          <a:xfrm>
            <a:off x="347731" y="759852"/>
            <a:ext cx="8796269" cy="526297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Xodimni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korxona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tashkilotdan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qanoat</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hosil</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qilishi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inson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resurslarining</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muhim</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xususiyatlaridan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biri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bo`lib</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har</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bir</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alohida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olingan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kishining</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o`ziga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xosligi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bilan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bog`liqdir</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p>
          <a:p>
            <a:pPr marL="0" marR="0" lvl="0" indent="449263"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Mehnat</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omili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ishlab</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chiqarishga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mehnat</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bozori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orqali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jalb</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etiladi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Bu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bozorda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mehnat</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resurslari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tovar</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sifatida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maydonga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chiqadi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Mehnatning</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bahosi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mazkur</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bozordagi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talab</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taklifga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bog`liq</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Bozorning</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ishtirokchilari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agentlari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tadbirkorlar</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bilan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mehnatga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yaroqli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aholi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bozorda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o`zaro</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munosabatlarga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kirishadilar</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Mehnat</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bozoridagi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talab</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taklif</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mexanizmi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orqali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iqtisodiyotdagi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bandlik</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hajmi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mehnat</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haqi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darajasi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tashkil</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topadi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Mehnat</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aholi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uchun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daromadlar</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farovonlikning</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eng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asosiy</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manbaidir</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Milliy</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daromadning</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katta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qismi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mehnat</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haqiga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to`g`ri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keladi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Boshqa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tomondan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esa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mehnat</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ishlab</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chiqarishning</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eng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muhim</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omilidir</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Shuning</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uchun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mehnat</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bozori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ijtimoiy</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iqtisodiy</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vazifani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bajaradi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endParaRPr kumimoji="0" lang="en-US"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xmlns="" val="151716602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309093"/>
            <a:ext cx="8167620" cy="6130344"/>
          </a:xfrm>
        </p:spPr>
        <p:txBody>
          <a:bodyPr anchor="t">
            <a:normAutofit fontScale="90000"/>
          </a:bodyPr>
          <a:lstStyle/>
          <a:p>
            <a:pPr>
              <a:lnSpc>
                <a:spcPct val="100000"/>
              </a:lnSpc>
            </a:pPr>
            <a:r>
              <a:rPr lang="en-US" sz="2400" dirty="0" err="1" smtClean="0">
                <a:latin typeface="Times New Roman" pitchFamily="18" charset="0"/>
                <a:cs typeface="Times New Roman" pitchFamily="18" charset="0"/>
              </a:rPr>
              <a:t>Mehnat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resurslarining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mehnat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bozoriga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kirib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keladigan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besh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guruhini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ko`rsatib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o`tish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mumkin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Birinchi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guruhga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nisbatan</a:t>
            </a:r>
            <a:r>
              <a:rPr lang="en-US" sz="2400" dirty="0" smtClean="0">
                <a:latin typeface="Times New Roman" pitchFamily="18" charset="0"/>
                <a:cs typeface="Times New Roman" pitchFamily="18" charset="0"/>
              </a:rPr>
              <a:t> oz </a:t>
            </a:r>
            <a:r>
              <a:rPr lang="en-US" sz="2400" dirty="0" err="1" smtClean="0">
                <a:latin typeface="Times New Roman" pitchFamily="18" charset="0"/>
                <a:cs typeface="Times New Roman" pitchFamily="18" charset="0"/>
              </a:rPr>
              <a:t>sonli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lekin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miqdoran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barqaror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yuqori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malakali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rahbar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xodimlar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menejerlar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kiradi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Ikkinchi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guruh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yuqori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malakali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ishchilar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xizmatchilardan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iborat</a:t>
            </a:r>
            <a:r>
              <a:rPr lang="en-US" sz="2400" dirty="0" smtClean="0">
                <a:latin typeface="Times New Roman" pitchFamily="18" charset="0"/>
                <a:cs typeface="Times New Roman" pitchFamily="18" charset="0"/>
              </a:rPr>
              <a:t>. Bu </a:t>
            </a:r>
            <a:r>
              <a:rPr lang="en-US" sz="2400" dirty="0" err="1" smtClean="0">
                <a:latin typeface="Times New Roman" pitchFamily="18" charset="0"/>
                <a:cs typeface="Times New Roman" pitchFamily="18" charset="0"/>
              </a:rPr>
              <a:t>guruhlar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mehnatiga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doimo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yuqori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talab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mavjud</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ularning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mehnatiga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yuqori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haq</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to`lanadi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Aynan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shu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xodimlar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korxona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faoliyatining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natijalarini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korxonalar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raqobatbardoshligini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belgilaydilar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Uchinchi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guruh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tarkibiy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o`zgarishlar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sodir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bo`layotgan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yoki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ishlab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chiqarish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qisqarayotgan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tarmoqlar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korxonalarning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ishchilarini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o`z</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ichiga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oladi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To`rtinchi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guruhga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mehnat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unumdorligi</a:t>
            </a:r>
            <a:r>
              <a:rPr lang="en-US" sz="2400" dirty="0" smtClean="0">
                <a:latin typeface="Times New Roman" pitchFamily="18" charset="0"/>
                <a:cs typeface="Times New Roman" pitchFamily="18" charset="0"/>
              </a:rPr>
              <a:t> past, </a:t>
            </a:r>
            <a:r>
              <a:rPr lang="en-US" sz="2400" dirty="0" err="1" smtClean="0">
                <a:latin typeface="Times New Roman" pitchFamily="18" charset="0"/>
                <a:cs typeface="Times New Roman" pitchFamily="18" charset="0"/>
              </a:rPr>
              <a:t>mehnattalab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tarmoqlarning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xizmatlar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sohalarining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xodimlari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kiradi</a:t>
            </a:r>
            <a:r>
              <a:rPr lang="en-US" sz="2400" dirty="0" smtClean="0">
                <a:latin typeface="Times New Roman" pitchFamily="18" charset="0"/>
                <a:cs typeface="Times New Roman" pitchFamily="18" charset="0"/>
              </a:rPr>
              <a:t>. Bu </a:t>
            </a:r>
            <a:r>
              <a:rPr lang="en-US" sz="2400" dirty="0" err="1" smtClean="0">
                <a:latin typeface="Times New Roman" pitchFamily="18" charset="0"/>
                <a:cs typeface="Times New Roman" pitchFamily="18" charset="0"/>
              </a:rPr>
              <a:t>tarmoqlarda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mehnat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haqi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darajasi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ancha</a:t>
            </a:r>
            <a:r>
              <a:rPr lang="en-US" sz="2400" dirty="0" smtClean="0">
                <a:latin typeface="Times New Roman" pitchFamily="18" charset="0"/>
                <a:cs typeface="Times New Roman" pitchFamily="18" charset="0"/>
              </a:rPr>
              <a:t> past </a:t>
            </a:r>
            <a:r>
              <a:rPr lang="en-US" sz="2400" dirty="0" err="1" smtClean="0">
                <a:latin typeface="Times New Roman" pitchFamily="18" charset="0"/>
                <a:cs typeface="Times New Roman" pitchFamily="18" charset="0"/>
              </a:rPr>
              <a:t>bo`ladi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ularda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ko`proq</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ayollar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hamda</a:t>
            </a:r>
            <a:r>
              <a:rPr lang="en-US" sz="2400" dirty="0" smtClean="0">
                <a:latin typeface="Times New Roman" pitchFamily="18" charset="0"/>
                <a:cs typeface="Times New Roman" pitchFamily="18" charset="0"/>
              </a:rPr>
              <a:t> past </a:t>
            </a:r>
            <a:r>
              <a:rPr lang="en-US" sz="2400" dirty="0" err="1" smtClean="0">
                <a:latin typeface="Times New Roman" pitchFamily="18" charset="0"/>
                <a:cs typeface="Times New Roman" pitchFamily="18" charset="0"/>
              </a:rPr>
              <a:t>malakali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ishchilar</a:t>
            </a:r>
            <a:r>
              <a:rPr lang="en-US" sz="2400" dirty="0" smtClean="0">
                <a:latin typeface="Times New Roman" pitchFamily="18" charset="0"/>
                <a:cs typeface="Times New Roman" pitchFamily="18" charset="0"/>
              </a:rPr>
              <a:t> band. </a:t>
            </a:r>
            <a:r>
              <a:rPr lang="en-US" sz="2400" dirty="0" err="1" smtClean="0">
                <a:latin typeface="Times New Roman" pitchFamily="18" charset="0"/>
                <a:cs typeface="Times New Roman" pitchFamily="18" charset="0"/>
              </a:rPr>
              <a:t>Beshinchi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guruhni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esa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mehnatkashlarning</a:t>
            </a:r>
            <a:r>
              <a:rPr lang="en-US" sz="2400" dirty="0" smtClean="0">
                <a:latin typeface="Times New Roman" pitchFamily="18" charset="0"/>
                <a:cs typeface="Times New Roman" pitchFamily="18" charset="0"/>
              </a:rPr>
              <a:t> eng </a:t>
            </a:r>
            <a:r>
              <a:rPr lang="en-US" sz="2400" dirty="0" err="1" smtClean="0">
                <a:latin typeface="Times New Roman" pitchFamily="18" charset="0"/>
                <a:cs typeface="Times New Roman" pitchFamily="18" charset="0"/>
              </a:rPr>
              <a:t>ojiz</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tabaqalari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birinchi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marta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axtarayotgan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yoshlar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keksalar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jismoniy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nuqsonli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kishilar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ko`p</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marta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ishdan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mahrum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bo`lganlar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tashkil</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etadi</a:t>
            </a:r>
            <a:r>
              <a:rPr lang="en-US" sz="2400" dirty="0" smtClean="0">
                <a:latin typeface="Times New Roman" pitchFamily="18" charset="0"/>
                <a:cs typeface="Times New Roman" pitchFamily="18" charset="0"/>
              </a:rPr>
              <a:t>.</a:t>
            </a:r>
            <a:r>
              <a:rPr lang="ru-RU" sz="2400" dirty="0" smtClean="0">
                <a:latin typeface="Times New Roman" pitchFamily="18" charset="0"/>
                <a:cs typeface="Times New Roman" pitchFamily="18" charset="0"/>
              </a:rPr>
              <a:t/>
            </a:r>
            <a:br>
              <a:rPr lang="ru-RU" sz="2400" dirty="0" smtClean="0">
                <a:latin typeface="Times New Roman" pitchFamily="18" charset="0"/>
                <a:cs typeface="Times New Roman" pitchFamily="18" charset="0"/>
              </a:rPr>
            </a:br>
            <a:endParaRPr lang="ru-RU" sz="2400" dirty="0">
              <a:latin typeface="Times New Roman" pitchFamily="18" charset="0"/>
              <a:cs typeface="Times New Roman" pitchFamily="18" charset="0"/>
            </a:endParaRPr>
          </a:p>
        </p:txBody>
      </p:sp>
      <p:sp>
        <p:nvSpPr>
          <p:cNvPr id="4" name="Номер слайда 3"/>
          <p:cNvSpPr>
            <a:spLocks noGrp="1"/>
          </p:cNvSpPr>
          <p:nvPr>
            <p:ph type="sldNum" sz="quarter" idx="12"/>
          </p:nvPr>
        </p:nvSpPr>
        <p:spPr/>
        <p:txBody>
          <a:bodyPr/>
          <a:lstStyle/>
          <a:p>
            <a:fld id="{1FE8DF1E-33BB-4377-9A26-35481BA06C7C}" type="slidenum">
              <a:rPr lang="en-US" smtClean="0"/>
              <a:pPr/>
              <a:t>24</a:t>
            </a:fld>
            <a:endParaRPr lang="en-US"/>
          </a:p>
        </p:txBody>
      </p:sp>
      <p:sp>
        <p:nvSpPr>
          <p:cNvPr id="5" name="Стрелка вправо с вырезом 4"/>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585300"/>
            <a:ext cx="529417"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1FE8DF1E-33BB-4377-9A26-35481BA06C7C}" type="slidenum">
              <a:rPr kumimoji="0" lang="en-US" sz="2400" b="0" i="0" u="none" strike="noStrike" kern="1200" cap="none" spc="0" normalizeH="0" baseline="0" noProof="0" smtClean="0">
                <a:ln>
                  <a:noFill/>
                </a:ln>
                <a:solidFill>
                  <a:srgbClr val="C00000"/>
                </a:solidFill>
                <a:effectLst/>
                <a:uLnTx/>
                <a:uFillTx/>
                <a:latin typeface="Arial" pitchFamily="34" charset="0"/>
                <a:ea typeface="+mn-ea"/>
                <a:cs typeface="Arial"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2400" b="0" i="0" u="none" strike="noStrike" kern="1200" cap="none" spc="0" normalizeH="0" baseline="0" noProof="0" dirty="0">
              <a:ln>
                <a:noFill/>
              </a:ln>
              <a:solidFill>
                <a:srgbClr val="C00000"/>
              </a:solidFill>
              <a:effectLst/>
              <a:uLnTx/>
              <a:uFillTx/>
              <a:latin typeface="Arial" pitchFamily="34" charset="0"/>
              <a:ea typeface="+mn-ea"/>
              <a:cs typeface="Arial" pitchFamily="34"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23081" y="585300"/>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pPr/>
              <a:t>25</a:t>
            </a:fld>
            <a:endParaRPr lang="en-US" sz="2400" dirty="0">
              <a:solidFill>
                <a:srgbClr val="C00000"/>
              </a:solidFill>
              <a:latin typeface="Arial" pitchFamily="34" charset="0"/>
              <a:cs typeface="Arial" pitchFamily="34" charset="0"/>
            </a:endParaRPr>
          </a:p>
        </p:txBody>
      </p:sp>
      <p:sp>
        <p:nvSpPr>
          <p:cNvPr id="5" name="Rectangle 7"/>
          <p:cNvSpPr>
            <a:spLocks noChangeArrowheads="1"/>
          </p:cNvSpPr>
          <p:nvPr/>
        </p:nvSpPr>
        <p:spPr bwMode="auto">
          <a:xfrm>
            <a:off x="0" y="457200"/>
            <a:ext cx="9144000" cy="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Arial" pitchFamily="34" charset="0"/>
                <a:cs typeface="Arial" pitchFamily="34" charset="0"/>
              </a:rPr>
              <a:t/>
            </a:r>
            <a:br>
              <a:rPr kumimoji="0" lang="ru-RU" sz="1800" b="0" i="0" u="none" strike="noStrike" cap="none" normalizeH="0" baseline="0" smtClean="0">
                <a:ln>
                  <a:noFill/>
                </a:ln>
                <a:solidFill>
                  <a:schemeClr val="tx1"/>
                </a:solidFill>
                <a:effectLst/>
                <a:latin typeface="Arial" pitchFamily="34" charset="0"/>
                <a:cs typeface="Arial" pitchFamily="34" charset="0"/>
              </a:rPr>
            </a:br>
            <a:endParaRPr kumimoji="0" lang="ru-RU" sz="18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pic>
        <p:nvPicPr>
          <p:cNvPr id="3073" name="Рисунок 11"/>
          <p:cNvPicPr>
            <a:picLocks noChangeAspect="1" noChangeArrowheads="1"/>
          </p:cNvPicPr>
          <p:nvPr/>
        </p:nvPicPr>
        <p:blipFill>
          <a:blip r:embed="rId2"/>
          <a:srcRect l="34541" t="24663" r="24530" b="50127"/>
          <a:stretch>
            <a:fillRect/>
          </a:stretch>
        </p:blipFill>
        <p:spPr bwMode="auto">
          <a:xfrm>
            <a:off x="1322097" y="450760"/>
            <a:ext cx="561716" cy="540912"/>
          </a:xfrm>
          <a:prstGeom prst="rect">
            <a:avLst/>
          </a:prstGeom>
          <a:noFill/>
        </p:spPr>
      </p:pic>
      <p:pic>
        <p:nvPicPr>
          <p:cNvPr id="3074" name="Рисунок 17" descr="Graphic10"/>
          <p:cNvPicPr>
            <a:picLocks noChangeAspect="1" noChangeArrowheads="1"/>
          </p:cNvPicPr>
          <p:nvPr/>
        </p:nvPicPr>
        <p:blipFill>
          <a:blip r:embed="rId3"/>
          <a:srcRect/>
          <a:stretch>
            <a:fillRect/>
          </a:stretch>
        </p:blipFill>
        <p:spPr bwMode="auto">
          <a:xfrm>
            <a:off x="566671" y="1070242"/>
            <a:ext cx="708337" cy="583841"/>
          </a:xfrm>
          <a:prstGeom prst="rect">
            <a:avLst/>
          </a:prstGeom>
          <a:noFill/>
        </p:spPr>
      </p:pic>
      <p:sp>
        <p:nvSpPr>
          <p:cNvPr id="3075" name="Rectangle 3"/>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endParaRPr>
          </a:p>
        </p:txBody>
      </p:sp>
      <p:sp>
        <p:nvSpPr>
          <p:cNvPr id="2" name="Rectangle 4"/>
          <p:cNvSpPr>
            <a:spLocks noChangeArrowheads="1"/>
          </p:cNvSpPr>
          <p:nvPr/>
        </p:nvSpPr>
        <p:spPr bwMode="auto">
          <a:xfrm>
            <a:off x="2112135" y="392805"/>
            <a:ext cx="6647974"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7. </a:t>
            </a:r>
            <a:r>
              <a:rPr kumimoji="0" lang="en-US" sz="24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Ishlab</a:t>
            </a:r>
            <a:r>
              <a:rPr kumimoji="0" lang="en-U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chiqarishning</a:t>
            </a:r>
            <a:r>
              <a:rPr kumimoji="0" lang="en-U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ilmiy-texnikaviy</a:t>
            </a:r>
            <a:r>
              <a:rPr kumimoji="0" lang="en-U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darajasi</a:t>
            </a:r>
            <a:r>
              <a:rPr kumimoji="0" lang="en-U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en-US"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3" name="Rectangle 5"/>
          <p:cNvSpPr>
            <a:spLocks noChangeArrowheads="1"/>
          </p:cNvSpPr>
          <p:nvPr/>
        </p:nvSpPr>
        <p:spPr bwMode="auto">
          <a:xfrm>
            <a:off x="437883" y="1151260"/>
            <a:ext cx="8332630" cy="489364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en-US" sz="2400" dirty="0" smtClean="0">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Inson</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nimalar</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yordamida</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mehnat</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ashyosi</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predmeti</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ga</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o`z</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ta`sirini</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o`tkazsa</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shu</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narsalar</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mehnat</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vositalari</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hisoblanadi</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Unga</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birinchi</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navbatda</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mehnat</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qurollari</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kiradi</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Ular</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quyidagilardan</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iborat</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har</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xil</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mashina</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va</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mexanizmlar</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asbob-uskunalar</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qurilmalar</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va</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hokazo</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a:t>
            </a:r>
            <a:endParaRPr kumimoji="0" lang="ru-RU" sz="2400" b="0" i="0" u="none" strike="noStrike" cap="none" normalizeH="0" baseline="0" dirty="0" smtClean="0">
              <a:ln>
                <a:noFill/>
              </a:ln>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Mehnat</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qurollarining</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takomillashib</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borishi</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tabiatga</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insonning</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hokimlik</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darajasining</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o`sishi</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ishlab</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chiqarish</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taraqqiyotining</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ko`rsatkichi</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hisoblanadi</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Keng</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ma`noda</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mehnat</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jarayonida</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to`g`ridan-to`g`ri</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ishtirok</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etmasa-da</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lekin</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ishlab</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chiqarish</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uchun</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zarur</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bo`lgan</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ishlab</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chiqarish</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inshootlari</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turli</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axborot</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vositalari</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aloqa</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kanallari</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ham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mehnat</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vositalari</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hisoblanadi</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Ishlab</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chiqarish</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jarayoni</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amalga</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oshishi</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uchun</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ishchi</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kuchi</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bilan</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ishlab</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chiqarish</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vositalari</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qo`shilishi</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iste`mol</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qilinishi</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zarur</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a:t>
            </a:r>
            <a:r>
              <a:rPr kumimoji="0" lang="ru-RU" sz="2400" b="0" i="0" u="none" strike="noStrike" cap="none" normalizeH="0" baseline="0" dirty="0" smtClean="0">
                <a:ln>
                  <a:noFill/>
                </a:ln>
                <a:effectLst/>
                <a:latin typeface="Times New Roman" pitchFamily="18" charset="0"/>
                <a:cs typeface="Times New Roman" pitchFamily="18" charset="0"/>
              </a:rPr>
              <a:t> </a:t>
            </a:r>
          </a:p>
        </p:txBody>
      </p:sp>
    </p:spTree>
    <p:extLst>
      <p:ext uri="{BB962C8B-B14F-4D97-AF65-F5344CB8AC3E}">
        <p14:creationId xmlns:p14="http://schemas.microsoft.com/office/powerpoint/2010/main" xmlns="" val="256605898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 y="6444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42938" y="15737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pPr/>
              <a:t>26</a:t>
            </a:fld>
            <a:endParaRPr lang="en-US" sz="2400" dirty="0">
              <a:solidFill>
                <a:srgbClr val="C00000"/>
              </a:solidFill>
              <a:latin typeface="Arial" pitchFamily="34" charset="0"/>
              <a:cs typeface="Arial" pitchFamily="34" charset="0"/>
            </a:endParaRPr>
          </a:p>
        </p:txBody>
      </p:sp>
      <p:sp>
        <p:nvSpPr>
          <p:cNvPr id="2049" name="Rectangle 1"/>
          <p:cNvSpPr>
            <a:spLocks noChangeArrowheads="1"/>
          </p:cNvSpPr>
          <p:nvPr/>
        </p:nvSpPr>
        <p:spPr bwMode="auto">
          <a:xfrm>
            <a:off x="347437" y="477611"/>
            <a:ext cx="8172450" cy="526297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Ishchi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kuchi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ishlab</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chiqarishning</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shaxsiy</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omili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hisoblanib</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jamiyatning</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asosiy</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ishlab</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chiqarish</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kuchi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uning</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birdan-bir</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yaratuvchi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elementidir</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Ishlab</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chiqarish</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vositalari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esa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ishlab</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chiqarishning</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moddiy</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omilini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tashkil</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etadi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Ishlab</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chiqarishning</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har</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ikkala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omili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ilmiy-texnika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taraqqiyoti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ta`siri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natijasida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takomillashib</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boradi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Ishlab</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chiqarish</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vositalari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inson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mehnati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bir-biri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bilan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uzviy</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bog`liq</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bir-birini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taqozo</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etadi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Ishchi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kuchi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ishlab</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chiqarish</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vositalarini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harakatga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keltiradi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buning</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natijasida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mehnat</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jarayoni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ro`y</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beradi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Faqat</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insongina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ishlab</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chiqarish</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vositalarini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yaratadi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ulardan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foydalanish</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FF"/>
                </a:solidFill>
                <a:effectLst/>
                <a:latin typeface="Times New Roman" pitchFamily="18" charset="0"/>
                <a:ea typeface="Times New Roman" pitchFamily="18" charset="0"/>
                <a:cs typeface="Times New Roman" pitchFamily="18" charset="0"/>
                <a:hlinkClick r:id="rId2"/>
              </a:rPr>
              <a:t>usullarini</a:t>
            </a:r>
            <a:r>
              <a:rPr kumimoji="0" lang="en-US" sz="2400" b="0" i="0" u="none" strike="noStrike" cap="none" normalizeH="0" baseline="0" dirty="0" smtClean="0">
                <a:ln>
                  <a:noFill/>
                </a:ln>
                <a:solidFill>
                  <a:srgbClr val="0000FF"/>
                </a:solidFill>
                <a:effectLst/>
                <a:latin typeface="Times New Roman" pitchFamily="18" charset="0"/>
                <a:ea typeface="Times New Roman" pitchFamily="18" charset="0"/>
                <a:cs typeface="Times New Roman" pitchFamily="18" charset="0"/>
                <a:hlinkClick r:id="rId2"/>
              </a:rPr>
              <a:t> </a:t>
            </a:r>
            <a:r>
              <a:rPr kumimoji="0" lang="en-US" sz="2400" b="0" i="0" u="none" strike="noStrike" cap="none" normalizeH="0" baseline="0" dirty="0" err="1" smtClean="0">
                <a:ln>
                  <a:noFill/>
                </a:ln>
                <a:solidFill>
                  <a:srgbClr val="0000FF"/>
                </a:solidFill>
                <a:effectLst/>
                <a:latin typeface="Times New Roman" pitchFamily="18" charset="0"/>
                <a:ea typeface="Times New Roman" pitchFamily="18" charset="0"/>
                <a:cs typeface="Times New Roman" pitchFamily="18" charset="0"/>
                <a:hlinkClick r:id="rId2"/>
              </a:rPr>
              <a:t>aniqlaydi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xuddi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shu</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jarayon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ishlab</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chiqaruvchi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kuchlari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tizimida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shaxsiy</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moddiy</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omillarning</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o`zaro</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bog`liqlikda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umumiy</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yo`nalishini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tashkil</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etadi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en-US"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xmlns="" val="193023220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0" y="231113"/>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23081" y="382100"/>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pPr/>
              <a:t>27</a:t>
            </a:fld>
            <a:endParaRPr lang="en-US" sz="2400" dirty="0">
              <a:solidFill>
                <a:srgbClr val="C00000"/>
              </a:solidFill>
              <a:latin typeface="Arial" pitchFamily="34" charset="0"/>
              <a:cs typeface="Arial" pitchFamily="34" charset="0"/>
            </a:endParaRPr>
          </a:p>
        </p:txBody>
      </p:sp>
      <p:sp>
        <p:nvSpPr>
          <p:cNvPr id="1025" name="Rectangle 1"/>
          <p:cNvSpPr>
            <a:spLocks noChangeArrowheads="1"/>
          </p:cNvSpPr>
          <p:nvPr/>
        </p:nvSpPr>
        <p:spPr bwMode="auto">
          <a:xfrm>
            <a:off x="377372" y="257589"/>
            <a:ext cx="8490857" cy="63709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Y</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а</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ngi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texnika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texnologiya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hech</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qachon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o`z-o`zidan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dunyoga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kelmaydi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ularni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odamlar</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ijod</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qiladi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Biroq</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ilg`or</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mehnat</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vositalari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texnologiyalar</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ishlab</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chiqarishda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keng</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tarqalgandan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so`ng</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ishchi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kuchining</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umumiy</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holatini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yangi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talablar</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darajasiga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ko`tarish</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kerak</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bo`ladi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Shuni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ham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ta`kidlash</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kerakki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ishlab</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chiqarish</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jarayoni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uning</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omillarining</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oddiy</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yig`indisi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emas</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chunki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ular</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o`zaro</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ta`sir</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qiluvchi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murakkab</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tizimni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hosil</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qiladi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Har</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qanday</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bir</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butun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tizim</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esa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uning</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elementlarining</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oddiy</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yig`indisidan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sifat</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jihatidan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farq</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qiladi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Ishlab</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chiqarishni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samarali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bo`lishiga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texnologiya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boshqarish</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ta`sir</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etadi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Texnologiya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ishlab</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chiqarish</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omillari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o`rtasidagi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o`zaro</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ta`sirni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ifoda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etgan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holda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fan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yutuqlariga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asoslanib</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mehnat</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ashyolariga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o`z</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ta`sirini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o`tkazadi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Insonlar</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ashyolarning</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ilgari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ma`lum</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bo`lmagan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xususiyatlarini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o`rganib</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progressivroq</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bo`lgan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texnologiyani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joriy</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qilish</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natijasida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yangi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mahsulotlarni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ishlab</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chiqarish</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sirlarini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bilib</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oladilar</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bu</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esa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ishchi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kuchiga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ishchining</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malakasini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oshirishga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yangidan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yangi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talablar</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qo`yadi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endParaRPr kumimoji="0" lang="en-US"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xmlns="" val="42445961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99623" y="304800"/>
            <a:ext cx="7804150" cy="6052456"/>
          </a:xfrm>
        </p:spPr>
        <p:txBody>
          <a:bodyPr anchor="t">
            <a:normAutofit fontScale="90000"/>
          </a:bodyPr>
          <a:lstStyle/>
          <a:p>
            <a:pPr>
              <a:lnSpc>
                <a:spcPct val="100000"/>
              </a:lnSpc>
            </a:pP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Ishlab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chiqarishda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texnikaviy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tayyorgarlik</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tashkil</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etish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quyidagi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asosiy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vazifalarni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hal</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etishga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qaratiladi</a:t>
            </a:r>
            <a:r>
              <a:rPr lang="en-US" sz="2400" dirty="0" smtClean="0">
                <a:latin typeface="Times New Roman" pitchFamily="18" charset="0"/>
                <a:cs typeface="Times New Roman" pitchFamily="18" charset="0"/>
              </a:rPr>
              <a:t>:</a:t>
            </a:r>
            <a:br>
              <a:rPr lang="en-US" sz="2400" dirty="0" smtClean="0">
                <a:latin typeface="Times New Roman" pitchFamily="18" charset="0"/>
                <a:cs typeface="Times New Roman" pitchFamily="18" charset="0"/>
              </a:rPr>
            </a:br>
            <a:r>
              <a:rPr lang="en-US" sz="2400" dirty="0" smtClean="0">
                <a:latin typeface="Times New Roman" pitchFamily="18" charset="0"/>
                <a:cs typeface="Times New Roman" pitchFamily="18" charset="0"/>
              </a:rPr>
              <a:t>1. eng </a:t>
            </a:r>
            <a:r>
              <a:rPr lang="en-US" sz="2400" dirty="0" err="1" smtClean="0">
                <a:latin typeface="Times New Roman" pitchFamily="18" charset="0"/>
                <a:cs typeface="Times New Roman" pitchFamily="18" charset="0"/>
              </a:rPr>
              <a:t>ilg`or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progressiv</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texnologik</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jarayonlarni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joriy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qilish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ishlab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chiqarishni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mexanizatsiyalashtirish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avtomatlashtirish</a:t>
            </a:r>
            <a:r>
              <a:rPr lang="en-US" sz="2400" dirty="0" smtClean="0">
                <a:latin typeface="Times New Roman" pitchFamily="18" charset="0"/>
                <a:cs typeface="Times New Roman" pitchFamily="18" charset="0"/>
              </a:rPr>
              <a:t>;</a:t>
            </a:r>
            <a:r>
              <a:rPr lang="ru-RU" sz="2400" dirty="0" smtClean="0">
                <a:latin typeface="Times New Roman" pitchFamily="18" charset="0"/>
                <a:cs typeface="Times New Roman" pitchFamily="18" charset="0"/>
              </a:rPr>
              <a:t/>
            </a:r>
            <a:br>
              <a:rPr lang="ru-RU" sz="2400" dirty="0" smtClean="0">
                <a:latin typeface="Times New Roman" pitchFamily="18" charset="0"/>
                <a:cs typeface="Times New Roman" pitchFamily="18" charset="0"/>
              </a:rPr>
            </a:br>
            <a:r>
              <a:rPr lang="en-US" sz="2400" dirty="0" err="1" smtClean="0">
                <a:latin typeface="Times New Roman" pitchFamily="18" charset="0"/>
                <a:cs typeface="Times New Roman" pitchFamily="18" charset="0"/>
              </a:rPr>
              <a:t>yangi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mahsulotlar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ishlab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chiqarishning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texnologik</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hlinkClick r:id="rId2"/>
              </a:rPr>
              <a:t>tizimlarini</a:t>
            </a:r>
            <a:r>
              <a:rPr lang="en-US" sz="2400" dirty="0" smtClean="0">
                <a:latin typeface="Times New Roman" pitchFamily="18" charset="0"/>
                <a:cs typeface="Times New Roman" pitchFamily="18" charset="0"/>
                <a:hlinkClick r:id="rId2"/>
              </a:rPr>
              <a:t> </a:t>
            </a:r>
            <a:r>
              <a:rPr lang="en-US" sz="2400" dirty="0" err="1" smtClean="0">
                <a:latin typeface="Times New Roman" pitchFamily="18" charset="0"/>
                <a:cs typeface="Times New Roman" pitchFamily="18" charset="0"/>
                <a:hlinkClick r:id="rId2"/>
              </a:rPr>
              <a:t>yaratish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eskilarini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esa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yangilash</a:t>
            </a:r>
            <a:r>
              <a:rPr lang="en-US" sz="2400" dirty="0" smtClean="0">
                <a:latin typeface="Times New Roman" pitchFamily="18" charset="0"/>
                <a:cs typeface="Times New Roman" pitchFamily="18" charset="0"/>
              </a:rPr>
              <a:t>;</a:t>
            </a:r>
            <a:r>
              <a:rPr lang="ru-RU" sz="2400" dirty="0" smtClean="0">
                <a:latin typeface="Times New Roman" pitchFamily="18" charset="0"/>
                <a:cs typeface="Times New Roman" pitchFamily="18" charset="0"/>
              </a:rPr>
              <a:t/>
            </a:r>
            <a:br>
              <a:rPr lang="ru-RU" sz="2400" dirty="0" smtClean="0">
                <a:latin typeface="Times New Roman" pitchFamily="18" charset="0"/>
                <a:cs typeface="Times New Roman" pitchFamily="18" charset="0"/>
              </a:rPr>
            </a:br>
            <a:r>
              <a:rPr lang="en-US" sz="2400" dirty="0" smtClean="0">
                <a:latin typeface="Times New Roman" pitchFamily="18" charset="0"/>
                <a:cs typeface="Times New Roman" pitchFamily="18" charset="0"/>
              </a:rPr>
              <a:t>2. </a:t>
            </a:r>
            <a:r>
              <a:rPr lang="en-US" sz="2400" dirty="0" err="1" smtClean="0">
                <a:latin typeface="Times New Roman" pitchFamily="18" charset="0"/>
                <a:cs typeface="Times New Roman" pitchFamily="18" charset="0"/>
              </a:rPr>
              <a:t>yuqori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unumli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texnologik</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asbob-uskunalarni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tanlash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joylashtirish</a:t>
            </a:r>
            <a:r>
              <a:rPr lang="en-US" sz="2400" dirty="0" smtClean="0">
                <a:latin typeface="Times New Roman" pitchFamily="18" charset="0"/>
                <a:cs typeface="Times New Roman" pitchFamily="18" charset="0"/>
              </a:rPr>
              <a:t>;</a:t>
            </a:r>
            <a:r>
              <a:rPr lang="ru-RU" sz="2400" dirty="0" smtClean="0">
                <a:latin typeface="Times New Roman" pitchFamily="18" charset="0"/>
                <a:cs typeface="Times New Roman" pitchFamily="18" charset="0"/>
              </a:rPr>
              <a:t/>
            </a:r>
            <a:br>
              <a:rPr lang="ru-RU" sz="2400" dirty="0" smtClean="0">
                <a:latin typeface="Times New Roman" pitchFamily="18" charset="0"/>
                <a:cs typeface="Times New Roman" pitchFamily="18" charset="0"/>
              </a:rPr>
            </a:br>
            <a:r>
              <a:rPr lang="en-US" sz="2400" dirty="0" smtClean="0">
                <a:latin typeface="Times New Roman" pitchFamily="18" charset="0"/>
                <a:cs typeface="Times New Roman" pitchFamily="18" charset="0"/>
              </a:rPr>
              <a:t>3. </a:t>
            </a:r>
            <a:r>
              <a:rPr lang="en-US" sz="2400" dirty="0" err="1" smtClean="0">
                <a:latin typeface="Times New Roman" pitchFamily="18" charset="0"/>
                <a:cs typeface="Times New Roman" pitchFamily="18" charset="0"/>
              </a:rPr>
              <a:t>asosiy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yordamchi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materiallar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sarfining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me`yorlarini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ishlab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chiqish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ularni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qo`llash</a:t>
            </a:r>
            <a:r>
              <a:rPr lang="en-US" sz="2400" dirty="0" smtClean="0">
                <a:latin typeface="Times New Roman" pitchFamily="18" charset="0"/>
                <a:cs typeface="Times New Roman" pitchFamily="18" charset="0"/>
              </a:rPr>
              <a:t>;</a:t>
            </a:r>
            <a:r>
              <a:rPr lang="ru-RU" sz="2400" dirty="0" smtClean="0">
                <a:latin typeface="Times New Roman" pitchFamily="18" charset="0"/>
                <a:cs typeface="Times New Roman" pitchFamily="18" charset="0"/>
              </a:rPr>
              <a:t/>
            </a:r>
            <a:br>
              <a:rPr lang="ru-RU" sz="2400" dirty="0" smtClean="0">
                <a:latin typeface="Times New Roman" pitchFamily="18" charset="0"/>
                <a:cs typeface="Times New Roman" pitchFamily="18" charset="0"/>
              </a:rPr>
            </a:br>
            <a:r>
              <a:rPr lang="en-US" sz="2400" dirty="0" smtClean="0">
                <a:latin typeface="Times New Roman" pitchFamily="18" charset="0"/>
                <a:cs typeface="Times New Roman" pitchFamily="18" charset="0"/>
              </a:rPr>
              <a:t>4. </a:t>
            </a:r>
            <a:r>
              <a:rPr lang="en-US" sz="2400" dirty="0" err="1" smtClean="0">
                <a:latin typeface="Times New Roman" pitchFamily="18" charset="0"/>
                <a:cs typeface="Times New Roman" pitchFamily="18" charset="0"/>
              </a:rPr>
              <a:t>texnologik</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jarayonlarning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tarkibini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loyihalash</a:t>
            </a:r>
            <a:r>
              <a:rPr lang="en-US" sz="2400" dirty="0" smtClean="0">
                <a:latin typeface="Times New Roman" pitchFamily="18" charset="0"/>
                <a:cs typeface="Times New Roman" pitchFamily="18" charset="0"/>
              </a:rPr>
              <a:t>;</a:t>
            </a:r>
            <a:r>
              <a:rPr lang="ru-RU" sz="2400" dirty="0" smtClean="0">
                <a:latin typeface="Times New Roman" pitchFamily="18" charset="0"/>
                <a:cs typeface="Times New Roman" pitchFamily="18" charset="0"/>
              </a:rPr>
              <a:t/>
            </a:r>
            <a:br>
              <a:rPr lang="ru-RU" sz="2400" dirty="0" smtClean="0">
                <a:latin typeface="Times New Roman" pitchFamily="18" charset="0"/>
                <a:cs typeface="Times New Roman" pitchFamily="18" charset="0"/>
              </a:rPr>
            </a:br>
            <a:r>
              <a:rPr lang="en-US" sz="2400" dirty="0" err="1" smtClean="0">
                <a:latin typeface="Times New Roman" pitchFamily="18" charset="0"/>
                <a:cs typeface="Times New Roman" pitchFamily="18" charset="0"/>
              </a:rPr>
              <a:t>mehnat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ishlab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chiqarishni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ilmiy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darajada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tashkil</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etishning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ilg`or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shakllarini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joriy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etish</a:t>
            </a:r>
            <a:r>
              <a:rPr lang="en-US" sz="2400" dirty="0" smtClean="0">
                <a:latin typeface="Times New Roman" pitchFamily="18" charset="0"/>
                <a:cs typeface="Times New Roman" pitchFamily="18" charset="0"/>
              </a:rPr>
              <a:t>;</a:t>
            </a:r>
            <a:r>
              <a:rPr lang="ru-RU" sz="2400" dirty="0" smtClean="0">
                <a:latin typeface="Times New Roman" pitchFamily="18" charset="0"/>
                <a:cs typeface="Times New Roman" pitchFamily="18" charset="0"/>
              </a:rPr>
              <a:t/>
            </a:r>
            <a:br>
              <a:rPr lang="ru-RU" sz="2400" dirty="0" smtClean="0">
                <a:latin typeface="Times New Roman" pitchFamily="18" charset="0"/>
                <a:cs typeface="Times New Roman" pitchFamily="18" charset="0"/>
              </a:rPr>
            </a:br>
            <a:r>
              <a:rPr lang="en-US" sz="2400" dirty="0" smtClean="0">
                <a:latin typeface="Times New Roman" pitchFamily="18" charset="0"/>
                <a:cs typeface="Times New Roman" pitchFamily="18" charset="0"/>
              </a:rPr>
              <a:t>5. </a:t>
            </a:r>
            <a:r>
              <a:rPr lang="en-US" sz="2400" dirty="0" err="1" smtClean="0">
                <a:latin typeface="Times New Roman" pitchFamily="18" charset="0"/>
                <a:cs typeface="Times New Roman" pitchFamily="18" charset="0"/>
              </a:rPr>
              <a:t>yuqori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malakali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kadrlar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tayyorlash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ularning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malakasini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oshirish</a:t>
            </a:r>
            <a:r>
              <a:rPr lang="en-US" sz="2400" dirty="0" smtClean="0">
                <a:latin typeface="Times New Roman" pitchFamily="18" charset="0"/>
                <a:cs typeface="Times New Roman" pitchFamily="18" charset="0"/>
              </a:rPr>
              <a:t>.</a:t>
            </a:r>
            <a:r>
              <a:rPr lang="ru-RU" sz="2400" dirty="0" smtClean="0">
                <a:latin typeface="Times New Roman" pitchFamily="18" charset="0"/>
                <a:cs typeface="Times New Roman" pitchFamily="18" charset="0"/>
              </a:rPr>
              <a:t/>
            </a:r>
            <a:br>
              <a:rPr lang="ru-RU" sz="2400" dirty="0" smtClean="0">
                <a:latin typeface="Times New Roman" pitchFamily="18" charset="0"/>
                <a:cs typeface="Times New Roman" pitchFamily="18" charset="0"/>
              </a:rPr>
            </a:br>
            <a:endParaRPr lang="ru-RU" sz="2400" dirty="0">
              <a:latin typeface="Times New Roman" pitchFamily="18" charset="0"/>
              <a:cs typeface="Times New Roman" pitchFamily="18" charset="0"/>
            </a:endParaRPr>
          </a:p>
        </p:txBody>
      </p:sp>
      <p:sp>
        <p:nvSpPr>
          <p:cNvPr id="4" name="Номер слайда 3"/>
          <p:cNvSpPr>
            <a:spLocks noGrp="1"/>
          </p:cNvSpPr>
          <p:nvPr>
            <p:ph type="sldNum" sz="quarter" idx="12"/>
          </p:nvPr>
        </p:nvSpPr>
        <p:spPr/>
        <p:txBody>
          <a:bodyPr/>
          <a:lstStyle/>
          <a:p>
            <a:fld id="{1FE8DF1E-33BB-4377-9A26-35481BA06C7C}" type="slidenum">
              <a:rPr lang="en-US" smtClean="0"/>
              <a:pPr/>
              <a:t>28</a:t>
            </a:fld>
            <a:endParaRPr lang="en-US"/>
          </a:p>
        </p:txBody>
      </p:sp>
      <p:sp>
        <p:nvSpPr>
          <p:cNvPr id="5" name="Стрелка вправо с вырезом 4"/>
          <p:cNvSpPr/>
          <p:nvPr/>
        </p:nvSpPr>
        <p:spPr>
          <a:xfrm>
            <a:off x="0" y="231113"/>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382100"/>
            <a:ext cx="529417"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1FE8DF1E-33BB-4377-9A26-35481BA06C7C}" type="slidenum">
              <a:rPr kumimoji="0" lang="en-US" sz="2400" b="0" i="0" u="none" strike="noStrike" kern="1200" cap="none" spc="0" normalizeH="0" baseline="0" noProof="0" smtClean="0">
                <a:ln>
                  <a:noFill/>
                </a:ln>
                <a:solidFill>
                  <a:srgbClr val="C00000"/>
                </a:solidFill>
                <a:effectLst/>
                <a:uLnTx/>
                <a:uFillTx/>
                <a:latin typeface="Arial" pitchFamily="34" charset="0"/>
                <a:ea typeface="+mn-ea"/>
                <a:cs typeface="Arial"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2400" b="0" i="0" u="none" strike="noStrike" kern="1200" cap="none" spc="0" normalizeH="0" baseline="0" noProof="0" dirty="0">
              <a:ln>
                <a:noFill/>
              </a:ln>
              <a:solidFill>
                <a:srgbClr val="C00000"/>
              </a:solidFill>
              <a:effectLst/>
              <a:uLnTx/>
              <a:uFillTx/>
              <a:latin typeface="Arial" pitchFamily="34" charset="0"/>
              <a:ea typeface="+mn-ea"/>
              <a:cs typeface="Arial" pitchFamily="34"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1FE8DF1E-33BB-4377-9A26-35481BA06C7C}" type="slidenum">
              <a:rPr lang="en-US" smtClean="0"/>
              <a:pPr/>
              <a:t>29</a:t>
            </a:fld>
            <a:endParaRPr lang="en-US"/>
          </a:p>
        </p:txBody>
      </p:sp>
      <p:sp>
        <p:nvSpPr>
          <p:cNvPr id="5" name="Содержимое 2"/>
          <p:cNvSpPr>
            <a:spLocks noGrp="1"/>
          </p:cNvSpPr>
          <p:nvPr>
            <p:ph type="title"/>
          </p:nvPr>
        </p:nvSpPr>
        <p:spPr>
          <a:xfrm>
            <a:off x="628650" y="0"/>
            <a:ext cx="7869238" cy="6545263"/>
          </a:xfrm>
        </p:spPr>
        <p:txBody>
          <a:bodyPr anchor="t">
            <a:normAutofit/>
          </a:bodyPr>
          <a:lstStyle/>
          <a:p>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Ishlab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chiqarishni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texnikaviy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tayyorlash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rejasini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loyihalash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jarayonida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quyidagi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talablarga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javob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berishi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nazarda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tutiladi</a:t>
            </a:r>
            <a:r>
              <a:rPr lang="en-US" sz="2400" dirty="0" smtClean="0">
                <a:latin typeface="Times New Roman" pitchFamily="18" charset="0"/>
                <a:cs typeface="Times New Roman" pitchFamily="18" charset="0"/>
              </a:rPr>
              <a:t>:</a:t>
            </a:r>
            <a:r>
              <a:rPr lang="ru-RU" sz="2400" dirty="0" smtClean="0">
                <a:latin typeface="Times New Roman" pitchFamily="18" charset="0"/>
                <a:cs typeface="Times New Roman" pitchFamily="18" charset="0"/>
              </a:rPr>
              <a:t/>
            </a:r>
            <a:br>
              <a:rPr lang="ru-RU" sz="2400" dirty="0" smtClean="0">
                <a:latin typeface="Times New Roman" pitchFamily="18" charset="0"/>
                <a:cs typeface="Times New Roman" pitchFamily="18" charset="0"/>
              </a:rPr>
            </a:b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yuqori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sifatli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mahsulot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ishlab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chiqarish</a:t>
            </a:r>
            <a:r>
              <a:rPr lang="en-US" sz="2400" dirty="0" smtClean="0">
                <a:latin typeface="Times New Roman" pitchFamily="18" charset="0"/>
                <a:cs typeface="Times New Roman" pitchFamily="18" charset="0"/>
              </a:rPr>
              <a:t>;</a:t>
            </a:r>
            <a:r>
              <a:rPr lang="ru-RU" sz="2400" dirty="0" smtClean="0">
                <a:latin typeface="Times New Roman" pitchFamily="18" charset="0"/>
                <a:cs typeface="Times New Roman" pitchFamily="18" charset="0"/>
              </a:rPr>
              <a:t/>
            </a:r>
            <a:br>
              <a:rPr lang="ru-RU" sz="2400" dirty="0" smtClean="0">
                <a:latin typeface="Times New Roman" pitchFamily="18" charset="0"/>
                <a:cs typeface="Times New Roman" pitchFamily="18" charset="0"/>
              </a:rPr>
            </a:b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texnologik</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jarayonning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uzluksiz</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ishlashini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ta`minlash</a:t>
            </a:r>
            <a:r>
              <a:rPr lang="en-US" sz="2400" dirty="0" smtClean="0">
                <a:latin typeface="Times New Roman" pitchFamily="18" charset="0"/>
                <a:cs typeface="Times New Roman" pitchFamily="18" charset="0"/>
              </a:rPr>
              <a:t>;</a:t>
            </a:r>
            <a:r>
              <a:rPr lang="ru-RU" sz="2400" dirty="0" smtClean="0">
                <a:latin typeface="Times New Roman" pitchFamily="18" charset="0"/>
                <a:cs typeface="Times New Roman" pitchFamily="18" charset="0"/>
              </a:rPr>
              <a:t/>
            </a:r>
            <a:br>
              <a:rPr lang="ru-RU" sz="2400" dirty="0" smtClean="0">
                <a:latin typeface="Times New Roman" pitchFamily="18" charset="0"/>
                <a:cs typeface="Times New Roman" pitchFamily="18" charset="0"/>
              </a:rPr>
            </a:b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tayyor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mahsulot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ishlab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chiqarishga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mehnat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sarfini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kamaytirish</a:t>
            </a:r>
            <a:r>
              <a:rPr lang="en-US" sz="2400" dirty="0" smtClean="0">
                <a:latin typeface="Times New Roman" pitchFamily="18" charset="0"/>
                <a:cs typeface="Times New Roman" pitchFamily="18" charset="0"/>
              </a:rPr>
              <a:t>;</a:t>
            </a:r>
            <a:r>
              <a:rPr lang="ru-RU" sz="2400" dirty="0" smtClean="0">
                <a:latin typeface="Times New Roman" pitchFamily="18" charset="0"/>
                <a:cs typeface="Times New Roman" pitchFamily="18" charset="0"/>
              </a:rPr>
              <a:t/>
            </a:r>
            <a:br>
              <a:rPr lang="ru-RU" sz="2400" dirty="0" smtClean="0">
                <a:latin typeface="Times New Roman" pitchFamily="18" charset="0"/>
                <a:cs typeface="Times New Roman" pitchFamily="18" charset="0"/>
              </a:rPr>
            </a:b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mahsulot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birligiga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xomashyolar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sarfini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kamaytirish</a:t>
            </a:r>
            <a:r>
              <a:rPr lang="en-US" sz="2400" dirty="0" smtClean="0">
                <a:latin typeface="Times New Roman" pitchFamily="18" charset="0"/>
                <a:cs typeface="Times New Roman" pitchFamily="18" charset="0"/>
              </a:rPr>
              <a:t>;</a:t>
            </a:r>
            <a:r>
              <a:rPr lang="ru-RU" sz="2400" dirty="0" smtClean="0">
                <a:latin typeface="Times New Roman" pitchFamily="18" charset="0"/>
                <a:cs typeface="Times New Roman" pitchFamily="18" charset="0"/>
              </a:rPr>
              <a:t/>
            </a:r>
            <a:br>
              <a:rPr lang="ru-RU" sz="2400" dirty="0" smtClean="0">
                <a:latin typeface="Times New Roman" pitchFamily="18" charset="0"/>
                <a:cs typeface="Times New Roman" pitchFamily="18" charset="0"/>
              </a:rPr>
            </a:b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xomashyodan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tayyor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mahsulot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olishni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ko`paytirish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hlinkClick r:id="rId2"/>
              </a:rPr>
              <a:t>nobudgarchilikni</a:t>
            </a:r>
            <a:r>
              <a:rPr lang="en-US" sz="2400" dirty="0" smtClean="0">
                <a:latin typeface="Times New Roman" pitchFamily="18" charset="0"/>
                <a:cs typeface="Times New Roman" pitchFamily="18" charset="0"/>
                <a:hlinkClick r:id="rId2"/>
              </a:rPr>
              <a:t> </a:t>
            </a:r>
            <a:r>
              <a:rPr lang="en-US" sz="2400" dirty="0" err="1" smtClean="0">
                <a:latin typeface="Times New Roman" pitchFamily="18" charset="0"/>
                <a:cs typeface="Times New Roman" pitchFamily="18" charset="0"/>
                <a:hlinkClick r:id="rId2"/>
              </a:rPr>
              <a:t>kamaytirish</a:t>
            </a:r>
            <a:r>
              <a:rPr lang="en-US" sz="2400" dirty="0" smtClean="0">
                <a:latin typeface="Times New Roman" pitchFamily="18" charset="0"/>
                <a:cs typeface="Times New Roman" pitchFamily="18" charset="0"/>
              </a:rPr>
              <a:t>;</a:t>
            </a:r>
            <a:r>
              <a:rPr lang="ru-RU" sz="2400" dirty="0" smtClean="0">
                <a:latin typeface="Times New Roman" pitchFamily="18" charset="0"/>
                <a:cs typeface="Times New Roman" pitchFamily="18" charset="0"/>
              </a:rPr>
              <a:t/>
            </a:r>
            <a:br>
              <a:rPr lang="ru-RU" sz="2400" dirty="0" smtClean="0">
                <a:latin typeface="Times New Roman" pitchFamily="18" charset="0"/>
                <a:cs typeface="Times New Roman" pitchFamily="18" charset="0"/>
              </a:rPr>
            </a:b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ishlab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chiqarish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maydonlaridan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oqilona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foydalanib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sanitariya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talabi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normalariga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qat`iy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rioya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qilish</a:t>
            </a:r>
            <a:r>
              <a:rPr lang="en-US" sz="2400" dirty="0" smtClean="0">
                <a:latin typeface="Times New Roman" pitchFamily="18" charset="0"/>
                <a:cs typeface="Times New Roman" pitchFamily="18" charset="0"/>
              </a:rPr>
              <a:t>;</a:t>
            </a:r>
            <a:r>
              <a:rPr lang="ru-RU" sz="2400" dirty="0" smtClean="0">
                <a:latin typeface="Times New Roman" pitchFamily="18" charset="0"/>
                <a:cs typeface="Times New Roman" pitchFamily="18" charset="0"/>
              </a:rPr>
              <a:t/>
            </a:r>
            <a:br>
              <a:rPr lang="ru-RU" sz="2400" dirty="0" smtClean="0">
                <a:latin typeface="Times New Roman" pitchFamily="18" charset="0"/>
                <a:cs typeface="Times New Roman" pitchFamily="18" charset="0"/>
              </a:rPr>
            </a:b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mahsulot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tannarxini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pasaytirish</a:t>
            </a:r>
            <a:r>
              <a:rPr lang="en-US" sz="2400" dirty="0" smtClean="0">
                <a:latin typeface="Times New Roman" pitchFamily="18" charset="0"/>
                <a:cs typeface="Times New Roman" pitchFamily="18" charset="0"/>
              </a:rPr>
              <a:t>.</a:t>
            </a:r>
            <a:r>
              <a:rPr lang="ru-RU" sz="2400" dirty="0" smtClean="0">
                <a:latin typeface="Times New Roman" pitchFamily="18" charset="0"/>
                <a:cs typeface="Times New Roman" pitchFamily="18" charset="0"/>
              </a:rPr>
              <a:t/>
            </a:r>
            <a:br>
              <a:rPr lang="ru-RU" sz="2400" dirty="0" smtClean="0">
                <a:latin typeface="Times New Roman" pitchFamily="18" charset="0"/>
                <a:cs typeface="Times New Roman" pitchFamily="18" charset="0"/>
              </a:rPr>
            </a:br>
            <a:r>
              <a:rPr lang="en-US"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Ishlab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chiqarishni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texnikaviy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tayyorlash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korxona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faoliyatini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tashkil</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etish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istiqbolini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belgilash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rivojlantirish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rejalari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asosida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amalga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oshiriladi</a:t>
            </a:r>
            <a:r>
              <a:rPr lang="en-US" sz="2400" dirty="0" smtClean="0">
                <a:latin typeface="Times New Roman" pitchFamily="18" charset="0"/>
                <a:cs typeface="Times New Roman" pitchFamily="18" charset="0"/>
              </a:rPr>
              <a:t>. Bu </a:t>
            </a:r>
            <a:r>
              <a:rPr lang="en-US" sz="2400" dirty="0" err="1" smtClean="0">
                <a:latin typeface="Times New Roman" pitchFamily="18" charset="0"/>
                <a:cs typeface="Times New Roman" pitchFamily="18" charset="0"/>
              </a:rPr>
              <a:t>rejalarni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amalga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oshirishga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tegishli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mablag`lar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ajratiladi</a:t>
            </a:r>
            <a:endParaRPr lang="ru-RU" sz="2400" dirty="0">
              <a:latin typeface="Times New Roman" pitchFamily="18" charset="0"/>
              <a:cs typeface="Times New Roman" pitchFamily="18"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290285"/>
            <a:ext cx="7869891" cy="6139543"/>
          </a:xfrm>
        </p:spPr>
        <p:txBody>
          <a:bodyPr anchor="t"/>
          <a:lstStyle/>
          <a:p>
            <a:pPr lvl="0"/>
            <a:r>
              <a:rPr lang="en-US" sz="2400" b="1" dirty="0" smtClean="0">
                <a:latin typeface="Times New Roman" pitchFamily="18" charset="0"/>
                <a:cs typeface="Times New Roman" pitchFamily="18" charset="0"/>
              </a:rPr>
              <a:t>	 8. </a:t>
            </a:r>
            <a:r>
              <a:rPr lang="en-US" sz="2400" b="1" dirty="0" err="1" smtClean="0">
                <a:latin typeface="Times New Roman" pitchFamily="18" charset="0"/>
                <a:cs typeface="Times New Roman" pitchFamily="18" charset="0"/>
              </a:rPr>
              <a:t>Ishlab</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chiqarishni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tashkil</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qilish</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tashqi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va</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ichki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faktor</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omil</a:t>
            </a:r>
            <a:r>
              <a:rPr lang="en-US" sz="2400" b="1" dirty="0" smtClean="0">
                <a:latin typeface="Times New Roman" pitchFamily="18" charset="0"/>
                <a:cs typeface="Times New Roman" pitchFamily="18" charset="0"/>
              </a:rPr>
              <a:t>)</a:t>
            </a:r>
            <a:r>
              <a:rPr lang="en-US" sz="2400" b="1" dirty="0" err="1" smtClean="0">
                <a:latin typeface="Times New Roman" pitchFamily="18" charset="0"/>
                <a:cs typeface="Times New Roman" pitchFamily="18" charset="0"/>
              </a:rPr>
              <a:t>lari</a:t>
            </a:r>
            <a:r>
              <a:rPr lang="en-US" b="1" dirty="0" smtClean="0"/>
              <a:t>. </a:t>
            </a:r>
            <a:br>
              <a:rPr lang="en-US" b="1" dirty="0" smtClean="0"/>
            </a:br>
            <a:r>
              <a:rPr lang="ru-RU" dirty="0" smtClean="0"/>
              <a:t/>
            </a:r>
            <a:br>
              <a:rPr lang="ru-RU" dirty="0" smtClean="0"/>
            </a:br>
            <a:endParaRPr lang="ru-RU" dirty="0"/>
          </a:p>
        </p:txBody>
      </p:sp>
      <p:sp>
        <p:nvSpPr>
          <p:cNvPr id="4" name="Номер слайда 3"/>
          <p:cNvSpPr>
            <a:spLocks noGrp="1"/>
          </p:cNvSpPr>
          <p:nvPr>
            <p:ph type="sldNum" sz="quarter" idx="12"/>
          </p:nvPr>
        </p:nvSpPr>
        <p:spPr/>
        <p:txBody>
          <a:bodyPr/>
          <a:lstStyle/>
          <a:p>
            <a:fld id="{1FE8DF1E-33BB-4377-9A26-35481BA06C7C}" type="slidenum">
              <a:rPr lang="en-US" smtClean="0"/>
              <a:pPr/>
              <a:t>30</a:t>
            </a:fld>
            <a:endParaRPr lang="en-US"/>
          </a:p>
        </p:txBody>
      </p:sp>
      <p:pic>
        <p:nvPicPr>
          <p:cNvPr id="5" name="Рисунок 4"/>
          <p:cNvPicPr/>
          <p:nvPr/>
        </p:nvPicPr>
        <p:blipFill>
          <a:blip r:embed="rId2" cstate="print">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val="0"/>
              </a:ext>
            </a:extLst>
          </a:blip>
          <a:srcRect l="34541" t="24663" r="24530" b="50127"/>
          <a:stretch>
            <a:fillRect/>
          </a:stretch>
        </p:blipFill>
        <p:spPr bwMode="auto">
          <a:xfrm>
            <a:off x="1005537" y="346824"/>
            <a:ext cx="532978" cy="436948"/>
          </a:xfrm>
          <a:prstGeom prst="rect">
            <a:avLst/>
          </a:prstGeom>
          <a:noFill/>
          <a:ln>
            <a:noFill/>
          </a:ln>
        </p:spPr>
      </p:pic>
      <p:pic>
        <p:nvPicPr>
          <p:cNvPr id="6" name="Рисунок 5" descr="Graphic10"/>
          <p:cNvPicPr/>
          <p:nvPr/>
        </p:nvPicPr>
        <p:blipFill>
          <a:blip r:embed="rId3" cstate="print">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val="0"/>
              </a:ext>
            </a:extLst>
          </a:blip>
          <a:srcRect/>
          <a:stretch>
            <a:fillRect/>
          </a:stretch>
        </p:blipFill>
        <p:spPr bwMode="auto">
          <a:xfrm>
            <a:off x="697445" y="1342182"/>
            <a:ext cx="623355" cy="486618"/>
          </a:xfrm>
          <a:prstGeom prst="rect">
            <a:avLst/>
          </a:prstGeom>
          <a:noFill/>
          <a:ln>
            <a:noFill/>
          </a:ln>
        </p:spPr>
      </p:pic>
      <p:sp>
        <p:nvSpPr>
          <p:cNvPr id="44033" name="Rectangle 1"/>
          <p:cNvSpPr>
            <a:spLocks noChangeArrowheads="1"/>
          </p:cNvSpPr>
          <p:nvPr/>
        </p:nvSpPr>
        <p:spPr bwMode="auto">
          <a:xfrm>
            <a:off x="1010456" y="1352817"/>
            <a:ext cx="7429499" cy="526297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Ishlab</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chiqarishni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moddiy</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nomoddiy</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hududiy</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jihatdan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tashkil</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etishda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joylashtirishda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albatta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hudud</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shart-sharoitlari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omillari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hisobga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olinadi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Bu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omillarni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to‘g‘ri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tanlay</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bilish</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ishlab</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chiqarishning</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hududiy</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tarkibi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tizimning</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rivojlanish</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qonuniyatlarini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asoslashga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imkon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beradi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Ishlab</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chiqarish</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tarmoqlarini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joylashtirishda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geografik</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o‘rin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ekologik</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omil</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bozor</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iqtisodiyoti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omillari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bilan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bir</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qatorda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tabiiy</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xomashyo</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yoqilg‘i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suv</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iqlim</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ijtimoiy</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mehnat</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resurslari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iste’molchi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iqtisodiy</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elektroenergiya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transport)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omillar</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e’tiborga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olinadi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Muayyan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bir</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ishlab</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chiqarish</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tarmog‘ini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hududiy</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tashkil</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etish­da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barcha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omillar</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emas</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balki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ulardan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faqat</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ayrimlari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yetakchi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hal</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qiluvchi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rol</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o‘ynaydi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8498" y="463638"/>
            <a:ext cx="7869891" cy="5930721"/>
          </a:xfrm>
        </p:spPr>
        <p:txBody>
          <a:bodyPr anchor="t">
            <a:normAutofit fontScale="90000"/>
          </a:bodyPr>
          <a:lstStyle/>
          <a:p>
            <a:pPr>
              <a:lnSpc>
                <a:spcPct val="100000"/>
              </a:lnSpc>
            </a:pP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Ishlab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chiqarish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tarmoqlarini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joylashtirishda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qaysi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omil</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yetakchi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ekanligini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aniqlash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uchun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quyidagi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formuladan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foydalani­ladi</a:t>
            </a:r>
            <a:r>
              <a:rPr lang="en-US" sz="2400" dirty="0" smtClean="0">
                <a:latin typeface="Times New Roman" pitchFamily="18" charset="0"/>
                <a:cs typeface="Times New Roman" pitchFamily="18" charset="0"/>
              </a:rPr>
              <a:t>: </a:t>
            </a:r>
            <a:r>
              <a:rPr lang="ru-RU" sz="2400" dirty="0" smtClean="0">
                <a:latin typeface="Times New Roman" pitchFamily="18" charset="0"/>
                <a:cs typeface="Times New Roman" pitchFamily="18" charset="0"/>
              </a:rPr>
              <a:t/>
            </a:r>
            <a:br>
              <a:rPr lang="ru-RU" sz="2400" dirty="0" smtClean="0">
                <a:latin typeface="Times New Roman" pitchFamily="18" charset="0"/>
                <a:cs typeface="Times New Roman" pitchFamily="18" charset="0"/>
              </a:rPr>
            </a:br>
            <a:r>
              <a:rPr lang="en-US" sz="2400" dirty="0" smtClean="0">
                <a:latin typeface="Times New Roman" pitchFamily="18" charset="0"/>
                <a:cs typeface="Times New Roman" pitchFamily="18" charset="0"/>
              </a:rPr>
              <a:t> </a:t>
            </a:r>
            <a:br>
              <a:rPr lang="en-US"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
            </a:r>
            <a:br>
              <a:rPr lang="ru-RU" sz="2400" dirty="0" smtClean="0">
                <a:latin typeface="Times New Roman" pitchFamily="18" charset="0"/>
                <a:cs typeface="Times New Roman" pitchFamily="18" charset="0"/>
              </a:rPr>
            </a:br>
            <a:r>
              <a:rPr lang="en-US" sz="2400" dirty="0" err="1" smtClean="0">
                <a:latin typeface="Times New Roman" pitchFamily="18" charset="0"/>
                <a:cs typeface="Times New Roman" pitchFamily="18" charset="0"/>
              </a:rPr>
              <a:t>bu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yerda</a:t>
            </a:r>
            <a:r>
              <a:rPr lang="en-US" sz="2400" dirty="0" smtClean="0">
                <a:latin typeface="Times New Roman" pitchFamily="18" charset="0"/>
                <a:cs typeface="Times New Roman" pitchFamily="18" charset="0"/>
              </a:rPr>
              <a:t> K — </a:t>
            </a:r>
            <a:r>
              <a:rPr lang="en-US" sz="2400" dirty="0" err="1" smtClean="0">
                <a:latin typeface="Times New Roman" pitchFamily="18" charset="0"/>
                <a:cs typeface="Times New Roman" pitchFamily="18" charset="0"/>
              </a:rPr>
              <a:t>ishlab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chiqarish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koeffitsienti</a:t>
            </a:r>
            <a:r>
              <a:rPr lang="en-US" sz="2400" dirty="0" smtClean="0">
                <a:latin typeface="Times New Roman" pitchFamily="18" charset="0"/>
                <a:cs typeface="Times New Roman" pitchFamily="18" charset="0"/>
              </a:rPr>
              <a:t>; O — </a:t>
            </a:r>
            <a:r>
              <a:rPr lang="en-US" sz="2400" dirty="0" err="1" smtClean="0">
                <a:latin typeface="Times New Roman" pitchFamily="18" charset="0"/>
                <a:cs typeface="Times New Roman" pitchFamily="18" charset="0"/>
              </a:rPr>
              <a:t>mazkur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korxona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yoki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umuman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ishlab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chiqarishni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hududiy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joylashtirishga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ta’sir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etuvchi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omil</a:t>
            </a:r>
            <a:r>
              <a:rPr lang="en-US" sz="2400" dirty="0" smtClean="0">
                <a:latin typeface="Times New Roman" pitchFamily="18" charset="0"/>
                <a:cs typeface="Times New Roman" pitchFamily="18" charset="0"/>
              </a:rPr>
              <a:t>; M — </a:t>
            </a:r>
            <a:r>
              <a:rPr lang="en-US" sz="2400" dirty="0" err="1" smtClean="0">
                <a:latin typeface="Times New Roman" pitchFamily="18" charset="0"/>
                <a:cs typeface="Times New Roman" pitchFamily="18" charset="0"/>
              </a:rPr>
              <a:t>mahsulot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birligi</a:t>
            </a:r>
            <a:r>
              <a:rPr lang="en-US" sz="2400" dirty="0" smtClean="0">
                <a:latin typeface="Times New Roman" pitchFamily="18" charset="0"/>
                <a:cs typeface="Times New Roman" pitchFamily="18" charset="0"/>
              </a:rPr>
              <a:t>.</a:t>
            </a:r>
            <a:r>
              <a:rPr lang="ru-RU" sz="2400" dirty="0" smtClean="0">
                <a:latin typeface="Times New Roman" pitchFamily="18" charset="0"/>
                <a:cs typeface="Times New Roman" pitchFamily="18" charset="0"/>
              </a:rPr>
              <a:t/>
            </a:r>
            <a:br>
              <a:rPr lang="ru-RU" sz="2400" dirty="0" smtClean="0">
                <a:latin typeface="Times New Roman" pitchFamily="18" charset="0"/>
                <a:cs typeface="Times New Roman" pitchFamily="18" charset="0"/>
              </a:rPr>
            </a:b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Ushbu</a:t>
            </a:r>
            <a:r>
              <a:rPr lang="en-US"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formula </a:t>
            </a:r>
            <a:r>
              <a:rPr lang="en-US" sz="2400" dirty="0" err="1" smtClean="0">
                <a:latin typeface="Times New Roman" pitchFamily="18" charset="0"/>
                <a:cs typeface="Times New Roman" pitchFamily="18" charset="0"/>
              </a:rPr>
              <a:t>yordamida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ma’lum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mahsulot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birligini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hosil</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qiluvchi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barcha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omillar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alohida-alohida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hisoblab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chiqiladi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masa­lan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tonna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shakar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olish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uchun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qancha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xomashyo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ya’ni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qancha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qand</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lavlagi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ishlatiladi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qancha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elektroenergiya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yoki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mehnat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sarflanadi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Qaysi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omil</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bo‘yicha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yirik</a:t>
            </a:r>
            <a:r>
              <a:rPr lang="en-US" sz="2400" dirty="0" smtClean="0">
                <a:latin typeface="Times New Roman" pitchFamily="18" charset="0"/>
                <a:cs typeface="Times New Roman" pitchFamily="18" charset="0"/>
              </a:rPr>
              <a:t> son </a:t>
            </a:r>
            <a:r>
              <a:rPr lang="en-US" sz="2400" dirty="0" err="1" smtClean="0">
                <a:latin typeface="Times New Roman" pitchFamily="18" charset="0"/>
                <a:cs typeface="Times New Roman" pitchFamily="18" charset="0"/>
              </a:rPr>
              <a:t>chiqsa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odatda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ahamiyati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shuncha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yuqori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bo‘ladi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u </a:t>
            </a:r>
            <a:r>
              <a:rPr lang="en-US" sz="2400" dirty="0" err="1" smtClean="0">
                <a:latin typeface="Times New Roman" pitchFamily="18" charset="0"/>
                <a:cs typeface="Times New Roman" pitchFamily="18" charset="0"/>
              </a:rPr>
              <a:t>mazkur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ishlab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chiqarish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tarmog‘ini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joylashtirishda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belgilovchi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aniqlovchi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vazifasini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o‘taydi</a:t>
            </a:r>
            <a:endParaRPr lang="ru-RU" sz="2400" dirty="0">
              <a:latin typeface="Times New Roman" pitchFamily="18" charset="0"/>
              <a:cs typeface="Times New Roman" pitchFamily="18" charset="0"/>
            </a:endParaRPr>
          </a:p>
        </p:txBody>
      </p:sp>
      <p:sp>
        <p:nvSpPr>
          <p:cNvPr id="4" name="Номер слайда 3"/>
          <p:cNvSpPr>
            <a:spLocks noGrp="1"/>
          </p:cNvSpPr>
          <p:nvPr>
            <p:ph type="sldNum" sz="quarter" idx="12"/>
          </p:nvPr>
        </p:nvSpPr>
        <p:spPr/>
        <p:txBody>
          <a:bodyPr/>
          <a:lstStyle/>
          <a:p>
            <a:fld id="{1FE8DF1E-33BB-4377-9A26-35481BA06C7C}" type="slidenum">
              <a:rPr lang="en-US" smtClean="0"/>
              <a:pPr/>
              <a:t>31</a:t>
            </a:fld>
            <a:endParaRPr lang="en-US"/>
          </a:p>
        </p:txBody>
      </p:sp>
      <p:sp>
        <p:nvSpPr>
          <p:cNvPr id="5" name="Прямоугольник 4"/>
          <p:cNvSpPr/>
          <p:nvPr/>
        </p:nvSpPr>
        <p:spPr>
          <a:xfrm>
            <a:off x="3598225" y="1415532"/>
            <a:ext cx="1450293" cy="461665"/>
          </a:xfrm>
          <a:prstGeom prst="rect">
            <a:avLst/>
          </a:prstGeom>
        </p:spPr>
        <p:txBody>
          <a:bodyPr wrap="square">
            <a:spAutoFit/>
          </a:bodyPr>
          <a:lstStyle/>
          <a:p>
            <a:r>
              <a:rPr lang="en-US" sz="2400" dirty="0" smtClean="0">
                <a:latin typeface="Times New Roman" pitchFamily="18" charset="0"/>
                <a:cs typeface="Times New Roman" pitchFamily="18" charset="0"/>
              </a:rPr>
              <a:t>K=O/M</a:t>
            </a:r>
            <a:endParaRPr lang="ru-RU" sz="2400"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1FE8DF1E-33BB-4377-9A26-35481BA06C7C}" type="slidenum">
              <a:rPr lang="en-US" smtClean="0"/>
              <a:pPr/>
              <a:t>32</a:t>
            </a:fld>
            <a:endParaRPr lang="en-US"/>
          </a:p>
        </p:txBody>
      </p:sp>
      <p:sp>
        <p:nvSpPr>
          <p:cNvPr id="5" name="Содержимое 2"/>
          <p:cNvSpPr>
            <a:spLocks noGrp="1"/>
          </p:cNvSpPr>
          <p:nvPr>
            <p:ph type="title"/>
          </p:nvPr>
        </p:nvSpPr>
        <p:spPr>
          <a:xfrm>
            <a:off x="628650" y="360608"/>
            <a:ext cx="7869238" cy="5988677"/>
          </a:xfrm>
        </p:spPr>
        <p:txBody>
          <a:bodyPr>
            <a:normAutofit/>
          </a:bodyPr>
          <a:lstStyle/>
          <a:p>
            <a:pPr>
              <a:lnSpc>
                <a:spcPct val="150000"/>
              </a:lnSpc>
            </a:pPr>
            <a:r>
              <a:rPr lang="en-US" sz="2400" dirty="0" smtClean="0">
                <a:latin typeface="Times New Roman" pitchFamily="18" charset="0"/>
                <a:cs typeface="Times New Roman" pitchFamily="18" charset="0"/>
              </a:rPr>
              <a:t>	</a:t>
            </a:r>
            <a:r>
              <a:rPr lang="en-US" sz="2400" dirty="0" err="1" smtClean="0">
                <a:solidFill>
                  <a:schemeClr val="accent1"/>
                </a:solidFill>
                <a:latin typeface="Times New Roman" pitchFamily="18" charset="0"/>
                <a:cs typeface="Times New Roman" pitchFamily="18" charset="0"/>
              </a:rPr>
              <a:t>Ishlab</a:t>
            </a:r>
            <a:r>
              <a:rPr lang="en-US" sz="2400" dirty="0" smtClean="0">
                <a:solidFill>
                  <a:schemeClr val="accent1"/>
                </a:solidFill>
                <a:latin typeface="Times New Roman" pitchFamily="18" charset="0"/>
                <a:cs typeface="Times New Roman" pitchFamily="18" charset="0"/>
              </a:rPr>
              <a:t> </a:t>
            </a:r>
            <a:r>
              <a:rPr lang="en-US" sz="2400" dirty="0" err="1" smtClean="0">
                <a:solidFill>
                  <a:schemeClr val="accent1"/>
                </a:solidFill>
                <a:latin typeface="Times New Roman" pitchFamily="18" charset="0"/>
                <a:cs typeface="Times New Roman" pitchFamily="18" charset="0"/>
              </a:rPr>
              <a:t>chiqarish</a:t>
            </a:r>
            <a:r>
              <a:rPr lang="en-US" sz="2400" dirty="0" smtClean="0">
                <a:solidFill>
                  <a:schemeClr val="accent1"/>
                </a:solidFill>
                <a:latin typeface="Times New Roman" pitchFamily="18" charset="0"/>
                <a:cs typeface="Times New Roman" pitchFamily="18" charset="0"/>
              </a:rPr>
              <a:t> </a:t>
            </a:r>
            <a:r>
              <a:rPr lang="en-US" sz="2400" dirty="0" err="1" smtClean="0">
                <a:solidFill>
                  <a:schemeClr val="accent1"/>
                </a:solidFill>
                <a:latin typeface="Times New Roman" pitchFamily="18" charset="0"/>
                <a:cs typeface="Times New Roman" pitchFamily="18" charset="0"/>
              </a:rPr>
              <a:t>tarmoqlarini</a:t>
            </a:r>
            <a:r>
              <a:rPr lang="en-US" sz="2400" dirty="0" smtClean="0">
                <a:solidFill>
                  <a:schemeClr val="accent1"/>
                </a:solidFill>
                <a:latin typeface="Times New Roman" pitchFamily="18" charset="0"/>
                <a:cs typeface="Times New Roman" pitchFamily="18" charset="0"/>
              </a:rPr>
              <a:t> </a:t>
            </a:r>
            <a:r>
              <a:rPr lang="en-US" sz="2400" dirty="0" err="1" smtClean="0">
                <a:solidFill>
                  <a:schemeClr val="accent1"/>
                </a:solidFill>
                <a:latin typeface="Times New Roman" pitchFamily="18" charset="0"/>
                <a:cs typeface="Times New Roman" pitchFamily="18" charset="0"/>
              </a:rPr>
              <a:t>joylashtirishda</a:t>
            </a:r>
            <a:r>
              <a:rPr lang="en-US" sz="2400" dirty="0" smtClean="0">
                <a:solidFill>
                  <a:schemeClr val="accent1"/>
                </a:solidFill>
                <a:latin typeface="Times New Roman" pitchFamily="18" charset="0"/>
                <a:cs typeface="Times New Roman" pitchFamily="18" charset="0"/>
              </a:rPr>
              <a:t> </a:t>
            </a:r>
            <a:r>
              <a:rPr lang="en-US" sz="2400" dirty="0" err="1" smtClean="0">
                <a:solidFill>
                  <a:schemeClr val="accent1"/>
                </a:solidFill>
                <a:latin typeface="Times New Roman" pitchFamily="18" charset="0"/>
                <a:cs typeface="Times New Roman" pitchFamily="18" charset="0"/>
              </a:rPr>
              <a:t>xomashyo</a:t>
            </a:r>
            <a:r>
              <a:rPr lang="en-US" sz="2400" dirty="0" smtClean="0">
                <a:solidFill>
                  <a:schemeClr val="accent1"/>
                </a:solidFill>
                <a:latin typeface="Times New Roman" pitchFamily="18" charset="0"/>
                <a:cs typeface="Times New Roman" pitchFamily="18" charset="0"/>
              </a:rPr>
              <a:t>, </a:t>
            </a:r>
            <a:r>
              <a:rPr lang="en-US" sz="2400" dirty="0" err="1" smtClean="0">
                <a:solidFill>
                  <a:schemeClr val="accent1"/>
                </a:solidFill>
                <a:latin typeface="Times New Roman" pitchFamily="18" charset="0"/>
                <a:cs typeface="Times New Roman" pitchFamily="18" charset="0"/>
              </a:rPr>
              <a:t>yoqilg‘i</a:t>
            </a:r>
            <a:r>
              <a:rPr lang="en-US" sz="2400" dirty="0" smtClean="0">
                <a:solidFill>
                  <a:schemeClr val="accent1"/>
                </a:solidFill>
                <a:latin typeface="Times New Roman" pitchFamily="18" charset="0"/>
                <a:cs typeface="Times New Roman" pitchFamily="18" charset="0"/>
              </a:rPr>
              <a:t>, </a:t>
            </a:r>
            <a:r>
              <a:rPr lang="en-US" sz="2400" dirty="0" err="1" smtClean="0">
                <a:solidFill>
                  <a:schemeClr val="accent1"/>
                </a:solidFill>
                <a:latin typeface="Times New Roman" pitchFamily="18" charset="0"/>
                <a:cs typeface="Times New Roman" pitchFamily="18" charset="0"/>
              </a:rPr>
              <a:t>elektr-energiya</a:t>
            </a:r>
            <a:r>
              <a:rPr lang="en-US" sz="2400" dirty="0" smtClean="0">
                <a:solidFill>
                  <a:schemeClr val="accent1"/>
                </a:solidFill>
                <a:latin typeface="Times New Roman" pitchFamily="18" charset="0"/>
                <a:cs typeface="Times New Roman" pitchFamily="18" charset="0"/>
              </a:rPr>
              <a:t>, </a:t>
            </a:r>
            <a:r>
              <a:rPr lang="en-US" sz="2400" dirty="0" err="1" smtClean="0">
                <a:solidFill>
                  <a:schemeClr val="accent1"/>
                </a:solidFill>
                <a:latin typeface="Times New Roman" pitchFamily="18" charset="0"/>
                <a:cs typeface="Times New Roman" pitchFamily="18" charset="0"/>
              </a:rPr>
              <a:t>suv</a:t>
            </a:r>
            <a:r>
              <a:rPr lang="en-US" sz="2400" dirty="0" smtClean="0">
                <a:solidFill>
                  <a:schemeClr val="accent1"/>
                </a:solidFill>
                <a:latin typeface="Times New Roman" pitchFamily="18" charset="0"/>
                <a:cs typeface="Times New Roman" pitchFamily="18" charset="0"/>
              </a:rPr>
              <a:t>, </a:t>
            </a:r>
            <a:r>
              <a:rPr lang="en-US" sz="2400" dirty="0" err="1" smtClean="0">
                <a:solidFill>
                  <a:schemeClr val="accent1"/>
                </a:solidFill>
                <a:latin typeface="Times New Roman" pitchFamily="18" charset="0"/>
                <a:cs typeface="Times New Roman" pitchFamily="18" charset="0"/>
              </a:rPr>
              <a:t>iqlim</a:t>
            </a:r>
            <a:r>
              <a:rPr lang="en-US" sz="2400" dirty="0" smtClean="0">
                <a:solidFill>
                  <a:schemeClr val="accent1"/>
                </a:solidFill>
                <a:latin typeface="Times New Roman" pitchFamily="18" charset="0"/>
                <a:cs typeface="Times New Roman" pitchFamily="18" charset="0"/>
              </a:rPr>
              <a:t>, </a:t>
            </a:r>
            <a:r>
              <a:rPr lang="en-US" sz="2400" dirty="0" err="1" smtClean="0">
                <a:solidFill>
                  <a:schemeClr val="accent1"/>
                </a:solidFill>
                <a:latin typeface="Times New Roman" pitchFamily="18" charset="0"/>
                <a:cs typeface="Times New Roman" pitchFamily="18" charset="0"/>
              </a:rPr>
              <a:t>mehnat</a:t>
            </a:r>
            <a:r>
              <a:rPr lang="en-US" sz="2400" dirty="0" smtClean="0">
                <a:solidFill>
                  <a:schemeClr val="accent1"/>
                </a:solidFill>
                <a:latin typeface="Times New Roman" pitchFamily="18" charset="0"/>
                <a:cs typeface="Times New Roman" pitchFamily="18" charset="0"/>
              </a:rPr>
              <a:t> </a:t>
            </a:r>
            <a:r>
              <a:rPr lang="en-US" sz="2400" dirty="0" err="1" smtClean="0">
                <a:solidFill>
                  <a:schemeClr val="accent1"/>
                </a:solidFill>
                <a:latin typeface="Times New Roman" pitchFamily="18" charset="0"/>
                <a:cs typeface="Times New Roman" pitchFamily="18" charset="0"/>
              </a:rPr>
              <a:t>resurslari</a:t>
            </a:r>
            <a:r>
              <a:rPr lang="en-US" sz="2400" dirty="0" smtClean="0">
                <a:solidFill>
                  <a:schemeClr val="accent1"/>
                </a:solidFill>
                <a:latin typeface="Times New Roman" pitchFamily="18" charset="0"/>
                <a:cs typeface="Times New Roman" pitchFamily="18" charset="0"/>
              </a:rPr>
              <a:t>, </a:t>
            </a:r>
            <a:r>
              <a:rPr lang="en-US" sz="2400" dirty="0" err="1" smtClean="0">
                <a:solidFill>
                  <a:schemeClr val="accent1"/>
                </a:solidFill>
                <a:latin typeface="Times New Roman" pitchFamily="18" charset="0"/>
                <a:cs typeface="Times New Roman" pitchFamily="18" charset="0"/>
              </a:rPr>
              <a:t>iste’mol</a:t>
            </a:r>
            <a:r>
              <a:rPr lang="en-US" sz="2400" dirty="0" smtClean="0">
                <a:solidFill>
                  <a:schemeClr val="accent1"/>
                </a:solidFill>
                <a:latin typeface="Times New Roman" pitchFamily="18" charset="0"/>
                <a:cs typeface="Times New Roman" pitchFamily="18" charset="0"/>
              </a:rPr>
              <a:t> </a:t>
            </a:r>
            <a:r>
              <a:rPr lang="en-US" sz="2400" dirty="0" err="1" smtClean="0">
                <a:solidFill>
                  <a:schemeClr val="accent1"/>
                </a:solidFill>
                <a:latin typeface="Times New Roman" pitchFamily="18" charset="0"/>
                <a:cs typeface="Times New Roman" pitchFamily="18" charset="0"/>
              </a:rPr>
              <a:t>va</a:t>
            </a:r>
            <a:r>
              <a:rPr lang="en-US" sz="2400" dirty="0" smtClean="0">
                <a:solidFill>
                  <a:schemeClr val="accent1"/>
                </a:solidFill>
                <a:latin typeface="Times New Roman" pitchFamily="18" charset="0"/>
                <a:cs typeface="Times New Roman" pitchFamily="18" charset="0"/>
              </a:rPr>
              <a:t> trans­port, </a:t>
            </a:r>
            <a:r>
              <a:rPr lang="en-US" sz="2400" dirty="0" err="1" smtClean="0">
                <a:solidFill>
                  <a:schemeClr val="accent1"/>
                </a:solidFill>
                <a:latin typeface="Times New Roman" pitchFamily="18" charset="0"/>
                <a:cs typeface="Times New Roman" pitchFamily="18" charset="0"/>
              </a:rPr>
              <a:t>iqtisodiy</a:t>
            </a:r>
            <a:r>
              <a:rPr lang="en-US" sz="2400" dirty="0" smtClean="0">
                <a:solidFill>
                  <a:schemeClr val="accent1"/>
                </a:solidFill>
                <a:latin typeface="Times New Roman" pitchFamily="18" charset="0"/>
                <a:cs typeface="Times New Roman" pitchFamily="18" charset="0"/>
              </a:rPr>
              <a:t> </a:t>
            </a:r>
            <a:r>
              <a:rPr lang="en-US" sz="2400" dirty="0" err="1" smtClean="0">
                <a:solidFill>
                  <a:schemeClr val="accent1"/>
                </a:solidFill>
                <a:latin typeface="Times New Roman" pitchFamily="18" charset="0"/>
                <a:cs typeface="Times New Roman" pitchFamily="18" charset="0"/>
              </a:rPr>
              <a:t>geografik</a:t>
            </a:r>
            <a:r>
              <a:rPr lang="en-US" sz="2400" dirty="0" smtClean="0">
                <a:solidFill>
                  <a:schemeClr val="accent1"/>
                </a:solidFill>
                <a:latin typeface="Times New Roman" pitchFamily="18" charset="0"/>
                <a:cs typeface="Times New Roman" pitchFamily="18" charset="0"/>
              </a:rPr>
              <a:t> </a:t>
            </a:r>
            <a:r>
              <a:rPr lang="en-US" sz="2400" dirty="0" err="1" smtClean="0">
                <a:solidFill>
                  <a:schemeClr val="accent1"/>
                </a:solidFill>
                <a:latin typeface="Times New Roman" pitchFamily="18" charset="0"/>
                <a:cs typeface="Times New Roman" pitchFamily="18" charset="0"/>
              </a:rPr>
              <a:t>o‘rin</a:t>
            </a:r>
            <a:r>
              <a:rPr lang="en-US" sz="2400" dirty="0" smtClean="0">
                <a:solidFill>
                  <a:schemeClr val="accent1"/>
                </a:solidFill>
                <a:latin typeface="Times New Roman" pitchFamily="18" charset="0"/>
                <a:cs typeface="Times New Roman" pitchFamily="18" charset="0"/>
              </a:rPr>
              <a:t> </a:t>
            </a:r>
            <a:r>
              <a:rPr lang="en-US" sz="2400" dirty="0" err="1" smtClean="0">
                <a:solidFill>
                  <a:schemeClr val="accent1"/>
                </a:solidFill>
                <a:latin typeface="Times New Roman" pitchFamily="18" charset="0"/>
                <a:cs typeface="Times New Roman" pitchFamily="18" charset="0"/>
              </a:rPr>
              <a:t>kabi</a:t>
            </a:r>
            <a:r>
              <a:rPr lang="en-US" sz="2400" dirty="0" smtClean="0">
                <a:solidFill>
                  <a:schemeClr val="accent1"/>
                </a:solidFill>
                <a:latin typeface="Times New Roman" pitchFamily="18" charset="0"/>
                <a:cs typeface="Times New Roman" pitchFamily="18" charset="0"/>
              </a:rPr>
              <a:t> </a:t>
            </a:r>
            <a:r>
              <a:rPr lang="en-US" sz="2400" dirty="0" err="1" smtClean="0">
                <a:solidFill>
                  <a:schemeClr val="accent1"/>
                </a:solidFill>
                <a:latin typeface="Times New Roman" pitchFamily="18" charset="0"/>
                <a:cs typeface="Times New Roman" pitchFamily="18" charset="0"/>
              </a:rPr>
              <a:t>omillar</a:t>
            </a:r>
            <a:r>
              <a:rPr lang="en-US" sz="2400" dirty="0" smtClean="0">
                <a:solidFill>
                  <a:schemeClr val="accent1"/>
                </a:solidFill>
                <a:latin typeface="Times New Roman" pitchFamily="18" charset="0"/>
                <a:cs typeface="Times New Roman" pitchFamily="18" charset="0"/>
              </a:rPr>
              <a:t> </a:t>
            </a:r>
            <a:r>
              <a:rPr lang="en-US" sz="2400" dirty="0" err="1" smtClean="0">
                <a:solidFill>
                  <a:schemeClr val="accent1"/>
                </a:solidFill>
                <a:latin typeface="Times New Roman" pitchFamily="18" charset="0"/>
                <a:cs typeface="Times New Roman" pitchFamily="18" charset="0"/>
              </a:rPr>
              <a:t>e’tiborga</a:t>
            </a:r>
            <a:r>
              <a:rPr lang="en-US" sz="2400" dirty="0" smtClean="0">
                <a:solidFill>
                  <a:schemeClr val="accent1"/>
                </a:solidFill>
                <a:latin typeface="Times New Roman" pitchFamily="18" charset="0"/>
                <a:cs typeface="Times New Roman" pitchFamily="18" charset="0"/>
              </a:rPr>
              <a:t> </a:t>
            </a:r>
            <a:r>
              <a:rPr lang="en-US" sz="2400" dirty="0" err="1" smtClean="0">
                <a:solidFill>
                  <a:schemeClr val="accent1"/>
                </a:solidFill>
                <a:latin typeface="Times New Roman" pitchFamily="18" charset="0"/>
                <a:cs typeface="Times New Roman" pitchFamily="18" charset="0"/>
              </a:rPr>
              <a:t>olinadi</a:t>
            </a:r>
            <a:r>
              <a:rPr lang="en-US" sz="2400" dirty="0" smtClean="0">
                <a:solidFill>
                  <a:schemeClr val="accent1"/>
                </a:solidFill>
                <a:latin typeface="Times New Roman" pitchFamily="18" charset="0"/>
                <a:cs typeface="Times New Roman" pitchFamily="18" charset="0"/>
              </a:rPr>
              <a:t>. </a:t>
            </a:r>
            <a:r>
              <a:rPr lang="en-US" sz="2400" dirty="0" err="1" smtClean="0">
                <a:solidFill>
                  <a:schemeClr val="accent1"/>
                </a:solidFill>
                <a:latin typeface="Times New Roman" pitchFamily="18" charset="0"/>
                <a:cs typeface="Times New Roman" pitchFamily="18" charset="0"/>
              </a:rPr>
              <a:t>Shuningdek</a:t>
            </a:r>
            <a:r>
              <a:rPr lang="en-US" sz="2400" dirty="0" smtClean="0">
                <a:solidFill>
                  <a:schemeClr val="accent1"/>
                </a:solidFill>
                <a:latin typeface="Times New Roman" pitchFamily="18" charset="0"/>
                <a:cs typeface="Times New Roman" pitchFamily="18" charset="0"/>
              </a:rPr>
              <a:t>, </a:t>
            </a:r>
            <a:r>
              <a:rPr lang="en-US" sz="2400" dirty="0" err="1" smtClean="0">
                <a:solidFill>
                  <a:schemeClr val="accent1"/>
                </a:solidFill>
                <a:latin typeface="Times New Roman" pitchFamily="18" charset="0"/>
                <a:cs typeface="Times New Roman" pitchFamily="18" charset="0"/>
              </a:rPr>
              <a:t>ekologiya</a:t>
            </a:r>
            <a:r>
              <a:rPr lang="en-US" sz="2400" dirty="0" smtClean="0">
                <a:solidFill>
                  <a:schemeClr val="accent1"/>
                </a:solidFill>
                <a:latin typeface="Times New Roman" pitchFamily="18" charset="0"/>
                <a:cs typeface="Times New Roman" pitchFamily="18" charset="0"/>
              </a:rPr>
              <a:t>, </a:t>
            </a:r>
            <a:r>
              <a:rPr lang="en-US" sz="2400" dirty="0" err="1" smtClean="0">
                <a:solidFill>
                  <a:schemeClr val="accent1"/>
                </a:solidFill>
                <a:latin typeface="Times New Roman" pitchFamily="18" charset="0"/>
                <a:cs typeface="Times New Roman" pitchFamily="18" charset="0"/>
              </a:rPr>
              <a:t>ilmiy-texnika</a:t>
            </a:r>
            <a:r>
              <a:rPr lang="en-US" sz="2400" dirty="0" smtClean="0">
                <a:solidFill>
                  <a:schemeClr val="accent1"/>
                </a:solidFill>
                <a:latin typeface="Times New Roman" pitchFamily="18" charset="0"/>
                <a:cs typeface="Times New Roman" pitchFamily="18" charset="0"/>
              </a:rPr>
              <a:t> </a:t>
            </a:r>
            <a:r>
              <a:rPr lang="en-US" sz="2400" dirty="0" err="1" smtClean="0">
                <a:solidFill>
                  <a:schemeClr val="accent1"/>
                </a:solidFill>
                <a:latin typeface="Times New Roman" pitchFamily="18" charset="0"/>
                <a:cs typeface="Times New Roman" pitchFamily="18" charset="0"/>
              </a:rPr>
              <a:t>taraqqiyoti</a:t>
            </a:r>
            <a:r>
              <a:rPr lang="en-US" sz="2400" dirty="0" smtClean="0">
                <a:solidFill>
                  <a:schemeClr val="accent1"/>
                </a:solidFill>
                <a:latin typeface="Times New Roman" pitchFamily="18" charset="0"/>
                <a:cs typeface="Times New Roman" pitchFamily="18" charset="0"/>
              </a:rPr>
              <a:t> </a:t>
            </a:r>
            <a:r>
              <a:rPr lang="en-US" sz="2400" dirty="0" err="1" smtClean="0">
                <a:solidFill>
                  <a:schemeClr val="accent1"/>
                </a:solidFill>
                <a:latin typeface="Times New Roman" pitchFamily="18" charset="0"/>
                <a:cs typeface="Times New Roman" pitchFamily="18" charset="0"/>
              </a:rPr>
              <a:t>va</a:t>
            </a:r>
            <a:r>
              <a:rPr lang="en-US" sz="2400" dirty="0" smtClean="0">
                <a:solidFill>
                  <a:schemeClr val="accent1"/>
                </a:solidFill>
                <a:latin typeface="Times New Roman" pitchFamily="18" charset="0"/>
                <a:cs typeface="Times New Roman" pitchFamily="18" charset="0"/>
              </a:rPr>
              <a:t> </a:t>
            </a:r>
            <a:r>
              <a:rPr lang="en-US" sz="2400" dirty="0" err="1" smtClean="0">
                <a:solidFill>
                  <a:schemeClr val="accent1"/>
                </a:solidFill>
                <a:latin typeface="Times New Roman" pitchFamily="18" charset="0"/>
                <a:cs typeface="Times New Roman" pitchFamily="18" charset="0"/>
              </a:rPr>
              <a:t>bozor</a:t>
            </a:r>
            <a:r>
              <a:rPr lang="en-US" sz="2400" dirty="0" smtClean="0">
                <a:solidFill>
                  <a:schemeClr val="accent1"/>
                </a:solidFill>
                <a:latin typeface="Times New Roman" pitchFamily="18" charset="0"/>
                <a:cs typeface="Times New Roman" pitchFamily="18" charset="0"/>
              </a:rPr>
              <a:t> </a:t>
            </a:r>
            <a:r>
              <a:rPr lang="en-US" sz="2400" dirty="0" err="1" smtClean="0">
                <a:solidFill>
                  <a:schemeClr val="accent1"/>
                </a:solidFill>
                <a:latin typeface="Times New Roman" pitchFamily="18" charset="0"/>
                <a:cs typeface="Times New Roman" pitchFamily="18" charset="0"/>
              </a:rPr>
              <a:t>iqti­sodiyoti</a:t>
            </a:r>
            <a:r>
              <a:rPr lang="en-US" sz="2400" dirty="0" smtClean="0">
                <a:solidFill>
                  <a:schemeClr val="accent1"/>
                </a:solidFill>
                <a:latin typeface="Times New Roman" pitchFamily="18" charset="0"/>
                <a:cs typeface="Times New Roman" pitchFamily="18" charset="0"/>
              </a:rPr>
              <a:t> </a:t>
            </a:r>
            <a:r>
              <a:rPr lang="en-US" sz="2400" dirty="0" err="1" smtClean="0">
                <a:solidFill>
                  <a:schemeClr val="accent1"/>
                </a:solidFill>
                <a:latin typeface="Times New Roman" pitchFamily="18" charset="0"/>
                <a:cs typeface="Times New Roman" pitchFamily="18" charset="0"/>
              </a:rPr>
              <a:t>omillarining</a:t>
            </a:r>
            <a:r>
              <a:rPr lang="en-US" sz="2400" dirty="0" smtClean="0">
                <a:solidFill>
                  <a:schemeClr val="accent1"/>
                </a:solidFill>
                <a:latin typeface="Times New Roman" pitchFamily="18" charset="0"/>
                <a:cs typeface="Times New Roman" pitchFamily="18" charset="0"/>
              </a:rPr>
              <a:t> </a:t>
            </a:r>
            <a:r>
              <a:rPr lang="en-US" sz="2400" dirty="0" err="1" smtClean="0">
                <a:solidFill>
                  <a:schemeClr val="accent1"/>
                </a:solidFill>
                <a:latin typeface="Times New Roman" pitchFamily="18" charset="0"/>
                <a:cs typeface="Times New Roman" pitchFamily="18" charset="0"/>
              </a:rPr>
              <a:t>bu</a:t>
            </a:r>
            <a:r>
              <a:rPr lang="en-US" sz="2400" dirty="0" smtClean="0">
                <a:solidFill>
                  <a:schemeClr val="accent1"/>
                </a:solidFill>
                <a:latin typeface="Times New Roman" pitchFamily="18" charset="0"/>
                <a:cs typeface="Times New Roman" pitchFamily="18" charset="0"/>
              </a:rPr>
              <a:t> </a:t>
            </a:r>
            <a:r>
              <a:rPr lang="en-US" sz="2400" dirty="0" err="1" smtClean="0">
                <a:solidFill>
                  <a:schemeClr val="accent1"/>
                </a:solidFill>
                <a:latin typeface="Times New Roman" pitchFamily="18" charset="0"/>
                <a:cs typeface="Times New Roman" pitchFamily="18" charset="0"/>
              </a:rPr>
              <a:t>boradagi</a:t>
            </a:r>
            <a:r>
              <a:rPr lang="en-US" sz="2400" dirty="0" smtClean="0">
                <a:solidFill>
                  <a:schemeClr val="accent1"/>
                </a:solidFill>
                <a:latin typeface="Times New Roman" pitchFamily="18" charset="0"/>
                <a:cs typeface="Times New Roman" pitchFamily="18" charset="0"/>
              </a:rPr>
              <a:t> </a:t>
            </a:r>
            <a:r>
              <a:rPr lang="en-US" sz="2400" dirty="0" err="1" smtClean="0">
                <a:solidFill>
                  <a:schemeClr val="accent1"/>
                </a:solidFill>
                <a:latin typeface="Times New Roman" pitchFamily="18" charset="0"/>
                <a:cs typeface="Times New Roman" pitchFamily="18" charset="0"/>
              </a:rPr>
              <a:t>ahamiyati</a:t>
            </a:r>
            <a:r>
              <a:rPr lang="en-US" sz="2400" dirty="0" smtClean="0">
                <a:solidFill>
                  <a:schemeClr val="accent1"/>
                </a:solidFill>
                <a:latin typeface="Times New Roman" pitchFamily="18" charset="0"/>
                <a:cs typeface="Times New Roman" pitchFamily="18" charset="0"/>
              </a:rPr>
              <a:t> ham </a:t>
            </a:r>
            <a:r>
              <a:rPr lang="en-US" sz="2400" dirty="0" err="1" smtClean="0">
                <a:solidFill>
                  <a:schemeClr val="accent1"/>
                </a:solidFill>
                <a:latin typeface="Times New Roman" pitchFamily="18" charset="0"/>
                <a:cs typeface="Times New Roman" pitchFamily="18" charset="0"/>
              </a:rPr>
              <a:t>ortib</a:t>
            </a:r>
            <a:r>
              <a:rPr lang="en-US" sz="2400" dirty="0" smtClean="0">
                <a:solidFill>
                  <a:schemeClr val="accent1"/>
                </a:solidFill>
                <a:latin typeface="Times New Roman" pitchFamily="18" charset="0"/>
                <a:cs typeface="Times New Roman" pitchFamily="18" charset="0"/>
              </a:rPr>
              <a:t> </a:t>
            </a:r>
            <a:r>
              <a:rPr lang="en-US" sz="2400" dirty="0" err="1" smtClean="0">
                <a:solidFill>
                  <a:schemeClr val="accent1"/>
                </a:solidFill>
                <a:latin typeface="Times New Roman" pitchFamily="18" charset="0"/>
                <a:cs typeface="Times New Roman" pitchFamily="18" charset="0"/>
              </a:rPr>
              <a:t>boradi</a:t>
            </a:r>
            <a:r>
              <a:rPr lang="en-US" sz="2400" dirty="0" smtClean="0">
                <a:solidFill>
                  <a:schemeClr val="accent1"/>
                </a:solidFill>
                <a:latin typeface="Times New Roman" pitchFamily="18" charset="0"/>
                <a:cs typeface="Times New Roman" pitchFamily="18" charset="0"/>
              </a:rPr>
              <a:t>.</a:t>
            </a:r>
            <a:r>
              <a:rPr lang="ru-RU" sz="2400" dirty="0" smtClean="0">
                <a:solidFill>
                  <a:schemeClr val="accent1"/>
                </a:solidFill>
                <a:latin typeface="Times New Roman" pitchFamily="18" charset="0"/>
                <a:cs typeface="Times New Roman" pitchFamily="18" charset="0"/>
              </a:rPr>
              <a:t/>
            </a:r>
            <a:br>
              <a:rPr lang="ru-RU" sz="2400" dirty="0" smtClean="0">
                <a:solidFill>
                  <a:schemeClr val="accent1"/>
                </a:solidFill>
                <a:latin typeface="Times New Roman" pitchFamily="18" charset="0"/>
                <a:cs typeface="Times New Roman" pitchFamily="18" charset="0"/>
              </a:rPr>
            </a:br>
            <a:endParaRPr lang="ru-RU" sz="2400" dirty="0">
              <a:solidFill>
                <a:schemeClr val="accent1"/>
              </a:solidFill>
              <a:latin typeface="Times New Roman" pitchFamily="18" charset="0"/>
              <a:cs typeface="Times New Roman" pitchFamily="18" charset="0"/>
            </a:endParaRPr>
          </a:p>
        </p:txBody>
      </p:sp>
      <p:grpSp>
        <p:nvGrpSpPr>
          <p:cNvPr id="47106" name="Группа 293"/>
          <p:cNvGrpSpPr>
            <a:grpSpLocks/>
          </p:cNvGrpSpPr>
          <p:nvPr/>
        </p:nvGrpSpPr>
        <p:grpSpPr bwMode="auto">
          <a:xfrm>
            <a:off x="1127259" y="766203"/>
            <a:ext cx="6192838" cy="701988"/>
            <a:chOff x="1881" y="4376"/>
            <a:chExt cx="9189" cy="720"/>
          </a:xfrm>
        </p:grpSpPr>
        <p:pic>
          <p:nvPicPr>
            <p:cNvPr id="294" name="Picture 59" descr="fizika"/>
            <p:cNvPicPr>
              <a:picLocks noChangeAspect="1" noChangeArrowheads="1"/>
            </p:cNvPicPr>
            <p:nvPr/>
          </p:nvPicPr>
          <p:blipFill>
            <a:blip r:embed="rId2"/>
            <a:srcRect l="22282" t="63757" r="27641" b="29128"/>
            <a:stretch>
              <a:fillRect/>
            </a:stretch>
          </p:blipFill>
          <p:spPr bwMode="auto">
            <a:xfrm>
              <a:off x="1911" y="4388"/>
              <a:ext cx="651" cy="677"/>
            </a:xfrm>
            <a:prstGeom prst="rect">
              <a:avLst/>
            </a:prstGeom>
            <a:noFill/>
          </p:spPr>
        </p:pic>
        <p:sp>
          <p:nvSpPr>
            <p:cNvPr id="295" name="Oval 60"/>
            <p:cNvSpPr>
              <a:spLocks noChangeArrowheads="1"/>
            </p:cNvSpPr>
            <p:nvPr/>
          </p:nvSpPr>
          <p:spPr bwMode="auto">
            <a:xfrm>
              <a:off x="1881" y="4376"/>
              <a:ext cx="720" cy="720"/>
            </a:xfrm>
            <a:prstGeom prst="ellipse">
              <a:avLst/>
            </a:prstGeom>
            <a:noFill/>
            <a:ln w="28575">
              <a:solidFill>
                <a:srgbClr val="000080"/>
              </a:solidFill>
              <a:round/>
              <a:headEnd/>
              <a:tailEnd/>
            </a:ln>
          </p:spPr>
          <p:txBody>
            <a:bodyPr vert="horz" wrap="square" lIns="91440" tIns="45720" rIns="91440" bIns="45720" numCol="1" anchor="t" anchorCtr="0" compatLnSpc="1">
              <a:prstTxWarp prst="textNoShape">
                <a:avLst/>
              </a:prstTxWarp>
            </a:bodyPr>
            <a:lstStyle/>
            <a:p>
              <a:endParaRPr lang="ru-RU"/>
            </a:p>
          </p:txBody>
        </p:sp>
        <p:grpSp>
          <p:nvGrpSpPr>
            <p:cNvPr id="296" name="Group 61"/>
            <p:cNvGrpSpPr>
              <a:grpSpLocks/>
            </p:cNvGrpSpPr>
            <p:nvPr/>
          </p:nvGrpSpPr>
          <p:grpSpPr bwMode="auto">
            <a:xfrm>
              <a:off x="2211" y="4376"/>
              <a:ext cx="8859" cy="720"/>
              <a:chOff x="2961" y="11394"/>
              <a:chExt cx="5220" cy="540"/>
            </a:xfrm>
          </p:grpSpPr>
          <p:sp>
            <p:nvSpPr>
              <p:cNvPr id="297" name="Line 62"/>
              <p:cNvSpPr>
                <a:spLocks noChangeShapeType="1"/>
              </p:cNvSpPr>
              <p:nvPr/>
            </p:nvSpPr>
            <p:spPr bwMode="auto">
              <a:xfrm>
                <a:off x="2961" y="11394"/>
                <a:ext cx="5220" cy="0"/>
              </a:xfrm>
              <a:prstGeom prst="line">
                <a:avLst/>
              </a:prstGeom>
              <a:noFill/>
              <a:ln w="28575">
                <a:solidFill>
                  <a:srgbClr val="000080"/>
                </a:solidFill>
                <a:round/>
                <a:headEnd/>
                <a:tailEnd/>
              </a:ln>
            </p:spPr>
            <p:txBody>
              <a:bodyPr vert="horz" wrap="square" lIns="91440" tIns="45720" rIns="91440" bIns="45720" numCol="1" anchor="t" anchorCtr="0" compatLnSpc="1">
                <a:prstTxWarp prst="textNoShape">
                  <a:avLst/>
                </a:prstTxWarp>
              </a:bodyPr>
              <a:lstStyle/>
              <a:p>
                <a:endParaRPr lang="ru-RU"/>
              </a:p>
            </p:txBody>
          </p:sp>
          <p:sp>
            <p:nvSpPr>
              <p:cNvPr id="298" name="Line 63"/>
              <p:cNvSpPr>
                <a:spLocks noChangeShapeType="1"/>
              </p:cNvSpPr>
              <p:nvPr/>
            </p:nvSpPr>
            <p:spPr bwMode="auto">
              <a:xfrm>
                <a:off x="2961" y="11934"/>
                <a:ext cx="5220" cy="0"/>
              </a:xfrm>
              <a:prstGeom prst="line">
                <a:avLst/>
              </a:prstGeom>
              <a:noFill/>
              <a:ln w="28575">
                <a:solidFill>
                  <a:srgbClr val="000080"/>
                </a:solidFill>
                <a:round/>
                <a:headEnd/>
                <a:tailEnd/>
              </a:ln>
            </p:spPr>
            <p:txBody>
              <a:bodyPr vert="horz" wrap="square" lIns="91440" tIns="45720" rIns="91440" bIns="45720" numCol="1" anchor="t" anchorCtr="0" compatLnSpc="1">
                <a:prstTxWarp prst="textNoShape">
                  <a:avLst/>
                </a:prstTxWarp>
              </a:bodyPr>
              <a:lstStyle/>
              <a:p>
                <a:endParaRPr lang="ru-RU"/>
              </a:p>
            </p:txBody>
          </p:sp>
          <p:sp>
            <p:nvSpPr>
              <p:cNvPr id="299" name="Line 64"/>
              <p:cNvSpPr>
                <a:spLocks noChangeShapeType="1"/>
              </p:cNvSpPr>
              <p:nvPr/>
            </p:nvSpPr>
            <p:spPr bwMode="auto">
              <a:xfrm>
                <a:off x="8181" y="11394"/>
                <a:ext cx="0" cy="540"/>
              </a:xfrm>
              <a:prstGeom prst="line">
                <a:avLst/>
              </a:prstGeom>
              <a:noFill/>
              <a:ln w="28575">
                <a:solidFill>
                  <a:srgbClr val="000080"/>
                </a:solidFill>
                <a:round/>
                <a:headEnd/>
                <a:tailEnd/>
              </a:ln>
            </p:spPr>
            <p:txBody>
              <a:bodyPr vert="horz" wrap="square" lIns="91440" tIns="45720" rIns="91440" bIns="45720" numCol="1" anchor="t" anchorCtr="0" compatLnSpc="1">
                <a:prstTxWarp prst="textNoShape">
                  <a:avLst/>
                </a:prstTxWarp>
              </a:bodyPr>
              <a:lstStyle/>
              <a:p>
                <a:endParaRPr lang="ru-RU"/>
              </a:p>
            </p:txBody>
          </p:sp>
        </p:grpSp>
        <p:sp>
          <p:nvSpPr>
            <p:cNvPr id="300" name="Text Box 65"/>
            <p:cNvSpPr txBox="1">
              <a:spLocks noChangeArrowheads="1"/>
            </p:cNvSpPr>
            <p:nvPr/>
          </p:nvSpPr>
          <p:spPr bwMode="auto">
            <a:xfrm>
              <a:off x="2601" y="4502"/>
              <a:ext cx="8100" cy="54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r>
                <a:rPr lang="en-US" sz="2400" dirty="0" err="1" smtClean="0">
                  <a:latin typeface="Times New Roman" pitchFamily="18" charset="0"/>
                  <a:cs typeface="Times New Roman" pitchFamily="18" charset="0"/>
                </a:rPr>
                <a:t>Eslab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qoling</a:t>
              </a:r>
              <a:r>
                <a:rPr lang="en-US" sz="2400"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endParaRPr>
            </a:p>
          </p:txBody>
        </p:sp>
      </p:gr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23081" y="585300"/>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pPr/>
              <a:t>33</a:t>
            </a:fld>
            <a:endParaRPr lang="en-US" sz="2400" dirty="0">
              <a:solidFill>
                <a:srgbClr val="C00000"/>
              </a:solidFill>
              <a:latin typeface="Arial" pitchFamily="34" charset="0"/>
              <a:cs typeface="Arial" pitchFamily="34" charset="0"/>
            </a:endParaRPr>
          </a:p>
        </p:txBody>
      </p:sp>
      <p:grpSp>
        <p:nvGrpSpPr>
          <p:cNvPr id="22" name="Группа 21"/>
          <p:cNvGrpSpPr>
            <a:grpSpLocks/>
          </p:cNvGrpSpPr>
          <p:nvPr/>
        </p:nvGrpSpPr>
        <p:grpSpPr bwMode="auto">
          <a:xfrm>
            <a:off x="1151152" y="492480"/>
            <a:ext cx="7394767" cy="724932"/>
            <a:chOff x="1847" y="368"/>
            <a:chExt cx="9421" cy="872"/>
          </a:xfrm>
        </p:grpSpPr>
        <p:pic>
          <p:nvPicPr>
            <p:cNvPr id="23" name="Picture 49" descr="fizika"/>
            <p:cNvPicPr>
              <a:picLocks noChangeAspect="1" noChangeArrowheads="1"/>
            </p:cNvPicPr>
            <p:nvPr/>
          </p:nvPicPr>
          <p:blipFill>
            <a:blip r:embed="rId2">
              <a:extLst>
                <a:ext uri="{28A0092B-C50C-407E-A947-70E740481C1C}">
                  <a14:useLocalDpi xmlns:a14="http://schemas.microsoft.com/office/drawing/2010/main" xmlns="" val="0"/>
                </a:ext>
              </a:extLst>
            </a:blip>
            <a:srcRect l="22282" t="63757" r="27641" b="29128"/>
            <a:stretch>
              <a:fillRect/>
            </a:stretch>
          </p:blipFill>
          <p:spPr bwMode="auto">
            <a:xfrm>
              <a:off x="1881" y="529"/>
              <a:ext cx="651" cy="6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4" name="Oval 50"/>
            <p:cNvSpPr>
              <a:spLocks noChangeArrowheads="1"/>
            </p:cNvSpPr>
            <p:nvPr/>
          </p:nvSpPr>
          <p:spPr bwMode="auto">
            <a:xfrm>
              <a:off x="1847" y="520"/>
              <a:ext cx="720" cy="720"/>
            </a:xfrm>
            <a:prstGeom prst="ellipse">
              <a:avLst/>
            </a:prstGeom>
            <a:noFill/>
            <a:ln w="28575">
              <a:solidFill>
                <a:srgbClr val="000080"/>
              </a:solidFill>
              <a:round/>
              <a:headEnd/>
              <a:tailEnd/>
            </a:ln>
            <a:extLst>
              <a:ext uri="{909E8E84-426E-40DD-AFC4-6F175D3DCCD1}">
                <a14:hiddenFill xmlns:a14="http://schemas.microsoft.com/office/drawing/2010/main" xmlns="">
                  <a:solidFill>
                    <a:srgbClr val="FFFFFF"/>
                  </a:solidFill>
                </a14:hiddenFill>
              </a:ext>
            </a:extLst>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ru-RU" sz="1800" b="0" i="0" u="none" strike="noStrike" kern="0" cap="none" spc="0" normalizeH="0" baseline="0" noProof="0">
                <a:ln>
                  <a:noFill/>
                </a:ln>
                <a:solidFill>
                  <a:sysClr val="windowText" lastClr="000000"/>
                </a:solidFill>
                <a:effectLst/>
                <a:uLnTx/>
                <a:uFillTx/>
              </a:endParaRPr>
            </a:p>
          </p:txBody>
        </p:sp>
        <p:grpSp>
          <p:nvGrpSpPr>
            <p:cNvPr id="25" name="Group 51"/>
            <p:cNvGrpSpPr>
              <a:grpSpLocks/>
            </p:cNvGrpSpPr>
            <p:nvPr/>
          </p:nvGrpSpPr>
          <p:grpSpPr bwMode="auto">
            <a:xfrm>
              <a:off x="2389" y="529"/>
              <a:ext cx="8879" cy="684"/>
              <a:chOff x="3066" y="11345"/>
              <a:chExt cx="5232" cy="684"/>
            </a:xfrm>
          </p:grpSpPr>
          <p:cxnSp>
            <p:nvCxnSpPr>
              <p:cNvPr id="27" name="Line 52"/>
              <p:cNvCxnSpPr>
                <a:cxnSpLocks noChangeShapeType="1"/>
              </p:cNvCxnSpPr>
              <p:nvPr/>
            </p:nvCxnSpPr>
            <p:spPr bwMode="auto">
              <a:xfrm>
                <a:off x="3066" y="11345"/>
                <a:ext cx="5220" cy="0"/>
              </a:xfrm>
              <a:prstGeom prst="line">
                <a:avLst/>
              </a:prstGeom>
              <a:noFill/>
              <a:ln w="28575">
                <a:solidFill>
                  <a:srgbClr val="000080"/>
                </a:solidFill>
                <a:round/>
                <a:headEnd/>
                <a:tailEnd/>
              </a:ln>
              <a:extLst>
                <a:ext uri="{909E8E84-426E-40DD-AFC4-6F175D3DCCD1}">
                  <a14:hiddenFill xmlns:a14="http://schemas.microsoft.com/office/drawing/2010/main" xmlns="">
                    <a:noFill/>
                  </a14:hiddenFill>
                </a:ext>
              </a:extLst>
            </p:spPr>
          </p:cxnSp>
          <p:cxnSp>
            <p:nvCxnSpPr>
              <p:cNvPr id="28" name="Line 53"/>
              <p:cNvCxnSpPr>
                <a:cxnSpLocks noChangeShapeType="1"/>
              </p:cNvCxnSpPr>
              <p:nvPr/>
            </p:nvCxnSpPr>
            <p:spPr bwMode="auto">
              <a:xfrm>
                <a:off x="3066" y="12029"/>
                <a:ext cx="5220" cy="0"/>
              </a:xfrm>
              <a:prstGeom prst="line">
                <a:avLst/>
              </a:prstGeom>
              <a:noFill/>
              <a:ln w="28575">
                <a:solidFill>
                  <a:srgbClr val="000080"/>
                </a:solidFill>
                <a:round/>
                <a:headEnd/>
                <a:tailEnd/>
              </a:ln>
              <a:extLst>
                <a:ext uri="{909E8E84-426E-40DD-AFC4-6F175D3DCCD1}">
                  <a14:hiddenFill xmlns:a14="http://schemas.microsoft.com/office/drawing/2010/main" xmlns="">
                    <a:noFill/>
                  </a14:hiddenFill>
                </a:ext>
              </a:extLst>
            </p:spPr>
          </p:cxnSp>
          <p:cxnSp>
            <p:nvCxnSpPr>
              <p:cNvPr id="29" name="Line 54"/>
              <p:cNvCxnSpPr>
                <a:cxnSpLocks noChangeShapeType="1"/>
              </p:cNvCxnSpPr>
              <p:nvPr/>
            </p:nvCxnSpPr>
            <p:spPr bwMode="auto">
              <a:xfrm>
                <a:off x="8298" y="11345"/>
                <a:ext cx="0" cy="677"/>
              </a:xfrm>
              <a:prstGeom prst="line">
                <a:avLst/>
              </a:prstGeom>
              <a:noFill/>
              <a:ln w="28575">
                <a:solidFill>
                  <a:srgbClr val="000080"/>
                </a:solidFill>
                <a:round/>
                <a:headEnd/>
                <a:tailEnd/>
              </a:ln>
              <a:extLst>
                <a:ext uri="{909E8E84-426E-40DD-AFC4-6F175D3DCCD1}">
                  <a14:hiddenFill xmlns:a14="http://schemas.microsoft.com/office/drawing/2010/main" xmlns="">
                    <a:noFill/>
                  </a14:hiddenFill>
                </a:ext>
              </a:extLst>
            </p:spPr>
          </p:cxnSp>
        </p:grpSp>
        <p:sp>
          <p:nvSpPr>
            <p:cNvPr id="26" name="Text Box 55"/>
            <p:cNvSpPr txBox="1">
              <a:spLocks noChangeArrowheads="1"/>
            </p:cNvSpPr>
            <p:nvPr/>
          </p:nvSpPr>
          <p:spPr bwMode="auto">
            <a:xfrm>
              <a:off x="2601" y="368"/>
              <a:ext cx="8100" cy="7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rot="0" vert="horz" wrap="square" lIns="91440" tIns="45720" rIns="91440" bIns="45720" anchor="t" anchorCtr="0" upright="1">
              <a:noAutofit/>
            </a:bodyPr>
            <a:lstStyle/>
            <a:p>
              <a:pPr marL="0" marR="0" lvl="0" indent="0" algn="l" defTabSz="914400" eaLnBrk="1" fontAlgn="auto" latinLnBrk="0" hangingPunct="1">
                <a:lnSpc>
                  <a:spcPct val="150000"/>
                </a:lnSpc>
                <a:spcBef>
                  <a:spcPts val="0"/>
                </a:spcBef>
                <a:buClrTx/>
                <a:buSzTx/>
                <a:buFontTx/>
                <a:buNone/>
                <a:tabLst/>
                <a:defRPr/>
              </a:pPr>
              <a:r>
                <a:rPr kumimoji="0" lang="de-DE" sz="2400" b="1" i="0" u="none" strike="noStrike" kern="0" cap="none" spc="0" normalizeH="0" baseline="0" noProof="0" dirty="0" err="1">
                  <a:ln>
                    <a:noFill/>
                  </a:ln>
                  <a:solidFill>
                    <a:sysClr val="windowText" lastClr="000000"/>
                  </a:solidFill>
                  <a:effectLst/>
                  <a:uLnTx/>
                  <a:uFillTx/>
                  <a:latin typeface="Times New Roman" pitchFamily="18" charset="0"/>
                  <a:ea typeface="Times New Roman"/>
                  <a:cs typeface="Times New Roman" pitchFamily="18" charset="0"/>
                </a:rPr>
                <a:t>Nazorat</a:t>
              </a:r>
              <a:r>
                <a:rPr kumimoji="0" lang="de-DE" sz="2400" b="1" i="0" u="none" strike="noStrike" kern="0" cap="none" spc="0" normalizeH="0" baseline="0" noProof="0" dirty="0">
                  <a:ln>
                    <a:noFill/>
                  </a:ln>
                  <a:solidFill>
                    <a:sysClr val="windowText" lastClr="000000"/>
                  </a:solidFill>
                  <a:effectLst/>
                  <a:uLnTx/>
                  <a:uFillTx/>
                  <a:latin typeface="Times New Roman" pitchFamily="18" charset="0"/>
                  <a:ea typeface="Times New Roman"/>
                  <a:cs typeface="Times New Roman" pitchFamily="18" charset="0"/>
                </a:rPr>
                <a:t> </a:t>
              </a:r>
              <a:r>
                <a:rPr kumimoji="0" lang="de-DE" sz="2400" b="1" i="0" u="none" strike="noStrike" kern="0" cap="none" spc="0" normalizeH="0" baseline="0" noProof="0" dirty="0" err="1">
                  <a:ln>
                    <a:noFill/>
                  </a:ln>
                  <a:solidFill>
                    <a:sysClr val="windowText" lastClr="000000"/>
                  </a:solidFill>
                  <a:effectLst/>
                  <a:uLnTx/>
                  <a:uFillTx/>
                  <a:latin typeface="Times New Roman" pitchFamily="18" charset="0"/>
                  <a:ea typeface="Times New Roman"/>
                  <a:cs typeface="Times New Roman" pitchFamily="18" charset="0"/>
                </a:rPr>
                <a:t>uchun</a:t>
              </a:r>
              <a:r>
                <a:rPr kumimoji="0" lang="de-DE" sz="2400" b="1" i="0" u="none" strike="noStrike" kern="0" cap="none" spc="0" normalizeH="0" baseline="0" noProof="0" dirty="0">
                  <a:ln>
                    <a:noFill/>
                  </a:ln>
                  <a:solidFill>
                    <a:sysClr val="windowText" lastClr="000000"/>
                  </a:solidFill>
                  <a:effectLst/>
                  <a:uLnTx/>
                  <a:uFillTx/>
                  <a:latin typeface="Times New Roman" pitchFamily="18" charset="0"/>
                  <a:ea typeface="Times New Roman"/>
                  <a:cs typeface="Times New Roman" pitchFamily="18" charset="0"/>
                </a:rPr>
                <a:t> </a:t>
              </a:r>
              <a:r>
                <a:rPr kumimoji="0" lang="de-DE" sz="2400" b="1" i="0" u="none" strike="noStrike" kern="0" cap="none" spc="0" normalizeH="0" baseline="0" noProof="0" dirty="0" err="1">
                  <a:ln>
                    <a:noFill/>
                  </a:ln>
                  <a:solidFill>
                    <a:sysClr val="windowText" lastClr="000000"/>
                  </a:solidFill>
                  <a:effectLst/>
                  <a:uLnTx/>
                  <a:uFillTx/>
                  <a:latin typeface="Times New Roman" pitchFamily="18" charset="0"/>
                  <a:ea typeface="Times New Roman"/>
                  <a:cs typeface="Times New Roman" pitchFamily="18" charset="0"/>
                </a:rPr>
                <a:t>savollar</a:t>
              </a:r>
              <a:r>
                <a:rPr kumimoji="0" lang="de-DE" sz="2400" b="1" i="0" u="none" strike="noStrike" kern="0" cap="none" spc="0" normalizeH="0" baseline="0" noProof="0" dirty="0">
                  <a:ln>
                    <a:noFill/>
                  </a:ln>
                  <a:solidFill>
                    <a:sysClr val="windowText" lastClr="000000"/>
                  </a:solidFill>
                  <a:effectLst/>
                  <a:uLnTx/>
                  <a:uFillTx/>
                  <a:latin typeface="Times New Roman" pitchFamily="18" charset="0"/>
                  <a:ea typeface="Times New Roman"/>
                  <a:cs typeface="Times New Roman" pitchFamily="18" charset="0"/>
                </a:rPr>
                <a:t>:</a:t>
              </a:r>
              <a:endParaRPr kumimoji="0" lang="ru-RU" sz="2400" b="1" i="0" u="none" strike="noStrike" kern="0" cap="none" spc="0" normalizeH="0" baseline="0" noProof="0" dirty="0">
                <a:ln>
                  <a:noFill/>
                </a:ln>
                <a:solidFill>
                  <a:sysClr val="windowText" lastClr="000000"/>
                </a:solidFill>
                <a:effectLst/>
                <a:uLnTx/>
                <a:uFillTx/>
                <a:latin typeface="Times New Roman" pitchFamily="18" charset="0"/>
                <a:ea typeface="Times New Roman"/>
                <a:cs typeface="Times New Roman" pitchFamily="18"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ru-RU" sz="1000" b="0" i="0" u="none" strike="noStrike" kern="0" cap="none" spc="0" normalizeH="0" baseline="0" noProof="0" dirty="0">
                  <a:ln>
                    <a:noFill/>
                  </a:ln>
                  <a:solidFill>
                    <a:sysClr val="windowText" lastClr="000000"/>
                  </a:solidFill>
                  <a:effectLst/>
                  <a:uLnTx/>
                  <a:uFillTx/>
                  <a:latin typeface="Times New Roman"/>
                  <a:ea typeface="Times New Roman"/>
                </a:rPr>
                <a:t> </a:t>
              </a:r>
            </a:p>
          </p:txBody>
        </p:sp>
      </p:grpSp>
      <p:sp>
        <p:nvSpPr>
          <p:cNvPr id="30" name="Прямоугольник 29"/>
          <p:cNvSpPr/>
          <p:nvPr/>
        </p:nvSpPr>
        <p:spPr>
          <a:xfrm>
            <a:off x="409432" y="1217412"/>
            <a:ext cx="8598089" cy="461665"/>
          </a:xfrm>
          <a:prstGeom prst="rect">
            <a:avLst/>
          </a:prstGeom>
        </p:spPr>
        <p:txBody>
          <a:bodyPr wrap="square">
            <a:spAutoFit/>
          </a:bodyPr>
          <a:lstStyle/>
          <a:p>
            <a:pPr marL="342900" lvl="0" indent="-342900" algn="just">
              <a:spcAft>
                <a:spcPts val="0"/>
              </a:spcAft>
              <a:buFont typeface="+mj-lt"/>
              <a:buAutoNum type="arabicPeriod"/>
              <a:tabLst>
                <a:tab pos="228600" algn="l"/>
              </a:tabLst>
            </a:pPr>
            <a:endParaRPr lang="ru-RU" sz="2400" dirty="0">
              <a:effectLst/>
              <a:latin typeface="Times New Roman"/>
              <a:ea typeface="Times New Roman"/>
            </a:endParaRPr>
          </a:p>
        </p:txBody>
      </p:sp>
      <p:pic>
        <p:nvPicPr>
          <p:cNvPr id="2" name="Рисунок 1"/>
          <p:cNvPicPr>
            <a:picLocks noChangeAspect="1"/>
          </p:cNvPicPr>
          <p:nvPr/>
        </p:nvPicPr>
        <p:blipFill>
          <a:blip r:embed="rId3"/>
          <a:stretch>
            <a:fillRect/>
          </a:stretch>
        </p:blipFill>
        <p:spPr>
          <a:xfrm>
            <a:off x="358843" y="1391469"/>
            <a:ext cx="8785157" cy="4989637"/>
          </a:xfrm>
          <a:prstGeom prst="rect">
            <a:avLst/>
          </a:prstGeom>
        </p:spPr>
      </p:pic>
    </p:spTree>
    <p:extLst>
      <p:ext uri="{BB962C8B-B14F-4D97-AF65-F5344CB8AC3E}">
        <p14:creationId xmlns:p14="http://schemas.microsoft.com/office/powerpoint/2010/main" xmlns="" val="42445961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4394</TotalTime>
  <Words>975</Words>
  <Application>Microsoft Office PowerPoint</Application>
  <PresentationFormat>Экран (4:3)</PresentationFormat>
  <Paragraphs>122</Paragraphs>
  <Slides>33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33</vt:i4>
      </vt:variant>
    </vt:vector>
  </HeadingPairs>
  <TitlesOfParts>
    <vt:vector size="34" baseType="lpstr">
      <vt:lpstr>Office Theme</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Mehnat resurslarining mehnat bozoriga kirib keladigan besh guruhini ko`rsatib o`tish mumkin. Birinchi guruhga nisbatan oz sonli, lekin miqdoran barqaror yuqori malakali rahbar xodimlar (menejerlar) kiradi. Ikkinchi guruh yuqori malakali ishchilar va xizmatchilardan iborat. Bu guruhlar mehnatiga doimo yuqori talab mavjud va ularning mehnatiga yuqori haq to`lanadi. Aynan shu xodimlar korxona faoliyatining natijalarini, korxonalar raqobatbardoshligini belgilaydilar. Uchinchi guruh tarkibiy o`zgarishlar sodir bo`layotgan yoki ishlab chiqarish qisqarayotgan tarmoqlar va korxonalarning ishchilarini o`z ichiga oladi. To`rtinchi guruhga mehnat unumdorligi past, mehnattalab tarmoqlarning, xizmatlar sohalarining xodimlari kiradi. Bu tarmoqlarda mehnat haqi darajasi ancha past bo`ladi va ularda ko`proq ayollar hamda past malakali ishchilar band. Beshinchi guruhni esa mehnatkashlarning eng ojiz tabaqalari: birinchi marta ish axtarayotgan yoshlar, keksalar, jismoniy nuqsonli kishilar, ko`p marta ishdan mahrum bo`lganlar tashkil etadi. </vt:lpstr>
      <vt:lpstr>Слайд 25</vt:lpstr>
      <vt:lpstr>Слайд 26</vt:lpstr>
      <vt:lpstr>Слайд 27</vt:lpstr>
      <vt:lpstr> Ishlab chiqarishda texnikaviy tayyorgarlik tashkil etish quyidagi asosiy vazifalarni hal etishga qaratiladi: 1. eng ilg`or, progressiv texnologik jarayonlarni joriy qilish, ishlab chiqarishni mexanizatsiyalashtirish va avtomatlashtirish; yangi mahsulotlar ishlab chiqarishning texnologik tizimlarini yaratish, eskilarini esa yangilash; 2. yuqori unumli texnologik asbob-uskunalarni tanlash va joylashtirish; 3. asosiy va yordamchi materiallar sarfining me`yorlarini ishlab chiqish va ularni qo`llash; 4. texnologik jarayonlarning tarkibini loyihalash; mehnat va ishlab chiqarishni ilmiy darajada tashkil etishning ilg`or shakllarini joriy etish; 5. yuqori malakali kadrlar tayyorlash va ularning malakasini oshirish. </vt:lpstr>
      <vt:lpstr> Ishlab chiqarishni texnikaviy tayyorlash rejasini loyihalash jarayonida uning quyidagi talablarga javob berishi nazarda tutiladi:  -yuqori sifatli mahsulot ishlab chiqarish;  -texnologik jarayonning uzluksiz ishlashini ta`minlash;  -tayyor mahsulot ishlab chiqarishga mehnat sarfini kamaytirish;  -mahsulot birligiga xomashyolar sarfini kamaytirish;  -xomashyodan tayyor mahsulot olishni ko`paytirish va nobudgarchilikni kamaytirish;  -ishlab chiqarish maydonlaridan oqilona foydalanib, sanitariya talabi va normalariga qat`iy rioya qilish;  -mahsulot tannarxini pasaytirish.   Ishlab chiqarishni texnikaviy tayyorlash korxona faoliyatini tashkil etish, uning istiqbolini belgilash va rivojlantirish rejalari asosida amalga oshiriladi. Bu rejalarni amalga oshirishga tegishli mablag`lar ajratiladi</vt:lpstr>
      <vt:lpstr>  8. Ishlab chiqarishni tashkil qilish tashqi va ichki faktor (omil)lari.   </vt:lpstr>
      <vt:lpstr> Ishlab chiqarish tarmoqlarini joylashtirishda qaysi bir omil yetakchi ekanligini aniqlash uchun quyidagi formuladan foydalani­ladi:     bu yerda K — ishlab chiqarish koeffitsienti; O — mazkur korxona yoki umuman ishlab chiqarishni hududiy joylashtirishga ta’sir etuvchi omil; M — mahsulot birligi.  Ushbu formula yordamida ma’lum bir mahsulot birligini hosil qiluvchi barcha omillar alohida-alohida hisoblab chiqiladi (masa­lan, bir tonna shakar olish uchun qancha xomashyo, ya’ni qancha qand lavlagi ishlatiladi, qancha elektroenergiya yoki mehnat sarflanadi). Qaysi omil bo‘yicha yirik son chiqsa, odatda uning ahamiyati shuncha yuqori bo‘ladi va u mazkur ishlab chiqarish tarmog‘ini joylashtirishda belgilovchi, aniqlovchi vazifasini o‘taydi</vt:lpstr>
      <vt:lpstr> Ishlab chiqarish tarmoqlarini joylashtirishda xomashyo, yoqilg‘i, elektr-energiya, suv, iqlim, mehnat resurslari, iste’mol va trans­port, iqtisodiy geografik o‘rin kabi omillar e’tiborga olinadi. Shuningdek, ekologiya, ilmiy-texnika taraqqiyoti va bozor iqti­sodiyoti omillarining bu boradagi ahamiyati ham ortib boradi. </vt:lpstr>
      <vt:lpstr>Слайд 33</vt:lpstr>
    </vt:vector>
  </TitlesOfParts>
  <Company>PJSC "New Engineering Technologies"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Name of presentation</dc:title>
  <dc:creator>Markasian, Pavel (KIEVH)</dc:creator>
  <cp:lastModifiedBy>User</cp:lastModifiedBy>
  <cp:revision>185</cp:revision>
  <dcterms:created xsi:type="dcterms:W3CDTF">2016-11-18T14:12:19Z</dcterms:created>
  <dcterms:modified xsi:type="dcterms:W3CDTF">2019-04-18T05:53:00Z</dcterms:modified>
</cp:coreProperties>
</file>