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3"/>
  </p:notesMasterIdLst>
  <p:handoutMasterIdLst>
    <p:handoutMasterId r:id="rId24"/>
  </p:handoutMasterIdLst>
  <p:sldIdLst>
    <p:sldId id="256" r:id="rId2"/>
    <p:sldId id="261" r:id="rId3"/>
    <p:sldId id="262" r:id="rId4"/>
    <p:sldId id="263" r:id="rId5"/>
    <p:sldId id="290" r:id="rId6"/>
    <p:sldId id="291" r:id="rId7"/>
    <p:sldId id="278" r:id="rId8"/>
    <p:sldId id="279" r:id="rId9"/>
    <p:sldId id="280" r:id="rId10"/>
    <p:sldId id="281" r:id="rId11"/>
    <p:sldId id="282" r:id="rId12"/>
    <p:sldId id="283" r:id="rId13"/>
    <p:sldId id="284" r:id="rId14"/>
    <p:sldId id="285" r:id="rId15"/>
    <p:sldId id="286" r:id="rId16"/>
    <p:sldId id="287" r:id="rId17"/>
    <p:sldId id="289" r:id="rId18"/>
    <p:sldId id="292" r:id="rId19"/>
    <p:sldId id="293" r:id="rId20"/>
    <p:sldId id="294" r:id="rId21"/>
    <p:sldId id="29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p:cViewPr varScale="1">
        <p:scale>
          <a:sx n="67" d="100"/>
          <a:sy n="67" d="100"/>
        </p:scale>
        <p:origin x="1556" y="5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4/18/2019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t>18-04-2019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t>4/18/2019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t>4/18/2019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t>4/18/2019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t>4/18/2019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777923"/>
            <a:ext cx="9144437" cy="6080078"/>
          </a:xfrm>
          <a:prstGeom prst="rect">
            <a:avLst/>
          </a:prstGeom>
        </p:spPr>
      </p:pic>
      <p:sp>
        <p:nvSpPr>
          <p:cNvPr id="6" name="Надпись 310"/>
          <p:cNvSpPr txBox="1">
            <a:spLocks noChangeArrowheads="1"/>
          </p:cNvSpPr>
          <p:nvPr/>
        </p:nvSpPr>
        <p:spPr bwMode="auto">
          <a:xfrm>
            <a:off x="867103" y="777923"/>
            <a:ext cx="7394028" cy="1323832"/>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r>
              <a:rPr lang="en-US" sz="2800" b="1" dirty="0">
                <a:latin typeface="Times New Roman" panose="02020603050405020304" pitchFamily="18" charset="0"/>
                <a:cs typeface="Times New Roman" panose="02020603050405020304" pitchFamily="18" charset="0"/>
              </a:rPr>
              <a:t>2-modul. </a:t>
            </a:r>
            <a:r>
              <a:rPr lang="en-US" sz="2800" b="1" dirty="0" err="1">
                <a:latin typeface="Times New Roman" panose="02020603050405020304" pitchFamily="18" charset="0"/>
                <a:cs typeface="Times New Roman" panose="02020603050405020304" pitchFamily="18" charset="0"/>
              </a:rPr>
              <a:t>Ishlab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chiqarish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tashkil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Module 2. Organizing the production process.</a:t>
            </a:r>
            <a:endParaRPr lang="ru-RU" sz="2800" dirty="0">
              <a:latin typeface="Times New Roman" panose="02020603050405020304" pitchFamily="18" charset="0"/>
              <a:cs typeface="Times New Roman" panose="02020603050405020304" pitchFamily="18" charset="0"/>
            </a:endParaRPr>
          </a:p>
          <a:p>
            <a:pPr indent="7620" algn="just">
              <a:spcAft>
                <a:spcPts val="0"/>
              </a:spcAft>
            </a:pPr>
            <a:endParaRPr lang="ru-RU" sz="2800" dirty="0">
              <a:effectLst/>
              <a:latin typeface="Times New Roman" panose="02020603050405020304" pitchFamily="18" charset="0"/>
              <a:ea typeface="Times New Roman"/>
              <a:cs typeface="Times New Roman" panose="02020603050405020304" pitchFamily="18" charset="0"/>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2</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350451" y="1887296"/>
            <a:ext cx="8554109" cy="2246769"/>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1</a:t>
            </a:r>
            <a:r>
              <a:rPr lang="uz-Cyrl-UZ" sz="2800" b="1" dirty="0">
                <a:latin typeface="Times New Roman" panose="02020603050405020304" pitchFamily="18" charset="0"/>
                <a:cs typeface="Times New Roman" panose="02020603050405020304" pitchFamily="18" charset="0"/>
              </a:rPr>
              <a:t>. Korxona tushunchasi, turlari va vazifalari</a:t>
            </a:r>
            <a:endParaRPr lang="ru-RU" sz="2800" dirty="0">
              <a:latin typeface="Times New Roman" panose="02020603050405020304" pitchFamily="18" charset="0"/>
              <a:cs typeface="Times New Roman" panose="02020603050405020304" pitchFamily="18" charset="0"/>
            </a:endParaRPr>
          </a:p>
          <a:p>
            <a:r>
              <a:rPr lang="uz-Cyrl-UZ" sz="2800" b="1"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Korxonani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tashkil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etish</a:t>
            </a:r>
            <a:endParaRPr lang="ru-RU" sz="2800" dirty="0">
              <a:latin typeface="Times New Roman" panose="02020603050405020304" pitchFamily="18" charset="0"/>
              <a:cs typeface="Times New Roman" panose="02020603050405020304" pitchFamily="18" charset="0"/>
            </a:endParaRPr>
          </a:p>
          <a:p>
            <a:r>
              <a:rPr lang="uz-Cyrl-UZ" sz="2800" b="1" dirty="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Korxona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tushunchasi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ishlab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chiqarish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strukturasi</a:t>
            </a:r>
            <a:endParaRPr lang="ru-RU" sz="2800" dirty="0">
              <a:latin typeface="Times New Roman" panose="02020603050405020304" pitchFamily="18" charset="0"/>
              <a:cs typeface="Times New Roman" panose="02020603050405020304" pitchFamily="18" charset="0"/>
            </a:endParaRPr>
          </a:p>
          <a:p>
            <a:r>
              <a:rPr lang="uz-Cyrl-UZ" sz="2800" b="1" dirty="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Korxonaning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ishlab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chiqarish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strukturasini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tuzishni</a:t>
            </a:r>
            <a:r>
              <a:rPr lang="en-US" sz="2800"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tashkiliy</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turlari</a:t>
            </a:r>
            <a:r>
              <a:rPr lang="en-US"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2661312" y="5040449"/>
            <a:ext cx="2702257" cy="1817551"/>
          </a:xfrm>
          <a:prstGeom prst="rect">
            <a:avLst/>
          </a:prstGeom>
          <a:noFill/>
        </p:spPr>
      </p:pic>
    </p:spTree>
    <p:extLst>
      <p:ext uri="{BB962C8B-B14F-4D97-AF65-F5344CB8AC3E}">
        <p14:creationId xmlns:p14="http://schemas.microsoft.com/office/powerpoint/2010/main"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519877" y="251883"/>
            <a:ext cx="563254" cy="542393"/>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494" y="1043355"/>
            <a:ext cx="648977" cy="5349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4"/>
          <p:cNvSpPr>
            <a:spLocks noChangeArrowheads="1"/>
          </p:cNvSpPr>
          <p:nvPr/>
        </p:nvSpPr>
        <p:spPr bwMode="auto">
          <a:xfrm>
            <a:off x="2241072" y="228600"/>
            <a:ext cx="603883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uz-Cyrl-UZ"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lang="en-US" sz="2400" b="1" dirty="0" err="1">
                <a:latin typeface="Times New Roman" panose="02020603050405020304" pitchFamily="18" charset="0"/>
                <a:cs typeface="Times New Roman" panose="02020603050405020304" pitchFamily="18" charset="0"/>
              </a:rPr>
              <a:t>Korxona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tushunchasi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vazifalari</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 name="Rectangle 5"/>
          <p:cNvSpPr>
            <a:spLocks noChangeArrowheads="1"/>
          </p:cNvSpPr>
          <p:nvPr/>
        </p:nvSpPr>
        <p:spPr bwMode="auto">
          <a:xfrm>
            <a:off x="0" y="1046184"/>
            <a:ext cx="8748215"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dirty="0" smtClean="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Huquqiy </a:t>
            </a:r>
            <a:r>
              <a:rPr lang="uz-Cyrl-UZ" sz="2400" dirty="0">
                <a:latin typeface="Times New Roman" panose="02020603050405020304" pitchFamily="18" charset="0"/>
                <a:cs typeface="Times New Roman" panose="02020603050405020304" pitchFamily="18" charset="0"/>
              </a:rPr>
              <a:t>shaxs mavqeiga ega bo‘lgan, mulkchilik huquqi yoki xo‘jalikni to‘la yuritish huquqi bo‘yicha o‘ziga qarashli mol-mulkdan foydalanish asosida mahsulot ishlab chiqaradigan va sotadigan yoki mahsulotni ayirboshlaydigan, ishlarni bajaradigan, xizmat ko‘rsatadigan, mulkchilikning barcha shakllari teng huquqliligi sharoitida amaldagi qonunlarga muvofiq o‘z faoliyatini amalga oshiradigan mustaqil xo‘jalik yurituvchi subyekt korxona hisoblanadi.</a:t>
            </a:r>
            <a:endParaRPr lang="ru-RU" sz="2400" dirty="0">
              <a:latin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cs typeface="Times New Roman" panose="02020603050405020304" pitchFamily="18" charset="0"/>
              </a:rPr>
              <a:t>Korxona o‘z faoliyati maqsadlarini ro‘yobga chiqarishga o‘z mahsuloti, ishlari va xizmatlariga bo‘lgan ehtiyojlarni qanoatlantirish hamda ana shu asosda mehnat jamoasi a’zolarining ijtimoiy va iqtisodiy manfaatlarini hamda korxona mol-mulki egasining manfaatlarini ta’minlash yo‘li bilan erishadi. Har bir korxonada o‘z faoliyatini amalga oshirish uchun moddiy, mehnat, moliyaviy, energetik va boshqa zaruriy resurslar mavjud bo‘lib, korxona ularga egalik qilish, umumxalq mulkining unga tegishli bo‘lgan qismidan foydalanish va boshqarish huquqiga ega</a:t>
            </a:r>
            <a:r>
              <a:rPr lang="uz-Cyrl-UZ"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4</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319074" y="604705"/>
            <a:ext cx="8639033" cy="5632311"/>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Ishlab </a:t>
            </a:r>
            <a:r>
              <a:rPr lang="uz-Cyrl-UZ" sz="2400" dirty="0">
                <a:latin typeface="Times New Roman" panose="02020603050405020304" pitchFamily="18" charset="0"/>
                <a:cs typeface="Times New Roman" panose="02020603050405020304" pitchFamily="18" charset="0"/>
              </a:rPr>
              <a:t>chiqarish korxonalarining asosiy vazifasi aholini turli xalq iste’moli mollariga, maishiy va madaniy xizmatlarga bo‘lgan talabini qondirishdan iboratdir. </a:t>
            </a:r>
            <a:endParaRPr lang="ru-RU" sz="2400" dirty="0">
              <a:latin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cs typeface="Times New Roman" panose="02020603050405020304" pitchFamily="18" charset="0"/>
              </a:rPr>
              <a:t>Ishlab chiqarish korxonasini xarakterlovchi asosiy belgilari uni tashkil etuvchi tarkibiy qismlarning, ishlab chiqarishning texnikaviy birligi va korxonaning iqtisodiy birligidir. Korxonaning ishlab chiqarish texnikaviy birligi deb, uning barcha tarkibiy qismlarining bir-biri bilan ishlab chiqarish jarayonlarida ma’lum ketma-ketligda bajarilishiga ko‘ra bog‘langanligi va bir-birini o‘zaro ta’minlashiga aytiladi. Har bir korxona bir qator tarkibiy qismlar (sex, uchastka)dan iborat. Har bir qism (sex, uchastka) xom ashyoni tayyor mahsulotga aylantirish jarayonining ma’lum vazifalarini bajaradi. Ularning maqsadi ishlab chiqarish dasturini sifatli bajarishga qaratilgandir. </a:t>
            </a:r>
            <a:endParaRPr lang="ru-RU" sz="2400" dirty="0">
              <a:latin typeface="Times New Roman" panose="02020603050405020304" pitchFamily="18" charset="0"/>
              <a:cs typeface="Times New Roman" panose="02020603050405020304" pitchFamily="18" charset="0"/>
            </a:endParaRPr>
          </a:p>
          <a:p>
            <a:pPr lvl="0" indent="571500" algn="just" eaLnBrk="0" fontAlgn="base" hangingPunct="0">
              <a:spcBef>
                <a:spcPct val="0"/>
              </a:spcBef>
              <a:spcAft>
                <a:spcPct val="0"/>
              </a:spcAft>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550983" y="585300"/>
            <a:ext cx="8372300" cy="4893647"/>
          </a:xfrm>
          <a:prstGeom prst="rect">
            <a:avLst/>
          </a:prstGeom>
        </p:spPr>
        <p:txBody>
          <a:bodyPr wrap="square">
            <a:spAutoFit/>
          </a:bodyPr>
          <a:lstStyle/>
          <a:p>
            <a:pPr indent="571500" algn="just">
              <a:spcAft>
                <a:spcPts val="0"/>
              </a:spcAft>
            </a:pPr>
            <a:r>
              <a:rPr lang="uz-Cyrl-UZ" sz="2400" dirty="0">
                <a:latin typeface="Times New Roman" panose="02020603050405020304" pitchFamily="18" charset="0"/>
                <a:ea typeface="Times New Roman" panose="02020603050405020304" pitchFamily="18" charset="0"/>
              </a:rPr>
              <a:t>Korxonalar o‘z maqsadlariga erishish uchun ma’lum vazifalarni bajaradilar. Bozor iqtisodiyoti sharoitida bu vazifalar:</a:t>
            </a:r>
            <a:endParaRPr lang="ru-RU" sz="2400" dirty="0">
              <a:latin typeface="Times New Roman" panose="02020603050405020304" pitchFamily="18" charset="0"/>
              <a:ea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iste’molchilarning o‘sib kelayotgan talablariga muvofiq yuqori sifatli mahsulotlar yetkazib berish;</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mehnat unumdorligini uzluksiz ravishda oshirib borish;</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mahsulot ishlab chiqarish va sotish;</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rejada belgilangan topshiriqlarni o‘z vaqtida va yuqori darajada bajarish;</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asosiy ishlab chiqarish fondlaridan unumli foydalanish;</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aylanma mablag‘lardan foydalanishni yaxshilash;</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xom ashyo, materiallardan tejamkorlik bilan foydalanish;</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muntazam ravishda mahsulot tannarxini pasaytirib, korxona rentabelligini oshirishdan iborat;</a:t>
            </a:r>
            <a:endParaRPr lang="ru-RU"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6</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567558" y="585300"/>
            <a:ext cx="8071945" cy="4893647"/>
          </a:xfrm>
          <a:prstGeom prst="rect">
            <a:avLst/>
          </a:prstGeom>
        </p:spPr>
        <p:txBody>
          <a:bodyPr wrap="square">
            <a:spAutoFit/>
          </a:bodyPr>
          <a:lstStyle/>
          <a:p>
            <a:pPr indent="571500" algn="just">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1.	Jismoniy shaxslarning xususiy mulkiga asoslangan:</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Jamoa, shirkat mulkiga asoslangan jamoa, oila, mahalla korxonalari, ishlab chiqarish kooperativlari;</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Xo‘jalik jamiyatlari va shirkatlariga qarashli korxonalar;</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Jamoa tashkilotlarining korxonalari;</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Diniy tashkilotlarning korxonalari va jamoa mulkchiligining boshqa shakllariga asoslangan korxonalar.</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indent="571500" algn="just">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2. Davlat mulkiga asoslangan respublika davlat korxonasi: viloyatlararo, viloyat, tumanlararo, tuman, shaharlararo, shahar, davlat korxonasi va davlat korxonalarining boshqa turlari;</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indent="571500" algn="just">
              <a:spcAft>
                <a:spcPts val="0"/>
              </a:spcAft>
            </a:pP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3. Mulkchilikning aralash shakliga asoslangan davlatlararo, qo‘shma va turli mulk shakllarining to‘liq yoki ulushli ishtirok etishiga asoslangan boshqa korxonalar.</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7</a:t>
            </a:fld>
            <a:endParaRPr lang="en-US" sz="2400" dirty="0">
              <a:solidFill>
                <a:srgbClr val="C00000"/>
              </a:solidFill>
              <a:latin typeface="Arial" pitchFamily="34" charset="0"/>
              <a:cs typeface="Arial" pitchFamily="34" charset="0"/>
            </a:endParaRPr>
          </a:p>
        </p:txBody>
      </p:sp>
      <p:pic>
        <p:nvPicPr>
          <p:cNvPr id="2050" name="Рисунок 324"/>
          <p:cNvPicPr>
            <a:picLocks noChangeAspect="1" noChangeArrowheads="1"/>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2193714" y="271416"/>
            <a:ext cx="458906" cy="441909"/>
          </a:xfrm>
          <a:prstGeom prst="rect">
            <a:avLst/>
          </a:prstGeom>
          <a:noFill/>
          <a:extLst>
            <a:ext uri="{909E8E84-426E-40DD-AFC4-6F175D3DCCD1}">
              <a14:hiddenFill xmlns:a14="http://schemas.microsoft.com/office/drawing/2010/main">
                <a:solidFill>
                  <a:srgbClr val="FFFFFF"/>
                </a:solidFill>
              </a14:hiddenFill>
            </a:ext>
          </a:extLst>
        </p:spPr>
      </p:pic>
      <p:pic>
        <p:nvPicPr>
          <p:cNvPr id="2049" name="Рисунок 323"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84" y="785092"/>
            <a:ext cx="672765" cy="554521"/>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2652620" y="238848"/>
            <a:ext cx="3262432" cy="461665"/>
          </a:xfrm>
          <a:prstGeom prst="rect">
            <a:avLst/>
          </a:prstGeom>
        </p:spPr>
        <p:txBody>
          <a:bodyPr wrap="none">
            <a:spAutoFit/>
          </a:bodyPr>
          <a:lstStyle/>
          <a:p>
            <a:r>
              <a:rPr lang="uz-Cyrl-UZ" sz="2400" b="1" dirty="0">
                <a:solidFill>
                  <a:srgbClr val="000000"/>
                </a:solidFill>
                <a:latin typeface="Times New Roman" panose="02020603050405020304" pitchFamily="18" charset="0"/>
                <a:ea typeface="Calibri" panose="020F0502020204030204" pitchFamily="34" charset="0"/>
              </a:rPr>
              <a:t>Korxonani tashkil etish</a:t>
            </a:r>
            <a:endParaRPr lang="ru-RU" sz="2400" dirty="0"/>
          </a:p>
        </p:txBody>
      </p:sp>
      <p:sp>
        <p:nvSpPr>
          <p:cNvPr id="6" name="Прямоугольник 5"/>
          <p:cNvSpPr/>
          <p:nvPr/>
        </p:nvSpPr>
        <p:spPr>
          <a:xfrm>
            <a:off x="353966" y="492370"/>
            <a:ext cx="8655269" cy="6370975"/>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uz-Cyrl-UZ" sz="2400" dirty="0" smtClean="0">
                <a:solidFill>
                  <a:srgbClr val="000000"/>
                </a:solidFill>
                <a:latin typeface="Times New Roman" panose="02020603050405020304" pitchFamily="18" charset="0"/>
                <a:ea typeface="Calibri" panose="020F0502020204030204" pitchFamily="34" charset="0"/>
              </a:rPr>
              <a:t>Korxonani </a:t>
            </a:r>
            <a:r>
              <a:rPr lang="uz-Cyrl-UZ" sz="2400" dirty="0">
                <a:solidFill>
                  <a:srgbClr val="000000"/>
                </a:solidFill>
                <a:latin typeface="Times New Roman" panose="02020603050405020304" pitchFamily="18" charset="0"/>
                <a:ea typeface="Calibri" panose="020F0502020204030204" pitchFamily="34" charset="0"/>
              </a:rPr>
              <a:t>tashkil etish va ularning faoliyati bilan bog‘liq munosabatlar «Korxonalar to‘g‘risida»gi qonun va uning asosida chiqariladigan boshqa qonun hujjatlari bilan tartibga solinadi. Korxonani tashkil etishning umumiy shartlari shulardan iboratki, mol-mulk egasi yoki u vakil qilgan idora, korxona, tashkilot qaroriga yoki mehnat jamoasining qaroriga muvofiq, shuningdek ta’sis etuvchilar guruhi va ayrim ta’sis etuvchi shaxslar qarori bilan O‘zbekiston Respublikasi qonun hujjatlarida ko‘zda tutilgan tartibda barpo etiladi. </a:t>
            </a:r>
            <a:r>
              <a:rPr lang="en-US" sz="2400" dirty="0" smtClean="0">
                <a:solidFill>
                  <a:srgbClr val="000000"/>
                </a:solidFill>
                <a:latin typeface="Times New Roman" panose="02020603050405020304" pitchFamily="18" charset="0"/>
                <a:ea typeface="Calibri" panose="020F0502020204030204" pitchFamily="34"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uz-Cyrl-UZ" sz="2400" dirty="0" smtClean="0">
                <a:solidFill>
                  <a:srgbClr val="000000"/>
                </a:solidFill>
                <a:latin typeface="Times New Roman" panose="02020603050405020304" pitchFamily="18" charset="0"/>
                <a:ea typeface="Calibri" panose="020F0502020204030204" pitchFamily="34" charset="0"/>
              </a:rPr>
              <a:t>Korxonani </a:t>
            </a:r>
            <a:r>
              <a:rPr lang="uz-Cyrl-UZ" sz="2400" dirty="0">
                <a:solidFill>
                  <a:srgbClr val="000000"/>
                </a:solidFill>
                <a:latin typeface="Times New Roman" panose="02020603050405020304" pitchFamily="18" charset="0"/>
                <a:ea typeface="Calibri" panose="020F0502020204030204" pitchFamily="34" charset="0"/>
              </a:rPr>
              <a:t>tashkil etish va uning faoliyatini olib borish uchun yer uchastkalari, tabiiy resurslardan foydalanish ko‘zda tutilgan hollarda tegishli davlat hokimiyat idoralari </a:t>
            </a:r>
            <a:r>
              <a:rPr lang="uz-Cyrl-UZ" sz="2400" dirty="0" smtClean="0">
                <a:solidFill>
                  <a:srgbClr val="000000"/>
                </a:solidFill>
                <a:latin typeface="Times New Roman" panose="02020603050405020304" pitchFamily="18" charset="0"/>
                <a:ea typeface="Calibri" panose="020F0502020204030204" pitchFamily="34" charset="0"/>
              </a:rPr>
              <a:t>dan</a:t>
            </a:r>
            <a:r>
              <a:rPr lang="uz-Cyrl-UZ" sz="2400" dirty="0">
                <a:solidFill>
                  <a:srgbClr val="000000"/>
                </a:solidFill>
                <a:latin typeface="Times New Roman" panose="02020603050405020304" pitchFamily="18" charset="0"/>
                <a:ea typeface="Calibri" panose="020F0502020204030204" pitchFamily="34" charset="0"/>
              </a:rPr>
              <a:t>, tabiatdan foydalanuvchi tegishli tashkilot tomonidan ekologiya ekspertizasi xulosasi asosida foydalanishga ruxsatnoma olinadi. Shuningdek, korxona ishlab turgan korxonalar, tashkilotlar tarkibidan mehnat jamoasi tashabbusi bilan bir necha tarkibiy bo‘linmalarga ajratish yo‘li bilan ham tashkil qilinishi mumkin.</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72134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0857" y="188795"/>
            <a:ext cx="8579370" cy="5262979"/>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uz-Cyrl-UZ" sz="2400" dirty="0" smtClean="0">
                <a:solidFill>
                  <a:srgbClr val="000000"/>
                </a:solidFill>
                <a:latin typeface="Times New Roman" panose="02020603050405020304" pitchFamily="18" charset="0"/>
                <a:ea typeface="Calibri" panose="020F0502020204030204" pitchFamily="34" charset="0"/>
              </a:rPr>
              <a:t>Korxona </a:t>
            </a:r>
            <a:r>
              <a:rPr lang="uz-Cyrl-UZ" sz="2400" dirty="0">
                <a:solidFill>
                  <a:srgbClr val="000000"/>
                </a:solidFill>
                <a:latin typeface="Times New Roman" panose="02020603050405020304" pitchFamily="18" charset="0"/>
                <a:ea typeface="Calibri" panose="020F0502020204030204" pitchFamily="34" charset="0"/>
              </a:rPr>
              <a:t>O‘zbekiston Respublikasining qonun hujjatlarida belgilangan tartibda korxona joylashgan joydagi mahalliy hokimiyat va boshqaruv organlari tomonidan davlat ro‘yxatidan o‘tkaziladi.</a:t>
            </a:r>
            <a:endParaRPr lang="ru-RU" sz="1400" dirty="0">
              <a:latin typeface="Times New Roman" panose="02020603050405020304" pitchFamily="18" charset="0"/>
              <a:ea typeface="Times New Roman" panose="02020603050405020304" pitchFamily="18" charset="0"/>
            </a:endParaRPr>
          </a:p>
          <a:p>
            <a:r>
              <a:rPr lang="en-US" sz="2400" dirty="0" err="1">
                <a:solidFill>
                  <a:srgbClr val="000000"/>
                </a:solidFill>
                <a:latin typeface="Times New Roman" panose="02020603050405020304" pitchFamily="18" charset="0"/>
                <a:ea typeface="Calibri" panose="020F0502020204030204" pitchFamily="34" charset="0"/>
              </a:rPr>
              <a:t>Korxonani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davlat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ro‘yxatidan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o‘tkazish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uchun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zarur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bo‘lgan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hujjatlardan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asosiysi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nizomidir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Qonunda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taqiqlanmagan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faoliyat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turi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bilan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shug‘ullanuvchi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qanday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nizom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asosida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olib</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boradi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Nizom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ta’sis</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etuvchilari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tomonidan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ta’sis</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yig‘ilishida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muhokama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qilinadi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tasdiqlanadi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nizomida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nomi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qayerda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joylashganligi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faoliyati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boshqaruv</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nazorat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organlari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ularning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vakolati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mol-mulkini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tashkil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etish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foydani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taqsimlash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tartibi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qaytadan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tashkil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faoliyatini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to‘xtatish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shartlari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belgilab</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qo‘yiladi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nizomi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tarkibi</a:t>
            </a:r>
            <a:r>
              <a:rPr lang="en-US" sz="2400" dirty="0">
                <a:solidFill>
                  <a:srgbClr val="000000"/>
                </a:solidFill>
                <a:latin typeface="Times New Roman" panose="02020603050405020304" pitchFamily="18" charset="0"/>
                <a:ea typeface="Calibri" panose="020F0502020204030204" pitchFamily="34" charset="0"/>
              </a:rPr>
              <a:t> </a:t>
            </a:r>
            <a:r>
              <a:rPr lang="en-US" sz="2400" dirty="0">
                <a:latin typeface="Times New Roman" panose="02020603050405020304" pitchFamily="18" charset="0"/>
                <a:cs typeface="Times New Roman" panose="02020603050405020304" pitchFamily="18" charset="0"/>
              </a:rPr>
              <a:t>1-rasmda </a:t>
            </a:r>
            <a:r>
              <a:rPr lang="en-US" sz="2400" dirty="0" err="1">
                <a:latin typeface="Times New Roman" panose="02020603050405020304" pitchFamily="18" charset="0"/>
                <a:cs typeface="Times New Roman" panose="02020603050405020304" pitchFamily="18" charset="0"/>
              </a:rPr>
              <a:t>keltirilgan</a:t>
            </a:r>
            <a:r>
              <a:rPr lang="en-US" sz="2400" dirty="0">
                <a:latin typeface="Times New Roman" panose="02020603050405020304" pitchFamily="18" charset="0"/>
                <a:cs typeface="Times New Roman" panose="02020603050405020304" pitchFamily="18" charset="0"/>
              </a:rPr>
              <a:t>:</a:t>
            </a:r>
            <a:endParaRPr lang="ru-RU" sz="2300" dirty="0">
              <a:latin typeface="Times New Roman" panose="02020603050405020304" pitchFamily="18" charset="0"/>
              <a:ea typeface="Times New Roman"/>
              <a:cs typeface="Times New Roman" panose="02020603050405020304" pitchFamily="18" charset="0"/>
            </a:endParaRPr>
          </a:p>
        </p:txBody>
      </p:sp>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8</a:t>
            </a:fld>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9108549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9</a:t>
            </a:fld>
            <a:endParaRPr lang="en-US" sz="2400" dirty="0">
              <a:solidFill>
                <a:srgbClr val="C00000"/>
              </a:solidFill>
              <a:latin typeface="Arial" pitchFamily="34" charset="0"/>
              <a:cs typeface="Arial" pitchFamily="34" charset="0"/>
            </a:endParaRPr>
          </a:p>
        </p:txBody>
      </p:sp>
      <p:pic>
        <p:nvPicPr>
          <p:cNvPr id="5" name="Рисунок 4" descr="http://uz.denemetr.com/tw_files2/urls_8/77/d-76257/7z-docs/1_html_6d0887de.gif"/>
          <p:cNvPicPr/>
          <p:nvPr/>
        </p:nvPicPr>
        <p:blipFill>
          <a:blip r:embed="rId2">
            <a:extLst>
              <a:ext uri="{28A0092B-C50C-407E-A947-70E740481C1C}">
                <a14:useLocalDpi xmlns:a14="http://schemas.microsoft.com/office/drawing/2010/main" val="0"/>
              </a:ext>
            </a:extLst>
          </a:blip>
          <a:srcRect/>
          <a:stretch>
            <a:fillRect/>
          </a:stretch>
        </p:blipFill>
        <p:spPr bwMode="auto">
          <a:xfrm>
            <a:off x="925203" y="472966"/>
            <a:ext cx="7850307" cy="4745420"/>
          </a:xfrm>
          <a:prstGeom prst="rect">
            <a:avLst/>
          </a:prstGeom>
          <a:noFill/>
          <a:ln>
            <a:noFill/>
          </a:ln>
        </p:spPr>
      </p:pic>
      <p:sp>
        <p:nvSpPr>
          <p:cNvPr id="3" name="Прямоугольник 2"/>
          <p:cNvSpPr/>
          <p:nvPr/>
        </p:nvSpPr>
        <p:spPr>
          <a:xfrm>
            <a:off x="1505530" y="5347747"/>
            <a:ext cx="6689652" cy="461665"/>
          </a:xfrm>
          <a:prstGeom prst="rect">
            <a:avLst/>
          </a:prstGeom>
        </p:spPr>
        <p:txBody>
          <a:bodyPr wrap="none">
            <a:spAutoFit/>
          </a:bodyPr>
          <a:lstStyle/>
          <a:p>
            <a:r>
              <a:rPr lang="en-US" sz="2400" b="1" dirty="0">
                <a:solidFill>
                  <a:srgbClr val="000000"/>
                </a:solidFill>
                <a:latin typeface="Times New Roman" panose="02020603050405020304" pitchFamily="18" charset="0"/>
                <a:ea typeface="Calibri" panose="020F0502020204030204" pitchFamily="34" charset="0"/>
              </a:rPr>
              <a:t>1 - </a:t>
            </a:r>
            <a:r>
              <a:rPr lang="en-US" sz="2400" b="1" dirty="0" err="1">
                <a:solidFill>
                  <a:srgbClr val="000000"/>
                </a:solidFill>
                <a:latin typeface="Times New Roman" panose="02020603050405020304" pitchFamily="18" charset="0"/>
                <a:ea typeface="Calibri" panose="020F0502020204030204" pitchFamily="34" charset="0"/>
              </a:rPr>
              <a:t>rasm</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Korxona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nizomining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tashkiliy</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ko‘rinishi</a:t>
            </a:r>
            <a:endParaRPr lang="ru-RU" sz="2400" dirty="0"/>
          </a:p>
        </p:txBody>
      </p:sp>
    </p:spTree>
    <p:extLst>
      <p:ext uri="{BB962C8B-B14F-4D97-AF65-F5344CB8AC3E}">
        <p14:creationId xmlns:p14="http://schemas.microsoft.com/office/powerpoint/2010/main" val="13904134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10</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65792" y="409250"/>
            <a:ext cx="8405242" cy="6350456"/>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Korxona</a:t>
            </a: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mulki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asosiy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fondlar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aylanma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mablag‘lar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hamda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balansidagi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boshqa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moddiy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zahiralardan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tashkil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topadi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mol</a:t>
            </a:r>
            <a:r>
              <a:rPr lang="en-US" sz="2400" dirty="0">
                <a:solidFill>
                  <a:srgbClr val="000000"/>
                </a:solidFill>
                <a:latin typeface="Times New Roman" panose="02020603050405020304" pitchFamily="18" charset="0"/>
                <a:ea typeface="Calibri" panose="020F0502020204030204" pitchFamily="34" charset="0"/>
              </a:rPr>
              <a:t> - </a:t>
            </a:r>
            <a:r>
              <a:rPr lang="en-US" sz="2400" dirty="0" err="1">
                <a:solidFill>
                  <a:srgbClr val="000000"/>
                </a:solidFill>
                <a:latin typeface="Times New Roman" panose="02020603050405020304" pitchFamily="18" charset="0"/>
                <a:ea typeface="Calibri" panose="020F0502020204030204" pitchFamily="34" charset="0"/>
              </a:rPr>
              <a:t>mulkini</a:t>
            </a:r>
            <a:r>
              <a:rPr lang="en-US" sz="2400" dirty="0">
                <a:solidFill>
                  <a:srgbClr val="000000"/>
                </a:solidFill>
                <a:latin typeface="Times New Roman" panose="02020603050405020304" pitchFamily="18" charset="0"/>
                <a:ea typeface="Calibri" panose="020F0502020204030204" pitchFamily="34" charset="0"/>
              </a:rPr>
              <a:t>: </a:t>
            </a:r>
            <a:endParaRPr lang="ru-RU" sz="2400" dirty="0">
              <a:latin typeface="Times New Roman" panose="02020603050405020304" pitchFamily="18" charset="0"/>
              <a:ea typeface="Times New Roman" panose="02020603050405020304" pitchFamily="18" charset="0"/>
            </a:endParaRPr>
          </a:p>
          <a:p>
            <a:pPr marL="342900" lvl="0" indent="-342900">
              <a:spcAft>
                <a:spcPts val="800"/>
              </a:spcAft>
              <a:buSzPts val="1000"/>
              <a:buFont typeface="Wingdings" panose="05000000000000000000" pitchFamily="2" charset="2"/>
              <a:buChar char="Ø"/>
              <a:tabLst>
                <a:tab pos="457200" algn="l"/>
              </a:tabLst>
            </a:pPr>
            <a:r>
              <a:rPr lang="en-US" sz="2400" dirty="0" err="1">
                <a:solidFill>
                  <a:srgbClr val="000000"/>
                </a:solidFill>
                <a:latin typeface="Times New Roman" panose="02020603050405020304" pitchFamily="18" charset="0"/>
                <a:ea typeface="Calibri" panose="020F0502020204030204" pitchFamily="34" charset="0"/>
              </a:rPr>
              <a:t>ta’sis</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etuvchilarning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pul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moddiy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badallari</a:t>
            </a:r>
            <a:r>
              <a:rPr lang="en-US" sz="2400" dirty="0" smtClean="0">
                <a:solidFill>
                  <a:srgbClr val="000000"/>
                </a:solidFill>
                <a:latin typeface="Times New Roman" panose="02020603050405020304" pitchFamily="18" charset="0"/>
                <a:ea typeface="Calibri" panose="020F0502020204030204" pitchFamily="34" charset="0"/>
              </a:rPr>
              <a:t>;</a:t>
            </a:r>
          </a:p>
          <a:p>
            <a:pPr marL="342900" lvl="0" indent="-342900" algn="just">
              <a:spcAft>
                <a:spcPts val="800"/>
              </a:spcAft>
              <a:buSzPts val="1000"/>
              <a:buFont typeface="Wingdings" panose="05000000000000000000" pitchFamily="2" charset="2"/>
              <a:buChar char="Ø"/>
              <a:tabLst>
                <a:tab pos="457200" algn="l"/>
              </a:tabLst>
            </a:pPr>
            <a:r>
              <a:rPr lang="en-US" sz="2400" dirty="0" err="1">
                <a:solidFill>
                  <a:srgbClr val="000000"/>
                </a:solidFill>
                <a:latin typeface="Times New Roman" panose="02020603050405020304" pitchFamily="18" charset="0"/>
                <a:ea typeface="Calibri" panose="020F0502020204030204" pitchFamily="34" charset="0"/>
              </a:rPr>
              <a:t>ta’sis</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etuvchilarning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pul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moddiy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badallari</a:t>
            </a:r>
            <a:r>
              <a:rPr lang="en-US" sz="2400" dirty="0">
                <a:solidFill>
                  <a:srgbClr val="000000"/>
                </a:solidFill>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Times New Roman" panose="02020603050405020304" pitchFamily="18" charset="0"/>
            </a:endParaRPr>
          </a:p>
          <a:p>
            <a:pPr marL="342900" lvl="0" indent="-342900" algn="just">
              <a:spcAft>
                <a:spcPts val="800"/>
              </a:spcAft>
              <a:buSzPts val="1000"/>
              <a:buFont typeface="Wingdings" panose="05000000000000000000" pitchFamily="2" charset="2"/>
              <a:buChar char="Ø"/>
              <a:tabLst>
                <a:tab pos="457200" algn="l"/>
              </a:tabLst>
            </a:pPr>
            <a:r>
              <a:rPr lang="en-US" sz="2400" dirty="0" err="1">
                <a:solidFill>
                  <a:srgbClr val="000000"/>
                </a:solidFill>
                <a:latin typeface="Times New Roman" panose="02020603050405020304" pitchFamily="18" charset="0"/>
                <a:ea typeface="Calibri" panose="020F0502020204030204" pitchFamily="34" charset="0"/>
              </a:rPr>
              <a:t>mahsulot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ishlar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xizmatlarni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sotishdan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xo‘jalik</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faoliyatining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boshqa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turlaridan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olingan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daromadlar</a:t>
            </a:r>
            <a:r>
              <a:rPr lang="en-US" sz="2400" dirty="0">
                <a:solidFill>
                  <a:srgbClr val="000000"/>
                </a:solidFill>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Times New Roman" panose="02020603050405020304" pitchFamily="18" charset="0"/>
            </a:endParaRPr>
          </a:p>
          <a:p>
            <a:pPr marL="342900" lvl="0" indent="-342900" algn="just">
              <a:spcAft>
                <a:spcPts val="800"/>
              </a:spcAft>
              <a:buSzPts val="1000"/>
              <a:buFont typeface="Wingdings" panose="05000000000000000000" pitchFamily="2" charset="2"/>
              <a:buChar char="Ø"/>
              <a:tabLst>
                <a:tab pos="457200" algn="l"/>
              </a:tabLst>
            </a:pPr>
            <a:r>
              <a:rPr lang="en-US" sz="2400" dirty="0" err="1">
                <a:solidFill>
                  <a:srgbClr val="000000"/>
                </a:solidFill>
                <a:latin typeface="Times New Roman" panose="02020603050405020304" pitchFamily="18" charset="0"/>
                <a:ea typeface="Calibri" panose="020F0502020204030204" pitchFamily="34" charset="0"/>
              </a:rPr>
              <a:t>qimmatli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qog‘ozlardan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olingan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daromadlar</a:t>
            </a:r>
            <a:r>
              <a:rPr lang="en-US" sz="2400" dirty="0">
                <a:solidFill>
                  <a:srgbClr val="000000"/>
                </a:solidFill>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Times New Roman" panose="02020603050405020304" pitchFamily="18" charset="0"/>
            </a:endParaRPr>
          </a:p>
          <a:p>
            <a:pPr marL="342900" lvl="0" indent="-342900" algn="just">
              <a:spcAft>
                <a:spcPts val="800"/>
              </a:spcAft>
              <a:buSzPts val="1000"/>
              <a:buFont typeface="Wingdings" panose="05000000000000000000" pitchFamily="2" charset="2"/>
              <a:buChar char="Ø"/>
              <a:tabLst>
                <a:tab pos="457200" algn="l"/>
              </a:tabLst>
            </a:pPr>
            <a:r>
              <a:rPr lang="en-US" sz="2400" dirty="0">
                <a:solidFill>
                  <a:srgbClr val="000000"/>
                </a:solidFill>
                <a:latin typeface="Times New Roman" panose="02020603050405020304" pitchFamily="18" charset="0"/>
                <a:ea typeface="Calibri" panose="020F0502020204030204" pitchFamily="34" charset="0"/>
              </a:rPr>
              <a:t>bank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boshqa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qarz</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beruvchilarning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kreditlari</a:t>
            </a:r>
            <a:r>
              <a:rPr lang="en-US" sz="2400" dirty="0">
                <a:solidFill>
                  <a:srgbClr val="000000"/>
                </a:solidFill>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Times New Roman" panose="02020603050405020304" pitchFamily="18" charset="0"/>
            </a:endParaRPr>
          </a:p>
          <a:p>
            <a:pPr marL="342900" lvl="0" indent="-342900" algn="just">
              <a:spcAft>
                <a:spcPts val="800"/>
              </a:spcAft>
              <a:buSzPts val="1000"/>
              <a:buFont typeface="Wingdings" panose="05000000000000000000" pitchFamily="2" charset="2"/>
              <a:buChar char="Ø"/>
              <a:tabLst>
                <a:tab pos="457200" algn="l"/>
              </a:tabLst>
            </a:pPr>
            <a:r>
              <a:rPr lang="en-US" sz="2400" dirty="0" err="1">
                <a:solidFill>
                  <a:srgbClr val="000000"/>
                </a:solidFill>
                <a:latin typeface="Times New Roman" panose="02020603050405020304" pitchFamily="18" charset="0"/>
                <a:ea typeface="Calibri" panose="020F0502020204030204" pitchFamily="34" charset="0"/>
              </a:rPr>
              <a:t>kapital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mablag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byudjet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dotatsiyalari</a:t>
            </a:r>
            <a:r>
              <a:rPr lang="en-US" sz="2400" dirty="0">
                <a:solidFill>
                  <a:srgbClr val="000000"/>
                </a:solidFill>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Times New Roman" panose="02020603050405020304" pitchFamily="18" charset="0"/>
            </a:endParaRPr>
          </a:p>
          <a:p>
            <a:pPr marL="342900" lvl="0" indent="-342900" algn="just">
              <a:spcAft>
                <a:spcPts val="800"/>
              </a:spcAft>
              <a:buSzPts val="1000"/>
              <a:buFont typeface="Wingdings" panose="05000000000000000000" pitchFamily="2" charset="2"/>
              <a:buChar char="Ø"/>
              <a:tabLst>
                <a:tab pos="457200" algn="l"/>
              </a:tabLst>
            </a:pPr>
            <a:r>
              <a:rPr lang="en-US" sz="2400" dirty="0" err="1">
                <a:solidFill>
                  <a:srgbClr val="000000"/>
                </a:solidFill>
                <a:latin typeface="Times New Roman" panose="02020603050405020304" pitchFamily="18" charset="0"/>
                <a:ea typeface="Calibri" panose="020F0502020204030204" pitchFamily="34" charset="0"/>
              </a:rPr>
              <a:t>tashkilotlar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fuqarolarning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xayriya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maqsadlarida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bergan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badallari</a:t>
            </a:r>
            <a:r>
              <a:rPr lang="en-US" sz="2400" dirty="0">
                <a:solidFill>
                  <a:srgbClr val="000000"/>
                </a:solidFill>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Times New Roman" panose="02020603050405020304" pitchFamily="18" charset="0"/>
            </a:endParaRPr>
          </a:p>
          <a:p>
            <a:pPr marL="342900" indent="-342900">
              <a:buFont typeface="Wingdings" panose="05000000000000000000" pitchFamily="2" charset="2"/>
              <a:buChar char="Ø"/>
            </a:pPr>
            <a:r>
              <a:rPr lang="en-US" sz="2400" dirty="0" err="1">
                <a:solidFill>
                  <a:srgbClr val="000000"/>
                </a:solidFill>
                <a:latin typeface="Times New Roman" panose="02020603050405020304" pitchFamily="18" charset="0"/>
                <a:ea typeface="Calibri" panose="020F0502020204030204" pitchFamily="34" charset="0"/>
              </a:rPr>
              <a:t>meros</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tariqasida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ayirboshlash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sovg‘a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yo‘li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bilan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oladigan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daromadlari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hamda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O‘zbekiston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Respublikasi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qonun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hujjatlarida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taqiqlanmagan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mablag‘lar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tashkil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etadi</a:t>
            </a:r>
            <a:r>
              <a:rPr lang="en-US" sz="2400" dirty="0">
                <a:solidFill>
                  <a:srgbClr val="000000"/>
                </a:solidFill>
                <a:latin typeface="Times New Roman" panose="02020603050405020304" pitchFamily="18" charset="0"/>
                <a:ea typeface="Calibri" panose="020F0502020204030204" pitchFamily="34" charset="0"/>
              </a:rPr>
              <a:t>.</a:t>
            </a:r>
            <a:endParaRPr lang="ru-RU" sz="2400" dirty="0">
              <a:solidFill>
                <a:srgbClr val="00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41950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11</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550982" y="492371"/>
            <a:ext cx="7867803" cy="3970318"/>
          </a:xfrm>
          <a:prstGeom prst="rect">
            <a:avLst/>
          </a:prstGeom>
        </p:spPr>
        <p:txBody>
          <a:bodyPr wrap="square">
            <a:spAutoFit/>
          </a:bodyPr>
          <a:lstStyle/>
          <a:p>
            <a:pPr algn="just">
              <a:lnSpc>
                <a:spcPct val="150000"/>
              </a:lnSpc>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Shuningdek</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korxona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ishlab</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chiqarish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faoliyatini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kengaytirish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takomillashtirish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zamon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talabiga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javob</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beradigan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yangi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texnika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texnologiyani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jalb</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qilish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mehnat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jamoasini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ijtimoiy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rivojlantirish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maqsadida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qimmatbaho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qog‘ozlar</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chiqarish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hamda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sotish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yo‘li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bilan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huquqiy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jismoniy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shaxslardan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qo‘shimcha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pul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mablag‘larini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jalb</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etish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huquqiga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egadir</a:t>
            </a:r>
            <a:r>
              <a:rPr lang="en-US" sz="2400" dirty="0">
                <a:solidFill>
                  <a:srgbClr val="000000"/>
                </a:solidFill>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7217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ChangeArrowheads="1"/>
          </p:cNvSpPr>
          <p:nvPr/>
        </p:nvSpPr>
        <p:spPr bwMode="auto">
          <a:xfrm>
            <a:off x="149811" y="228600"/>
            <a:ext cx="8169749"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3. </a:t>
            </a:r>
            <a:r>
              <a:rPr lang="en-US" sz="2400" b="1" dirty="0" err="1" smtClean="0">
                <a:solidFill>
                  <a:srgbClr val="000000"/>
                </a:solidFill>
                <a:latin typeface="Times New Roman" panose="02020603050405020304" pitchFamily="18" charset="0"/>
                <a:ea typeface="Times New Roman" panose="02020603050405020304" pitchFamily="18" charset="0"/>
              </a:rPr>
              <a:t>Korxona</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tushunchasi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va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ishlab</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chiqarish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strukturasi</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dirty="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mustaqil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xo‘jalik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subyekti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bo‘lib</a:t>
            </a:r>
            <a:r>
              <a:rPr lang="en-US" sz="2400" dirty="0">
                <a:solidFill>
                  <a:srgbClr val="000000"/>
                </a:solidFill>
                <a:latin typeface="Times New Roman" panose="02020603050405020304" pitchFamily="18" charset="0"/>
                <a:ea typeface="Times New Roman" panose="02020603050405020304" pitchFamily="18" charset="0"/>
              </a:rPr>
              <a:t>, u </a:t>
            </a:r>
            <a:r>
              <a:rPr lang="en-US" sz="2400" dirty="0" err="1">
                <a:solidFill>
                  <a:srgbClr val="000000"/>
                </a:solidFill>
                <a:latin typeface="Times New Roman" panose="02020603050405020304" pitchFamily="18" charset="0"/>
                <a:ea typeface="Times New Roman" panose="02020603050405020304" pitchFamily="18" charset="0"/>
              </a:rPr>
              <a:t>iste’molchilar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talabini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qondirish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maqsadida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qonunlar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topadi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mustaqil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faoliyat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yuritadi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soliqlar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majburiy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to‘lovlar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to‘langandan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aytganda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mustaqil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tovar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chiqaruvchidir</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Korxonaga</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xos</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xarakterli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xususiyatlar</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birinchidan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umumiyligida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aks</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etuvchi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chiqarish-texnika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ikkinchidan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rahbariyat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reja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hisob-kitobni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mujassamlashtirgan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uchinchidan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moddiy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moliyaviy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resurslar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iqtisodiy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natijalarni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umumlashtiruvchi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iqtisodiy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birlikdan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iborat</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12</a:t>
            </a:fld>
            <a:endParaRPr lang="en-US" sz="2400" dirty="0">
              <a:solidFill>
                <a:srgbClr val="C00000"/>
              </a:solidFill>
              <a:latin typeface="Arial" pitchFamily="34" charset="0"/>
              <a:cs typeface="Arial" pitchFamily="34" charset="0"/>
            </a:endParaRPr>
          </a:p>
        </p:txBody>
      </p:sp>
      <p:pic>
        <p:nvPicPr>
          <p:cNvPr id="8194" name="Рисунок 304"/>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357653" y="276763"/>
            <a:ext cx="496366" cy="477982"/>
          </a:xfrm>
          <a:prstGeom prst="rect">
            <a:avLst/>
          </a:prstGeom>
          <a:noFill/>
          <a:extLst>
            <a:ext uri="{909E8E84-426E-40DD-AFC4-6F175D3DCCD1}">
              <a14:hiddenFill xmlns:a14="http://schemas.microsoft.com/office/drawing/2010/main">
                <a:solidFill>
                  <a:srgbClr val="FFFFFF"/>
                </a:solidFill>
              </a14:hiddenFill>
            </a:ext>
          </a:extLst>
        </p:spPr>
      </p:pic>
      <p:pic>
        <p:nvPicPr>
          <p:cNvPr id="8193" name="Рисунок 303"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209" y="966788"/>
            <a:ext cx="523875" cy="4318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500331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13</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71778" y="309808"/>
            <a:ext cx="8399255" cy="5632311"/>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uchastkadan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jihatdan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bo‘lmagan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topadi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birgalikda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borgan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faoliyati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natijasida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yaxlit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birlashtiradigan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belgilar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xo‘jaliklar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umumiylashtiruvchi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maydondir</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dirty="0" err="1">
                <a:solidFill>
                  <a:srgbClr val="000000"/>
                </a:solidFill>
                <a:latin typeface="Times New Roman" panose="02020603050405020304" pitchFamily="18" charset="0"/>
                <a:ea typeface="Times New Roman" panose="02020603050405020304" pitchFamily="18" charset="0"/>
              </a:rPr>
              <a:t>Har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faoliyati</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yo‘naltirilgan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ko‘rsatuvchi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yig‘indisidan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iborat</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Asosiy</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odatda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bosqichlarini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ichiga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Tayyorlov</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bosqichida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davom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ettiriladigan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zagatovka</a:t>
            </a:r>
            <a:r>
              <a:rPr lang="en-US" sz="2400" dirty="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tayyorlanadi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21699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14</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281191" y="492371"/>
            <a:ext cx="8547498" cy="5262979"/>
          </a:xfrm>
          <a:prstGeom prst="rect">
            <a:avLst/>
          </a:prstGeom>
        </p:spPr>
        <p:txBody>
          <a:bodyPr wrap="square">
            <a:spAutoFit/>
          </a:bodyPr>
          <a:lstStyle/>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Ishlov</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berish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bosqichida</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materiallarga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natijasida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olinadi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Yig‘ish</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bosqichi</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bosqichda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buyum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aylanadi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Yordamchi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jarayonlar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deganda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mashinasozlikda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bino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inshootlarni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asbob-uskunalarni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energiyalar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elektr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issiqlik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siqilgan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havo</a:t>
            </a:r>
            <a:r>
              <a:rPr lang="en-US" sz="2400" dirty="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uzatish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tushuniladi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Ba’zi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bosqichdan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uskunalarni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topishi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Xizmat</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ko‘rsatuvchi</a:t>
            </a:r>
            <a:r>
              <a:rPr lang="en-US" sz="2400" b="1"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jarayonlarga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bog‘liq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ombor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nazorat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kiradi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171660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15</a:t>
            </a:fld>
            <a:endParaRPr lang="en-US" sz="2400" dirty="0">
              <a:solidFill>
                <a:srgbClr val="C00000"/>
              </a:solidFill>
              <a:latin typeface="Arial" pitchFamily="34" charset="0"/>
              <a:cs typeface="Arial" pitchFamily="34" charset="0"/>
            </a:endParaRPr>
          </a:p>
        </p:txBody>
      </p:sp>
      <p:sp>
        <p:nvSpPr>
          <p:cNvPr id="5"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49308" y="555433"/>
            <a:ext cx="8468671" cy="3785652"/>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ayrim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bo‘linadi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tarkibi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topadi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Operatsiya-</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bo‘lib</a:t>
            </a:r>
            <a:r>
              <a:rPr lang="en-US" sz="2400" dirty="0">
                <a:solidFill>
                  <a:srgbClr val="000000"/>
                </a:solidFill>
                <a:latin typeface="Times New Roman" panose="02020603050405020304" pitchFamily="18" charset="0"/>
                <a:ea typeface="Times New Roman" panose="02020603050405020304" pitchFamily="18" charset="0"/>
              </a:rPr>
              <a:t>, u </a:t>
            </a:r>
            <a:r>
              <a:rPr lang="en-US" sz="2400" dirty="0" err="1">
                <a:solidFill>
                  <a:srgbClr val="000000"/>
                </a:solidFill>
                <a:latin typeface="Times New Roman" panose="02020603050405020304" pitchFamily="18" charset="0"/>
                <a:ea typeface="Times New Roman" panose="02020603050405020304" pitchFamily="18" charset="0"/>
              </a:rPr>
              <a:t>ishchi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o‘rnida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o‘zgartirmagan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holda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tomonidan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bo‘linadi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Ishchi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o‘rni</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maydonining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bo‘lib</a:t>
            </a:r>
            <a:r>
              <a:rPr lang="en-US" sz="2400" dirty="0">
                <a:solidFill>
                  <a:srgbClr val="000000"/>
                </a:solidFill>
                <a:latin typeface="Times New Roman" panose="02020603050405020304" pitchFamily="18" charset="0"/>
                <a:ea typeface="Times New Roman" panose="02020603050405020304" pitchFamily="18" charset="0"/>
              </a:rPr>
              <a:t>, u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ma’lum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zarur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asbob-uskunalar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jihozlangan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joydir</a:t>
            </a:r>
            <a:r>
              <a:rPr lang="en-US" sz="2400" dirty="0">
                <a:solidFill>
                  <a:srgbClr val="000000"/>
                </a:solidFill>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660589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16</a:t>
            </a:fld>
            <a:endParaRPr lang="en-US" sz="2400" dirty="0">
              <a:solidFill>
                <a:srgbClr val="C00000"/>
              </a:solidFill>
              <a:latin typeface="Arial" pitchFamily="34" charset="0"/>
              <a:cs typeface="Arial" pitchFamily="34" charset="0"/>
            </a:endParaRPr>
          </a:p>
        </p:txBody>
      </p:sp>
      <p:pic>
        <p:nvPicPr>
          <p:cNvPr id="2049" name="Рисунок 16"/>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058760" y="157378"/>
            <a:ext cx="713065" cy="686655"/>
          </a:xfrm>
          <a:prstGeom prst="rect">
            <a:avLst/>
          </a:prstGeom>
          <a:noFill/>
          <a:extLst>
            <a:ext uri="{909E8E84-426E-40DD-AFC4-6F175D3DCCD1}">
              <a14:hiddenFill xmlns:a14="http://schemas.microsoft.com/office/drawing/2010/main">
                <a:solidFill>
                  <a:srgbClr val="FFFFFF"/>
                </a:solidFill>
              </a14:hiddenFill>
            </a:ext>
          </a:extLst>
        </p:spPr>
      </p:pic>
      <p:pic>
        <p:nvPicPr>
          <p:cNvPr id="2050" name="Рисунок 22" descr="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311" y="1059597"/>
            <a:ext cx="881449" cy="72652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1415293" y="228600"/>
            <a:ext cx="774086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kumimoji="0" lang="en-US" sz="2400" b="0"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Korxonaning</a:t>
            </a:r>
            <a:r>
              <a:rPr kumimoji="0" lang="en-US" sz="24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ishlab</a:t>
            </a:r>
            <a:r>
              <a:rPr kumimoji="0" lang="en-US" sz="24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chiqarish</a:t>
            </a:r>
            <a:r>
              <a:rPr kumimoji="0" lang="en-US" sz="24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strukturasini</a:t>
            </a:r>
            <a:r>
              <a:rPr kumimoji="0" lang="en-US" sz="24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tuzishni</a:t>
            </a:r>
            <a:r>
              <a:rPr kumimoji="0" lang="en-US" sz="24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tashkiliy</a:t>
            </a:r>
            <a:r>
              <a:rPr kumimoji="0" lang="en-US" sz="2400" b="1" i="0" u="none" strike="noStrike" cap="none" normalizeH="0" baseline="0" dirty="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1" i="0" u="none" strike="noStrike" cap="none" normalizeH="0" baseline="0" dirty="0" err="1"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turlari</a:t>
            </a:r>
            <a:endParaRPr kumimoji="0" 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07427" y="1339458"/>
            <a:ext cx="8529145" cy="5262979"/>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Korxonalarda</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bo‘limlarga</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uchastka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ko‘rsatuvchi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ajratish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o‘zaro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aloqa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prinsiplari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o‘rtasidagi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taqsimotini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aniqlaydi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Bozor</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iqtisodiyoti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sharoitida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tushirishga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takomillashtirish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birinchidan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moslashuvchan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maqsadlariga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mos</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holda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oshiriladigan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doimiy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ravishda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moslashuvchan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sodir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qilmagan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holda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faoliyatini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kengaytirish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imkoniyatini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ikkinchidan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tashqi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muhitda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sodir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kutilmagan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tezda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moslashish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bozor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kon’yunkturasini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uchinchidan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oldida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vazifalarni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qarab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o‘zini-o‘zi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samarali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qobiliyatiga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albatta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ichiga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kerak</a:t>
            </a:r>
            <a:r>
              <a:rPr lang="en-US" sz="2400" dirty="0">
                <a:solidFill>
                  <a:srgbClr val="000000"/>
                </a:solidFill>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19302322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232955"/>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17</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18129" y="232955"/>
            <a:ext cx="8749862" cy="6370975"/>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Har</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yirik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bo‘limlar</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xo‘jaligi</a:t>
            </a:r>
            <a:r>
              <a:rPr lang="en-US" sz="2400" dirty="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kichik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hajmdagi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uchastka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o‘rinlari</a:t>
            </a:r>
            <a:r>
              <a:rPr lang="en-US" sz="2400" dirty="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ajratiladi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Korxonaning</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bo‘limlari</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sexlar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ko‘rsatuvchi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ajratiladi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Sex</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ayrim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bosqichlari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bajariladigan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chambarchas</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bog‘langan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bo‘limidir</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Asosiy</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sexlarda</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qurollariga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sifat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qaratilgan</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Yordamchi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sexlar</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bevosita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ishtirok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etmaydi</a:t>
            </a:r>
            <a:r>
              <a:rPr lang="en-US" sz="2400" dirty="0">
                <a:solidFill>
                  <a:srgbClr val="000000"/>
                </a:solidFill>
                <a:latin typeface="Times New Roman" panose="02020603050405020304" pitchFamily="18" charset="0"/>
                <a:ea typeface="Times New Roman" panose="02020603050405020304" pitchFamily="18" charset="0"/>
              </a:rPr>
              <a:t>, ammo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zaruriy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sharoitlarni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ta’minlaydi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Xizmat</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ko‘rsatuvchi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xo‘jaliklar</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xo‘jaliklarga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ombor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xo‘jaligi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energetika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xo‘jaligi</a:t>
            </a:r>
            <a:r>
              <a:rPr lang="en-US" sz="2400" dirty="0">
                <a:solidFill>
                  <a:srgbClr val="000000"/>
                </a:solidFill>
                <a:latin typeface="Times New Roman" panose="02020603050405020304" pitchFamily="18" charset="0"/>
                <a:ea typeface="Times New Roman" panose="02020603050405020304" pitchFamily="18" charset="0"/>
              </a:rPr>
              <a:t>, transport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boshqalar</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44596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232955"/>
            <a:ext cx="8578546" cy="6721477"/>
          </a:xfrm>
        </p:spPr>
        <p:txBody>
          <a:bodyPr anchor="t">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Korxonaning</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bog‘liq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iqtisodiy</a:t>
            </a:r>
            <a:r>
              <a:rPr lang="en-US" sz="2400" dirty="0">
                <a:solidFill>
                  <a:srgbClr val="000000"/>
                </a:solidFill>
                <a:latin typeface="Times New Roman" panose="02020603050405020304" pitchFamily="18" charset="0"/>
                <a:ea typeface="Times New Roman" panose="02020603050405020304" pitchFamily="18" charset="0"/>
              </a:rPr>
              <a:t> masala,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ko‘rsatuvchi</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uchastka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o‘rtasidagi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munosabatdir</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Mahsulotni</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nafaqat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faoliyatidagi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balki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ishlayotgan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maydoni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ustun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yirik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ko‘proq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nisbat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yuqori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mexanizatsiyalashgan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avtomatlashtirilganligidan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dalolat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esa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navbatida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og‘ir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kamayishiga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qisqarishiga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ko‘paytiradi</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vaziyatni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mexanizatsiyalash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orqali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bartaraf</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18</a:t>
            </a:fld>
            <a:endParaRPr lang="en-US"/>
          </a:p>
        </p:txBody>
      </p:sp>
      <p:sp>
        <p:nvSpPr>
          <p:cNvPr id="6" name="Стрелка вправо с вырезом 5"/>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18</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811607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610" y="415518"/>
            <a:ext cx="8515350" cy="5940836"/>
          </a:xfrm>
        </p:spPr>
        <p:txBody>
          <a:bodyPr anchor="t">
            <a:noAutofit/>
          </a:bodyPr>
          <a:lstStyle/>
          <a:p>
            <a:pPr>
              <a:lnSpc>
                <a:spcPct val="100000"/>
              </a:lnSpc>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Korxonaning</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ixtisoslashtirish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darajasi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bevosita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o‘rtasida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taqsimlash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ichida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birgalikda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taqsimlash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shaklini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aniqlaydi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ixtisoslashtirish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qancha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yuqori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bo‘lsa</a:t>
            </a:r>
            <a:r>
              <a:rPr lang="en-US" sz="2400" dirty="0">
                <a:solidFill>
                  <a:srgbClr val="000000"/>
                </a:solidFill>
                <a:latin typeface="Times New Roman" panose="02020603050405020304" pitchFamily="18" charset="0"/>
                <a:ea typeface="Times New Roman" panose="02020603050405020304" pitchFamily="18" charset="0"/>
              </a:rPr>
              <a:t>, tor </a:t>
            </a:r>
            <a:r>
              <a:rPr lang="en-US" sz="2400" dirty="0" err="1">
                <a:solidFill>
                  <a:srgbClr val="000000"/>
                </a:solidFill>
                <a:latin typeface="Times New Roman" panose="02020603050405020304" pitchFamily="18" charset="0"/>
                <a:ea typeface="Times New Roman" panose="02020603050405020304" pitchFamily="18" charset="0"/>
              </a:rPr>
              <a:t>sohadagi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imkoniyat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yaratiladi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Ishlab</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chiqarish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ko‘lami</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bevosita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tarkibi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maydonini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aniqlaydi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ixtisoslashtirish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darajasiga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ko‘lami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qancha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bo‘lsa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maydoni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miqdorda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Yirik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jihatdan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nechta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sexlar-mexanika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quyish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Aksincha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yirik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sexsiz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strukturasini</a:t>
            </a:r>
            <a:r>
              <a:rPr lang="en-US" sz="2400" dirty="0">
                <a:solidFill>
                  <a:srgbClr val="000000"/>
                </a:solidFill>
                <a:latin typeface="Times New Roman" panose="02020603050405020304" pitchFamily="18" charset="0"/>
                <a:ea typeface="Times New Roman" panose="02020603050405020304" pitchFamily="18" charset="0"/>
              </a:rPr>
              <a:t> ham </a:t>
            </a:r>
            <a:r>
              <a:rPr lang="en-US" sz="2400" dirty="0" err="1">
                <a:solidFill>
                  <a:srgbClr val="000000"/>
                </a:solidFill>
                <a:latin typeface="Times New Roman" panose="02020603050405020304" pitchFamily="18" charset="0"/>
                <a:ea typeface="Times New Roman" panose="02020603050405020304" pitchFamily="18" charset="0"/>
              </a:rPr>
              <a:t>yaratish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19</a:t>
            </a:fld>
            <a:endParaRPr lang="en-US"/>
          </a:p>
        </p:txBody>
      </p:sp>
      <p:sp>
        <p:nvSpPr>
          <p:cNvPr id="6" name="Стрелка вправо с вырезом 5"/>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19</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993714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312822"/>
            <a:ext cx="8515350" cy="6545178"/>
          </a:xfrm>
        </p:spPr>
        <p:txBody>
          <a:bodyPr>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Sexlar</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aralash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shaklda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ixtisoslashtirish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qilinishi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ajratish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Birinchi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a:solidFill>
                  <a:srgbClr val="000000"/>
                </a:solidFill>
                <a:latin typeface="Times New Roman" panose="02020603050405020304" pitchFamily="18" charset="0"/>
                <a:ea typeface="Times New Roman" panose="02020603050405020304" pitchFamily="18" charset="0"/>
              </a:rPr>
              <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prinsipga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asoslanadi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zavodda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chiqarilayotgan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majmuini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kompleks</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kiritish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Texnologik</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latin typeface="Times New Roman" panose="02020603050405020304" pitchFamily="18" charset="0"/>
                <a:ea typeface="Times New Roman" panose="02020603050405020304" pitchFamily="18" charset="0"/>
              </a:rPr>
              <a:t>turning </a:t>
            </a:r>
            <a:r>
              <a:rPr lang="en-US" sz="2400" dirty="0" err="1">
                <a:solidFill>
                  <a:srgbClr val="000000"/>
                </a:solidFill>
                <a:latin typeface="Times New Roman" panose="02020603050405020304" pitchFamily="18" charset="0"/>
                <a:ea typeface="Times New Roman" panose="02020603050405020304" pitchFamily="18" charset="0"/>
              </a:rPr>
              <a:t>kamchiliklari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iboratki</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rahbariyati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ma’lum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javob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tayyorlanganligi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sababli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tartibi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qiyin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guruhlar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joylashtiriladi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esa</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ichida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masofasini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uzaytiradi</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20</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20</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220872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216913"/>
            <a:ext cx="7869891" cy="6721477"/>
          </a:xfrm>
        </p:spPr>
        <p:txBody>
          <a:bodyPr anchor="t">
            <a:normAutofit/>
          </a:bodyPr>
          <a:lstStyle/>
          <a:p>
            <a:pPr>
              <a:lnSpc>
                <a:spcPct val="100000"/>
              </a:lnSpc>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Ikkinchi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a:solidFill>
                  <a:srgbClr val="000000"/>
                </a:solidFill>
                <a:latin typeface="Times New Roman" panose="02020603050405020304" pitchFamily="18" charset="0"/>
                <a:ea typeface="Times New Roman" panose="02020603050405020304" pitchFamily="18" charset="0"/>
              </a:rPr>
              <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buyum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belgisi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etadi</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holatda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cheklangan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buyumlar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ixtisoslashgan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foydalaniladi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err="1">
                <a:solidFill>
                  <a:srgbClr val="000000"/>
                </a:solidFill>
                <a:latin typeface="Times New Roman" panose="02020603050405020304" pitchFamily="18" charset="0"/>
                <a:ea typeface="Times New Roman" panose="02020603050405020304" pitchFamily="18" charset="0"/>
              </a:rPr>
              <a:t>Korxonani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taraqqiy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ixtisoslashuv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seriyali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ommaviy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potok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liniyalarini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beradi</a:t>
            </a:r>
            <a:r>
              <a:rPr lang="en-US" sz="2400" dirty="0" smtClean="0">
                <a:solidFill>
                  <a:srgbClr val="000000"/>
                </a:solidFill>
                <a:latin typeface="Times New Roman" panose="02020603050405020304" pitchFamily="18" charset="0"/>
                <a:ea typeface="Times New Roman" panose="02020603050405020304" pitchFamily="18" charset="0"/>
              </a:rPr>
              <a:t>.</a:t>
            </a:r>
            <a:br>
              <a:rPr lang="en-US" sz="2400" dirty="0" smtClean="0">
                <a:solidFill>
                  <a:srgbClr val="000000"/>
                </a:solidFill>
                <a:latin typeface="Times New Roman" panose="02020603050405020304" pitchFamily="18" charset="0"/>
                <a:ea typeface="Times New Roman" panose="02020603050405020304" pitchFamily="18" charset="0"/>
              </a:rPr>
            </a:br>
            <a:r>
              <a:rPr lang="en-US" sz="2400" dirty="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Mashinasozlik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sanoatida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aralash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qo‘llaniladi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mahsulot-texnologiya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prinsipi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yotadi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solidFill>
                  <a:srgbClr val="000000"/>
                </a:solidFill>
                <a:latin typeface="Times New Roman" panose="02020603050405020304" pitchFamily="18" charset="0"/>
                <a:ea typeface="Times New Roman" panose="02020603050405020304" pitchFamily="18" charset="0"/>
              </a:rPr>
              <a:t/>
            </a:r>
            <a:br>
              <a:rPr lang="ru-RU" sz="2400" dirty="0">
                <a:solidFill>
                  <a:srgbClr val="000000"/>
                </a:solidFill>
                <a:latin typeface="Times New Roman" panose="02020603050405020304" pitchFamily="18" charset="0"/>
                <a:ea typeface="Times New Roman" panose="02020603050405020304" pitchFamily="18" charset="0"/>
              </a:rPr>
            </a:br>
            <a:endParaRPr lang="ru-RU" sz="2400" dirty="0">
              <a:solidFill>
                <a:srgbClr val="000000"/>
              </a:solidFill>
              <a:latin typeface="Times New Roman" panose="02020603050405020304" pitchFamily="18" charset="0"/>
              <a:ea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21</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21</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4961876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4434</TotalTime>
  <Words>150</Words>
  <Application>Microsoft Office PowerPoint</Application>
  <PresentationFormat>Экран (4:3)</PresentationFormat>
  <Paragraphs>96</Paragraphs>
  <Slides>21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21</vt:i4>
      </vt:variant>
    </vt:vector>
  </HeadingPairs>
  <TitlesOfParts>
    <vt:vector size="27" baseType="lpstr">
      <vt:lpstr>Arial</vt:lpstr>
      <vt:lpstr>Calibri</vt:lpstr>
      <vt:lpstr>Calibri Light</vt:lpstr>
      <vt:lpstr>Times New Roman</vt:lpstr>
      <vt:lpstr>Wingdings</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Korxonaning ishlab chiqarish strukturasi bilan bog‘liq bo‘lgan muhim iqtisodiy masala, bu asosiy, yordamchi va xizmat ko‘rsatuvchi sex (uchastka) lar o‘rtasidagi munosabatdir.   Mahsulotni tayyorlash jarayoni asosiy ishlab chiqarish sexlarida amalga oshiriladi, shuning uchun bu sexlar nafaqat o‘zining korxona faoliyatidagi o‘rni bilan, balki unda ishlayotgan ishchilar soni va ishlab chiqarish maydoni bilan ustun turadi. Shu bilan birga yirik korxonalarda yordamchi ishchilar soni asosiy ishchilar sonidan ko‘proq bo‘ladi. Bunday nisbat shu korxonaning yuqori darajada mexanizatsiyalashgan va avtomatlashtirilganligidan dalolat beradi.  Bu esa, o‘z navbatida asosiy sexlarda og‘ir ishlarni kamayishiga, ishchilar sonini qisqarishiga olib keladi va shu bilan birga dastgohlarga xizmat ko‘rsatish va ularni ta’mirlash ishlarini ko‘paytiradi. Bu vaziyatni yordamchi ishlarni mexanizatsiyalash orqali bartaraf qilish mumkin.  </vt:lpstr>
      <vt:lpstr> Korxonaning ixtisoslashtirish darajasi bevosita sexlar o‘rtasida ishlab chiqarish jarayonlarini taqsimlash darajasi korxona ichida va boshqa korxonalar bilan birgalikda mehnatni taqsimlash asosida ishni tashkil qilish shaklini aniqlaydi. Korxonaning ixtisoslashtirish darajasi qancha yuqori bo‘lsa, tor sohadagi sexlarni tashkil qilishga imkoniyat yaratiladi.   Ishlab chiqarish ko‘lami bevosita korxonada sexlarning tarkibi va sonini, ularning maydonini aniqlaydi hamda sexlarni ixtisoslashtirish darajasiga katta ta’sir ko‘rsatadi. Ishlab chiqarish ko‘lami qancha katta bo‘lsa, korxona sexlari shuncha ko‘p va ishlab chiqarish maydoni shuncha katta bo‘ladi hamda ko‘p miqdorda mahsulot ishlab chiqariladi. Yirik korxonalarda texnologik jihatdan bir turdagi bir nechta sexlar-mexanika, yig‘ish, quyish va boshqalarni tashkil qilish mumkin. Aksincha, yirik korxonalarda sexsiz ishlab chiqarish strukturasini ham yaratish mumkin. </vt:lpstr>
      <vt:lpstr> Sexlar texnologik, bir turdagi yoki aralash shaklda ixtisoslashtirish asosida tashkil qilinishi mumkin. Shuning uchun korxonaning ishlab chiqarish strukturasini uchta turga ajratish mumkin.   Birinchi - texnologik tur. Korxonalarda bunday sexlarni tashkil qilish texnologik prinsipga asoslanadi. Bunday sexlar zavodda ishlab chiqarilayotgan barcha mahsulotlar uchun turli xildagi detallar tayyorlash yoki ularga ishlov berishdagi bir turdagi texnologik operatsiyalar majmuini (kompleks) bajaradi.  Ishlab chiqarish strukturasini bunday turiga tayyorlov sexlarini kiritish mumkin.   Texnologik turning kamchiliklari shundan iboratki, sex rahbariyati ishlab chiqarish jarayonining ma’lum bir qismiga javob beradi. Sexda turli xildagi detallar tayyorlanganligi sababli dastgohlarni texnologik jarayon tartibi bo‘yicha joylashtirish qiyin. Shuning uchun ularni bir tur va guruhlar bo‘yicha joylashtiriladi, bu esa, sex ichida yarim tayyor mahsulotlarni tashish masofasini uzaytiradi</vt:lpstr>
      <vt:lpstr> Ikkinchi - mahsulot (buyum) turi. Korxona ishlab chiqarish strukturasini bunday turi bo‘yicha sexlarni tashkil qilish asosida mahsulot belgisi etadi. Bu holatda sexlar cheklangan turdagi buyumlar, detallar va detal qismlarini tayyorlashga ixtisoslashgan bo‘lib, unda texnologik jarayon va operatsiyalarni bajarishda turli xildagi dastgohlardan foydalaniladi.  Korxonani ishlab chiqarish strukturasining bu turi ancha taraqqiy etgan bo‘lib, bunday ixtisoslashuv seriyali ishlab chiqarishni, ommaviy ishlab chiqarishda potok liniyalarini tashkil qilish imkonini beradi.   Mashinasozlik sanoatida korxonani ishlab chiqarish strukturasini aralash turi keng qo‘llaniladi. Bunday korxonalarda sexlarni tashkil qilish asosida mahsulot-texnologiya prinsipi yotadi.  </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Пользователь Windows</cp:lastModifiedBy>
  <cp:revision>192</cp:revision>
  <dcterms:created xsi:type="dcterms:W3CDTF">2016-11-18T14:12:19Z</dcterms:created>
  <dcterms:modified xsi:type="dcterms:W3CDTF">2019-04-18T06:58:10Z</dcterms:modified>
</cp:coreProperties>
</file>