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6" roundtripDataSignature="AMtx7mjsoSg1QIOfoqgMw8hzL8tIDanea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80459E8-3086-4632-BC83-E27A476F4970}">
  <a:tblStyle styleId="{680459E8-3086-4632-BC83-E27A476F4970}"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14" Type="http://schemas.openxmlformats.org/officeDocument/2006/relationships/slide" Target="slides/slide9.xml"/><Relationship Id="rId36"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5" name="Shape 15"/>
        <p:cNvGrpSpPr/>
        <p:nvPr/>
      </p:nvGrpSpPr>
      <p:grpSpPr>
        <a:xfrm>
          <a:off x="0" y="0"/>
          <a:ext cx="0" cy="0"/>
          <a:chOff x="0" y="0"/>
          <a:chExt cx="0" cy="0"/>
        </a:xfrm>
      </p:grpSpPr>
      <p:sp>
        <p:nvSpPr>
          <p:cNvPr id="16" name="Google Shape;16;p32"/>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2"/>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32"/>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2"/>
          <p:cNvSpPr txBox="1"/>
          <p:nvPr>
            <p:ph idx="1" type="subTitle"/>
          </p:nvPr>
        </p:nvSpPr>
        <p:spPr>
          <a:xfrm>
            <a:off x="1100051" y="4455620"/>
            <a:ext cx="100584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20" name="Google Shape;20;p3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23" name="Google Shape;23;p32"/>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48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7" name="Google Shape;27;p3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0" name="Shape 30"/>
        <p:cNvGrpSpPr/>
        <p:nvPr/>
      </p:nvGrpSpPr>
      <p:grpSpPr>
        <a:xfrm>
          <a:off x="0" y="0"/>
          <a:ext cx="0" cy="0"/>
          <a:chOff x="0" y="0"/>
          <a:chExt cx="0" cy="0"/>
        </a:xfrm>
      </p:grpSpPr>
      <p:sp>
        <p:nvSpPr>
          <p:cNvPr id="31" name="Google Shape;31;p3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4"/>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33" name="Google Shape;33;p34"/>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4" name="Google Shape;34;p34"/>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35" name="Google Shape;35;p34"/>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6" name="Google Shape;36;p3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1"/>
        </a:solidFill>
      </p:bgPr>
    </p:bg>
    <p:spTree>
      <p:nvGrpSpPr>
        <p:cNvPr id="39" name="Shape 39"/>
        <p:cNvGrpSpPr/>
        <p:nvPr/>
      </p:nvGrpSpPr>
      <p:grpSpPr>
        <a:xfrm>
          <a:off x="0" y="0"/>
          <a:ext cx="0" cy="0"/>
          <a:chOff x="0" y="0"/>
          <a:chExt cx="0" cy="0"/>
        </a:xfrm>
      </p:grpSpPr>
      <p:sp>
        <p:nvSpPr>
          <p:cNvPr id="40" name="Google Shape;40;p35"/>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5"/>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5"/>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35"/>
          <p:cNvSpPr txBox="1"/>
          <p:nvPr>
            <p:ph idx="1" type="body"/>
          </p:nvPr>
        </p:nvSpPr>
        <p:spPr>
          <a:xfrm>
            <a:off x="1097280" y="4453128"/>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44" name="Google Shape;44;p35"/>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5"/>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cxnSp>
        <p:nvCxnSpPr>
          <p:cNvPr id="47" name="Google Shape;47;p35"/>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8" name="Shape 48"/>
        <p:cNvGrpSpPr/>
        <p:nvPr/>
      </p:nvGrpSpPr>
      <p:grpSpPr>
        <a:xfrm>
          <a:off x="0" y="0"/>
          <a:ext cx="0" cy="0"/>
          <a:chOff x="0" y="0"/>
          <a:chExt cx="0" cy="0"/>
        </a:xfrm>
      </p:grpSpPr>
      <p:sp>
        <p:nvSpPr>
          <p:cNvPr id="49" name="Google Shape;49;p3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36"/>
          <p:cNvSpPr txBox="1"/>
          <p:nvPr>
            <p:ph idx="1" type="body"/>
          </p:nvPr>
        </p:nvSpPr>
        <p:spPr>
          <a:xfrm>
            <a:off x="1097279" y="1845734"/>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36"/>
          <p:cNvSpPr txBox="1"/>
          <p:nvPr>
            <p:ph idx="2" type="body"/>
          </p:nvPr>
        </p:nvSpPr>
        <p:spPr>
          <a:xfrm>
            <a:off x="6217920" y="1845735"/>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2" name="Google Shape;52;p36"/>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6"/>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6"/>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3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3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60" name="Shape 60"/>
        <p:cNvGrpSpPr/>
        <p:nvPr/>
      </p:nvGrpSpPr>
      <p:grpSpPr>
        <a:xfrm>
          <a:off x="0" y="0"/>
          <a:ext cx="0" cy="0"/>
          <a:chOff x="0" y="0"/>
          <a:chExt cx="0" cy="0"/>
        </a:xfrm>
      </p:grpSpPr>
      <p:sp>
        <p:nvSpPr>
          <p:cNvPr id="61" name="Google Shape;61;p38"/>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38"/>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3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6" name="Shape 66"/>
        <p:cNvGrpSpPr/>
        <p:nvPr/>
      </p:nvGrpSpPr>
      <p:grpSpPr>
        <a:xfrm>
          <a:off x="0" y="0"/>
          <a:ext cx="0" cy="0"/>
          <a:chOff x="0" y="0"/>
          <a:chExt cx="0" cy="0"/>
        </a:xfrm>
      </p:grpSpPr>
      <p:sp>
        <p:nvSpPr>
          <p:cNvPr id="67" name="Google Shape;67;p39"/>
          <p:cNvSpPr/>
          <p:nvPr/>
        </p:nvSpPr>
        <p:spPr>
          <a:xfrm>
            <a:off x="16" y="0"/>
            <a:ext cx="4050791"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39"/>
          <p:cNvSpPr/>
          <p:nvPr/>
        </p:nvSpPr>
        <p:spPr>
          <a:xfrm>
            <a:off x="4040071" y="0"/>
            <a:ext cx="64008"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39"/>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9"/>
          <p:cNvSpPr txBox="1"/>
          <p:nvPr>
            <p:ph idx="1" type="body"/>
          </p:nvPr>
        </p:nvSpPr>
        <p:spPr>
          <a:xfrm>
            <a:off x="4800600" y="731520"/>
            <a:ext cx="6492240"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1" name="Google Shape;71;p39"/>
          <p:cNvSpPr txBox="1"/>
          <p:nvPr>
            <p:ph idx="2" type="body"/>
          </p:nvPr>
        </p:nvSpPr>
        <p:spPr>
          <a:xfrm>
            <a:off x="457200" y="2926080"/>
            <a:ext cx="32004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2" name="Google Shape;72;p39"/>
          <p:cNvSpPr txBox="1"/>
          <p:nvPr>
            <p:ph idx="10" type="dt"/>
          </p:nvPr>
        </p:nvSpPr>
        <p:spPr>
          <a:xfrm>
            <a:off x="465512" y="6459785"/>
            <a:ext cx="26185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9"/>
          <p:cNvSpPr txBox="1"/>
          <p:nvPr>
            <p:ph idx="11" type="ftr"/>
          </p:nvPr>
        </p:nvSpPr>
        <p:spPr>
          <a:xfrm>
            <a:off x="4800600" y="6459785"/>
            <a:ext cx="4648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050">
                <a:solidFill>
                  <a:schemeClr val="dk2"/>
                </a:solidFill>
                <a:latin typeface="Calibri"/>
                <a:ea typeface="Calibri"/>
                <a:cs typeface="Calibri"/>
                <a:sym typeface="Calibri"/>
              </a:defRPr>
            </a:lvl1pPr>
            <a:lvl2pPr indent="0" lvl="1" marL="0" algn="r">
              <a:spcBef>
                <a:spcPts val="0"/>
              </a:spcBef>
              <a:buNone/>
              <a:defRPr sz="1050">
                <a:solidFill>
                  <a:schemeClr val="dk2"/>
                </a:solidFill>
                <a:latin typeface="Calibri"/>
                <a:ea typeface="Calibri"/>
                <a:cs typeface="Calibri"/>
                <a:sym typeface="Calibri"/>
              </a:defRPr>
            </a:lvl2pPr>
            <a:lvl3pPr indent="0" lvl="2" marL="0" algn="r">
              <a:spcBef>
                <a:spcPts val="0"/>
              </a:spcBef>
              <a:buNone/>
              <a:defRPr sz="1050">
                <a:solidFill>
                  <a:schemeClr val="dk2"/>
                </a:solidFill>
                <a:latin typeface="Calibri"/>
                <a:ea typeface="Calibri"/>
                <a:cs typeface="Calibri"/>
                <a:sym typeface="Calibri"/>
              </a:defRPr>
            </a:lvl3pPr>
            <a:lvl4pPr indent="0" lvl="3" marL="0" algn="r">
              <a:spcBef>
                <a:spcPts val="0"/>
              </a:spcBef>
              <a:buNone/>
              <a:defRPr sz="1050">
                <a:solidFill>
                  <a:schemeClr val="dk2"/>
                </a:solidFill>
                <a:latin typeface="Calibri"/>
                <a:ea typeface="Calibri"/>
                <a:cs typeface="Calibri"/>
                <a:sym typeface="Calibri"/>
              </a:defRPr>
            </a:lvl4pPr>
            <a:lvl5pPr indent="0" lvl="4" marL="0" algn="r">
              <a:spcBef>
                <a:spcPts val="0"/>
              </a:spcBef>
              <a:buNone/>
              <a:defRPr sz="1050">
                <a:solidFill>
                  <a:schemeClr val="dk2"/>
                </a:solidFill>
                <a:latin typeface="Calibri"/>
                <a:ea typeface="Calibri"/>
                <a:cs typeface="Calibri"/>
                <a:sym typeface="Calibri"/>
              </a:defRPr>
            </a:lvl5pPr>
            <a:lvl6pPr indent="0" lvl="5" marL="0" algn="r">
              <a:spcBef>
                <a:spcPts val="0"/>
              </a:spcBef>
              <a:buNone/>
              <a:defRPr sz="1050">
                <a:solidFill>
                  <a:schemeClr val="dk2"/>
                </a:solidFill>
                <a:latin typeface="Calibri"/>
                <a:ea typeface="Calibri"/>
                <a:cs typeface="Calibri"/>
                <a:sym typeface="Calibri"/>
              </a:defRPr>
            </a:lvl6pPr>
            <a:lvl7pPr indent="0" lvl="6" marL="0" algn="r">
              <a:spcBef>
                <a:spcPts val="0"/>
              </a:spcBef>
              <a:buNone/>
              <a:defRPr sz="1050">
                <a:solidFill>
                  <a:schemeClr val="dk2"/>
                </a:solidFill>
                <a:latin typeface="Calibri"/>
                <a:ea typeface="Calibri"/>
                <a:cs typeface="Calibri"/>
                <a:sym typeface="Calibri"/>
              </a:defRPr>
            </a:lvl7pPr>
            <a:lvl8pPr indent="0" lvl="7" marL="0" algn="r">
              <a:spcBef>
                <a:spcPts val="0"/>
              </a:spcBef>
              <a:buNone/>
              <a:defRPr sz="1050">
                <a:solidFill>
                  <a:schemeClr val="dk2"/>
                </a:solidFill>
                <a:latin typeface="Calibri"/>
                <a:ea typeface="Calibri"/>
                <a:cs typeface="Calibri"/>
                <a:sym typeface="Calibri"/>
              </a:defRPr>
            </a:lvl8pPr>
            <a:lvl9pPr indent="0" lvl="8" marL="0" algn="r">
              <a:spcBef>
                <a:spcPts val="0"/>
              </a:spcBef>
              <a:buNone/>
              <a:defRPr sz="1050">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5" name="Shape 75"/>
        <p:cNvGrpSpPr/>
        <p:nvPr/>
      </p:nvGrpSpPr>
      <p:grpSpPr>
        <a:xfrm>
          <a:off x="0" y="0"/>
          <a:ext cx="0" cy="0"/>
          <a:chOff x="0" y="0"/>
          <a:chExt cx="0" cy="0"/>
        </a:xfrm>
      </p:grpSpPr>
      <p:sp>
        <p:nvSpPr>
          <p:cNvPr id="76" name="Google Shape;76;p40"/>
          <p:cNvSpPr/>
          <p:nvPr/>
        </p:nvSpPr>
        <p:spPr>
          <a:xfrm>
            <a:off x="0" y="4953000"/>
            <a:ext cx="12188825"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40"/>
          <p:cNvSpPr/>
          <p:nvPr/>
        </p:nvSpPr>
        <p:spPr>
          <a:xfrm>
            <a:off x="15" y="491507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40"/>
          <p:cNvSpPr txBox="1"/>
          <p:nvPr>
            <p:ph type="title"/>
          </p:nvPr>
        </p:nvSpPr>
        <p:spPr>
          <a:xfrm>
            <a:off x="1097280" y="5074920"/>
            <a:ext cx="10113264"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79" name="Google Shape;79;p40"/>
          <p:cNvPicPr preferRelativeResize="0"/>
          <p:nvPr>
            <p:ph idx="2" type="pic"/>
          </p:nvPr>
        </p:nvPicPr>
        <p:blipFill/>
        <p:spPr>
          <a:xfrm>
            <a:off x="15" y="0"/>
            <a:ext cx="12191985" cy="4915076"/>
          </a:xfrm>
          <a:prstGeom prst="rect">
            <a:avLst/>
          </a:prstGeom>
          <a:blipFill rotWithShape="1">
            <a:blip r:embed="rId2">
              <a:alphaModFix/>
            </a:blip>
            <a:stretch>
              <a:fillRect b="0" l="0" r="0" t="0"/>
            </a:stretch>
          </a:blipFill>
          <a:ln>
            <a:noFill/>
          </a:ln>
        </p:spPr>
      </p:pic>
      <p:sp>
        <p:nvSpPr>
          <p:cNvPr id="80" name="Google Shape;80;p40"/>
          <p:cNvSpPr txBox="1"/>
          <p:nvPr>
            <p:ph idx="1" type="body"/>
          </p:nvPr>
        </p:nvSpPr>
        <p:spPr>
          <a:xfrm>
            <a:off x="1097280" y="5907023"/>
            <a:ext cx="10113264"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1" name="Google Shape;81;p40"/>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0"/>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0"/>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4" name="Shape 84"/>
        <p:cNvGrpSpPr/>
        <p:nvPr/>
      </p:nvGrpSpPr>
      <p:grpSpPr>
        <a:xfrm>
          <a:off x="0" y="0"/>
          <a:ext cx="0" cy="0"/>
          <a:chOff x="0" y="0"/>
          <a:chExt cx="0" cy="0"/>
        </a:xfrm>
      </p:grpSpPr>
      <p:sp>
        <p:nvSpPr>
          <p:cNvPr id="85" name="Google Shape;85;p4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41"/>
          <p:cNvSpPr txBox="1"/>
          <p:nvPr>
            <p:ph idx="1" type="body"/>
          </p:nvPr>
        </p:nvSpPr>
        <p:spPr>
          <a:xfrm rot="5400000">
            <a:off x="4114800" y="-1171786"/>
            <a:ext cx="4023360" cy="100584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7" name="Google Shape;87;p4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90" name="Shape 90"/>
        <p:cNvGrpSpPr/>
        <p:nvPr/>
      </p:nvGrpSpPr>
      <p:grpSpPr>
        <a:xfrm>
          <a:off x="0" y="0"/>
          <a:ext cx="0" cy="0"/>
          <a:chOff x="0" y="0"/>
          <a:chExt cx="0" cy="0"/>
        </a:xfrm>
      </p:grpSpPr>
      <p:sp>
        <p:nvSpPr>
          <p:cNvPr id="91" name="Google Shape;91;p42"/>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42"/>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42"/>
          <p:cNvSpPr txBox="1"/>
          <p:nvPr>
            <p:ph type="title"/>
          </p:nvPr>
        </p:nvSpPr>
        <p:spPr>
          <a:xfrm rot="5400000">
            <a:off x="7160640" y="1979039"/>
            <a:ext cx="5757421" cy="26289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42"/>
          <p:cNvSpPr txBox="1"/>
          <p:nvPr>
            <p:ph idx="1" type="body"/>
          </p:nvPr>
        </p:nvSpPr>
        <p:spPr>
          <a:xfrm rot="5400000">
            <a:off x="1826639" y="-573661"/>
            <a:ext cx="5757422" cy="77343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5" name="Google Shape;95;p4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p:nvPr/>
        </p:nvSpPr>
        <p:spPr>
          <a:xfrm>
            <a:off x="1" y="6400800"/>
            <a:ext cx="12192000"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31"/>
          <p:cNvSpPr/>
          <p:nvPr/>
        </p:nvSpPr>
        <p:spPr>
          <a:xfrm>
            <a:off x="0" y="6334316"/>
            <a:ext cx="12192001" cy="659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3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31"/>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3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3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3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FFFFFF"/>
                </a:solidFill>
                <a:latin typeface="Calibri"/>
                <a:ea typeface="Calibri"/>
                <a:cs typeface="Calibri"/>
                <a:sym typeface="Calibri"/>
              </a:defRPr>
            </a:lvl1pPr>
            <a:lvl2pPr indent="0" lvl="1" marL="0" marR="0" rtl="0" algn="r">
              <a:spcBef>
                <a:spcPts val="0"/>
              </a:spcBef>
              <a:buNone/>
              <a:defRPr b="0" i="0" sz="1050" u="none" cap="none" strike="noStrike">
                <a:solidFill>
                  <a:srgbClr val="FFFFFF"/>
                </a:solidFill>
                <a:latin typeface="Calibri"/>
                <a:ea typeface="Calibri"/>
                <a:cs typeface="Calibri"/>
                <a:sym typeface="Calibri"/>
              </a:defRPr>
            </a:lvl2pPr>
            <a:lvl3pPr indent="0" lvl="2" marL="0" marR="0" rtl="0" algn="r">
              <a:spcBef>
                <a:spcPts val="0"/>
              </a:spcBef>
              <a:buNone/>
              <a:defRPr b="0" i="0" sz="1050" u="none" cap="none" strike="noStrike">
                <a:solidFill>
                  <a:srgbClr val="FFFFFF"/>
                </a:solidFill>
                <a:latin typeface="Calibri"/>
                <a:ea typeface="Calibri"/>
                <a:cs typeface="Calibri"/>
                <a:sym typeface="Calibri"/>
              </a:defRPr>
            </a:lvl3pPr>
            <a:lvl4pPr indent="0" lvl="3" marL="0" marR="0" rtl="0" algn="r">
              <a:spcBef>
                <a:spcPts val="0"/>
              </a:spcBef>
              <a:buNone/>
              <a:defRPr b="0" i="0" sz="1050" u="none" cap="none" strike="noStrike">
                <a:solidFill>
                  <a:srgbClr val="FFFFFF"/>
                </a:solidFill>
                <a:latin typeface="Calibri"/>
                <a:ea typeface="Calibri"/>
                <a:cs typeface="Calibri"/>
                <a:sym typeface="Calibri"/>
              </a:defRPr>
            </a:lvl4pPr>
            <a:lvl5pPr indent="0" lvl="4" marL="0" marR="0" rtl="0" algn="r">
              <a:spcBef>
                <a:spcPts val="0"/>
              </a:spcBef>
              <a:buNone/>
              <a:defRPr b="0" i="0" sz="1050" u="none" cap="none" strike="noStrike">
                <a:solidFill>
                  <a:srgbClr val="FFFFFF"/>
                </a:solidFill>
                <a:latin typeface="Calibri"/>
                <a:ea typeface="Calibri"/>
                <a:cs typeface="Calibri"/>
                <a:sym typeface="Calibri"/>
              </a:defRPr>
            </a:lvl5pPr>
            <a:lvl6pPr indent="0" lvl="5" marL="0" marR="0" rtl="0" algn="r">
              <a:spcBef>
                <a:spcPts val="0"/>
              </a:spcBef>
              <a:buNone/>
              <a:defRPr b="0" i="0" sz="1050" u="none" cap="none" strike="noStrike">
                <a:solidFill>
                  <a:srgbClr val="FFFFFF"/>
                </a:solidFill>
                <a:latin typeface="Calibri"/>
                <a:ea typeface="Calibri"/>
                <a:cs typeface="Calibri"/>
                <a:sym typeface="Calibri"/>
              </a:defRPr>
            </a:lvl6pPr>
            <a:lvl7pPr indent="0" lvl="6" marL="0" marR="0" rtl="0" algn="r">
              <a:spcBef>
                <a:spcPts val="0"/>
              </a:spcBef>
              <a:buNone/>
              <a:defRPr b="0" i="0" sz="1050" u="none" cap="none" strike="noStrike">
                <a:solidFill>
                  <a:srgbClr val="FFFFFF"/>
                </a:solidFill>
                <a:latin typeface="Calibri"/>
                <a:ea typeface="Calibri"/>
                <a:cs typeface="Calibri"/>
                <a:sym typeface="Calibri"/>
              </a:defRPr>
            </a:lvl7pPr>
            <a:lvl8pPr indent="0" lvl="7" marL="0" marR="0" rtl="0" algn="r">
              <a:spcBef>
                <a:spcPts val="0"/>
              </a:spcBef>
              <a:buNone/>
              <a:defRPr b="0" i="0" sz="1050" u="none" cap="none" strike="noStrike">
                <a:solidFill>
                  <a:srgbClr val="FFFFFF"/>
                </a:solidFill>
                <a:latin typeface="Calibri"/>
                <a:ea typeface="Calibri"/>
                <a:cs typeface="Calibri"/>
                <a:sym typeface="Calibri"/>
              </a:defRPr>
            </a:lvl8pPr>
            <a:lvl9pPr indent="0" lvl="8" marL="0" marR="0" rtl="0" algn="r">
              <a:spcBef>
                <a:spcPts val="0"/>
              </a:spcBef>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mn-MN"/>
              <a:t>‹#›</a:t>
            </a:fld>
            <a:endParaRPr/>
          </a:p>
        </p:txBody>
      </p:sp>
      <p:cxnSp>
        <p:nvCxnSpPr>
          <p:cNvPr id="13" name="Google Shape;13;p31"/>
          <p:cNvCxnSpPr/>
          <p:nvPr/>
        </p:nvCxnSpPr>
        <p:spPr>
          <a:xfrm>
            <a:off x="1193532" y="1737845"/>
            <a:ext cx="9966960" cy="0"/>
          </a:xfrm>
          <a:prstGeom prst="straightConnector1">
            <a:avLst/>
          </a:prstGeom>
          <a:noFill/>
          <a:ln cap="flat" cmpd="sng" w="9525">
            <a:solidFill>
              <a:srgbClr val="7F7F7F"/>
            </a:solidFill>
            <a:prstDash val="solid"/>
            <a:round/>
            <a:headEnd len="sm" w="sm" type="none"/>
            <a:tailEnd len="sm" w="sm" type="none"/>
          </a:ln>
        </p:spPr>
      </p:cxnSp>
      <p:pic>
        <p:nvPicPr>
          <p:cNvPr descr="Music background for design brochure Royalty Free Vector" id="14" name="Google Shape;14;p31"/>
          <p:cNvPicPr preferRelativeResize="0"/>
          <p:nvPr/>
        </p:nvPicPr>
        <p:blipFill rotWithShape="1">
          <a:blip r:embed="rId1">
            <a:alphaModFix/>
          </a:blip>
          <a:srcRect b="11282" l="0" r="0" t="0"/>
          <a:stretch/>
        </p:blipFill>
        <p:spPr>
          <a:xfrm>
            <a:off x="0" y="0"/>
            <a:ext cx="12192000" cy="685477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11.png"/><Relationship Id="rId5"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19.png"/><Relationship Id="rId5"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5.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4.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8.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3.png"/><Relationship Id="rId4" Type="http://schemas.openxmlformats.org/officeDocument/2006/relationships/image" Target="../media/image20.png"/><Relationship Id="rId5" Type="http://schemas.openxmlformats.org/officeDocument/2006/relationships/image" Target="../media/image24.png"/><Relationship Id="rId6" Type="http://schemas.openxmlformats.org/officeDocument/2006/relationships/image" Target="../media/image2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
          <p:cNvSpPr txBox="1"/>
          <p:nvPr>
            <p:ph type="ctrTitle"/>
          </p:nvPr>
        </p:nvSpPr>
        <p:spPr>
          <a:xfrm>
            <a:off x="1209139" y="1897811"/>
            <a:ext cx="9949312" cy="1534514"/>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85000"/>
              </a:lnSpc>
              <a:spcBef>
                <a:spcPts val="0"/>
              </a:spcBef>
              <a:spcAft>
                <a:spcPts val="0"/>
              </a:spcAft>
              <a:buClr>
                <a:srgbClr val="262626"/>
              </a:buClr>
              <a:buSzPct val="100000"/>
              <a:buFont typeface="Calibri"/>
              <a:buNone/>
            </a:pPr>
            <a:br>
              <a:rPr b="1" i="1" lang="mn-MN" sz="4400"/>
            </a:br>
            <a:br>
              <a:rPr b="1" i="1" lang="mn-MN" sz="4400"/>
            </a:br>
            <a:br>
              <a:rPr b="1" i="1" lang="mn-MN" sz="4400"/>
            </a:br>
            <a:r>
              <a:rPr b="1" i="1" lang="mn-MN" sz="4400"/>
              <a:t>Lecture 1. Introduction and the sound of music is its basis</a:t>
            </a:r>
            <a:br>
              <a:rPr b="1" i="1" lang="mn-MN" sz="4400"/>
            </a:br>
            <a:r>
              <a:rPr b="1" lang="mn-MN" sz="3100">
                <a:latin typeface="Times New Roman"/>
                <a:ea typeface="Times New Roman"/>
                <a:cs typeface="Times New Roman"/>
                <a:sym typeface="Times New Roman"/>
              </a:rPr>
              <a:t>ХӨГЖМИЙН ДУУ АВИА БА ТҮҮНИЙ ҮНДЭС</a:t>
            </a:r>
            <a:endParaRPr sz="3100">
              <a:latin typeface="Times New Roman"/>
              <a:ea typeface="Times New Roman"/>
              <a:cs typeface="Times New Roman"/>
              <a:sym typeface="Times New Roman"/>
            </a:endParaRPr>
          </a:p>
        </p:txBody>
      </p:sp>
      <p:sp>
        <p:nvSpPr>
          <p:cNvPr id="103" name="Google Shape;103;p1"/>
          <p:cNvSpPr txBox="1"/>
          <p:nvPr>
            <p:ph idx="1" type="subTitle"/>
          </p:nvPr>
        </p:nvSpPr>
        <p:spPr>
          <a:xfrm>
            <a:off x="1066986" y="3515340"/>
            <a:ext cx="10058400" cy="11430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000"/>
              <a:buNone/>
            </a:pPr>
            <a:r>
              <a:rPr b="1" lang="mn-MN" sz="2000">
                <a:latin typeface="Times New Roman"/>
                <a:ea typeface="Times New Roman"/>
                <a:cs typeface="Times New Roman"/>
                <a:sym typeface="Times New Roman"/>
              </a:rPr>
              <a:t>1.АВИАНЫ ФИЗИКИЙН ҮНДЭС  /PHYSICAL  BASEMENT OF SOUND/</a:t>
            </a:r>
            <a:endParaRPr sz="2000">
              <a:latin typeface="Times New Roman"/>
              <a:ea typeface="Times New Roman"/>
              <a:cs typeface="Times New Roman"/>
              <a:sym typeface="Times New Roman"/>
            </a:endParaRPr>
          </a:p>
          <a:p>
            <a:pPr indent="0" lvl="0" marL="0" rtl="0" algn="l">
              <a:lnSpc>
                <a:spcPct val="90000"/>
              </a:lnSpc>
              <a:spcBef>
                <a:spcPts val="1400"/>
              </a:spcBef>
              <a:spcAft>
                <a:spcPts val="0"/>
              </a:spcAft>
              <a:buSzPts val="2000"/>
              <a:buNone/>
            </a:pPr>
            <a:r>
              <a:rPr b="1" lang="mn-MN" sz="2000">
                <a:latin typeface="Times New Roman"/>
                <a:ea typeface="Times New Roman"/>
                <a:cs typeface="Times New Roman"/>
                <a:sym typeface="Times New Roman"/>
              </a:rPr>
              <a:t>2.АЯЛГУУ                                    /MELODY/</a:t>
            </a:r>
            <a:endParaRPr sz="2000">
              <a:latin typeface="Times New Roman"/>
              <a:ea typeface="Times New Roman"/>
              <a:cs typeface="Times New Roman"/>
              <a:sym typeface="Times New Roman"/>
            </a:endParaRPr>
          </a:p>
          <a:p>
            <a:pPr indent="0" lvl="0" marL="0" rtl="0" algn="l">
              <a:lnSpc>
                <a:spcPct val="90000"/>
              </a:lnSpc>
              <a:spcBef>
                <a:spcPts val="1400"/>
              </a:spcBef>
              <a:spcAft>
                <a:spcPts val="0"/>
              </a:spcAft>
              <a:buSzPts val="2400"/>
              <a:buNone/>
            </a:pPr>
            <a:r>
              <a:t/>
            </a:r>
            <a:endParaRPr/>
          </a:p>
        </p:txBody>
      </p:sp>
      <p:sp>
        <p:nvSpPr>
          <p:cNvPr id="104" name="Google Shape;104;p1"/>
          <p:cNvSpPr txBox="1"/>
          <p:nvPr/>
        </p:nvSpPr>
        <p:spPr>
          <a:xfrm>
            <a:off x="1725284" y="483079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mn-MN" sz="1800" u="none" cap="none" strike="noStrike">
                <a:solidFill>
                  <a:schemeClr val="dk1"/>
                </a:solidFill>
                <a:latin typeface="Times New Roman"/>
                <a:ea typeface="Times New Roman"/>
                <a:cs typeface="Times New Roman"/>
                <a:sym typeface="Times New Roman"/>
              </a:rPr>
              <a:t>						Багш:  Э.Зулцэцэг Ph.D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pic>
        <p:nvPicPr>
          <p:cNvPr id="109" name="Google Shape;109;p2"/>
          <p:cNvPicPr preferRelativeResize="0"/>
          <p:nvPr/>
        </p:nvPicPr>
        <p:blipFill rotWithShape="1">
          <a:blip r:embed="rId3">
            <a:alphaModFix/>
          </a:blip>
          <a:srcRect b="0" l="0" r="0" t="0"/>
          <a:stretch/>
        </p:blipFill>
        <p:spPr>
          <a:xfrm>
            <a:off x="-634352" y="-352953"/>
            <a:ext cx="13460703" cy="7563906"/>
          </a:xfrm>
          <a:prstGeom prst="rect">
            <a:avLst/>
          </a:prstGeom>
          <a:noFill/>
          <a:ln>
            <a:noFill/>
          </a:ln>
        </p:spPr>
      </p:pic>
      <p:sp>
        <p:nvSpPr>
          <p:cNvPr id="110" name="Google Shape;110;p2"/>
          <p:cNvSpPr txBox="1"/>
          <p:nvPr>
            <p:ph type="title"/>
          </p:nvPr>
        </p:nvSpPr>
        <p:spPr>
          <a:xfrm>
            <a:off x="2427302" y="817888"/>
            <a:ext cx="7497666" cy="1310712"/>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85000"/>
              </a:lnSpc>
              <a:spcBef>
                <a:spcPts val="0"/>
              </a:spcBef>
              <a:spcAft>
                <a:spcPts val="0"/>
              </a:spcAft>
              <a:buClr>
                <a:srgbClr val="3F3F3F"/>
              </a:buClr>
              <a:buSzPct val="100000"/>
              <a:buFont typeface="Times New Roman"/>
              <a:buNone/>
            </a:pPr>
            <a:r>
              <a:rPr lang="mn-MN">
                <a:latin typeface="Times New Roman"/>
                <a:ea typeface="Times New Roman"/>
                <a:cs typeface="Times New Roman"/>
                <a:sym typeface="Times New Roman"/>
              </a:rPr>
              <a:t>Дуу авиа, хөгжмийн эгшиг</a:t>
            </a:r>
            <a:br>
              <a:rPr lang="mn-MN">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
        <p:nvSpPr>
          <p:cNvPr id="111" name="Google Shape;111;p2"/>
          <p:cNvSpPr txBox="1"/>
          <p:nvPr>
            <p:ph idx="1" type="body"/>
          </p:nvPr>
        </p:nvSpPr>
        <p:spPr>
          <a:xfrm>
            <a:off x="918335" y="1688774"/>
            <a:ext cx="10738046" cy="4756414"/>
          </a:xfrm>
          <a:prstGeom prst="rect">
            <a:avLst/>
          </a:prstGeom>
          <a:noFill/>
          <a:ln>
            <a:noFill/>
          </a:ln>
        </p:spPr>
        <p:txBody>
          <a:bodyPr anchorCtr="0" anchor="t" bIns="45700" lIns="0" spcFirstLastPara="1" rIns="0" wrap="square" tIns="45700">
            <a:normAutofit lnSpcReduction="10000"/>
          </a:bodyPr>
          <a:lstStyle/>
          <a:p>
            <a:pPr indent="-228600" lvl="0" marL="91440" rtl="0" algn="just">
              <a:lnSpc>
                <a:spcPct val="90000"/>
              </a:lnSpc>
              <a:spcBef>
                <a:spcPts val="0"/>
              </a:spcBef>
              <a:spcAft>
                <a:spcPts val="0"/>
              </a:spcAft>
              <a:buSzPts val="3600"/>
              <a:buChar char=" "/>
            </a:pPr>
            <a:r>
              <a:rPr lang="mn-MN" sz="3600">
                <a:latin typeface="Times New Roman"/>
                <a:ea typeface="Times New Roman"/>
                <a:cs typeface="Times New Roman"/>
                <a:sym typeface="Times New Roman"/>
              </a:rPr>
              <a:t>   Замбуутив, сансар огторгуй бүхэлдээ элдэв дуу авиа, чимээ шуугианы хүрээлэлд оршин тогтнодогийн адил хүн ч хорвоод мэндэлснээс эхлээд “дууны хорвоо” -г элээж, түүнд элэгдэж заримаас нь айн мэгдэж, заримд нь тайвшран амарлиж, тэр ч байтугай уяран хайлдаг жамтай. </a:t>
            </a:r>
            <a:endParaRPr sz="3600">
              <a:latin typeface="Times New Roman"/>
              <a:ea typeface="Times New Roman"/>
              <a:cs typeface="Times New Roman"/>
              <a:sym typeface="Times New Roman"/>
            </a:endParaRPr>
          </a:p>
          <a:p>
            <a:pPr indent="-228600" lvl="0" marL="91440" rtl="0" algn="just">
              <a:lnSpc>
                <a:spcPct val="90000"/>
              </a:lnSpc>
              <a:spcBef>
                <a:spcPts val="1400"/>
              </a:spcBef>
              <a:spcAft>
                <a:spcPts val="0"/>
              </a:spcAft>
              <a:buSzPts val="3600"/>
              <a:buChar char=" "/>
            </a:pPr>
            <a:r>
              <a:rPr lang="mn-MN" sz="3600">
                <a:latin typeface="Times New Roman"/>
                <a:ea typeface="Times New Roman"/>
                <a:cs typeface="Times New Roman"/>
                <a:sym typeface="Times New Roman"/>
              </a:rPr>
              <a:t>    Амьтай бүхэн хөдөлгөөнтэй, хөдөлгөөн бүхэн дуу авиатай. Хөгжмийг нэг талаар үлэмж ойлгомжтой, нөгөө талаар ойлгох вэ төвөгтэй урлаг гэж ярьдаг. Үүний аль алинд нь үнэний хувь бий.</a:t>
            </a:r>
            <a:endParaRPr/>
          </a:p>
          <a:p>
            <a:pPr indent="0" lvl="0" marL="91440" rtl="0" algn="just">
              <a:lnSpc>
                <a:spcPct val="90000"/>
              </a:lnSpc>
              <a:spcBef>
                <a:spcPts val="1400"/>
              </a:spcBef>
              <a:spcAft>
                <a:spcPts val="0"/>
              </a:spcAft>
              <a:buSzPts val="3600"/>
              <a:buNone/>
            </a:pPr>
            <a:r>
              <a:t/>
            </a:r>
            <a:endParaRPr sz="36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pic>
        <p:nvPicPr>
          <p:cNvPr id="116" name="Google Shape;116;p3"/>
          <p:cNvPicPr preferRelativeResize="0"/>
          <p:nvPr/>
        </p:nvPicPr>
        <p:blipFill rotWithShape="1">
          <a:blip r:embed="rId3">
            <a:alphaModFix/>
          </a:blip>
          <a:srcRect b="0" l="0" r="0" t="0"/>
          <a:stretch/>
        </p:blipFill>
        <p:spPr>
          <a:xfrm>
            <a:off x="-634352" y="-352953"/>
            <a:ext cx="13460703" cy="7563906"/>
          </a:xfrm>
          <a:prstGeom prst="rect">
            <a:avLst/>
          </a:prstGeom>
          <a:noFill/>
          <a:ln>
            <a:noFill/>
          </a:ln>
        </p:spPr>
      </p:pic>
      <p:sp>
        <p:nvSpPr>
          <p:cNvPr id="117" name="Google Shape;117;p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mn-MN">
                <a:latin typeface="Times New Roman"/>
                <a:ea typeface="Times New Roman"/>
                <a:cs typeface="Times New Roman"/>
                <a:sym typeface="Times New Roman"/>
              </a:rPr>
              <a:t>Авианы физикийн үндэс</a:t>
            </a:r>
            <a:endParaRPr>
              <a:latin typeface="Times New Roman"/>
              <a:ea typeface="Times New Roman"/>
              <a:cs typeface="Times New Roman"/>
              <a:sym typeface="Times New Roman"/>
            </a:endParaRPr>
          </a:p>
        </p:txBody>
      </p:sp>
      <p:sp>
        <p:nvSpPr>
          <p:cNvPr id="118" name="Google Shape;118;p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85000" lnSpcReduction="20000"/>
          </a:bodyPr>
          <a:lstStyle/>
          <a:p>
            <a:pPr indent="0" lvl="0" marL="0" rtl="0" algn="l">
              <a:lnSpc>
                <a:spcPct val="90000"/>
              </a:lnSpc>
              <a:spcBef>
                <a:spcPts val="0"/>
              </a:spcBef>
              <a:spcAft>
                <a:spcPts val="0"/>
              </a:spcAft>
              <a:buSzPct val="100000"/>
              <a:buNone/>
            </a:pPr>
            <a:r>
              <a:rPr lang="mn-MN" sz="4000">
                <a:latin typeface="Times New Roman"/>
                <a:ea typeface="Times New Roman"/>
                <a:cs typeface="Times New Roman"/>
                <a:sym typeface="Times New Roman"/>
              </a:rPr>
              <a:t>   Нэгдүгээрт: авиа нь физикийн үзэгдэл, хоёрдугаарт мэдрэмж юм.</a:t>
            </a:r>
            <a:endParaRPr sz="4000">
              <a:latin typeface="Times New Roman"/>
              <a:ea typeface="Times New Roman"/>
              <a:cs typeface="Times New Roman"/>
              <a:sym typeface="Times New Roman"/>
            </a:endParaRPr>
          </a:p>
          <a:p>
            <a:pPr indent="-215900" lvl="0" marL="91440" rtl="0" algn="l">
              <a:lnSpc>
                <a:spcPct val="90000"/>
              </a:lnSpc>
              <a:spcBef>
                <a:spcPts val="1400"/>
              </a:spcBef>
              <a:spcAft>
                <a:spcPts val="0"/>
              </a:spcAft>
              <a:buSzPct val="100000"/>
              <a:buChar char=" "/>
            </a:pPr>
            <a:r>
              <a:rPr lang="mn-MN" sz="4000">
                <a:latin typeface="Times New Roman"/>
                <a:ea typeface="Times New Roman"/>
                <a:cs typeface="Times New Roman"/>
                <a:sym typeface="Times New Roman"/>
              </a:rPr>
              <a:t>Ямар нэгэн уян биетийн: жишээлбэл чавхдасны доргионы үр дүнд агаарт хөндлөн долгион маягийн тархалттай хэлбэлзэл үүдэг.</a:t>
            </a:r>
            <a:endParaRPr sz="4000">
              <a:latin typeface="Times New Roman"/>
              <a:ea typeface="Times New Roman"/>
              <a:cs typeface="Times New Roman"/>
              <a:sym typeface="Times New Roman"/>
            </a:endParaRPr>
          </a:p>
          <a:p>
            <a:pPr indent="-215900" lvl="0" marL="91440" rtl="0" algn="l">
              <a:lnSpc>
                <a:spcPct val="90000"/>
              </a:lnSpc>
              <a:spcBef>
                <a:spcPts val="1400"/>
              </a:spcBef>
              <a:spcAft>
                <a:spcPts val="0"/>
              </a:spcAft>
              <a:buSzPct val="100000"/>
              <a:buChar char=" "/>
            </a:pPr>
            <a:r>
              <a:rPr lang="mn-MN" sz="4000">
                <a:latin typeface="Times New Roman"/>
                <a:ea typeface="Times New Roman"/>
                <a:cs typeface="Times New Roman"/>
                <a:sym typeface="Times New Roman"/>
              </a:rPr>
              <a:t>Авианы долгион сонсголын эрхтэнд хүрч тархины мэдрэлийн системээр дамжин цочрол өгч авианы мэдрэмжийг сэргээнэ.</a:t>
            </a:r>
            <a:endParaRPr sz="2100"/>
          </a:p>
          <a:p>
            <a:pPr indent="-107950" lvl="0" marL="91440" rtl="0" algn="l">
              <a:lnSpc>
                <a:spcPct val="90000"/>
              </a:lnSpc>
              <a:spcBef>
                <a:spcPts val="1400"/>
              </a:spcBef>
              <a:spcAft>
                <a:spcPts val="0"/>
              </a:spcAft>
              <a:buSzPct val="100000"/>
              <a:buChar char=" "/>
            </a:pPr>
            <a:r>
              <a:rPr lang="mn-MN"/>
              <a:t>Хөгжмийн онол, В.Вахромеев, Бемби сан, Улаанбаатар 2012,Х.5</a:t>
            </a:r>
            <a:endParaRPr/>
          </a:p>
          <a:p>
            <a:pPr indent="0" lvl="0" marL="91440" rtl="0" algn="l">
              <a:lnSpc>
                <a:spcPct val="90000"/>
              </a:lnSpc>
              <a:spcBef>
                <a:spcPts val="1400"/>
              </a:spcBef>
              <a:spcAft>
                <a:spcPts val="0"/>
              </a:spcAft>
              <a:buSzPct val="100000"/>
              <a:buNone/>
            </a:pPr>
            <a:r>
              <a:t/>
            </a:r>
            <a:endParaRPr sz="4000">
              <a:latin typeface="Times New Roman"/>
              <a:ea typeface="Times New Roman"/>
              <a:cs typeface="Times New Roman"/>
              <a:sym typeface="Times New Roman"/>
            </a:endParaRPr>
          </a:p>
          <a:p>
            <a:pPr indent="0" lvl="0" marL="91440" rtl="0" algn="l">
              <a:lnSpc>
                <a:spcPct val="90000"/>
              </a:lnSpc>
              <a:spcBef>
                <a:spcPts val="1400"/>
              </a:spcBef>
              <a:spcAft>
                <a:spcPts val="0"/>
              </a:spcAft>
              <a:buSzPct val="100000"/>
              <a:buNone/>
            </a:pPr>
            <a:r>
              <a:t/>
            </a:r>
            <a:endParaRPr sz="40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4"/>
          <p:cNvPicPr preferRelativeResize="0"/>
          <p:nvPr/>
        </p:nvPicPr>
        <p:blipFill rotWithShape="1">
          <a:blip r:embed="rId3">
            <a:alphaModFix/>
          </a:blip>
          <a:srcRect b="0" l="0" r="0" t="0"/>
          <a:stretch/>
        </p:blipFill>
        <p:spPr>
          <a:xfrm>
            <a:off x="-634352" y="-352953"/>
            <a:ext cx="13460703" cy="7563906"/>
          </a:xfrm>
          <a:prstGeom prst="rect">
            <a:avLst/>
          </a:prstGeom>
          <a:noFill/>
          <a:ln>
            <a:noFill/>
          </a:ln>
        </p:spPr>
      </p:pic>
      <p:sp>
        <p:nvSpPr>
          <p:cNvPr id="124" name="Google Shape;124;p4"/>
          <p:cNvSpPr txBox="1"/>
          <p:nvPr>
            <p:ph type="title"/>
          </p:nvPr>
        </p:nvSpPr>
        <p:spPr>
          <a:xfrm>
            <a:off x="2146266" y="1223698"/>
            <a:ext cx="8167455" cy="1869284"/>
          </a:xfrm>
          <a:prstGeom prst="rect">
            <a:avLst/>
          </a:prstGeom>
          <a:noFill/>
          <a:ln>
            <a:noFill/>
          </a:ln>
        </p:spPr>
        <p:txBody>
          <a:bodyPr anchorCtr="0" anchor="b" bIns="45700" lIns="91425" spcFirstLastPara="1" rIns="91425" wrap="square" tIns="45700">
            <a:noAutofit/>
          </a:bodyPr>
          <a:lstStyle/>
          <a:p>
            <a:pPr indent="0" lvl="0" marL="0" rtl="0" algn="ctr">
              <a:lnSpc>
                <a:spcPct val="85000"/>
              </a:lnSpc>
              <a:spcBef>
                <a:spcPts val="0"/>
              </a:spcBef>
              <a:spcAft>
                <a:spcPts val="0"/>
              </a:spcAft>
              <a:buClr>
                <a:srgbClr val="3F3F3F"/>
              </a:buClr>
              <a:buSzPts val="6600"/>
              <a:buFont typeface="Times New Roman"/>
              <a:buNone/>
            </a:pPr>
            <a:r>
              <a:rPr b="1" lang="mn-MN" sz="6600">
                <a:latin typeface="Times New Roman"/>
                <a:ea typeface="Times New Roman"/>
                <a:cs typeface="Times New Roman"/>
                <a:sym typeface="Times New Roman"/>
              </a:rPr>
              <a:t>Хөгжмийн эгшгийн </a:t>
            </a:r>
            <a:br>
              <a:rPr b="1" lang="mn-MN" sz="6600">
                <a:latin typeface="Times New Roman"/>
                <a:ea typeface="Times New Roman"/>
                <a:cs typeface="Times New Roman"/>
                <a:sym typeface="Times New Roman"/>
              </a:rPr>
            </a:br>
            <a:r>
              <a:rPr b="1" lang="mn-MN" sz="6600">
                <a:latin typeface="Times New Roman"/>
                <a:ea typeface="Times New Roman"/>
                <a:cs typeface="Times New Roman"/>
                <a:sym typeface="Times New Roman"/>
              </a:rPr>
              <a:t>шинж</a:t>
            </a:r>
            <a:br>
              <a:rPr lang="mn-MN" sz="6600">
                <a:latin typeface="Times New Roman"/>
                <a:ea typeface="Times New Roman"/>
                <a:cs typeface="Times New Roman"/>
                <a:sym typeface="Times New Roman"/>
              </a:rPr>
            </a:br>
            <a:endParaRPr sz="6600">
              <a:latin typeface="Times New Roman"/>
              <a:ea typeface="Times New Roman"/>
              <a:cs typeface="Times New Roman"/>
              <a:sym typeface="Times New Roman"/>
            </a:endParaRPr>
          </a:p>
        </p:txBody>
      </p:sp>
      <p:grpSp>
        <p:nvGrpSpPr>
          <p:cNvPr id="125" name="Google Shape;125;p4"/>
          <p:cNvGrpSpPr/>
          <p:nvPr/>
        </p:nvGrpSpPr>
        <p:grpSpPr>
          <a:xfrm>
            <a:off x="6073718" y="1565438"/>
            <a:ext cx="5974848" cy="4644888"/>
            <a:chOff x="2270375" y="-137901"/>
            <a:chExt cx="5974848" cy="4644888"/>
          </a:xfrm>
        </p:grpSpPr>
        <p:sp>
          <p:nvSpPr>
            <p:cNvPr id="126" name="Google Shape;126;p4"/>
            <p:cNvSpPr/>
            <p:nvPr/>
          </p:nvSpPr>
          <p:spPr>
            <a:xfrm>
              <a:off x="3905450" y="-137901"/>
              <a:ext cx="2829001" cy="1753671"/>
            </a:xfrm>
            <a:prstGeom prst="roundRect">
              <a:avLst>
                <a:gd fmla="val 10000" name="adj"/>
              </a:avLst>
            </a:prstGeom>
            <a:gradFill>
              <a:gsLst>
                <a:gs pos="0">
                  <a:srgbClr val="EF7B00"/>
                </a:gs>
                <a:gs pos="34000">
                  <a:srgbClr val="ED7B00"/>
                </a:gs>
                <a:gs pos="70000">
                  <a:srgbClr val="F67E00"/>
                </a:gs>
                <a:gs pos="100000">
                  <a:srgbClr val="ED8305"/>
                </a:gs>
              </a:gsLst>
              <a:path path="circle">
                <a:fillToRect b="50%" l="50%" r="50%" t="50%"/>
              </a:path>
              <a:tileRect/>
            </a:gradFill>
            <a:ln>
              <a:noFill/>
            </a:ln>
            <a:effectLst>
              <a:outerShdw blurRad="4445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4"/>
            <p:cNvSpPr txBox="1"/>
            <p:nvPr/>
          </p:nvSpPr>
          <p:spPr>
            <a:xfrm>
              <a:off x="3956813" y="-86538"/>
              <a:ext cx="2726275" cy="1650945"/>
            </a:xfrm>
            <a:prstGeom prst="rect">
              <a:avLst/>
            </a:prstGeom>
            <a:noFill/>
            <a:ln>
              <a:noFill/>
            </a:ln>
          </p:spPr>
          <p:txBody>
            <a:bodyPr anchorCtr="0" anchor="ctr" bIns="121900" lIns="121900" spcFirstLastPara="1" rIns="121900" wrap="square" tIns="121900">
              <a:noAutofit/>
            </a:bodyPr>
            <a:lstStyle/>
            <a:p>
              <a:pPr indent="0" lvl="0" marL="0" marR="0" rtl="0" algn="ctr">
                <a:lnSpc>
                  <a:spcPct val="90000"/>
                </a:lnSpc>
                <a:spcBef>
                  <a:spcPts val="0"/>
                </a:spcBef>
                <a:spcAft>
                  <a:spcPts val="0"/>
                </a:spcAft>
                <a:buNone/>
              </a:pPr>
              <a:r>
                <a:rPr lang="mn-MN" sz="3200">
                  <a:solidFill>
                    <a:schemeClr val="lt1"/>
                  </a:solidFill>
                  <a:latin typeface="Times New Roman"/>
                  <a:ea typeface="Times New Roman"/>
                  <a:cs typeface="Times New Roman"/>
                  <a:sym typeface="Times New Roman"/>
                </a:rPr>
                <a:t>Бидний сонсож буй авиа</a:t>
              </a:r>
              <a:endParaRPr sz="3200">
                <a:solidFill>
                  <a:schemeClr val="lt1"/>
                </a:solidFill>
                <a:latin typeface="Times New Roman"/>
                <a:ea typeface="Times New Roman"/>
                <a:cs typeface="Times New Roman"/>
                <a:sym typeface="Times New Roman"/>
              </a:endParaRPr>
            </a:p>
          </p:txBody>
        </p:sp>
        <p:sp>
          <p:nvSpPr>
            <p:cNvPr id="128" name="Google Shape;128;p4"/>
            <p:cNvSpPr/>
            <p:nvPr/>
          </p:nvSpPr>
          <p:spPr>
            <a:xfrm rot="3642054">
              <a:off x="5720299" y="2300628"/>
              <a:ext cx="1173356" cy="394463"/>
            </a:xfrm>
            <a:prstGeom prst="leftRightArrow">
              <a:avLst>
                <a:gd fmla="val 60000" name="adj1"/>
                <a:gd fmla="val 50000" name="adj2"/>
              </a:avLst>
            </a:prstGeom>
            <a:gradFill>
              <a:gsLst>
                <a:gs pos="0">
                  <a:srgbClr val="E6AF91"/>
                </a:gs>
                <a:gs pos="34000">
                  <a:srgbClr val="E7B193"/>
                </a:gs>
                <a:gs pos="70000">
                  <a:srgbClr val="ECB494"/>
                </a:gs>
                <a:gs pos="100000">
                  <a:srgbClr val="F1BEA3"/>
                </a:gs>
              </a:gsLst>
              <a:path path="circle">
                <a:fillToRect b="50%" l="50%" r="50%" t="50%"/>
              </a:path>
              <a:tileRect/>
            </a:gradFill>
            <a:ln>
              <a:noFill/>
            </a:ln>
            <a:effectLst>
              <a:outerShdw blurRad="4445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4"/>
            <p:cNvSpPr txBox="1"/>
            <p:nvPr/>
          </p:nvSpPr>
          <p:spPr>
            <a:xfrm rot="3642054">
              <a:off x="5838638" y="2379521"/>
              <a:ext cx="936678" cy="23667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600">
                <a:solidFill>
                  <a:schemeClr val="lt1"/>
                </a:solidFill>
                <a:latin typeface="Calibri"/>
                <a:ea typeface="Calibri"/>
                <a:cs typeface="Calibri"/>
                <a:sym typeface="Calibri"/>
              </a:endParaRPr>
            </a:p>
          </p:txBody>
        </p:sp>
        <p:sp>
          <p:nvSpPr>
            <p:cNvPr id="130" name="Google Shape;130;p4"/>
            <p:cNvSpPr/>
            <p:nvPr/>
          </p:nvSpPr>
          <p:spPr>
            <a:xfrm>
              <a:off x="5991147" y="3379949"/>
              <a:ext cx="2254076" cy="1127038"/>
            </a:xfrm>
            <a:prstGeom prst="roundRect">
              <a:avLst>
                <a:gd fmla="val 10000" name="adj"/>
              </a:avLst>
            </a:prstGeom>
            <a:gradFill>
              <a:gsLst>
                <a:gs pos="0">
                  <a:srgbClr val="EF7B00"/>
                </a:gs>
                <a:gs pos="34000">
                  <a:srgbClr val="ED7B00"/>
                </a:gs>
                <a:gs pos="70000">
                  <a:srgbClr val="F67E00"/>
                </a:gs>
                <a:gs pos="100000">
                  <a:srgbClr val="ED8305"/>
                </a:gs>
              </a:gsLst>
              <a:path path="circle">
                <a:fillToRect b="50%" l="50%" r="50%" t="50%"/>
              </a:path>
              <a:tileRect/>
            </a:gradFill>
            <a:ln>
              <a:noFill/>
            </a:ln>
            <a:effectLst>
              <a:outerShdw blurRad="4445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4"/>
            <p:cNvSpPr txBox="1"/>
            <p:nvPr/>
          </p:nvSpPr>
          <p:spPr>
            <a:xfrm>
              <a:off x="6024157" y="3412959"/>
              <a:ext cx="2188056" cy="1061018"/>
            </a:xfrm>
            <a:prstGeom prst="rect">
              <a:avLst/>
            </a:prstGeom>
            <a:noFill/>
            <a:ln>
              <a:noFill/>
            </a:ln>
          </p:spPr>
          <p:txBody>
            <a:bodyPr anchorCtr="0" anchor="ctr" bIns="125725" lIns="125725" spcFirstLastPara="1" rIns="125725" wrap="square" tIns="125725">
              <a:noAutofit/>
            </a:bodyPr>
            <a:lstStyle/>
            <a:p>
              <a:pPr indent="0" lvl="0" marL="0" marR="0" rtl="0" algn="ctr">
                <a:lnSpc>
                  <a:spcPct val="90000"/>
                </a:lnSpc>
                <a:spcBef>
                  <a:spcPts val="0"/>
                </a:spcBef>
                <a:spcAft>
                  <a:spcPts val="0"/>
                </a:spcAft>
                <a:buNone/>
              </a:pPr>
              <a:r>
                <a:rPr lang="mn-MN" sz="3300">
                  <a:solidFill>
                    <a:schemeClr val="lt1"/>
                  </a:solidFill>
                  <a:latin typeface="Times New Roman"/>
                  <a:ea typeface="Times New Roman"/>
                  <a:cs typeface="Times New Roman"/>
                  <a:sym typeface="Times New Roman"/>
                </a:rPr>
                <a:t>Шуугианы</a:t>
              </a:r>
              <a:endParaRPr sz="3300">
                <a:solidFill>
                  <a:schemeClr val="lt1"/>
                </a:solidFill>
                <a:latin typeface="Times New Roman"/>
                <a:ea typeface="Times New Roman"/>
                <a:cs typeface="Times New Roman"/>
                <a:sym typeface="Times New Roman"/>
              </a:endParaRPr>
            </a:p>
          </p:txBody>
        </p:sp>
        <p:sp>
          <p:nvSpPr>
            <p:cNvPr id="132" name="Google Shape;132;p4"/>
            <p:cNvSpPr/>
            <p:nvPr/>
          </p:nvSpPr>
          <p:spPr>
            <a:xfrm flipH="1" rot="10800000">
              <a:off x="5083204" y="4328478"/>
              <a:ext cx="349190" cy="45718"/>
            </a:xfrm>
            <a:prstGeom prst="leftRightArrow">
              <a:avLst>
                <a:gd fmla="val 60000" name="adj1"/>
                <a:gd fmla="val 50000" name="adj2"/>
              </a:avLst>
            </a:prstGeom>
            <a:gradFill>
              <a:gsLst>
                <a:gs pos="0">
                  <a:srgbClr val="E6AF91"/>
                </a:gs>
                <a:gs pos="34000">
                  <a:srgbClr val="E7B193"/>
                </a:gs>
                <a:gs pos="70000">
                  <a:srgbClr val="ECB494"/>
                </a:gs>
                <a:gs pos="100000">
                  <a:srgbClr val="F1BEA3"/>
                </a:gs>
              </a:gsLst>
              <a:path path="circle">
                <a:fillToRect b="50%" l="50%" r="50%" t="50%"/>
              </a:path>
              <a:tileRect/>
            </a:gradFill>
            <a:ln>
              <a:noFill/>
            </a:ln>
            <a:effectLst>
              <a:outerShdw blurRad="4445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4"/>
            <p:cNvSpPr txBox="1"/>
            <p:nvPr/>
          </p:nvSpPr>
          <p:spPr>
            <a:xfrm>
              <a:off x="5096919" y="4337622"/>
              <a:ext cx="321760" cy="2743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500">
                <a:solidFill>
                  <a:schemeClr val="lt1"/>
                </a:solidFill>
                <a:latin typeface="Calibri"/>
                <a:ea typeface="Calibri"/>
                <a:cs typeface="Calibri"/>
                <a:sym typeface="Calibri"/>
              </a:endParaRPr>
            </a:p>
          </p:txBody>
        </p:sp>
        <p:sp>
          <p:nvSpPr>
            <p:cNvPr id="134" name="Google Shape;134;p4"/>
            <p:cNvSpPr/>
            <p:nvPr/>
          </p:nvSpPr>
          <p:spPr>
            <a:xfrm>
              <a:off x="2270375" y="3379949"/>
              <a:ext cx="2254076" cy="1127038"/>
            </a:xfrm>
            <a:prstGeom prst="roundRect">
              <a:avLst>
                <a:gd fmla="val 10000" name="adj"/>
              </a:avLst>
            </a:prstGeom>
            <a:gradFill>
              <a:gsLst>
                <a:gs pos="0">
                  <a:srgbClr val="EF7B00"/>
                </a:gs>
                <a:gs pos="34000">
                  <a:srgbClr val="ED7B00"/>
                </a:gs>
                <a:gs pos="70000">
                  <a:srgbClr val="F67E00"/>
                </a:gs>
                <a:gs pos="100000">
                  <a:srgbClr val="ED8305"/>
                </a:gs>
              </a:gsLst>
              <a:path path="circle">
                <a:fillToRect b="50%" l="50%" r="50%" t="50%"/>
              </a:path>
              <a:tileRect/>
            </a:gradFill>
            <a:ln>
              <a:noFill/>
            </a:ln>
            <a:effectLst>
              <a:outerShdw blurRad="4445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4"/>
            <p:cNvSpPr txBox="1"/>
            <p:nvPr/>
          </p:nvSpPr>
          <p:spPr>
            <a:xfrm>
              <a:off x="2303385" y="3412959"/>
              <a:ext cx="2188056" cy="1061018"/>
            </a:xfrm>
            <a:prstGeom prst="rect">
              <a:avLst/>
            </a:prstGeom>
            <a:noFill/>
            <a:ln>
              <a:noFill/>
            </a:ln>
          </p:spPr>
          <p:txBody>
            <a:bodyPr anchorCtr="0" anchor="ctr" bIns="125725" lIns="125725" spcFirstLastPara="1" rIns="125725" wrap="square" tIns="125725">
              <a:noAutofit/>
            </a:bodyPr>
            <a:lstStyle/>
            <a:p>
              <a:pPr indent="0" lvl="0" marL="0" marR="0" rtl="0" algn="ctr">
                <a:lnSpc>
                  <a:spcPct val="90000"/>
                </a:lnSpc>
                <a:spcBef>
                  <a:spcPts val="0"/>
                </a:spcBef>
                <a:spcAft>
                  <a:spcPts val="0"/>
                </a:spcAft>
                <a:buNone/>
              </a:pPr>
              <a:r>
                <a:rPr lang="mn-MN" sz="3300">
                  <a:solidFill>
                    <a:schemeClr val="lt1"/>
                  </a:solidFill>
                  <a:latin typeface="Times New Roman"/>
                  <a:ea typeface="Times New Roman"/>
                  <a:cs typeface="Times New Roman"/>
                  <a:sym typeface="Times New Roman"/>
                </a:rPr>
                <a:t>Хөгжмийн</a:t>
              </a:r>
              <a:endParaRPr sz="3300">
                <a:solidFill>
                  <a:schemeClr val="lt1"/>
                </a:solidFill>
                <a:latin typeface="Times New Roman"/>
                <a:ea typeface="Times New Roman"/>
                <a:cs typeface="Times New Roman"/>
                <a:sym typeface="Times New Roman"/>
              </a:endParaRPr>
            </a:p>
          </p:txBody>
        </p:sp>
        <p:sp>
          <p:nvSpPr>
            <p:cNvPr id="136" name="Google Shape;136;p4"/>
            <p:cNvSpPr/>
            <p:nvPr/>
          </p:nvSpPr>
          <p:spPr>
            <a:xfrm rot="-3542320">
              <a:off x="3678017" y="2300628"/>
              <a:ext cx="1173356" cy="394463"/>
            </a:xfrm>
            <a:prstGeom prst="leftRightArrow">
              <a:avLst>
                <a:gd fmla="val 60000" name="adj1"/>
                <a:gd fmla="val 50000" name="adj2"/>
              </a:avLst>
            </a:prstGeom>
            <a:gradFill>
              <a:gsLst>
                <a:gs pos="0">
                  <a:srgbClr val="E6AF91"/>
                </a:gs>
                <a:gs pos="34000">
                  <a:srgbClr val="E7B193"/>
                </a:gs>
                <a:gs pos="70000">
                  <a:srgbClr val="ECB494"/>
                </a:gs>
                <a:gs pos="100000">
                  <a:srgbClr val="F1BEA3"/>
                </a:gs>
              </a:gsLst>
              <a:path path="circle">
                <a:fillToRect b="50%" l="50%" r="50%" t="50%"/>
              </a:path>
              <a:tileRect/>
            </a:gradFill>
            <a:ln>
              <a:noFill/>
            </a:ln>
            <a:effectLst>
              <a:outerShdw blurRad="4445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4"/>
            <p:cNvSpPr txBox="1"/>
            <p:nvPr/>
          </p:nvSpPr>
          <p:spPr>
            <a:xfrm rot="-3542320">
              <a:off x="3796356" y="2379521"/>
              <a:ext cx="936678" cy="23667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600">
                <a:solidFill>
                  <a:schemeClr val="lt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id="142" name="Google Shape;142;p5"/>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pic>
        <p:nvPicPr>
          <p:cNvPr id="143" name="Google Shape;143;p5"/>
          <p:cNvPicPr preferRelativeResize="0"/>
          <p:nvPr/>
        </p:nvPicPr>
        <p:blipFill rotWithShape="1">
          <a:blip r:embed="rId4">
            <a:alphaModFix/>
          </a:blip>
          <a:srcRect b="0" l="0" r="0" t="0"/>
          <a:stretch/>
        </p:blipFill>
        <p:spPr>
          <a:xfrm>
            <a:off x="-634352" y="-352953"/>
            <a:ext cx="13460703" cy="7563906"/>
          </a:xfrm>
          <a:prstGeom prst="rect">
            <a:avLst/>
          </a:prstGeom>
          <a:noFill/>
          <a:ln>
            <a:noFill/>
          </a:ln>
        </p:spPr>
      </p:pic>
      <p:sp>
        <p:nvSpPr>
          <p:cNvPr id="144" name="Google Shape;144;p5"/>
          <p:cNvSpPr txBox="1"/>
          <p:nvPr>
            <p:ph type="title"/>
          </p:nvPr>
        </p:nvSpPr>
        <p:spPr>
          <a:xfrm>
            <a:off x="838200" y="365124"/>
            <a:ext cx="10515600" cy="2392655"/>
          </a:xfrm>
          <a:prstGeom prst="rect">
            <a:avLst/>
          </a:prstGeom>
          <a:solidFill>
            <a:schemeClr val="lt1">
              <a:alpha val="49803"/>
            </a:schemeClr>
          </a:solidFill>
          <a:ln>
            <a:noFill/>
          </a:ln>
        </p:spPr>
        <p:txBody>
          <a:bodyPr anchorCtr="0" anchor="b" bIns="45700" lIns="91425" spcFirstLastPara="1" rIns="91425" wrap="square" tIns="45700">
            <a:normAutofit fontScale="90000"/>
          </a:bodyPr>
          <a:lstStyle/>
          <a:p>
            <a:pPr indent="0" lvl="0" marL="0" rtl="0" algn="ctr">
              <a:lnSpc>
                <a:spcPct val="85000"/>
              </a:lnSpc>
              <a:spcBef>
                <a:spcPts val="0"/>
              </a:spcBef>
              <a:spcAft>
                <a:spcPts val="0"/>
              </a:spcAft>
              <a:buClr>
                <a:schemeClr val="dk1"/>
              </a:buClr>
              <a:buSzPct val="100000"/>
              <a:buFont typeface="Times New Roman"/>
              <a:buNone/>
            </a:pPr>
            <a:r>
              <a:rPr b="1" lang="mn-MN" sz="6000">
                <a:solidFill>
                  <a:schemeClr val="dk1"/>
                </a:solidFill>
                <a:latin typeface="Times New Roman"/>
                <a:ea typeface="Times New Roman"/>
                <a:cs typeface="Times New Roman"/>
                <a:sym typeface="Times New Roman"/>
              </a:rPr>
              <a:t>Хөгжмийн авианы физик чанар нь гурван шинжээр тодорхойлогддог. </a:t>
            </a:r>
            <a:endParaRPr b="1" sz="6000">
              <a:solidFill>
                <a:schemeClr val="dk1"/>
              </a:solidFill>
              <a:latin typeface="Times New Roman"/>
              <a:ea typeface="Times New Roman"/>
              <a:cs typeface="Times New Roman"/>
              <a:sym typeface="Times New Roman"/>
            </a:endParaRPr>
          </a:p>
        </p:txBody>
      </p:sp>
      <p:sp>
        <p:nvSpPr>
          <p:cNvPr id="145" name="Google Shape;145;p5"/>
          <p:cNvSpPr txBox="1"/>
          <p:nvPr>
            <p:ph idx="1" type="body"/>
          </p:nvPr>
        </p:nvSpPr>
        <p:spPr>
          <a:xfrm>
            <a:off x="838200" y="2757779"/>
            <a:ext cx="10515600" cy="3412200"/>
          </a:xfrm>
          <a:prstGeom prst="rect">
            <a:avLst/>
          </a:prstGeom>
          <a:solidFill>
            <a:schemeClr val="lt1">
              <a:alpha val="49803"/>
            </a:schemeClr>
          </a:solidFill>
          <a:ln>
            <a:noFill/>
          </a:ln>
        </p:spPr>
        <p:txBody>
          <a:bodyPr anchorCtr="0" anchor="t" bIns="45700" lIns="0" spcFirstLastPara="1" rIns="0" wrap="square" tIns="45700">
            <a:normAutofit/>
          </a:bodyPr>
          <a:lstStyle/>
          <a:p>
            <a:pPr indent="-419100" lvl="0" marL="91440" rtl="0" algn="ctr">
              <a:lnSpc>
                <a:spcPct val="90000"/>
              </a:lnSpc>
              <a:spcBef>
                <a:spcPts val="0"/>
              </a:spcBef>
              <a:spcAft>
                <a:spcPts val="0"/>
              </a:spcAft>
              <a:buSzPts val="6600"/>
              <a:buChar char=" "/>
            </a:pPr>
            <a:r>
              <a:rPr b="1" lang="mn-MN" sz="6600">
                <a:solidFill>
                  <a:schemeClr val="dk1"/>
                </a:solidFill>
                <a:latin typeface="Times New Roman"/>
                <a:ea typeface="Times New Roman"/>
                <a:cs typeface="Times New Roman"/>
                <a:sym typeface="Times New Roman"/>
              </a:rPr>
              <a:t>А. Эгшгийн өндөр нам</a:t>
            </a:r>
            <a:endParaRPr b="1" sz="6600">
              <a:solidFill>
                <a:schemeClr val="dk1"/>
              </a:solidFill>
              <a:latin typeface="Times New Roman"/>
              <a:ea typeface="Times New Roman"/>
              <a:cs typeface="Times New Roman"/>
              <a:sym typeface="Times New Roman"/>
            </a:endParaRPr>
          </a:p>
          <a:p>
            <a:pPr indent="-419100" lvl="0" marL="91440" rtl="0" algn="ctr">
              <a:lnSpc>
                <a:spcPct val="90000"/>
              </a:lnSpc>
              <a:spcBef>
                <a:spcPts val="1400"/>
              </a:spcBef>
              <a:spcAft>
                <a:spcPts val="0"/>
              </a:spcAft>
              <a:buSzPts val="6600"/>
              <a:buChar char=" "/>
            </a:pPr>
            <a:r>
              <a:rPr b="1" lang="mn-MN" sz="6600">
                <a:solidFill>
                  <a:schemeClr val="dk1"/>
                </a:solidFill>
                <a:latin typeface="Times New Roman"/>
                <a:ea typeface="Times New Roman"/>
                <a:cs typeface="Times New Roman"/>
                <a:sym typeface="Times New Roman"/>
              </a:rPr>
              <a:t>Б. Эгшгийн чанга, аяар</a:t>
            </a:r>
            <a:endParaRPr b="1" sz="6600">
              <a:solidFill>
                <a:schemeClr val="dk1"/>
              </a:solidFill>
              <a:latin typeface="Times New Roman"/>
              <a:ea typeface="Times New Roman"/>
              <a:cs typeface="Times New Roman"/>
              <a:sym typeface="Times New Roman"/>
            </a:endParaRPr>
          </a:p>
          <a:p>
            <a:pPr indent="-419100" lvl="0" marL="91440" rtl="0" algn="ctr">
              <a:lnSpc>
                <a:spcPct val="90000"/>
              </a:lnSpc>
              <a:spcBef>
                <a:spcPts val="1400"/>
              </a:spcBef>
              <a:spcAft>
                <a:spcPts val="0"/>
              </a:spcAft>
              <a:buSzPts val="6600"/>
              <a:buChar char=" "/>
            </a:pPr>
            <a:r>
              <a:rPr b="1" lang="mn-MN" sz="6600">
                <a:solidFill>
                  <a:schemeClr val="dk1"/>
                </a:solidFill>
                <a:latin typeface="Times New Roman"/>
                <a:ea typeface="Times New Roman"/>
                <a:cs typeface="Times New Roman"/>
                <a:sym typeface="Times New Roman"/>
              </a:rPr>
              <a:t>В. Эгшгийн ялгах өнгө</a:t>
            </a:r>
            <a:endParaRPr b="1" sz="66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pic>
        <p:nvPicPr>
          <p:cNvPr id="150" name="Google Shape;150;p6"/>
          <p:cNvPicPr preferRelativeResize="0"/>
          <p:nvPr/>
        </p:nvPicPr>
        <p:blipFill rotWithShape="1">
          <a:blip r:embed="rId3">
            <a:alphaModFix/>
          </a:blip>
          <a:srcRect b="0" l="0" r="0" t="0"/>
          <a:stretch/>
        </p:blipFill>
        <p:spPr>
          <a:xfrm>
            <a:off x="-634352" y="-352953"/>
            <a:ext cx="13460703" cy="7563906"/>
          </a:xfrm>
          <a:prstGeom prst="rect">
            <a:avLst/>
          </a:prstGeom>
          <a:noFill/>
          <a:ln>
            <a:noFill/>
          </a:ln>
        </p:spPr>
      </p:pic>
      <p:sp>
        <p:nvSpPr>
          <p:cNvPr id="151" name="Google Shape;151;p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chemeClr val="lt1"/>
              </a:buClr>
              <a:buSzPts val="6600"/>
              <a:buFont typeface="Times New Roman"/>
              <a:buNone/>
            </a:pPr>
            <a:r>
              <a:rPr b="1" lang="mn-MN" sz="6600">
                <a:solidFill>
                  <a:schemeClr val="lt1"/>
                </a:solidFill>
                <a:latin typeface="Times New Roman"/>
                <a:ea typeface="Times New Roman"/>
                <a:cs typeface="Times New Roman"/>
                <a:sym typeface="Times New Roman"/>
              </a:rPr>
              <a:t>Эгшгийн өндөр нам</a:t>
            </a:r>
            <a:endParaRPr sz="6600">
              <a:solidFill>
                <a:schemeClr val="lt1"/>
              </a:solidFill>
              <a:latin typeface="Times New Roman"/>
              <a:ea typeface="Times New Roman"/>
              <a:cs typeface="Times New Roman"/>
              <a:sym typeface="Times New Roman"/>
            </a:endParaRPr>
          </a:p>
        </p:txBody>
      </p:sp>
      <p:sp>
        <p:nvSpPr>
          <p:cNvPr id="152" name="Google Shape;152;p6"/>
          <p:cNvSpPr txBox="1"/>
          <p:nvPr/>
        </p:nvSpPr>
        <p:spPr>
          <a:xfrm>
            <a:off x="741871" y="1431984"/>
            <a:ext cx="10912415" cy="378565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mn-MN" sz="4000">
                <a:solidFill>
                  <a:schemeClr val="dk1"/>
                </a:solidFill>
                <a:latin typeface="Times New Roman"/>
                <a:ea typeface="Times New Roman"/>
                <a:cs typeface="Times New Roman"/>
                <a:sym typeface="Times New Roman"/>
              </a:rPr>
              <a:t>Эгшгийн өндөр нам </a:t>
            </a:r>
            <a:r>
              <a:rPr lang="mn-MN" sz="4000">
                <a:solidFill>
                  <a:schemeClr val="dk1"/>
                </a:solidFill>
                <a:latin typeface="Times New Roman"/>
                <a:ea typeface="Times New Roman"/>
                <a:cs typeface="Times New Roman"/>
                <a:sym typeface="Times New Roman"/>
              </a:rPr>
              <a:t>нь доргиж буй биетийн хэлбэлзлийн давтамжаас /хурд/ шалтгаална. Хэлбэлзлийн давтамж олшрох тусам эгшиг нарийсах /өндөр/ цөөрөх тусам бүдүүрнэ /нам/. </a:t>
            </a:r>
            <a:endParaRPr sz="4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4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40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pic>
        <p:nvPicPr>
          <p:cNvPr id="157" name="Google Shape;157;p7"/>
          <p:cNvPicPr preferRelativeResize="0"/>
          <p:nvPr/>
        </p:nvPicPr>
        <p:blipFill rotWithShape="1">
          <a:blip r:embed="rId3">
            <a:alphaModFix/>
          </a:blip>
          <a:srcRect b="0" l="0" r="0" t="0"/>
          <a:stretch/>
        </p:blipFill>
        <p:spPr>
          <a:xfrm>
            <a:off x="-357042" y="0"/>
            <a:ext cx="13508336" cy="7563906"/>
          </a:xfrm>
          <a:prstGeom prst="rect">
            <a:avLst/>
          </a:prstGeom>
          <a:noFill/>
          <a:ln>
            <a:noFill/>
          </a:ln>
        </p:spPr>
      </p:pic>
      <p:sp>
        <p:nvSpPr>
          <p:cNvPr id="158" name="Google Shape;158;p7"/>
          <p:cNvSpPr txBox="1"/>
          <p:nvPr>
            <p:ph type="title"/>
          </p:nvPr>
        </p:nvSpPr>
        <p:spPr>
          <a:xfrm>
            <a:off x="1098193" y="408060"/>
            <a:ext cx="9715018" cy="697731"/>
          </a:xfrm>
          <a:prstGeom prst="rect">
            <a:avLst/>
          </a:prstGeom>
          <a:noFill/>
          <a:ln>
            <a:noFill/>
          </a:ln>
        </p:spPr>
        <p:txBody>
          <a:bodyPr anchorCtr="0" anchor="b" bIns="45700" lIns="91425" spcFirstLastPara="1" rIns="91425" wrap="square" tIns="45700">
            <a:normAutofit fontScale="90000"/>
          </a:bodyPr>
          <a:lstStyle/>
          <a:p>
            <a:pPr indent="0" lvl="0" marL="0" rtl="0" algn="r">
              <a:lnSpc>
                <a:spcPct val="85000"/>
              </a:lnSpc>
              <a:spcBef>
                <a:spcPts val="0"/>
              </a:spcBef>
              <a:spcAft>
                <a:spcPts val="0"/>
              </a:spcAft>
              <a:buClr>
                <a:srgbClr val="3F3F3F"/>
              </a:buClr>
              <a:buSzPct val="100000"/>
              <a:buFont typeface="Times New Roman"/>
              <a:buNone/>
            </a:pPr>
            <a:r>
              <a:rPr b="1" lang="mn-MN" sz="6000">
                <a:latin typeface="Times New Roman"/>
                <a:ea typeface="Times New Roman"/>
                <a:cs typeface="Times New Roman"/>
                <a:sym typeface="Times New Roman"/>
              </a:rPr>
              <a:t>Эгшгийн </a:t>
            </a:r>
            <a:r>
              <a:rPr b="1" lang="mn-MN" sz="6600">
                <a:latin typeface="Times New Roman"/>
                <a:ea typeface="Times New Roman"/>
                <a:cs typeface="Times New Roman"/>
                <a:sym typeface="Times New Roman"/>
              </a:rPr>
              <a:t>чанга</a:t>
            </a:r>
            <a:r>
              <a:rPr b="1" lang="mn-MN" sz="6000">
                <a:latin typeface="Times New Roman"/>
                <a:ea typeface="Times New Roman"/>
                <a:cs typeface="Times New Roman"/>
                <a:sym typeface="Times New Roman"/>
              </a:rPr>
              <a:t>, аяар</a:t>
            </a:r>
            <a:endParaRPr sz="6000">
              <a:latin typeface="Times New Roman"/>
              <a:ea typeface="Times New Roman"/>
              <a:cs typeface="Times New Roman"/>
              <a:sym typeface="Times New Roman"/>
            </a:endParaRPr>
          </a:p>
        </p:txBody>
      </p:sp>
      <p:sp>
        <p:nvSpPr>
          <p:cNvPr id="159" name="Google Shape;159;p7"/>
          <p:cNvSpPr txBox="1"/>
          <p:nvPr>
            <p:ph idx="1" type="body"/>
          </p:nvPr>
        </p:nvSpPr>
        <p:spPr>
          <a:xfrm>
            <a:off x="1544128" y="2755803"/>
            <a:ext cx="10444914" cy="4077956"/>
          </a:xfrm>
          <a:prstGeom prst="rect">
            <a:avLst/>
          </a:prstGeom>
          <a:solidFill>
            <a:schemeClr val="lt1">
              <a:alpha val="49803"/>
            </a:schemeClr>
          </a:solidFill>
          <a:ln>
            <a:noFill/>
          </a:ln>
        </p:spPr>
        <p:txBody>
          <a:bodyPr anchorCtr="0" anchor="t" bIns="45700" lIns="0" spcFirstLastPara="1" rIns="0" wrap="square" tIns="45700">
            <a:normAutofit fontScale="85000" lnSpcReduction="20000"/>
          </a:bodyPr>
          <a:lstStyle/>
          <a:p>
            <a:pPr indent="0" lvl="0" marL="0" rtl="0" algn="just">
              <a:lnSpc>
                <a:spcPct val="90000"/>
              </a:lnSpc>
              <a:spcBef>
                <a:spcPts val="0"/>
              </a:spcBef>
              <a:spcAft>
                <a:spcPts val="0"/>
              </a:spcAft>
              <a:buSzPct val="100000"/>
              <a:buNone/>
            </a:pPr>
            <a:r>
              <a:rPr b="1" lang="mn-MN" sz="4800">
                <a:solidFill>
                  <a:schemeClr val="dk1"/>
                </a:solidFill>
                <a:latin typeface="Times New Roman"/>
                <a:ea typeface="Times New Roman"/>
                <a:cs typeface="Times New Roman"/>
                <a:sym typeface="Times New Roman"/>
              </a:rPr>
              <a:t>Эгшгийн чанга, аяар нь </a:t>
            </a:r>
            <a:r>
              <a:rPr lang="mn-MN" sz="4800">
                <a:solidFill>
                  <a:schemeClr val="dk1"/>
                </a:solidFill>
                <a:latin typeface="Times New Roman"/>
                <a:ea typeface="Times New Roman"/>
                <a:cs typeface="Times New Roman"/>
                <a:sym typeface="Times New Roman"/>
              </a:rPr>
              <a:t>хэлбэлзэл хөдөлгөөний эрчээс буюу эгшиг үүсгэгч биетийн хэлбэлзлийн далайцаас шалтгаална. Хэлбэлзэх хөдөлгөөн явагдаж буй тодорхой орон зайг хэлбэлзлийн ганхалтын далайц гэнэ. Хэлбэлзлийн далайц өргөсөн тусаг эгшиг чангарч, нарийсах тусам аяар болно. </a:t>
            </a:r>
            <a:endParaRPr sz="4800">
              <a:solidFill>
                <a:schemeClr val="dk1"/>
              </a:solidFill>
              <a:latin typeface="Times New Roman"/>
              <a:ea typeface="Times New Roman"/>
              <a:cs typeface="Times New Roman"/>
              <a:sym typeface="Times New Roman"/>
            </a:endParaRPr>
          </a:p>
          <a:p>
            <a:pPr indent="-107950" lvl="0" marL="91440" rtl="0" algn="l">
              <a:lnSpc>
                <a:spcPct val="90000"/>
              </a:lnSpc>
              <a:spcBef>
                <a:spcPts val="1400"/>
              </a:spcBef>
              <a:spcAft>
                <a:spcPts val="0"/>
              </a:spcAft>
              <a:buSzPct val="100000"/>
              <a:buChar char=" "/>
            </a:pPr>
            <a:r>
              <a:rPr lang="mn-MN">
                <a:solidFill>
                  <a:schemeClr val="lt1"/>
                </a:solidFill>
                <a:latin typeface="Calibri"/>
                <a:ea typeface="Calibri"/>
                <a:cs typeface="Calibri"/>
                <a:sym typeface="Calibri"/>
              </a:rPr>
              <a:t>Зураг 1. Хэлбэлзэл</a:t>
            </a:r>
            <a:endParaRPr/>
          </a:p>
          <a:p>
            <a:pPr indent="-107950" lvl="0" marL="91440" rtl="0" algn="l">
              <a:lnSpc>
                <a:spcPct val="90000"/>
              </a:lnSpc>
              <a:spcBef>
                <a:spcPts val="1400"/>
              </a:spcBef>
              <a:spcAft>
                <a:spcPts val="0"/>
              </a:spcAft>
              <a:buSzPct val="100000"/>
              <a:buChar char=" "/>
            </a:pPr>
            <a:r>
              <a:rPr lang="mn-MN">
                <a:solidFill>
                  <a:schemeClr val="dk1"/>
                </a:solidFill>
                <a:latin typeface="Calibri"/>
                <a:ea typeface="Calibri"/>
                <a:cs typeface="Calibri"/>
                <a:sym typeface="Calibri"/>
              </a:rPr>
              <a:t>Хөгжмийн онол, В.Вахромеев, Бемби сан, Улаанбаатар 2012,Х.6</a:t>
            </a:r>
            <a:endParaRPr>
              <a:solidFill>
                <a:schemeClr val="dk1"/>
              </a:solidFill>
            </a:endParaRPr>
          </a:p>
          <a:p>
            <a:pPr indent="0" lvl="0" marL="0" rtl="0" algn="just">
              <a:lnSpc>
                <a:spcPct val="90000"/>
              </a:lnSpc>
              <a:spcBef>
                <a:spcPts val="1400"/>
              </a:spcBef>
              <a:spcAft>
                <a:spcPts val="0"/>
              </a:spcAft>
              <a:buSzPct val="100000"/>
              <a:buNone/>
            </a:pPr>
            <a:r>
              <a:t/>
            </a:r>
            <a:endParaRPr sz="5800">
              <a:solidFill>
                <a:schemeClr val="dk1"/>
              </a:solidFill>
              <a:latin typeface="Times New Roman"/>
              <a:ea typeface="Times New Roman"/>
              <a:cs typeface="Times New Roman"/>
              <a:sym typeface="Times New Roman"/>
            </a:endParaRPr>
          </a:p>
          <a:p>
            <a:pPr indent="0" lvl="0" marL="0" rtl="0" algn="just">
              <a:lnSpc>
                <a:spcPct val="90000"/>
              </a:lnSpc>
              <a:spcBef>
                <a:spcPts val="1400"/>
              </a:spcBef>
              <a:spcAft>
                <a:spcPts val="0"/>
              </a:spcAft>
              <a:buSzPct val="100000"/>
              <a:buNone/>
            </a:pPr>
            <a:r>
              <a:t/>
            </a:r>
            <a:endParaRPr sz="4400">
              <a:solidFill>
                <a:schemeClr val="dk1"/>
              </a:solidFill>
              <a:latin typeface="Times New Roman"/>
              <a:ea typeface="Times New Roman"/>
              <a:cs typeface="Times New Roman"/>
              <a:sym typeface="Times New Roman"/>
            </a:endParaRPr>
          </a:p>
        </p:txBody>
      </p:sp>
      <p:pic>
        <p:nvPicPr>
          <p:cNvPr id="160" name="Google Shape;160;p7"/>
          <p:cNvPicPr preferRelativeResize="0"/>
          <p:nvPr/>
        </p:nvPicPr>
        <p:blipFill>
          <a:blip r:embed="rId4">
            <a:alphaModFix/>
          </a:blip>
          <a:stretch>
            <a:fillRect/>
          </a:stretch>
        </p:blipFill>
        <p:spPr>
          <a:xfrm>
            <a:off x="6065597" y="1645050"/>
            <a:ext cx="5091425" cy="864200"/>
          </a:xfrm>
          <a:prstGeom prst="rect">
            <a:avLst/>
          </a:prstGeom>
          <a:noFill/>
          <a:ln>
            <a:noFill/>
          </a:ln>
        </p:spPr>
      </p:pic>
      <p:graphicFrame>
        <p:nvGraphicFramePr>
          <p:cNvPr id="161" name="Google Shape;161;p7"/>
          <p:cNvGraphicFramePr/>
          <p:nvPr/>
        </p:nvGraphicFramePr>
        <p:xfrm>
          <a:off x="2982375" y="1709500"/>
          <a:ext cx="3000000" cy="3000000"/>
        </p:xfrm>
        <a:graphic>
          <a:graphicData uri="http://schemas.openxmlformats.org/drawingml/2006/table">
            <a:tbl>
              <a:tblPr>
                <a:noFill/>
                <a:tableStyleId>{680459E8-3086-4632-BC83-E27A476F4970}</a:tableStyleId>
              </a:tblPr>
              <a:tblGrid>
                <a:gridCol w="2909100"/>
              </a:tblGrid>
              <a:tr h="171450">
                <a:tc>
                  <a:txBody>
                    <a:bodyPr/>
                    <a:lstStyle/>
                    <a:p>
                      <a:pPr indent="0" lvl="0" marL="0" rtl="0" algn="ctr">
                        <a:lnSpc>
                          <a:spcPct val="115000"/>
                        </a:lnSpc>
                        <a:spcBef>
                          <a:spcPts val="1200"/>
                        </a:spcBef>
                        <a:spcAft>
                          <a:spcPts val="1200"/>
                        </a:spcAft>
                        <a:buNone/>
                      </a:pPr>
                      <a:r>
                        <a:rPr b="1" lang="mn-MN" sz="2000"/>
                        <a:t>Тэнцүүрийн байдал</a:t>
                      </a:r>
                      <a:endParaRPr b="1" sz="2000"/>
                    </a:p>
                  </a:txBody>
                  <a:tcPr marT="91425" marB="91425" marR="91425" marL="91425"/>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pic>
        <p:nvPicPr>
          <p:cNvPr id="166" name="Google Shape;166;p8"/>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167" name="Google Shape;167;p8"/>
          <p:cNvSpPr txBox="1"/>
          <p:nvPr>
            <p:ph type="title"/>
          </p:nvPr>
        </p:nvSpPr>
        <p:spPr>
          <a:xfrm>
            <a:off x="2406770" y="214205"/>
            <a:ext cx="9785230" cy="1692233"/>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6000"/>
              <a:buFont typeface="Times New Roman"/>
              <a:buNone/>
            </a:pPr>
            <a:r>
              <a:rPr b="1" lang="mn-MN" sz="6000">
                <a:latin typeface="Times New Roman"/>
                <a:ea typeface="Times New Roman"/>
                <a:cs typeface="Times New Roman"/>
                <a:sym typeface="Times New Roman"/>
              </a:rPr>
              <a:t>Давхар эгшгүүд, язгуурын</a:t>
            </a:r>
            <a:br>
              <a:rPr b="1" lang="mn-MN" sz="6000">
                <a:latin typeface="Times New Roman"/>
                <a:ea typeface="Times New Roman"/>
                <a:cs typeface="Times New Roman"/>
                <a:sym typeface="Times New Roman"/>
              </a:rPr>
            </a:br>
            <a:r>
              <a:rPr b="1" lang="mn-MN" sz="6000">
                <a:latin typeface="Times New Roman"/>
                <a:ea typeface="Times New Roman"/>
                <a:cs typeface="Times New Roman"/>
                <a:sym typeface="Times New Roman"/>
              </a:rPr>
              <a:t> эгшгийн эрэмбэ</a:t>
            </a:r>
            <a:endParaRPr sz="6000">
              <a:latin typeface="Times New Roman"/>
              <a:ea typeface="Times New Roman"/>
              <a:cs typeface="Times New Roman"/>
              <a:sym typeface="Times New Roman"/>
            </a:endParaRPr>
          </a:p>
        </p:txBody>
      </p:sp>
      <p:sp>
        <p:nvSpPr>
          <p:cNvPr id="168" name="Google Shape;168;p8"/>
          <p:cNvSpPr txBox="1"/>
          <p:nvPr>
            <p:ph idx="1" type="body"/>
          </p:nvPr>
        </p:nvSpPr>
        <p:spPr>
          <a:xfrm>
            <a:off x="0" y="2165230"/>
            <a:ext cx="12191999" cy="4576219"/>
          </a:xfrm>
          <a:prstGeom prst="rect">
            <a:avLst/>
          </a:prstGeom>
          <a:solidFill>
            <a:schemeClr val="lt1">
              <a:alpha val="49803"/>
            </a:schemeClr>
          </a:solidFill>
          <a:ln>
            <a:noFill/>
          </a:ln>
        </p:spPr>
        <p:txBody>
          <a:bodyPr anchorCtr="0" anchor="t" bIns="45700" lIns="0" spcFirstLastPara="1" rIns="0" wrap="square" tIns="45700">
            <a:normAutofit fontScale="92500" lnSpcReduction="20000"/>
          </a:bodyPr>
          <a:lstStyle/>
          <a:p>
            <a:pPr indent="0" lvl="0" marL="0" rtl="0" algn="just">
              <a:lnSpc>
                <a:spcPct val="90000"/>
              </a:lnSpc>
              <a:spcBef>
                <a:spcPts val="0"/>
              </a:spcBef>
              <a:spcAft>
                <a:spcPts val="0"/>
              </a:spcAft>
              <a:buSzPct val="100000"/>
              <a:buNone/>
            </a:pPr>
            <a:r>
              <a:rPr lang="mn-MN" sz="3600">
                <a:solidFill>
                  <a:schemeClr val="dk1"/>
                </a:solidFill>
                <a:latin typeface="Times New Roman"/>
                <a:ea typeface="Times New Roman"/>
                <a:cs typeface="Times New Roman"/>
                <a:sym typeface="Times New Roman"/>
              </a:rPr>
              <a:t>Эгшиг үүсгэгч биет /чавхдас/-ийг хэлбэлзлийн үед тэнцүү хэсэгт хуваавал эгшгийн долгионы төвөгтэй хэлбэр /давхар эгшгүүд/ үүснэ. Биет доргих үед эдгээр хэсгүүд бие даасан хэлбэлзлүүд, тэдгээрийн уртаас хамааран шинэ долгионуудыг үүсгэдэг. Өөрөөр хэлбэл нэмэлт хэлбэлзлүүд нь давхар эгшгүүд үүсгэнэ гэсэн үг юм. Давхар эгшгүүдийн өндөр нам нь тэдгээрийн хэлбэлзлийн давтамжийн /хурд/ адил янз бүр байна. Жишээ нь чавхдас зөвхөн ганц дан эгшгийг үүсгэсэн бол түүний долгионы хэлбэр дараах байдлаар дүрслэгдэнэ.</a:t>
            </a:r>
            <a:endParaRPr/>
          </a:p>
          <a:p>
            <a:pPr indent="0" lvl="0" marL="0" rtl="0" algn="just">
              <a:lnSpc>
                <a:spcPct val="90000"/>
              </a:lnSpc>
              <a:spcBef>
                <a:spcPts val="1400"/>
              </a:spcBef>
              <a:spcAft>
                <a:spcPts val="0"/>
              </a:spcAft>
              <a:buSzPct val="100000"/>
              <a:buNone/>
            </a:pPr>
            <a:r>
              <a:rPr lang="mn-MN" sz="1900">
                <a:solidFill>
                  <a:schemeClr val="dk1"/>
                </a:solidFill>
                <a:latin typeface="Calibri"/>
                <a:ea typeface="Calibri"/>
                <a:cs typeface="Calibri"/>
                <a:sym typeface="Calibri"/>
              </a:rPr>
              <a:t>Хөгжмийн онол, В.Вахромеев, Бемби сан, Улаанбаатар 2012,Х.7</a:t>
            </a:r>
            <a:endParaRPr sz="1900">
              <a:solidFill>
                <a:schemeClr val="dk1"/>
              </a:solidFill>
            </a:endParaRPr>
          </a:p>
          <a:p>
            <a:pPr indent="0" lvl="0" marL="0" rtl="0" algn="just">
              <a:lnSpc>
                <a:spcPct val="90000"/>
              </a:lnSpc>
              <a:spcBef>
                <a:spcPts val="1400"/>
              </a:spcBef>
              <a:spcAft>
                <a:spcPts val="0"/>
              </a:spcAft>
              <a:buSzPct val="100000"/>
              <a:buNone/>
            </a:pPr>
            <a:r>
              <a:rPr lang="mn-MN" sz="3600">
                <a:solidFill>
                  <a:schemeClr val="lt1"/>
                </a:solidFill>
                <a:latin typeface="Times New Roman"/>
                <a:ea typeface="Times New Roman"/>
                <a:cs typeface="Times New Roman"/>
                <a:sym typeface="Times New Roman"/>
              </a:rPr>
              <a:t>. </a:t>
            </a:r>
            <a:endParaRPr sz="3600">
              <a:latin typeface="Times New Roman"/>
              <a:ea typeface="Times New Roman"/>
              <a:cs typeface="Times New Roman"/>
              <a:sym typeface="Times New Roman"/>
            </a:endParaRPr>
          </a:p>
          <a:p>
            <a:pPr indent="0" lvl="0" marL="91440" rtl="0" algn="just">
              <a:lnSpc>
                <a:spcPct val="90000"/>
              </a:lnSpc>
              <a:spcBef>
                <a:spcPts val="1400"/>
              </a:spcBef>
              <a:spcAft>
                <a:spcPts val="0"/>
              </a:spcAft>
              <a:buSzPct val="100000"/>
              <a:buNone/>
            </a:pPr>
            <a:r>
              <a:t/>
            </a:r>
            <a:endParaRPr sz="3600">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pic>
        <p:nvPicPr>
          <p:cNvPr id="173" name="Google Shape;173;p9"/>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174" name="Google Shape;174;p9"/>
          <p:cNvSpPr txBox="1"/>
          <p:nvPr>
            <p:ph type="title"/>
          </p:nvPr>
        </p:nvSpPr>
        <p:spPr>
          <a:xfrm>
            <a:off x="3141275" y="358475"/>
            <a:ext cx="9301200" cy="4584600"/>
          </a:xfrm>
          <a:prstGeom prst="rect">
            <a:avLst/>
          </a:prstGeom>
          <a:noFill/>
          <a:ln>
            <a:noFill/>
          </a:ln>
        </p:spPr>
        <p:txBody>
          <a:bodyPr anchorCtr="0" anchor="b" bIns="45700" lIns="91425" spcFirstLastPara="1" rIns="91425" wrap="square" tIns="45700">
            <a:noAutofit/>
          </a:bodyPr>
          <a:lstStyle/>
          <a:p>
            <a:pPr indent="0" lvl="0" marL="0" rtl="0" algn="r">
              <a:lnSpc>
                <a:spcPct val="85000"/>
              </a:lnSpc>
              <a:spcBef>
                <a:spcPts val="0"/>
              </a:spcBef>
              <a:spcAft>
                <a:spcPts val="0"/>
              </a:spcAft>
              <a:buClr>
                <a:srgbClr val="3F3F3F"/>
              </a:buClr>
              <a:buSzPts val="3600"/>
              <a:buFont typeface="Times New Roman"/>
              <a:buNone/>
            </a:pPr>
            <a:r>
              <a:t/>
            </a:r>
            <a:endParaRPr sz="3600">
              <a:latin typeface="Times New Roman"/>
              <a:ea typeface="Times New Roman"/>
              <a:cs typeface="Times New Roman"/>
              <a:sym typeface="Times New Roman"/>
            </a:endParaRPr>
          </a:p>
          <a:p>
            <a:pPr indent="0" lvl="0" marL="0" rtl="0" algn="r">
              <a:lnSpc>
                <a:spcPct val="85000"/>
              </a:lnSpc>
              <a:spcBef>
                <a:spcPts val="0"/>
              </a:spcBef>
              <a:spcAft>
                <a:spcPts val="0"/>
              </a:spcAft>
              <a:buClr>
                <a:srgbClr val="3F3F3F"/>
              </a:buClr>
              <a:buSzPts val="3600"/>
              <a:buFont typeface="Times New Roman"/>
              <a:buNone/>
            </a:pPr>
            <a:r>
              <a:t/>
            </a:r>
            <a:endParaRPr sz="3600">
              <a:latin typeface="Times New Roman"/>
              <a:ea typeface="Times New Roman"/>
              <a:cs typeface="Times New Roman"/>
              <a:sym typeface="Times New Roman"/>
            </a:endParaRPr>
          </a:p>
          <a:p>
            <a:pPr indent="0" lvl="0" marL="0" rtl="0" algn="r">
              <a:lnSpc>
                <a:spcPct val="85000"/>
              </a:lnSpc>
              <a:spcBef>
                <a:spcPts val="0"/>
              </a:spcBef>
              <a:spcAft>
                <a:spcPts val="0"/>
              </a:spcAft>
              <a:buClr>
                <a:srgbClr val="3F3F3F"/>
              </a:buClr>
              <a:buSzPts val="3600"/>
              <a:buFont typeface="Times New Roman"/>
              <a:buNone/>
            </a:pPr>
            <a:r>
              <a:t/>
            </a:r>
            <a:endParaRPr sz="3600">
              <a:latin typeface="Times New Roman"/>
              <a:ea typeface="Times New Roman"/>
              <a:cs typeface="Times New Roman"/>
              <a:sym typeface="Times New Roman"/>
            </a:endParaRPr>
          </a:p>
          <a:p>
            <a:pPr indent="0" lvl="0" marL="0" rtl="0" algn="r">
              <a:lnSpc>
                <a:spcPct val="85000"/>
              </a:lnSpc>
              <a:spcBef>
                <a:spcPts val="0"/>
              </a:spcBef>
              <a:spcAft>
                <a:spcPts val="0"/>
              </a:spcAft>
              <a:buClr>
                <a:srgbClr val="3F3F3F"/>
              </a:buClr>
              <a:buSzPts val="3600"/>
              <a:buFont typeface="Times New Roman"/>
              <a:buNone/>
            </a:pPr>
            <a:r>
              <a:t/>
            </a:r>
            <a:endParaRPr sz="3600">
              <a:latin typeface="Times New Roman"/>
              <a:ea typeface="Times New Roman"/>
              <a:cs typeface="Times New Roman"/>
              <a:sym typeface="Times New Roman"/>
            </a:endParaRPr>
          </a:p>
          <a:p>
            <a:pPr indent="0" lvl="0" marL="0" rtl="0" algn="r">
              <a:lnSpc>
                <a:spcPct val="85000"/>
              </a:lnSpc>
              <a:spcBef>
                <a:spcPts val="0"/>
              </a:spcBef>
              <a:spcAft>
                <a:spcPts val="0"/>
              </a:spcAft>
              <a:buClr>
                <a:srgbClr val="3F3F3F"/>
              </a:buClr>
              <a:buSzPts val="3600"/>
              <a:buFont typeface="Times New Roman"/>
              <a:buNone/>
            </a:pPr>
            <a:r>
              <a:t/>
            </a:r>
            <a:endParaRPr sz="3600">
              <a:latin typeface="Times New Roman"/>
              <a:ea typeface="Times New Roman"/>
              <a:cs typeface="Times New Roman"/>
              <a:sym typeface="Times New Roman"/>
            </a:endParaRPr>
          </a:p>
          <a:p>
            <a:pPr indent="0" lvl="0" marL="0" rtl="0" algn="r">
              <a:lnSpc>
                <a:spcPct val="85000"/>
              </a:lnSpc>
              <a:spcBef>
                <a:spcPts val="0"/>
              </a:spcBef>
              <a:spcAft>
                <a:spcPts val="0"/>
              </a:spcAft>
              <a:buClr>
                <a:srgbClr val="3F3F3F"/>
              </a:buClr>
              <a:buSzPts val="3600"/>
              <a:buFont typeface="Times New Roman"/>
              <a:buNone/>
            </a:pPr>
            <a:r>
              <a:t/>
            </a:r>
            <a:endParaRPr sz="3600">
              <a:latin typeface="Times New Roman"/>
              <a:ea typeface="Times New Roman"/>
              <a:cs typeface="Times New Roman"/>
              <a:sym typeface="Times New Roman"/>
            </a:endParaRPr>
          </a:p>
          <a:p>
            <a:pPr indent="0" lvl="0" marL="0" rtl="0" algn="r">
              <a:lnSpc>
                <a:spcPct val="85000"/>
              </a:lnSpc>
              <a:spcBef>
                <a:spcPts val="0"/>
              </a:spcBef>
              <a:spcAft>
                <a:spcPts val="0"/>
              </a:spcAft>
              <a:buClr>
                <a:srgbClr val="3F3F3F"/>
              </a:buClr>
              <a:buSzPts val="3600"/>
              <a:buFont typeface="Times New Roman"/>
              <a:buNone/>
            </a:pPr>
            <a:r>
              <a:rPr lang="mn-MN" sz="3500">
                <a:latin typeface="Times New Roman"/>
                <a:ea typeface="Times New Roman"/>
                <a:cs typeface="Times New Roman"/>
                <a:sym typeface="Times New Roman"/>
              </a:rPr>
              <a:t>Ч</a:t>
            </a:r>
            <a:r>
              <a:rPr lang="mn-MN" sz="3500">
                <a:latin typeface="Times New Roman"/>
                <a:ea typeface="Times New Roman"/>
                <a:cs typeface="Times New Roman"/>
                <a:sym typeface="Times New Roman"/>
              </a:rPr>
              <a:t>авхдасны тэн хагасын хэлбэлзлээс үүссэн хоёр дахь давхар эгшгийн долгионы урт нь үндсэн дан эгшгийн долгионы хурдаас хоёр дахин бага,  харин хэлбэлз-                                                      лийн давтамж                                                                  нь /хурд/                                                      хоёр дахин                                                             хурдан  байна</a:t>
            </a:r>
            <a:r>
              <a:rPr lang="mn-MN" sz="4700">
                <a:latin typeface="Times New Roman"/>
                <a:ea typeface="Times New Roman"/>
                <a:cs typeface="Times New Roman"/>
                <a:sym typeface="Times New Roman"/>
              </a:rPr>
              <a:t>.</a:t>
            </a:r>
            <a:br>
              <a:rPr lang="mn-MN">
                <a:latin typeface="Times New Roman"/>
                <a:ea typeface="Times New Roman"/>
                <a:cs typeface="Times New Roman"/>
                <a:sym typeface="Times New Roman"/>
              </a:rPr>
            </a:br>
            <a:endParaRPr>
              <a:latin typeface="Times New Roman"/>
              <a:ea typeface="Times New Roman"/>
              <a:cs typeface="Times New Roman"/>
              <a:sym typeface="Times New Roman"/>
            </a:endParaRPr>
          </a:p>
        </p:txBody>
      </p:sp>
      <p:sp>
        <p:nvSpPr>
          <p:cNvPr id="175" name="Google Shape;175;p9"/>
          <p:cNvSpPr txBox="1"/>
          <p:nvPr/>
        </p:nvSpPr>
        <p:spPr>
          <a:xfrm>
            <a:off x="523783" y="6307584"/>
            <a:ext cx="219278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Calibri"/>
                <a:ea typeface="Calibri"/>
                <a:cs typeface="Calibri"/>
                <a:sym typeface="Calibri"/>
              </a:rPr>
              <a:t>Мөн тэнд</a:t>
            </a:r>
            <a:endParaRPr sz="1800">
              <a:solidFill>
                <a:schemeClr val="dk1"/>
              </a:solidFill>
              <a:latin typeface="Calibri"/>
              <a:ea typeface="Calibri"/>
              <a:cs typeface="Calibri"/>
              <a:sym typeface="Calibri"/>
            </a:endParaRPr>
          </a:p>
        </p:txBody>
      </p:sp>
      <p:pic>
        <p:nvPicPr>
          <p:cNvPr id="176" name="Google Shape;176;p9"/>
          <p:cNvPicPr preferRelativeResize="0"/>
          <p:nvPr/>
        </p:nvPicPr>
        <p:blipFill>
          <a:blip r:embed="rId4">
            <a:alphaModFix/>
          </a:blip>
          <a:stretch>
            <a:fillRect/>
          </a:stretch>
        </p:blipFill>
        <p:spPr>
          <a:xfrm>
            <a:off x="2716576" y="2487025"/>
            <a:ext cx="6131650" cy="2838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pic>
        <p:nvPicPr>
          <p:cNvPr id="181" name="Google Shape;181;p10"/>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182" name="Google Shape;182;p10"/>
          <p:cNvSpPr txBox="1"/>
          <p:nvPr>
            <p:ph type="title"/>
          </p:nvPr>
        </p:nvSpPr>
        <p:spPr>
          <a:xfrm>
            <a:off x="1116367" y="1323913"/>
            <a:ext cx="11075633" cy="1325563"/>
          </a:xfrm>
          <a:prstGeom prst="rect">
            <a:avLst/>
          </a:prstGeom>
          <a:noFill/>
          <a:ln>
            <a:noFill/>
          </a:ln>
        </p:spPr>
        <p:txBody>
          <a:bodyPr anchorCtr="0" anchor="b" bIns="45700" lIns="91425" spcFirstLastPara="1" rIns="91425" wrap="square" tIns="45700">
            <a:noAutofit/>
          </a:bodyPr>
          <a:lstStyle/>
          <a:p>
            <a:pPr indent="0" lvl="0" marL="0" rtl="0" algn="l">
              <a:lnSpc>
                <a:spcPct val="85000"/>
              </a:lnSpc>
              <a:spcBef>
                <a:spcPts val="0"/>
              </a:spcBef>
              <a:spcAft>
                <a:spcPts val="0"/>
              </a:spcAft>
              <a:buClr>
                <a:srgbClr val="3F3F3F"/>
              </a:buClr>
              <a:buSzPts val="5400"/>
              <a:buFont typeface="Times New Roman"/>
              <a:buNone/>
            </a:pPr>
            <a:r>
              <a:rPr lang="mn-MN" sz="5400">
                <a:latin typeface="Times New Roman"/>
                <a:ea typeface="Times New Roman"/>
                <a:cs typeface="Times New Roman"/>
                <a:sym typeface="Times New Roman"/>
              </a:rPr>
              <a:t>Эдгээр нь төгөлдөр хуур хөгжмийн цагаан даралттай тохирч байдаг. </a:t>
            </a:r>
            <a:br>
              <a:rPr lang="mn-MN" sz="5400">
                <a:latin typeface="Times New Roman"/>
                <a:ea typeface="Times New Roman"/>
                <a:cs typeface="Times New Roman"/>
                <a:sym typeface="Times New Roman"/>
              </a:rPr>
            </a:br>
            <a:endParaRPr sz="5400">
              <a:latin typeface="Times New Roman"/>
              <a:ea typeface="Times New Roman"/>
              <a:cs typeface="Times New Roman"/>
              <a:sym typeface="Times New Roman"/>
            </a:endParaRPr>
          </a:p>
        </p:txBody>
      </p:sp>
      <p:sp>
        <p:nvSpPr>
          <p:cNvPr id="183" name="Google Shape;183;p10"/>
          <p:cNvSpPr txBox="1"/>
          <p:nvPr/>
        </p:nvSpPr>
        <p:spPr>
          <a:xfrm>
            <a:off x="523783" y="6307584"/>
            <a:ext cx="219278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Calibri"/>
                <a:ea typeface="Calibri"/>
                <a:cs typeface="Calibri"/>
                <a:sym typeface="Calibri"/>
              </a:rPr>
              <a:t>Мөн тэнд</a:t>
            </a:r>
            <a:endParaRPr sz="1800">
              <a:solidFill>
                <a:schemeClr val="dk1"/>
              </a:solidFill>
              <a:latin typeface="Calibri"/>
              <a:ea typeface="Calibri"/>
              <a:cs typeface="Calibri"/>
              <a:sym typeface="Calibri"/>
            </a:endParaRPr>
          </a:p>
        </p:txBody>
      </p:sp>
      <p:pic>
        <p:nvPicPr>
          <p:cNvPr id="184" name="Google Shape;184;p10"/>
          <p:cNvPicPr preferRelativeResize="0"/>
          <p:nvPr/>
        </p:nvPicPr>
        <p:blipFill>
          <a:blip r:embed="rId4">
            <a:alphaModFix/>
          </a:blip>
          <a:stretch>
            <a:fillRect/>
          </a:stretch>
        </p:blipFill>
        <p:spPr>
          <a:xfrm>
            <a:off x="1480250" y="2896625"/>
            <a:ext cx="8980150" cy="21784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t/>
            </a:r>
            <a:endParaRPr/>
          </a:p>
        </p:txBody>
      </p:sp>
      <p:sp>
        <p:nvSpPr>
          <p:cNvPr id="190" name="Google Shape;190;p11"/>
          <p:cNvSpPr txBox="1"/>
          <p:nvPr/>
        </p:nvSpPr>
        <p:spPr>
          <a:xfrm>
            <a:off x="793629" y="6452558"/>
            <a:ext cx="813471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200">
                <a:solidFill>
                  <a:schemeClr val="dk1"/>
                </a:solidFill>
                <a:latin typeface="Calibri"/>
                <a:ea typeface="Calibri"/>
                <a:cs typeface="Calibri"/>
                <a:sym typeface="Calibri"/>
              </a:rPr>
              <a:t>Хөгжмийн онолыг сурах хялбарчилсан хичээлүүд, Ц.Жамъян, Цээл эрдэнэ, Улаанбаатар 2007, Х.7</a:t>
            </a:r>
            <a:endParaRPr/>
          </a:p>
        </p:txBody>
      </p:sp>
      <p:pic>
        <p:nvPicPr>
          <p:cNvPr id="191" name="Google Shape;191;p11"/>
          <p:cNvPicPr preferRelativeResize="0"/>
          <p:nvPr/>
        </p:nvPicPr>
        <p:blipFill>
          <a:blip r:embed="rId3">
            <a:alphaModFix/>
          </a:blip>
          <a:stretch>
            <a:fillRect/>
          </a:stretch>
        </p:blipFill>
        <p:spPr>
          <a:xfrm>
            <a:off x="-36161" y="84900"/>
            <a:ext cx="12228161" cy="67731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id="196" name="Google Shape;196;p12"/>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197" name="Google Shape;197;p12"/>
          <p:cNvSpPr txBox="1"/>
          <p:nvPr>
            <p:ph type="title"/>
          </p:nvPr>
        </p:nvSpPr>
        <p:spPr>
          <a:xfrm>
            <a:off x="2720266" y="809009"/>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chemeClr val="dk1"/>
              </a:buClr>
              <a:buSzPts val="6600"/>
              <a:buFont typeface="Times New Roman"/>
              <a:buNone/>
            </a:pPr>
            <a:r>
              <a:rPr b="1" lang="mn-MN" sz="6600">
                <a:solidFill>
                  <a:schemeClr val="dk1"/>
                </a:solidFill>
                <a:latin typeface="Times New Roman"/>
                <a:ea typeface="Times New Roman"/>
                <a:cs typeface="Times New Roman"/>
                <a:sym typeface="Times New Roman"/>
              </a:rPr>
              <a:t>АЯЛГУУ</a:t>
            </a:r>
            <a:endParaRPr sz="6600">
              <a:solidFill>
                <a:schemeClr val="dk1"/>
              </a:solidFill>
              <a:latin typeface="Times New Roman"/>
              <a:ea typeface="Times New Roman"/>
              <a:cs typeface="Times New Roman"/>
              <a:sym typeface="Times New Roman"/>
            </a:endParaRPr>
          </a:p>
        </p:txBody>
      </p:sp>
      <p:sp>
        <p:nvSpPr>
          <p:cNvPr id="198" name="Google Shape;198;p12"/>
          <p:cNvSpPr txBox="1"/>
          <p:nvPr>
            <p:ph idx="1" type="body"/>
          </p:nvPr>
        </p:nvSpPr>
        <p:spPr>
          <a:xfrm>
            <a:off x="1060141" y="2095501"/>
            <a:ext cx="10515600" cy="4351338"/>
          </a:xfrm>
          <a:prstGeom prst="rect">
            <a:avLst/>
          </a:prstGeom>
          <a:noFill/>
          <a:ln>
            <a:noFill/>
          </a:ln>
        </p:spPr>
        <p:txBody>
          <a:bodyPr anchorCtr="0" anchor="t" bIns="45700" lIns="0" spcFirstLastPara="1" rIns="0" wrap="square" tIns="45700">
            <a:normAutofit/>
          </a:bodyPr>
          <a:lstStyle/>
          <a:p>
            <a:pPr indent="-304800" lvl="0" marL="91440" rtl="0" algn="just">
              <a:lnSpc>
                <a:spcPct val="90000"/>
              </a:lnSpc>
              <a:spcBef>
                <a:spcPts val="0"/>
              </a:spcBef>
              <a:spcAft>
                <a:spcPts val="0"/>
              </a:spcAft>
              <a:buSzPts val="4800"/>
              <a:buChar char=" "/>
            </a:pPr>
            <a:r>
              <a:rPr lang="mn-MN" sz="4800">
                <a:solidFill>
                  <a:schemeClr val="dk1"/>
                </a:solidFill>
                <a:latin typeface="Times New Roman"/>
                <a:ea typeface="Times New Roman"/>
                <a:cs typeface="Times New Roman"/>
                <a:sym typeface="Times New Roman"/>
              </a:rPr>
              <a:t>Хөгжмийн эгшгүүдийн хувьд хамгийн чухал зүйлсийн нэг болох аялгаас гадна цомнол-дэвсгэр хөг, хэм-хэмнэлийн харилцаанд орж дан буюу нэг хоолойгоор эгшиглэх хөгжмийн санааг аялгуу хэмээнэ.</a:t>
            </a:r>
            <a:endParaRPr sz="48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pic>
        <p:nvPicPr>
          <p:cNvPr id="203" name="Google Shape;203;p13"/>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204" name="Google Shape;204;p1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6000"/>
              <a:buFont typeface="Times New Roman"/>
              <a:buNone/>
            </a:pPr>
            <a:r>
              <a:rPr b="1" lang="mn-MN" sz="6000">
                <a:latin typeface="Times New Roman"/>
                <a:ea typeface="Times New Roman"/>
                <a:cs typeface="Times New Roman"/>
                <a:sym typeface="Times New Roman"/>
              </a:rPr>
              <a:t>Аялгууны хөдөлгөөн</a:t>
            </a:r>
            <a:endParaRPr b="1" sz="6000">
              <a:latin typeface="Times New Roman"/>
              <a:ea typeface="Times New Roman"/>
              <a:cs typeface="Times New Roman"/>
              <a:sym typeface="Times New Roman"/>
            </a:endParaRPr>
          </a:p>
        </p:txBody>
      </p:sp>
      <p:sp>
        <p:nvSpPr>
          <p:cNvPr id="205" name="Google Shape;205;p13"/>
          <p:cNvSpPr txBox="1"/>
          <p:nvPr>
            <p:ph idx="1" type="body"/>
          </p:nvPr>
        </p:nvSpPr>
        <p:spPr>
          <a:xfrm>
            <a:off x="688450" y="2769832"/>
            <a:ext cx="5157787" cy="3419831"/>
          </a:xfrm>
          <a:prstGeom prst="rect">
            <a:avLst/>
          </a:prstGeom>
          <a:solidFill>
            <a:schemeClr val="lt1">
              <a:alpha val="49803"/>
            </a:schemeClr>
          </a:solid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2800"/>
              <a:buNone/>
            </a:pPr>
            <a:r>
              <a:rPr b="1" lang="mn-MN" sz="2800">
                <a:solidFill>
                  <a:schemeClr val="dk1"/>
                </a:solidFill>
                <a:latin typeface="Times New Roman"/>
                <a:ea typeface="Times New Roman"/>
                <a:cs typeface="Times New Roman"/>
                <a:sym typeface="Times New Roman"/>
              </a:rPr>
              <a:t>ӨГСӨХ ХӨДӨЛГӨӨН – ЯМАР НЭГЭН ЗҮЙЛ УРГАН ӨНДИЙЖ, ӨРГӨЖИН ХУРЦДАЖ БУЙ СЭТГЭГДЭЛ ТӨРҮҮЛДЭГ</a:t>
            </a:r>
            <a:r>
              <a:rPr b="1" lang="mn-MN" sz="3500">
                <a:solidFill>
                  <a:schemeClr val="dk1"/>
                </a:solidFill>
                <a:latin typeface="Times New Roman"/>
                <a:ea typeface="Times New Roman"/>
                <a:cs typeface="Times New Roman"/>
                <a:sym typeface="Times New Roman"/>
              </a:rPr>
              <a:t>.</a:t>
            </a:r>
            <a:endParaRPr b="1" sz="3500">
              <a:solidFill>
                <a:schemeClr val="dk1"/>
              </a:solidFill>
              <a:latin typeface="Times New Roman"/>
              <a:ea typeface="Times New Roman"/>
              <a:cs typeface="Times New Roman"/>
              <a:sym typeface="Times New Roman"/>
            </a:endParaRPr>
          </a:p>
          <a:p>
            <a:pPr indent="0" lvl="0" marL="0" rtl="0" algn="just">
              <a:lnSpc>
                <a:spcPct val="90000"/>
              </a:lnSpc>
              <a:spcBef>
                <a:spcPts val="1400"/>
              </a:spcBef>
              <a:spcAft>
                <a:spcPts val="0"/>
              </a:spcAft>
              <a:buSzPts val="4000"/>
              <a:buNone/>
            </a:pPr>
            <a:r>
              <a:t/>
            </a:r>
            <a:endParaRPr sz="4000">
              <a:solidFill>
                <a:schemeClr val="lt1"/>
              </a:solidFill>
            </a:endParaRPr>
          </a:p>
        </p:txBody>
      </p:sp>
      <p:sp>
        <p:nvSpPr>
          <p:cNvPr id="206" name="Google Shape;206;p13"/>
          <p:cNvSpPr txBox="1"/>
          <p:nvPr>
            <p:ph idx="3" type="body"/>
          </p:nvPr>
        </p:nvSpPr>
        <p:spPr>
          <a:xfrm>
            <a:off x="6217925" y="1698000"/>
            <a:ext cx="4937700" cy="1032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t/>
            </a:r>
            <a:endParaRPr/>
          </a:p>
        </p:txBody>
      </p:sp>
      <p:sp>
        <p:nvSpPr>
          <p:cNvPr id="207" name="Google Shape;207;p13"/>
          <p:cNvSpPr txBox="1"/>
          <p:nvPr>
            <p:ph idx="4" type="body"/>
          </p:nvPr>
        </p:nvSpPr>
        <p:spPr>
          <a:xfrm>
            <a:off x="6445188" y="3053918"/>
            <a:ext cx="4710492" cy="2906616"/>
          </a:xfrm>
          <a:prstGeom prst="rect">
            <a:avLst/>
          </a:prstGeom>
          <a:solidFill>
            <a:srgbClr val="FFFFFF"/>
          </a:solidFill>
          <a:ln>
            <a:noFill/>
          </a:ln>
        </p:spPr>
        <p:txBody>
          <a:bodyPr anchorCtr="0" anchor="t" bIns="45700" lIns="0" spcFirstLastPara="1" rIns="0" wrap="square" tIns="45700">
            <a:normAutofit/>
          </a:bodyPr>
          <a:lstStyle/>
          <a:p>
            <a:pPr indent="0" lvl="0" marL="0" rtl="0" algn="ctr">
              <a:lnSpc>
                <a:spcPct val="90000"/>
              </a:lnSpc>
              <a:spcBef>
                <a:spcPts val="0"/>
              </a:spcBef>
              <a:spcAft>
                <a:spcPts val="0"/>
              </a:spcAft>
              <a:buSzPts val="3500"/>
              <a:buNone/>
            </a:pPr>
            <a:r>
              <a:rPr b="1" lang="mn-MN" sz="3500">
                <a:solidFill>
                  <a:schemeClr val="dk1"/>
                </a:solidFill>
                <a:latin typeface="Times New Roman"/>
                <a:ea typeface="Times New Roman"/>
                <a:cs typeface="Times New Roman"/>
                <a:sym typeface="Times New Roman"/>
              </a:rPr>
              <a:t>Уруудах хөдөлгөөн – уналт, тайвшрал, нарийн төвөгтэй байдлаас зөөлрөх сэтгэгдлийг төрүүлдэг. </a:t>
            </a:r>
            <a:endParaRPr b="1" sz="3500">
              <a:solidFill>
                <a:schemeClr val="dk1"/>
              </a:solidFill>
              <a:latin typeface="Times New Roman"/>
              <a:ea typeface="Times New Roman"/>
              <a:cs typeface="Times New Roman"/>
              <a:sym typeface="Times New Roman"/>
            </a:endParaRPr>
          </a:p>
          <a:p>
            <a:pPr indent="0" lvl="0" marL="0" rtl="0" algn="just">
              <a:lnSpc>
                <a:spcPct val="90000"/>
              </a:lnSpc>
              <a:spcBef>
                <a:spcPts val="1400"/>
              </a:spcBef>
              <a:spcAft>
                <a:spcPts val="0"/>
              </a:spcAft>
              <a:buSzPts val="4000"/>
              <a:buNone/>
            </a:pPr>
            <a:r>
              <a:t/>
            </a:r>
            <a:endParaRPr b="1" sz="4000">
              <a:latin typeface="Times New Roman"/>
              <a:ea typeface="Times New Roman"/>
              <a:cs typeface="Times New Roman"/>
              <a:sym typeface="Times New Roman"/>
            </a:endParaRPr>
          </a:p>
        </p:txBody>
      </p:sp>
      <p:sp>
        <p:nvSpPr>
          <p:cNvPr id="208" name="Google Shape;208;p13"/>
          <p:cNvSpPr/>
          <p:nvPr/>
        </p:nvSpPr>
        <p:spPr>
          <a:xfrm>
            <a:off x="219342" y="5679220"/>
            <a:ext cx="1093633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2007, Х.68</a:t>
            </a:r>
            <a:endParaRPr sz="1800">
              <a:solidFill>
                <a:schemeClr val="dk1"/>
              </a:solidFill>
              <a:latin typeface="Calibri"/>
              <a:ea typeface="Calibri"/>
              <a:cs typeface="Calibri"/>
              <a:sym typeface="Calibri"/>
            </a:endParaRPr>
          </a:p>
        </p:txBody>
      </p:sp>
      <p:pic>
        <p:nvPicPr>
          <p:cNvPr id="209" name="Google Shape;209;p13"/>
          <p:cNvPicPr preferRelativeResize="0"/>
          <p:nvPr/>
        </p:nvPicPr>
        <p:blipFill>
          <a:blip r:embed="rId4">
            <a:alphaModFix/>
          </a:blip>
          <a:stretch>
            <a:fillRect/>
          </a:stretch>
        </p:blipFill>
        <p:spPr>
          <a:xfrm>
            <a:off x="173675" y="1737350"/>
            <a:ext cx="5776650" cy="1032475"/>
          </a:xfrm>
          <a:prstGeom prst="rect">
            <a:avLst/>
          </a:prstGeom>
          <a:noFill/>
          <a:ln>
            <a:noFill/>
          </a:ln>
        </p:spPr>
      </p:pic>
      <p:pic>
        <p:nvPicPr>
          <p:cNvPr id="210" name="Google Shape;210;p13"/>
          <p:cNvPicPr preferRelativeResize="0"/>
          <p:nvPr/>
        </p:nvPicPr>
        <p:blipFill>
          <a:blip r:embed="rId5">
            <a:alphaModFix/>
          </a:blip>
          <a:stretch>
            <a:fillRect/>
          </a:stretch>
        </p:blipFill>
        <p:spPr>
          <a:xfrm>
            <a:off x="6233000" y="2014939"/>
            <a:ext cx="5134872" cy="59823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pic>
        <p:nvPicPr>
          <p:cNvPr id="215" name="Google Shape;215;p14"/>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216" name="Google Shape;216;p14"/>
          <p:cNvSpPr txBox="1"/>
          <p:nvPr>
            <p:ph idx="2" type="body"/>
          </p:nvPr>
        </p:nvSpPr>
        <p:spPr>
          <a:xfrm>
            <a:off x="664234" y="2846717"/>
            <a:ext cx="5333341" cy="3342945"/>
          </a:xfrm>
          <a:prstGeom prst="rect">
            <a:avLst/>
          </a:prstGeom>
          <a:solidFill>
            <a:schemeClr val="lt1">
              <a:alpha val="49803"/>
            </a:schemeClr>
          </a:solidFill>
          <a:ln>
            <a:noFill/>
          </a:ln>
        </p:spPr>
        <p:txBody>
          <a:bodyPr anchorCtr="0" anchor="t" bIns="45700" lIns="0" spcFirstLastPara="1" rIns="0" wrap="square" tIns="45700">
            <a:normAutofit lnSpcReduction="10000"/>
          </a:bodyPr>
          <a:lstStyle/>
          <a:p>
            <a:pPr indent="0" lvl="0" marL="0" rtl="0" algn="ctr">
              <a:lnSpc>
                <a:spcPct val="90000"/>
              </a:lnSpc>
              <a:spcBef>
                <a:spcPts val="0"/>
              </a:spcBef>
              <a:spcAft>
                <a:spcPts val="0"/>
              </a:spcAft>
              <a:buSzPts val="4000"/>
              <a:buNone/>
            </a:pPr>
            <a:r>
              <a:rPr b="1" lang="mn-MN" sz="4000">
                <a:solidFill>
                  <a:schemeClr val="dk1"/>
                </a:solidFill>
                <a:latin typeface="Times New Roman"/>
                <a:ea typeface="Times New Roman"/>
                <a:cs typeface="Times New Roman"/>
                <a:sym typeface="Times New Roman"/>
              </a:rPr>
              <a:t>Давалгаа маягийн хөдөлгөөн – энэ нь аялгууны өгсөх, уруудах хоёр хөдөлгөөний ээлжилсэн хослол юм. </a:t>
            </a:r>
            <a:endParaRPr b="1" sz="4000">
              <a:solidFill>
                <a:schemeClr val="dk1"/>
              </a:solidFill>
              <a:latin typeface="Times New Roman"/>
              <a:ea typeface="Times New Roman"/>
              <a:cs typeface="Times New Roman"/>
              <a:sym typeface="Times New Roman"/>
            </a:endParaRPr>
          </a:p>
          <a:p>
            <a:pPr indent="0" lvl="0" marL="0" rtl="0" algn="just">
              <a:lnSpc>
                <a:spcPct val="90000"/>
              </a:lnSpc>
              <a:spcBef>
                <a:spcPts val="1400"/>
              </a:spcBef>
              <a:spcAft>
                <a:spcPts val="0"/>
              </a:spcAft>
              <a:buSzPts val="4000"/>
              <a:buNone/>
            </a:pPr>
            <a:r>
              <a:t/>
            </a:r>
            <a:endParaRPr b="1" sz="4000">
              <a:solidFill>
                <a:schemeClr val="dk1"/>
              </a:solidFill>
              <a:latin typeface="Times New Roman"/>
              <a:ea typeface="Times New Roman"/>
              <a:cs typeface="Times New Roman"/>
              <a:sym typeface="Times New Roman"/>
            </a:endParaRPr>
          </a:p>
        </p:txBody>
      </p:sp>
      <p:sp>
        <p:nvSpPr>
          <p:cNvPr id="217" name="Google Shape;217;p14"/>
          <p:cNvSpPr txBox="1"/>
          <p:nvPr>
            <p:ph idx="4" type="body"/>
          </p:nvPr>
        </p:nvSpPr>
        <p:spPr>
          <a:xfrm>
            <a:off x="6400800" y="2950234"/>
            <a:ext cx="5287646" cy="3239428"/>
          </a:xfrm>
          <a:prstGeom prst="rect">
            <a:avLst/>
          </a:prstGeom>
          <a:solidFill>
            <a:schemeClr val="lt1">
              <a:alpha val="49803"/>
            </a:schemeClr>
          </a:solidFill>
          <a:ln>
            <a:noFill/>
          </a:ln>
        </p:spPr>
        <p:txBody>
          <a:bodyPr anchorCtr="0" anchor="t" bIns="45700" lIns="0" spcFirstLastPara="1" rIns="0" wrap="square" tIns="45700">
            <a:normAutofit/>
          </a:bodyPr>
          <a:lstStyle/>
          <a:p>
            <a:pPr indent="0" lvl="0" marL="0" rtl="0" algn="ctr">
              <a:lnSpc>
                <a:spcPct val="90000"/>
              </a:lnSpc>
              <a:spcBef>
                <a:spcPts val="0"/>
              </a:spcBef>
              <a:spcAft>
                <a:spcPts val="0"/>
              </a:spcAft>
              <a:buSzPts val="4800"/>
              <a:buNone/>
            </a:pPr>
            <a:r>
              <a:rPr b="1" lang="mn-MN" sz="4800">
                <a:solidFill>
                  <a:schemeClr val="dk1"/>
                </a:solidFill>
                <a:latin typeface="Times New Roman"/>
                <a:ea typeface="Times New Roman"/>
                <a:cs typeface="Times New Roman"/>
                <a:sym typeface="Times New Roman"/>
              </a:rPr>
              <a:t>Үглэл аялгуу – ярианы хэллэгийг илэрхийлэх аялгууны төрөл</a:t>
            </a:r>
            <a:r>
              <a:rPr b="1" lang="mn-MN" sz="4800">
                <a:solidFill>
                  <a:schemeClr val="lt1"/>
                </a:solidFill>
                <a:latin typeface="Times New Roman"/>
                <a:ea typeface="Times New Roman"/>
                <a:cs typeface="Times New Roman"/>
                <a:sym typeface="Times New Roman"/>
              </a:rPr>
              <a:t>. </a:t>
            </a:r>
            <a:endParaRPr b="1" sz="4800">
              <a:solidFill>
                <a:schemeClr val="lt1"/>
              </a:solidFill>
              <a:latin typeface="Times New Roman"/>
              <a:ea typeface="Times New Roman"/>
              <a:cs typeface="Times New Roman"/>
              <a:sym typeface="Times New Roman"/>
            </a:endParaRPr>
          </a:p>
        </p:txBody>
      </p:sp>
      <p:sp>
        <p:nvSpPr>
          <p:cNvPr id="218" name="Google Shape;218;p14"/>
          <p:cNvSpPr/>
          <p:nvPr/>
        </p:nvSpPr>
        <p:spPr>
          <a:xfrm>
            <a:off x="0" y="5866496"/>
            <a:ext cx="1042933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2007, Х.68</a:t>
            </a:r>
            <a:endParaRPr sz="1800">
              <a:solidFill>
                <a:schemeClr val="dk1"/>
              </a:solidFill>
              <a:latin typeface="Calibri"/>
              <a:ea typeface="Calibri"/>
              <a:cs typeface="Calibri"/>
              <a:sym typeface="Calibri"/>
            </a:endParaRPr>
          </a:p>
        </p:txBody>
      </p:sp>
      <p:pic>
        <p:nvPicPr>
          <p:cNvPr id="219" name="Google Shape;219;p14"/>
          <p:cNvPicPr preferRelativeResize="0"/>
          <p:nvPr/>
        </p:nvPicPr>
        <p:blipFill>
          <a:blip r:embed="rId4">
            <a:alphaModFix/>
          </a:blip>
          <a:stretch>
            <a:fillRect/>
          </a:stretch>
        </p:blipFill>
        <p:spPr>
          <a:xfrm>
            <a:off x="530225" y="1035578"/>
            <a:ext cx="5467350" cy="1737800"/>
          </a:xfrm>
          <a:prstGeom prst="rect">
            <a:avLst/>
          </a:prstGeom>
          <a:noFill/>
          <a:ln>
            <a:noFill/>
          </a:ln>
        </p:spPr>
      </p:pic>
      <p:pic>
        <p:nvPicPr>
          <p:cNvPr id="220" name="Google Shape;220;p14"/>
          <p:cNvPicPr preferRelativeResize="0"/>
          <p:nvPr/>
        </p:nvPicPr>
        <p:blipFill>
          <a:blip r:embed="rId5">
            <a:alphaModFix/>
          </a:blip>
          <a:stretch>
            <a:fillRect/>
          </a:stretch>
        </p:blipFill>
        <p:spPr>
          <a:xfrm>
            <a:off x="6328050" y="987525"/>
            <a:ext cx="5333349" cy="202789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p15"/>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226" name="Google Shape;226;p15"/>
          <p:cNvSpPr txBox="1"/>
          <p:nvPr>
            <p:ph type="title"/>
          </p:nvPr>
        </p:nvSpPr>
        <p:spPr>
          <a:xfrm>
            <a:off x="701765" y="189288"/>
            <a:ext cx="10515600" cy="2543066"/>
          </a:xfrm>
          <a:prstGeom prst="rect">
            <a:avLst/>
          </a:prstGeom>
          <a:solidFill>
            <a:schemeClr val="lt1"/>
          </a:solid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chemeClr val="dk1"/>
              </a:buClr>
              <a:buSzPts val="4800"/>
              <a:buFont typeface="Times New Roman"/>
              <a:buNone/>
            </a:pPr>
            <a:r>
              <a:rPr lang="mn-MN" sz="4800">
                <a:solidFill>
                  <a:schemeClr val="dk1"/>
                </a:solidFill>
                <a:latin typeface="Times New Roman"/>
                <a:ea typeface="Times New Roman"/>
                <a:cs typeface="Times New Roman"/>
                <a:sym typeface="Times New Roman"/>
              </a:rPr>
              <a:t>Оргил хэсэг – (кульминация) – аялгуун дахь хамгийн өндөр цэг гэж ойлгож болно. </a:t>
            </a:r>
            <a:endParaRPr sz="4800">
              <a:solidFill>
                <a:schemeClr val="dk1"/>
              </a:solidFill>
              <a:latin typeface="Times New Roman"/>
              <a:ea typeface="Times New Roman"/>
              <a:cs typeface="Times New Roman"/>
              <a:sym typeface="Times New Roman"/>
            </a:endParaRPr>
          </a:p>
        </p:txBody>
      </p:sp>
      <p:pic>
        <p:nvPicPr>
          <p:cNvPr id="227" name="Google Shape;227;p15"/>
          <p:cNvPicPr preferRelativeResize="0"/>
          <p:nvPr/>
        </p:nvPicPr>
        <p:blipFill>
          <a:blip r:embed="rId4">
            <a:alphaModFix/>
          </a:blip>
          <a:stretch>
            <a:fillRect/>
          </a:stretch>
        </p:blipFill>
        <p:spPr>
          <a:xfrm>
            <a:off x="2018275" y="3363324"/>
            <a:ext cx="8786074" cy="1523125"/>
          </a:xfrm>
          <a:prstGeom prst="rect">
            <a:avLst/>
          </a:prstGeom>
          <a:noFill/>
          <a:ln>
            <a:noFill/>
          </a:ln>
        </p:spPr>
      </p:pic>
      <p:sp>
        <p:nvSpPr>
          <p:cNvPr id="228" name="Google Shape;228;p15"/>
          <p:cNvSpPr txBox="1"/>
          <p:nvPr/>
        </p:nvSpPr>
        <p:spPr>
          <a:xfrm>
            <a:off x="443350" y="5593950"/>
            <a:ext cx="98202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2007, Х.69</a:t>
            </a:r>
            <a:endParaRPr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pic>
        <p:nvPicPr>
          <p:cNvPr id="233" name="Google Shape;233;p16"/>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234" name="Google Shape;234;p16"/>
          <p:cNvSpPr txBox="1"/>
          <p:nvPr>
            <p:ph type="title"/>
          </p:nvPr>
        </p:nvSpPr>
        <p:spPr>
          <a:xfrm>
            <a:off x="854015" y="469929"/>
            <a:ext cx="10515600" cy="1325563"/>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4800"/>
              <a:buFont typeface="Times New Roman"/>
              <a:buNone/>
            </a:pPr>
            <a:r>
              <a:rPr b="1" lang="mn-MN">
                <a:latin typeface="Times New Roman"/>
                <a:ea typeface="Times New Roman"/>
                <a:cs typeface="Times New Roman"/>
                <a:sym typeface="Times New Roman"/>
              </a:rPr>
              <a:t>ГАРМОНИ</a:t>
            </a:r>
            <a:endParaRPr>
              <a:latin typeface="Times New Roman"/>
              <a:ea typeface="Times New Roman"/>
              <a:cs typeface="Times New Roman"/>
              <a:sym typeface="Times New Roman"/>
            </a:endParaRPr>
          </a:p>
        </p:txBody>
      </p:sp>
      <p:sp>
        <p:nvSpPr>
          <p:cNvPr id="235" name="Google Shape;235;p16"/>
          <p:cNvSpPr txBox="1"/>
          <p:nvPr>
            <p:ph idx="2" type="body"/>
          </p:nvPr>
        </p:nvSpPr>
        <p:spPr>
          <a:xfrm>
            <a:off x="733246" y="2251495"/>
            <a:ext cx="11269364" cy="3925018"/>
          </a:xfrm>
          <a:prstGeom prst="rect">
            <a:avLst/>
          </a:prstGeom>
          <a:noFill/>
          <a:ln>
            <a:noFill/>
          </a:ln>
        </p:spPr>
        <p:txBody>
          <a:bodyPr anchorCtr="0" anchor="t" bIns="45700" lIns="0" spcFirstLastPara="1" rIns="0" wrap="square" tIns="45700">
            <a:normAutofit/>
          </a:bodyPr>
          <a:lstStyle/>
          <a:p>
            <a:pPr indent="0" lvl="0" marL="0" rtl="0" algn="just">
              <a:lnSpc>
                <a:spcPct val="90000"/>
              </a:lnSpc>
              <a:spcBef>
                <a:spcPts val="0"/>
              </a:spcBef>
              <a:spcAft>
                <a:spcPts val="0"/>
              </a:spcAft>
              <a:buSzPts val="4400"/>
              <a:buNone/>
            </a:pPr>
            <a:r>
              <a:rPr b="1" lang="mn-MN" sz="4400">
                <a:latin typeface="Times New Roman"/>
                <a:ea typeface="Times New Roman"/>
                <a:cs typeface="Times New Roman"/>
                <a:sym typeface="Times New Roman"/>
              </a:rPr>
              <a:t>        Хөгжмийн эгшгүүд, хам эгшгүүд, тэдгээрийн холбоосыг илэрхийлсэн ухагдахуун бөгөөд хөгжмийн утга санааг өөр хоорондоо уялдаа холбоо, авцалдаа бүхий олон хоолойгоор илэрхийлснийг гармони гэдэг. </a:t>
            </a:r>
            <a:endParaRPr b="1" sz="4400">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pic>
        <p:nvPicPr>
          <p:cNvPr id="240" name="Google Shape;240;p17"/>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241" name="Google Shape;241;p1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6600"/>
              <a:buFont typeface="Times New Roman"/>
              <a:buNone/>
            </a:pPr>
            <a:r>
              <a:rPr b="1" lang="mn-MN" sz="6600">
                <a:latin typeface="Times New Roman"/>
                <a:ea typeface="Times New Roman"/>
                <a:cs typeface="Times New Roman"/>
                <a:sym typeface="Times New Roman"/>
              </a:rPr>
              <a:t>ХЭМНЭЛ</a:t>
            </a:r>
            <a:endParaRPr sz="6600">
              <a:latin typeface="Times New Roman"/>
              <a:ea typeface="Times New Roman"/>
              <a:cs typeface="Times New Roman"/>
              <a:sym typeface="Times New Roman"/>
            </a:endParaRPr>
          </a:p>
        </p:txBody>
      </p:sp>
      <p:sp>
        <p:nvSpPr>
          <p:cNvPr id="242" name="Google Shape;242;p17"/>
          <p:cNvSpPr txBox="1"/>
          <p:nvPr>
            <p:ph idx="1" type="body"/>
          </p:nvPr>
        </p:nvSpPr>
        <p:spPr>
          <a:xfrm>
            <a:off x="1097280" y="1845734"/>
            <a:ext cx="10058400" cy="4023360"/>
          </a:xfrm>
          <a:prstGeom prst="rect">
            <a:avLst/>
          </a:prstGeom>
          <a:solidFill>
            <a:schemeClr val="lt1">
              <a:alpha val="49803"/>
            </a:schemeClr>
          </a:solidFill>
          <a:ln>
            <a:noFill/>
          </a:ln>
        </p:spPr>
        <p:txBody>
          <a:bodyPr anchorCtr="0" anchor="t" bIns="45700" lIns="0" spcFirstLastPara="1" rIns="0" wrap="square" tIns="45700">
            <a:normAutofit fontScale="92500" lnSpcReduction="10000"/>
          </a:bodyPr>
          <a:lstStyle/>
          <a:p>
            <a:pPr indent="0" lvl="0" marL="0" rtl="0" algn="just">
              <a:lnSpc>
                <a:spcPct val="90000"/>
              </a:lnSpc>
              <a:spcBef>
                <a:spcPts val="0"/>
              </a:spcBef>
              <a:spcAft>
                <a:spcPts val="0"/>
              </a:spcAft>
              <a:buSzPct val="100000"/>
              <a:buNone/>
            </a:pPr>
            <a:r>
              <a:rPr b="1" lang="mn-MN" sz="4400">
                <a:solidFill>
                  <a:schemeClr val="dk1"/>
                </a:solidFill>
                <a:latin typeface="Times New Roman"/>
                <a:ea typeface="Times New Roman"/>
                <a:cs typeface="Times New Roman"/>
                <a:sym typeface="Times New Roman"/>
              </a:rPr>
              <a:t>Хэлзүйд урт, богино эгшиг гэж байдаг шиг хөгжимд утгажсан эгшгийн дуурьслын дараалал дахь уртаашийн харьцаа юм. Үүнийг хөгжмийн хэмнэл буюу ритм (Герегийн “rythmos” – хэмжээ, зохицол, цэгцрэл гэсэн утгатай үгийг бид хэмнэл хэмээн хэлж, ярьж заншжээ.) гэдэг.</a:t>
            </a:r>
            <a:endParaRPr b="1" sz="44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pic>
        <p:nvPicPr>
          <p:cNvPr id="247" name="Google Shape;247;p18"/>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248" name="Google Shape;248;p18"/>
          <p:cNvSpPr txBox="1"/>
          <p:nvPr>
            <p:ph idx="1" type="body"/>
          </p:nvPr>
        </p:nvSpPr>
        <p:spPr>
          <a:xfrm>
            <a:off x="1722938" y="619218"/>
            <a:ext cx="8114190" cy="5619564"/>
          </a:xfrm>
          <a:prstGeom prst="rect">
            <a:avLst/>
          </a:prstGeom>
          <a:noFill/>
          <a:ln>
            <a:noFill/>
          </a:ln>
        </p:spPr>
        <p:txBody>
          <a:bodyPr anchorCtr="0" anchor="t" bIns="45700" lIns="0" spcFirstLastPara="1" rIns="0" wrap="square" tIns="45700">
            <a:normAutofit fontScale="92500" lnSpcReduction="10000"/>
          </a:bodyPr>
          <a:lstStyle/>
          <a:p>
            <a:pPr indent="0" lvl="0" marL="0" rtl="0" algn="just">
              <a:lnSpc>
                <a:spcPct val="90000"/>
              </a:lnSpc>
              <a:spcBef>
                <a:spcPts val="0"/>
              </a:spcBef>
              <a:spcAft>
                <a:spcPts val="0"/>
              </a:spcAft>
              <a:buSzPct val="100000"/>
              <a:buNone/>
            </a:pPr>
            <a:r>
              <a:rPr b="1" lang="mn-MN" sz="4400">
                <a:latin typeface="Times New Roman"/>
                <a:ea typeface="Times New Roman"/>
                <a:cs typeface="Times New Roman"/>
                <a:sym typeface="Times New Roman"/>
              </a:rPr>
              <a:t>Хөгжимд янз бүрийн уртааштай эгшгүүдийн ээлж дараалал буй болсоноор тэдгээрийн хооронд цаг хугацааны янз бүрийн харьцаа үүснэ. Тодорхой дараалалд нэгдсэнээр уртаашууд хэмнэлийн бүлэглэл бүрдүүлж, тэдгээр нь тухайн зохиол бүтээлийн ерөнхий хэмнэлийн зураглалыг бүрдүүлэх багц хэлбэрийг бий болгоно. </a:t>
            </a:r>
            <a:endParaRPr b="1" sz="4400">
              <a:latin typeface="Times New Roman"/>
              <a:ea typeface="Times New Roman"/>
              <a:cs typeface="Times New Roman"/>
              <a:sym typeface="Times New Roman"/>
            </a:endParaRPr>
          </a:p>
          <a:p>
            <a:pPr indent="0" lvl="0" marL="91440" rtl="0" algn="just">
              <a:lnSpc>
                <a:spcPct val="90000"/>
              </a:lnSpc>
              <a:spcBef>
                <a:spcPts val="1400"/>
              </a:spcBef>
              <a:spcAft>
                <a:spcPts val="0"/>
              </a:spcAft>
              <a:buSzPct val="100000"/>
              <a:buNone/>
            </a:pPr>
            <a:r>
              <a:t/>
            </a:r>
            <a:endParaRPr b="1" sz="4400">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t/>
            </a:r>
            <a:endParaRPr/>
          </a:p>
        </p:txBody>
      </p:sp>
      <p:sp>
        <p:nvSpPr>
          <p:cNvPr id="254" name="Google Shape;254;p19"/>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0" lvl="0" marL="91440" rtl="0" algn="l">
              <a:lnSpc>
                <a:spcPct val="90000"/>
              </a:lnSpc>
              <a:spcBef>
                <a:spcPts val="0"/>
              </a:spcBef>
              <a:spcAft>
                <a:spcPts val="0"/>
              </a:spcAft>
              <a:buSzPts val="2000"/>
              <a:buNone/>
            </a:pPr>
            <a:r>
              <a:t/>
            </a:r>
            <a:endParaRPr/>
          </a:p>
        </p:txBody>
      </p:sp>
      <p:pic>
        <p:nvPicPr>
          <p:cNvPr id="255" name="Google Shape;255;p19"/>
          <p:cNvPicPr preferRelativeResize="0"/>
          <p:nvPr/>
        </p:nvPicPr>
        <p:blipFill>
          <a:blip r:embed="rId3">
            <a:alphaModFix/>
          </a:blip>
          <a:stretch>
            <a:fillRect/>
          </a:stretch>
        </p:blipFill>
        <p:spPr>
          <a:xfrm>
            <a:off x="30475" y="-60175"/>
            <a:ext cx="12192000" cy="4023375"/>
          </a:xfrm>
          <a:prstGeom prst="rect">
            <a:avLst/>
          </a:prstGeom>
          <a:noFill/>
          <a:ln>
            <a:noFill/>
          </a:ln>
        </p:spPr>
      </p:pic>
      <p:pic>
        <p:nvPicPr>
          <p:cNvPr id="256" name="Google Shape;256;p19"/>
          <p:cNvPicPr preferRelativeResize="0"/>
          <p:nvPr/>
        </p:nvPicPr>
        <p:blipFill>
          <a:blip r:embed="rId4">
            <a:alphaModFix/>
          </a:blip>
          <a:stretch>
            <a:fillRect/>
          </a:stretch>
        </p:blipFill>
        <p:spPr>
          <a:xfrm>
            <a:off x="30475" y="3963200"/>
            <a:ext cx="12192000" cy="28948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pic>
        <p:nvPicPr>
          <p:cNvPr id="261" name="Google Shape;261;p20"/>
          <p:cNvPicPr preferRelativeResize="0"/>
          <p:nvPr/>
        </p:nvPicPr>
        <p:blipFill rotWithShape="1">
          <a:blip r:embed="rId3">
            <a:alphaModFix/>
          </a:blip>
          <a:srcRect b="0" l="0" r="0" t="0"/>
          <a:stretch/>
        </p:blipFill>
        <p:spPr>
          <a:xfrm>
            <a:off x="-658168" y="-352953"/>
            <a:ext cx="13508335" cy="7563906"/>
          </a:xfrm>
          <a:prstGeom prst="rect">
            <a:avLst/>
          </a:prstGeom>
          <a:noFill/>
          <a:ln>
            <a:noFill/>
          </a:ln>
        </p:spPr>
      </p:pic>
      <p:sp>
        <p:nvSpPr>
          <p:cNvPr id="262" name="Google Shape;262;p20"/>
          <p:cNvSpPr txBox="1"/>
          <p:nvPr>
            <p:ph type="title"/>
          </p:nvPr>
        </p:nvSpPr>
        <p:spPr>
          <a:xfrm>
            <a:off x="838200" y="681037"/>
            <a:ext cx="10515600" cy="1325563"/>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6600"/>
              <a:buFont typeface="Times New Roman"/>
              <a:buNone/>
            </a:pPr>
            <a:r>
              <a:rPr b="1" lang="mn-MN" sz="6600">
                <a:latin typeface="Times New Roman"/>
                <a:ea typeface="Times New Roman"/>
                <a:cs typeface="Times New Roman"/>
                <a:sym typeface="Times New Roman"/>
              </a:rPr>
              <a:t>ЛАД</a:t>
            </a:r>
            <a:endParaRPr sz="6600">
              <a:latin typeface="Times New Roman"/>
              <a:ea typeface="Times New Roman"/>
              <a:cs typeface="Times New Roman"/>
              <a:sym typeface="Times New Roman"/>
            </a:endParaRPr>
          </a:p>
        </p:txBody>
      </p:sp>
      <p:sp>
        <p:nvSpPr>
          <p:cNvPr id="263" name="Google Shape;263;p20"/>
          <p:cNvSpPr txBox="1"/>
          <p:nvPr>
            <p:ph idx="1" type="body"/>
          </p:nvPr>
        </p:nvSpPr>
        <p:spPr>
          <a:xfrm>
            <a:off x="659907" y="1734952"/>
            <a:ext cx="10872186" cy="4816768"/>
          </a:xfrm>
          <a:prstGeom prst="rect">
            <a:avLst/>
          </a:prstGeom>
          <a:solidFill>
            <a:schemeClr val="lt1">
              <a:alpha val="49803"/>
            </a:schemeClr>
          </a:solidFill>
          <a:ln>
            <a:noFill/>
          </a:ln>
        </p:spPr>
        <p:txBody>
          <a:bodyPr anchorCtr="0" anchor="t" bIns="45700" lIns="0" spcFirstLastPara="1" rIns="0" wrap="square" tIns="45700">
            <a:normAutofit/>
          </a:bodyPr>
          <a:lstStyle/>
          <a:p>
            <a:pPr indent="0" lvl="0" marL="0" rtl="0" algn="just">
              <a:lnSpc>
                <a:spcPct val="90000"/>
              </a:lnSpc>
              <a:spcBef>
                <a:spcPts val="0"/>
              </a:spcBef>
              <a:spcAft>
                <a:spcPts val="0"/>
              </a:spcAft>
              <a:buSzPts val="4400"/>
              <a:buNone/>
            </a:pPr>
            <a:r>
              <a:rPr b="1" lang="mn-MN" sz="4400">
                <a:solidFill>
                  <a:schemeClr val="dk1"/>
                </a:solidFill>
                <a:latin typeface="Times New Roman"/>
                <a:ea typeface="Times New Roman"/>
                <a:cs typeface="Times New Roman"/>
                <a:sym typeface="Times New Roman"/>
              </a:rPr>
              <a:t>Аялгуу бүтээгч эгшгүүд хоорондоо учир зүйн дарааллын нарийн харьцаанд оршдог. Хөгжмийн гоо зүйн үүднээс эгшгүүдийн өндөрлөгийн хувьд нийлэмжтэй, сонсголтой байх хууль. Хөгжим бүтээх язгуур махбод.</a:t>
            </a:r>
            <a:endParaRPr b="1" sz="44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pic>
        <p:nvPicPr>
          <p:cNvPr id="268" name="Google Shape;268;p21"/>
          <p:cNvPicPr preferRelativeResize="0"/>
          <p:nvPr/>
        </p:nvPicPr>
        <p:blipFill rotWithShape="1">
          <a:blip r:embed="rId3">
            <a:alphaModFix/>
          </a:blip>
          <a:srcRect b="0" l="0" r="0" t="0"/>
          <a:stretch/>
        </p:blipFill>
        <p:spPr>
          <a:xfrm>
            <a:off x="-648641" y="-376769"/>
            <a:ext cx="13489282" cy="7611537"/>
          </a:xfrm>
          <a:prstGeom prst="rect">
            <a:avLst/>
          </a:prstGeom>
          <a:noFill/>
          <a:ln>
            <a:noFill/>
          </a:ln>
        </p:spPr>
      </p:pic>
      <p:sp>
        <p:nvSpPr>
          <p:cNvPr id="269" name="Google Shape;269;p21"/>
          <p:cNvSpPr txBox="1"/>
          <p:nvPr>
            <p:ph type="title"/>
          </p:nvPr>
        </p:nvSpPr>
        <p:spPr>
          <a:xfrm>
            <a:off x="838199" y="977684"/>
            <a:ext cx="10515600" cy="1325563"/>
          </a:xfrm>
          <a:prstGeom prst="rect">
            <a:avLst/>
          </a:prstGeom>
          <a:noFill/>
          <a:ln>
            <a:noFill/>
          </a:ln>
        </p:spPr>
        <p:txBody>
          <a:bodyPr anchorCtr="0" anchor="b" bIns="45700" lIns="91425" spcFirstLastPara="1" rIns="91425" wrap="square" tIns="45700">
            <a:noAutofit/>
          </a:bodyPr>
          <a:lstStyle/>
          <a:p>
            <a:pPr indent="0" lvl="0" marL="0" rtl="0" algn="ctr">
              <a:lnSpc>
                <a:spcPct val="85000"/>
              </a:lnSpc>
              <a:spcBef>
                <a:spcPts val="0"/>
              </a:spcBef>
              <a:spcAft>
                <a:spcPts val="0"/>
              </a:spcAft>
              <a:buClr>
                <a:srgbClr val="3F3F3F"/>
              </a:buClr>
              <a:buSzPts val="4000"/>
              <a:buFont typeface="Times New Roman"/>
              <a:buNone/>
            </a:pPr>
            <a:br>
              <a:rPr b="1" lang="mn-MN" sz="4000">
                <a:latin typeface="Times New Roman"/>
                <a:ea typeface="Times New Roman"/>
                <a:cs typeface="Times New Roman"/>
                <a:sym typeface="Times New Roman"/>
              </a:rPr>
            </a:br>
            <a:br>
              <a:rPr b="1" lang="mn-MN" sz="4000">
                <a:latin typeface="Times New Roman"/>
                <a:ea typeface="Times New Roman"/>
                <a:cs typeface="Times New Roman"/>
                <a:sym typeface="Times New Roman"/>
              </a:rPr>
            </a:br>
            <a:br>
              <a:rPr b="1" lang="mn-MN" sz="4000">
                <a:latin typeface="Times New Roman"/>
                <a:ea typeface="Times New Roman"/>
                <a:cs typeface="Times New Roman"/>
                <a:sym typeface="Times New Roman"/>
              </a:rPr>
            </a:br>
            <a:r>
              <a:rPr b="1" lang="mn-MN" sz="4000">
                <a:latin typeface="Times New Roman"/>
                <a:ea typeface="Times New Roman"/>
                <a:cs typeface="Times New Roman"/>
                <a:sym typeface="Times New Roman"/>
              </a:rPr>
              <a:t>Мажор минорын I, V, IV өргийг гол өрөг гэх ба тоник (I) доминант (V)  субдоминант (IV) гэж нэрлэдэг. </a:t>
            </a:r>
            <a:br>
              <a:rPr b="1" lang="mn-MN" sz="4000">
                <a:latin typeface="Times New Roman"/>
                <a:ea typeface="Times New Roman"/>
                <a:cs typeface="Times New Roman"/>
                <a:sym typeface="Times New Roman"/>
              </a:rPr>
            </a:br>
            <a:endParaRPr b="1" sz="4000">
              <a:latin typeface="Times New Roman"/>
              <a:ea typeface="Times New Roman"/>
              <a:cs typeface="Times New Roman"/>
              <a:sym typeface="Times New Roman"/>
            </a:endParaRPr>
          </a:p>
        </p:txBody>
      </p:sp>
      <p:pic>
        <p:nvPicPr>
          <p:cNvPr id="270" name="Google Shape;270;p21"/>
          <p:cNvPicPr preferRelativeResize="0"/>
          <p:nvPr/>
        </p:nvPicPr>
        <p:blipFill>
          <a:blip r:embed="rId4">
            <a:alphaModFix/>
          </a:blip>
          <a:stretch>
            <a:fillRect/>
          </a:stretch>
        </p:blipFill>
        <p:spPr>
          <a:xfrm>
            <a:off x="1497774" y="2659125"/>
            <a:ext cx="8576975" cy="2181225"/>
          </a:xfrm>
          <a:prstGeom prst="rect">
            <a:avLst/>
          </a:prstGeom>
          <a:noFill/>
          <a:ln>
            <a:noFill/>
          </a:ln>
        </p:spPr>
      </p:pic>
      <p:sp>
        <p:nvSpPr>
          <p:cNvPr id="271" name="Google Shape;271;p21"/>
          <p:cNvSpPr txBox="1"/>
          <p:nvPr/>
        </p:nvSpPr>
        <p:spPr>
          <a:xfrm>
            <a:off x="509400" y="57637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mn-MN" sz="1800">
                <a:solidFill>
                  <a:schemeClr val="dk1"/>
                </a:solidFill>
                <a:latin typeface="Calibri"/>
                <a:ea typeface="Calibri"/>
                <a:cs typeface="Calibri"/>
                <a:sym typeface="Calibri"/>
              </a:rPr>
              <a:t>Мөн тэнд.</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pic>
        <p:nvPicPr>
          <p:cNvPr id="276" name="Google Shape;276;p22"/>
          <p:cNvPicPr preferRelativeResize="0"/>
          <p:nvPr/>
        </p:nvPicPr>
        <p:blipFill rotWithShape="1">
          <a:blip r:embed="rId3">
            <a:alphaModFix/>
          </a:blip>
          <a:srcRect b="0" l="0" r="0" t="0"/>
          <a:stretch/>
        </p:blipFill>
        <p:spPr>
          <a:xfrm>
            <a:off x="-734905" y="-359516"/>
            <a:ext cx="13489282" cy="7611537"/>
          </a:xfrm>
          <a:prstGeom prst="rect">
            <a:avLst/>
          </a:prstGeom>
          <a:noFill/>
          <a:ln>
            <a:noFill/>
          </a:ln>
        </p:spPr>
      </p:pic>
      <p:sp>
        <p:nvSpPr>
          <p:cNvPr id="277" name="Google Shape;277;p22"/>
          <p:cNvSpPr txBox="1"/>
          <p:nvPr>
            <p:ph type="title"/>
          </p:nvPr>
        </p:nvSpPr>
        <p:spPr>
          <a:xfrm>
            <a:off x="7385041" y="880265"/>
            <a:ext cx="5092460" cy="4037019"/>
          </a:xfrm>
          <a:prstGeom prst="rect">
            <a:avLst/>
          </a:prstGeom>
          <a:noFill/>
          <a:ln>
            <a:noFill/>
          </a:ln>
        </p:spPr>
        <p:txBody>
          <a:bodyPr anchorCtr="0" anchor="b" bIns="45700" lIns="91425" spcFirstLastPara="1" rIns="91425" wrap="square" tIns="45700">
            <a:noAutofit/>
          </a:bodyPr>
          <a:lstStyle/>
          <a:p>
            <a:pPr indent="0" lvl="0" marL="0" rtl="0" algn="l">
              <a:lnSpc>
                <a:spcPct val="85000"/>
              </a:lnSpc>
              <a:spcBef>
                <a:spcPts val="0"/>
              </a:spcBef>
              <a:spcAft>
                <a:spcPts val="0"/>
              </a:spcAft>
              <a:buClr>
                <a:srgbClr val="3F3F3F"/>
              </a:buClr>
              <a:buSzPts val="4800"/>
              <a:buFont typeface="Times New Roman"/>
              <a:buNone/>
            </a:pPr>
            <a:r>
              <a:rPr b="1" lang="mn-MN">
                <a:latin typeface="Times New Roman"/>
                <a:ea typeface="Times New Roman"/>
                <a:cs typeface="Times New Roman"/>
                <a:sym typeface="Times New Roman"/>
              </a:rPr>
              <a:t>Цомнолын I,III,V өргүүд тогтвортой, VII, II, IV, VI өргүүд тогтворгүй сонсогддог. </a:t>
            </a:r>
            <a:endParaRPr b="1">
              <a:latin typeface="Times New Roman"/>
              <a:ea typeface="Times New Roman"/>
              <a:cs typeface="Times New Roman"/>
              <a:sym typeface="Times New Roman"/>
            </a:endParaRPr>
          </a:p>
        </p:txBody>
      </p:sp>
      <p:sp>
        <p:nvSpPr>
          <p:cNvPr id="278" name="Google Shape;278;p22"/>
          <p:cNvSpPr txBox="1"/>
          <p:nvPr/>
        </p:nvSpPr>
        <p:spPr>
          <a:xfrm>
            <a:off x="0" y="6262777"/>
            <a:ext cx="241539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Calibri"/>
                <a:ea typeface="Calibri"/>
                <a:cs typeface="Calibri"/>
                <a:sym typeface="Calibri"/>
              </a:rPr>
              <a:t>Мөн тэнд.</a:t>
            </a:r>
            <a:endParaRPr sz="1800">
              <a:solidFill>
                <a:schemeClr val="dk1"/>
              </a:solidFill>
              <a:latin typeface="Calibri"/>
              <a:ea typeface="Calibri"/>
              <a:cs typeface="Calibri"/>
              <a:sym typeface="Calibri"/>
            </a:endParaRPr>
          </a:p>
        </p:txBody>
      </p:sp>
      <p:pic>
        <p:nvPicPr>
          <p:cNvPr id="279" name="Google Shape;279;p22"/>
          <p:cNvPicPr preferRelativeResize="0"/>
          <p:nvPr/>
        </p:nvPicPr>
        <p:blipFill>
          <a:blip r:embed="rId4">
            <a:alphaModFix/>
          </a:blip>
          <a:stretch>
            <a:fillRect/>
          </a:stretch>
        </p:blipFill>
        <p:spPr>
          <a:xfrm>
            <a:off x="772925" y="528025"/>
            <a:ext cx="6368975" cy="1463509"/>
          </a:xfrm>
          <a:prstGeom prst="rect">
            <a:avLst/>
          </a:prstGeom>
          <a:noFill/>
          <a:ln>
            <a:noFill/>
          </a:ln>
        </p:spPr>
      </p:pic>
      <p:pic>
        <p:nvPicPr>
          <p:cNvPr id="280" name="Google Shape;280;p22"/>
          <p:cNvPicPr preferRelativeResize="0"/>
          <p:nvPr/>
        </p:nvPicPr>
        <p:blipFill>
          <a:blip r:embed="rId5">
            <a:alphaModFix/>
          </a:blip>
          <a:stretch>
            <a:fillRect/>
          </a:stretch>
        </p:blipFill>
        <p:spPr>
          <a:xfrm>
            <a:off x="956025" y="2501700"/>
            <a:ext cx="5402000" cy="1214800"/>
          </a:xfrm>
          <a:prstGeom prst="rect">
            <a:avLst/>
          </a:prstGeom>
          <a:noFill/>
          <a:ln>
            <a:noFill/>
          </a:ln>
        </p:spPr>
      </p:pic>
      <p:pic>
        <p:nvPicPr>
          <p:cNvPr id="281" name="Google Shape;281;p22"/>
          <p:cNvPicPr preferRelativeResize="0"/>
          <p:nvPr/>
        </p:nvPicPr>
        <p:blipFill>
          <a:blip r:embed="rId6">
            <a:alphaModFix/>
          </a:blip>
          <a:stretch>
            <a:fillRect/>
          </a:stretch>
        </p:blipFill>
        <p:spPr>
          <a:xfrm>
            <a:off x="1740450" y="4404229"/>
            <a:ext cx="5388208" cy="11472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pic>
        <p:nvPicPr>
          <p:cNvPr id="286" name="Google Shape;286;p23"/>
          <p:cNvPicPr preferRelativeResize="0"/>
          <p:nvPr/>
        </p:nvPicPr>
        <p:blipFill rotWithShape="1">
          <a:blip r:embed="rId3">
            <a:alphaModFix/>
          </a:blip>
          <a:srcRect b="0" l="0" r="0" t="0"/>
          <a:stretch/>
        </p:blipFill>
        <p:spPr>
          <a:xfrm>
            <a:off x="-624826" y="-333900"/>
            <a:ext cx="13441651" cy="7525800"/>
          </a:xfrm>
          <a:prstGeom prst="rect">
            <a:avLst/>
          </a:prstGeom>
          <a:noFill/>
          <a:ln>
            <a:noFill/>
          </a:ln>
        </p:spPr>
      </p:pic>
      <p:sp>
        <p:nvSpPr>
          <p:cNvPr id="287" name="Google Shape;287;p23"/>
          <p:cNvSpPr txBox="1"/>
          <p:nvPr>
            <p:ph type="title"/>
          </p:nvPr>
        </p:nvSpPr>
        <p:spPr>
          <a:xfrm>
            <a:off x="868675" y="388587"/>
            <a:ext cx="10515600" cy="1325700"/>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4800"/>
              <a:buFont typeface="Times New Roman"/>
              <a:buNone/>
            </a:pPr>
            <a:r>
              <a:rPr b="1" lang="mn-MN">
                <a:latin typeface="Times New Roman"/>
                <a:ea typeface="Times New Roman"/>
                <a:cs typeface="Times New Roman"/>
                <a:sym typeface="Times New Roman"/>
              </a:rPr>
              <a:t>ХҮЧДЭЛ</a:t>
            </a:r>
            <a:endParaRPr>
              <a:latin typeface="Times New Roman"/>
              <a:ea typeface="Times New Roman"/>
              <a:cs typeface="Times New Roman"/>
              <a:sym typeface="Times New Roman"/>
            </a:endParaRPr>
          </a:p>
        </p:txBody>
      </p:sp>
      <p:sp>
        <p:nvSpPr>
          <p:cNvPr id="288" name="Google Shape;288;p23"/>
          <p:cNvSpPr txBox="1"/>
          <p:nvPr>
            <p:ph idx="1" type="body"/>
          </p:nvPr>
        </p:nvSpPr>
        <p:spPr>
          <a:xfrm>
            <a:off x="4367600" y="2169650"/>
            <a:ext cx="7556100" cy="4339200"/>
          </a:xfrm>
          <a:prstGeom prst="rect">
            <a:avLst/>
          </a:prstGeom>
          <a:solidFill>
            <a:schemeClr val="lt1"/>
          </a:solidFill>
          <a:ln>
            <a:noFill/>
          </a:ln>
        </p:spPr>
        <p:txBody>
          <a:bodyPr anchorCtr="0" anchor="t" bIns="45700" lIns="0" spcFirstLastPara="1" rIns="0" wrap="square" tIns="45700">
            <a:normAutofit lnSpcReduction="20000"/>
          </a:bodyPr>
          <a:lstStyle/>
          <a:p>
            <a:pPr indent="0" lvl="0" marL="0" rtl="0" algn="just">
              <a:lnSpc>
                <a:spcPct val="90000"/>
              </a:lnSpc>
              <a:spcBef>
                <a:spcPts val="0"/>
              </a:spcBef>
              <a:spcAft>
                <a:spcPts val="0"/>
              </a:spcAft>
              <a:buSzPts val="4400"/>
              <a:buNone/>
            </a:pPr>
            <a:r>
              <a:rPr b="1" lang="mn-MN" sz="4400">
                <a:solidFill>
                  <a:schemeClr val="dk1"/>
                </a:solidFill>
                <a:latin typeface="Times New Roman"/>
                <a:ea typeface="Times New Roman"/>
                <a:cs typeface="Times New Roman"/>
                <a:sym typeface="Times New Roman"/>
              </a:rPr>
              <a:t>Дууг чанга дуулах уу, аяархан аялах уу? Хөгжмийн бүтээлийг чанга хөгжимдөх үү, эсвэл зөөлөвтөр хөгжимдөх үү? гэдэг нь дурын явдал огт биш, тухайн бүтээлийн агуулгатай тун нарийн уялдаа шүтэлцээтэй ухагдахуун юм. </a:t>
            </a:r>
            <a:endParaRPr b="1" sz="44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pic>
        <p:nvPicPr>
          <p:cNvPr id="293" name="Google Shape;293;p24"/>
          <p:cNvPicPr preferRelativeResize="0"/>
          <p:nvPr/>
        </p:nvPicPr>
        <p:blipFill rotWithShape="1">
          <a:blip r:embed="rId3">
            <a:alphaModFix/>
          </a:blip>
          <a:srcRect b="0" l="0" r="0" t="0"/>
          <a:stretch/>
        </p:blipFill>
        <p:spPr>
          <a:xfrm>
            <a:off x="-624826" y="-333900"/>
            <a:ext cx="13441651" cy="7525800"/>
          </a:xfrm>
          <a:prstGeom prst="rect">
            <a:avLst/>
          </a:prstGeom>
          <a:noFill/>
          <a:ln>
            <a:noFill/>
          </a:ln>
        </p:spPr>
      </p:pic>
      <p:sp>
        <p:nvSpPr>
          <p:cNvPr id="294" name="Google Shape;294;p24"/>
          <p:cNvSpPr txBox="1"/>
          <p:nvPr>
            <p:ph type="title"/>
          </p:nvPr>
        </p:nvSpPr>
        <p:spPr>
          <a:xfrm>
            <a:off x="1068937" y="258343"/>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mn-MN" sz="4800">
                <a:latin typeface="Times New Roman"/>
                <a:ea typeface="Times New Roman"/>
                <a:cs typeface="Times New Roman"/>
                <a:sym typeface="Times New Roman"/>
              </a:rPr>
              <a:t>Тодорхой хүчлэгүүд:</a:t>
            </a:r>
            <a:endParaRPr b="1" sz="4800">
              <a:latin typeface="Times New Roman"/>
              <a:ea typeface="Times New Roman"/>
              <a:cs typeface="Times New Roman"/>
              <a:sym typeface="Times New Roman"/>
            </a:endParaRPr>
          </a:p>
        </p:txBody>
      </p:sp>
      <p:sp>
        <p:nvSpPr>
          <p:cNvPr id="295" name="Google Shape;295;p24"/>
          <p:cNvSpPr txBox="1"/>
          <p:nvPr>
            <p:ph idx="1" type="body"/>
          </p:nvPr>
        </p:nvSpPr>
        <p:spPr>
          <a:xfrm>
            <a:off x="1972448" y="1903083"/>
            <a:ext cx="7932938" cy="4351338"/>
          </a:xfrm>
          <a:prstGeom prst="rect">
            <a:avLst/>
          </a:prstGeom>
          <a:noFill/>
          <a:ln>
            <a:noFill/>
          </a:ln>
        </p:spPr>
        <p:txBody>
          <a:bodyPr anchorCtr="0" anchor="t" bIns="45700" lIns="0" spcFirstLastPara="1" rIns="0" wrap="square" tIns="45700">
            <a:normAutofit fontScale="85000" lnSpcReduction="20000"/>
          </a:bodyPr>
          <a:lstStyle/>
          <a:p>
            <a:pPr indent="-194310" lvl="0" marL="91440" rtl="0" algn="l">
              <a:lnSpc>
                <a:spcPct val="90000"/>
              </a:lnSpc>
              <a:spcBef>
                <a:spcPts val="0"/>
              </a:spcBef>
              <a:spcAft>
                <a:spcPts val="0"/>
              </a:spcAft>
              <a:buSzPct val="100000"/>
              <a:buChar char=" "/>
            </a:pPr>
            <a:r>
              <a:rPr b="1" lang="mn-MN" sz="3600">
                <a:latin typeface="Times New Roman"/>
                <a:ea typeface="Times New Roman"/>
                <a:cs typeface="Times New Roman"/>
                <a:sym typeface="Times New Roman"/>
              </a:rPr>
              <a:t>Fortissimo (фортиссимо) - “ff” -            маш чанга</a:t>
            </a:r>
            <a:endParaRPr b="1" sz="3600">
              <a:latin typeface="Times New Roman"/>
              <a:ea typeface="Times New Roman"/>
              <a:cs typeface="Times New Roman"/>
              <a:sym typeface="Times New Roman"/>
            </a:endParaRPr>
          </a:p>
          <a:p>
            <a:pPr indent="-194310" lvl="0" marL="91440" rtl="0" algn="l">
              <a:lnSpc>
                <a:spcPct val="90000"/>
              </a:lnSpc>
              <a:spcBef>
                <a:spcPts val="1400"/>
              </a:spcBef>
              <a:spcAft>
                <a:spcPts val="0"/>
              </a:spcAft>
              <a:buSzPct val="100000"/>
              <a:buChar char=" "/>
            </a:pPr>
            <a:r>
              <a:rPr b="1" lang="mn-MN" sz="3600">
                <a:latin typeface="Times New Roman"/>
                <a:ea typeface="Times New Roman"/>
                <a:cs typeface="Times New Roman"/>
                <a:sym typeface="Times New Roman"/>
              </a:rPr>
              <a:t>Forte (форте) - “f”- чанга</a:t>
            </a:r>
            <a:endParaRPr b="1" sz="3600">
              <a:latin typeface="Times New Roman"/>
              <a:ea typeface="Times New Roman"/>
              <a:cs typeface="Times New Roman"/>
              <a:sym typeface="Times New Roman"/>
            </a:endParaRPr>
          </a:p>
          <a:p>
            <a:pPr indent="-194310" lvl="0" marL="91440" rtl="0" algn="l">
              <a:lnSpc>
                <a:spcPct val="90000"/>
              </a:lnSpc>
              <a:spcBef>
                <a:spcPts val="1400"/>
              </a:spcBef>
              <a:spcAft>
                <a:spcPts val="0"/>
              </a:spcAft>
              <a:buSzPct val="100000"/>
              <a:buChar char=" "/>
            </a:pPr>
            <a:r>
              <a:rPr b="1" lang="mn-MN" sz="3600">
                <a:latin typeface="Times New Roman"/>
                <a:ea typeface="Times New Roman"/>
                <a:cs typeface="Times New Roman"/>
                <a:sym typeface="Times New Roman"/>
              </a:rPr>
              <a:t>Mezzo forte (меццо форте) - “mf”- чангавтар</a:t>
            </a:r>
            <a:endParaRPr b="1" sz="3600">
              <a:latin typeface="Times New Roman"/>
              <a:ea typeface="Times New Roman"/>
              <a:cs typeface="Times New Roman"/>
              <a:sym typeface="Times New Roman"/>
            </a:endParaRPr>
          </a:p>
          <a:p>
            <a:pPr indent="-194310" lvl="0" marL="91440" rtl="0" algn="l">
              <a:lnSpc>
                <a:spcPct val="90000"/>
              </a:lnSpc>
              <a:spcBef>
                <a:spcPts val="1400"/>
              </a:spcBef>
              <a:spcAft>
                <a:spcPts val="0"/>
              </a:spcAft>
              <a:buSzPct val="100000"/>
              <a:buChar char=" "/>
            </a:pPr>
            <a:r>
              <a:rPr b="1" lang="mn-MN" sz="3600">
                <a:latin typeface="Times New Roman"/>
                <a:ea typeface="Times New Roman"/>
                <a:cs typeface="Times New Roman"/>
                <a:sym typeface="Times New Roman"/>
              </a:rPr>
              <a:t>Mezzo piano (меццо пиано) - “mp”- аяавтар</a:t>
            </a:r>
            <a:endParaRPr b="1" sz="3600">
              <a:latin typeface="Times New Roman"/>
              <a:ea typeface="Times New Roman"/>
              <a:cs typeface="Times New Roman"/>
              <a:sym typeface="Times New Roman"/>
            </a:endParaRPr>
          </a:p>
          <a:p>
            <a:pPr indent="-194310" lvl="0" marL="91440" rtl="0" algn="l">
              <a:lnSpc>
                <a:spcPct val="90000"/>
              </a:lnSpc>
              <a:spcBef>
                <a:spcPts val="1400"/>
              </a:spcBef>
              <a:spcAft>
                <a:spcPts val="0"/>
              </a:spcAft>
              <a:buSzPct val="100000"/>
              <a:buChar char=" "/>
            </a:pPr>
            <a:r>
              <a:rPr b="1" lang="mn-MN" sz="3600">
                <a:latin typeface="Times New Roman"/>
                <a:ea typeface="Times New Roman"/>
                <a:cs typeface="Times New Roman"/>
                <a:sym typeface="Times New Roman"/>
              </a:rPr>
              <a:t>Piano (пиано) - “p”- аяар</a:t>
            </a:r>
            <a:endParaRPr b="1" sz="3600">
              <a:latin typeface="Times New Roman"/>
              <a:ea typeface="Times New Roman"/>
              <a:cs typeface="Times New Roman"/>
              <a:sym typeface="Times New Roman"/>
            </a:endParaRPr>
          </a:p>
          <a:p>
            <a:pPr indent="-194310" lvl="0" marL="91440" rtl="0" algn="l">
              <a:lnSpc>
                <a:spcPct val="90000"/>
              </a:lnSpc>
              <a:spcBef>
                <a:spcPts val="1400"/>
              </a:spcBef>
              <a:spcAft>
                <a:spcPts val="0"/>
              </a:spcAft>
              <a:buSzPct val="100000"/>
              <a:buChar char=" "/>
            </a:pPr>
            <a:r>
              <a:rPr b="1" lang="mn-MN" sz="3600">
                <a:latin typeface="Times New Roman"/>
                <a:ea typeface="Times New Roman"/>
                <a:cs typeface="Times New Roman"/>
                <a:sym typeface="Times New Roman"/>
              </a:rPr>
              <a:t>Pianissimo (пианиссимо)  - “pp”-         маш аяар</a:t>
            </a:r>
            <a:endParaRPr b="1" sz="3600">
              <a:latin typeface="Times New Roman"/>
              <a:ea typeface="Times New Roman"/>
              <a:cs typeface="Times New Roman"/>
              <a:sym typeface="Times New Roman"/>
            </a:endParaRPr>
          </a:p>
          <a:p>
            <a:pPr indent="0" lvl="0" marL="91440" rtl="0" algn="l">
              <a:lnSpc>
                <a:spcPct val="90000"/>
              </a:lnSpc>
              <a:spcBef>
                <a:spcPts val="1400"/>
              </a:spcBef>
              <a:spcAft>
                <a:spcPts val="0"/>
              </a:spcAft>
              <a:buSzPct val="100000"/>
              <a:buNone/>
            </a:pPr>
            <a:r>
              <a:t/>
            </a:r>
            <a:endParaRPr b="1" sz="3600">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pic>
        <p:nvPicPr>
          <p:cNvPr id="300" name="Google Shape;300;p25"/>
          <p:cNvPicPr preferRelativeResize="0"/>
          <p:nvPr/>
        </p:nvPicPr>
        <p:blipFill rotWithShape="1">
          <a:blip r:embed="rId3">
            <a:alphaModFix/>
          </a:blip>
          <a:srcRect b="0" l="0" r="0" t="0"/>
          <a:stretch/>
        </p:blipFill>
        <p:spPr>
          <a:xfrm>
            <a:off x="-624826" y="-333900"/>
            <a:ext cx="13441651" cy="7525800"/>
          </a:xfrm>
          <a:prstGeom prst="rect">
            <a:avLst/>
          </a:prstGeom>
          <a:noFill/>
          <a:ln>
            <a:noFill/>
          </a:ln>
        </p:spPr>
      </p:pic>
      <p:sp>
        <p:nvSpPr>
          <p:cNvPr id="301" name="Google Shape;301;p25"/>
          <p:cNvSpPr txBox="1"/>
          <p:nvPr>
            <p:ph type="title"/>
          </p:nvPr>
        </p:nvSpPr>
        <p:spPr>
          <a:xfrm>
            <a:off x="501770" y="149799"/>
            <a:ext cx="10515600" cy="1325563"/>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4800"/>
              <a:buFont typeface="Times New Roman"/>
              <a:buNone/>
            </a:pPr>
            <a:r>
              <a:rPr b="1" lang="mn-MN" sz="4800">
                <a:latin typeface="Times New Roman"/>
                <a:ea typeface="Times New Roman"/>
                <a:cs typeface="Times New Roman"/>
                <a:sym typeface="Times New Roman"/>
              </a:rPr>
              <a:t>Аялгуугаар хувьсах хүчлэг</a:t>
            </a:r>
            <a:endParaRPr b="1" sz="4800">
              <a:latin typeface="Times New Roman"/>
              <a:ea typeface="Times New Roman"/>
              <a:cs typeface="Times New Roman"/>
              <a:sym typeface="Times New Roman"/>
            </a:endParaRPr>
          </a:p>
        </p:txBody>
      </p:sp>
      <p:sp>
        <p:nvSpPr>
          <p:cNvPr id="302" name="Google Shape;302;p25"/>
          <p:cNvSpPr txBox="1"/>
          <p:nvPr>
            <p:ph idx="1" type="body"/>
          </p:nvPr>
        </p:nvSpPr>
        <p:spPr>
          <a:xfrm>
            <a:off x="1342844" y="1959061"/>
            <a:ext cx="9506310" cy="3669319"/>
          </a:xfrm>
          <a:prstGeom prst="rect">
            <a:avLst/>
          </a:prstGeom>
          <a:noFill/>
          <a:ln>
            <a:noFill/>
          </a:ln>
        </p:spPr>
        <p:txBody>
          <a:bodyPr anchorCtr="0" anchor="t" bIns="45700" lIns="0" spcFirstLastPara="1" rIns="0" wrap="square" tIns="45700">
            <a:normAutofit fontScale="92500" lnSpcReduction="20000"/>
          </a:bodyPr>
          <a:lstStyle/>
          <a:p>
            <a:pPr indent="-211455" lvl="0" marL="91440" rtl="0" algn="l">
              <a:lnSpc>
                <a:spcPct val="90000"/>
              </a:lnSpc>
              <a:spcBef>
                <a:spcPts val="0"/>
              </a:spcBef>
              <a:spcAft>
                <a:spcPts val="0"/>
              </a:spcAft>
              <a:buSzPct val="100000"/>
              <a:buChar char=" "/>
            </a:pPr>
            <a:r>
              <a:rPr b="1" lang="mn-MN" sz="3600">
                <a:latin typeface="Times New Roman"/>
                <a:ea typeface="Times New Roman"/>
                <a:cs typeface="Times New Roman"/>
                <a:sym typeface="Times New Roman"/>
              </a:rPr>
              <a:t>Crescendo (крешендо) – чангарах</a:t>
            </a:r>
            <a:endParaRPr b="1" sz="3600">
              <a:latin typeface="Times New Roman"/>
              <a:ea typeface="Times New Roman"/>
              <a:cs typeface="Times New Roman"/>
              <a:sym typeface="Times New Roman"/>
            </a:endParaRPr>
          </a:p>
          <a:p>
            <a:pPr indent="-211455" lvl="0" marL="91440" rtl="0" algn="l">
              <a:lnSpc>
                <a:spcPct val="90000"/>
              </a:lnSpc>
              <a:spcBef>
                <a:spcPts val="1400"/>
              </a:spcBef>
              <a:spcAft>
                <a:spcPts val="0"/>
              </a:spcAft>
              <a:buSzPct val="100000"/>
              <a:buChar char=" "/>
            </a:pPr>
            <a:r>
              <a:rPr b="1" lang="mn-MN" sz="3600">
                <a:latin typeface="Times New Roman"/>
                <a:ea typeface="Times New Roman"/>
                <a:cs typeface="Times New Roman"/>
                <a:sym typeface="Times New Roman"/>
              </a:rPr>
              <a:t>Poco a poco crescendo (поко а поко крешендо) – бага багаар чангарах</a:t>
            </a:r>
            <a:endParaRPr b="1" sz="3600">
              <a:latin typeface="Times New Roman"/>
              <a:ea typeface="Times New Roman"/>
              <a:cs typeface="Times New Roman"/>
              <a:sym typeface="Times New Roman"/>
            </a:endParaRPr>
          </a:p>
          <a:p>
            <a:pPr indent="-211455" lvl="0" marL="91440" rtl="0" algn="l">
              <a:lnSpc>
                <a:spcPct val="90000"/>
              </a:lnSpc>
              <a:spcBef>
                <a:spcPts val="1400"/>
              </a:spcBef>
              <a:spcAft>
                <a:spcPts val="0"/>
              </a:spcAft>
              <a:buSzPct val="100000"/>
              <a:buChar char=" "/>
            </a:pPr>
            <a:r>
              <a:rPr b="1" lang="mn-MN" sz="3600">
                <a:latin typeface="Times New Roman"/>
                <a:ea typeface="Times New Roman"/>
                <a:cs typeface="Times New Roman"/>
                <a:sym typeface="Times New Roman"/>
              </a:rPr>
              <a:t>Poco a poco diminuendo (поко а поко диминүендо)  – бага багаар зөөлрөх</a:t>
            </a:r>
            <a:endParaRPr b="1" sz="3600">
              <a:latin typeface="Times New Roman"/>
              <a:ea typeface="Times New Roman"/>
              <a:cs typeface="Times New Roman"/>
              <a:sym typeface="Times New Roman"/>
            </a:endParaRPr>
          </a:p>
          <a:p>
            <a:pPr indent="-211455" lvl="0" marL="91440" rtl="0" algn="l">
              <a:lnSpc>
                <a:spcPct val="90000"/>
              </a:lnSpc>
              <a:spcBef>
                <a:spcPts val="1400"/>
              </a:spcBef>
              <a:spcAft>
                <a:spcPts val="0"/>
              </a:spcAft>
              <a:buSzPct val="100000"/>
              <a:buChar char=" "/>
            </a:pPr>
            <a:r>
              <a:rPr b="1" lang="mn-MN" sz="3600">
                <a:latin typeface="Times New Roman"/>
                <a:ea typeface="Times New Roman"/>
                <a:cs typeface="Times New Roman"/>
                <a:sym typeface="Times New Roman"/>
              </a:rPr>
              <a:t>Smorzando (сморцандо) – замхрах, хурдаа саагаад замхрах</a:t>
            </a:r>
            <a:endParaRPr b="1" sz="3600">
              <a:latin typeface="Times New Roman"/>
              <a:ea typeface="Times New Roman"/>
              <a:cs typeface="Times New Roman"/>
              <a:sym typeface="Times New Roman"/>
            </a:endParaRPr>
          </a:p>
          <a:p>
            <a:pPr indent="-211455" lvl="0" marL="91440" rtl="0" algn="l">
              <a:lnSpc>
                <a:spcPct val="90000"/>
              </a:lnSpc>
              <a:spcBef>
                <a:spcPts val="1400"/>
              </a:spcBef>
              <a:spcAft>
                <a:spcPts val="0"/>
              </a:spcAft>
              <a:buSzPct val="100000"/>
              <a:buChar char=" "/>
            </a:pPr>
            <a:r>
              <a:rPr b="1" lang="mn-MN" sz="3600">
                <a:latin typeface="Times New Roman"/>
                <a:ea typeface="Times New Roman"/>
                <a:cs typeface="Times New Roman"/>
                <a:sym typeface="Times New Roman"/>
              </a:rPr>
              <a:t>Morendo (морендо) – нам гүм болох</a:t>
            </a:r>
            <a:endParaRPr b="1" sz="3600">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pic>
        <p:nvPicPr>
          <p:cNvPr id="307" name="Google Shape;307;p26"/>
          <p:cNvPicPr preferRelativeResize="0"/>
          <p:nvPr/>
        </p:nvPicPr>
        <p:blipFill rotWithShape="1">
          <a:blip r:embed="rId3">
            <a:alphaModFix/>
          </a:blip>
          <a:srcRect b="0" l="0" r="0" t="0"/>
          <a:stretch/>
        </p:blipFill>
        <p:spPr>
          <a:xfrm>
            <a:off x="-624826" y="-333900"/>
            <a:ext cx="13441651" cy="7525800"/>
          </a:xfrm>
          <a:prstGeom prst="rect">
            <a:avLst/>
          </a:prstGeom>
          <a:noFill/>
          <a:ln>
            <a:noFill/>
          </a:ln>
        </p:spPr>
      </p:pic>
      <p:sp>
        <p:nvSpPr>
          <p:cNvPr id="308" name="Google Shape;308;p26"/>
          <p:cNvSpPr txBox="1"/>
          <p:nvPr>
            <p:ph type="title"/>
          </p:nvPr>
        </p:nvSpPr>
        <p:spPr>
          <a:xfrm>
            <a:off x="708804" y="198376"/>
            <a:ext cx="10515600" cy="1325563"/>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4800"/>
              <a:buFont typeface="Times New Roman"/>
              <a:buNone/>
            </a:pPr>
            <a:r>
              <a:rPr b="1" lang="mn-MN" sz="4800">
                <a:latin typeface="Times New Roman"/>
                <a:ea typeface="Times New Roman"/>
                <a:cs typeface="Times New Roman"/>
                <a:sym typeface="Times New Roman"/>
              </a:rPr>
              <a:t>Хүчлэгийн түвшин өөрчлөх</a:t>
            </a:r>
            <a:endParaRPr b="1" sz="4800">
              <a:latin typeface="Times New Roman"/>
              <a:ea typeface="Times New Roman"/>
              <a:cs typeface="Times New Roman"/>
              <a:sym typeface="Times New Roman"/>
            </a:endParaRPr>
          </a:p>
        </p:txBody>
      </p:sp>
      <p:sp>
        <p:nvSpPr>
          <p:cNvPr id="309" name="Google Shape;309;p26"/>
          <p:cNvSpPr txBox="1"/>
          <p:nvPr>
            <p:ph idx="1" type="body"/>
          </p:nvPr>
        </p:nvSpPr>
        <p:spPr>
          <a:xfrm>
            <a:off x="923027" y="2360701"/>
            <a:ext cx="9965062" cy="4351338"/>
          </a:xfrm>
          <a:prstGeom prst="rect">
            <a:avLst/>
          </a:prstGeom>
          <a:noFill/>
          <a:ln>
            <a:noFill/>
          </a:ln>
        </p:spPr>
        <p:txBody>
          <a:bodyPr anchorCtr="0" anchor="t" bIns="45700" lIns="0" spcFirstLastPara="1" rIns="0" wrap="square" tIns="45700">
            <a:normAutofit/>
          </a:bodyPr>
          <a:lstStyle/>
          <a:p>
            <a:pPr indent="-228600" lvl="0" marL="91440" rtl="0" algn="ctr">
              <a:lnSpc>
                <a:spcPct val="90000"/>
              </a:lnSpc>
              <a:spcBef>
                <a:spcPts val="0"/>
              </a:spcBef>
              <a:spcAft>
                <a:spcPts val="0"/>
              </a:spcAft>
              <a:buSzPts val="3600"/>
              <a:buChar char=" "/>
            </a:pPr>
            <a:r>
              <a:rPr b="1" lang="mn-MN" sz="3600">
                <a:latin typeface="Times New Roman"/>
                <a:ea typeface="Times New Roman"/>
                <a:cs typeface="Times New Roman"/>
                <a:sym typeface="Times New Roman"/>
              </a:rPr>
              <a:t>Piu forte (пиү форте) – арай илүү чанга</a:t>
            </a:r>
            <a:endParaRPr b="1" sz="3600">
              <a:latin typeface="Times New Roman"/>
              <a:ea typeface="Times New Roman"/>
              <a:cs typeface="Times New Roman"/>
              <a:sym typeface="Times New Roman"/>
            </a:endParaRPr>
          </a:p>
          <a:p>
            <a:pPr indent="-228600" lvl="0" marL="91440" rtl="0" algn="ctr">
              <a:lnSpc>
                <a:spcPct val="90000"/>
              </a:lnSpc>
              <a:spcBef>
                <a:spcPts val="1400"/>
              </a:spcBef>
              <a:spcAft>
                <a:spcPts val="0"/>
              </a:spcAft>
              <a:buSzPts val="3600"/>
              <a:buChar char=" "/>
            </a:pPr>
            <a:r>
              <a:rPr b="1" lang="mn-MN" sz="3600">
                <a:latin typeface="Times New Roman"/>
                <a:ea typeface="Times New Roman"/>
                <a:cs typeface="Times New Roman"/>
                <a:sym typeface="Times New Roman"/>
              </a:rPr>
              <a:t>Meno forte (мэнэ форте)  – арай дутуу чанга</a:t>
            </a:r>
            <a:endParaRPr b="1" sz="3600">
              <a:latin typeface="Times New Roman"/>
              <a:ea typeface="Times New Roman"/>
              <a:cs typeface="Times New Roman"/>
              <a:sym typeface="Times New Roman"/>
            </a:endParaRPr>
          </a:p>
          <a:p>
            <a:pPr indent="-228600" lvl="0" marL="91440" rtl="0" algn="ctr">
              <a:lnSpc>
                <a:spcPct val="90000"/>
              </a:lnSpc>
              <a:spcBef>
                <a:spcPts val="1400"/>
              </a:spcBef>
              <a:spcAft>
                <a:spcPts val="0"/>
              </a:spcAft>
              <a:buSzPts val="3600"/>
              <a:buChar char=" "/>
            </a:pPr>
            <a:r>
              <a:rPr b="1" lang="mn-MN" sz="3600">
                <a:latin typeface="Times New Roman"/>
                <a:ea typeface="Times New Roman"/>
                <a:cs typeface="Times New Roman"/>
                <a:sym typeface="Times New Roman"/>
              </a:rPr>
              <a:t>Sforzando -sF (сфорцандо)  – тодорхой эгшгүүдийн огцом цохилт</a:t>
            </a:r>
            <a:endParaRPr b="1" sz="3600">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pic>
        <p:nvPicPr>
          <p:cNvPr id="314" name="Google Shape;314;p27"/>
          <p:cNvPicPr preferRelativeResize="0"/>
          <p:nvPr/>
        </p:nvPicPr>
        <p:blipFill rotWithShape="1">
          <a:blip r:embed="rId3">
            <a:alphaModFix/>
          </a:blip>
          <a:srcRect b="0" l="0" r="0" t="0"/>
          <a:stretch/>
        </p:blipFill>
        <p:spPr>
          <a:xfrm>
            <a:off x="-624826" y="-333900"/>
            <a:ext cx="13441651" cy="7525800"/>
          </a:xfrm>
          <a:prstGeom prst="rect">
            <a:avLst/>
          </a:prstGeom>
          <a:noFill/>
          <a:ln>
            <a:noFill/>
          </a:ln>
        </p:spPr>
      </p:pic>
      <p:sp>
        <p:nvSpPr>
          <p:cNvPr id="315" name="Google Shape;315;p27"/>
          <p:cNvSpPr txBox="1"/>
          <p:nvPr>
            <p:ph type="title"/>
          </p:nvPr>
        </p:nvSpPr>
        <p:spPr>
          <a:xfrm>
            <a:off x="868680" y="379112"/>
            <a:ext cx="10515600" cy="1325563"/>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6600"/>
              <a:buFont typeface="Times New Roman"/>
              <a:buNone/>
            </a:pPr>
            <a:r>
              <a:rPr b="1" lang="mn-MN" sz="6600">
                <a:latin typeface="Times New Roman"/>
                <a:ea typeface="Times New Roman"/>
                <a:cs typeface="Times New Roman"/>
                <a:sym typeface="Times New Roman"/>
              </a:rPr>
              <a:t>ХУРД</a:t>
            </a:r>
            <a:endParaRPr sz="6600">
              <a:latin typeface="Times New Roman"/>
              <a:ea typeface="Times New Roman"/>
              <a:cs typeface="Times New Roman"/>
              <a:sym typeface="Times New Roman"/>
            </a:endParaRPr>
          </a:p>
        </p:txBody>
      </p:sp>
      <p:sp>
        <p:nvSpPr>
          <p:cNvPr id="316" name="Google Shape;316;p27"/>
          <p:cNvSpPr txBox="1"/>
          <p:nvPr>
            <p:ph idx="1" type="body"/>
          </p:nvPr>
        </p:nvSpPr>
        <p:spPr>
          <a:xfrm>
            <a:off x="1097280" y="1845734"/>
            <a:ext cx="10058400" cy="4023360"/>
          </a:xfrm>
          <a:prstGeom prst="rect">
            <a:avLst/>
          </a:prstGeom>
          <a:solidFill>
            <a:schemeClr val="lt1">
              <a:alpha val="49803"/>
            </a:schemeClr>
          </a:solidFill>
          <a:ln>
            <a:noFill/>
          </a:ln>
        </p:spPr>
        <p:txBody>
          <a:bodyPr anchorCtr="0" anchor="t" bIns="45700" lIns="0" spcFirstLastPara="1" rIns="0" wrap="square" tIns="45700">
            <a:normAutofit lnSpcReduction="10000"/>
          </a:bodyPr>
          <a:lstStyle/>
          <a:p>
            <a:pPr indent="0" lvl="0" marL="0" rtl="0" algn="just">
              <a:lnSpc>
                <a:spcPct val="90000"/>
              </a:lnSpc>
              <a:spcBef>
                <a:spcPts val="0"/>
              </a:spcBef>
              <a:spcAft>
                <a:spcPts val="0"/>
              </a:spcAft>
              <a:buSzPts val="4400"/>
              <a:buNone/>
            </a:pPr>
            <a:r>
              <a:rPr b="1" lang="mn-MN" sz="4400">
                <a:solidFill>
                  <a:schemeClr val="dk1"/>
                </a:solidFill>
                <a:latin typeface="Times New Roman"/>
                <a:ea typeface="Times New Roman"/>
                <a:cs typeface="Times New Roman"/>
                <a:sym typeface="Times New Roman"/>
              </a:rPr>
              <a:t>Хөгжимд тухайн бүтээлийн дуулах, хөгжимдөхөд хэмжээний хувийн үргэлжлэх цагийг заах хугацаа хурдыг темп гэнэ. Хурд нь илэрхийллийн хэрэгслэлийн хувьд хөгжмийн зохиолын утга агууллаас шалтгаалж янз бүр байдаг.</a:t>
            </a:r>
            <a:endParaRPr b="1" sz="44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pic>
        <p:nvPicPr>
          <p:cNvPr id="321" name="Google Shape;321;p28"/>
          <p:cNvPicPr preferRelativeResize="0"/>
          <p:nvPr/>
        </p:nvPicPr>
        <p:blipFill rotWithShape="1">
          <a:blip r:embed="rId3">
            <a:alphaModFix/>
          </a:blip>
          <a:srcRect b="0" l="0" r="0" t="0"/>
          <a:stretch/>
        </p:blipFill>
        <p:spPr>
          <a:xfrm>
            <a:off x="-624826" y="-333900"/>
            <a:ext cx="13441651" cy="7525800"/>
          </a:xfrm>
          <a:prstGeom prst="rect">
            <a:avLst/>
          </a:prstGeom>
          <a:noFill/>
          <a:ln>
            <a:noFill/>
          </a:ln>
        </p:spPr>
      </p:pic>
      <p:pic>
        <p:nvPicPr>
          <p:cNvPr id="322" name="Google Shape;322;p28"/>
          <p:cNvPicPr preferRelativeResize="0"/>
          <p:nvPr/>
        </p:nvPicPr>
        <p:blipFill rotWithShape="1">
          <a:blip r:embed="rId3">
            <a:alphaModFix/>
          </a:blip>
          <a:srcRect b="0" l="0" r="0" t="0"/>
          <a:stretch/>
        </p:blipFill>
        <p:spPr>
          <a:xfrm>
            <a:off x="-429293" y="-126694"/>
            <a:ext cx="13441651" cy="7111387"/>
          </a:xfrm>
          <a:prstGeom prst="rect">
            <a:avLst/>
          </a:prstGeom>
          <a:noFill/>
          <a:ln>
            <a:noFill/>
          </a:ln>
        </p:spPr>
      </p:pic>
      <p:sp>
        <p:nvSpPr>
          <p:cNvPr id="323" name="Google Shape;323;p28"/>
          <p:cNvSpPr txBox="1"/>
          <p:nvPr>
            <p:ph type="title"/>
          </p:nvPr>
        </p:nvSpPr>
        <p:spPr>
          <a:xfrm>
            <a:off x="432758" y="3058660"/>
            <a:ext cx="10515600" cy="2367355"/>
          </a:xfrm>
          <a:prstGeom prst="rect">
            <a:avLst/>
          </a:prstGeom>
          <a:noFill/>
          <a:ln>
            <a:noFill/>
          </a:ln>
        </p:spPr>
        <p:txBody>
          <a:bodyPr anchorCtr="0" anchor="b" bIns="45700" lIns="91425" spcFirstLastPara="1" rIns="91425" wrap="square" tIns="45700">
            <a:normAutofit fontScale="90000"/>
          </a:bodyPr>
          <a:lstStyle/>
          <a:p>
            <a:pPr indent="0" lvl="0" marL="0" rtl="0" algn="l">
              <a:lnSpc>
                <a:spcPct val="85000"/>
              </a:lnSpc>
              <a:spcBef>
                <a:spcPts val="0"/>
              </a:spcBef>
              <a:spcAft>
                <a:spcPts val="0"/>
              </a:spcAft>
              <a:buClr>
                <a:srgbClr val="3F3F3F"/>
              </a:buClr>
              <a:buSzPct val="120000"/>
              <a:buFont typeface="Calibri"/>
              <a:buNone/>
            </a:pPr>
            <a:r>
              <a:rPr b="1" i="1" lang="mn-MN"/>
              <a:t>Давтах асуулт</a:t>
            </a:r>
            <a:br>
              <a:rPr lang="mn-MN"/>
            </a:br>
            <a:r>
              <a:rPr lang="mn-MN" sz="4000">
                <a:latin typeface="Times New Roman"/>
                <a:ea typeface="Times New Roman"/>
                <a:cs typeface="Times New Roman"/>
                <a:sym typeface="Times New Roman"/>
              </a:rPr>
              <a:t>Хөгжмийн эгшиг ямар ямар шинж чанартай вэ? Тэр нь юунаас хамаарах вэ?</a:t>
            </a:r>
            <a:br>
              <a:rPr lang="mn-MN" sz="4000">
                <a:latin typeface="Times New Roman"/>
                <a:ea typeface="Times New Roman"/>
                <a:cs typeface="Times New Roman"/>
                <a:sym typeface="Times New Roman"/>
              </a:rPr>
            </a:br>
            <a:r>
              <a:rPr lang="mn-MN" sz="4000">
                <a:latin typeface="Times New Roman"/>
                <a:ea typeface="Times New Roman"/>
                <a:cs typeface="Times New Roman"/>
                <a:sym typeface="Times New Roman"/>
              </a:rPr>
              <a:t>Давхцал эгшиг гэж юу вэ? Тэр юунаас үүдэлтэй вэ?</a:t>
            </a:r>
            <a:br>
              <a:rPr lang="mn-MN" sz="4000">
                <a:latin typeface="Times New Roman"/>
                <a:ea typeface="Times New Roman"/>
                <a:cs typeface="Times New Roman"/>
                <a:sym typeface="Times New Roman"/>
              </a:rPr>
            </a:br>
            <a:r>
              <a:rPr lang="mn-MN" sz="4000">
                <a:latin typeface="Times New Roman"/>
                <a:ea typeface="Times New Roman"/>
                <a:cs typeface="Times New Roman"/>
                <a:sym typeface="Times New Roman"/>
              </a:rPr>
              <a:t>Язгуур эгшгийн эгнээ гэж юу вэ?</a:t>
            </a:r>
            <a:br>
              <a:rPr lang="mn-MN" sz="4000">
                <a:latin typeface="Times New Roman"/>
                <a:ea typeface="Times New Roman"/>
                <a:cs typeface="Times New Roman"/>
                <a:sym typeface="Times New Roman"/>
              </a:rPr>
            </a:br>
            <a:r>
              <a:rPr lang="mn-MN" sz="4000">
                <a:latin typeface="Times New Roman"/>
                <a:ea typeface="Times New Roman"/>
                <a:cs typeface="Times New Roman"/>
                <a:sym typeface="Times New Roman"/>
              </a:rPr>
              <a:t>Хөгжмийн тогтолцоо, түүний эгшгийн эгнээ гэж юу вэ?</a:t>
            </a:r>
            <a:br>
              <a:rPr lang="mn-MN" sz="4000">
                <a:latin typeface="Times New Roman"/>
                <a:ea typeface="Times New Roman"/>
                <a:cs typeface="Times New Roman"/>
                <a:sym typeface="Times New Roman"/>
              </a:rPr>
            </a:br>
            <a:r>
              <a:rPr lang="mn-MN" sz="4000">
                <a:latin typeface="Times New Roman"/>
                <a:ea typeface="Times New Roman"/>
                <a:cs typeface="Times New Roman"/>
                <a:sym typeface="Times New Roman"/>
              </a:rPr>
              <a:t>Эгшгийн эгнээнд хэдэн үндсэн өрөг байдаг вэ? Тэдгээрийг нэрлэ</a:t>
            </a:r>
            <a:endParaRPr b="1" sz="4000">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pic>
        <p:nvPicPr>
          <p:cNvPr id="328" name="Google Shape;328;p29"/>
          <p:cNvPicPr preferRelativeResize="0"/>
          <p:nvPr/>
        </p:nvPicPr>
        <p:blipFill rotWithShape="1">
          <a:blip r:embed="rId3">
            <a:alphaModFix/>
          </a:blip>
          <a:srcRect b="0" l="0" r="0" t="0"/>
          <a:stretch/>
        </p:blipFill>
        <p:spPr>
          <a:xfrm>
            <a:off x="-624826" y="-333900"/>
            <a:ext cx="13441651" cy="7525800"/>
          </a:xfrm>
          <a:prstGeom prst="rect">
            <a:avLst/>
          </a:prstGeom>
          <a:noFill/>
          <a:ln>
            <a:noFill/>
          </a:ln>
        </p:spPr>
      </p:pic>
      <p:pic>
        <p:nvPicPr>
          <p:cNvPr id="329" name="Google Shape;329;p29"/>
          <p:cNvPicPr preferRelativeResize="0"/>
          <p:nvPr/>
        </p:nvPicPr>
        <p:blipFill rotWithShape="1">
          <a:blip r:embed="rId3">
            <a:alphaModFix/>
          </a:blip>
          <a:srcRect b="0" l="0" r="0" t="0"/>
          <a:stretch/>
        </p:blipFill>
        <p:spPr>
          <a:xfrm>
            <a:off x="-472426" y="-181500"/>
            <a:ext cx="13441651" cy="7525800"/>
          </a:xfrm>
          <a:prstGeom prst="rect">
            <a:avLst/>
          </a:prstGeom>
          <a:noFill/>
          <a:ln>
            <a:noFill/>
          </a:ln>
        </p:spPr>
      </p:pic>
      <p:sp>
        <p:nvSpPr>
          <p:cNvPr id="330" name="Google Shape;330;p29"/>
          <p:cNvSpPr txBox="1"/>
          <p:nvPr>
            <p:ph type="title"/>
          </p:nvPr>
        </p:nvSpPr>
        <p:spPr>
          <a:xfrm>
            <a:off x="648418" y="2765362"/>
            <a:ext cx="10515600" cy="2367355"/>
          </a:xfrm>
          <a:prstGeom prst="rect">
            <a:avLst/>
          </a:prstGeom>
          <a:noFill/>
          <a:ln>
            <a:noFill/>
          </a:ln>
        </p:spPr>
        <p:txBody>
          <a:bodyPr anchorCtr="0" anchor="b" bIns="45700" lIns="91425" spcFirstLastPara="1" rIns="91425" wrap="square" tIns="45700">
            <a:normAutofit fontScale="90000"/>
          </a:bodyPr>
          <a:lstStyle/>
          <a:p>
            <a:pPr indent="0" lvl="0" marL="0" rtl="0" algn="l">
              <a:lnSpc>
                <a:spcPct val="85000"/>
              </a:lnSpc>
              <a:spcBef>
                <a:spcPts val="0"/>
              </a:spcBef>
              <a:spcAft>
                <a:spcPts val="0"/>
              </a:spcAft>
              <a:buClr>
                <a:srgbClr val="3F3F3F"/>
              </a:buClr>
              <a:buSzPct val="100000"/>
              <a:buFont typeface="Calibri"/>
              <a:buNone/>
            </a:pPr>
            <a:br>
              <a:rPr b="1" lang="mn-MN"/>
            </a:br>
            <a:br>
              <a:rPr b="1" lang="mn-MN"/>
            </a:br>
            <a:br>
              <a:rPr b="1" lang="mn-MN"/>
            </a:br>
            <a:br>
              <a:rPr b="1" lang="mn-MN"/>
            </a:br>
            <a:br>
              <a:rPr b="1" lang="mn-MN"/>
            </a:br>
            <a:r>
              <a:rPr b="1" lang="mn-MN"/>
              <a:t>Ашигласан материал:  </a:t>
            </a:r>
            <a:br>
              <a:rPr b="1" lang="mn-MN"/>
            </a:br>
            <a:br>
              <a:rPr lang="mn-MN"/>
            </a:br>
            <a:r>
              <a:rPr lang="mn-MN"/>
              <a:t>1.В.Вахромеев . Хөгжмийн онол, Бемби сан., Улаанбаатар 2012</a:t>
            </a:r>
            <a:br>
              <a:rPr lang="mn-MN"/>
            </a:br>
            <a:r>
              <a:rPr lang="mn-MN"/>
              <a:t>2.Ц.Жамъян.  Хөгжмийн онолыг сурах хялбарчилсан хичээлүүд. Цээл эрдэнэ., Улаанбаатар 2007</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pic>
        <p:nvPicPr>
          <p:cNvPr id="335" name="Google Shape;335;p30"/>
          <p:cNvPicPr preferRelativeResize="0"/>
          <p:nvPr/>
        </p:nvPicPr>
        <p:blipFill rotWithShape="1">
          <a:blip r:embed="rId3">
            <a:alphaModFix/>
          </a:blip>
          <a:srcRect b="0" l="0" r="0" t="0"/>
          <a:stretch/>
        </p:blipFill>
        <p:spPr>
          <a:xfrm>
            <a:off x="-624826" y="-333900"/>
            <a:ext cx="13441651" cy="7525800"/>
          </a:xfrm>
          <a:prstGeom prst="rect">
            <a:avLst/>
          </a:prstGeom>
          <a:noFill/>
          <a:ln>
            <a:noFill/>
          </a:ln>
        </p:spPr>
      </p:pic>
      <p:pic>
        <p:nvPicPr>
          <p:cNvPr id="336" name="Google Shape;336;p30"/>
          <p:cNvPicPr preferRelativeResize="0"/>
          <p:nvPr/>
        </p:nvPicPr>
        <p:blipFill rotWithShape="1">
          <a:blip r:embed="rId3">
            <a:alphaModFix/>
          </a:blip>
          <a:srcRect b="0" l="0" r="0" t="0"/>
          <a:stretch/>
        </p:blipFill>
        <p:spPr>
          <a:xfrm>
            <a:off x="-472426" y="-181500"/>
            <a:ext cx="13441651" cy="7525800"/>
          </a:xfrm>
          <a:prstGeom prst="rect">
            <a:avLst/>
          </a:prstGeom>
          <a:noFill/>
          <a:ln>
            <a:noFill/>
          </a:ln>
        </p:spPr>
      </p:pic>
      <p:sp>
        <p:nvSpPr>
          <p:cNvPr id="337" name="Google Shape;337;p30"/>
          <p:cNvSpPr txBox="1"/>
          <p:nvPr>
            <p:ph type="title"/>
          </p:nvPr>
        </p:nvSpPr>
        <p:spPr>
          <a:xfrm>
            <a:off x="915837" y="1471400"/>
            <a:ext cx="10515600" cy="2367355"/>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3F3F3F"/>
              </a:buClr>
              <a:buSzPts val="4800"/>
              <a:buFont typeface="Times New Roman"/>
              <a:buNone/>
            </a:pPr>
            <a:r>
              <a:rPr b="1" lang="mn-MN">
                <a:latin typeface="Times New Roman"/>
                <a:ea typeface="Times New Roman"/>
                <a:cs typeface="Times New Roman"/>
                <a:sym typeface="Times New Roman"/>
              </a:rPr>
              <a:t>Анхаарал хандуулсанд баярлалаа</a:t>
            </a:r>
            <a:br>
              <a:rPr b="1" lang="mn-MN">
                <a:latin typeface="Times New Roman"/>
                <a:ea typeface="Times New Roman"/>
                <a:cs typeface="Times New Roman"/>
                <a:sym typeface="Times New Roman"/>
              </a:rPr>
            </a:br>
            <a:r>
              <a:rPr b="1" lang="mn-MN">
                <a:latin typeface="Times New Roman"/>
                <a:ea typeface="Times New Roman"/>
                <a:cs typeface="Times New Roman"/>
                <a:sym typeface="Times New Roman"/>
              </a:rPr>
              <a:t> </a:t>
            </a:r>
            <a:br>
              <a:rPr b="1" lang="mn-MN">
                <a:latin typeface="Times New Roman"/>
                <a:ea typeface="Times New Roman"/>
                <a:cs typeface="Times New Roman"/>
                <a:sym typeface="Times New Roman"/>
              </a:rPr>
            </a:br>
            <a:r>
              <a:rPr b="1" lang="mn-MN">
                <a:latin typeface="Times New Roman"/>
                <a:ea typeface="Times New Roman"/>
                <a:cs typeface="Times New Roman"/>
                <a:sym typeface="Times New Roman"/>
              </a:rPr>
              <a:t>Хөгжим амьдралыг хөглөнө</a:t>
            </a:r>
            <a:r>
              <a:rPr lang="mn-MN"/>
              <a:t>.</a:t>
            </a:r>
            <a:endParaRPr b="1">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Retrospect">
  <a:themeElements>
    <a:clrScheme name="Retrospect">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2022-03-15T23:36:28Z</dcterms:created>
  <dc:creator>User</dc:creator>
</cp:coreProperties>
</file>