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0" roundtripDataSignature="AMtx7mjERt+qrQcyfPVRHD+UWspDVOI1D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24CD10F4-FC42-43D4-9B9F-03F8A294A3C5}">
  <a:tblStyle styleId="{24CD10F4-FC42-43D4-9B9F-03F8A294A3C5}"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a:tcStyle>
        <a:fill>
          <a:solidFill>
            <a:srgbClr val="CDD4EA"/>
          </a:solidFill>
        </a:fill>
      </a:tcStyle>
    </a:band1H>
    <a:band2H>
      <a:tcTxStyle/>
    </a:band2H>
    <a:band1V>
      <a:tcTxStyle/>
      <a:tcStyle>
        <a:fill>
          <a:solidFill>
            <a:srgbClr val="CDD4EA"/>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customschemas.google.com/relationships/presentationmetadata" Target="metadata"/><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g11dd228e963_2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g11dd228e963_2_1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g11dd228e963_2_1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08" name="Google Shape;308;g11dd228e963_2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g11dd228e963_2_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13" name="Google Shape;313;g11dd228e963_2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2" name="Shape 12"/>
        <p:cNvGrpSpPr/>
        <p:nvPr/>
      </p:nvGrpSpPr>
      <p:grpSpPr>
        <a:xfrm>
          <a:off x="0" y="0"/>
          <a:ext cx="0" cy="0"/>
          <a:chOff x="0" y="0"/>
          <a:chExt cx="0" cy="0"/>
        </a:xfrm>
      </p:grpSpPr>
      <p:sp>
        <p:nvSpPr>
          <p:cNvPr id="13" name="Google Shape;13;p3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 name="Google Shape;14;p3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5" name="Google Shape;15;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 name="Google Shape;20;p3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 name="Google Shape;21;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4" name="Shape 24"/>
        <p:cNvGrpSpPr/>
        <p:nvPr/>
      </p:nvGrpSpPr>
      <p:grpSpPr>
        <a:xfrm>
          <a:off x="0" y="0"/>
          <a:ext cx="0" cy="0"/>
          <a:chOff x="0" y="0"/>
          <a:chExt cx="0" cy="0"/>
        </a:xfrm>
      </p:grpSpPr>
      <p:sp>
        <p:nvSpPr>
          <p:cNvPr id="25" name="Google Shape;25;p35"/>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35"/>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7" name="Google Shape;27;p35"/>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35"/>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9" name="Google Shape;29;p35"/>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 name="Google Shape;30;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3" name="Shape 33"/>
        <p:cNvGrpSpPr/>
        <p:nvPr/>
      </p:nvGrpSpPr>
      <p:grpSpPr>
        <a:xfrm>
          <a:off x="0" y="0"/>
          <a:ext cx="0" cy="0"/>
          <a:chOff x="0" y="0"/>
          <a:chExt cx="0" cy="0"/>
        </a:xfrm>
      </p:grpSpPr>
      <p:sp>
        <p:nvSpPr>
          <p:cNvPr id="34" name="Google Shape;34;p3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6" name="Google Shape;36;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9" name="Shape 39"/>
        <p:cNvGrpSpPr/>
        <p:nvPr/>
      </p:nvGrpSpPr>
      <p:grpSpPr>
        <a:xfrm>
          <a:off x="0" y="0"/>
          <a:ext cx="0" cy="0"/>
          <a:chOff x="0" y="0"/>
          <a:chExt cx="0" cy="0"/>
        </a:xfrm>
      </p:grpSpPr>
      <p:sp>
        <p:nvSpPr>
          <p:cNvPr id="40" name="Google Shape;40;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 name="Google Shape;41;p3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3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6" name="Shape 46"/>
        <p:cNvGrpSpPr/>
        <p:nvPr/>
      </p:nvGrpSpPr>
      <p:grpSpPr>
        <a:xfrm>
          <a:off x="0" y="0"/>
          <a:ext cx="0" cy="0"/>
          <a:chOff x="0" y="0"/>
          <a:chExt cx="0" cy="0"/>
        </a:xfrm>
      </p:grpSpPr>
      <p:sp>
        <p:nvSpPr>
          <p:cNvPr id="47" name="Google Shape;47;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8" name="Google Shape;48;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1" name="Shape 51"/>
        <p:cNvGrpSpPr/>
        <p:nvPr/>
      </p:nvGrpSpPr>
      <p:grpSpPr>
        <a:xfrm>
          <a:off x="0" y="0"/>
          <a:ext cx="0" cy="0"/>
          <a:chOff x="0" y="0"/>
          <a:chExt cx="0" cy="0"/>
        </a:xfrm>
      </p:grpSpPr>
      <p:sp>
        <p:nvSpPr>
          <p:cNvPr id="52" name="Google Shape;52;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5" name="Shape 55"/>
        <p:cNvGrpSpPr/>
        <p:nvPr/>
      </p:nvGrpSpPr>
      <p:grpSpPr>
        <a:xfrm>
          <a:off x="0" y="0"/>
          <a:ext cx="0" cy="0"/>
          <a:chOff x="0" y="0"/>
          <a:chExt cx="0" cy="0"/>
        </a:xfrm>
      </p:grpSpPr>
      <p:sp>
        <p:nvSpPr>
          <p:cNvPr id="56" name="Google Shape;56;p4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7" name="Google Shape;57;p40"/>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8" name="Google Shape;58;p40"/>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9" name="Google Shape;59;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2" name="Shape 62"/>
        <p:cNvGrpSpPr/>
        <p:nvPr/>
      </p:nvGrpSpPr>
      <p:grpSpPr>
        <a:xfrm>
          <a:off x="0" y="0"/>
          <a:ext cx="0" cy="0"/>
          <a:chOff x="0" y="0"/>
          <a:chExt cx="0" cy="0"/>
        </a:xfrm>
      </p:grpSpPr>
      <p:sp>
        <p:nvSpPr>
          <p:cNvPr id="63" name="Google Shape;63;p4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4" name="Google Shape;64;p41"/>
          <p:cNvSpPr/>
          <p:nvPr>
            <p:ph idx="2" type="pic"/>
          </p:nvPr>
        </p:nvSpPr>
        <p:spPr>
          <a:xfrm>
            <a:off x="5183188" y="987425"/>
            <a:ext cx="6172200" cy="4873625"/>
          </a:xfrm>
          <a:prstGeom prst="rect">
            <a:avLst/>
          </a:prstGeom>
          <a:noFill/>
          <a:ln>
            <a:noFill/>
          </a:ln>
        </p:spPr>
      </p:sp>
      <p:sp>
        <p:nvSpPr>
          <p:cNvPr id="65" name="Google Shape;65;p41"/>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6" name="Google Shape;66;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9" name="Shape 69"/>
        <p:cNvGrpSpPr/>
        <p:nvPr/>
      </p:nvGrpSpPr>
      <p:grpSpPr>
        <a:xfrm>
          <a:off x="0" y="0"/>
          <a:ext cx="0" cy="0"/>
          <a:chOff x="0" y="0"/>
          <a:chExt cx="0" cy="0"/>
        </a:xfrm>
      </p:grpSpPr>
      <p:sp>
        <p:nvSpPr>
          <p:cNvPr id="70" name="Google Shape;70;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 name="Google Shape;71;p42"/>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2" name="Google Shape;72;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5" name="Shape 75"/>
        <p:cNvGrpSpPr/>
        <p:nvPr/>
      </p:nvGrpSpPr>
      <p:grpSpPr>
        <a:xfrm>
          <a:off x="0" y="0"/>
          <a:ext cx="0" cy="0"/>
          <a:chOff x="0" y="0"/>
          <a:chExt cx="0" cy="0"/>
        </a:xfrm>
      </p:grpSpPr>
      <p:sp>
        <p:nvSpPr>
          <p:cNvPr id="76" name="Google Shape;76;p43"/>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7" name="Google Shape;77;p43"/>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8" name="Google Shape;78;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pic>
        <p:nvPicPr>
          <p:cNvPr descr="Music background for design brochure Royalty Free Vector" id="11" name="Google Shape;11;p32"/>
          <p:cNvPicPr preferRelativeResize="0"/>
          <p:nvPr/>
        </p:nvPicPr>
        <p:blipFill rotWithShape="1">
          <a:blip r:embed="rId1">
            <a:alphaModFix/>
          </a:blip>
          <a:srcRect b="11282" l="0" r="0" t="0"/>
          <a:stretch/>
        </p:blipFill>
        <p:spPr>
          <a:xfrm>
            <a:off x="0" y="0"/>
            <a:ext cx="12192000" cy="6854775"/>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7.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4.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5.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9.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21.jpg"/><Relationship Id="rId4" Type="http://schemas.openxmlformats.org/officeDocument/2006/relationships/image" Target="../media/image15.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26.pn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17.jpg"/><Relationship Id="rId4" Type="http://schemas.openxmlformats.org/officeDocument/2006/relationships/image" Target="../media/image10.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6.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4.jpg"/><Relationship Id="rId4" Type="http://schemas.openxmlformats.org/officeDocument/2006/relationships/image" Target="../media/image8.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5.jpg"/><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2.jpg"/><Relationship Id="rId4" Type="http://schemas.openxmlformats.org/officeDocument/2006/relationships/image" Target="../media/image18.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4.jpg"/><Relationship Id="rId4" Type="http://schemas.openxmlformats.org/officeDocument/2006/relationships/image" Target="../media/image23.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sp>
        <p:nvSpPr>
          <p:cNvPr id="85" name="Google Shape;85;p1"/>
          <p:cNvSpPr txBox="1"/>
          <p:nvPr>
            <p:ph type="ctrTitle"/>
          </p:nvPr>
        </p:nvSpPr>
        <p:spPr>
          <a:xfrm>
            <a:off x="2867025" y="1122363"/>
            <a:ext cx="9144000" cy="2387600"/>
          </a:xfrm>
          <a:prstGeom prst="rect">
            <a:avLst/>
          </a:prstGeom>
          <a:noFill/>
          <a:ln>
            <a:noFill/>
          </a:ln>
        </p:spPr>
        <p:txBody>
          <a:bodyPr anchorCtr="0" anchor="b"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br>
              <a:rPr b="1" i="1" lang="en-US" sz="4400"/>
            </a:br>
            <a:br>
              <a:rPr b="1" i="1" lang="en-US" sz="4400"/>
            </a:br>
            <a:br>
              <a:rPr b="1" i="1" lang="en-US" sz="4400"/>
            </a:br>
            <a:r>
              <a:rPr b="1" i="1" lang="en-US" sz="4400"/>
              <a:t>Lecture 1. Introduction and the sound of music is its basis</a:t>
            </a:r>
            <a:br>
              <a:rPr b="1" i="1" lang="en-US" sz="4400"/>
            </a:br>
            <a:r>
              <a:rPr b="1" lang="en-US" sz="3100">
                <a:latin typeface="Times New Roman"/>
                <a:ea typeface="Times New Roman"/>
                <a:cs typeface="Times New Roman"/>
                <a:sym typeface="Times New Roman"/>
              </a:rPr>
              <a:t>ХӨГЖМИЙН ДУУ АВИА БА ТҮҮНИЙ ҮНДЭС</a:t>
            </a:r>
            <a:endParaRPr sz="3100">
              <a:latin typeface="Times New Roman"/>
              <a:ea typeface="Times New Roman"/>
              <a:cs typeface="Times New Roman"/>
              <a:sym typeface="Times New Roman"/>
            </a:endParaRPr>
          </a:p>
        </p:txBody>
      </p:sp>
      <p:sp>
        <p:nvSpPr>
          <p:cNvPr id="86" name="Google Shape;86;p1"/>
          <p:cNvSpPr txBox="1"/>
          <p:nvPr>
            <p:ph idx="1" type="subTitle"/>
          </p:nvPr>
        </p:nvSpPr>
        <p:spPr>
          <a:xfrm>
            <a:off x="4191000" y="4660900"/>
            <a:ext cx="7820025" cy="606425"/>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800"/>
              <a:buNone/>
            </a:pPr>
            <a:r>
              <a:rPr lang="en-US" sz="2800">
                <a:latin typeface="Times New Roman"/>
                <a:ea typeface="Times New Roman"/>
                <a:cs typeface="Times New Roman"/>
                <a:sym typeface="Times New Roman"/>
              </a:rPr>
              <a:t>Хөгжмийн анхан шатны онол-суурь ухаан</a:t>
            </a:r>
            <a:endParaRPr sz="2800">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pic>
        <p:nvPicPr>
          <p:cNvPr descr="9,080 Sheet Music Background Stock Photos, Pictures &amp; Royalty-Free Images -  iStock" id="91" name="Google Shape;91;p2"/>
          <p:cNvPicPr preferRelativeResize="0"/>
          <p:nvPr/>
        </p:nvPicPr>
        <p:blipFill rotWithShape="1">
          <a:blip r:embed="rId3">
            <a:alphaModFix/>
          </a:blip>
          <a:srcRect b="0" l="0" r="0" t="0"/>
          <a:stretch/>
        </p:blipFill>
        <p:spPr>
          <a:xfrm>
            <a:off x="0" y="0"/>
            <a:ext cx="12197652" cy="6858000"/>
          </a:xfrm>
          <a:prstGeom prst="rect">
            <a:avLst/>
          </a:prstGeom>
          <a:noFill/>
          <a:ln>
            <a:noFill/>
          </a:ln>
        </p:spPr>
      </p:pic>
      <p:sp>
        <p:nvSpPr>
          <p:cNvPr id="92" name="Google Shape;92;p2"/>
          <p:cNvSpPr txBox="1"/>
          <p:nvPr>
            <p:ph type="title"/>
          </p:nvPr>
        </p:nvSpPr>
        <p:spPr>
          <a:xfrm>
            <a:off x="2427302" y="817888"/>
            <a:ext cx="7497666" cy="131071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Times New Roman"/>
              <a:buNone/>
            </a:pPr>
            <a:r>
              <a:rPr lang="en-US">
                <a:latin typeface="Times New Roman"/>
                <a:ea typeface="Times New Roman"/>
                <a:cs typeface="Times New Roman"/>
                <a:sym typeface="Times New Roman"/>
              </a:rPr>
              <a:t>Дуу авиа, хөгжмийн эгшиг</a:t>
            </a:r>
            <a:br>
              <a:rPr lang="en-US">
                <a:latin typeface="Times New Roman"/>
                <a:ea typeface="Times New Roman"/>
                <a:cs typeface="Times New Roman"/>
                <a:sym typeface="Times New Roman"/>
              </a:rPr>
            </a:br>
            <a:endParaRPr>
              <a:latin typeface="Times New Roman"/>
              <a:ea typeface="Times New Roman"/>
              <a:cs typeface="Times New Roman"/>
              <a:sym typeface="Times New Roman"/>
            </a:endParaRPr>
          </a:p>
        </p:txBody>
      </p:sp>
      <p:sp>
        <p:nvSpPr>
          <p:cNvPr id="93" name="Google Shape;93;p2"/>
          <p:cNvSpPr txBox="1"/>
          <p:nvPr>
            <p:ph idx="1" type="body"/>
          </p:nvPr>
        </p:nvSpPr>
        <p:spPr>
          <a:xfrm>
            <a:off x="918335" y="1688774"/>
            <a:ext cx="10738046" cy="4756414"/>
          </a:xfrm>
          <a:prstGeom prst="rect">
            <a:avLst/>
          </a:prstGeom>
          <a:noFill/>
          <a:ln>
            <a:noFill/>
          </a:ln>
        </p:spPr>
        <p:txBody>
          <a:bodyPr anchorCtr="0" anchor="t" bIns="45700" lIns="91425" spcFirstLastPara="1" rIns="91425" wrap="square" tIns="45700">
            <a:normAutofit lnSpcReduction="10000"/>
          </a:bodyPr>
          <a:lstStyle/>
          <a:p>
            <a:pPr indent="-228600" lvl="0" marL="228600" rtl="0" algn="just">
              <a:lnSpc>
                <a:spcPct val="90000"/>
              </a:lnSpc>
              <a:spcBef>
                <a:spcPts val="0"/>
              </a:spcBef>
              <a:spcAft>
                <a:spcPts val="0"/>
              </a:spcAft>
              <a:buClr>
                <a:schemeClr val="dk1"/>
              </a:buClr>
              <a:buSzPts val="3600"/>
              <a:buChar char="•"/>
            </a:pPr>
            <a:r>
              <a:rPr lang="en-US" sz="3600">
                <a:latin typeface="Times New Roman"/>
                <a:ea typeface="Times New Roman"/>
                <a:cs typeface="Times New Roman"/>
                <a:sym typeface="Times New Roman"/>
              </a:rPr>
              <a:t>Замбуутив, сансар огторгуй бүхэлдээ элдэв дуу авиа, чимээ шуугианы хүрээлэлд оршин тогтнодогийн адил хүн ч хорвоод мэндэлснээс эхлээд “дууны хорвоо” -г элээж, түүнд элэгдэж заримаас нь айн мэгдэж, заримд нь тайвшран амарлиж, тэр ч байтугай уяран хайлдаг жамтай. </a:t>
            </a:r>
            <a:endParaRPr sz="3600">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ts val="3600"/>
              <a:buChar char="•"/>
            </a:pPr>
            <a:r>
              <a:rPr lang="en-US" sz="3600">
                <a:latin typeface="Times New Roman"/>
                <a:ea typeface="Times New Roman"/>
                <a:cs typeface="Times New Roman"/>
                <a:sym typeface="Times New Roman"/>
              </a:rPr>
              <a:t>Амьтай бүхэн хөдөлгөөнтэй, хөдөлгөөн бүхэн дуу авиатай. Хөгжмийг нэг талаар үлэмж ойлгомжтой, нөгөө талаар ойлгох вэ төвөгтэй урлаг гэж ярьдаг. Үүний аль алинд нь үнэний хувь бий.</a:t>
            </a:r>
            <a:endParaRPr/>
          </a:p>
          <a:p>
            <a:pPr indent="0" lvl="0" marL="228600" rtl="0" algn="just">
              <a:lnSpc>
                <a:spcPct val="90000"/>
              </a:lnSpc>
              <a:spcBef>
                <a:spcPts val="1000"/>
              </a:spcBef>
              <a:spcAft>
                <a:spcPts val="0"/>
              </a:spcAft>
              <a:buClr>
                <a:schemeClr val="dk1"/>
              </a:buClr>
              <a:buSzPts val="3600"/>
              <a:buNone/>
            </a:pPr>
            <a:r>
              <a:t/>
            </a:r>
            <a:endParaRPr sz="3600">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pic>
        <p:nvPicPr>
          <p:cNvPr descr="Music background Download Vector" id="98" name="Google Shape;98;p3"/>
          <p:cNvPicPr preferRelativeResize="0"/>
          <p:nvPr/>
        </p:nvPicPr>
        <p:blipFill rotWithShape="1">
          <a:blip r:embed="rId3">
            <a:alphaModFix/>
          </a:blip>
          <a:srcRect b="0" l="0" r="0" t="0"/>
          <a:stretch/>
        </p:blipFill>
        <p:spPr>
          <a:xfrm>
            <a:off x="0" y="0"/>
            <a:ext cx="12192000" cy="6858000"/>
          </a:xfrm>
          <a:prstGeom prst="rect">
            <a:avLst/>
          </a:prstGeom>
          <a:noFill/>
          <a:ln>
            <a:noFill/>
          </a:ln>
        </p:spPr>
      </p:pic>
      <p:sp>
        <p:nvSpPr>
          <p:cNvPr id="99" name="Google Shape;99;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Times New Roman"/>
              <a:buNone/>
            </a:pPr>
            <a:r>
              <a:rPr b="1" lang="en-US">
                <a:latin typeface="Times New Roman"/>
                <a:ea typeface="Times New Roman"/>
                <a:cs typeface="Times New Roman"/>
                <a:sym typeface="Times New Roman"/>
              </a:rPr>
              <a:t>Авианы физикийн үндэс</a:t>
            </a:r>
            <a:endParaRPr>
              <a:latin typeface="Times New Roman"/>
              <a:ea typeface="Times New Roman"/>
              <a:cs typeface="Times New Roman"/>
              <a:sym typeface="Times New Roman"/>
            </a:endParaRPr>
          </a:p>
        </p:txBody>
      </p:sp>
      <p:sp>
        <p:nvSpPr>
          <p:cNvPr id="100" name="Google Shape;100;p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4000"/>
              <a:buNone/>
            </a:pPr>
            <a:r>
              <a:rPr lang="en-US" sz="4000">
                <a:latin typeface="Times New Roman"/>
                <a:ea typeface="Times New Roman"/>
                <a:cs typeface="Times New Roman"/>
                <a:sym typeface="Times New Roman"/>
              </a:rPr>
              <a:t>   Нэгдүгээрт: авиа нь физикийн үзэгдэл, хоёрдугаарт мэдрэмж юм.</a:t>
            </a:r>
            <a:endParaRPr sz="4000">
              <a:latin typeface="Times New Roman"/>
              <a:ea typeface="Times New Roman"/>
              <a:cs typeface="Times New Roman"/>
              <a:sym typeface="Times New Roman"/>
            </a:endParaRPr>
          </a:p>
          <a:p>
            <a:pPr indent="-254000" lvl="0" marL="228600" rtl="0" algn="l">
              <a:lnSpc>
                <a:spcPct val="90000"/>
              </a:lnSpc>
              <a:spcBef>
                <a:spcPts val="1000"/>
              </a:spcBef>
              <a:spcAft>
                <a:spcPts val="0"/>
              </a:spcAft>
              <a:buClr>
                <a:schemeClr val="dk1"/>
              </a:buClr>
              <a:buSzPts val="4000"/>
              <a:buChar char="•"/>
            </a:pPr>
            <a:r>
              <a:rPr lang="en-US" sz="4000">
                <a:latin typeface="Times New Roman"/>
                <a:ea typeface="Times New Roman"/>
                <a:cs typeface="Times New Roman"/>
                <a:sym typeface="Times New Roman"/>
              </a:rPr>
              <a:t>Ямар нэгэн уян биетийн: жишээлбэл чавхдасны доргионы үр дүнд агаарт хөндлөн долгион маягийн тархалттай хэлбэлзэл үүдэг.</a:t>
            </a:r>
            <a:endParaRPr sz="4000">
              <a:latin typeface="Times New Roman"/>
              <a:ea typeface="Times New Roman"/>
              <a:cs typeface="Times New Roman"/>
              <a:sym typeface="Times New Roman"/>
            </a:endParaRPr>
          </a:p>
          <a:p>
            <a:pPr indent="-254000" lvl="0" marL="228600" rtl="0" algn="l">
              <a:lnSpc>
                <a:spcPct val="90000"/>
              </a:lnSpc>
              <a:spcBef>
                <a:spcPts val="1000"/>
              </a:spcBef>
              <a:spcAft>
                <a:spcPts val="0"/>
              </a:spcAft>
              <a:buClr>
                <a:schemeClr val="dk1"/>
              </a:buClr>
              <a:buSzPts val="4000"/>
              <a:buChar char="•"/>
            </a:pPr>
            <a:r>
              <a:rPr lang="en-US" sz="4000">
                <a:latin typeface="Times New Roman"/>
                <a:ea typeface="Times New Roman"/>
                <a:cs typeface="Times New Roman"/>
                <a:sym typeface="Times New Roman"/>
              </a:rPr>
              <a:t>Авианы долгион сонсголын эрхтэнд хүрч тархины мэдрэлийн системээр дамжин цочрол өгч авианы мэдрэмжийг сэргээнэ.</a:t>
            </a:r>
            <a:endParaRPr sz="4000">
              <a:latin typeface="Times New Roman"/>
              <a:ea typeface="Times New Roman"/>
              <a:cs typeface="Times New Roman"/>
              <a:sym typeface="Times New Roman"/>
            </a:endParaRPr>
          </a:p>
          <a:p>
            <a:pPr indent="0" lvl="0" marL="228600" rtl="0" algn="l">
              <a:lnSpc>
                <a:spcPct val="90000"/>
              </a:lnSpc>
              <a:spcBef>
                <a:spcPts val="1000"/>
              </a:spcBef>
              <a:spcAft>
                <a:spcPts val="0"/>
              </a:spcAft>
              <a:buClr>
                <a:schemeClr val="dk1"/>
              </a:buClr>
              <a:buSzPts val="4000"/>
              <a:buNone/>
            </a:pPr>
            <a:r>
              <a:t/>
            </a:r>
            <a:endParaRPr sz="4000">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4"/>
          <p:cNvSpPr txBox="1"/>
          <p:nvPr>
            <p:ph type="title"/>
          </p:nvPr>
        </p:nvSpPr>
        <p:spPr>
          <a:xfrm>
            <a:off x="2146266" y="1223698"/>
            <a:ext cx="8167455" cy="1869284"/>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6600"/>
              <a:buFont typeface="Times New Roman"/>
              <a:buNone/>
            </a:pPr>
            <a:r>
              <a:rPr b="1" lang="en-US" sz="6600">
                <a:latin typeface="Times New Roman"/>
                <a:ea typeface="Times New Roman"/>
                <a:cs typeface="Times New Roman"/>
                <a:sym typeface="Times New Roman"/>
              </a:rPr>
              <a:t>Хөгжмийн эгшгийн </a:t>
            </a:r>
            <a:br>
              <a:rPr b="1" lang="en-US" sz="6600">
                <a:latin typeface="Times New Roman"/>
                <a:ea typeface="Times New Roman"/>
                <a:cs typeface="Times New Roman"/>
                <a:sym typeface="Times New Roman"/>
              </a:rPr>
            </a:br>
            <a:r>
              <a:rPr b="1" lang="en-US" sz="6600">
                <a:latin typeface="Times New Roman"/>
                <a:ea typeface="Times New Roman"/>
                <a:cs typeface="Times New Roman"/>
                <a:sym typeface="Times New Roman"/>
              </a:rPr>
              <a:t>шинж</a:t>
            </a:r>
            <a:br>
              <a:rPr lang="en-US" sz="6600">
                <a:latin typeface="Times New Roman"/>
                <a:ea typeface="Times New Roman"/>
                <a:cs typeface="Times New Roman"/>
                <a:sym typeface="Times New Roman"/>
              </a:rPr>
            </a:br>
            <a:endParaRPr sz="6600">
              <a:latin typeface="Times New Roman"/>
              <a:ea typeface="Times New Roman"/>
              <a:cs typeface="Times New Roman"/>
              <a:sym typeface="Times New Roman"/>
            </a:endParaRPr>
          </a:p>
        </p:txBody>
      </p:sp>
      <p:grpSp>
        <p:nvGrpSpPr>
          <p:cNvPr id="106" name="Google Shape;106;p4"/>
          <p:cNvGrpSpPr/>
          <p:nvPr/>
        </p:nvGrpSpPr>
        <p:grpSpPr>
          <a:xfrm>
            <a:off x="6411069" y="1707481"/>
            <a:ext cx="5974848" cy="4644888"/>
            <a:chOff x="2270375" y="-137901"/>
            <a:chExt cx="5974848" cy="4644888"/>
          </a:xfrm>
        </p:grpSpPr>
        <p:sp>
          <p:nvSpPr>
            <p:cNvPr id="107" name="Google Shape;107;p4"/>
            <p:cNvSpPr/>
            <p:nvPr/>
          </p:nvSpPr>
          <p:spPr>
            <a:xfrm>
              <a:off x="3905450" y="-137901"/>
              <a:ext cx="2829001" cy="1753671"/>
            </a:xfrm>
            <a:prstGeom prst="roundRect">
              <a:avLst>
                <a:gd fmla="val 10000" name="adj"/>
              </a:avLst>
            </a:prstGeom>
            <a:gradFill>
              <a:gsLst>
                <a:gs pos="0">
                  <a:srgbClr val="5E81C9"/>
                </a:gs>
                <a:gs pos="50000">
                  <a:srgbClr val="3B70C9"/>
                </a:gs>
                <a:gs pos="100000">
                  <a:srgbClr val="2E60B8"/>
                </a:gs>
              </a:gsLst>
              <a:lin ang="5400000" scaled="0"/>
            </a:gradFill>
            <a:ln>
              <a:noFill/>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4"/>
            <p:cNvSpPr txBox="1"/>
            <p:nvPr/>
          </p:nvSpPr>
          <p:spPr>
            <a:xfrm>
              <a:off x="3956813" y="-86538"/>
              <a:ext cx="2726275" cy="1650945"/>
            </a:xfrm>
            <a:prstGeom prst="rect">
              <a:avLst/>
            </a:prstGeom>
            <a:noFill/>
            <a:ln>
              <a:noFill/>
            </a:ln>
          </p:spPr>
          <p:txBody>
            <a:bodyPr anchorCtr="0" anchor="ctr" bIns="121900" lIns="121900" spcFirstLastPara="1" rIns="121900" wrap="square" tIns="121900">
              <a:noAutofit/>
            </a:bodyPr>
            <a:lstStyle/>
            <a:p>
              <a:pPr indent="0" lvl="0" marL="0" marR="0" rtl="0" algn="ctr">
                <a:lnSpc>
                  <a:spcPct val="90000"/>
                </a:lnSpc>
                <a:spcBef>
                  <a:spcPts val="0"/>
                </a:spcBef>
                <a:spcAft>
                  <a:spcPts val="0"/>
                </a:spcAft>
                <a:buNone/>
              </a:pPr>
              <a:r>
                <a:rPr b="0" i="0" lang="en-US" sz="3200" u="none" cap="none" strike="noStrike">
                  <a:solidFill>
                    <a:schemeClr val="lt1"/>
                  </a:solidFill>
                  <a:latin typeface="Times New Roman"/>
                  <a:ea typeface="Times New Roman"/>
                  <a:cs typeface="Times New Roman"/>
                  <a:sym typeface="Times New Roman"/>
                </a:rPr>
                <a:t>Бидний сонсож буй авиа</a:t>
              </a:r>
              <a:endParaRPr b="0" i="0" sz="3200" u="none" cap="none" strike="noStrike">
                <a:solidFill>
                  <a:schemeClr val="lt1"/>
                </a:solidFill>
                <a:latin typeface="Times New Roman"/>
                <a:ea typeface="Times New Roman"/>
                <a:cs typeface="Times New Roman"/>
                <a:sym typeface="Times New Roman"/>
              </a:endParaRPr>
            </a:p>
          </p:txBody>
        </p:sp>
        <p:sp>
          <p:nvSpPr>
            <p:cNvPr id="109" name="Google Shape;109;p4"/>
            <p:cNvSpPr/>
            <p:nvPr/>
          </p:nvSpPr>
          <p:spPr>
            <a:xfrm rot="3642054">
              <a:off x="5720299" y="2300628"/>
              <a:ext cx="1173356" cy="394463"/>
            </a:xfrm>
            <a:prstGeom prst="leftRightArrow">
              <a:avLst>
                <a:gd fmla="val 60000" name="adj1"/>
                <a:gd fmla="val 50000" name="adj2"/>
              </a:avLst>
            </a:prstGeom>
            <a:gradFill>
              <a:gsLst>
                <a:gs pos="0">
                  <a:srgbClr val="B5C2E2"/>
                </a:gs>
                <a:gs pos="50000">
                  <a:srgbClr val="A8B8DF"/>
                </a:gs>
                <a:gs pos="100000">
                  <a:srgbClr val="90A0C8"/>
                </a:gs>
              </a:gsLst>
              <a:lin ang="5400000" scaled="0"/>
            </a:gradFill>
            <a:ln>
              <a:noFill/>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4"/>
            <p:cNvSpPr txBox="1"/>
            <p:nvPr/>
          </p:nvSpPr>
          <p:spPr>
            <a:xfrm rot="3642054">
              <a:off x="5838638" y="2379521"/>
              <a:ext cx="936678" cy="236677"/>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b="0" i="0" sz="1600" u="none" cap="none" strike="noStrike">
                <a:solidFill>
                  <a:schemeClr val="lt1"/>
                </a:solidFill>
                <a:latin typeface="Calibri"/>
                <a:ea typeface="Calibri"/>
                <a:cs typeface="Calibri"/>
                <a:sym typeface="Calibri"/>
              </a:endParaRPr>
            </a:p>
          </p:txBody>
        </p:sp>
        <p:sp>
          <p:nvSpPr>
            <p:cNvPr id="111" name="Google Shape;111;p4"/>
            <p:cNvSpPr/>
            <p:nvPr/>
          </p:nvSpPr>
          <p:spPr>
            <a:xfrm>
              <a:off x="5991147" y="3379949"/>
              <a:ext cx="2254076" cy="1127038"/>
            </a:xfrm>
            <a:prstGeom prst="roundRect">
              <a:avLst>
                <a:gd fmla="val 10000" name="adj"/>
              </a:avLst>
            </a:prstGeom>
            <a:gradFill>
              <a:gsLst>
                <a:gs pos="0">
                  <a:srgbClr val="5E81C9"/>
                </a:gs>
                <a:gs pos="50000">
                  <a:srgbClr val="3B70C9"/>
                </a:gs>
                <a:gs pos="100000">
                  <a:srgbClr val="2E60B8"/>
                </a:gs>
              </a:gsLst>
              <a:lin ang="5400000" scaled="0"/>
            </a:gradFill>
            <a:ln>
              <a:noFill/>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4"/>
            <p:cNvSpPr txBox="1"/>
            <p:nvPr/>
          </p:nvSpPr>
          <p:spPr>
            <a:xfrm>
              <a:off x="6024157" y="3412959"/>
              <a:ext cx="2188056" cy="1061018"/>
            </a:xfrm>
            <a:prstGeom prst="rect">
              <a:avLst/>
            </a:prstGeom>
            <a:noFill/>
            <a:ln>
              <a:noFill/>
            </a:ln>
          </p:spPr>
          <p:txBody>
            <a:bodyPr anchorCtr="0" anchor="ctr" bIns="125725" lIns="125725" spcFirstLastPara="1" rIns="125725" wrap="square" tIns="125725">
              <a:noAutofit/>
            </a:bodyPr>
            <a:lstStyle/>
            <a:p>
              <a:pPr indent="0" lvl="0" marL="0" marR="0" rtl="0" algn="ctr">
                <a:lnSpc>
                  <a:spcPct val="90000"/>
                </a:lnSpc>
                <a:spcBef>
                  <a:spcPts val="0"/>
                </a:spcBef>
                <a:spcAft>
                  <a:spcPts val="0"/>
                </a:spcAft>
                <a:buNone/>
              </a:pPr>
              <a:r>
                <a:rPr b="0" i="0" lang="en-US" sz="3300" u="none" cap="none" strike="noStrike">
                  <a:solidFill>
                    <a:schemeClr val="lt1"/>
                  </a:solidFill>
                  <a:latin typeface="Times New Roman"/>
                  <a:ea typeface="Times New Roman"/>
                  <a:cs typeface="Times New Roman"/>
                  <a:sym typeface="Times New Roman"/>
                </a:rPr>
                <a:t>Шуугианы</a:t>
              </a:r>
              <a:endParaRPr b="0" i="0" sz="3300" u="none" cap="none" strike="noStrike">
                <a:solidFill>
                  <a:schemeClr val="lt1"/>
                </a:solidFill>
                <a:latin typeface="Times New Roman"/>
                <a:ea typeface="Times New Roman"/>
                <a:cs typeface="Times New Roman"/>
                <a:sym typeface="Times New Roman"/>
              </a:endParaRPr>
            </a:p>
          </p:txBody>
        </p:sp>
        <p:sp>
          <p:nvSpPr>
            <p:cNvPr id="113" name="Google Shape;113;p4"/>
            <p:cNvSpPr/>
            <p:nvPr/>
          </p:nvSpPr>
          <p:spPr>
            <a:xfrm flipH="1" rot="10800000">
              <a:off x="5083204" y="4328478"/>
              <a:ext cx="349190" cy="45718"/>
            </a:xfrm>
            <a:prstGeom prst="leftRightArrow">
              <a:avLst>
                <a:gd fmla="val 60000" name="adj1"/>
                <a:gd fmla="val 50000" name="adj2"/>
              </a:avLst>
            </a:prstGeom>
            <a:gradFill>
              <a:gsLst>
                <a:gs pos="0">
                  <a:srgbClr val="B5C2E2"/>
                </a:gs>
                <a:gs pos="50000">
                  <a:srgbClr val="A8B8DF"/>
                </a:gs>
                <a:gs pos="100000">
                  <a:srgbClr val="90A0C8"/>
                </a:gs>
              </a:gsLst>
              <a:lin ang="5400000" scaled="0"/>
            </a:gradFill>
            <a:ln>
              <a:noFill/>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4"/>
            <p:cNvSpPr txBox="1"/>
            <p:nvPr/>
          </p:nvSpPr>
          <p:spPr>
            <a:xfrm>
              <a:off x="5096919" y="4337622"/>
              <a:ext cx="321760" cy="27430"/>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b="0" i="0" sz="500" u="none" cap="none" strike="noStrike">
                <a:solidFill>
                  <a:schemeClr val="lt1"/>
                </a:solidFill>
                <a:latin typeface="Calibri"/>
                <a:ea typeface="Calibri"/>
                <a:cs typeface="Calibri"/>
                <a:sym typeface="Calibri"/>
              </a:endParaRPr>
            </a:p>
          </p:txBody>
        </p:sp>
        <p:sp>
          <p:nvSpPr>
            <p:cNvPr id="115" name="Google Shape;115;p4"/>
            <p:cNvSpPr/>
            <p:nvPr/>
          </p:nvSpPr>
          <p:spPr>
            <a:xfrm>
              <a:off x="2270375" y="3379949"/>
              <a:ext cx="2254076" cy="1127038"/>
            </a:xfrm>
            <a:prstGeom prst="roundRect">
              <a:avLst>
                <a:gd fmla="val 10000" name="adj"/>
              </a:avLst>
            </a:prstGeom>
            <a:gradFill>
              <a:gsLst>
                <a:gs pos="0">
                  <a:srgbClr val="5E81C9"/>
                </a:gs>
                <a:gs pos="50000">
                  <a:srgbClr val="3B70C9"/>
                </a:gs>
                <a:gs pos="100000">
                  <a:srgbClr val="2E60B8"/>
                </a:gs>
              </a:gsLst>
              <a:lin ang="5400000" scaled="0"/>
            </a:gradFill>
            <a:ln>
              <a:noFill/>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4"/>
            <p:cNvSpPr txBox="1"/>
            <p:nvPr/>
          </p:nvSpPr>
          <p:spPr>
            <a:xfrm>
              <a:off x="2303385" y="3412959"/>
              <a:ext cx="2188056" cy="1061018"/>
            </a:xfrm>
            <a:prstGeom prst="rect">
              <a:avLst/>
            </a:prstGeom>
            <a:noFill/>
            <a:ln>
              <a:noFill/>
            </a:ln>
          </p:spPr>
          <p:txBody>
            <a:bodyPr anchorCtr="0" anchor="ctr" bIns="125725" lIns="125725" spcFirstLastPara="1" rIns="125725" wrap="square" tIns="125725">
              <a:noAutofit/>
            </a:bodyPr>
            <a:lstStyle/>
            <a:p>
              <a:pPr indent="0" lvl="0" marL="0" marR="0" rtl="0" algn="ctr">
                <a:lnSpc>
                  <a:spcPct val="90000"/>
                </a:lnSpc>
                <a:spcBef>
                  <a:spcPts val="0"/>
                </a:spcBef>
                <a:spcAft>
                  <a:spcPts val="0"/>
                </a:spcAft>
                <a:buNone/>
              </a:pPr>
              <a:r>
                <a:rPr b="0" i="0" lang="en-US" sz="3300" u="none" cap="none" strike="noStrike">
                  <a:solidFill>
                    <a:schemeClr val="lt1"/>
                  </a:solidFill>
                  <a:latin typeface="Times New Roman"/>
                  <a:ea typeface="Times New Roman"/>
                  <a:cs typeface="Times New Roman"/>
                  <a:sym typeface="Times New Roman"/>
                </a:rPr>
                <a:t>Хөгжмийн</a:t>
              </a:r>
              <a:endParaRPr b="0" i="0" sz="3300" u="none" cap="none" strike="noStrike">
                <a:solidFill>
                  <a:schemeClr val="lt1"/>
                </a:solidFill>
                <a:latin typeface="Times New Roman"/>
                <a:ea typeface="Times New Roman"/>
                <a:cs typeface="Times New Roman"/>
                <a:sym typeface="Times New Roman"/>
              </a:endParaRPr>
            </a:p>
          </p:txBody>
        </p:sp>
        <p:sp>
          <p:nvSpPr>
            <p:cNvPr id="117" name="Google Shape;117;p4"/>
            <p:cNvSpPr/>
            <p:nvPr/>
          </p:nvSpPr>
          <p:spPr>
            <a:xfrm rot="-3542320">
              <a:off x="3678017" y="2300628"/>
              <a:ext cx="1173356" cy="394463"/>
            </a:xfrm>
            <a:prstGeom prst="leftRightArrow">
              <a:avLst>
                <a:gd fmla="val 60000" name="adj1"/>
                <a:gd fmla="val 50000" name="adj2"/>
              </a:avLst>
            </a:prstGeom>
            <a:gradFill>
              <a:gsLst>
                <a:gs pos="0">
                  <a:srgbClr val="B5C2E2"/>
                </a:gs>
                <a:gs pos="50000">
                  <a:srgbClr val="A8B8DF"/>
                </a:gs>
                <a:gs pos="100000">
                  <a:srgbClr val="90A0C8"/>
                </a:gs>
              </a:gsLst>
              <a:lin ang="5400000" scaled="0"/>
            </a:gradFill>
            <a:ln>
              <a:noFill/>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4"/>
            <p:cNvSpPr txBox="1"/>
            <p:nvPr/>
          </p:nvSpPr>
          <p:spPr>
            <a:xfrm rot="-3542320">
              <a:off x="3796356" y="2379521"/>
              <a:ext cx="936678" cy="236677"/>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b="0" i="0" sz="1600" u="none" cap="none" strike="noStrike">
                <a:solidFill>
                  <a:schemeClr val="lt1"/>
                </a:solidFill>
                <a:latin typeface="Calibri"/>
                <a:ea typeface="Calibri"/>
                <a:cs typeface="Calibri"/>
                <a:sym typeface="Calibri"/>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pic>
        <p:nvPicPr>
          <p:cNvPr descr="Music Physics And Chemistry Royalty Free Cliparts, Vectors, And Stock  Illustration. Image 14239942." id="123" name="Google Shape;123;p5"/>
          <p:cNvPicPr preferRelativeResize="0"/>
          <p:nvPr/>
        </p:nvPicPr>
        <p:blipFill rotWithShape="1">
          <a:blip r:embed="rId3">
            <a:alphaModFix/>
          </a:blip>
          <a:srcRect b="0" l="0" r="0" t="0"/>
          <a:stretch/>
        </p:blipFill>
        <p:spPr>
          <a:xfrm>
            <a:off x="0" y="0"/>
            <a:ext cx="12192000" cy="6858000"/>
          </a:xfrm>
          <a:prstGeom prst="rect">
            <a:avLst/>
          </a:prstGeom>
          <a:noFill/>
          <a:ln>
            <a:noFill/>
          </a:ln>
        </p:spPr>
      </p:pic>
      <p:sp>
        <p:nvSpPr>
          <p:cNvPr id="124" name="Google Shape;124;p5"/>
          <p:cNvSpPr txBox="1"/>
          <p:nvPr>
            <p:ph type="title"/>
          </p:nvPr>
        </p:nvSpPr>
        <p:spPr>
          <a:xfrm>
            <a:off x="838200" y="365124"/>
            <a:ext cx="10515600" cy="2392655"/>
          </a:xfrm>
          <a:prstGeom prst="rect">
            <a:avLst/>
          </a:prstGeom>
          <a:solidFill>
            <a:schemeClr val="accent4">
              <a:alpha val="49803"/>
            </a:schemeClr>
          </a:solid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lt1"/>
              </a:buClr>
              <a:buSzPct val="100000"/>
              <a:buFont typeface="Times New Roman"/>
              <a:buNone/>
            </a:pPr>
            <a:r>
              <a:rPr b="1" lang="en-US" sz="6000">
                <a:solidFill>
                  <a:schemeClr val="lt1"/>
                </a:solidFill>
                <a:latin typeface="Times New Roman"/>
                <a:ea typeface="Times New Roman"/>
                <a:cs typeface="Times New Roman"/>
                <a:sym typeface="Times New Roman"/>
              </a:rPr>
              <a:t>Хөгжмийн авианы физик чанар нь гурван шинжээр тодорхойлогддог. </a:t>
            </a:r>
            <a:endParaRPr b="1" sz="6000">
              <a:solidFill>
                <a:schemeClr val="lt1"/>
              </a:solidFill>
              <a:latin typeface="Times New Roman"/>
              <a:ea typeface="Times New Roman"/>
              <a:cs typeface="Times New Roman"/>
              <a:sym typeface="Times New Roman"/>
            </a:endParaRPr>
          </a:p>
        </p:txBody>
      </p:sp>
      <p:sp>
        <p:nvSpPr>
          <p:cNvPr id="125" name="Google Shape;125;p5"/>
          <p:cNvSpPr txBox="1"/>
          <p:nvPr>
            <p:ph idx="1" type="body"/>
          </p:nvPr>
        </p:nvSpPr>
        <p:spPr>
          <a:xfrm>
            <a:off x="838200" y="2757780"/>
            <a:ext cx="10515600" cy="3412200"/>
          </a:xfrm>
          <a:prstGeom prst="rect">
            <a:avLst/>
          </a:prstGeom>
          <a:solidFill>
            <a:schemeClr val="accent5">
              <a:alpha val="49803"/>
            </a:schemeClr>
          </a:solidFill>
          <a:ln>
            <a:noFill/>
          </a:ln>
        </p:spPr>
        <p:txBody>
          <a:bodyPr anchorCtr="0" anchor="t" bIns="45700" lIns="91425" spcFirstLastPara="1" rIns="91425" wrap="square" tIns="45700">
            <a:normAutofit/>
          </a:bodyPr>
          <a:lstStyle/>
          <a:p>
            <a:pPr indent="-419100" lvl="0" marL="228600" rtl="0" algn="ctr">
              <a:lnSpc>
                <a:spcPct val="90000"/>
              </a:lnSpc>
              <a:spcBef>
                <a:spcPts val="0"/>
              </a:spcBef>
              <a:spcAft>
                <a:spcPts val="0"/>
              </a:spcAft>
              <a:buClr>
                <a:schemeClr val="lt1"/>
              </a:buClr>
              <a:buSzPts val="6600"/>
              <a:buChar char="•"/>
            </a:pPr>
            <a:r>
              <a:rPr b="1" lang="en-US" sz="6600">
                <a:solidFill>
                  <a:schemeClr val="lt1"/>
                </a:solidFill>
                <a:latin typeface="Times New Roman"/>
                <a:ea typeface="Times New Roman"/>
                <a:cs typeface="Times New Roman"/>
                <a:sym typeface="Times New Roman"/>
              </a:rPr>
              <a:t>А. Эгшгийн өндөр нам</a:t>
            </a:r>
            <a:endParaRPr b="1" sz="6600">
              <a:solidFill>
                <a:schemeClr val="lt1"/>
              </a:solidFill>
              <a:latin typeface="Times New Roman"/>
              <a:ea typeface="Times New Roman"/>
              <a:cs typeface="Times New Roman"/>
              <a:sym typeface="Times New Roman"/>
            </a:endParaRPr>
          </a:p>
          <a:p>
            <a:pPr indent="-419100" lvl="0" marL="228600" rtl="0" algn="ctr">
              <a:lnSpc>
                <a:spcPct val="90000"/>
              </a:lnSpc>
              <a:spcBef>
                <a:spcPts val="1000"/>
              </a:spcBef>
              <a:spcAft>
                <a:spcPts val="0"/>
              </a:spcAft>
              <a:buClr>
                <a:schemeClr val="lt1"/>
              </a:buClr>
              <a:buSzPts val="6600"/>
              <a:buChar char="•"/>
            </a:pPr>
            <a:r>
              <a:rPr b="1" lang="en-US" sz="6600">
                <a:solidFill>
                  <a:schemeClr val="lt1"/>
                </a:solidFill>
                <a:latin typeface="Times New Roman"/>
                <a:ea typeface="Times New Roman"/>
                <a:cs typeface="Times New Roman"/>
                <a:sym typeface="Times New Roman"/>
              </a:rPr>
              <a:t>Б. Эгшгийн чанга, аяар</a:t>
            </a:r>
            <a:endParaRPr b="1" sz="6600">
              <a:solidFill>
                <a:schemeClr val="lt1"/>
              </a:solidFill>
              <a:latin typeface="Times New Roman"/>
              <a:ea typeface="Times New Roman"/>
              <a:cs typeface="Times New Roman"/>
              <a:sym typeface="Times New Roman"/>
            </a:endParaRPr>
          </a:p>
          <a:p>
            <a:pPr indent="-419100" lvl="0" marL="228600" rtl="0" algn="ctr">
              <a:lnSpc>
                <a:spcPct val="90000"/>
              </a:lnSpc>
              <a:spcBef>
                <a:spcPts val="1000"/>
              </a:spcBef>
              <a:spcAft>
                <a:spcPts val="0"/>
              </a:spcAft>
              <a:buClr>
                <a:schemeClr val="lt1"/>
              </a:buClr>
              <a:buSzPts val="6600"/>
              <a:buChar char="•"/>
            </a:pPr>
            <a:r>
              <a:rPr b="1" lang="en-US" sz="6600">
                <a:solidFill>
                  <a:schemeClr val="lt1"/>
                </a:solidFill>
                <a:latin typeface="Times New Roman"/>
                <a:ea typeface="Times New Roman"/>
                <a:cs typeface="Times New Roman"/>
                <a:sym typeface="Times New Roman"/>
              </a:rPr>
              <a:t>В. Эгшгийн ялгах өнгө</a:t>
            </a:r>
            <a:endParaRPr b="1" sz="6600">
              <a:solidFill>
                <a:schemeClr val="lt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pic>
        <p:nvPicPr>
          <p:cNvPr descr="Physics - Brain Maps Hint at Response to Music" id="130" name="Google Shape;130;p6"/>
          <p:cNvPicPr preferRelativeResize="0"/>
          <p:nvPr/>
        </p:nvPicPr>
        <p:blipFill rotWithShape="1">
          <a:blip r:embed="rId3">
            <a:alphaModFix/>
          </a:blip>
          <a:srcRect b="0" l="0" r="0" t="0"/>
          <a:stretch/>
        </p:blipFill>
        <p:spPr>
          <a:xfrm>
            <a:off x="0" y="-1"/>
            <a:ext cx="12197918" cy="6858001"/>
          </a:xfrm>
          <a:prstGeom prst="rect">
            <a:avLst/>
          </a:prstGeom>
          <a:noFill/>
          <a:ln>
            <a:noFill/>
          </a:ln>
        </p:spPr>
      </p:pic>
      <p:sp>
        <p:nvSpPr>
          <p:cNvPr id="131" name="Google Shape;131;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6600"/>
              <a:buFont typeface="Times New Roman"/>
              <a:buNone/>
            </a:pPr>
            <a:r>
              <a:rPr b="1" lang="en-US" sz="6600">
                <a:solidFill>
                  <a:schemeClr val="lt1"/>
                </a:solidFill>
                <a:latin typeface="Times New Roman"/>
                <a:ea typeface="Times New Roman"/>
                <a:cs typeface="Times New Roman"/>
                <a:sym typeface="Times New Roman"/>
              </a:rPr>
              <a:t>Эгшгийн өндөр нам</a:t>
            </a:r>
            <a:endParaRPr sz="6600">
              <a:solidFill>
                <a:schemeClr val="lt1"/>
              </a:solidFill>
              <a:latin typeface="Times New Roman"/>
              <a:ea typeface="Times New Roman"/>
              <a:cs typeface="Times New Roman"/>
              <a:sym typeface="Times New Roman"/>
            </a:endParaRPr>
          </a:p>
        </p:txBody>
      </p:sp>
      <p:sp>
        <p:nvSpPr>
          <p:cNvPr id="132" name="Google Shape;132;p6"/>
          <p:cNvSpPr txBox="1"/>
          <p:nvPr>
            <p:ph idx="1" type="body"/>
          </p:nvPr>
        </p:nvSpPr>
        <p:spPr>
          <a:xfrm>
            <a:off x="838200" y="1825625"/>
            <a:ext cx="10515600" cy="4351338"/>
          </a:xfrm>
          <a:prstGeom prst="rect">
            <a:avLst/>
          </a:prstGeom>
          <a:solidFill>
            <a:schemeClr val="dk1">
              <a:alpha val="49803"/>
            </a:schemeClr>
          </a:solidFill>
          <a:ln>
            <a:noFill/>
          </a:ln>
        </p:spPr>
        <p:txBody>
          <a:bodyPr anchorCtr="0" anchor="t" bIns="45700" lIns="91425" spcFirstLastPara="1" rIns="91425" wrap="square" tIns="45700">
            <a:normAutofit fontScale="92500" lnSpcReduction="10000"/>
          </a:bodyPr>
          <a:lstStyle/>
          <a:p>
            <a:pPr indent="0" lvl="0" marL="0" rtl="0" algn="just">
              <a:lnSpc>
                <a:spcPct val="90000"/>
              </a:lnSpc>
              <a:spcBef>
                <a:spcPts val="0"/>
              </a:spcBef>
              <a:spcAft>
                <a:spcPts val="0"/>
              </a:spcAft>
              <a:buClr>
                <a:schemeClr val="lt1"/>
              </a:buClr>
              <a:buSzPct val="100000"/>
              <a:buNone/>
            </a:pPr>
            <a:r>
              <a:rPr b="1" lang="en-US" sz="6000">
                <a:solidFill>
                  <a:schemeClr val="lt1"/>
                </a:solidFill>
                <a:latin typeface="Times New Roman"/>
                <a:ea typeface="Times New Roman"/>
                <a:cs typeface="Times New Roman"/>
                <a:sym typeface="Times New Roman"/>
              </a:rPr>
              <a:t>Эгшгийн өндөр нам </a:t>
            </a:r>
            <a:r>
              <a:rPr lang="en-US" sz="6000">
                <a:solidFill>
                  <a:schemeClr val="lt1"/>
                </a:solidFill>
                <a:latin typeface="Times New Roman"/>
                <a:ea typeface="Times New Roman"/>
                <a:cs typeface="Times New Roman"/>
                <a:sym typeface="Times New Roman"/>
              </a:rPr>
              <a:t>нь доргиж буй биетийн хэлбэлзлийн давтамжаас /хурд/ шалтгаална. Хэлбэлзлийн давтамж олшрох тусам эгшиг нарийсах /өндөр/ цөөрөх тусам бүдүүрнэ /нам/. </a:t>
            </a:r>
            <a:endParaRPr sz="6000">
              <a:solidFill>
                <a:schemeClr val="lt1"/>
              </a:solidFill>
              <a:latin typeface="Times New Roman"/>
              <a:ea typeface="Times New Roman"/>
              <a:cs typeface="Times New Roman"/>
              <a:sym typeface="Times New Roman"/>
            </a:endParaRPr>
          </a:p>
          <a:p>
            <a:pPr indent="0" lvl="0" marL="228600" rtl="0" algn="just">
              <a:lnSpc>
                <a:spcPct val="90000"/>
              </a:lnSpc>
              <a:spcBef>
                <a:spcPts val="1000"/>
              </a:spcBef>
              <a:spcAft>
                <a:spcPts val="0"/>
              </a:spcAft>
              <a:buClr>
                <a:schemeClr val="dk1"/>
              </a:buClr>
              <a:buSzPct val="100000"/>
              <a:buNone/>
            </a:pPr>
            <a:r>
              <a:t/>
            </a:r>
            <a:endParaRPr sz="6000">
              <a:solidFill>
                <a:schemeClr val="lt1"/>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7"/>
          <p:cNvSpPr txBox="1"/>
          <p:nvPr>
            <p:ph type="title"/>
          </p:nvPr>
        </p:nvSpPr>
        <p:spPr>
          <a:xfrm>
            <a:off x="1007616" y="459096"/>
            <a:ext cx="10515600" cy="1325563"/>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6000"/>
              <a:buFont typeface="Times New Roman"/>
              <a:buNone/>
            </a:pPr>
            <a:r>
              <a:rPr b="1" lang="en-US" sz="6000">
                <a:latin typeface="Times New Roman"/>
                <a:ea typeface="Times New Roman"/>
                <a:cs typeface="Times New Roman"/>
                <a:sym typeface="Times New Roman"/>
              </a:rPr>
              <a:t>Эгшгийн </a:t>
            </a:r>
            <a:r>
              <a:rPr b="1" lang="en-US" sz="6600">
                <a:latin typeface="Times New Roman"/>
                <a:ea typeface="Times New Roman"/>
                <a:cs typeface="Times New Roman"/>
                <a:sym typeface="Times New Roman"/>
              </a:rPr>
              <a:t>чанга</a:t>
            </a:r>
            <a:r>
              <a:rPr b="1" lang="en-US" sz="6000">
                <a:latin typeface="Times New Roman"/>
                <a:ea typeface="Times New Roman"/>
                <a:cs typeface="Times New Roman"/>
                <a:sym typeface="Times New Roman"/>
              </a:rPr>
              <a:t>, аяар</a:t>
            </a:r>
            <a:endParaRPr sz="6000">
              <a:latin typeface="Times New Roman"/>
              <a:ea typeface="Times New Roman"/>
              <a:cs typeface="Times New Roman"/>
              <a:sym typeface="Times New Roman"/>
            </a:endParaRPr>
          </a:p>
        </p:txBody>
      </p:sp>
      <p:sp>
        <p:nvSpPr>
          <p:cNvPr id="138" name="Google Shape;138;p7"/>
          <p:cNvSpPr txBox="1"/>
          <p:nvPr>
            <p:ph idx="1" type="body"/>
          </p:nvPr>
        </p:nvSpPr>
        <p:spPr>
          <a:xfrm>
            <a:off x="838200" y="1683581"/>
            <a:ext cx="10685016" cy="4903649"/>
          </a:xfrm>
          <a:prstGeom prst="rect">
            <a:avLst/>
          </a:prstGeom>
          <a:solidFill>
            <a:schemeClr val="accent4">
              <a:alpha val="49803"/>
            </a:schemeClr>
          </a:solidFill>
          <a:ln>
            <a:noFill/>
          </a:ln>
        </p:spPr>
        <p:txBody>
          <a:bodyPr anchorCtr="0" anchor="t" bIns="45700" lIns="91425" spcFirstLastPara="1" rIns="91425" wrap="square" tIns="45700">
            <a:normAutofit fontScale="85000" lnSpcReduction="20000"/>
          </a:bodyPr>
          <a:lstStyle/>
          <a:p>
            <a:pPr indent="0" lvl="0" marL="0" rtl="0" algn="just">
              <a:lnSpc>
                <a:spcPct val="90000"/>
              </a:lnSpc>
              <a:spcBef>
                <a:spcPts val="0"/>
              </a:spcBef>
              <a:spcAft>
                <a:spcPts val="0"/>
              </a:spcAft>
              <a:buClr>
                <a:schemeClr val="dk1"/>
              </a:buClr>
              <a:buSzPct val="100000"/>
              <a:buNone/>
            </a:pPr>
            <a:r>
              <a:rPr b="1" lang="en-US" sz="5800">
                <a:solidFill>
                  <a:schemeClr val="dk1"/>
                </a:solidFill>
                <a:latin typeface="Times New Roman"/>
                <a:ea typeface="Times New Roman"/>
                <a:cs typeface="Times New Roman"/>
                <a:sym typeface="Times New Roman"/>
              </a:rPr>
              <a:t>Эгшгийн чанга, аяар нь </a:t>
            </a:r>
            <a:r>
              <a:rPr lang="en-US" sz="5800">
                <a:solidFill>
                  <a:schemeClr val="dk1"/>
                </a:solidFill>
                <a:latin typeface="Times New Roman"/>
                <a:ea typeface="Times New Roman"/>
                <a:cs typeface="Times New Roman"/>
                <a:sym typeface="Times New Roman"/>
              </a:rPr>
              <a:t>хэлбэлзэл хөдөлгөөний эрчээс буюу эгшиг үүсгэгч биетийн хэлбэлзлийн далайцаас шалтгаална. Хэлбэлзэх хөдөлгөөн явагдаж буй тодорхой орон зайг хэлбэлзлийн ганхалтын далайц гэнэ. Хэлбэлзлийн далайц өргөсөн тусаг эгшиг чангарч, нарийсах тусам аяар болно. </a:t>
            </a:r>
            <a:endParaRPr sz="5800">
              <a:solidFill>
                <a:schemeClr val="dk1"/>
              </a:solidFill>
              <a:latin typeface="Times New Roman"/>
              <a:ea typeface="Times New Roman"/>
              <a:cs typeface="Times New Roman"/>
              <a:sym typeface="Times New Roman"/>
            </a:endParaRPr>
          </a:p>
          <a:p>
            <a:pPr indent="0" lvl="0" marL="0" rtl="0" algn="just">
              <a:lnSpc>
                <a:spcPct val="90000"/>
              </a:lnSpc>
              <a:spcBef>
                <a:spcPts val="1000"/>
              </a:spcBef>
              <a:spcAft>
                <a:spcPts val="0"/>
              </a:spcAft>
              <a:buClr>
                <a:schemeClr val="dk1"/>
              </a:buClr>
              <a:buSzPct val="100000"/>
              <a:buNone/>
            </a:pPr>
            <a:r>
              <a:t/>
            </a:r>
            <a:endParaRPr sz="4400">
              <a:solidFill>
                <a:schemeClr val="dk1"/>
              </a:solidFill>
              <a:latin typeface="Times New Roman"/>
              <a:ea typeface="Times New Roman"/>
              <a:cs typeface="Times New Roman"/>
              <a:sym typeface="Times New Roman"/>
            </a:endParaRPr>
          </a:p>
        </p:txBody>
      </p:sp>
      <p:pic>
        <p:nvPicPr>
          <p:cNvPr id="139" name="Google Shape;139;p7"/>
          <p:cNvPicPr preferRelativeResize="0"/>
          <p:nvPr/>
        </p:nvPicPr>
        <p:blipFill rotWithShape="1">
          <a:blip r:embed="rId3">
            <a:alphaModFix/>
          </a:blip>
          <a:srcRect b="0" l="0" r="0" t="5936"/>
          <a:stretch/>
        </p:blipFill>
        <p:spPr>
          <a:xfrm>
            <a:off x="0" y="1563733"/>
            <a:ext cx="12191998" cy="3220069"/>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9"/>
                                        </p:tgtEl>
                                        <p:attrNameLst>
                                          <p:attrName>style.visibility</p:attrName>
                                        </p:attrNameLst>
                                      </p:cBhvr>
                                      <p:to>
                                        <p:strVal val="visible"/>
                                      </p:to>
                                    </p:set>
                                    <p:anim calcmode="lin" valueType="num">
                                      <p:cBhvr additive="base">
                                        <p:cTn dur="500"/>
                                        <p:tgtEl>
                                          <p:spTgt spid="139"/>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8"/>
          <p:cNvSpPr txBox="1"/>
          <p:nvPr>
            <p:ph type="title"/>
          </p:nvPr>
        </p:nvSpPr>
        <p:spPr>
          <a:xfrm>
            <a:off x="2290439" y="214205"/>
            <a:ext cx="9901561" cy="238695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6000"/>
              <a:buFont typeface="Times New Roman"/>
              <a:buNone/>
            </a:pPr>
            <a:r>
              <a:rPr b="1" lang="en-US" sz="6000">
                <a:latin typeface="Times New Roman"/>
                <a:ea typeface="Times New Roman"/>
                <a:cs typeface="Times New Roman"/>
                <a:sym typeface="Times New Roman"/>
              </a:rPr>
              <a:t>Давхар эгшгүүд, язгуурын</a:t>
            </a:r>
            <a:br>
              <a:rPr b="1" lang="en-US" sz="6000">
                <a:latin typeface="Times New Roman"/>
                <a:ea typeface="Times New Roman"/>
                <a:cs typeface="Times New Roman"/>
                <a:sym typeface="Times New Roman"/>
              </a:rPr>
            </a:br>
            <a:r>
              <a:rPr b="1" lang="en-US" sz="6000">
                <a:latin typeface="Times New Roman"/>
                <a:ea typeface="Times New Roman"/>
                <a:cs typeface="Times New Roman"/>
                <a:sym typeface="Times New Roman"/>
              </a:rPr>
              <a:t> эгшгийн эрэмбэ</a:t>
            </a:r>
            <a:endParaRPr sz="6000">
              <a:latin typeface="Times New Roman"/>
              <a:ea typeface="Times New Roman"/>
              <a:cs typeface="Times New Roman"/>
              <a:sym typeface="Times New Roman"/>
            </a:endParaRPr>
          </a:p>
        </p:txBody>
      </p:sp>
      <p:sp>
        <p:nvSpPr>
          <p:cNvPr id="145" name="Google Shape;145;p8"/>
          <p:cNvSpPr txBox="1"/>
          <p:nvPr>
            <p:ph idx="1" type="body"/>
          </p:nvPr>
        </p:nvSpPr>
        <p:spPr>
          <a:xfrm>
            <a:off x="0" y="2157396"/>
            <a:ext cx="12191999" cy="4584053"/>
          </a:xfrm>
          <a:prstGeom prst="rect">
            <a:avLst/>
          </a:prstGeom>
          <a:solidFill>
            <a:schemeClr val="dk1">
              <a:alpha val="49803"/>
            </a:schemeClr>
          </a:solid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Clr>
                <a:schemeClr val="lt1"/>
              </a:buClr>
              <a:buSzPts val="3600"/>
              <a:buNone/>
            </a:pPr>
            <a:r>
              <a:rPr lang="en-US" sz="3600">
                <a:solidFill>
                  <a:schemeClr val="lt1"/>
                </a:solidFill>
                <a:latin typeface="Times New Roman"/>
                <a:ea typeface="Times New Roman"/>
                <a:cs typeface="Times New Roman"/>
                <a:sym typeface="Times New Roman"/>
              </a:rPr>
              <a:t>Эгшиг үүсгэгч биет /чавхдас/-ийг хэлбэлзлийн үед тэнцүү хэсэгт хуваавал эгшгийн долгионы төвөгтэй хэлбэр /давхар эгшгүүд/ үүснэ. Биет доргих үед эдгээр хэсгүүд бие даасан хэлбэлзлүүд, тэдгээрийн уртаас хамааран шинэ долгионуудыг үүсгэдэг. Өөрөөр хэлбэл нэмэлт хэлбэлзлүүд нь давхар эгшгүүд үүсгэнэ гэсэн үг юм. Давхар эгшгүүдийн өндөр нам нь тэдгээрийн хэлбэлзлийн давтамжийн /хурд/ адил янз бүр байна. Жишээ нь чавхдас зөвхөн ганц дан эгшгийг үүсгэсэн бол түүний долгионы хэлбэр дараах байдлаар дүрслэгдэнэ. </a:t>
            </a:r>
            <a:endParaRPr sz="3600">
              <a:latin typeface="Times New Roman"/>
              <a:ea typeface="Times New Roman"/>
              <a:cs typeface="Times New Roman"/>
              <a:sym typeface="Times New Roman"/>
            </a:endParaRPr>
          </a:p>
          <a:p>
            <a:pPr indent="0" lvl="0" marL="228600" rtl="0" algn="just">
              <a:lnSpc>
                <a:spcPct val="90000"/>
              </a:lnSpc>
              <a:spcBef>
                <a:spcPts val="1000"/>
              </a:spcBef>
              <a:spcAft>
                <a:spcPts val="0"/>
              </a:spcAft>
              <a:buClr>
                <a:schemeClr val="dk1"/>
              </a:buClr>
              <a:buSzPts val="3600"/>
              <a:buNone/>
            </a:pPr>
            <a:r>
              <a:t/>
            </a:r>
            <a:endParaRPr sz="3600">
              <a:latin typeface="Times New Roman"/>
              <a:ea typeface="Times New Roman"/>
              <a:cs typeface="Times New Roman"/>
              <a:sym typeface="Times New Roman"/>
            </a:endParaRPr>
          </a:p>
        </p:txBody>
      </p:sp>
      <p:pic>
        <p:nvPicPr>
          <p:cNvPr id="146" name="Google Shape;146;p8"/>
          <p:cNvPicPr preferRelativeResize="0"/>
          <p:nvPr/>
        </p:nvPicPr>
        <p:blipFill rotWithShape="1">
          <a:blip r:embed="rId3">
            <a:alphaModFix/>
          </a:blip>
          <a:srcRect b="0" l="0" r="0" t="0"/>
          <a:stretch/>
        </p:blipFill>
        <p:spPr>
          <a:xfrm>
            <a:off x="-1" y="1407681"/>
            <a:ext cx="12192000" cy="405709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6"/>
                                        </p:tgtEl>
                                        <p:attrNameLst>
                                          <p:attrName>style.visibility</p:attrName>
                                        </p:attrNameLst>
                                      </p:cBhvr>
                                      <p:to>
                                        <p:strVal val="visible"/>
                                      </p:to>
                                    </p:set>
                                    <p:animEffect filter="fade" transition="in">
                                      <p:cBhvr>
                                        <p:cTn dur="500"/>
                                        <p:tgtEl>
                                          <p:spTgt spid="14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pic>
        <p:nvPicPr>
          <p:cNvPr id="151" name="Google Shape;151;p9"/>
          <p:cNvPicPr preferRelativeResize="0"/>
          <p:nvPr>
            <p:ph idx="1" type="body"/>
          </p:nvPr>
        </p:nvPicPr>
        <p:blipFill rotWithShape="1">
          <a:blip r:embed="rId3">
            <a:alphaModFix/>
          </a:blip>
          <a:srcRect b="0" l="0" r="0" t="0"/>
          <a:stretch/>
        </p:blipFill>
        <p:spPr>
          <a:xfrm>
            <a:off x="0" y="2885243"/>
            <a:ext cx="8001740" cy="3972757"/>
          </a:xfrm>
          <a:prstGeom prst="rect">
            <a:avLst/>
          </a:prstGeom>
          <a:noFill/>
          <a:ln>
            <a:noFill/>
          </a:ln>
        </p:spPr>
      </p:pic>
      <p:sp>
        <p:nvSpPr>
          <p:cNvPr id="152" name="Google Shape;152;p9"/>
          <p:cNvSpPr txBox="1"/>
          <p:nvPr>
            <p:ph type="title"/>
          </p:nvPr>
        </p:nvSpPr>
        <p:spPr>
          <a:xfrm>
            <a:off x="2497140" y="2092986"/>
            <a:ext cx="9374820" cy="3594316"/>
          </a:xfrm>
          <a:prstGeom prst="rect">
            <a:avLst/>
          </a:prstGeom>
          <a:noFill/>
          <a:ln>
            <a:noFill/>
          </a:ln>
        </p:spPr>
        <p:txBody>
          <a:bodyPr anchorCtr="0" anchor="ctr" bIns="45700" lIns="91425" spcFirstLastPara="1" rIns="91425" wrap="square" tIns="45700">
            <a:noAutofit/>
          </a:bodyPr>
          <a:lstStyle/>
          <a:p>
            <a:pPr indent="0" lvl="0" marL="0" rtl="0" algn="r">
              <a:lnSpc>
                <a:spcPct val="90000"/>
              </a:lnSpc>
              <a:spcBef>
                <a:spcPts val="0"/>
              </a:spcBef>
              <a:spcAft>
                <a:spcPts val="0"/>
              </a:spcAft>
              <a:buClr>
                <a:schemeClr val="dk1"/>
              </a:buClr>
              <a:buSzPts val="4400"/>
              <a:buFont typeface="Times New Roman"/>
              <a:buNone/>
            </a:pPr>
            <a:r>
              <a:rPr lang="en-US">
                <a:latin typeface="Times New Roman"/>
                <a:ea typeface="Times New Roman"/>
                <a:cs typeface="Times New Roman"/>
                <a:sym typeface="Times New Roman"/>
              </a:rPr>
              <a:t>Чавхдасны тэн хагасын хэлбэлзлээс үүссэн хоёр дахь давхар эгшгийн долгионы урт нь үндсэн дан эгшгийн долгионы хурдаас хоёр дахин бага,           харин хэлбэлз-                                                      лийн давтамж                                                                  нь /хурд/                                                      хоёр дахин                                                             хурдан  байна.</a:t>
            </a:r>
            <a:br>
              <a:rPr lang="en-US">
                <a:latin typeface="Times New Roman"/>
                <a:ea typeface="Times New Roman"/>
                <a:cs typeface="Times New Roman"/>
                <a:sym typeface="Times New Roman"/>
              </a:rPr>
            </a:br>
            <a:endParaRPr>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10"/>
          <p:cNvSpPr txBox="1"/>
          <p:nvPr>
            <p:ph type="title"/>
          </p:nvPr>
        </p:nvSpPr>
        <p:spPr>
          <a:xfrm>
            <a:off x="1116367" y="1323913"/>
            <a:ext cx="11075633" cy="132556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5400"/>
              <a:buFont typeface="Times New Roman"/>
              <a:buNone/>
            </a:pPr>
            <a:r>
              <a:rPr lang="en-US" sz="5400">
                <a:latin typeface="Times New Roman"/>
                <a:ea typeface="Times New Roman"/>
                <a:cs typeface="Times New Roman"/>
                <a:sym typeface="Times New Roman"/>
              </a:rPr>
              <a:t>Эдгээр нь төгөлдөр хуур хөгжмийн цагаан даралттай тохирч байдаг. </a:t>
            </a:r>
            <a:br>
              <a:rPr lang="en-US" sz="5400">
                <a:latin typeface="Times New Roman"/>
                <a:ea typeface="Times New Roman"/>
                <a:cs typeface="Times New Roman"/>
                <a:sym typeface="Times New Roman"/>
              </a:rPr>
            </a:br>
            <a:endParaRPr sz="5400">
              <a:latin typeface="Times New Roman"/>
              <a:ea typeface="Times New Roman"/>
              <a:cs typeface="Times New Roman"/>
              <a:sym typeface="Times New Roman"/>
            </a:endParaRPr>
          </a:p>
        </p:txBody>
      </p:sp>
      <p:pic>
        <p:nvPicPr>
          <p:cNvPr id="158" name="Google Shape;158;p10"/>
          <p:cNvPicPr preferRelativeResize="0"/>
          <p:nvPr>
            <p:ph idx="1" type="body"/>
          </p:nvPr>
        </p:nvPicPr>
        <p:blipFill rotWithShape="1">
          <a:blip r:embed="rId3">
            <a:alphaModFix/>
          </a:blip>
          <a:srcRect b="0" l="0" r="0" t="0"/>
          <a:stretch/>
        </p:blipFill>
        <p:spPr>
          <a:xfrm>
            <a:off x="5182398" y="2463046"/>
            <a:ext cx="5893235" cy="2720027"/>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pic>
        <p:nvPicPr>
          <p:cNvPr id="164" name="Google Shape;164;p11"/>
          <p:cNvPicPr preferRelativeResize="0"/>
          <p:nvPr>
            <p:ph idx="1" type="body"/>
          </p:nvPr>
        </p:nvPicPr>
        <p:blipFill rotWithShape="1">
          <a:blip r:embed="rId3">
            <a:alphaModFix/>
          </a:blip>
          <a:srcRect b="13303" l="16558" r="15894" t="25496"/>
          <a:stretch/>
        </p:blipFill>
        <p:spPr>
          <a:xfrm>
            <a:off x="0" y="0"/>
            <a:ext cx="12192000" cy="68580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pic>
        <p:nvPicPr>
          <p:cNvPr descr="Physics music Images, Stock Photos &amp; Vectors | Shutterstock" id="169" name="Google Shape;169;p12"/>
          <p:cNvPicPr preferRelativeResize="0"/>
          <p:nvPr/>
        </p:nvPicPr>
        <p:blipFill rotWithShape="1">
          <a:blip r:embed="rId3">
            <a:alphaModFix/>
          </a:blip>
          <a:srcRect b="8674" l="0" r="0" t="0"/>
          <a:stretch/>
        </p:blipFill>
        <p:spPr>
          <a:xfrm>
            <a:off x="0" y="-1"/>
            <a:ext cx="12200227" cy="6858001"/>
          </a:xfrm>
          <a:prstGeom prst="rect">
            <a:avLst/>
          </a:prstGeom>
          <a:noFill/>
          <a:ln>
            <a:noFill/>
          </a:ln>
        </p:spPr>
      </p:pic>
      <p:sp>
        <p:nvSpPr>
          <p:cNvPr id="170" name="Google Shape;170;p12"/>
          <p:cNvSpPr txBox="1"/>
          <p:nvPr>
            <p:ph type="title"/>
          </p:nvPr>
        </p:nvSpPr>
        <p:spPr>
          <a:xfrm>
            <a:off x="2720266" y="809009"/>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lt1"/>
              </a:buClr>
              <a:buSzPts val="6600"/>
              <a:buFont typeface="Times New Roman"/>
              <a:buNone/>
            </a:pPr>
            <a:r>
              <a:rPr b="1" lang="en-US" sz="6600">
                <a:solidFill>
                  <a:schemeClr val="lt1"/>
                </a:solidFill>
                <a:latin typeface="Times New Roman"/>
                <a:ea typeface="Times New Roman"/>
                <a:cs typeface="Times New Roman"/>
                <a:sym typeface="Times New Roman"/>
              </a:rPr>
              <a:t>АЯЛГУУ</a:t>
            </a:r>
            <a:endParaRPr sz="6600">
              <a:solidFill>
                <a:schemeClr val="lt1"/>
              </a:solidFill>
              <a:latin typeface="Times New Roman"/>
              <a:ea typeface="Times New Roman"/>
              <a:cs typeface="Times New Roman"/>
              <a:sym typeface="Times New Roman"/>
            </a:endParaRPr>
          </a:p>
        </p:txBody>
      </p:sp>
      <p:sp>
        <p:nvSpPr>
          <p:cNvPr id="171" name="Google Shape;171;p12"/>
          <p:cNvSpPr txBox="1"/>
          <p:nvPr>
            <p:ph idx="1" type="body"/>
          </p:nvPr>
        </p:nvSpPr>
        <p:spPr>
          <a:xfrm>
            <a:off x="1060141" y="2095501"/>
            <a:ext cx="10515600" cy="4351338"/>
          </a:xfrm>
          <a:prstGeom prst="rect">
            <a:avLst/>
          </a:prstGeom>
          <a:noFill/>
          <a:ln>
            <a:noFill/>
          </a:ln>
        </p:spPr>
        <p:txBody>
          <a:bodyPr anchorCtr="0" anchor="t" bIns="45700" lIns="91425" spcFirstLastPara="1" rIns="91425" wrap="square" tIns="45700">
            <a:normAutofit/>
          </a:bodyPr>
          <a:lstStyle/>
          <a:p>
            <a:pPr indent="-304800" lvl="0" marL="228600" rtl="0" algn="just">
              <a:lnSpc>
                <a:spcPct val="90000"/>
              </a:lnSpc>
              <a:spcBef>
                <a:spcPts val="0"/>
              </a:spcBef>
              <a:spcAft>
                <a:spcPts val="0"/>
              </a:spcAft>
              <a:buClr>
                <a:schemeClr val="lt1"/>
              </a:buClr>
              <a:buSzPts val="4800"/>
              <a:buChar char="•"/>
            </a:pPr>
            <a:r>
              <a:rPr lang="en-US" sz="4800">
                <a:solidFill>
                  <a:schemeClr val="lt1"/>
                </a:solidFill>
                <a:latin typeface="Times New Roman"/>
                <a:ea typeface="Times New Roman"/>
                <a:cs typeface="Times New Roman"/>
                <a:sym typeface="Times New Roman"/>
              </a:rPr>
              <a:t>Хөгжмийн эгшгүүдийн хувьд хамгийн чухал зүйлсийн нэг болох аялгаас гадна цомнол-дэвсгэр хөг, хэм-хэмнэлийн харилцаанд орж дан буюу нэг хоолойгоор эгшиглэх хөгжмийн санааг аялгуу хэмээнэ.</a:t>
            </a:r>
            <a:endParaRPr sz="4800">
              <a:solidFill>
                <a:schemeClr val="lt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1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6000"/>
              <a:buFont typeface="Times New Roman"/>
              <a:buNone/>
            </a:pPr>
            <a:r>
              <a:rPr b="1" lang="en-US" sz="6000">
                <a:latin typeface="Times New Roman"/>
                <a:ea typeface="Times New Roman"/>
                <a:cs typeface="Times New Roman"/>
                <a:sym typeface="Times New Roman"/>
              </a:rPr>
              <a:t>Аялгууны хөдөлгөөн</a:t>
            </a:r>
            <a:endParaRPr b="1" sz="6000">
              <a:latin typeface="Times New Roman"/>
              <a:ea typeface="Times New Roman"/>
              <a:cs typeface="Times New Roman"/>
              <a:sym typeface="Times New Roman"/>
            </a:endParaRPr>
          </a:p>
        </p:txBody>
      </p:sp>
      <p:sp>
        <p:nvSpPr>
          <p:cNvPr id="177" name="Google Shape;177;p13"/>
          <p:cNvSpPr txBox="1"/>
          <p:nvPr>
            <p:ph idx="1" type="body"/>
          </p:nvPr>
        </p:nvSpPr>
        <p:spPr>
          <a:xfrm>
            <a:off x="688450" y="2531840"/>
            <a:ext cx="5157787" cy="3657823"/>
          </a:xfrm>
          <a:prstGeom prst="rect">
            <a:avLst/>
          </a:prstGeom>
          <a:solidFill>
            <a:schemeClr val="dk1">
              <a:alpha val="49803"/>
            </a:schemeClr>
          </a:solid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lt1"/>
              </a:buClr>
              <a:buSzPts val="4000"/>
              <a:buNone/>
            </a:pPr>
            <a:r>
              <a:rPr lang="en-US" sz="4000">
                <a:solidFill>
                  <a:schemeClr val="lt1"/>
                </a:solidFill>
                <a:latin typeface="Times New Roman"/>
                <a:ea typeface="Times New Roman"/>
                <a:cs typeface="Times New Roman"/>
                <a:sym typeface="Times New Roman"/>
              </a:rPr>
              <a:t>Өгсөх хөдөлгөөн – ямар нэгэн зүйл урган өндийж, өргөжин хурцдаж буй сэтгэгдэл төрүүлдэг.</a:t>
            </a:r>
            <a:endParaRPr sz="4000">
              <a:solidFill>
                <a:schemeClr val="lt1"/>
              </a:solidFill>
              <a:latin typeface="Times New Roman"/>
              <a:ea typeface="Times New Roman"/>
              <a:cs typeface="Times New Roman"/>
              <a:sym typeface="Times New Roman"/>
            </a:endParaRPr>
          </a:p>
          <a:p>
            <a:pPr indent="0" lvl="0" marL="0" rtl="0" algn="just">
              <a:lnSpc>
                <a:spcPct val="90000"/>
              </a:lnSpc>
              <a:spcBef>
                <a:spcPts val="1000"/>
              </a:spcBef>
              <a:spcAft>
                <a:spcPts val="0"/>
              </a:spcAft>
              <a:buClr>
                <a:schemeClr val="dk1"/>
              </a:buClr>
              <a:buSzPts val="4000"/>
              <a:buNone/>
            </a:pPr>
            <a:r>
              <a:t/>
            </a:r>
            <a:endParaRPr sz="4000">
              <a:solidFill>
                <a:schemeClr val="lt1"/>
              </a:solidFill>
            </a:endParaRPr>
          </a:p>
        </p:txBody>
      </p:sp>
      <p:sp>
        <p:nvSpPr>
          <p:cNvPr id="178" name="Google Shape;178;p1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t/>
            </a:r>
            <a:endParaRPr/>
          </a:p>
        </p:txBody>
      </p:sp>
      <p:sp>
        <p:nvSpPr>
          <p:cNvPr id="179" name="Google Shape;179;p13"/>
          <p:cNvSpPr txBox="1"/>
          <p:nvPr>
            <p:ph idx="4" type="body"/>
          </p:nvPr>
        </p:nvSpPr>
        <p:spPr>
          <a:xfrm>
            <a:off x="6172200" y="2505075"/>
            <a:ext cx="5183188" cy="3684588"/>
          </a:xfrm>
          <a:prstGeom prst="rect">
            <a:avLst/>
          </a:prstGeom>
          <a:solidFill>
            <a:schemeClr val="dk1">
              <a:alpha val="49803"/>
            </a:schemeClr>
          </a:solid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lt1"/>
              </a:buClr>
              <a:buSzPts val="4000"/>
              <a:buNone/>
            </a:pPr>
            <a:r>
              <a:rPr b="1" lang="en-US" sz="4000">
                <a:solidFill>
                  <a:schemeClr val="lt1"/>
                </a:solidFill>
                <a:latin typeface="Times New Roman"/>
                <a:ea typeface="Times New Roman"/>
                <a:cs typeface="Times New Roman"/>
                <a:sym typeface="Times New Roman"/>
              </a:rPr>
              <a:t>Уруудах хөдөлгөөн – уналт, тайвшрал, нарийн төвөгтэй байдлаас зөөлрөх сэтгэгдлийг төрүүлдэг. </a:t>
            </a:r>
            <a:endParaRPr b="1" sz="4000">
              <a:latin typeface="Times New Roman"/>
              <a:ea typeface="Times New Roman"/>
              <a:cs typeface="Times New Roman"/>
              <a:sym typeface="Times New Roman"/>
            </a:endParaRPr>
          </a:p>
          <a:p>
            <a:pPr indent="0" lvl="0" marL="0" rtl="0" algn="just">
              <a:lnSpc>
                <a:spcPct val="90000"/>
              </a:lnSpc>
              <a:spcBef>
                <a:spcPts val="1000"/>
              </a:spcBef>
              <a:spcAft>
                <a:spcPts val="0"/>
              </a:spcAft>
              <a:buClr>
                <a:schemeClr val="dk1"/>
              </a:buClr>
              <a:buSzPts val="4000"/>
              <a:buNone/>
            </a:pPr>
            <a:r>
              <a:t/>
            </a:r>
            <a:endParaRPr b="1" sz="4000">
              <a:latin typeface="Times New Roman"/>
              <a:ea typeface="Times New Roman"/>
              <a:cs typeface="Times New Roman"/>
              <a:sym typeface="Times New Roman"/>
            </a:endParaRPr>
          </a:p>
        </p:txBody>
      </p:sp>
      <p:pic>
        <p:nvPicPr>
          <p:cNvPr id="180" name="Google Shape;180;p13"/>
          <p:cNvPicPr preferRelativeResize="0"/>
          <p:nvPr>
            <p:ph idx="2" type="body"/>
          </p:nvPr>
        </p:nvPicPr>
        <p:blipFill rotWithShape="1">
          <a:blip r:embed="rId3">
            <a:alphaModFix/>
          </a:blip>
          <a:srcRect b="47299" l="11678" r="14693" t="37256"/>
          <a:stretch/>
        </p:blipFill>
        <p:spPr>
          <a:xfrm>
            <a:off x="688450" y="1681163"/>
            <a:ext cx="5157787" cy="823912"/>
          </a:xfrm>
          <a:prstGeom prst="rect">
            <a:avLst/>
          </a:prstGeom>
          <a:noFill/>
          <a:ln>
            <a:noFill/>
          </a:ln>
        </p:spPr>
      </p:pic>
      <p:pic>
        <p:nvPicPr>
          <p:cNvPr id="181" name="Google Shape;181;p13"/>
          <p:cNvPicPr preferRelativeResize="0"/>
          <p:nvPr/>
        </p:nvPicPr>
        <p:blipFill rotWithShape="1">
          <a:blip r:embed="rId4">
            <a:alphaModFix/>
          </a:blip>
          <a:srcRect b="44171" l="10246" r="13066" t="43976"/>
          <a:stretch/>
        </p:blipFill>
        <p:spPr>
          <a:xfrm>
            <a:off x="6172200" y="1681163"/>
            <a:ext cx="5180012" cy="850677"/>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14"/>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t/>
            </a:r>
            <a:endParaRPr/>
          </a:p>
        </p:txBody>
      </p:sp>
      <p:sp>
        <p:nvSpPr>
          <p:cNvPr id="187" name="Google Shape;187;p14"/>
          <p:cNvSpPr txBox="1"/>
          <p:nvPr>
            <p:ph idx="2" type="body"/>
          </p:nvPr>
        </p:nvSpPr>
        <p:spPr>
          <a:xfrm>
            <a:off x="548006" y="2238745"/>
            <a:ext cx="5449569" cy="3950918"/>
          </a:xfrm>
          <a:prstGeom prst="rect">
            <a:avLst/>
          </a:prstGeom>
          <a:solidFill>
            <a:schemeClr val="dk1">
              <a:alpha val="49803"/>
            </a:schemeClr>
          </a:solid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lt1"/>
              </a:buClr>
              <a:buSzPts val="4000"/>
              <a:buNone/>
            </a:pPr>
            <a:r>
              <a:rPr b="1" lang="en-US" sz="4000">
                <a:solidFill>
                  <a:schemeClr val="lt1"/>
                </a:solidFill>
                <a:latin typeface="Times New Roman"/>
                <a:ea typeface="Times New Roman"/>
                <a:cs typeface="Times New Roman"/>
                <a:sym typeface="Times New Roman"/>
              </a:rPr>
              <a:t>Давалгаа маягийн хөдөлгөөн – энэ нь аялгууны өгсөх, уруудах хоёр хөдөлгөөний ээлжилсэн хослол юм. </a:t>
            </a:r>
            <a:endParaRPr b="1" sz="4000">
              <a:latin typeface="Times New Roman"/>
              <a:ea typeface="Times New Roman"/>
              <a:cs typeface="Times New Roman"/>
              <a:sym typeface="Times New Roman"/>
            </a:endParaRPr>
          </a:p>
          <a:p>
            <a:pPr indent="0" lvl="0" marL="0" rtl="0" algn="just">
              <a:lnSpc>
                <a:spcPct val="90000"/>
              </a:lnSpc>
              <a:spcBef>
                <a:spcPts val="1000"/>
              </a:spcBef>
              <a:spcAft>
                <a:spcPts val="0"/>
              </a:spcAft>
              <a:buClr>
                <a:schemeClr val="dk1"/>
              </a:buClr>
              <a:buSzPts val="4000"/>
              <a:buNone/>
            </a:pPr>
            <a:r>
              <a:t/>
            </a:r>
            <a:endParaRPr b="1" sz="4000">
              <a:latin typeface="Times New Roman"/>
              <a:ea typeface="Times New Roman"/>
              <a:cs typeface="Times New Roman"/>
              <a:sym typeface="Times New Roman"/>
            </a:endParaRPr>
          </a:p>
        </p:txBody>
      </p:sp>
      <p:sp>
        <p:nvSpPr>
          <p:cNvPr id="188" name="Google Shape;188;p14"/>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t/>
            </a:r>
            <a:endParaRPr/>
          </a:p>
        </p:txBody>
      </p:sp>
      <p:sp>
        <p:nvSpPr>
          <p:cNvPr id="189" name="Google Shape;189;p14"/>
          <p:cNvSpPr txBox="1"/>
          <p:nvPr>
            <p:ph idx="4" type="body"/>
          </p:nvPr>
        </p:nvSpPr>
        <p:spPr>
          <a:xfrm>
            <a:off x="6194426" y="2238745"/>
            <a:ext cx="5494020" cy="3950918"/>
          </a:xfrm>
          <a:prstGeom prst="rect">
            <a:avLst/>
          </a:prstGeom>
          <a:solidFill>
            <a:schemeClr val="dk1">
              <a:alpha val="49803"/>
            </a:schemeClr>
          </a:solid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lt1"/>
              </a:buClr>
              <a:buSzPts val="4800"/>
              <a:buNone/>
            </a:pPr>
            <a:r>
              <a:rPr b="1" lang="en-US" sz="4800">
                <a:solidFill>
                  <a:schemeClr val="lt1"/>
                </a:solidFill>
                <a:latin typeface="Times New Roman"/>
                <a:ea typeface="Times New Roman"/>
                <a:cs typeface="Times New Roman"/>
                <a:sym typeface="Times New Roman"/>
              </a:rPr>
              <a:t>Үглэл аялгуу – ярианы хэллэгийг илэрхийлэх аялгууны төрөл. </a:t>
            </a:r>
            <a:endParaRPr b="1" sz="4800">
              <a:solidFill>
                <a:schemeClr val="lt1"/>
              </a:solidFill>
              <a:latin typeface="Times New Roman"/>
              <a:ea typeface="Times New Roman"/>
              <a:cs typeface="Times New Roman"/>
              <a:sym typeface="Times New Roman"/>
            </a:endParaRPr>
          </a:p>
        </p:txBody>
      </p:sp>
      <p:pic>
        <p:nvPicPr>
          <p:cNvPr id="190" name="Google Shape;190;p14"/>
          <p:cNvPicPr preferRelativeResize="0"/>
          <p:nvPr/>
        </p:nvPicPr>
        <p:blipFill rotWithShape="1">
          <a:blip r:embed="rId3">
            <a:alphaModFix/>
          </a:blip>
          <a:srcRect b="36145" l="10506" r="9918" t="37048"/>
          <a:stretch/>
        </p:blipFill>
        <p:spPr>
          <a:xfrm>
            <a:off x="548006" y="856350"/>
            <a:ext cx="5471795" cy="1382395"/>
          </a:xfrm>
          <a:prstGeom prst="rect">
            <a:avLst/>
          </a:prstGeom>
          <a:noFill/>
          <a:ln>
            <a:noFill/>
          </a:ln>
        </p:spPr>
      </p:pic>
      <p:pic>
        <p:nvPicPr>
          <p:cNvPr id="191" name="Google Shape;191;p14"/>
          <p:cNvPicPr preferRelativeResize="0"/>
          <p:nvPr/>
        </p:nvPicPr>
        <p:blipFill rotWithShape="1">
          <a:blip r:embed="rId4">
            <a:alphaModFix/>
          </a:blip>
          <a:srcRect b="25304" l="9640" r="9406" t="31736"/>
          <a:stretch/>
        </p:blipFill>
        <p:spPr>
          <a:xfrm>
            <a:off x="6194426" y="856350"/>
            <a:ext cx="5471795" cy="138239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pic>
        <p:nvPicPr>
          <p:cNvPr descr="1000+ Music Background Pictures | Download Free Images on Unsplash" id="196" name="Google Shape;196;p15"/>
          <p:cNvPicPr preferRelativeResize="0"/>
          <p:nvPr/>
        </p:nvPicPr>
        <p:blipFill rotWithShape="1">
          <a:blip r:embed="rId3">
            <a:alphaModFix/>
          </a:blip>
          <a:srcRect b="0" l="0" r="0" t="0"/>
          <a:stretch/>
        </p:blipFill>
        <p:spPr>
          <a:xfrm>
            <a:off x="0" y="-1"/>
            <a:ext cx="12192000" cy="6843805"/>
          </a:xfrm>
          <a:prstGeom prst="rect">
            <a:avLst/>
          </a:prstGeom>
          <a:noFill/>
          <a:ln>
            <a:noFill/>
          </a:ln>
        </p:spPr>
      </p:pic>
      <p:sp>
        <p:nvSpPr>
          <p:cNvPr id="197" name="Google Shape;197;p15"/>
          <p:cNvSpPr txBox="1"/>
          <p:nvPr>
            <p:ph type="title"/>
          </p:nvPr>
        </p:nvSpPr>
        <p:spPr>
          <a:xfrm>
            <a:off x="839788" y="365125"/>
            <a:ext cx="10515600" cy="254306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800"/>
              <a:buFont typeface="Times New Roman"/>
              <a:buNone/>
            </a:pPr>
            <a:r>
              <a:rPr lang="en-US" sz="4800">
                <a:solidFill>
                  <a:schemeClr val="lt1"/>
                </a:solidFill>
                <a:latin typeface="Times New Roman"/>
                <a:ea typeface="Times New Roman"/>
                <a:cs typeface="Times New Roman"/>
                <a:sym typeface="Times New Roman"/>
              </a:rPr>
              <a:t>Оргил хэсэг – (кульминация) – аялгуун дахь хамгийн өндөр цэг гэж ойлгож болно. </a:t>
            </a:r>
            <a:endParaRPr sz="4800">
              <a:solidFill>
                <a:schemeClr val="lt1"/>
              </a:solidFill>
              <a:latin typeface="Times New Roman"/>
              <a:ea typeface="Times New Roman"/>
              <a:cs typeface="Times New Roman"/>
              <a:sym typeface="Times New Roman"/>
            </a:endParaRPr>
          </a:p>
        </p:txBody>
      </p:sp>
      <p:pic>
        <p:nvPicPr>
          <p:cNvPr id="198" name="Google Shape;198;p15"/>
          <p:cNvPicPr preferRelativeResize="0"/>
          <p:nvPr>
            <p:ph idx="2" type="body"/>
          </p:nvPr>
        </p:nvPicPr>
        <p:blipFill rotWithShape="1">
          <a:blip r:embed="rId4">
            <a:alphaModFix/>
          </a:blip>
          <a:srcRect b="39909" l="18531" r="19429" t="40361"/>
          <a:stretch/>
        </p:blipFill>
        <p:spPr>
          <a:xfrm>
            <a:off x="836612" y="2678276"/>
            <a:ext cx="10515600" cy="341180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16"/>
          <p:cNvSpPr txBox="1"/>
          <p:nvPr>
            <p:ph type="title"/>
          </p:nvPr>
        </p:nvSpPr>
        <p:spPr>
          <a:xfrm>
            <a:off x="914400" y="668337"/>
            <a:ext cx="10515600" cy="1325563"/>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1"/>
              </a:buClr>
              <a:buSzPts val="4400"/>
              <a:buFont typeface="Times New Roman"/>
              <a:buNone/>
            </a:pPr>
            <a:r>
              <a:rPr b="1" lang="en-US">
                <a:latin typeface="Times New Roman"/>
                <a:ea typeface="Times New Roman"/>
                <a:cs typeface="Times New Roman"/>
                <a:sym typeface="Times New Roman"/>
              </a:rPr>
              <a:t>ГАРМОНИ</a:t>
            </a:r>
            <a:endParaRPr>
              <a:latin typeface="Times New Roman"/>
              <a:ea typeface="Times New Roman"/>
              <a:cs typeface="Times New Roman"/>
              <a:sym typeface="Times New Roman"/>
            </a:endParaRPr>
          </a:p>
        </p:txBody>
      </p:sp>
      <p:sp>
        <p:nvSpPr>
          <p:cNvPr id="204" name="Google Shape;204;p16"/>
          <p:cNvSpPr txBox="1"/>
          <p:nvPr>
            <p:ph idx="4" type="body"/>
          </p:nvPr>
        </p:nvSpPr>
        <p:spPr>
          <a:xfrm>
            <a:off x="3826276" y="1580225"/>
            <a:ext cx="8176334" cy="5140171"/>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4400"/>
              <a:buNone/>
            </a:pPr>
            <a:r>
              <a:rPr b="1" lang="en-US" sz="4400">
                <a:latin typeface="Times New Roman"/>
                <a:ea typeface="Times New Roman"/>
                <a:cs typeface="Times New Roman"/>
                <a:sym typeface="Times New Roman"/>
              </a:rPr>
              <a:t>Хөгжмийн эгшгүүд, хам эгшгүүд, тэдгээрийн холбоосыг илэрхийлсэн ухагдахуун бөгөөд хөгжмийн утга санааг өөр хоорондоо уялдаа холбоо, авцалдаа бүхий олон хоолойгоор илэрхийлснийг гармони гэдэг. </a:t>
            </a:r>
            <a:endParaRPr b="1" sz="4400">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pic>
        <p:nvPicPr>
          <p:cNvPr descr="Abstract music background stock illustration. Illustration of graphic -  33724845" id="209" name="Google Shape;209;p17"/>
          <p:cNvPicPr preferRelativeResize="0"/>
          <p:nvPr/>
        </p:nvPicPr>
        <p:blipFill rotWithShape="1">
          <a:blip r:embed="rId3">
            <a:alphaModFix/>
          </a:blip>
          <a:srcRect b="0" l="0" r="0" t="0"/>
          <a:stretch/>
        </p:blipFill>
        <p:spPr>
          <a:xfrm>
            <a:off x="-1" y="-1"/>
            <a:ext cx="12192001" cy="6835139"/>
          </a:xfrm>
          <a:prstGeom prst="rect">
            <a:avLst/>
          </a:prstGeom>
          <a:noFill/>
          <a:ln>
            <a:noFill/>
          </a:ln>
        </p:spPr>
      </p:pic>
      <p:sp>
        <p:nvSpPr>
          <p:cNvPr id="210" name="Google Shape;210;p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6600"/>
              <a:buFont typeface="Times New Roman"/>
              <a:buNone/>
            </a:pPr>
            <a:r>
              <a:rPr b="1" lang="en-US" sz="6600">
                <a:latin typeface="Times New Roman"/>
                <a:ea typeface="Times New Roman"/>
                <a:cs typeface="Times New Roman"/>
                <a:sym typeface="Times New Roman"/>
              </a:rPr>
              <a:t>ХЭМНЭЛ</a:t>
            </a:r>
            <a:endParaRPr sz="6600">
              <a:latin typeface="Times New Roman"/>
              <a:ea typeface="Times New Roman"/>
              <a:cs typeface="Times New Roman"/>
              <a:sym typeface="Times New Roman"/>
            </a:endParaRPr>
          </a:p>
        </p:txBody>
      </p:sp>
      <p:sp>
        <p:nvSpPr>
          <p:cNvPr id="211" name="Google Shape;211;p17"/>
          <p:cNvSpPr txBox="1"/>
          <p:nvPr>
            <p:ph idx="1" type="body"/>
          </p:nvPr>
        </p:nvSpPr>
        <p:spPr>
          <a:xfrm>
            <a:off x="838200" y="1825625"/>
            <a:ext cx="10515600" cy="4351338"/>
          </a:xfrm>
          <a:prstGeom prst="rect">
            <a:avLst/>
          </a:prstGeom>
          <a:solidFill>
            <a:schemeClr val="accent5">
              <a:alpha val="49803"/>
            </a:schemeClr>
          </a:solidFill>
          <a:ln>
            <a:noFill/>
          </a:ln>
        </p:spPr>
        <p:txBody>
          <a:bodyPr anchorCtr="0" anchor="t" bIns="45700" lIns="91425" spcFirstLastPara="1" rIns="91425" wrap="square" tIns="45700">
            <a:normAutofit fontScale="92500"/>
          </a:bodyPr>
          <a:lstStyle/>
          <a:p>
            <a:pPr indent="0" lvl="0" marL="0" rtl="0" algn="just">
              <a:lnSpc>
                <a:spcPct val="90000"/>
              </a:lnSpc>
              <a:spcBef>
                <a:spcPts val="0"/>
              </a:spcBef>
              <a:spcAft>
                <a:spcPts val="0"/>
              </a:spcAft>
              <a:buClr>
                <a:schemeClr val="dk1"/>
              </a:buClr>
              <a:buSzPct val="100000"/>
              <a:buNone/>
            </a:pPr>
            <a:r>
              <a:rPr b="1" lang="en-US" sz="4400">
                <a:solidFill>
                  <a:schemeClr val="dk1"/>
                </a:solidFill>
                <a:latin typeface="Times New Roman"/>
                <a:ea typeface="Times New Roman"/>
                <a:cs typeface="Times New Roman"/>
                <a:sym typeface="Times New Roman"/>
              </a:rPr>
              <a:t>Хэлзүйд урт, богино эгшиг гэж байдаг шиг хөгжимд утгажсан эгшгийн дуурьслын дараалал дахь уртаашийн харьцаа юм. Үүнийг хөгжмийн хэмнэл буюу ритм (Герегийн “rythmos” – хэмжээ, зохицол, цэгцрэл гэсэн утгатай үгийг бид хэмнэл хэмээн хэлж, ярьж заншжээ.) гэдэг.</a:t>
            </a:r>
            <a:endParaRPr b="1" sz="4400">
              <a:solidFill>
                <a:schemeClr val="dk1"/>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18"/>
          <p:cNvSpPr txBox="1"/>
          <p:nvPr>
            <p:ph idx="1" type="body"/>
          </p:nvPr>
        </p:nvSpPr>
        <p:spPr>
          <a:xfrm>
            <a:off x="3879542" y="798991"/>
            <a:ext cx="8114190" cy="5619564"/>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lnSpc>
                <a:spcPct val="90000"/>
              </a:lnSpc>
              <a:spcBef>
                <a:spcPts val="0"/>
              </a:spcBef>
              <a:spcAft>
                <a:spcPts val="0"/>
              </a:spcAft>
              <a:buClr>
                <a:schemeClr val="dk1"/>
              </a:buClr>
              <a:buSzPct val="100000"/>
              <a:buNone/>
            </a:pPr>
            <a:r>
              <a:rPr b="1" lang="en-US" sz="4400">
                <a:latin typeface="Times New Roman"/>
                <a:ea typeface="Times New Roman"/>
                <a:cs typeface="Times New Roman"/>
                <a:sym typeface="Times New Roman"/>
              </a:rPr>
              <a:t>Хөгжимд янз бүрийн уртааштай эгшгүүдийн ээлж дараалал буй болсоноор тэдгээрийн хооронд цаг хугацааны янз бүрийн харьцаа үүснэ. Тодорхой дараалалд нэгдсэнээр уртаашууд хэмнэлийн бүлэглэл бүрдүүлж, тэдгээр нь тухайн зохиол бүтээлийн ерөнхий хэмнэлийн зураглалыг бүрдүүлэх багц хэлбэрийг бий болгоно. </a:t>
            </a:r>
            <a:endParaRPr b="1" sz="4400">
              <a:latin typeface="Times New Roman"/>
              <a:ea typeface="Times New Roman"/>
              <a:cs typeface="Times New Roman"/>
              <a:sym typeface="Times New Roman"/>
            </a:endParaRPr>
          </a:p>
          <a:p>
            <a:pPr indent="0" lvl="0" marL="228600" rtl="0" algn="just">
              <a:lnSpc>
                <a:spcPct val="90000"/>
              </a:lnSpc>
              <a:spcBef>
                <a:spcPts val="1000"/>
              </a:spcBef>
              <a:spcAft>
                <a:spcPts val="0"/>
              </a:spcAft>
              <a:buClr>
                <a:schemeClr val="dk1"/>
              </a:buClr>
              <a:buSzPct val="100000"/>
              <a:buNone/>
            </a:pPr>
            <a:r>
              <a:t/>
            </a:r>
            <a:endParaRPr b="1" sz="4400">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1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222" name="Google Shape;222;p1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p:txBody>
      </p:sp>
      <p:pic>
        <p:nvPicPr>
          <p:cNvPr id="223" name="Google Shape;223;p19"/>
          <p:cNvPicPr preferRelativeResize="0"/>
          <p:nvPr/>
        </p:nvPicPr>
        <p:blipFill rotWithShape="1">
          <a:blip r:embed="rId3">
            <a:alphaModFix/>
          </a:blip>
          <a:srcRect b="0" l="0" r="0" t="0"/>
          <a:stretch/>
        </p:blipFill>
        <p:spPr>
          <a:xfrm rot="-5400000">
            <a:off x="3890223" y="-3890223"/>
            <a:ext cx="4411553" cy="12192000"/>
          </a:xfrm>
          <a:prstGeom prst="rect">
            <a:avLst/>
          </a:prstGeom>
          <a:noFill/>
          <a:ln>
            <a:noFill/>
          </a:ln>
        </p:spPr>
      </p:pic>
      <p:pic>
        <p:nvPicPr>
          <p:cNvPr id="224" name="Google Shape;224;p19"/>
          <p:cNvPicPr preferRelativeResize="0"/>
          <p:nvPr/>
        </p:nvPicPr>
        <p:blipFill rotWithShape="1">
          <a:blip r:embed="rId4">
            <a:alphaModFix/>
          </a:blip>
          <a:srcRect b="0" l="0" r="0" t="0"/>
          <a:stretch/>
        </p:blipFill>
        <p:spPr>
          <a:xfrm rot="-5400000">
            <a:off x="4741089" y="-598828"/>
            <a:ext cx="2721655" cy="121920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20"/>
          <p:cNvSpPr txBox="1"/>
          <p:nvPr>
            <p:ph type="title"/>
          </p:nvPr>
        </p:nvSpPr>
        <p:spPr>
          <a:xfrm>
            <a:off x="838200" y="681037"/>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6600"/>
              <a:buFont typeface="Times New Roman"/>
              <a:buNone/>
            </a:pPr>
            <a:r>
              <a:rPr b="1" lang="en-US" sz="6600">
                <a:latin typeface="Times New Roman"/>
                <a:ea typeface="Times New Roman"/>
                <a:cs typeface="Times New Roman"/>
                <a:sym typeface="Times New Roman"/>
              </a:rPr>
              <a:t>ЛАД</a:t>
            </a:r>
            <a:endParaRPr sz="6600">
              <a:latin typeface="Times New Roman"/>
              <a:ea typeface="Times New Roman"/>
              <a:cs typeface="Times New Roman"/>
              <a:sym typeface="Times New Roman"/>
            </a:endParaRPr>
          </a:p>
        </p:txBody>
      </p:sp>
      <p:sp>
        <p:nvSpPr>
          <p:cNvPr id="230" name="Google Shape;230;p20"/>
          <p:cNvSpPr txBox="1"/>
          <p:nvPr>
            <p:ph idx="1" type="body"/>
          </p:nvPr>
        </p:nvSpPr>
        <p:spPr>
          <a:xfrm>
            <a:off x="659907" y="1734952"/>
            <a:ext cx="10872186" cy="4816768"/>
          </a:xfrm>
          <a:prstGeom prst="rect">
            <a:avLst/>
          </a:prstGeom>
          <a:solidFill>
            <a:schemeClr val="dk1">
              <a:alpha val="49803"/>
            </a:schemeClr>
          </a:solid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lt1"/>
              </a:buClr>
              <a:buSzPts val="4400"/>
              <a:buNone/>
            </a:pPr>
            <a:r>
              <a:rPr b="1" lang="en-US" sz="4400">
                <a:solidFill>
                  <a:schemeClr val="lt1"/>
                </a:solidFill>
                <a:latin typeface="Times New Roman"/>
                <a:ea typeface="Times New Roman"/>
                <a:cs typeface="Times New Roman"/>
                <a:sym typeface="Times New Roman"/>
              </a:rPr>
              <a:t>Аялгуу бүтээгч эгшгүүд хоорондоо учир зүйн дарааллын нарийн харьцаанд оршдог. Хөгжмийн гоо зүйн үүднээс эгшгүүдийн өндөрлөгийн хувьд нийлэмжтэй, сонсголтой байх хууль. Хөгжим бүтээх язгуур махбод.</a:t>
            </a:r>
            <a:endParaRPr b="1" sz="4400">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pic>
        <p:nvPicPr>
          <p:cNvPr descr="Abstract music background stock illustration. Illustration of design -  33724858" id="235" name="Google Shape;235;p21"/>
          <p:cNvPicPr preferRelativeResize="0"/>
          <p:nvPr/>
        </p:nvPicPr>
        <p:blipFill rotWithShape="1">
          <a:blip r:embed="rId3">
            <a:alphaModFix/>
          </a:blip>
          <a:srcRect b="0" l="0" r="0" t="0"/>
          <a:stretch/>
        </p:blipFill>
        <p:spPr>
          <a:xfrm>
            <a:off x="-1" y="10126"/>
            <a:ext cx="12192001" cy="6835139"/>
          </a:xfrm>
          <a:prstGeom prst="rect">
            <a:avLst/>
          </a:prstGeom>
          <a:noFill/>
          <a:ln>
            <a:noFill/>
          </a:ln>
        </p:spPr>
      </p:pic>
      <p:sp>
        <p:nvSpPr>
          <p:cNvPr id="236" name="Google Shape;236;p21"/>
          <p:cNvSpPr txBox="1"/>
          <p:nvPr>
            <p:ph type="title"/>
          </p:nvPr>
        </p:nvSpPr>
        <p:spPr>
          <a:xfrm>
            <a:off x="838199" y="977684"/>
            <a:ext cx="10515600"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Times New Roman"/>
              <a:buNone/>
            </a:pPr>
            <a:r>
              <a:rPr b="1" lang="en-US">
                <a:latin typeface="Times New Roman"/>
                <a:ea typeface="Times New Roman"/>
                <a:cs typeface="Times New Roman"/>
                <a:sym typeface="Times New Roman"/>
              </a:rPr>
              <a:t>Мажор минорын I,V,IV өргийг гол өрөг гэх ба тоник (I) доминант (V)  субдоминант (IV) гэж нэрлэдэг. </a:t>
            </a:r>
            <a:br>
              <a:rPr b="1" lang="en-US">
                <a:latin typeface="Times New Roman"/>
                <a:ea typeface="Times New Roman"/>
                <a:cs typeface="Times New Roman"/>
                <a:sym typeface="Times New Roman"/>
              </a:rPr>
            </a:br>
            <a:endParaRPr b="1">
              <a:latin typeface="Times New Roman"/>
              <a:ea typeface="Times New Roman"/>
              <a:cs typeface="Times New Roman"/>
              <a:sym typeface="Times New Roman"/>
            </a:endParaRPr>
          </a:p>
        </p:txBody>
      </p:sp>
      <p:pic>
        <p:nvPicPr>
          <p:cNvPr id="237" name="Google Shape;237;p21"/>
          <p:cNvPicPr preferRelativeResize="0"/>
          <p:nvPr>
            <p:ph idx="1" type="body"/>
          </p:nvPr>
        </p:nvPicPr>
        <p:blipFill rotWithShape="1">
          <a:blip r:embed="rId4">
            <a:alphaModFix/>
          </a:blip>
          <a:srcRect b="0" l="0" r="0" t="0"/>
          <a:stretch/>
        </p:blipFill>
        <p:spPr>
          <a:xfrm>
            <a:off x="1262109" y="2454059"/>
            <a:ext cx="9667781" cy="392393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22"/>
          <p:cNvSpPr txBox="1"/>
          <p:nvPr>
            <p:ph type="title"/>
          </p:nvPr>
        </p:nvSpPr>
        <p:spPr>
          <a:xfrm>
            <a:off x="6584035" y="1024986"/>
            <a:ext cx="5607965" cy="5194516"/>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4400"/>
              <a:buFont typeface="Times New Roman"/>
              <a:buNone/>
            </a:pPr>
            <a:r>
              <a:rPr b="1" lang="en-US">
                <a:latin typeface="Times New Roman"/>
                <a:ea typeface="Times New Roman"/>
                <a:cs typeface="Times New Roman"/>
                <a:sym typeface="Times New Roman"/>
              </a:rPr>
              <a:t>Цомнолын I,III,V өргүүд тогтвортой, VII, II, IV, VI өргүүд тогтворгүй сонстдог. </a:t>
            </a:r>
            <a:endParaRPr b="1">
              <a:latin typeface="Times New Roman"/>
              <a:ea typeface="Times New Roman"/>
              <a:cs typeface="Times New Roman"/>
              <a:sym typeface="Times New Roman"/>
            </a:endParaRPr>
          </a:p>
        </p:txBody>
      </p:sp>
      <p:pic>
        <p:nvPicPr>
          <p:cNvPr id="243" name="Google Shape;243;p22"/>
          <p:cNvPicPr preferRelativeResize="0"/>
          <p:nvPr>
            <p:ph idx="1" type="body"/>
          </p:nvPr>
        </p:nvPicPr>
        <p:blipFill rotWithShape="1">
          <a:blip r:embed="rId3">
            <a:alphaModFix/>
          </a:blip>
          <a:srcRect b="0" l="0" r="0" t="0"/>
          <a:stretch/>
        </p:blipFill>
        <p:spPr>
          <a:xfrm>
            <a:off x="325117" y="406370"/>
            <a:ext cx="6097028" cy="2629438"/>
          </a:xfrm>
          <a:prstGeom prst="rect">
            <a:avLst/>
          </a:prstGeom>
          <a:noFill/>
          <a:ln>
            <a:noFill/>
          </a:ln>
        </p:spPr>
      </p:pic>
      <p:pic>
        <p:nvPicPr>
          <p:cNvPr id="244" name="Google Shape;244;p22"/>
          <p:cNvPicPr preferRelativeResize="0"/>
          <p:nvPr/>
        </p:nvPicPr>
        <p:blipFill rotWithShape="1">
          <a:blip r:embed="rId4">
            <a:alphaModFix/>
          </a:blip>
          <a:srcRect b="0" l="0" r="0" t="0"/>
          <a:stretch/>
        </p:blipFill>
        <p:spPr>
          <a:xfrm>
            <a:off x="325117" y="3035808"/>
            <a:ext cx="6097028" cy="3518866"/>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23"/>
          <p:cNvSpPr txBox="1"/>
          <p:nvPr>
            <p:ph type="title"/>
          </p:nvPr>
        </p:nvSpPr>
        <p:spPr>
          <a:xfrm>
            <a:off x="838200" y="681037"/>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Times New Roman"/>
              <a:buNone/>
            </a:pPr>
            <a:r>
              <a:rPr b="1" lang="en-US">
                <a:latin typeface="Times New Roman"/>
                <a:ea typeface="Times New Roman"/>
                <a:cs typeface="Times New Roman"/>
                <a:sym typeface="Times New Roman"/>
              </a:rPr>
              <a:t>ХҮЧДЭЛ</a:t>
            </a:r>
            <a:endParaRPr>
              <a:latin typeface="Times New Roman"/>
              <a:ea typeface="Times New Roman"/>
              <a:cs typeface="Times New Roman"/>
              <a:sym typeface="Times New Roman"/>
            </a:endParaRPr>
          </a:p>
        </p:txBody>
      </p:sp>
      <p:sp>
        <p:nvSpPr>
          <p:cNvPr id="250" name="Google Shape;250;p23"/>
          <p:cNvSpPr txBox="1"/>
          <p:nvPr>
            <p:ph idx="1" type="body"/>
          </p:nvPr>
        </p:nvSpPr>
        <p:spPr>
          <a:xfrm>
            <a:off x="838200" y="1825625"/>
            <a:ext cx="10515600" cy="4351338"/>
          </a:xfrm>
          <a:prstGeom prst="rect">
            <a:avLst/>
          </a:prstGeom>
          <a:solidFill>
            <a:schemeClr val="accent4">
              <a:alpha val="49803"/>
            </a:schemeClr>
          </a:solid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4400"/>
              <a:buNone/>
            </a:pPr>
            <a:r>
              <a:rPr b="1" lang="en-US" sz="4400">
                <a:solidFill>
                  <a:schemeClr val="dk1"/>
                </a:solidFill>
                <a:latin typeface="Times New Roman"/>
                <a:ea typeface="Times New Roman"/>
                <a:cs typeface="Times New Roman"/>
                <a:sym typeface="Times New Roman"/>
              </a:rPr>
              <a:t>Дууг чанга дуулах уу, аяархан аялах уу? Хөгжмийн бүтээлийг чанга хөгжимдөх үү, эсвэл зөөлөвтөр хөгжимдөх үү? гэдэг нь дурын явдал огт биш, тухайн бүтээлийн агуулгатай тун нарийн уялдаа шүтэлцээтэй ухагдахуун юм. </a:t>
            </a:r>
            <a:endParaRPr b="1" sz="4400">
              <a:solidFill>
                <a:schemeClr val="dk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24"/>
          <p:cNvSpPr txBox="1"/>
          <p:nvPr>
            <p:ph type="title"/>
          </p:nvPr>
        </p:nvSpPr>
        <p:spPr>
          <a:xfrm>
            <a:off x="2285261" y="681037"/>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Times New Roman"/>
              <a:buNone/>
            </a:pPr>
            <a:r>
              <a:rPr b="1" lang="en-US" sz="4800">
                <a:latin typeface="Times New Roman"/>
                <a:ea typeface="Times New Roman"/>
                <a:cs typeface="Times New Roman"/>
                <a:sym typeface="Times New Roman"/>
              </a:rPr>
              <a:t>Тодорхой хүчлэгүүд:</a:t>
            </a:r>
            <a:endParaRPr b="1" sz="4800">
              <a:latin typeface="Times New Roman"/>
              <a:ea typeface="Times New Roman"/>
              <a:cs typeface="Times New Roman"/>
              <a:sym typeface="Times New Roman"/>
            </a:endParaRPr>
          </a:p>
        </p:txBody>
      </p:sp>
      <p:sp>
        <p:nvSpPr>
          <p:cNvPr id="256" name="Google Shape;256;p24"/>
          <p:cNvSpPr txBox="1"/>
          <p:nvPr>
            <p:ph idx="1" type="body"/>
          </p:nvPr>
        </p:nvSpPr>
        <p:spPr>
          <a:xfrm>
            <a:off x="4948561" y="2006600"/>
            <a:ext cx="7932938" cy="4351338"/>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90000"/>
              </a:lnSpc>
              <a:spcBef>
                <a:spcPts val="0"/>
              </a:spcBef>
              <a:spcAft>
                <a:spcPts val="0"/>
              </a:spcAft>
              <a:buClr>
                <a:schemeClr val="dk1"/>
              </a:buClr>
              <a:buSzPct val="100000"/>
              <a:buChar char="•"/>
            </a:pPr>
            <a:r>
              <a:rPr b="1" lang="en-US" sz="3600">
                <a:latin typeface="Times New Roman"/>
                <a:ea typeface="Times New Roman"/>
                <a:cs typeface="Times New Roman"/>
                <a:sym typeface="Times New Roman"/>
              </a:rPr>
              <a:t>Fortissimo (фортиссимо) - “ff” -            маш чанга</a:t>
            </a:r>
            <a:endParaRPr b="1" sz="3600">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ct val="100000"/>
              <a:buChar char="•"/>
            </a:pPr>
            <a:r>
              <a:rPr b="1" lang="en-US" sz="3600">
                <a:latin typeface="Times New Roman"/>
                <a:ea typeface="Times New Roman"/>
                <a:cs typeface="Times New Roman"/>
                <a:sym typeface="Times New Roman"/>
              </a:rPr>
              <a:t>Forte (форте) - “f”- чанга</a:t>
            </a:r>
            <a:endParaRPr b="1" sz="3600">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ct val="100000"/>
              <a:buChar char="•"/>
            </a:pPr>
            <a:r>
              <a:rPr b="1" lang="en-US" sz="3600">
                <a:latin typeface="Times New Roman"/>
                <a:ea typeface="Times New Roman"/>
                <a:cs typeface="Times New Roman"/>
                <a:sym typeface="Times New Roman"/>
              </a:rPr>
              <a:t>Mezzo forte (меццо форте) - “mf”- чангавтар</a:t>
            </a:r>
            <a:endParaRPr b="1" sz="3600">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ct val="100000"/>
              <a:buChar char="•"/>
            </a:pPr>
            <a:r>
              <a:rPr b="1" lang="en-US" sz="3600">
                <a:latin typeface="Times New Roman"/>
                <a:ea typeface="Times New Roman"/>
                <a:cs typeface="Times New Roman"/>
                <a:sym typeface="Times New Roman"/>
              </a:rPr>
              <a:t>Mezzo piano (меццо пиано) - “mp”- аяавтар</a:t>
            </a:r>
            <a:endParaRPr b="1" sz="3600">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ct val="100000"/>
              <a:buChar char="•"/>
            </a:pPr>
            <a:r>
              <a:rPr b="1" lang="en-US" sz="3600">
                <a:latin typeface="Times New Roman"/>
                <a:ea typeface="Times New Roman"/>
                <a:cs typeface="Times New Roman"/>
                <a:sym typeface="Times New Roman"/>
              </a:rPr>
              <a:t>Piano (пиано) - “p”- аяар</a:t>
            </a:r>
            <a:endParaRPr b="1" sz="3600">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ct val="100000"/>
              <a:buChar char="•"/>
            </a:pPr>
            <a:r>
              <a:rPr b="1" lang="en-US" sz="3600">
                <a:latin typeface="Times New Roman"/>
                <a:ea typeface="Times New Roman"/>
                <a:cs typeface="Times New Roman"/>
                <a:sym typeface="Times New Roman"/>
              </a:rPr>
              <a:t>Pianissimo (пианиссимо)  - “pp”-         маш аяар</a:t>
            </a:r>
            <a:endParaRPr b="1" sz="3600">
              <a:latin typeface="Times New Roman"/>
              <a:ea typeface="Times New Roman"/>
              <a:cs typeface="Times New Roman"/>
              <a:sym typeface="Times New Roman"/>
            </a:endParaRPr>
          </a:p>
          <a:p>
            <a:pPr indent="-17145" lvl="0" marL="228600" rtl="0" algn="l">
              <a:lnSpc>
                <a:spcPct val="90000"/>
              </a:lnSpc>
              <a:spcBef>
                <a:spcPts val="1000"/>
              </a:spcBef>
              <a:spcAft>
                <a:spcPts val="0"/>
              </a:spcAft>
              <a:buClr>
                <a:schemeClr val="dk1"/>
              </a:buClr>
              <a:buSzPct val="100000"/>
              <a:buNone/>
            </a:pPr>
            <a:r>
              <a:t/>
            </a:r>
            <a:endParaRPr b="1" sz="3600">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25"/>
          <p:cNvSpPr txBox="1"/>
          <p:nvPr>
            <p:ph type="title"/>
          </p:nvPr>
        </p:nvSpPr>
        <p:spPr>
          <a:xfrm>
            <a:off x="838200" y="500062"/>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800"/>
              <a:buFont typeface="Times New Roman"/>
              <a:buNone/>
            </a:pPr>
            <a:r>
              <a:rPr b="1" lang="en-US" sz="4800">
                <a:latin typeface="Times New Roman"/>
                <a:ea typeface="Times New Roman"/>
                <a:cs typeface="Times New Roman"/>
                <a:sym typeface="Times New Roman"/>
              </a:rPr>
              <a:t>Аялгуугаар хувьсах хүчлэг</a:t>
            </a:r>
            <a:endParaRPr b="1" sz="4800">
              <a:latin typeface="Times New Roman"/>
              <a:ea typeface="Times New Roman"/>
              <a:cs typeface="Times New Roman"/>
              <a:sym typeface="Times New Roman"/>
            </a:endParaRPr>
          </a:p>
        </p:txBody>
      </p:sp>
      <p:sp>
        <p:nvSpPr>
          <p:cNvPr id="262" name="Google Shape;262;p25"/>
          <p:cNvSpPr txBox="1"/>
          <p:nvPr>
            <p:ph idx="1" type="body"/>
          </p:nvPr>
        </p:nvSpPr>
        <p:spPr>
          <a:xfrm>
            <a:off x="4815395" y="1523783"/>
            <a:ext cx="7133949" cy="4956915"/>
          </a:xfrm>
          <a:prstGeom prst="rect">
            <a:avLst/>
          </a:prstGeom>
          <a:noFill/>
          <a:ln>
            <a:noFill/>
          </a:ln>
        </p:spPr>
        <p:txBody>
          <a:bodyPr anchorCtr="0" anchor="t" bIns="45700" lIns="91425" spcFirstLastPara="1" rIns="91425" wrap="square" tIns="45700">
            <a:normAutofit fontScale="92500"/>
          </a:bodyPr>
          <a:lstStyle/>
          <a:p>
            <a:pPr indent="-228600" lvl="0" marL="228600" rtl="0" algn="l">
              <a:lnSpc>
                <a:spcPct val="90000"/>
              </a:lnSpc>
              <a:spcBef>
                <a:spcPts val="0"/>
              </a:spcBef>
              <a:spcAft>
                <a:spcPts val="0"/>
              </a:spcAft>
              <a:buClr>
                <a:schemeClr val="dk1"/>
              </a:buClr>
              <a:buSzPct val="100000"/>
              <a:buChar char="•"/>
            </a:pPr>
            <a:r>
              <a:rPr b="1" lang="en-US" sz="3600">
                <a:latin typeface="Times New Roman"/>
                <a:ea typeface="Times New Roman"/>
                <a:cs typeface="Times New Roman"/>
                <a:sym typeface="Times New Roman"/>
              </a:rPr>
              <a:t>Crescendo (крешендо) – чангарах</a:t>
            </a:r>
            <a:endParaRPr b="1" sz="3600">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ct val="100000"/>
              <a:buChar char="•"/>
            </a:pPr>
            <a:r>
              <a:rPr b="1" lang="en-US" sz="3600">
                <a:latin typeface="Times New Roman"/>
                <a:ea typeface="Times New Roman"/>
                <a:cs typeface="Times New Roman"/>
                <a:sym typeface="Times New Roman"/>
              </a:rPr>
              <a:t>Poco a poco crescendo (поко а поко крешендо) – бага багаар чангарах</a:t>
            </a:r>
            <a:endParaRPr b="1" sz="3600">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ct val="100000"/>
              <a:buChar char="•"/>
            </a:pPr>
            <a:r>
              <a:rPr b="1" lang="en-US" sz="3600">
                <a:latin typeface="Times New Roman"/>
                <a:ea typeface="Times New Roman"/>
                <a:cs typeface="Times New Roman"/>
                <a:sym typeface="Times New Roman"/>
              </a:rPr>
              <a:t>Poco a poco diminuendo (поко а поко диминүендо)  – бага багаар зөөлрөх</a:t>
            </a:r>
            <a:endParaRPr b="1" sz="3600">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ct val="100000"/>
              <a:buChar char="•"/>
            </a:pPr>
            <a:r>
              <a:rPr b="1" lang="en-US" sz="3600">
                <a:latin typeface="Times New Roman"/>
                <a:ea typeface="Times New Roman"/>
                <a:cs typeface="Times New Roman"/>
                <a:sym typeface="Times New Roman"/>
              </a:rPr>
              <a:t>Smorzando (сморцандо) – замхрах, хурдаа саагаад замхрах</a:t>
            </a:r>
            <a:endParaRPr b="1" sz="3600">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ct val="100000"/>
              <a:buChar char="•"/>
            </a:pPr>
            <a:r>
              <a:rPr b="1" lang="en-US" sz="3600">
                <a:latin typeface="Times New Roman"/>
                <a:ea typeface="Times New Roman"/>
                <a:cs typeface="Times New Roman"/>
                <a:sym typeface="Times New Roman"/>
              </a:rPr>
              <a:t>Morendo (морендо) – нам гүм болох</a:t>
            </a:r>
            <a:endParaRPr b="1" sz="3600">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26"/>
          <p:cNvSpPr txBox="1"/>
          <p:nvPr>
            <p:ph type="title"/>
          </p:nvPr>
        </p:nvSpPr>
        <p:spPr>
          <a:xfrm>
            <a:off x="838200" y="569312"/>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800"/>
              <a:buFont typeface="Times New Roman"/>
              <a:buNone/>
            </a:pPr>
            <a:r>
              <a:rPr b="1" lang="en-US" sz="4800">
                <a:latin typeface="Times New Roman"/>
                <a:ea typeface="Times New Roman"/>
                <a:cs typeface="Times New Roman"/>
                <a:sym typeface="Times New Roman"/>
              </a:rPr>
              <a:t>Хүчлэгийн түвшин өөрчлөх</a:t>
            </a:r>
            <a:endParaRPr b="1" sz="4800">
              <a:latin typeface="Times New Roman"/>
              <a:ea typeface="Times New Roman"/>
              <a:cs typeface="Times New Roman"/>
              <a:sym typeface="Times New Roman"/>
            </a:endParaRPr>
          </a:p>
        </p:txBody>
      </p:sp>
      <p:sp>
        <p:nvSpPr>
          <p:cNvPr id="268" name="Google Shape;268;p26"/>
          <p:cNvSpPr txBox="1"/>
          <p:nvPr>
            <p:ph idx="1" type="body"/>
          </p:nvPr>
        </p:nvSpPr>
        <p:spPr>
          <a:xfrm>
            <a:off x="4637843" y="1894875"/>
            <a:ext cx="6819589" cy="4351338"/>
          </a:xfrm>
          <a:prstGeom prst="rect">
            <a:avLst/>
          </a:prstGeom>
          <a:noFill/>
          <a:ln>
            <a:noFill/>
          </a:ln>
        </p:spPr>
        <p:txBody>
          <a:bodyPr anchorCtr="0" anchor="t" bIns="45700" lIns="91425" spcFirstLastPara="1" rIns="91425" wrap="square" tIns="45700">
            <a:normAutofit/>
          </a:bodyPr>
          <a:lstStyle/>
          <a:p>
            <a:pPr indent="-228600" lvl="0" marL="228600" rtl="0" algn="ctr">
              <a:lnSpc>
                <a:spcPct val="90000"/>
              </a:lnSpc>
              <a:spcBef>
                <a:spcPts val="0"/>
              </a:spcBef>
              <a:spcAft>
                <a:spcPts val="0"/>
              </a:spcAft>
              <a:buClr>
                <a:schemeClr val="dk1"/>
              </a:buClr>
              <a:buSzPts val="3600"/>
              <a:buChar char="•"/>
            </a:pPr>
            <a:r>
              <a:rPr b="1" lang="en-US" sz="3600">
                <a:latin typeface="Times New Roman"/>
                <a:ea typeface="Times New Roman"/>
                <a:cs typeface="Times New Roman"/>
                <a:sym typeface="Times New Roman"/>
              </a:rPr>
              <a:t>Piu forte (пиү форте) – арай илүү чанга</a:t>
            </a:r>
            <a:endParaRPr b="1" sz="3600">
              <a:latin typeface="Times New Roman"/>
              <a:ea typeface="Times New Roman"/>
              <a:cs typeface="Times New Roman"/>
              <a:sym typeface="Times New Roman"/>
            </a:endParaRPr>
          </a:p>
          <a:p>
            <a:pPr indent="-228600" lvl="0" marL="228600" rtl="0" algn="ctr">
              <a:lnSpc>
                <a:spcPct val="90000"/>
              </a:lnSpc>
              <a:spcBef>
                <a:spcPts val="1000"/>
              </a:spcBef>
              <a:spcAft>
                <a:spcPts val="0"/>
              </a:spcAft>
              <a:buClr>
                <a:schemeClr val="dk1"/>
              </a:buClr>
              <a:buSzPts val="3600"/>
              <a:buChar char="•"/>
            </a:pPr>
            <a:r>
              <a:rPr b="1" lang="en-US" sz="3600">
                <a:latin typeface="Times New Roman"/>
                <a:ea typeface="Times New Roman"/>
                <a:cs typeface="Times New Roman"/>
                <a:sym typeface="Times New Roman"/>
              </a:rPr>
              <a:t>Meno forte (мэнэ форте)  – арай дутуу чанга</a:t>
            </a:r>
            <a:endParaRPr b="1" sz="3600">
              <a:latin typeface="Times New Roman"/>
              <a:ea typeface="Times New Roman"/>
              <a:cs typeface="Times New Roman"/>
              <a:sym typeface="Times New Roman"/>
            </a:endParaRPr>
          </a:p>
          <a:p>
            <a:pPr indent="-228600" lvl="0" marL="228600" rtl="0" algn="ctr">
              <a:lnSpc>
                <a:spcPct val="90000"/>
              </a:lnSpc>
              <a:spcBef>
                <a:spcPts val="1000"/>
              </a:spcBef>
              <a:spcAft>
                <a:spcPts val="0"/>
              </a:spcAft>
              <a:buClr>
                <a:schemeClr val="dk1"/>
              </a:buClr>
              <a:buSzPts val="3600"/>
              <a:buChar char="•"/>
            </a:pPr>
            <a:r>
              <a:rPr b="1" lang="en-US" sz="3600">
                <a:latin typeface="Times New Roman"/>
                <a:ea typeface="Times New Roman"/>
                <a:cs typeface="Times New Roman"/>
                <a:sym typeface="Times New Roman"/>
              </a:rPr>
              <a:t>Sforzando -sF (сфорцандо)  – тодорхой эгшгүүдийн огцом цохилт</a:t>
            </a:r>
            <a:endParaRPr b="1" sz="3600">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27"/>
          <p:cNvSpPr txBox="1"/>
          <p:nvPr>
            <p:ph type="title"/>
          </p:nvPr>
        </p:nvSpPr>
        <p:spPr>
          <a:xfrm>
            <a:off x="838200" y="681037"/>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6600"/>
              <a:buFont typeface="Times New Roman"/>
              <a:buNone/>
            </a:pPr>
            <a:r>
              <a:rPr b="1" lang="en-US" sz="6600">
                <a:latin typeface="Times New Roman"/>
                <a:ea typeface="Times New Roman"/>
                <a:cs typeface="Times New Roman"/>
                <a:sym typeface="Times New Roman"/>
              </a:rPr>
              <a:t>ХУРД</a:t>
            </a:r>
            <a:endParaRPr sz="6600">
              <a:latin typeface="Times New Roman"/>
              <a:ea typeface="Times New Roman"/>
              <a:cs typeface="Times New Roman"/>
              <a:sym typeface="Times New Roman"/>
            </a:endParaRPr>
          </a:p>
        </p:txBody>
      </p:sp>
      <p:sp>
        <p:nvSpPr>
          <p:cNvPr id="274" name="Google Shape;274;p27"/>
          <p:cNvSpPr txBox="1"/>
          <p:nvPr>
            <p:ph idx="1" type="body"/>
          </p:nvPr>
        </p:nvSpPr>
        <p:spPr>
          <a:xfrm>
            <a:off x="838200" y="1825625"/>
            <a:ext cx="10515600" cy="4351338"/>
          </a:xfrm>
          <a:prstGeom prst="rect">
            <a:avLst/>
          </a:prstGeom>
          <a:solidFill>
            <a:schemeClr val="accent4">
              <a:alpha val="49803"/>
            </a:schemeClr>
          </a:solid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4400"/>
              <a:buNone/>
            </a:pPr>
            <a:r>
              <a:rPr b="1" lang="en-US" sz="4400">
                <a:solidFill>
                  <a:schemeClr val="dk1"/>
                </a:solidFill>
                <a:latin typeface="Times New Roman"/>
                <a:ea typeface="Times New Roman"/>
                <a:cs typeface="Times New Roman"/>
                <a:sym typeface="Times New Roman"/>
              </a:rPr>
              <a:t>Хөгжимд тухайн бүтээлийн дуулах, хөгжимдөхөд хэмжээний хувийн үргэлжлэх цагийг заах хугацаа хурдыг темп гэнэ. Хурд нь илэрхийллийн хэрэгслэлийн хувьд хөгжмийн зохиолын утга агууллаас шалтгаалж янз бүр байдаг.</a:t>
            </a:r>
            <a:endParaRPr b="1" sz="4400">
              <a:solidFill>
                <a:schemeClr val="dk1"/>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28"/>
          <p:cNvSpPr txBox="1"/>
          <p:nvPr>
            <p:ph type="title"/>
          </p:nvPr>
        </p:nvSpPr>
        <p:spPr>
          <a:xfrm>
            <a:off x="1814744" y="104870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Times New Roman"/>
              <a:buNone/>
            </a:pPr>
            <a:r>
              <a:rPr b="1" lang="en-US">
                <a:latin typeface="Times New Roman"/>
                <a:ea typeface="Times New Roman"/>
                <a:cs typeface="Times New Roman"/>
                <a:sym typeface="Times New Roman"/>
              </a:rPr>
              <a:t>1816 онд зохион бүтээгч Мельцелийн метрономыг зохион бүтээсэн</a:t>
            </a:r>
            <a:endParaRPr b="1">
              <a:latin typeface="Times New Roman"/>
              <a:ea typeface="Times New Roman"/>
              <a:cs typeface="Times New Roman"/>
              <a:sym typeface="Times New Roman"/>
            </a:endParaRPr>
          </a:p>
        </p:txBody>
      </p:sp>
      <p:pic>
        <p:nvPicPr>
          <p:cNvPr descr="История метронома - кто его изобрел?" id="280" name="Google Shape;280;p28"/>
          <p:cNvPicPr preferRelativeResize="0"/>
          <p:nvPr>
            <p:ph idx="1" type="body"/>
          </p:nvPr>
        </p:nvPicPr>
        <p:blipFill rotWithShape="1">
          <a:blip r:embed="rId3">
            <a:alphaModFix/>
          </a:blip>
          <a:srcRect b="0" l="0" r="0" t="0"/>
          <a:stretch/>
        </p:blipFill>
        <p:spPr>
          <a:xfrm>
            <a:off x="7765557" y="2566117"/>
            <a:ext cx="2857500" cy="3438525"/>
          </a:xfrm>
          <a:prstGeom prst="rect">
            <a:avLst/>
          </a:prstGeom>
          <a:noFill/>
          <a:ln>
            <a:noFill/>
          </a:ln>
        </p:spPr>
      </p:pic>
      <p:pic>
        <p:nvPicPr>
          <p:cNvPr descr="Метроном | Belcanto.ru" id="281" name="Google Shape;281;p28"/>
          <p:cNvPicPr preferRelativeResize="0"/>
          <p:nvPr/>
        </p:nvPicPr>
        <p:blipFill rotWithShape="1">
          <a:blip r:embed="rId4">
            <a:alphaModFix/>
          </a:blip>
          <a:srcRect b="0" l="0" r="0" t="0"/>
          <a:stretch/>
        </p:blipFill>
        <p:spPr>
          <a:xfrm>
            <a:off x="6084163" y="2950114"/>
            <a:ext cx="1495425" cy="246697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2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graphicFrame>
        <p:nvGraphicFramePr>
          <p:cNvPr id="287" name="Google Shape;287;p29"/>
          <p:cNvGraphicFramePr/>
          <p:nvPr/>
        </p:nvGraphicFramePr>
        <p:xfrm>
          <a:off x="0" y="0"/>
          <a:ext cx="3000000" cy="3000000"/>
        </p:xfrm>
        <a:graphic>
          <a:graphicData uri="http://schemas.openxmlformats.org/drawingml/2006/table">
            <a:tbl>
              <a:tblPr bandRow="1" firstCol="1" firstRow="1">
                <a:noFill/>
                <a:tableStyleId>{24CD10F4-FC42-43D4-9B9F-03F8A294A3C5}</a:tableStyleId>
              </a:tblPr>
              <a:tblGrid>
                <a:gridCol w="977425"/>
                <a:gridCol w="1154950"/>
                <a:gridCol w="1663225"/>
                <a:gridCol w="1217300"/>
                <a:gridCol w="1419125"/>
                <a:gridCol w="1406450"/>
                <a:gridCol w="1351500"/>
                <a:gridCol w="1597700"/>
                <a:gridCol w="1404325"/>
              </a:tblGrid>
              <a:tr h="676400">
                <a:tc gridSpan="3">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Удаан хурд (темп)</a:t>
                      </a:r>
                      <a:endParaRPr b="1" sz="2000" u="none" cap="none" strike="noStrike">
                        <a:latin typeface="Times New Roman"/>
                        <a:ea typeface="Times New Roman"/>
                        <a:cs typeface="Times New Roman"/>
                        <a:sym typeface="Times New Roman"/>
                      </a:endParaRPr>
                    </a:p>
                  </a:txBody>
                  <a:tcPr marT="0" marB="0" marR="68575" marL="68575" anchor="ctr"/>
                </a:tc>
                <a:tc hMerge="1"/>
                <a:tc hMerge="1"/>
                <a:tc gridSpan="3">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Тайван хурд</a:t>
                      </a:r>
                      <a:endParaRPr b="1" sz="2000" u="none" cap="none" strike="noStrike">
                        <a:latin typeface="Times New Roman"/>
                        <a:ea typeface="Times New Roman"/>
                        <a:cs typeface="Times New Roman"/>
                        <a:sym typeface="Times New Roman"/>
                      </a:endParaRPr>
                    </a:p>
                  </a:txBody>
                  <a:tcPr marT="0" marB="0" marR="68575" marL="68575" anchor="ctr"/>
                </a:tc>
                <a:tc hMerge="1"/>
                <a:tc hMerge="1"/>
                <a:tc gridSpan="3">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Хурдан хурд</a:t>
                      </a:r>
                      <a:endParaRPr b="1" sz="2000" u="none" cap="none" strike="noStrike">
                        <a:latin typeface="Times New Roman"/>
                        <a:ea typeface="Times New Roman"/>
                        <a:cs typeface="Times New Roman"/>
                        <a:sym typeface="Times New Roman"/>
                      </a:endParaRPr>
                    </a:p>
                  </a:txBody>
                  <a:tcPr marT="0" marB="0" marR="68575" marL="68575" anchor="ctr"/>
                </a:tc>
                <a:tc hMerge="1"/>
                <a:tc hMerge="1"/>
              </a:tr>
              <a:tr h="676400">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Бичих</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Дуудах </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Монголоор</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Бичих</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Дуудах </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Монголоор</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Бичих</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Дуудах </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Монголоор</a:t>
                      </a:r>
                      <a:endParaRPr b="1" sz="2000" u="none" cap="none" strike="noStrike">
                        <a:latin typeface="Times New Roman"/>
                        <a:ea typeface="Times New Roman"/>
                        <a:cs typeface="Times New Roman"/>
                        <a:sym typeface="Times New Roman"/>
                      </a:endParaRPr>
                    </a:p>
                  </a:txBody>
                  <a:tcPr marT="0" marB="0" marR="68575" marL="68575" anchor="ctr"/>
                </a:tc>
              </a:tr>
              <a:tr h="676400">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Largo</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Лярго</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Өргөн </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Andante</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Андантэ</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Яарамгүй</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Allegro</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Аллегро</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Хурдан</a:t>
                      </a:r>
                      <a:endParaRPr b="1" sz="2000" u="none" cap="none" strike="noStrike">
                        <a:latin typeface="Times New Roman"/>
                        <a:ea typeface="Times New Roman"/>
                        <a:cs typeface="Times New Roman"/>
                        <a:sym typeface="Times New Roman"/>
                      </a:endParaRPr>
                    </a:p>
                  </a:txBody>
                  <a:tcPr marT="0" marB="0" marR="68575" marL="68575" anchor="ctr"/>
                </a:tc>
              </a:tr>
              <a:tr h="676400">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Lento</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Ленто</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Сунгаж</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Moderato</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Модерато</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Удаавтар</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Vivo</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Виво</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Цовоо</a:t>
                      </a:r>
                      <a:endParaRPr b="1" sz="2000" u="none" cap="none" strike="noStrike">
                        <a:latin typeface="Times New Roman"/>
                        <a:ea typeface="Times New Roman"/>
                        <a:cs typeface="Times New Roman"/>
                        <a:sym typeface="Times New Roman"/>
                      </a:endParaRPr>
                    </a:p>
                  </a:txBody>
                  <a:tcPr marT="0" marB="0" marR="68575" marL="68575" anchor="ctr"/>
                </a:tc>
              </a:tr>
              <a:tr h="1384125">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Adagio</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Адажио</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Удаан</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Sostenuto</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Состенуто</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Тогтонги</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Vivace</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Вивачэ</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Маш цоглог</a:t>
                      </a:r>
                      <a:endParaRPr b="1" sz="2000" u="none" cap="none" strike="noStrike">
                        <a:latin typeface="Times New Roman"/>
                        <a:ea typeface="Times New Roman"/>
                        <a:cs typeface="Times New Roman"/>
                        <a:sym typeface="Times New Roman"/>
                      </a:endParaRPr>
                    </a:p>
                  </a:txBody>
                  <a:tcPr marT="0" marB="0" marR="68575" marL="68575" anchor="ctr"/>
                </a:tc>
              </a:tr>
              <a:tr h="1384125">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Grave</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Гравэ</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Хүнд</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Allegretto</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Аллегретто</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Сэргэлэн</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Presto</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Престо</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Маш хурдан</a:t>
                      </a:r>
                      <a:endParaRPr b="1" sz="2000" u="none" cap="none" strike="noStrike">
                        <a:latin typeface="Times New Roman"/>
                        <a:ea typeface="Times New Roman"/>
                        <a:cs typeface="Times New Roman"/>
                        <a:sym typeface="Times New Roman"/>
                      </a:endParaRPr>
                    </a:p>
                  </a:txBody>
                  <a:tcPr marT="0" marB="0" marR="68575" marL="68575" anchor="ctr"/>
                </a:tc>
              </a:tr>
              <a:tr h="1384125">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Pesante</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Пезантэ</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Ачаалалтай</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 </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 </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 </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Prestissimo</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Престиссимо</a:t>
                      </a:r>
                      <a:endParaRPr b="1" sz="2000" u="none" cap="none" strike="noStrike">
                        <a:latin typeface="Times New Roman"/>
                        <a:ea typeface="Times New Roman"/>
                        <a:cs typeface="Times New Roman"/>
                        <a:sym typeface="Times New Roman"/>
                      </a:endParaRPr>
                    </a:p>
                  </a:txBody>
                  <a:tcPr marT="0" marB="0" marR="68575" marL="68575" anchor="ctr"/>
                </a:tc>
                <a:tc>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Гялалзсан</a:t>
                      </a:r>
                      <a:endParaRPr b="1" sz="2000" u="none" cap="none" strike="noStrike">
                        <a:latin typeface="Times New Roman"/>
                        <a:ea typeface="Times New Roman"/>
                        <a:cs typeface="Times New Roman"/>
                        <a:sym typeface="Times New Roman"/>
                      </a:endParaRPr>
                    </a:p>
                  </a:txBody>
                  <a:tcPr marT="0" marB="0" marR="68575" marL="68575" anchor="ctr"/>
                </a:tc>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3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graphicFrame>
        <p:nvGraphicFramePr>
          <p:cNvPr id="293" name="Google Shape;293;p30"/>
          <p:cNvGraphicFramePr/>
          <p:nvPr/>
        </p:nvGraphicFramePr>
        <p:xfrm>
          <a:off x="0" y="1"/>
          <a:ext cx="3000000" cy="3000000"/>
        </p:xfrm>
        <a:graphic>
          <a:graphicData uri="http://schemas.openxmlformats.org/drawingml/2006/table">
            <a:tbl>
              <a:tblPr bandRow="1" firstCol="1" firstRow="1">
                <a:noFill/>
                <a:tableStyleId>{24CD10F4-FC42-43D4-9B9F-03F8A294A3C5}</a:tableStyleId>
              </a:tblPr>
              <a:tblGrid>
                <a:gridCol w="4058800"/>
                <a:gridCol w="3365450"/>
                <a:gridCol w="4767725"/>
              </a:tblGrid>
              <a:tr h="623450">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Бичих</a:t>
                      </a:r>
                      <a:endParaRPr sz="2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Дуудах</a:t>
                      </a:r>
                      <a:endParaRPr sz="2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Монголоор</a:t>
                      </a:r>
                      <a:endParaRPr sz="2800" u="none" cap="none" strike="noStrike">
                        <a:latin typeface="Times New Roman"/>
                        <a:ea typeface="Times New Roman"/>
                        <a:cs typeface="Times New Roman"/>
                        <a:sym typeface="Times New Roman"/>
                      </a:endParaRPr>
                    </a:p>
                  </a:txBody>
                  <a:tcPr marT="0" marB="0" marR="68575" marL="68575" anchor="b"/>
                </a:tc>
              </a:tr>
              <a:tr h="623450">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Molto</a:t>
                      </a:r>
                      <a:endParaRPr sz="2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Молто</a:t>
                      </a:r>
                      <a:endParaRPr sz="2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Маш их</a:t>
                      </a:r>
                      <a:endParaRPr sz="2800" u="none" cap="none" strike="noStrike">
                        <a:latin typeface="Times New Roman"/>
                        <a:ea typeface="Times New Roman"/>
                        <a:cs typeface="Times New Roman"/>
                        <a:sym typeface="Times New Roman"/>
                      </a:endParaRPr>
                    </a:p>
                  </a:txBody>
                  <a:tcPr marT="0" marB="0" marR="68575" marL="68575" anchor="b"/>
                </a:tc>
              </a:tr>
              <a:tr h="623450">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Assai</a:t>
                      </a:r>
                      <a:endParaRPr sz="2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Ассай</a:t>
                      </a:r>
                      <a:endParaRPr sz="2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Маш их хангалуун </a:t>
                      </a:r>
                      <a:endParaRPr sz="2800" u="none" cap="none" strike="noStrike">
                        <a:latin typeface="Times New Roman"/>
                        <a:ea typeface="Times New Roman"/>
                        <a:cs typeface="Times New Roman"/>
                        <a:sym typeface="Times New Roman"/>
                      </a:endParaRPr>
                    </a:p>
                  </a:txBody>
                  <a:tcPr marT="0" marB="0" marR="68575" marL="68575" anchor="b"/>
                </a:tc>
              </a:tr>
              <a:tr h="623450">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Possible</a:t>
                      </a:r>
                      <a:endParaRPr sz="2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Поссибиле</a:t>
                      </a:r>
                      <a:endParaRPr sz="2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Боломжоороо</a:t>
                      </a:r>
                      <a:endParaRPr sz="2800" u="none" cap="none" strike="noStrike">
                        <a:latin typeface="Times New Roman"/>
                        <a:ea typeface="Times New Roman"/>
                        <a:cs typeface="Times New Roman"/>
                        <a:sym typeface="Times New Roman"/>
                      </a:endParaRPr>
                    </a:p>
                  </a:txBody>
                  <a:tcPr marT="0" marB="0" marR="68575" marL="68575" anchor="b"/>
                </a:tc>
              </a:tr>
              <a:tr h="623450">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Con moto</a:t>
                      </a:r>
                      <a:endParaRPr sz="2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Кон мото</a:t>
                      </a:r>
                      <a:endParaRPr sz="2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Хөдөлгөөнтэй</a:t>
                      </a:r>
                      <a:endParaRPr sz="2800" u="none" cap="none" strike="noStrike">
                        <a:latin typeface="Times New Roman"/>
                        <a:ea typeface="Times New Roman"/>
                        <a:cs typeface="Times New Roman"/>
                        <a:sym typeface="Times New Roman"/>
                      </a:endParaRPr>
                    </a:p>
                  </a:txBody>
                  <a:tcPr marT="0" marB="0" marR="68575" marL="68575" anchor="b"/>
                </a:tc>
              </a:tr>
              <a:tr h="623450">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Non troppo</a:t>
                      </a:r>
                      <a:endParaRPr sz="2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Нон троппо</a:t>
                      </a:r>
                      <a:endParaRPr sz="2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Яаралтай</a:t>
                      </a:r>
                      <a:endParaRPr sz="2800" u="none" cap="none" strike="noStrike">
                        <a:latin typeface="Times New Roman"/>
                        <a:ea typeface="Times New Roman"/>
                        <a:cs typeface="Times New Roman"/>
                        <a:sym typeface="Times New Roman"/>
                      </a:endParaRPr>
                    </a:p>
                  </a:txBody>
                  <a:tcPr marT="0" marB="0" marR="68575" marL="68575" anchor="b"/>
                </a:tc>
              </a:tr>
              <a:tr h="623450">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Sempre</a:t>
                      </a:r>
                      <a:endParaRPr sz="2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Сэмпрэ</a:t>
                      </a:r>
                      <a:endParaRPr sz="2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Үргэлж</a:t>
                      </a:r>
                      <a:endParaRPr sz="2800" u="none" cap="none" strike="noStrike">
                        <a:latin typeface="Times New Roman"/>
                        <a:ea typeface="Times New Roman"/>
                        <a:cs typeface="Times New Roman"/>
                        <a:sym typeface="Times New Roman"/>
                      </a:endParaRPr>
                    </a:p>
                  </a:txBody>
                  <a:tcPr marT="0" marB="0" marR="68575" marL="68575" anchor="b"/>
                </a:tc>
              </a:tr>
              <a:tr h="623450">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Poco</a:t>
                      </a:r>
                      <a:endParaRPr sz="2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Поко</a:t>
                      </a:r>
                      <a:endParaRPr sz="2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Бага зэрэг</a:t>
                      </a:r>
                      <a:endParaRPr sz="2800" u="none" cap="none" strike="noStrike">
                        <a:latin typeface="Times New Roman"/>
                        <a:ea typeface="Times New Roman"/>
                        <a:cs typeface="Times New Roman"/>
                        <a:sym typeface="Times New Roman"/>
                      </a:endParaRPr>
                    </a:p>
                  </a:txBody>
                  <a:tcPr marT="0" marB="0" marR="68575" marL="68575" anchor="b"/>
                </a:tc>
              </a:tr>
              <a:tr h="623450">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Poco a poco</a:t>
                      </a:r>
                      <a:endParaRPr sz="2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Поко а поко</a:t>
                      </a:r>
                      <a:endParaRPr sz="2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Бага багаар</a:t>
                      </a:r>
                      <a:endParaRPr sz="2800" u="none" cap="none" strike="noStrike">
                        <a:latin typeface="Times New Roman"/>
                        <a:ea typeface="Times New Roman"/>
                        <a:cs typeface="Times New Roman"/>
                        <a:sym typeface="Times New Roman"/>
                      </a:endParaRPr>
                    </a:p>
                  </a:txBody>
                  <a:tcPr marT="0" marB="0" marR="68575" marL="68575" anchor="b"/>
                </a:tc>
              </a:tr>
              <a:tr h="623450">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Meno mosso</a:t>
                      </a:r>
                      <a:endParaRPr sz="2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Мено моссо</a:t>
                      </a:r>
                      <a:endParaRPr sz="2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Бага хөдөлгөөнтэй</a:t>
                      </a:r>
                      <a:endParaRPr sz="2800" u="none" cap="none" strike="noStrike">
                        <a:latin typeface="Times New Roman"/>
                        <a:ea typeface="Times New Roman"/>
                        <a:cs typeface="Times New Roman"/>
                        <a:sym typeface="Times New Roman"/>
                      </a:endParaRPr>
                    </a:p>
                  </a:txBody>
                  <a:tcPr marT="0" marB="0" marR="68575" marL="68575" anchor="b"/>
                </a:tc>
              </a:tr>
              <a:tr h="623450">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Piu mosso</a:t>
                      </a:r>
                      <a:endParaRPr sz="2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Пью моссо</a:t>
                      </a:r>
                      <a:endParaRPr sz="2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lang="en-US" sz="3200" u="none" cap="none" strike="noStrike">
                          <a:latin typeface="Times New Roman"/>
                          <a:ea typeface="Times New Roman"/>
                          <a:cs typeface="Times New Roman"/>
                          <a:sym typeface="Times New Roman"/>
                        </a:rPr>
                        <a:t>Илүү хөдөлгөөнтэй</a:t>
                      </a:r>
                      <a:endParaRPr sz="2800" u="none" cap="none" strike="noStrike">
                        <a:latin typeface="Times New Roman"/>
                        <a:ea typeface="Times New Roman"/>
                        <a:cs typeface="Times New Roman"/>
                        <a:sym typeface="Times New Roman"/>
                      </a:endParaRPr>
                    </a:p>
                  </a:txBody>
                  <a:tcPr marT="0" marB="0" marR="68575" marL="68575" anchor="b"/>
                </a:tc>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graphicFrame>
        <p:nvGraphicFramePr>
          <p:cNvPr id="299" name="Google Shape;299;p31"/>
          <p:cNvGraphicFramePr/>
          <p:nvPr/>
        </p:nvGraphicFramePr>
        <p:xfrm>
          <a:off x="0" y="0"/>
          <a:ext cx="3000000" cy="3000000"/>
        </p:xfrm>
        <a:graphic>
          <a:graphicData uri="http://schemas.openxmlformats.org/drawingml/2006/table">
            <a:tbl>
              <a:tblPr bandRow="1" firstCol="1" firstRow="1">
                <a:noFill/>
                <a:tableStyleId>{24CD10F4-FC42-43D4-9B9F-03F8A294A3C5}</a:tableStyleId>
              </a:tblPr>
              <a:tblGrid>
                <a:gridCol w="4339250"/>
                <a:gridCol w="4347050"/>
                <a:gridCol w="3505675"/>
              </a:tblGrid>
              <a:tr h="381000">
                <a:tc gridSpan="3">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Удаан хурд</a:t>
                      </a:r>
                      <a:endParaRPr b="1" sz="1800" u="none" cap="none" strike="noStrike">
                        <a:latin typeface="Times New Roman"/>
                        <a:ea typeface="Times New Roman"/>
                        <a:cs typeface="Times New Roman"/>
                        <a:sym typeface="Times New Roman"/>
                      </a:endParaRPr>
                    </a:p>
                  </a:txBody>
                  <a:tcPr marT="0" marB="0" marR="68575" marL="68575" anchor="b"/>
                </a:tc>
                <a:tc hMerge="1"/>
                <a:tc hMerge="1"/>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Бичих</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Дуудах </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Монголоор</a:t>
                      </a:r>
                      <a:endParaRPr b="1" sz="1800" u="none" cap="none" strike="noStrike">
                        <a:latin typeface="Times New Roman"/>
                        <a:ea typeface="Times New Roman"/>
                        <a:cs typeface="Times New Roman"/>
                        <a:sym typeface="Times New Roman"/>
                      </a:endParaRPr>
                    </a:p>
                  </a:txBody>
                  <a:tcPr marT="0" marB="0" marR="68575" marL="68575" anchor="b"/>
                </a:tc>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Ritenuto</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Ритенуто</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Барингуй</a:t>
                      </a:r>
                      <a:endParaRPr b="1" sz="1800" u="none" cap="none" strike="noStrike">
                        <a:latin typeface="Times New Roman"/>
                        <a:ea typeface="Times New Roman"/>
                        <a:cs typeface="Times New Roman"/>
                        <a:sym typeface="Times New Roman"/>
                      </a:endParaRPr>
                    </a:p>
                  </a:txBody>
                  <a:tcPr marT="0" marB="0" marR="68575" marL="68575" anchor="b"/>
                </a:tc>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Ritardando</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Ритердандо</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Хожигдонгуй</a:t>
                      </a:r>
                      <a:endParaRPr b="1" sz="1800" u="none" cap="none" strike="noStrike">
                        <a:latin typeface="Times New Roman"/>
                        <a:ea typeface="Times New Roman"/>
                        <a:cs typeface="Times New Roman"/>
                        <a:sym typeface="Times New Roman"/>
                      </a:endParaRPr>
                    </a:p>
                  </a:txBody>
                  <a:tcPr marT="0" marB="0" marR="68575" marL="68575" anchor="b"/>
                </a:tc>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Rallentando</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Раллентанда</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Удааширангуй</a:t>
                      </a:r>
                      <a:endParaRPr b="1" sz="1800" u="none" cap="none" strike="noStrike">
                        <a:latin typeface="Times New Roman"/>
                        <a:ea typeface="Times New Roman"/>
                        <a:cs typeface="Times New Roman"/>
                        <a:sym typeface="Times New Roman"/>
                      </a:endParaRPr>
                    </a:p>
                  </a:txBody>
                  <a:tcPr marT="0" marB="0" marR="68575" marL="68575" anchor="b"/>
                </a:tc>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Allargando</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Алляргандо</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Өргөжингүй</a:t>
                      </a:r>
                      <a:endParaRPr b="1" sz="1800" u="none" cap="none" strike="noStrike">
                        <a:latin typeface="Times New Roman"/>
                        <a:ea typeface="Times New Roman"/>
                        <a:cs typeface="Times New Roman"/>
                        <a:sym typeface="Times New Roman"/>
                      </a:endParaRPr>
                    </a:p>
                  </a:txBody>
                  <a:tcPr marT="0" marB="0" marR="68575" marL="68575" anchor="b"/>
                </a:tc>
              </a:tr>
              <a:tr h="381000">
                <a:tc gridSpan="3">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Тайван хурд</a:t>
                      </a:r>
                      <a:endParaRPr b="1" sz="1800" u="none" cap="none" strike="noStrike">
                        <a:latin typeface="Times New Roman"/>
                        <a:ea typeface="Times New Roman"/>
                        <a:cs typeface="Times New Roman"/>
                        <a:sym typeface="Times New Roman"/>
                      </a:endParaRPr>
                    </a:p>
                  </a:txBody>
                  <a:tcPr marT="0" marB="0" marR="68575" marL="68575" anchor="b"/>
                </a:tc>
                <a:tc hMerge="1"/>
                <a:tc hMerge="1"/>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Бичих</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Дуудах </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Монголоор</a:t>
                      </a:r>
                      <a:endParaRPr b="1" sz="1800" u="none" cap="none" strike="noStrike">
                        <a:latin typeface="Times New Roman"/>
                        <a:ea typeface="Times New Roman"/>
                        <a:cs typeface="Times New Roman"/>
                        <a:sym typeface="Times New Roman"/>
                      </a:endParaRPr>
                    </a:p>
                  </a:txBody>
                  <a:tcPr marT="0" marB="0" marR="68575" marL="68575" anchor="b"/>
                </a:tc>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Accelerando</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Аччелерандо</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Хурдсангуй</a:t>
                      </a:r>
                      <a:endParaRPr b="1" sz="1800" u="none" cap="none" strike="noStrike">
                        <a:latin typeface="Times New Roman"/>
                        <a:ea typeface="Times New Roman"/>
                        <a:cs typeface="Times New Roman"/>
                        <a:sym typeface="Times New Roman"/>
                      </a:endParaRPr>
                    </a:p>
                  </a:txBody>
                  <a:tcPr marT="0" marB="0" marR="68575" marL="68575" anchor="b"/>
                </a:tc>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Animando</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Анимандо</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Амьд сэргэг</a:t>
                      </a:r>
                      <a:endParaRPr b="1" sz="1800" u="none" cap="none" strike="noStrike">
                        <a:latin typeface="Times New Roman"/>
                        <a:ea typeface="Times New Roman"/>
                        <a:cs typeface="Times New Roman"/>
                        <a:sym typeface="Times New Roman"/>
                      </a:endParaRPr>
                    </a:p>
                  </a:txBody>
                  <a:tcPr marT="0" marB="0" marR="68575" marL="68575" anchor="b"/>
                </a:tc>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Stretto</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Стретто</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Барингуй</a:t>
                      </a:r>
                      <a:endParaRPr b="1" sz="1800" u="none" cap="none" strike="noStrike">
                        <a:latin typeface="Times New Roman"/>
                        <a:ea typeface="Times New Roman"/>
                        <a:cs typeface="Times New Roman"/>
                        <a:sym typeface="Times New Roman"/>
                      </a:endParaRPr>
                    </a:p>
                  </a:txBody>
                  <a:tcPr marT="0" marB="0" marR="68575" marL="68575" anchor="b"/>
                </a:tc>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Stringendo</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Стринжендо</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Хурдсана</a:t>
                      </a:r>
                      <a:endParaRPr b="1" sz="1800" u="none" cap="none" strike="noStrike">
                        <a:latin typeface="Times New Roman"/>
                        <a:ea typeface="Times New Roman"/>
                        <a:cs typeface="Times New Roman"/>
                        <a:sym typeface="Times New Roman"/>
                      </a:endParaRPr>
                    </a:p>
                  </a:txBody>
                  <a:tcPr marT="0" marB="0" marR="68575" marL="68575" anchor="b"/>
                </a:tc>
              </a:tr>
              <a:tr h="381000">
                <a:tc gridSpan="3">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Хурдан хурд</a:t>
                      </a:r>
                      <a:endParaRPr b="1" sz="1800" u="none" cap="none" strike="noStrike">
                        <a:latin typeface="Times New Roman"/>
                        <a:ea typeface="Times New Roman"/>
                        <a:cs typeface="Times New Roman"/>
                        <a:sym typeface="Times New Roman"/>
                      </a:endParaRPr>
                    </a:p>
                  </a:txBody>
                  <a:tcPr marT="0" marB="0" marR="68575" marL="68575" anchor="b"/>
                </a:tc>
                <a:tc hMerge="1"/>
                <a:tc hMerge="1"/>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Бичих</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Дуудах </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Монголоор</a:t>
                      </a:r>
                      <a:endParaRPr b="1" sz="1800" u="none" cap="none" strike="noStrike">
                        <a:latin typeface="Times New Roman"/>
                        <a:ea typeface="Times New Roman"/>
                        <a:cs typeface="Times New Roman"/>
                        <a:sym typeface="Times New Roman"/>
                      </a:endParaRPr>
                    </a:p>
                  </a:txBody>
                  <a:tcPr marT="0" marB="0" marR="68575" marL="68575" anchor="b"/>
                </a:tc>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Tempo primo</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Темпо примо</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Эхний хурдаар</a:t>
                      </a:r>
                      <a:endParaRPr b="1" sz="1800" u="none" cap="none" strike="noStrike">
                        <a:latin typeface="Times New Roman"/>
                        <a:ea typeface="Times New Roman"/>
                        <a:cs typeface="Times New Roman"/>
                        <a:sym typeface="Times New Roman"/>
                      </a:endParaRPr>
                    </a:p>
                  </a:txBody>
                  <a:tcPr marT="0" marB="0" marR="68575" marL="68575" anchor="b"/>
                </a:tc>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A Tempo</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А темпо</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Эхний хурдаар</a:t>
                      </a:r>
                      <a:endParaRPr b="1" sz="1800" u="none" cap="none" strike="noStrike">
                        <a:latin typeface="Times New Roman"/>
                        <a:ea typeface="Times New Roman"/>
                        <a:cs typeface="Times New Roman"/>
                        <a:sym typeface="Times New Roman"/>
                      </a:endParaRPr>
                    </a:p>
                  </a:txBody>
                  <a:tcPr marT="0" marB="0" marR="68575" marL="68575" anchor="b"/>
                </a:tc>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Pistesso tempo</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Пистессо темпо</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Тэр л хурдаар</a:t>
                      </a:r>
                      <a:endParaRPr b="1" sz="1800" u="none" cap="none" strike="noStrike">
                        <a:latin typeface="Times New Roman"/>
                        <a:ea typeface="Times New Roman"/>
                        <a:cs typeface="Times New Roman"/>
                        <a:sym typeface="Times New Roman"/>
                      </a:endParaRPr>
                    </a:p>
                  </a:txBody>
                  <a:tcPr marT="0" marB="0" marR="68575" marL="68575" anchor="b"/>
                </a:tc>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Tempo precedente</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Темпо преседент</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Өмнөх хурдаар</a:t>
                      </a:r>
                      <a:endParaRPr b="1" sz="1800" u="none" cap="none" strike="noStrike">
                        <a:latin typeface="Times New Roman"/>
                        <a:ea typeface="Times New Roman"/>
                        <a:cs typeface="Times New Roman"/>
                        <a:sym typeface="Times New Roman"/>
                      </a:endParaRPr>
                    </a:p>
                  </a:txBody>
                  <a:tcPr marT="0" marB="0" marR="68575" marL="68575" anchor="b"/>
                </a:tc>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g11dd228e963_2_10"/>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graphicFrame>
        <p:nvGraphicFramePr>
          <p:cNvPr id="305" name="Google Shape;305;g11dd228e963_2_10"/>
          <p:cNvGraphicFramePr/>
          <p:nvPr/>
        </p:nvGraphicFramePr>
        <p:xfrm>
          <a:off x="0" y="0"/>
          <a:ext cx="3000000" cy="3000000"/>
        </p:xfrm>
        <a:graphic>
          <a:graphicData uri="http://schemas.openxmlformats.org/drawingml/2006/table">
            <a:tbl>
              <a:tblPr bandRow="1" firstCol="1" firstRow="1">
                <a:noFill/>
                <a:tableStyleId>{24CD10F4-FC42-43D4-9B9F-03F8A294A3C5}</a:tableStyleId>
              </a:tblPr>
              <a:tblGrid>
                <a:gridCol w="4339250"/>
                <a:gridCol w="4347050"/>
                <a:gridCol w="3505675"/>
              </a:tblGrid>
              <a:tr h="381000">
                <a:tc gridSpan="3">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Удаан хурд</a:t>
                      </a:r>
                      <a:endParaRPr b="1" sz="1800" u="none" cap="none" strike="noStrike">
                        <a:latin typeface="Times New Roman"/>
                        <a:ea typeface="Times New Roman"/>
                        <a:cs typeface="Times New Roman"/>
                        <a:sym typeface="Times New Roman"/>
                      </a:endParaRPr>
                    </a:p>
                  </a:txBody>
                  <a:tcPr marT="0" marB="0" marR="68575" marL="68575" anchor="b"/>
                </a:tc>
                <a:tc hMerge="1"/>
                <a:tc hMerge="1"/>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Бичих</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Дуудах </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Монголоор</a:t>
                      </a:r>
                      <a:endParaRPr b="1" sz="1800" u="none" cap="none" strike="noStrike">
                        <a:latin typeface="Times New Roman"/>
                        <a:ea typeface="Times New Roman"/>
                        <a:cs typeface="Times New Roman"/>
                        <a:sym typeface="Times New Roman"/>
                      </a:endParaRPr>
                    </a:p>
                  </a:txBody>
                  <a:tcPr marT="0" marB="0" marR="68575" marL="68575" anchor="b"/>
                </a:tc>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Ritenuto</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Ритенуто</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Барингуй</a:t>
                      </a:r>
                      <a:endParaRPr b="1" sz="1800" u="none" cap="none" strike="noStrike">
                        <a:latin typeface="Times New Roman"/>
                        <a:ea typeface="Times New Roman"/>
                        <a:cs typeface="Times New Roman"/>
                        <a:sym typeface="Times New Roman"/>
                      </a:endParaRPr>
                    </a:p>
                  </a:txBody>
                  <a:tcPr marT="0" marB="0" marR="68575" marL="68575" anchor="b"/>
                </a:tc>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Ritardando</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Ритердандо</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Хожигдонгуй</a:t>
                      </a:r>
                      <a:endParaRPr b="1" sz="1800" u="none" cap="none" strike="noStrike">
                        <a:latin typeface="Times New Roman"/>
                        <a:ea typeface="Times New Roman"/>
                        <a:cs typeface="Times New Roman"/>
                        <a:sym typeface="Times New Roman"/>
                      </a:endParaRPr>
                    </a:p>
                  </a:txBody>
                  <a:tcPr marT="0" marB="0" marR="68575" marL="68575" anchor="b"/>
                </a:tc>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Rallentando</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Раллентанда</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Удааширангуй</a:t>
                      </a:r>
                      <a:endParaRPr b="1" sz="1800" u="none" cap="none" strike="noStrike">
                        <a:latin typeface="Times New Roman"/>
                        <a:ea typeface="Times New Roman"/>
                        <a:cs typeface="Times New Roman"/>
                        <a:sym typeface="Times New Roman"/>
                      </a:endParaRPr>
                    </a:p>
                  </a:txBody>
                  <a:tcPr marT="0" marB="0" marR="68575" marL="68575" anchor="b"/>
                </a:tc>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Allargando</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Алляргандо</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Өргөжингүй</a:t>
                      </a:r>
                      <a:endParaRPr b="1" sz="1800" u="none" cap="none" strike="noStrike">
                        <a:latin typeface="Times New Roman"/>
                        <a:ea typeface="Times New Roman"/>
                        <a:cs typeface="Times New Roman"/>
                        <a:sym typeface="Times New Roman"/>
                      </a:endParaRPr>
                    </a:p>
                  </a:txBody>
                  <a:tcPr marT="0" marB="0" marR="68575" marL="68575" anchor="b"/>
                </a:tc>
              </a:tr>
              <a:tr h="381000">
                <a:tc gridSpan="3">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Тайван хурд</a:t>
                      </a:r>
                      <a:endParaRPr b="1" sz="1800" u="none" cap="none" strike="noStrike">
                        <a:latin typeface="Times New Roman"/>
                        <a:ea typeface="Times New Roman"/>
                        <a:cs typeface="Times New Roman"/>
                        <a:sym typeface="Times New Roman"/>
                      </a:endParaRPr>
                    </a:p>
                  </a:txBody>
                  <a:tcPr marT="0" marB="0" marR="68575" marL="68575" anchor="b"/>
                </a:tc>
                <a:tc hMerge="1"/>
                <a:tc hMerge="1"/>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Бичих</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Дуудах </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Монголоор</a:t>
                      </a:r>
                      <a:endParaRPr b="1" sz="1800" u="none" cap="none" strike="noStrike">
                        <a:latin typeface="Times New Roman"/>
                        <a:ea typeface="Times New Roman"/>
                        <a:cs typeface="Times New Roman"/>
                        <a:sym typeface="Times New Roman"/>
                      </a:endParaRPr>
                    </a:p>
                  </a:txBody>
                  <a:tcPr marT="0" marB="0" marR="68575" marL="68575" anchor="b"/>
                </a:tc>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Accelerando</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Аччелерандо</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Хурдсангуй</a:t>
                      </a:r>
                      <a:endParaRPr b="1" sz="1800" u="none" cap="none" strike="noStrike">
                        <a:latin typeface="Times New Roman"/>
                        <a:ea typeface="Times New Roman"/>
                        <a:cs typeface="Times New Roman"/>
                        <a:sym typeface="Times New Roman"/>
                      </a:endParaRPr>
                    </a:p>
                  </a:txBody>
                  <a:tcPr marT="0" marB="0" marR="68575" marL="68575" anchor="b"/>
                </a:tc>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Animando</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Анимандо</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Амьд сэргэг</a:t>
                      </a:r>
                      <a:endParaRPr b="1" sz="1800" u="none" cap="none" strike="noStrike">
                        <a:latin typeface="Times New Roman"/>
                        <a:ea typeface="Times New Roman"/>
                        <a:cs typeface="Times New Roman"/>
                        <a:sym typeface="Times New Roman"/>
                      </a:endParaRPr>
                    </a:p>
                  </a:txBody>
                  <a:tcPr marT="0" marB="0" marR="68575" marL="68575" anchor="b"/>
                </a:tc>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Stretto</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Стретто</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Барингуй</a:t>
                      </a:r>
                      <a:endParaRPr b="1" sz="1800" u="none" cap="none" strike="noStrike">
                        <a:latin typeface="Times New Roman"/>
                        <a:ea typeface="Times New Roman"/>
                        <a:cs typeface="Times New Roman"/>
                        <a:sym typeface="Times New Roman"/>
                      </a:endParaRPr>
                    </a:p>
                  </a:txBody>
                  <a:tcPr marT="0" marB="0" marR="68575" marL="68575" anchor="b"/>
                </a:tc>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Stringendo</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Стринжендо</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Хурдсана</a:t>
                      </a:r>
                      <a:endParaRPr b="1" sz="1800" u="none" cap="none" strike="noStrike">
                        <a:latin typeface="Times New Roman"/>
                        <a:ea typeface="Times New Roman"/>
                        <a:cs typeface="Times New Roman"/>
                        <a:sym typeface="Times New Roman"/>
                      </a:endParaRPr>
                    </a:p>
                  </a:txBody>
                  <a:tcPr marT="0" marB="0" marR="68575" marL="68575" anchor="b"/>
                </a:tc>
              </a:tr>
              <a:tr h="381000">
                <a:tc gridSpan="3">
                  <a:txBody>
                    <a:bodyPr/>
                    <a:lstStyle/>
                    <a:p>
                      <a:pPr indent="0" lvl="0" marL="0" marR="0" rtl="0" algn="ctr">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Хурдан хурд</a:t>
                      </a:r>
                      <a:endParaRPr b="1" sz="1800" u="none" cap="none" strike="noStrike">
                        <a:latin typeface="Times New Roman"/>
                        <a:ea typeface="Times New Roman"/>
                        <a:cs typeface="Times New Roman"/>
                        <a:sym typeface="Times New Roman"/>
                      </a:endParaRPr>
                    </a:p>
                  </a:txBody>
                  <a:tcPr marT="0" marB="0" marR="68575" marL="68575" anchor="b"/>
                </a:tc>
                <a:tc hMerge="1"/>
                <a:tc hMerge="1"/>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Бичих</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Дуудах </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Монголоор</a:t>
                      </a:r>
                      <a:endParaRPr b="1" sz="1800" u="none" cap="none" strike="noStrike">
                        <a:latin typeface="Times New Roman"/>
                        <a:ea typeface="Times New Roman"/>
                        <a:cs typeface="Times New Roman"/>
                        <a:sym typeface="Times New Roman"/>
                      </a:endParaRPr>
                    </a:p>
                  </a:txBody>
                  <a:tcPr marT="0" marB="0" marR="68575" marL="68575" anchor="b"/>
                </a:tc>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Tempo primo</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Темпо примо</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Эхний хурдаар</a:t>
                      </a:r>
                      <a:endParaRPr b="1" sz="1800" u="none" cap="none" strike="noStrike">
                        <a:latin typeface="Times New Roman"/>
                        <a:ea typeface="Times New Roman"/>
                        <a:cs typeface="Times New Roman"/>
                        <a:sym typeface="Times New Roman"/>
                      </a:endParaRPr>
                    </a:p>
                  </a:txBody>
                  <a:tcPr marT="0" marB="0" marR="68575" marL="68575" anchor="b"/>
                </a:tc>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A Tempo</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А темпо</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Эхний хурдаар</a:t>
                      </a:r>
                      <a:endParaRPr b="1" sz="1800" u="none" cap="none" strike="noStrike">
                        <a:latin typeface="Times New Roman"/>
                        <a:ea typeface="Times New Roman"/>
                        <a:cs typeface="Times New Roman"/>
                        <a:sym typeface="Times New Roman"/>
                      </a:endParaRPr>
                    </a:p>
                  </a:txBody>
                  <a:tcPr marT="0" marB="0" marR="68575" marL="68575" anchor="b"/>
                </a:tc>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Pistesso tempo</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Пистессо темпо</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Тэр л хурдаар</a:t>
                      </a:r>
                      <a:endParaRPr b="1" sz="1800" u="none" cap="none" strike="noStrike">
                        <a:latin typeface="Times New Roman"/>
                        <a:ea typeface="Times New Roman"/>
                        <a:cs typeface="Times New Roman"/>
                        <a:sym typeface="Times New Roman"/>
                      </a:endParaRPr>
                    </a:p>
                  </a:txBody>
                  <a:tcPr marT="0" marB="0" marR="68575" marL="68575" anchor="b"/>
                </a:tc>
              </a:tr>
              <a:tr h="381000">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Tempo precedente</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Темпо преседент</a:t>
                      </a:r>
                      <a:endParaRPr b="1" sz="1800" u="none" cap="none" strike="noStrike">
                        <a:latin typeface="Times New Roman"/>
                        <a:ea typeface="Times New Roman"/>
                        <a:cs typeface="Times New Roman"/>
                        <a:sym typeface="Times New Roman"/>
                      </a:endParaRPr>
                    </a:p>
                  </a:txBody>
                  <a:tcPr marT="0" marB="0" marR="68575" marL="68575" anchor="b"/>
                </a:tc>
                <a:tc>
                  <a:txBody>
                    <a:bodyPr/>
                    <a:lstStyle/>
                    <a:p>
                      <a:pPr indent="0" lvl="0" marL="0" marR="0" rtl="0" algn="l">
                        <a:lnSpc>
                          <a:spcPct val="107000"/>
                        </a:lnSpc>
                        <a:spcBef>
                          <a:spcPts val="0"/>
                        </a:spcBef>
                        <a:spcAft>
                          <a:spcPts val="0"/>
                        </a:spcAft>
                        <a:buNone/>
                      </a:pPr>
                      <a:r>
                        <a:rPr b="1" lang="en-US" sz="2000" u="none" cap="none" strike="noStrike">
                          <a:latin typeface="Times New Roman"/>
                          <a:ea typeface="Times New Roman"/>
                          <a:cs typeface="Times New Roman"/>
                          <a:sym typeface="Times New Roman"/>
                        </a:rPr>
                        <a:t>Өмнөх хурдаар</a:t>
                      </a:r>
                      <a:endParaRPr b="1" sz="1800" u="none" cap="none" strike="noStrike">
                        <a:latin typeface="Times New Roman"/>
                        <a:ea typeface="Times New Roman"/>
                        <a:cs typeface="Times New Roman"/>
                        <a:sym typeface="Times New Roman"/>
                      </a:endParaRPr>
                    </a:p>
                  </a:txBody>
                  <a:tcPr marT="0" marB="0" marR="68575" marL="68575" anchor="b"/>
                </a:tc>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g11dd228e963_2_15"/>
          <p:cNvSpPr txBox="1"/>
          <p:nvPr>
            <p:ph idx="1" type="body"/>
          </p:nvPr>
        </p:nvSpPr>
        <p:spPr>
          <a:xfrm>
            <a:off x="838200" y="1825625"/>
            <a:ext cx="10515600" cy="43512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t/>
            </a:r>
            <a:endParaRPr sz="4000"/>
          </a:p>
          <a:p>
            <a:pPr indent="0" lvl="0" marL="0" rtl="0" algn="l">
              <a:spcBef>
                <a:spcPts val="1000"/>
              </a:spcBef>
              <a:spcAft>
                <a:spcPts val="0"/>
              </a:spcAft>
              <a:buNone/>
            </a:pPr>
            <a:r>
              <a:t/>
            </a:r>
            <a:endParaRPr sz="4000"/>
          </a:p>
          <a:p>
            <a:pPr indent="0" lvl="0" marL="0" rtl="0" algn="l">
              <a:spcBef>
                <a:spcPts val="1000"/>
              </a:spcBef>
              <a:spcAft>
                <a:spcPts val="0"/>
              </a:spcAft>
              <a:buNone/>
            </a:pPr>
            <a:r>
              <a:rPr lang="en-US" sz="4000"/>
              <a:t>             Баярлалаа, Хөгжим амьдралыг хөглөнө.</a:t>
            </a:r>
            <a:endParaRPr sz="4000"/>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g11dd228e963_2_5"/>
          <p:cNvSpPr txBox="1"/>
          <p:nvPr>
            <p:ph type="title"/>
          </p:nvPr>
        </p:nvSpPr>
        <p:spPr>
          <a:xfrm>
            <a:off x="838200" y="365125"/>
            <a:ext cx="10515600" cy="13257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en-US"/>
              <a:t>Ашигласан материалын жагсаалт</a:t>
            </a:r>
            <a:endParaRPr/>
          </a:p>
        </p:txBody>
      </p:sp>
      <p:sp>
        <p:nvSpPr>
          <p:cNvPr id="316" name="Google Shape;316;g11dd228e963_2_5"/>
          <p:cNvSpPr txBox="1"/>
          <p:nvPr>
            <p:ph idx="1" type="body"/>
          </p:nvPr>
        </p:nvSpPr>
        <p:spPr>
          <a:xfrm>
            <a:off x="838200" y="1825625"/>
            <a:ext cx="10515600" cy="4351200"/>
          </a:xfrm>
          <a:prstGeom prst="rect">
            <a:avLst/>
          </a:prstGeom>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chemeClr val="dk1"/>
              </a:buClr>
              <a:buSzPts val="1100"/>
              <a:buFont typeface="Arial"/>
              <a:buNone/>
            </a:pPr>
            <a:r>
              <a:rPr lang="en-US" sz="1400">
                <a:latin typeface="Times New Roman"/>
                <a:ea typeface="Times New Roman"/>
                <a:cs typeface="Times New Roman"/>
                <a:sym typeface="Times New Roman"/>
              </a:rPr>
              <a:t>Ашигласан материалын жагсаалт</a:t>
            </a:r>
            <a:endParaRPr sz="1400">
              <a:latin typeface="Times New Roman"/>
              <a:ea typeface="Times New Roman"/>
              <a:cs typeface="Times New Roman"/>
              <a:sym typeface="Times New Roman"/>
            </a:endParaRPr>
          </a:p>
          <a:p>
            <a:pPr indent="-317500" lvl="0" marL="457200" rtl="0" algn="just">
              <a:lnSpc>
                <a:spcPct val="150000"/>
              </a:lnSpc>
              <a:spcBef>
                <a:spcPts val="800"/>
              </a:spcBef>
              <a:spcAft>
                <a:spcPts val="0"/>
              </a:spcAft>
              <a:buSzPts val="1400"/>
              <a:buFont typeface="Times New Roman"/>
              <a:buAutoNum type="arabicPeriod"/>
            </a:pPr>
            <a:r>
              <a:rPr lang="en-US" sz="1400">
                <a:latin typeface="Times New Roman"/>
                <a:ea typeface="Times New Roman"/>
                <a:cs typeface="Times New Roman"/>
                <a:sym typeface="Times New Roman"/>
              </a:rPr>
              <a:t>В.Вахрмеев, Элементарная теория музыки, Москва., 1975 </a:t>
            </a:r>
            <a:endParaRPr sz="1400">
              <a:latin typeface="Times New Roman"/>
              <a:ea typeface="Times New Roman"/>
              <a:cs typeface="Times New Roman"/>
              <a:sym typeface="Times New Roman"/>
            </a:endParaRPr>
          </a:p>
          <a:p>
            <a:pPr indent="-317500" lvl="0" marL="457200" rtl="0" algn="just">
              <a:lnSpc>
                <a:spcPct val="150000"/>
              </a:lnSpc>
              <a:spcBef>
                <a:spcPts val="0"/>
              </a:spcBef>
              <a:spcAft>
                <a:spcPts val="0"/>
              </a:spcAft>
              <a:buSzPts val="1400"/>
              <a:buFont typeface="Times New Roman"/>
              <a:buAutoNum type="arabicPeriod"/>
            </a:pPr>
            <a:r>
              <a:rPr lang="en-US" sz="1400">
                <a:latin typeface="Times New Roman"/>
                <a:ea typeface="Times New Roman"/>
                <a:cs typeface="Times New Roman"/>
                <a:sym typeface="Times New Roman"/>
              </a:rPr>
              <a:t>Д.Жанчив. Хөгжмийн анхан шатны онол-суурь ухаан,  УБ., 2007</a:t>
            </a:r>
            <a:endParaRPr sz="1400">
              <a:latin typeface="Times New Roman"/>
              <a:ea typeface="Times New Roman"/>
              <a:cs typeface="Times New Roman"/>
              <a:sym typeface="Times New Roman"/>
            </a:endParaRPr>
          </a:p>
          <a:p>
            <a:pPr indent="-317500" lvl="0" marL="457200" rtl="0" algn="just">
              <a:lnSpc>
                <a:spcPct val="150000"/>
              </a:lnSpc>
              <a:spcBef>
                <a:spcPts val="0"/>
              </a:spcBef>
              <a:spcAft>
                <a:spcPts val="0"/>
              </a:spcAft>
              <a:buSzPts val="1400"/>
              <a:buFont typeface="Times New Roman"/>
              <a:buAutoNum type="arabicPeriod"/>
            </a:pPr>
            <a:r>
              <a:rPr lang="en-US" sz="1400">
                <a:latin typeface="Times New Roman"/>
                <a:ea typeface="Times New Roman"/>
                <a:cs typeface="Times New Roman"/>
                <a:sym typeface="Times New Roman"/>
              </a:rPr>
              <a:t>Ц.Жамъян, Хөгжмийн онолыг сурах хялбарчилсан хичээлүүд, УБ., 2007</a:t>
            </a:r>
            <a:endParaRPr sz="1400">
              <a:latin typeface="Times New Roman"/>
              <a:ea typeface="Times New Roman"/>
              <a:cs typeface="Times New Roman"/>
              <a:sym typeface="Times New Roman"/>
            </a:endParaRPr>
          </a:p>
          <a:p>
            <a:pPr indent="0" lvl="0" marL="0" rtl="0" algn="l">
              <a:spcBef>
                <a:spcPts val="1000"/>
              </a:spcBef>
              <a:spcAft>
                <a:spcPts val="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2022-03-15T23:36:28Z</dcterms:created>
  <dc:creator>User</dc:creator>
</cp:coreProperties>
</file>