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7" roundtripDataSignature="AMtx7mgkjkmtiKG0gJv1TChsCz5SModW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slide" Target="slides/slide42.xml"/><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customschemas.google.com/relationships/presentationmetadata" Target="meta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8.png"/><Relationship Id="rId4" Type="http://schemas.openxmlformats.org/officeDocument/2006/relationships/image" Target="../media/image4.png"/><Relationship Id="rId5"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44"/>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4"/>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4"/>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44"/>
          <p:cNvGrpSpPr/>
          <p:nvPr/>
        </p:nvGrpSpPr>
        <p:grpSpPr>
          <a:xfrm>
            <a:off x="9649215" y="4068923"/>
            <a:ext cx="1080904" cy="1080902"/>
            <a:chOff x="9685338" y="4460675"/>
            <a:chExt cx="1080904" cy="1080902"/>
          </a:xfrm>
        </p:grpSpPr>
        <p:sp>
          <p:nvSpPr>
            <p:cNvPr id="19" name="Google Shape;19;p44"/>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4"/>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4"/>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4"/>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4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5"/>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4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6"/>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6"/>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6"/>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6"/>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6"/>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6"/>
          <p:cNvGrpSpPr/>
          <p:nvPr/>
        </p:nvGrpSpPr>
        <p:grpSpPr>
          <a:xfrm>
            <a:off x="897399" y="2325848"/>
            <a:ext cx="1080904" cy="1080902"/>
            <a:chOff x="9685338" y="4460675"/>
            <a:chExt cx="1080904" cy="1080902"/>
          </a:xfrm>
        </p:grpSpPr>
        <p:sp>
          <p:nvSpPr>
            <p:cNvPr id="39" name="Google Shape;39;p46"/>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6"/>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6"/>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7"/>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47"/>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4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8"/>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48"/>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48"/>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48"/>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4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4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5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5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5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1"/>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51"/>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5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51"/>
          <p:cNvGrpSpPr/>
          <p:nvPr/>
        </p:nvGrpSpPr>
        <p:grpSpPr>
          <a:xfrm>
            <a:off x="11401725" y="6229681"/>
            <a:ext cx="457200" cy="457200"/>
            <a:chOff x="11361456" y="6195813"/>
            <a:chExt cx="548640" cy="548640"/>
          </a:xfrm>
        </p:grpSpPr>
        <p:sp>
          <p:nvSpPr>
            <p:cNvPr id="75" name="Google Shape;75;p5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5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5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52"/>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52"/>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2"/>
          <p:cNvSpPr/>
          <p:nvPr>
            <p:ph idx="2" type="pic"/>
          </p:nvPr>
        </p:nvSpPr>
        <p:spPr>
          <a:xfrm>
            <a:off x="0" y="0"/>
            <a:ext cx="8303740" cy="6858000"/>
          </a:xfrm>
          <a:prstGeom prst="rect">
            <a:avLst/>
          </a:prstGeom>
          <a:solidFill>
            <a:srgbClr val="E1DFDF"/>
          </a:solidFill>
          <a:ln>
            <a:noFill/>
          </a:ln>
        </p:spPr>
      </p:sp>
      <p:sp>
        <p:nvSpPr>
          <p:cNvPr id="82" name="Google Shape;82;p52"/>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5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52"/>
          <p:cNvGrpSpPr/>
          <p:nvPr/>
        </p:nvGrpSpPr>
        <p:grpSpPr>
          <a:xfrm>
            <a:off x="11401725" y="6229681"/>
            <a:ext cx="457200" cy="457200"/>
            <a:chOff x="11361456" y="6195813"/>
            <a:chExt cx="548640" cy="548640"/>
          </a:xfrm>
        </p:grpSpPr>
        <p:sp>
          <p:nvSpPr>
            <p:cNvPr id="85" name="Google Shape;85;p52"/>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5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5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3"/>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5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54"/>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54"/>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5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43"/>
          <p:cNvGrpSpPr/>
          <p:nvPr/>
        </p:nvGrpSpPr>
        <p:grpSpPr>
          <a:xfrm>
            <a:off x="11401725" y="6229681"/>
            <a:ext cx="457200" cy="457200"/>
            <a:chOff x="11361456" y="6195813"/>
            <a:chExt cx="548640" cy="548640"/>
          </a:xfrm>
        </p:grpSpPr>
        <p:sp>
          <p:nvSpPr>
            <p:cNvPr id="11" name="Google Shape;11;p4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201953" y="0"/>
            <a:ext cx="9882990" cy="176742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SzPct val="100000"/>
              <a:buFont typeface="Rockwell"/>
              <a:buNone/>
            </a:pPr>
            <a:br>
              <a:rPr b="1" i="1" lang="mn-MN" sz="4400"/>
            </a:br>
            <a:br>
              <a:rPr b="1" i="1" lang="mn-MN" sz="4400"/>
            </a:br>
            <a:br>
              <a:rPr b="1" i="1" lang="mn-MN" sz="4400"/>
            </a:br>
            <a:r>
              <a:rPr b="1" i="1" lang="mn-MN" sz="4400"/>
              <a:t>LECTURE 2. NOTE AND KEY SYSTEM</a:t>
            </a:r>
            <a:br>
              <a:rPr b="1" i="1" lang="mn-MN" sz="4400"/>
            </a:br>
            <a:r>
              <a:rPr b="1" lang="mn-MN" sz="3200">
                <a:latin typeface="Times New Roman"/>
                <a:ea typeface="Times New Roman"/>
                <a:cs typeface="Times New Roman"/>
                <a:sym typeface="Times New Roman"/>
              </a:rPr>
              <a:t>НООТ, ТҮЛХҮҮРИЙН СИСТЕМ </a:t>
            </a:r>
            <a:endParaRPr sz="3100">
              <a:latin typeface="Times New Roman"/>
              <a:ea typeface="Times New Roman"/>
              <a:cs typeface="Times New Roman"/>
              <a:sym typeface="Times New Roman"/>
            </a:endParaRPr>
          </a:p>
        </p:txBody>
      </p:sp>
      <p:sp>
        <p:nvSpPr>
          <p:cNvPr id="105" name="Google Shape;105;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a:p>
        </p:txBody>
      </p:sp>
      <p:sp>
        <p:nvSpPr>
          <p:cNvPr id="106" name="Google Shape;106;p1"/>
          <p:cNvSpPr txBox="1"/>
          <p:nvPr>
            <p:ph idx="1" type="subTitle"/>
          </p:nvPr>
        </p:nvSpPr>
        <p:spPr>
          <a:xfrm>
            <a:off x="1431984" y="2147977"/>
            <a:ext cx="9549441" cy="2872597"/>
          </a:xfrm>
          <a:prstGeom prst="rect">
            <a:avLst/>
          </a:prstGeom>
          <a:noFill/>
          <a:ln>
            <a:noFill/>
          </a:ln>
        </p:spPr>
        <p:txBody>
          <a:bodyPr anchorCtr="0" anchor="t" bIns="45700" lIns="91425" spcFirstLastPara="1" rIns="91425" wrap="square" tIns="45700">
            <a:normAutofit fontScale="77500" lnSpcReduction="20000"/>
          </a:bodyPr>
          <a:lstStyle/>
          <a:p>
            <a:pPr indent="-457200" lvl="0" marL="457200" rtl="0" algn="l">
              <a:lnSpc>
                <a:spcPct val="90000"/>
              </a:lnSpc>
              <a:spcBef>
                <a:spcPts val="0"/>
              </a:spcBef>
              <a:spcAft>
                <a:spcPts val="0"/>
              </a:spcAft>
              <a:buSzPct val="85000"/>
              <a:buFont typeface="Rockwell"/>
              <a:buAutoNum type="arabicPeriod"/>
            </a:pPr>
            <a:r>
              <a:rPr b="1" lang="mn-MN" sz="3800">
                <a:latin typeface="Times New Roman"/>
                <a:ea typeface="Times New Roman"/>
                <a:cs typeface="Times New Roman"/>
                <a:sym typeface="Times New Roman"/>
              </a:rPr>
              <a:t>Ноот, түлхүүрийн систем үүсэл /Origination  of notes and key system/ </a:t>
            </a:r>
            <a:endParaRPr sz="38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3800">
                <a:latin typeface="Times New Roman"/>
                <a:ea typeface="Times New Roman"/>
                <a:cs typeface="Times New Roman"/>
                <a:sym typeface="Times New Roman"/>
              </a:rPr>
              <a:t>Эгшгийн дараалал, өрөг ба түүнийг нэрлэх зарчмууд /Note orders, its naming principles/</a:t>
            </a:r>
            <a:endParaRPr sz="38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3800">
                <a:latin typeface="Times New Roman"/>
                <a:ea typeface="Times New Roman"/>
                <a:cs typeface="Times New Roman"/>
                <a:sym typeface="Times New Roman"/>
              </a:rPr>
              <a:t>Ноотны шугам, нэмэлт шугам, октавын систем  /Note lines, additional lines and structure of octaves/</a:t>
            </a:r>
            <a:endParaRPr sz="38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3800">
                <a:latin typeface="Times New Roman"/>
                <a:ea typeface="Times New Roman"/>
                <a:cs typeface="Times New Roman"/>
                <a:sym typeface="Times New Roman"/>
              </a:rPr>
              <a:t>Түлхүүр /Key/</a:t>
            </a:r>
            <a:endParaRPr sz="3800">
              <a:latin typeface="Times New Roman"/>
              <a:ea typeface="Times New Roman"/>
              <a:cs typeface="Times New Roman"/>
              <a:sym typeface="Times New Roman"/>
            </a:endParaRPr>
          </a:p>
          <a:p>
            <a:pPr indent="-298243" lvl="0" marL="457200" rtl="0" algn="l">
              <a:lnSpc>
                <a:spcPct val="90000"/>
              </a:lnSpc>
              <a:spcBef>
                <a:spcPts val="1200"/>
              </a:spcBef>
              <a:spcAft>
                <a:spcPts val="0"/>
              </a:spcAft>
              <a:buSzPct val="85000"/>
              <a:buFont typeface="Rockwell"/>
              <a:buNone/>
            </a:pPr>
            <a:r>
              <a:t/>
            </a:r>
            <a:endParaRPr sz="3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ДЭД СЭДЭВ</a:t>
            </a:r>
            <a:endParaRPr b="1">
              <a:latin typeface="Times New Roman"/>
              <a:ea typeface="Times New Roman"/>
              <a:cs typeface="Times New Roman"/>
              <a:sym typeface="Times New Roman"/>
            </a:endParaRPr>
          </a:p>
        </p:txBody>
      </p:sp>
      <p:sp>
        <p:nvSpPr>
          <p:cNvPr id="112" name="Google Shape;112;p2"/>
          <p:cNvSpPr txBox="1"/>
          <p:nvPr>
            <p:ph idx="1" type="body"/>
          </p:nvPr>
        </p:nvSpPr>
        <p:spPr>
          <a:xfrm>
            <a:off x="1798718" y="2093976"/>
            <a:ext cx="10058400" cy="4050792"/>
          </a:xfrm>
          <a:prstGeom prst="rect">
            <a:avLst/>
          </a:prstGeom>
          <a:noFill/>
          <a:ln>
            <a:noFill/>
          </a:ln>
        </p:spPr>
        <p:txBody>
          <a:bodyPr anchorCtr="0" anchor="t" bIns="45700" lIns="91425" spcFirstLastPara="1" rIns="91425" wrap="square" tIns="45700">
            <a:normAutofit fontScale="92500" lnSpcReduction="20000"/>
          </a:bodyPr>
          <a:lstStyle/>
          <a:p>
            <a:pPr indent="-457200" lvl="0" marL="457200" rtl="0" algn="l">
              <a:lnSpc>
                <a:spcPct val="90000"/>
              </a:lnSpc>
              <a:spcBef>
                <a:spcPts val="0"/>
              </a:spcBef>
              <a:spcAft>
                <a:spcPts val="0"/>
              </a:spcAft>
              <a:buSzPct val="85000"/>
              <a:buFont typeface="Rockwell"/>
              <a:buAutoNum type="arabicPeriod"/>
            </a:pPr>
            <a:r>
              <a:rPr b="1" lang="mn-MN" sz="4000">
                <a:latin typeface="Times New Roman"/>
                <a:ea typeface="Times New Roman"/>
                <a:cs typeface="Times New Roman"/>
                <a:sym typeface="Times New Roman"/>
              </a:rPr>
              <a:t>Ноот, түлхүүрийн систем үүсэл /Origination  of notes and key system/ </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4000">
                <a:latin typeface="Times New Roman"/>
                <a:ea typeface="Times New Roman"/>
                <a:cs typeface="Times New Roman"/>
                <a:sym typeface="Times New Roman"/>
              </a:rPr>
              <a:t>Эгшгийн дараалал, өрөг ба түүнийг нэрлэх зарчмууд /Note orders, its naming principles/</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4000">
                <a:latin typeface="Times New Roman"/>
                <a:ea typeface="Times New Roman"/>
                <a:cs typeface="Times New Roman"/>
                <a:sym typeface="Times New Roman"/>
              </a:rPr>
              <a:t>Ноотны шугам, нэмэлт шугам, октавын систем /Note lines, additional lines and structure of octaves/</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ct val="85000"/>
              <a:buFont typeface="Rockwell"/>
              <a:buAutoNum type="arabicPeriod"/>
            </a:pPr>
            <a:r>
              <a:rPr b="1" lang="mn-MN" sz="4000">
                <a:latin typeface="Times New Roman"/>
                <a:ea typeface="Times New Roman"/>
                <a:cs typeface="Times New Roman"/>
                <a:sym typeface="Times New Roman"/>
              </a:rPr>
              <a:t>Түлхүүр /Key/</a:t>
            </a:r>
            <a:endParaRPr sz="4000">
              <a:latin typeface="Times New Roman"/>
              <a:ea typeface="Times New Roman"/>
              <a:cs typeface="Times New Roman"/>
              <a:sym typeface="Times New Roman"/>
            </a:endParaRPr>
          </a:p>
          <a:p>
            <a:pPr indent="0" lvl="0" marL="182880" rtl="0" algn="l">
              <a:lnSpc>
                <a:spcPct val="90000"/>
              </a:lnSpc>
              <a:spcBef>
                <a:spcPts val="1200"/>
              </a:spcBef>
              <a:spcAft>
                <a:spcPts val="0"/>
              </a:spcAft>
              <a:buSzPct val="85000"/>
              <a:buNone/>
            </a:pPr>
            <a:r>
              <a:t/>
            </a:r>
            <a:endParaRPr sz="40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txBox="1"/>
          <p:nvPr>
            <p:ph type="title"/>
          </p:nvPr>
        </p:nvSpPr>
        <p:spPr>
          <a:xfrm>
            <a:off x="1173192" y="888520"/>
            <a:ext cx="9955056" cy="1205455"/>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Times New Roman"/>
              <a:buNone/>
            </a:pPr>
            <a:r>
              <a:rPr b="1" lang="mn-MN" sz="4000">
                <a:latin typeface="Times New Roman"/>
                <a:ea typeface="Times New Roman"/>
                <a:cs typeface="Times New Roman"/>
                <a:sym typeface="Times New Roman"/>
              </a:rPr>
              <a:t>НООТ, ТҮЛХҮҮРИЙН СИСТЕМ ҮҮССЭЛ /ORIGINATION  OF NOTES AND KEY SYSTEM/ </a:t>
            </a:r>
            <a:br>
              <a:rPr lang="mn-MN">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118" name="Google Shape;118;p3"/>
          <p:cNvSpPr txBox="1"/>
          <p:nvPr>
            <p:ph idx="1" type="body"/>
          </p:nvPr>
        </p:nvSpPr>
        <p:spPr>
          <a:xfrm>
            <a:off x="1838474" y="2093975"/>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7 ноотыг анх хэн зохиосон бэ? Ноот тус бүрийн утга учрыг та мэдэх үү? урьд өмнө нь До-Ре-Ми-Фа-Соль-Ля-Си гэсэн 7 ноотыг анх хэн зохиосон юм бол, ямар утга учиртай үгнүүд юм бол гэж бодож л байсан биз дээ?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4"/>
          <p:cNvSpPr txBox="1"/>
          <p:nvPr>
            <p:ph idx="1" type="body"/>
          </p:nvPr>
        </p:nvSpPr>
        <p:spPr>
          <a:xfrm>
            <a:off x="387677" y="500741"/>
            <a:ext cx="7100923" cy="5253854"/>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Тэгвэл нотыг анх зохион бүтээсэн эрхэм</a:t>
            </a:r>
            <a:r>
              <a:rPr lang="mn-MN" sz="4000">
                <a:latin typeface="Times New Roman"/>
                <a:ea typeface="Times New Roman"/>
                <a:cs typeface="Times New Roman"/>
                <a:sym typeface="Times New Roman"/>
              </a:rPr>
              <a:t> бол МЭӨ 990-1050 оны үед амьдарч байсан Гвидо Аретински гэх лам ажээ. Тэрээр Флоренц хотод өнөөгийн хөгжмийн гайхамшигтай 7 эгшгийг зохиосон бөгөөд Ареццо, Тускани гэх жижигхэн хотод амьдардаг нэгэн байв. </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pic>
        <p:nvPicPr>
          <p:cNvPr descr="Image result for Ð³Ð²Ð¸Ð´Ð¾ Ð°ÑÐµÑÐ¸Ð½ÑÐºÐ¸Ð¹" id="124" name="Google Shape;124;p4"/>
          <p:cNvPicPr preferRelativeResize="0"/>
          <p:nvPr/>
        </p:nvPicPr>
        <p:blipFill rotWithShape="1">
          <a:blip r:embed="rId3">
            <a:alphaModFix/>
          </a:blip>
          <a:srcRect b="5779" l="2069" r="2387" t="6136"/>
          <a:stretch/>
        </p:blipFill>
        <p:spPr>
          <a:xfrm>
            <a:off x="7488600" y="500741"/>
            <a:ext cx="4315723" cy="5421087"/>
          </a:xfrm>
          <a:prstGeom prst="rect">
            <a:avLst/>
          </a:prstGeom>
          <a:noFill/>
          <a:ln>
            <a:noFill/>
          </a:ln>
        </p:spPr>
      </p:pic>
      <p:sp>
        <p:nvSpPr>
          <p:cNvPr id="125" name="Google Shape;125;p4"/>
          <p:cNvSpPr txBox="1"/>
          <p:nvPr/>
        </p:nvSpPr>
        <p:spPr>
          <a:xfrm>
            <a:off x="3463771" y="6126426"/>
            <a:ext cx="526445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https://ru.wikipedia.org/wiki/%D0%93%D0%B2%D0%B8%D0%B4%D0%BE_%D0%B4%E2%80%99%D0%90%D1%80%D0%B5%D1%86%D1%86%D0%BE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txBox="1"/>
          <p:nvPr>
            <p:ph idx="1" type="body"/>
          </p:nvPr>
        </p:nvSpPr>
        <p:spPr>
          <a:xfrm>
            <a:off x="624114" y="754743"/>
            <a:ext cx="10827657" cy="537028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Флоренц хотод түүнд зориулсан хөшөө хүртэл байдаг байна. Гвидо дуу хөгжим болон сүмийн хоор дуучдын багш байсан бөгөөд Итали орноор аялж, Ром хотод Пап лам Жон XIX-тэй уулзан, хөгжмийн зэмсэг бүтээх санаагаа хэлж байсан байна. Нэгэн удаа дуулж буй чимээнээс авиа эгшгийг тэмдэглэж авах үүднээс Гвидо өвөрмөц залбирлын системийг бий болгожээ.</a:t>
            </a:r>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descr="Image result for Ð³Ð²Ð¸Ð´Ð¾ Ð°ÑÐµÑÐ¸Ð½ÑÐºÐ¸Ð¹" id="135" name="Google Shape;135;p6"/>
          <p:cNvPicPr preferRelativeResize="0"/>
          <p:nvPr>
            <p:ph idx="1" type="body"/>
          </p:nvPr>
        </p:nvPicPr>
        <p:blipFill rotWithShape="1">
          <a:blip r:embed="rId3">
            <a:alphaModFix/>
          </a:blip>
          <a:srcRect b="26067" l="0" r="0" t="0"/>
          <a:stretch/>
        </p:blipFill>
        <p:spPr>
          <a:xfrm>
            <a:off x="1633765" y="400080"/>
            <a:ext cx="8924469" cy="3228492"/>
          </a:xfrm>
          <a:prstGeom prst="rect">
            <a:avLst/>
          </a:prstGeom>
          <a:noFill/>
          <a:ln>
            <a:noFill/>
          </a:ln>
        </p:spPr>
      </p:pic>
      <p:pic>
        <p:nvPicPr>
          <p:cNvPr descr="Image result for Ð³Ð²Ð¸Ð´Ð¾ Ð°ÑÐµÑÐ¸Ð½ÑÐºÐ¸Ð¹" id="136" name="Google Shape;136;p6"/>
          <p:cNvPicPr preferRelativeResize="0"/>
          <p:nvPr/>
        </p:nvPicPr>
        <p:blipFill rotWithShape="1">
          <a:blip r:embed="rId4">
            <a:alphaModFix/>
          </a:blip>
          <a:srcRect b="1401" l="11048" r="5677" t="23164"/>
          <a:stretch/>
        </p:blipFill>
        <p:spPr>
          <a:xfrm>
            <a:off x="1633765" y="3628572"/>
            <a:ext cx="8924470" cy="2714171"/>
          </a:xfrm>
          <a:prstGeom prst="rect">
            <a:avLst/>
          </a:prstGeom>
          <a:noFill/>
          <a:ln>
            <a:noFill/>
          </a:ln>
        </p:spPr>
      </p:pic>
      <p:sp>
        <p:nvSpPr>
          <p:cNvPr id="137" name="Google Shape;137;p6"/>
          <p:cNvSpPr txBox="1"/>
          <p:nvPr/>
        </p:nvSpPr>
        <p:spPr>
          <a:xfrm>
            <a:off x="1901300" y="6452896"/>
            <a:ext cx="8389398"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https://propianino.ru/gvido-darecco</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txBox="1"/>
          <p:nvPr>
            <p:ph idx="1" type="body"/>
          </p:nvPr>
        </p:nvSpPr>
        <p:spPr>
          <a:xfrm>
            <a:off x="471714" y="420914"/>
            <a:ext cx="11248571" cy="5747657"/>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Эхний “ut” гэдэг нь дуулахад боломжгүй байсан бөгөөд хожим 16-р зууны үед “do”-оор солигдсон гэдэг. До эгшгийн хувьд “Доминос” буюу Эзэн гэх үгнээс гаралтай. Нотуудын нэршил болон утга: До – Доминос – Эзэн Ре – Рерум – Асуудал Ми – Миракулум – Ид шид Фа – Фамилас планетариум – Гаригуудын гэр бүл, нарны систем Соль –Солис – Нар Ла – Лактеа – Сүүн зам Си –Сидерае – Диваажин гэсэн утгыг агуулна.</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8"/>
          <p:cNvSpPr txBox="1"/>
          <p:nvPr>
            <p:ph type="title"/>
          </p:nvPr>
        </p:nvSpPr>
        <p:spPr>
          <a:xfrm>
            <a:off x="1978090" y="1259633"/>
            <a:ext cx="9938138" cy="86177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3600"/>
              <a:buFont typeface="Times New Roman"/>
              <a:buNone/>
            </a:pPr>
            <a:r>
              <a:rPr b="1" lang="mn-MN" sz="3600">
                <a:latin typeface="Times New Roman"/>
                <a:ea typeface="Times New Roman"/>
                <a:cs typeface="Times New Roman"/>
                <a:sym typeface="Times New Roman"/>
              </a:rPr>
              <a:t>ЭГШГИЙН ДАРААЛАЛ, ӨРӨГ БА ТҮҮНИЙГ НЭРЛЭХ ЗАРЧМУУД /NOTE ORDERS, ITS NAMING PRINCIPLES/</a:t>
            </a:r>
            <a:br>
              <a:rPr lang="mn-MN">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148" name="Google Shape;148;p8"/>
          <p:cNvSpPr txBox="1"/>
          <p:nvPr>
            <p:ph idx="1" type="body"/>
          </p:nvPr>
        </p:nvSpPr>
        <p:spPr>
          <a:xfrm>
            <a:off x="878113" y="2240714"/>
            <a:ext cx="10435772" cy="410522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практикт үндэс болсон хөгжмийн тогтолцоо гэдэг нь өөр хоорондоо өндөр намын тодорхой харьцаанд орших эгшийн эгнээ мөн. Хөгжмийн эгшгүүдийг өндөр намаар нь эгнүүлэн жагсаасныг эгшийг эгнээ гээд харин эгшиг бүрийг нь өрөг гэж нэрлэнэ. </a:t>
            </a:r>
            <a:endParaRPr sz="40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9"/>
          <p:cNvSpPr txBox="1"/>
          <p:nvPr>
            <p:ph idx="1" type="body"/>
          </p:nvPr>
        </p:nvSpPr>
        <p:spPr>
          <a:xfrm>
            <a:off x="1069848" y="986971"/>
            <a:ext cx="10058400" cy="5185229"/>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Одоогоор хөгжмийн тогтолцооны эгшгийн бүрэн эгнээг өөр өөрийн өндөртэй 88 эгшгийг багтаасан заншил тогтжээ. Хамгийн намаас (бүдүүн) хамгийн өндөр (нарийн) эгшгээ хүртэл дараалсан тэдгээрийн хэлбэлзэл нь секундэд 16-4176 хүртэлх давтамжтай бөгөөд ийм л хэмжээний давтамжийг бидний сонсох эрхтэн ялган хүртэж байна.</a:t>
            </a:r>
            <a:endParaRPr sz="4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0"/>
          <p:cNvSpPr txBox="1"/>
          <p:nvPr>
            <p:ph idx="1" type="body"/>
          </p:nvPr>
        </p:nvSpPr>
        <p:spPr>
          <a:xfrm>
            <a:off x="445734" y="379693"/>
            <a:ext cx="11455980" cy="2566707"/>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тогтолцооны эгшгийн эгнээний үндсэн өргүүдийн зөвхөн долоо нь оноосон нэртэй: До, ре, ми фа, соль, ля, си; Эдгээрийн үндсэн өргүүд нь төгөлдөр хуурын цагаан даруулуудтай таарах бөлгөө: </a:t>
            </a:r>
            <a:endParaRPr sz="4000">
              <a:latin typeface="Times New Roman"/>
              <a:ea typeface="Times New Roman"/>
              <a:cs typeface="Times New Roman"/>
              <a:sym typeface="Times New Roman"/>
            </a:endParaRPr>
          </a:p>
        </p:txBody>
      </p:sp>
      <p:pic>
        <p:nvPicPr>
          <p:cNvPr descr="141,922 ключи Фото - Бесплатные и RF Фото от Dreamstime" id="159" name="Google Shape;159;p10"/>
          <p:cNvPicPr preferRelativeResize="0"/>
          <p:nvPr/>
        </p:nvPicPr>
        <p:blipFill rotWithShape="1">
          <a:blip r:embed="rId3">
            <a:alphaModFix/>
          </a:blip>
          <a:srcRect b="0" l="0" r="0" t="0"/>
          <a:stretch/>
        </p:blipFill>
        <p:spPr>
          <a:xfrm>
            <a:off x="971550" y="2795480"/>
            <a:ext cx="10248900" cy="3531907"/>
          </a:xfrm>
          <a:prstGeom prst="rect">
            <a:avLst/>
          </a:prstGeom>
          <a:noFill/>
          <a:ln>
            <a:noFill/>
          </a:ln>
        </p:spPr>
      </p:pic>
      <p:sp>
        <p:nvSpPr>
          <p:cNvPr id="160" name="Google Shape;160;p10"/>
          <p:cNvSpPr txBox="1"/>
          <p:nvPr/>
        </p:nvSpPr>
        <p:spPr>
          <a:xfrm>
            <a:off x="1930197" y="6407286"/>
            <a:ext cx="8487053"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http://www.smackmypitchup.com/smpu/?sec=content&amp;id=92&amp;topid=123</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1"/>
          <p:cNvSpPr txBox="1"/>
          <p:nvPr>
            <p:ph idx="1" type="body"/>
          </p:nvPr>
        </p:nvSpPr>
        <p:spPr>
          <a:xfrm>
            <a:off x="1066800" y="1163465"/>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Эгшгийн эгнээний үндсэн өргүүд</a:t>
            </a:r>
            <a:r>
              <a:rPr lang="mn-MN" sz="4000">
                <a:latin typeface="Times New Roman"/>
                <a:ea typeface="Times New Roman"/>
                <a:cs typeface="Times New Roman"/>
                <a:sym typeface="Times New Roman"/>
              </a:rPr>
              <a:t>ийг до, ре, ми, фа, соль, ля, си гэж үеэр нэрлэхээс гадна латин цагаан толгойн үсгээр тэмдэглэдэг журам тогтоод олон зуун болж байна. Хөгжмийн эгшгийг үсгээр тэмдэглэх оролдлого бүр эртний Герегэд гарч байсан ч манай эриний Х зуунаас л европын олон оронд дэлгэрч журам болж тогтсон юм. </a:t>
            </a:r>
            <a:endParaRPr sz="40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2"/>
          <p:cNvSpPr txBox="1"/>
          <p:nvPr>
            <p:ph idx="1" type="body"/>
          </p:nvPr>
        </p:nvSpPr>
        <p:spPr>
          <a:xfrm>
            <a:off x="1045029" y="783770"/>
            <a:ext cx="10043886" cy="5341259"/>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Гэхдээ дундад эртний үед, хөгжмийн эгшгийг үсгээр тэмдэглэх тогтолцоо төлөвшиж байх үед эгшгийг эгнээ “до”-гоос биш, “ля”-гаас эхэлж, дараагийн эгшийг нь “си” биш “си бемоль” байснаас эгшгийн эгнээний үсгэн тэмдэглэгээ доорх байдалтай байв. Хөгжмийн эгшгийг үсгээр болон үеэр гэж 2 янзаар нэрлэдэг. </a:t>
            </a:r>
            <a:endParaRPr sz="4000">
              <a:latin typeface="Times New Roman"/>
              <a:ea typeface="Times New Roman"/>
              <a:cs typeface="Times New Roman"/>
              <a:sym typeface="Times New Roman"/>
            </a:endParaRPr>
          </a:p>
        </p:txBody>
      </p:sp>
      <p:sp>
        <p:nvSpPr>
          <p:cNvPr id="171" name="Google Shape;171;p12"/>
          <p:cNvSpPr txBox="1"/>
          <p:nvPr/>
        </p:nvSpPr>
        <p:spPr>
          <a:xfrm>
            <a:off x="3055398" y="6074230"/>
            <a:ext cx="6081204"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Х.12</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3"/>
          <p:cNvSpPr txBox="1"/>
          <p:nvPr>
            <p:ph idx="1" type="body"/>
          </p:nvPr>
        </p:nvSpPr>
        <p:spPr>
          <a:xfrm>
            <a:off x="1034143" y="1554516"/>
            <a:ext cx="10123714" cy="374896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b="1" lang="mn-MN" sz="4000">
                <a:latin typeface="Times New Roman"/>
                <a:ea typeface="Times New Roman"/>
                <a:cs typeface="Times New Roman"/>
                <a:sym typeface="Times New Roman"/>
              </a:rPr>
              <a:t>Тэмдэглэх:</a:t>
            </a:r>
            <a:r>
              <a:rPr lang="mn-MN" sz="4000">
                <a:latin typeface="Times New Roman"/>
                <a:ea typeface="Times New Roman"/>
                <a:cs typeface="Times New Roman"/>
                <a:sym typeface="Times New Roman"/>
              </a:rPr>
              <a:t>                                                             ЛЯ   СИЬ   ДО   РЕ   МИ   ФА   СОЛЬ   СИ</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  A       B       C     D      E       F        G         H </a:t>
            </a:r>
            <a:endParaRPr/>
          </a:p>
          <a:p>
            <a:pPr indent="0" lvl="0" marL="0" rtl="0" algn="l">
              <a:lnSpc>
                <a:spcPct val="90000"/>
              </a:lnSpc>
              <a:spcBef>
                <a:spcPts val="1200"/>
              </a:spcBef>
              <a:spcAft>
                <a:spcPts val="0"/>
              </a:spcAft>
              <a:buSzPts val="3400"/>
              <a:buNone/>
            </a:pPr>
            <a:r>
              <a:rPr b="1" lang="mn-MN" sz="4000">
                <a:latin typeface="Times New Roman"/>
                <a:ea typeface="Times New Roman"/>
                <a:cs typeface="Times New Roman"/>
                <a:sym typeface="Times New Roman"/>
              </a:rPr>
              <a:t>Дуудах:</a:t>
            </a:r>
            <a:r>
              <a:rPr lang="mn-MN" sz="4000">
                <a:latin typeface="Times New Roman"/>
                <a:ea typeface="Times New Roman"/>
                <a:cs typeface="Times New Roman"/>
                <a:sym typeface="Times New Roman"/>
              </a:rPr>
              <a:t>        </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  а       бэ       цэ    дэ      э      эф       гэ        ха   </a:t>
            </a:r>
            <a:endParaRPr sz="4000">
              <a:latin typeface="Times New Roman"/>
              <a:ea typeface="Times New Roman"/>
              <a:cs typeface="Times New Roman"/>
              <a:sym typeface="Times New Roman"/>
            </a:endParaRPr>
          </a:p>
          <a:p>
            <a:pPr indent="0" lvl="0" marL="182880" rtl="0" algn="l">
              <a:lnSpc>
                <a:spcPct val="90000"/>
              </a:lnSpc>
              <a:spcBef>
                <a:spcPts val="1200"/>
              </a:spcBef>
              <a:spcAft>
                <a:spcPts val="0"/>
              </a:spcAft>
              <a:buSzPts val="3400"/>
              <a:buNone/>
            </a:pPr>
            <a:r>
              <a:t/>
            </a:r>
            <a:endParaRPr sz="4000"/>
          </a:p>
        </p:txBody>
      </p:sp>
      <p:sp>
        <p:nvSpPr>
          <p:cNvPr id="177" name="Google Shape;177;p13"/>
          <p:cNvSpPr txBox="1"/>
          <p:nvPr/>
        </p:nvSpPr>
        <p:spPr>
          <a:xfrm>
            <a:off x="2580443" y="6019061"/>
            <a:ext cx="7031114"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4"/>
          <p:cNvSpPr txBox="1"/>
          <p:nvPr>
            <p:ph idx="1" type="body"/>
          </p:nvPr>
        </p:nvSpPr>
        <p:spPr>
          <a:xfrm>
            <a:off x="1045029" y="696686"/>
            <a:ext cx="10083219" cy="5475514"/>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Он цаг улирч хөгжмийн тогтолцоо хувьсан өөрчлөгдөхийн хэрээх эгшгийн эгнээ “ля”-гаас биш, “до”-гоос эхлэх болж “си бемоль”-үндсэн эгшгийн байрыг “си” эзлэх болсоноор латин цагаан толгойн үсгийн дарааллын дагуу түүнийг “Н” үсгээр тэмдэглэх болжээ. Үндсэн эгшгүүдийг үсгээр тэмдэглэх арга нь журам болоод ирэхээр латин цагаан толгойн үсгийн дараалал алдагдсан нь ийм л учиртай юм. </a:t>
            </a:r>
            <a:endParaRPr sz="40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5"/>
          <p:cNvSpPr txBox="1"/>
          <p:nvPr>
            <p:ph idx="1" type="body"/>
          </p:nvPr>
        </p:nvSpPr>
        <p:spPr>
          <a:xfrm>
            <a:off x="754742" y="478971"/>
            <a:ext cx="10682516" cy="532674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Дунд үедээ дээрх эгшгийн эрэмбийг 2 төрлөөр буюу дээд си эгшгийг B durum (хатуу) гэж нэрлэн тэгш дөрвөлжин хэлбэртэй тэмдэглэдэг байсан ба доод эгшиг буюу си бемоль эгшгийг B mollis (зөөлөн) гэж нэрлэн дугуй дүрсээр тэмдэглэдэг байсан байна. Орчин үеийн практик энэ 2 системийн аль алиныг нь хэрэглэж байгаа бөгөөд дуулах, мөн дэвсгэр хөгийг үеэр нэрлэх, хөнгөн хөгжмийн аккомпанементыг тэмдэглэхдээ үсгийн томъёог нэлээд хэрэглэж байна. </a:t>
            </a:r>
            <a:endParaRPr sz="4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6"/>
          <p:cNvSpPr txBox="1"/>
          <p:nvPr>
            <p:ph idx="1" type="body"/>
          </p:nvPr>
        </p:nvSpPr>
        <p:spPr>
          <a:xfrm>
            <a:off x="812800" y="989294"/>
            <a:ext cx="10566400" cy="198613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Сүүлийн үед си эгшгийг H, B үсгээр тэмдэглэн B үсгээр си-бемолийг, H үсгээр “си” эгшгийг тэмдэглэн бичихээр өөрчилсөн.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p>
        </p:txBody>
      </p:sp>
      <p:sp>
        <p:nvSpPr>
          <p:cNvPr id="193" name="Google Shape;193;p16"/>
          <p:cNvSpPr txBox="1"/>
          <p:nvPr/>
        </p:nvSpPr>
        <p:spPr>
          <a:xfrm>
            <a:off x="134257" y="3429000"/>
            <a:ext cx="11923486"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Үеэр нэрлэх:</a:t>
            </a:r>
            <a:r>
              <a:rPr lang="mn-MN" sz="4000">
                <a:solidFill>
                  <a:schemeClr val="dk1"/>
                </a:solidFill>
                <a:latin typeface="Times New Roman"/>
                <a:ea typeface="Times New Roman"/>
                <a:cs typeface="Times New Roman"/>
                <a:sym typeface="Times New Roman"/>
              </a:rPr>
              <a:t>           ДО  РЕ  МИ  ФА  СОЛЬ  ЛЯ  СИ</a:t>
            </a:r>
            <a:endParaRPr sz="4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Үсгээр нэрлэх нь:</a:t>
            </a:r>
            <a:r>
              <a:rPr lang="mn-MN" sz="4000">
                <a:solidFill>
                  <a:schemeClr val="dk1"/>
                </a:solidFill>
                <a:latin typeface="Times New Roman"/>
                <a:ea typeface="Times New Roman"/>
                <a:cs typeface="Times New Roman"/>
                <a:sym typeface="Times New Roman"/>
              </a:rPr>
              <a:t>   C     D     E      F        G       A     H</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7"/>
          <p:cNvSpPr txBox="1"/>
          <p:nvPr>
            <p:ph idx="1" type="body"/>
          </p:nvPr>
        </p:nvSpPr>
        <p:spPr>
          <a:xfrm>
            <a:off x="1069848" y="885371"/>
            <a:ext cx="10058400" cy="5286829"/>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Үндсэн өргүүдийн долоон нэр үечлэн давтагдсаар эгшгийн эгнээ дэх нийт үндсэн өргийг бүхэлд нь хамарна. Ингэж үечлэн давтагдах ижил нэртэй өргүүд олонтаа тааралдах нь мэдээж. Эдгээр ижил нэртэй өргүүдийг нэгэн зэрэг дуугаргаад сонсохуй хоорондоо төгс нийцтэй, зөвхөн өндөр, намаараа л ялгаатай нэг л эгшиг мэт сонсогдоно. </a:t>
            </a:r>
            <a:endParaRPr sz="4000">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8"/>
          <p:cNvSpPr txBox="1"/>
          <p:nvPr>
            <p:ph idx="1" type="body"/>
          </p:nvPr>
        </p:nvSpPr>
        <p:spPr>
          <a:xfrm>
            <a:off x="1037771" y="743856"/>
            <a:ext cx="10116458" cy="5370287"/>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Энэ нь эгшгийн эгнээний найм дахь эгшиг бүр нь нэгдэхээсээ хоёр дахин илүү давтамж бүхий хэлбэлзэлтэй байдагтай холбоотой юм. Өнөөгийн хөгжмийн тогтолцоонд нийтээр хүлээн зөвшөөрсөнөөр нэгдүгээр октавын “ля” (ла) эгшиг секундэд 440 орчим (сүүлийн үес 442 болгож хэрэглэх болсон нь хүний амьдралын цагийн хурд, технологийн хөгжилтэй холбоотой байж болох) хэлбэлзэх давтамжтай гэж үздэг. </a:t>
            </a:r>
            <a:endParaRPr sz="4000">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txBox="1"/>
          <p:nvPr>
            <p:ph idx="1" type="body"/>
          </p:nvPr>
        </p:nvSpPr>
        <p:spPr>
          <a:xfrm>
            <a:off x="1270000" y="809171"/>
            <a:ext cx="9652000" cy="523965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lang="mn-MN" sz="4000">
                <a:latin typeface="Times New Roman"/>
                <a:ea typeface="Times New Roman"/>
                <a:cs typeface="Times New Roman"/>
                <a:sym typeface="Times New Roman"/>
              </a:rPr>
              <a:t>Тэгэхлээр “ля” эгшиг бүр өгсөж давтагдахдаа давтамжийн хурд нь хоёр дахин нэмэгдэж (440*2=880*2=1760*2=3520),                  уруудаж давтагдахдаа давтамжийн хурд нь хоёр дахин буурна (440:2=220:2=110:2=55:2=27.5) гэсэн ойлголт гарч ирнэ.</a:t>
            </a:r>
            <a:endParaRPr sz="4000"/>
          </a:p>
        </p:txBody>
      </p:sp>
      <p:sp>
        <p:nvSpPr>
          <p:cNvPr id="209" name="Google Shape;209;p19"/>
          <p:cNvSpPr txBox="1"/>
          <p:nvPr/>
        </p:nvSpPr>
        <p:spPr>
          <a:xfrm>
            <a:off x="2287479" y="6039950"/>
            <a:ext cx="7617041"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Х.12</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0"/>
          <p:cNvSpPr txBox="1"/>
          <p:nvPr>
            <p:ph type="title"/>
          </p:nvPr>
        </p:nvSpPr>
        <p:spPr>
          <a:xfrm>
            <a:off x="846981" y="512064"/>
            <a:ext cx="10498038" cy="160934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НООТНЫ ШУГАМ, НЭМЭЛТ </a:t>
            </a:r>
            <a:r>
              <a:rPr b="1" lang="mn-MN" sz="2800">
                <a:latin typeface="Times New Roman"/>
                <a:ea typeface="Times New Roman"/>
                <a:cs typeface="Times New Roman"/>
                <a:sym typeface="Times New Roman"/>
              </a:rPr>
              <a:t>ШУГАМ, ОКТАВЫН СИСТЕМ /NOTE LINES, ADDITIONAL LINES AND STRUCTURE OF OCTAVES/</a:t>
            </a:r>
            <a:br>
              <a:rPr lang="mn-MN" sz="2800">
                <a:latin typeface="Times New Roman"/>
                <a:ea typeface="Times New Roman"/>
                <a:cs typeface="Times New Roman"/>
                <a:sym typeface="Times New Roman"/>
              </a:rPr>
            </a:br>
            <a:endParaRPr sz="2800">
              <a:latin typeface="Times New Roman"/>
              <a:ea typeface="Times New Roman"/>
              <a:cs typeface="Times New Roman"/>
              <a:sym typeface="Times New Roman"/>
            </a:endParaRPr>
          </a:p>
        </p:txBody>
      </p:sp>
      <p:sp>
        <p:nvSpPr>
          <p:cNvPr id="215" name="Google Shape;215;p20"/>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Өөр хоорондоо ижил зайтай зэрэгцэн орших таван шулуун шугамыг ноотны дэвсгэр гэнэ. Эдгээр таван шугамыг өвөр ба араас нь хашин боож нэг мөр буюу нэгэн бие болгоод ноотны дэвсгэр хэмээн нэрлэнэ. Дэвсгэрийн шугамуудыг дороос нь дээш дугаарлана.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descr="The 7 Letter Alphabet: How to Name Music Notes — Musicnotes Now" id="220" name="Google Shape;220;p21"/>
          <p:cNvPicPr preferRelativeResize="0"/>
          <p:nvPr>
            <p:ph idx="1" type="body"/>
          </p:nvPr>
        </p:nvPicPr>
        <p:blipFill rotWithShape="1">
          <a:blip r:embed="rId3">
            <a:alphaModFix/>
          </a:blip>
          <a:srcRect b="5487" l="0" r="1866" t="32419"/>
          <a:stretch/>
        </p:blipFill>
        <p:spPr>
          <a:xfrm>
            <a:off x="921657" y="551543"/>
            <a:ext cx="10348686" cy="5529943"/>
          </a:xfrm>
          <a:prstGeom prst="rect">
            <a:avLst/>
          </a:prstGeom>
          <a:noFill/>
          <a:ln>
            <a:noFill/>
          </a:ln>
        </p:spPr>
      </p:pic>
      <p:cxnSp>
        <p:nvCxnSpPr>
          <p:cNvPr id="221" name="Google Shape;221;p21"/>
          <p:cNvCxnSpPr/>
          <p:nvPr/>
        </p:nvCxnSpPr>
        <p:spPr>
          <a:xfrm>
            <a:off x="2913743" y="1378857"/>
            <a:ext cx="0" cy="4078514"/>
          </a:xfrm>
          <a:prstGeom prst="straightConnector1">
            <a:avLst/>
          </a:prstGeom>
          <a:noFill/>
          <a:ln cap="flat" cmpd="sng" w="12700">
            <a:solidFill>
              <a:schemeClr val="dk1"/>
            </a:solidFill>
            <a:prstDash val="solid"/>
            <a:round/>
            <a:headEnd len="sm" w="sm" type="none"/>
            <a:tailEnd len="sm" w="sm" type="non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2"/>
          <p:cNvSpPr txBox="1"/>
          <p:nvPr>
            <p:ph idx="1" type="body"/>
          </p:nvPr>
        </p:nvSpPr>
        <p:spPr>
          <a:xfrm>
            <a:off x="464457" y="348343"/>
            <a:ext cx="11263085" cy="3425371"/>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Ноотны дэвсгэрт 11-ээс илүү үндсэн эгшиг байрлуулах багтаамжгүй тул эдгээрээс доошхи ба дээшхи нижгээд эгшгийг нэмэлт шугам гаргаж байршуулж болно. Нэмэлт шугам тухайн ноотноос хоёр тийш багахан илүү гарах зураасаар тэмдэглэгдэнэ. </a:t>
            </a:r>
            <a:endParaRPr sz="4000">
              <a:latin typeface="Times New Roman"/>
              <a:ea typeface="Times New Roman"/>
              <a:cs typeface="Times New Roman"/>
              <a:sym typeface="Times New Roman"/>
            </a:endParaRPr>
          </a:p>
        </p:txBody>
      </p:sp>
      <p:pic>
        <p:nvPicPr>
          <p:cNvPr descr="Reading Music : Reading Musical Notes" id="227" name="Google Shape;227;p22"/>
          <p:cNvPicPr preferRelativeResize="0"/>
          <p:nvPr/>
        </p:nvPicPr>
        <p:blipFill rotWithShape="1">
          <a:blip r:embed="rId3">
            <a:alphaModFix/>
          </a:blip>
          <a:srcRect b="21837" l="8863" r="5961" t="23308"/>
          <a:stretch/>
        </p:blipFill>
        <p:spPr>
          <a:xfrm>
            <a:off x="624341" y="3773713"/>
            <a:ext cx="11263085" cy="27359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3"/>
          <p:cNvSpPr txBox="1"/>
          <p:nvPr>
            <p:ph idx="1" type="body"/>
          </p:nvPr>
        </p:nvSpPr>
        <p:spPr>
          <a:xfrm>
            <a:off x="827314" y="246743"/>
            <a:ext cx="10537372" cy="57367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Октав</a:t>
            </a:r>
            <a:r>
              <a:rPr lang="mn-MN" sz="4000">
                <a:latin typeface="Times New Roman"/>
                <a:ea typeface="Times New Roman"/>
                <a:cs typeface="Times New Roman"/>
                <a:sym typeface="Times New Roman"/>
              </a:rPr>
              <a:t>: Ижил нэртэй хоёр өргийн хоорондох зайг октав (латинаар octava-наймц, найм дахь гэсэн үг) гэдэг. Ингэхлээр эгшгийн эгнээ бүхэлдээ хэд хэдэн октавд хуваагдаж таарна. Октавыг мөн “до” эгшгээс эхэлж тоолдог заншилтай. </a:t>
            </a:r>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Төгөлдөр хуурын нийт даруулын хамгийн голд байрлах октавыг нэгдүгээр октав гээд цааш өгсүүлсэн 2,3,4,5 г.м. дугаарладаг бол түүнээс доош уруудуулан бага, их, контр, субконтр-октав гэж тус тус нэрлэдэг байна.</a:t>
            </a:r>
            <a:endParaRPr sz="4000">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4"/>
          <p:cNvSpPr txBox="1"/>
          <p:nvPr>
            <p:ph idx="1" type="body"/>
          </p:nvPr>
        </p:nvSpPr>
        <p:spPr>
          <a:xfrm>
            <a:off x="1001486" y="464456"/>
            <a:ext cx="10145485" cy="606697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Үүнээс үзэхэд эгшгийн эгнээний дээд зах болох 5-р октав, доод зах болох субконтроктав дутуу эгшигтэй ажээ. Энэ нь их нарийн (өндөр) ба их бүдүүн (нам) эгшгийн хэлбэлзэлийн давтамжийг ялган сонсох бидний сонсох эрхтний туршлагатай холбоотой юм. Хөгжмийн эгшгийг үсгээр тэмдэглэдгийн адил октавууд, тэдгээрийн доторхи эгшгүүдийг үсэг, тоо хослуулан хураангуйлан тэмдэглэж болно.</a:t>
            </a:r>
            <a:endParaRPr sz="40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5"/>
          <p:cNvSpPr txBox="1"/>
          <p:nvPr>
            <p:ph idx="1" type="body"/>
          </p:nvPr>
        </p:nvSpPr>
        <p:spPr>
          <a:xfrm>
            <a:off x="1069848" y="435429"/>
            <a:ext cx="10058400" cy="57367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Эгшгийн байрлаж буй октавыг тэмдэглэхдээ үсгэн тэмдэглэгээний дээд, доод талд тоогоор бичиж тэмдэглэнэ. Бага октаваас 5-р октав хүртэлх эгшгийг тэмдэглэхдээ жижиг үсгээр (бага октавын ля-г а үсгээр), субконтр октаваас их октав хүртэлх эгшгийг том үсгээр (их октавын си-г Н үсгээр) бичих ба октавуудын эрэмбийн ялгааг гаргахдаа хүртэлхийг жижиг үсгээр тэмдэглэхдээ дээд талд нь тухайн октавын тоог (эсвэл зураас) бичнэ.</a:t>
            </a:r>
            <a:endParaRPr sz="4000">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26"/>
          <p:cNvSpPr txBox="1"/>
          <p:nvPr>
            <p:ph idx="1" type="body"/>
          </p:nvPr>
        </p:nvSpPr>
        <p:spPr>
          <a:xfrm>
            <a:off x="406399" y="232229"/>
            <a:ext cx="11422743" cy="6052457"/>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3060"/>
              <a:buNone/>
            </a:pPr>
            <a:r>
              <a:rPr lang="mn-MN" sz="3600">
                <a:latin typeface="Times New Roman"/>
                <a:ea typeface="Times New Roman"/>
                <a:cs typeface="Times New Roman"/>
                <a:sym typeface="Times New Roman"/>
              </a:rPr>
              <a:t>Жишээ нь: </a:t>
            </a:r>
            <a:endParaRPr sz="3600">
              <a:latin typeface="Times New Roman"/>
              <a:ea typeface="Times New Roman"/>
              <a:cs typeface="Times New Roman"/>
              <a:sym typeface="Times New Roman"/>
            </a:endParaRPr>
          </a:p>
          <a:p>
            <a:pPr indent="0" lvl="0" marL="0" rtl="0" algn="l">
              <a:lnSpc>
                <a:spcPct val="90000"/>
              </a:lnSpc>
              <a:spcBef>
                <a:spcPts val="1200"/>
              </a:spcBef>
              <a:spcAft>
                <a:spcPts val="0"/>
              </a:spcAft>
              <a:buSzPts val="3060"/>
              <a:buNone/>
            </a:pPr>
            <a:r>
              <a:rPr lang="mn-MN" sz="3600">
                <a:latin typeface="Times New Roman"/>
                <a:ea typeface="Times New Roman"/>
                <a:cs typeface="Times New Roman"/>
                <a:sym typeface="Times New Roman"/>
              </a:rPr>
              <a:t>1-р октавын до-г c¹ буюу c-                                                                                                                         2-р октавын ре-г d² буюу c- -                                                                                                                   3-р октавын ми-г e³ буюу c- - -                                                                                                                     4-р октавын фа-г f⁴ буюу c- - - -                                                                                                                    5-р октавын соль-г g⁵ буюу c- - - - - гэж тэмдэглэнэ. Харин бага октав түүнээс доошхи октавуудыг том үсгээр тэмдэглэх ба дооод талд нь октавын тоог бичнэ. </a:t>
            </a:r>
            <a:endParaRPr sz="3600">
              <a:latin typeface="Times New Roman"/>
              <a:ea typeface="Times New Roman"/>
              <a:cs typeface="Times New Roman"/>
              <a:sym typeface="Times New Roman"/>
            </a:endParaRPr>
          </a:p>
          <a:p>
            <a:pPr indent="0" lvl="0" marL="0" rtl="0" algn="l">
              <a:lnSpc>
                <a:spcPct val="90000"/>
              </a:lnSpc>
              <a:spcBef>
                <a:spcPts val="1200"/>
              </a:spcBef>
              <a:spcAft>
                <a:spcPts val="0"/>
              </a:spcAft>
              <a:buSzPts val="3060"/>
              <a:buNone/>
            </a:pPr>
            <a:r>
              <a:rPr lang="mn-MN" sz="3600">
                <a:latin typeface="Times New Roman"/>
                <a:ea typeface="Times New Roman"/>
                <a:cs typeface="Times New Roman"/>
                <a:sym typeface="Times New Roman"/>
              </a:rPr>
              <a:t>	Субконтр октавын си-г Н₂ буюу Н- -</a:t>
            </a:r>
            <a:endParaRPr sz="3600">
              <a:latin typeface="Times New Roman"/>
              <a:ea typeface="Times New Roman"/>
              <a:cs typeface="Times New Roman"/>
              <a:sym typeface="Times New Roman"/>
            </a:endParaRPr>
          </a:p>
          <a:p>
            <a:pPr indent="0" lvl="0" marL="0" rtl="0" algn="l">
              <a:lnSpc>
                <a:spcPct val="90000"/>
              </a:lnSpc>
              <a:spcBef>
                <a:spcPts val="1200"/>
              </a:spcBef>
              <a:spcAft>
                <a:spcPts val="0"/>
              </a:spcAft>
              <a:buSzPts val="3060"/>
              <a:buNone/>
            </a:pPr>
            <a:r>
              <a:rPr lang="mn-MN" sz="3600">
                <a:latin typeface="Times New Roman"/>
                <a:ea typeface="Times New Roman"/>
                <a:cs typeface="Times New Roman"/>
                <a:sym typeface="Times New Roman"/>
              </a:rPr>
              <a:t>	Контр октавын соль-г G₁ буюу G-</a:t>
            </a:r>
            <a:endParaRPr sz="3600">
              <a:latin typeface="Times New Roman"/>
              <a:ea typeface="Times New Roman"/>
              <a:cs typeface="Times New Roman"/>
              <a:sym typeface="Times New Roman"/>
            </a:endParaRPr>
          </a:p>
          <a:p>
            <a:pPr indent="0" lvl="0" marL="0" rtl="0" algn="l">
              <a:lnSpc>
                <a:spcPct val="90000"/>
              </a:lnSpc>
              <a:spcBef>
                <a:spcPts val="1200"/>
              </a:spcBef>
              <a:spcAft>
                <a:spcPts val="0"/>
              </a:spcAft>
              <a:buSzPts val="3060"/>
              <a:buNone/>
            </a:pPr>
            <a:r>
              <a:rPr lang="mn-MN" sz="3600">
                <a:latin typeface="Times New Roman"/>
                <a:ea typeface="Times New Roman"/>
                <a:cs typeface="Times New Roman"/>
                <a:sym typeface="Times New Roman"/>
              </a:rPr>
              <a:t>	Их октавын ре-г D буюу D гэж тэмдэглэнэ</a:t>
            </a:r>
            <a:endParaRPr sz="3600">
              <a:latin typeface="Times New Roman"/>
              <a:ea typeface="Times New Roman"/>
              <a:cs typeface="Times New Roman"/>
              <a:sym typeface="Times New Roman"/>
            </a:endParaRPr>
          </a:p>
        </p:txBody>
      </p:sp>
      <p:sp>
        <p:nvSpPr>
          <p:cNvPr id="248" name="Google Shape;248;p26"/>
          <p:cNvSpPr txBox="1"/>
          <p:nvPr/>
        </p:nvSpPr>
        <p:spPr>
          <a:xfrm>
            <a:off x="2096185" y="6423185"/>
            <a:ext cx="8043169"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 В.Вахромеев, Бемби сан, Улаанбаатар 2012,Х.12</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7"/>
          <p:cNvSpPr txBox="1"/>
          <p:nvPr>
            <p:ph type="title"/>
          </p:nvPr>
        </p:nvSpPr>
        <p:spPr>
          <a:xfrm>
            <a:off x="1066800" y="-303058"/>
            <a:ext cx="10058400" cy="160934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ТҮЛХҮҮР /KEY/</a:t>
            </a:r>
            <a:endParaRPr>
              <a:latin typeface="Times New Roman"/>
              <a:ea typeface="Times New Roman"/>
              <a:cs typeface="Times New Roman"/>
              <a:sym typeface="Times New Roman"/>
            </a:endParaRPr>
          </a:p>
        </p:txBody>
      </p:sp>
      <p:sp>
        <p:nvSpPr>
          <p:cNvPr id="254" name="Google Shape;254;p27"/>
          <p:cNvSpPr txBox="1"/>
          <p:nvPr>
            <p:ph idx="1" type="body"/>
          </p:nvPr>
        </p:nvSpPr>
        <p:spPr>
          <a:xfrm>
            <a:off x="333828" y="1030515"/>
            <a:ext cx="11524343" cy="510902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Ноотны дэвсгэрийн аль шугам дээр, аль октавын, ямар ноот байрлахыг заадаг тусгай тэмдгүүд байдаг бөгөөд түүнийг түлхүүр гэж нэрлэнэ. Түлхүүрийг ноотны дэвсгэрийн эхэнд байрлуулах ба тэрээр аль шугам дээр ямар ноот байрлахыг заах тул чухам тэр шугамаас нь үүсгэн зурна. Энэ тодорхой цэгээс өгсүүлж юмуу уруудуулж бусад ноотыг (эгшгийг) өрөг дараалуулан байршуулах учиртай. Эдүгээ үеийн хөгжмийн практикт гурван янзын түлхүүр түгээмэл хэрэглэгдэж байна. </a:t>
            </a:r>
            <a:endParaRPr sz="4000">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8"/>
          <p:cNvSpPr txBox="1"/>
          <p:nvPr>
            <p:ph idx="1" type="body"/>
          </p:nvPr>
        </p:nvSpPr>
        <p:spPr>
          <a:xfrm>
            <a:off x="595085" y="508000"/>
            <a:ext cx="10609943" cy="2394857"/>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Хийлийн буюу соль түлхүүр.</a:t>
            </a:r>
            <a:r>
              <a:rPr lang="mn-MN" sz="4000">
                <a:latin typeface="Times New Roman"/>
                <a:ea typeface="Times New Roman"/>
                <a:cs typeface="Times New Roman"/>
                <a:sym typeface="Times New Roman"/>
              </a:rPr>
              <a:t> Эл түлхүүр нь ноотны дэвсгэрийн хоёрдугаар шугам дээр нэгдүгээр октавын соль ноот (эгшиг) байрлахыг заана:</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pic>
        <p:nvPicPr>
          <p:cNvPr descr="Laura's Music Studio: 3 Common Mistakes People Make When Reading Musical  Notes and Their Corresponding Piano Keys" id="260" name="Google Shape;260;p28"/>
          <p:cNvPicPr preferRelativeResize="0"/>
          <p:nvPr/>
        </p:nvPicPr>
        <p:blipFill rotWithShape="1">
          <a:blip r:embed="rId3">
            <a:alphaModFix/>
          </a:blip>
          <a:srcRect b="11765" l="0" r="0" t="13204"/>
          <a:stretch/>
        </p:blipFill>
        <p:spPr>
          <a:xfrm>
            <a:off x="595085" y="2902857"/>
            <a:ext cx="10609943" cy="3062514"/>
          </a:xfrm>
          <a:prstGeom prst="rect">
            <a:avLst/>
          </a:prstGeom>
          <a:noFill/>
          <a:ln>
            <a:noFill/>
          </a:ln>
        </p:spPr>
      </p:pic>
      <p:sp>
        <p:nvSpPr>
          <p:cNvPr id="261" name="Google Shape;261;p28"/>
          <p:cNvSpPr txBox="1"/>
          <p:nvPr/>
        </p:nvSpPr>
        <p:spPr>
          <a:xfrm>
            <a:off x="2806823" y="6211500"/>
            <a:ext cx="6578354"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http://pianolessonsmn.blogspot.com/2018/07/guest-neil.html</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9"/>
          <p:cNvSpPr txBox="1"/>
          <p:nvPr>
            <p:ph idx="1" type="body"/>
          </p:nvPr>
        </p:nvSpPr>
        <p:spPr>
          <a:xfrm>
            <a:off x="774409" y="684494"/>
            <a:ext cx="10643181" cy="233447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b="1" lang="mn-MN" sz="4000">
                <a:latin typeface="Times New Roman"/>
                <a:ea typeface="Times New Roman"/>
                <a:cs typeface="Times New Roman"/>
                <a:sym typeface="Times New Roman"/>
              </a:rPr>
              <a:t>Аргилын буюу фа түлхүүр.</a:t>
            </a:r>
            <a:r>
              <a:rPr lang="mn-MN" sz="4000">
                <a:latin typeface="Times New Roman"/>
                <a:ea typeface="Times New Roman"/>
                <a:cs typeface="Times New Roman"/>
                <a:sym typeface="Times New Roman"/>
              </a:rPr>
              <a:t> Эл түлхүүр нь ноотны дэвсгэрийн дөрөвдүгээр шугам дээр бага октавын фа ноот (эгшиг) байрлахыг заана.</a:t>
            </a:r>
            <a:endParaRPr sz="4000">
              <a:latin typeface="Times New Roman"/>
              <a:ea typeface="Times New Roman"/>
              <a:cs typeface="Times New Roman"/>
              <a:sym typeface="Times New Roman"/>
            </a:endParaRPr>
          </a:p>
        </p:txBody>
      </p:sp>
      <p:pic>
        <p:nvPicPr>
          <p:cNvPr id="267" name="Google Shape;267;p29"/>
          <p:cNvPicPr preferRelativeResize="0"/>
          <p:nvPr/>
        </p:nvPicPr>
        <p:blipFill rotWithShape="1">
          <a:blip r:embed="rId3">
            <a:alphaModFix/>
          </a:blip>
          <a:srcRect b="8504" l="0" r="0" t="15188"/>
          <a:stretch/>
        </p:blipFill>
        <p:spPr>
          <a:xfrm>
            <a:off x="624839" y="2514600"/>
            <a:ext cx="10643180" cy="3378200"/>
          </a:xfrm>
          <a:prstGeom prst="rect">
            <a:avLst/>
          </a:prstGeom>
          <a:noFill/>
          <a:ln>
            <a:noFill/>
          </a:ln>
        </p:spPr>
      </p:pic>
      <p:sp>
        <p:nvSpPr>
          <p:cNvPr id="268" name="Google Shape;268;p29"/>
          <p:cNvSpPr txBox="1"/>
          <p:nvPr/>
        </p:nvSpPr>
        <p:spPr>
          <a:xfrm>
            <a:off x="2806823" y="6211500"/>
            <a:ext cx="6578354"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http://pianolessonsmn.blogspot.com/2018/07/guest-neil.html</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0"/>
          <p:cNvSpPr txBox="1"/>
          <p:nvPr>
            <p:ph idx="1" type="body"/>
          </p:nvPr>
        </p:nvSpPr>
        <p:spPr>
          <a:xfrm>
            <a:off x="645885" y="540657"/>
            <a:ext cx="10900229" cy="577668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До түлхүүр.</a:t>
            </a:r>
            <a:r>
              <a:rPr lang="mn-MN" sz="4000">
                <a:latin typeface="Times New Roman"/>
                <a:ea typeface="Times New Roman"/>
                <a:cs typeface="Times New Roman"/>
                <a:sym typeface="Times New Roman"/>
              </a:rPr>
              <a:t> Хөгжмийн урлагийн хөгжлийн явцад таван янзын до түлхүүр буюу до түлхүүрийн бүтэн цогц буй болсон түүхтэй. Дундад эртний үед хөгжмийн олон төрөл зүйлээс найрал дууны төрлүүд бусдаас илүү далайцтай хөгжиж байснаас үүдэн дуучдын хоолойн төрөл дээр үндэслэсэн сопрано (тунгалаг), меццо сопрано (цөлдөн), альт (эрдүү), тенор (цээл), баритон (баргил) гэгдэх до түлхүүрийн тогтолцоо бүрэлдэн буй болсон байна. </a:t>
            </a:r>
            <a:endParaRPr sz="40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1"/>
          <p:cNvSpPr txBox="1"/>
          <p:nvPr>
            <p:ph idx="1" type="body"/>
          </p:nvPr>
        </p:nvSpPr>
        <p:spPr>
          <a:xfrm>
            <a:off x="820057" y="1157514"/>
            <a:ext cx="10551886" cy="45429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Таван янзын до түлхүүр байгаа нь ноотны дэвсгэрийн шугам бүр дээр нэг янзын до түлхүүр байрлана гэсэн үг бөгөөд ингэснээр тухайн шугам дээр нэгдүгээр октавын до ноот байхыг заах бөлгөө. Эдүгээ үеийн хөгжмийн практикт до түлхүүрүүдээс нэн тогтвортой уламжлагдан хэрэглэгдэж байгаа нь альтын ба тенорын до түлхүүрүүд юм:</a:t>
            </a:r>
            <a:endParaRPr sz="4000"/>
          </a:p>
        </p:txBody>
      </p:sp>
      <p:sp>
        <p:nvSpPr>
          <p:cNvPr id="279" name="Google Shape;279;p31"/>
          <p:cNvSpPr txBox="1"/>
          <p:nvPr/>
        </p:nvSpPr>
        <p:spPr>
          <a:xfrm>
            <a:off x="2496104" y="6015516"/>
            <a:ext cx="7199791"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Х.22</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2"/>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
        <p:nvSpPr>
          <p:cNvPr id="285" name="Google Shape;285;p32"/>
          <p:cNvSpPr/>
          <p:nvPr/>
        </p:nvSpPr>
        <p:spPr>
          <a:xfrm>
            <a:off x="-411418" y="5384833"/>
            <a:ext cx="12422503" cy="461665"/>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Times New Roman"/>
              <a:buNone/>
            </a:pPr>
            <a:r>
              <a:rPr b="0" i="0" lang="mn-MN" sz="2400" u="none" cap="none" strike="noStrike">
                <a:solidFill>
                  <a:schemeClr val="dk1"/>
                </a:solidFill>
                <a:latin typeface="Times New Roman"/>
                <a:ea typeface="Times New Roman"/>
                <a:cs typeface="Times New Roman"/>
                <a:sym typeface="Times New Roman"/>
              </a:rPr>
              <a:t>            </a:t>
            </a:r>
            <a:r>
              <a:rPr lang="mn-MN" sz="2400">
                <a:solidFill>
                  <a:schemeClr val="dk1"/>
                </a:solidFill>
                <a:latin typeface="Times New Roman"/>
                <a:ea typeface="Times New Roman"/>
                <a:cs typeface="Times New Roman"/>
                <a:sym typeface="Times New Roman"/>
              </a:rPr>
              <a:t>Сопрано</a:t>
            </a:r>
            <a:r>
              <a:rPr b="0" i="0" lang="mn-MN" sz="2400" u="none" cap="none" strike="noStrike">
                <a:solidFill>
                  <a:schemeClr val="dk1"/>
                </a:solidFill>
                <a:latin typeface="Times New Roman"/>
                <a:ea typeface="Times New Roman"/>
                <a:cs typeface="Times New Roman"/>
                <a:sym typeface="Times New Roman"/>
              </a:rPr>
              <a:t>             Меццо-сопрано               Альт                       Тенор                      Баритон</a:t>
            </a:r>
            <a:endParaRPr b="0" i="0" sz="2400" u="none" cap="none" strike="noStrike">
              <a:solidFill>
                <a:schemeClr val="dk1"/>
              </a:solidFill>
              <a:latin typeface="Arial"/>
              <a:ea typeface="Arial"/>
              <a:cs typeface="Arial"/>
              <a:sym typeface="Arial"/>
            </a:endParaRPr>
          </a:p>
        </p:txBody>
      </p:sp>
      <p:pic>
        <p:nvPicPr>
          <p:cNvPr id="286" name="Google Shape;286;p32"/>
          <p:cNvPicPr preferRelativeResize="0"/>
          <p:nvPr/>
        </p:nvPicPr>
        <p:blipFill>
          <a:blip r:embed="rId3">
            <a:alphaModFix/>
          </a:blip>
          <a:stretch>
            <a:fillRect/>
          </a:stretch>
        </p:blipFill>
        <p:spPr>
          <a:xfrm>
            <a:off x="641475" y="2264000"/>
            <a:ext cx="11369601" cy="18300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3"/>
          <p:cNvSpPr txBox="1"/>
          <p:nvPr>
            <p:ph idx="1" type="body"/>
          </p:nvPr>
        </p:nvSpPr>
        <p:spPr>
          <a:xfrm>
            <a:off x="1066800" y="2856212"/>
            <a:ext cx="10058400" cy="1145575"/>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SzPts val="6800"/>
              <a:buNone/>
            </a:pPr>
            <a:r>
              <a:rPr b="1" lang="mn-MN" sz="8000">
                <a:latin typeface="Times New Roman"/>
                <a:ea typeface="Times New Roman"/>
                <a:cs typeface="Times New Roman"/>
                <a:sym typeface="Times New Roman"/>
              </a:rPr>
              <a:t>ДАВТАХ АСУУЛТ</a:t>
            </a:r>
            <a:endParaRPr b="1" sz="8000">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4"/>
          <p:cNvSpPr txBox="1"/>
          <p:nvPr>
            <p:ph idx="1" type="body"/>
          </p:nvPr>
        </p:nvSpPr>
        <p:spPr>
          <a:xfrm>
            <a:off x="701335" y="461639"/>
            <a:ext cx="10990555" cy="593916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5000"/>
              <a:buNone/>
            </a:pPr>
            <a:r>
              <a:rPr lang="mn-MN" sz="8000">
                <a:solidFill>
                  <a:srgbClr val="9E3611"/>
                </a:solidFill>
                <a:latin typeface="Times New Roman"/>
                <a:ea typeface="Times New Roman"/>
                <a:cs typeface="Times New Roman"/>
                <a:sym typeface="Times New Roman"/>
              </a:rPr>
              <a:t>1. </a:t>
            </a:r>
            <a:r>
              <a:rPr lang="mn-MN" sz="8000">
                <a:latin typeface="Times New Roman"/>
                <a:ea typeface="Times New Roman"/>
                <a:cs typeface="Times New Roman"/>
                <a:sym typeface="Times New Roman"/>
              </a:rPr>
              <a:t>Дараах эгшгүүд аль октавуудад байрлах вэ? </a:t>
            </a:r>
            <a:endParaRPr sz="8000">
              <a:latin typeface="Times New Roman"/>
              <a:ea typeface="Times New Roman"/>
              <a:cs typeface="Times New Roman"/>
              <a:sym typeface="Times New Roman"/>
            </a:endParaRPr>
          </a:p>
          <a:p>
            <a:pPr indent="0" lvl="1" marL="274320" rtl="0" algn="l">
              <a:lnSpc>
                <a:spcPct val="90000"/>
              </a:lnSpc>
              <a:spcBef>
                <a:spcPts val="400"/>
              </a:spcBef>
              <a:spcAft>
                <a:spcPts val="0"/>
              </a:spcAft>
              <a:buSzPct val="85000"/>
              <a:buNone/>
            </a:pPr>
            <a:r>
              <a:rPr lang="mn-MN" sz="8000">
                <a:solidFill>
                  <a:srgbClr val="9E3611"/>
                </a:solidFill>
                <a:latin typeface="Times New Roman"/>
                <a:ea typeface="Times New Roman"/>
                <a:cs typeface="Times New Roman"/>
                <a:sym typeface="Times New Roman"/>
              </a:rPr>
              <a:t>a) </a:t>
            </a:r>
            <a:r>
              <a:rPr lang="mn-MN" sz="8000">
                <a:latin typeface="Times New Roman"/>
                <a:ea typeface="Times New Roman"/>
                <a:cs typeface="Times New Roman"/>
                <a:sym typeface="Times New Roman"/>
              </a:rPr>
              <a:t>C₁, H₁, C, H, c, h, c¹,            h¹, c², h², c³, h³, c⁴, h⁴</a:t>
            </a:r>
            <a:endParaRPr/>
          </a:p>
          <a:p>
            <a:pPr indent="0" lvl="1" marL="274320" rtl="0" algn="l">
              <a:lnSpc>
                <a:spcPct val="90000"/>
              </a:lnSpc>
              <a:spcBef>
                <a:spcPts val="600"/>
              </a:spcBef>
              <a:spcAft>
                <a:spcPts val="0"/>
              </a:spcAft>
              <a:buSzPct val="85000"/>
              <a:buNone/>
            </a:pPr>
            <a:r>
              <a:rPr lang="mn-MN" sz="8000">
                <a:solidFill>
                  <a:srgbClr val="9E3611"/>
                </a:solidFill>
                <a:latin typeface="Times New Roman"/>
                <a:ea typeface="Times New Roman"/>
                <a:cs typeface="Times New Roman"/>
                <a:sym typeface="Times New Roman"/>
              </a:rPr>
              <a:t>b) </a:t>
            </a:r>
            <a:r>
              <a:rPr lang="mn-MN" sz="8000">
                <a:latin typeface="Times New Roman"/>
                <a:ea typeface="Times New Roman"/>
                <a:cs typeface="Times New Roman"/>
                <a:sym typeface="Times New Roman"/>
              </a:rPr>
              <a:t>D, d³, F, f², E,                                  e¹, H₂, h³, g, c⁵</a:t>
            </a:r>
            <a:endParaRPr/>
          </a:p>
          <a:p>
            <a:pPr indent="0" lvl="0" marL="182880" rtl="0" algn="l">
              <a:lnSpc>
                <a:spcPct val="90000"/>
              </a:lnSpc>
              <a:spcBef>
                <a:spcPts val="1400"/>
              </a:spcBef>
              <a:spcAft>
                <a:spcPts val="0"/>
              </a:spcAft>
              <a:buSzPct val="85000"/>
              <a:buNone/>
            </a:pPr>
            <a:r>
              <a:t/>
            </a:r>
            <a:endParaRPr sz="8000">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5"/>
          <p:cNvSpPr txBox="1"/>
          <p:nvPr>
            <p:ph idx="1" type="body"/>
          </p:nvPr>
        </p:nvSpPr>
        <p:spPr>
          <a:xfrm>
            <a:off x="257452" y="281866"/>
            <a:ext cx="5566299" cy="629426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5000"/>
              <a:buNone/>
            </a:pPr>
            <a:r>
              <a:rPr lang="mn-MN" sz="2400">
                <a:latin typeface="Times New Roman"/>
                <a:ea typeface="Times New Roman"/>
                <a:cs typeface="Times New Roman"/>
                <a:sym typeface="Times New Roman"/>
              </a:rPr>
              <a:t>1. a)</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C₁= контр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H₁=контр октав дээр байрлах си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C=их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H=их октав дээр байрлах си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c=бага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h=бага октав дээр байрлах си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c¹=нэгдүгээр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h¹=нэгдүгээр октав дээр байрлах си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c²=хоёрдугаар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h²=хоёрдугаар октав дээр байрлах си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c³=гуравдугаар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h³=гуравдугаар октав дээр байрлах си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c⁴=дөрөвдүгээр октав дээр байрлах до эгшиг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2400">
                <a:latin typeface="Times New Roman"/>
                <a:ea typeface="Times New Roman"/>
                <a:cs typeface="Times New Roman"/>
                <a:sym typeface="Times New Roman"/>
              </a:rPr>
              <a:t>h⁴=дөрөвдүгээр октав дээр байрлах си эгшиг</a:t>
            </a:r>
            <a:endParaRPr sz="2400">
              <a:latin typeface="Times New Roman"/>
              <a:ea typeface="Times New Roman"/>
              <a:cs typeface="Times New Roman"/>
              <a:sym typeface="Times New Roman"/>
            </a:endParaRPr>
          </a:p>
        </p:txBody>
      </p:sp>
      <p:sp>
        <p:nvSpPr>
          <p:cNvPr id="302" name="Google Shape;302;p35"/>
          <p:cNvSpPr txBox="1"/>
          <p:nvPr/>
        </p:nvSpPr>
        <p:spPr>
          <a:xfrm>
            <a:off x="5940641" y="281866"/>
            <a:ext cx="5566299" cy="6294268"/>
          </a:xfrm>
          <a:prstGeom prst="rect">
            <a:avLst/>
          </a:prstGeom>
          <a:noFill/>
          <a:ln>
            <a:noFill/>
          </a:ln>
        </p:spPr>
        <p:txBody>
          <a:bodyPr anchorCtr="0" anchor="t" bIns="45700" lIns="91425" spcFirstLastPara="1" rIns="91425" wrap="square" tIns="45700">
            <a:normAutofit fontScale="92500"/>
          </a:bodyPr>
          <a:lstStyle/>
          <a:p>
            <a:pPr indent="0" lvl="0" marL="0" marR="0" rtl="0" algn="l">
              <a:lnSpc>
                <a:spcPct val="90000"/>
              </a:lnSpc>
              <a:spcBef>
                <a:spcPts val="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b)</a:t>
            </a:r>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D=их октав дээр байрлах ре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d³=гуравдугаар октав дээр байрлах ре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F=их октав дээр байрлах фа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f²=хоёрдугаар октав дээр байрлах фа эгшиг </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E=их октав дээр байрлах ми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e¹=нэгдүгээр октав дээр байрлах ми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H₂=субконтр октав дээр байрлах си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h³=гуравдугаар октав дээр байрлах си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g=бага октав дээр байрлах соль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rPr lang="mn-MN" sz="2400">
                <a:solidFill>
                  <a:schemeClr val="dk1"/>
                </a:solidFill>
                <a:latin typeface="Times New Roman"/>
                <a:ea typeface="Times New Roman"/>
                <a:cs typeface="Times New Roman"/>
                <a:sym typeface="Times New Roman"/>
              </a:rPr>
              <a:t>c⁵=тавдугаар октав дээр байрлах до эгшиг</a:t>
            </a:r>
            <a:endParaRPr sz="2400">
              <a:solidFill>
                <a:schemeClr val="dk1"/>
              </a:solidFill>
              <a:latin typeface="Times New Roman"/>
              <a:ea typeface="Times New Roman"/>
              <a:cs typeface="Times New Roman"/>
              <a:sym typeface="Times New Roman"/>
            </a:endParaRPr>
          </a:p>
          <a:p>
            <a:pPr indent="0" lvl="0" marL="0" marR="0" rtl="0" algn="l">
              <a:lnSpc>
                <a:spcPct val="90000"/>
              </a:lnSpc>
              <a:spcBef>
                <a:spcPts val="1200"/>
              </a:spcBef>
              <a:spcAft>
                <a:spcPts val="0"/>
              </a:spcAft>
              <a:buClr>
                <a:srgbClr val="9E3611"/>
              </a:buClr>
              <a:buSzPct val="85000"/>
              <a:buFont typeface="Noto Sans Symbols"/>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6"/>
          <p:cNvSpPr txBox="1"/>
          <p:nvPr>
            <p:ph idx="1" type="body"/>
          </p:nvPr>
        </p:nvSpPr>
        <p:spPr>
          <a:xfrm>
            <a:off x="621792" y="320040"/>
            <a:ext cx="11082528" cy="6181344"/>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5000"/>
              <a:buNone/>
            </a:pPr>
            <a:r>
              <a:rPr lang="mn-MN" sz="4800">
                <a:solidFill>
                  <a:srgbClr val="9E3611"/>
                </a:solidFill>
                <a:latin typeface="Times New Roman"/>
                <a:ea typeface="Times New Roman"/>
                <a:cs typeface="Times New Roman"/>
                <a:sym typeface="Times New Roman"/>
              </a:rPr>
              <a:t>2. </a:t>
            </a:r>
            <a:r>
              <a:rPr lang="mn-MN" sz="4800">
                <a:latin typeface="Times New Roman"/>
                <a:ea typeface="Times New Roman"/>
                <a:cs typeface="Times New Roman"/>
                <a:sym typeface="Times New Roman"/>
              </a:rPr>
              <a:t>Дараах эгшгийг үсгэн тэмдэглэгээгээр бич.</a:t>
            </a:r>
            <a:endParaRPr sz="4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800">
                <a:solidFill>
                  <a:srgbClr val="9E3611"/>
                </a:solidFill>
                <a:latin typeface="Times New Roman"/>
                <a:ea typeface="Times New Roman"/>
                <a:cs typeface="Times New Roman"/>
                <a:sym typeface="Times New Roman"/>
              </a:rPr>
              <a:t>a) </a:t>
            </a:r>
            <a:r>
              <a:rPr lang="mn-MN" sz="4800">
                <a:latin typeface="Times New Roman"/>
                <a:ea typeface="Times New Roman"/>
                <a:cs typeface="Times New Roman"/>
                <a:sym typeface="Times New Roman"/>
              </a:rPr>
              <a:t>Үүнд: /до, ре, ми, фа, соль, ля, си-г их октав, бага октав, контр октав, субконтр, 1,2,3,4,5,-р октавт байрлуул./</a:t>
            </a:r>
            <a:endParaRPr sz="4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800">
                <a:solidFill>
                  <a:srgbClr val="9E3611"/>
                </a:solidFill>
                <a:latin typeface="Times New Roman"/>
                <a:ea typeface="Times New Roman"/>
                <a:cs typeface="Times New Roman"/>
                <a:sym typeface="Times New Roman"/>
              </a:rPr>
              <a:t>b) </a:t>
            </a:r>
            <a:r>
              <a:rPr lang="mn-MN" sz="4800">
                <a:latin typeface="Times New Roman"/>
                <a:ea typeface="Times New Roman"/>
                <a:cs typeface="Times New Roman"/>
                <a:sym typeface="Times New Roman"/>
              </a:rPr>
              <a:t>I октавын соль, их октавын ре,</a:t>
            </a:r>
            <a:endParaRPr sz="4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800">
                <a:solidFill>
                  <a:srgbClr val="9E3611"/>
                </a:solidFill>
                <a:latin typeface="Times New Roman"/>
                <a:ea typeface="Times New Roman"/>
                <a:cs typeface="Times New Roman"/>
                <a:sym typeface="Times New Roman"/>
              </a:rPr>
              <a:t>c) </a:t>
            </a:r>
            <a:r>
              <a:rPr lang="mn-MN" sz="4800">
                <a:latin typeface="Times New Roman"/>
                <a:ea typeface="Times New Roman"/>
                <a:cs typeface="Times New Roman"/>
                <a:sym typeface="Times New Roman"/>
              </a:rPr>
              <a:t>II октавын ля, контроктавын си,</a:t>
            </a:r>
            <a:endParaRPr sz="4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800">
                <a:solidFill>
                  <a:srgbClr val="9E3611"/>
                </a:solidFill>
                <a:latin typeface="Times New Roman"/>
                <a:ea typeface="Times New Roman"/>
                <a:cs typeface="Times New Roman"/>
                <a:sym typeface="Times New Roman"/>
              </a:rPr>
              <a:t>d) </a:t>
            </a:r>
            <a:r>
              <a:rPr lang="mn-MN" sz="4800">
                <a:latin typeface="Times New Roman"/>
                <a:ea typeface="Times New Roman"/>
                <a:cs typeface="Times New Roman"/>
                <a:sym typeface="Times New Roman"/>
              </a:rPr>
              <a:t>III октавын до, бага октавын фа,</a:t>
            </a:r>
            <a:endParaRPr sz="4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800">
                <a:solidFill>
                  <a:srgbClr val="9E3611"/>
                </a:solidFill>
                <a:latin typeface="Times New Roman"/>
                <a:ea typeface="Times New Roman"/>
                <a:cs typeface="Times New Roman"/>
                <a:sym typeface="Times New Roman"/>
              </a:rPr>
              <a:t>e) </a:t>
            </a:r>
            <a:r>
              <a:rPr lang="mn-MN" sz="4800">
                <a:latin typeface="Times New Roman"/>
                <a:ea typeface="Times New Roman"/>
                <a:cs typeface="Times New Roman"/>
                <a:sym typeface="Times New Roman"/>
              </a:rPr>
              <a:t>IV октавын ми, субконтроктавын ля</a:t>
            </a:r>
            <a:endParaRPr sz="48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800">
                <a:solidFill>
                  <a:srgbClr val="9E3611"/>
                </a:solidFill>
                <a:latin typeface="Times New Roman"/>
                <a:ea typeface="Times New Roman"/>
                <a:cs typeface="Times New Roman"/>
                <a:sym typeface="Times New Roman"/>
              </a:rPr>
              <a:t>f) </a:t>
            </a:r>
            <a:r>
              <a:rPr lang="mn-MN" sz="4800">
                <a:latin typeface="Times New Roman"/>
                <a:ea typeface="Times New Roman"/>
                <a:cs typeface="Times New Roman"/>
                <a:sym typeface="Times New Roman"/>
              </a:rPr>
              <a:t>V октавын до,</a:t>
            </a:r>
            <a:endParaRPr sz="4800">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7"/>
          <p:cNvSpPr txBox="1"/>
          <p:nvPr>
            <p:ph idx="1" type="body"/>
          </p:nvPr>
        </p:nvSpPr>
        <p:spPr>
          <a:xfrm>
            <a:off x="355108" y="346230"/>
            <a:ext cx="6223246" cy="485608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040"/>
              <a:buNone/>
            </a:pPr>
            <a:r>
              <a:rPr lang="mn-MN" sz="2400">
                <a:latin typeface="Times New Roman"/>
                <a:ea typeface="Times New Roman"/>
                <a:cs typeface="Times New Roman"/>
                <a:sym typeface="Times New Roman"/>
              </a:rPr>
              <a:t>2. а) </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их октав дээр: C, D, E, F, G, A, H</a:t>
            </a:r>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бага октав дээр: c, d, e, f, g, a, h</a:t>
            </a:r>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контр октав дээр: C₁, D₁, E₁, F₁ G₁,A₁, H₁</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субконтр октав дээр:  A₂, H₂</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нэгдүгээр октав дээр: c¹, d¹, e¹, f¹, g¹, a¹, h¹</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хоёрдугаар октав дээр: c², d², e², f², g², a², h²</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гуравдугаар октав дээр: c³, d³, e³, f³, g³, a³, h³</a:t>
            </a:r>
            <a:endParaRPr sz="2400">
              <a:latin typeface="Times New Roman"/>
              <a:ea typeface="Times New Roman"/>
              <a:cs typeface="Times New Roman"/>
              <a:sym typeface="Times New Roman"/>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дөрөвдүгээр октав дээр:  c⁴, d⁴, e⁴, f⁴, g⁴, a⁴, h⁴</a:t>
            </a:r>
            <a:endParaRPr/>
          </a:p>
          <a:p>
            <a:pPr indent="0" lvl="0" marL="0" rtl="0" algn="l">
              <a:lnSpc>
                <a:spcPct val="90000"/>
              </a:lnSpc>
              <a:spcBef>
                <a:spcPts val="1200"/>
              </a:spcBef>
              <a:spcAft>
                <a:spcPts val="0"/>
              </a:spcAft>
              <a:buSzPts val="2040"/>
              <a:buNone/>
            </a:pPr>
            <a:r>
              <a:rPr lang="mn-MN" sz="2400">
                <a:latin typeface="Times New Roman"/>
                <a:ea typeface="Times New Roman"/>
                <a:cs typeface="Times New Roman"/>
                <a:sym typeface="Times New Roman"/>
              </a:rPr>
              <a:t>тавдугаар октав дээр: c⁵</a:t>
            </a:r>
            <a:endParaRPr/>
          </a:p>
        </p:txBody>
      </p:sp>
      <p:sp>
        <p:nvSpPr>
          <p:cNvPr id="313" name="Google Shape;313;p37"/>
          <p:cNvSpPr txBox="1"/>
          <p:nvPr/>
        </p:nvSpPr>
        <p:spPr>
          <a:xfrm>
            <a:off x="6667130" y="674690"/>
            <a:ext cx="4989251"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b) Нэгдүгээр октавын соль: g¹</a:t>
            </a:r>
            <a:endParaRPr/>
          </a:p>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    их октавын ре: D</a:t>
            </a:r>
            <a:endParaRPr/>
          </a:p>
        </p:txBody>
      </p:sp>
      <p:sp>
        <p:nvSpPr>
          <p:cNvPr id="314" name="Google Shape;314;p37"/>
          <p:cNvSpPr txBox="1"/>
          <p:nvPr/>
        </p:nvSpPr>
        <p:spPr>
          <a:xfrm>
            <a:off x="6667130" y="1678886"/>
            <a:ext cx="4314548" cy="830997"/>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Times New Roman"/>
              <a:buAutoNum type="alphaLcParenR" startAt="3"/>
            </a:pPr>
            <a:r>
              <a:rPr lang="mn-MN" sz="2400">
                <a:solidFill>
                  <a:schemeClr val="dk1"/>
                </a:solidFill>
                <a:latin typeface="Times New Roman"/>
                <a:ea typeface="Times New Roman"/>
                <a:cs typeface="Times New Roman"/>
                <a:sym typeface="Times New Roman"/>
              </a:rPr>
              <a:t>Хоёрдугаар октавын ля: a² </a:t>
            </a:r>
            <a:endParaRPr/>
          </a:p>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Контроктавын си: H₁</a:t>
            </a:r>
            <a:endParaRPr sz="2400">
              <a:solidFill>
                <a:schemeClr val="dk1"/>
              </a:solidFill>
              <a:latin typeface="Times New Roman"/>
              <a:ea typeface="Times New Roman"/>
              <a:cs typeface="Times New Roman"/>
              <a:sym typeface="Times New Roman"/>
            </a:endParaRPr>
          </a:p>
        </p:txBody>
      </p:sp>
      <p:sp>
        <p:nvSpPr>
          <p:cNvPr id="315" name="Google Shape;315;p37"/>
          <p:cNvSpPr txBox="1"/>
          <p:nvPr/>
        </p:nvSpPr>
        <p:spPr>
          <a:xfrm>
            <a:off x="6667130" y="4703758"/>
            <a:ext cx="464302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f) Тавдугаар октавын до: c⁵ </a:t>
            </a:r>
            <a:endParaRPr sz="2400">
              <a:solidFill>
                <a:schemeClr val="dk1"/>
              </a:solidFill>
              <a:latin typeface="Times New Roman"/>
              <a:ea typeface="Times New Roman"/>
              <a:cs typeface="Times New Roman"/>
              <a:sym typeface="Times New Roman"/>
            </a:endParaRPr>
          </a:p>
        </p:txBody>
      </p:sp>
      <p:sp>
        <p:nvSpPr>
          <p:cNvPr id="316" name="Google Shape;316;p37"/>
          <p:cNvSpPr txBox="1"/>
          <p:nvPr/>
        </p:nvSpPr>
        <p:spPr>
          <a:xfrm>
            <a:off x="6667130" y="3688160"/>
            <a:ext cx="464302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e) Дөрөвдүгээр октавын ми: e⁴ </a:t>
            </a:r>
            <a:endParaRPr/>
          </a:p>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Субконтроктавын ля: A₂</a:t>
            </a:r>
            <a:endParaRPr/>
          </a:p>
        </p:txBody>
      </p:sp>
      <p:sp>
        <p:nvSpPr>
          <p:cNvPr id="317" name="Google Shape;317;p37"/>
          <p:cNvSpPr txBox="1"/>
          <p:nvPr/>
        </p:nvSpPr>
        <p:spPr>
          <a:xfrm>
            <a:off x="6667130" y="2683082"/>
            <a:ext cx="464302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d) Гуравдугаар октавын до: c³</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Бага октавын фа: f</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8"/>
          <p:cNvSpPr txBox="1"/>
          <p:nvPr>
            <p:ph idx="1" type="body"/>
          </p:nvPr>
        </p:nvSpPr>
        <p:spPr>
          <a:xfrm>
            <a:off x="825623" y="648070"/>
            <a:ext cx="10302625" cy="552413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6800"/>
              <a:buNone/>
            </a:pPr>
            <a:r>
              <a:rPr lang="mn-MN" sz="8000">
                <a:solidFill>
                  <a:srgbClr val="9E3611"/>
                </a:solidFill>
                <a:latin typeface="Times New Roman"/>
                <a:ea typeface="Times New Roman"/>
                <a:cs typeface="Times New Roman"/>
                <a:sym typeface="Times New Roman"/>
              </a:rPr>
              <a:t>3) </a:t>
            </a:r>
            <a:r>
              <a:rPr lang="mn-MN" sz="8000">
                <a:latin typeface="Times New Roman"/>
                <a:ea typeface="Times New Roman"/>
                <a:cs typeface="Times New Roman"/>
                <a:sym typeface="Times New Roman"/>
              </a:rPr>
              <a:t>Төгөлдөр хуурт октавуудыг дээрээс доош, доороос дээш нэрлэ. </a:t>
            </a:r>
            <a:endParaRPr sz="8000">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pic>
        <p:nvPicPr>
          <p:cNvPr id="327" name="Google Shape;327;p39"/>
          <p:cNvPicPr preferRelativeResize="0"/>
          <p:nvPr>
            <p:ph idx="1" type="body"/>
          </p:nvPr>
        </p:nvPicPr>
        <p:blipFill rotWithShape="1">
          <a:blip r:embed="rId3">
            <a:alphaModFix/>
          </a:blip>
          <a:srcRect b="39939" l="20097" r="16285" t="36096"/>
          <a:stretch/>
        </p:blipFill>
        <p:spPr>
          <a:xfrm>
            <a:off x="1337094" y="1447061"/>
            <a:ext cx="10150610" cy="2909279"/>
          </a:xfrm>
          <a:prstGeom prst="rect">
            <a:avLst/>
          </a:prstGeom>
          <a:noFill/>
          <a:ln>
            <a:noFill/>
          </a:ln>
        </p:spPr>
      </p:pic>
      <p:sp>
        <p:nvSpPr>
          <p:cNvPr id="328" name="Google Shape;328;p39"/>
          <p:cNvSpPr txBox="1"/>
          <p:nvPr/>
        </p:nvSpPr>
        <p:spPr>
          <a:xfrm>
            <a:off x="559293" y="488271"/>
            <a:ext cx="61255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2400">
                <a:solidFill>
                  <a:schemeClr val="dk1"/>
                </a:solidFill>
                <a:latin typeface="Times New Roman"/>
                <a:ea typeface="Times New Roman"/>
                <a:cs typeface="Times New Roman"/>
                <a:sym typeface="Times New Roman"/>
              </a:rPr>
              <a:t>3)</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0"/>
          <p:cNvSpPr txBox="1"/>
          <p:nvPr>
            <p:ph idx="1" type="body"/>
          </p:nvPr>
        </p:nvSpPr>
        <p:spPr>
          <a:xfrm>
            <a:off x="1110448" y="1251396"/>
            <a:ext cx="9971103"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6800"/>
              <a:buNone/>
            </a:pPr>
            <a:r>
              <a:rPr lang="mn-MN" sz="8000">
                <a:solidFill>
                  <a:srgbClr val="9E3611"/>
                </a:solidFill>
                <a:latin typeface="Times New Roman"/>
                <a:ea typeface="Times New Roman"/>
                <a:cs typeface="Times New Roman"/>
                <a:sym typeface="Times New Roman"/>
              </a:rPr>
              <a:t>4) </a:t>
            </a:r>
            <a:r>
              <a:rPr lang="mn-MN" sz="8000">
                <a:latin typeface="Times New Roman"/>
                <a:ea typeface="Times New Roman"/>
                <a:cs typeface="Times New Roman"/>
                <a:sym typeface="Times New Roman"/>
              </a:rPr>
              <a:t>Төгөлдөр хуурын бүрэн бус октавуудыг зааж, тэдгээрийг нэрлэ. </a:t>
            </a:r>
            <a:endParaRPr sz="8000">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4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b="1" lang="mn-MN"/>
              <a:t>АШИГЛАСАН МАТЕРИАЛ:</a:t>
            </a:r>
            <a:endParaRPr/>
          </a:p>
        </p:txBody>
      </p:sp>
      <p:sp>
        <p:nvSpPr>
          <p:cNvPr id="339" name="Google Shape;339;p4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1.В.Вахромеев . Хөгжмийн онол, Бемби сан., Улаанбаатар 2012</a:t>
            </a:r>
            <a:br>
              <a:rPr lang="mn-MN"/>
            </a:br>
            <a:r>
              <a:rPr lang="mn-MN"/>
              <a:t>2.Ц.Жамъян.  Хөгжмийн онолыг сурах хялбарчилсан хичээлүүд. Цээл эрдэнэ., Улаанбаатар 2007</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42"/>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5400"/>
              <a:buFont typeface="Rockwell"/>
              <a:buNone/>
            </a:pPr>
            <a:r>
              <a:rPr lang="mn-MN"/>
              <a:t>АНХААРАЛ ХАНДУУЛСАНД БАЯРЛАЛАА</a:t>
            </a:r>
            <a:br>
              <a:rPr lang="mn-MN"/>
            </a:br>
            <a:r>
              <a:rPr lang="mn-MN">
                <a:solidFill>
                  <a:schemeClr val="accent1"/>
                </a:solidFill>
              </a:rPr>
              <a:t>“ХӨГЖИМ ХҮНИЙ СЭТГЭЛИЙН ГАЛЫГ БАДРААГЧ” Л.В.БЕТХОВЕН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2022-03-21T12:46:22Z</dcterms:created>
  <dc:creator>User</dc:creator>
</cp:coreProperties>
</file>