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jqVN6W7zRNya6h0/ImyD7UuBO+Y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customschemas.google.com/relationships/presentationmetadata" Target="metadata"/><Relationship Id="rId41" Type="http://schemas.openxmlformats.org/officeDocument/2006/relationships/slide" Target="slides/slide37.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9"/>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9"/>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9"/>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39"/>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3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2" name="Google Shape;22;p39"/>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4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0"/>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4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41"/>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1"/>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41"/>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1"/>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4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41"/>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4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2"/>
          <p:cNvSpPr txBox="1"/>
          <p:nvPr>
            <p:ph idx="1" type="body"/>
          </p:nvPr>
        </p:nvSpPr>
        <p:spPr>
          <a:xfrm>
            <a:off x="1097279"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42"/>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4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4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3"/>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43"/>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43"/>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43"/>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4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4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9" name="Shape 59"/>
        <p:cNvGrpSpPr/>
        <p:nvPr/>
      </p:nvGrpSpPr>
      <p:grpSpPr>
        <a:xfrm>
          <a:off x="0" y="0"/>
          <a:ext cx="0" cy="0"/>
          <a:chOff x="0" y="0"/>
          <a:chExt cx="0" cy="0"/>
        </a:xfrm>
      </p:grpSpPr>
      <p:sp>
        <p:nvSpPr>
          <p:cNvPr id="60" name="Google Shape;60;p45"/>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5"/>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5" name="Shape 65"/>
        <p:cNvGrpSpPr/>
        <p:nvPr/>
      </p:nvGrpSpPr>
      <p:grpSpPr>
        <a:xfrm>
          <a:off x="0" y="0"/>
          <a:ext cx="0" cy="0"/>
          <a:chOff x="0" y="0"/>
          <a:chExt cx="0" cy="0"/>
        </a:xfrm>
      </p:grpSpPr>
      <p:sp>
        <p:nvSpPr>
          <p:cNvPr id="66" name="Google Shape;66;p46"/>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46"/>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46"/>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46"/>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46"/>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46"/>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050">
                <a:solidFill>
                  <a:schemeClr val="dk2"/>
                </a:solidFill>
                <a:latin typeface="Calibri"/>
                <a:ea typeface="Calibri"/>
                <a:cs typeface="Calibri"/>
                <a:sym typeface="Calibri"/>
              </a:defRPr>
            </a:lvl1pPr>
            <a:lvl2pPr indent="0" lvl="1" marL="0" algn="r">
              <a:spcBef>
                <a:spcPts val="0"/>
              </a:spcBef>
              <a:buNone/>
              <a:defRPr sz="1050">
                <a:solidFill>
                  <a:schemeClr val="dk2"/>
                </a:solidFill>
                <a:latin typeface="Calibri"/>
                <a:ea typeface="Calibri"/>
                <a:cs typeface="Calibri"/>
                <a:sym typeface="Calibri"/>
              </a:defRPr>
            </a:lvl2pPr>
            <a:lvl3pPr indent="0" lvl="2" marL="0" algn="r">
              <a:spcBef>
                <a:spcPts val="0"/>
              </a:spcBef>
              <a:buNone/>
              <a:defRPr sz="1050">
                <a:solidFill>
                  <a:schemeClr val="dk2"/>
                </a:solidFill>
                <a:latin typeface="Calibri"/>
                <a:ea typeface="Calibri"/>
                <a:cs typeface="Calibri"/>
                <a:sym typeface="Calibri"/>
              </a:defRPr>
            </a:lvl3pPr>
            <a:lvl4pPr indent="0" lvl="3" marL="0" algn="r">
              <a:spcBef>
                <a:spcPts val="0"/>
              </a:spcBef>
              <a:buNone/>
              <a:defRPr sz="1050">
                <a:solidFill>
                  <a:schemeClr val="dk2"/>
                </a:solidFill>
                <a:latin typeface="Calibri"/>
                <a:ea typeface="Calibri"/>
                <a:cs typeface="Calibri"/>
                <a:sym typeface="Calibri"/>
              </a:defRPr>
            </a:lvl4pPr>
            <a:lvl5pPr indent="0" lvl="4" marL="0" algn="r">
              <a:spcBef>
                <a:spcPts val="0"/>
              </a:spcBef>
              <a:buNone/>
              <a:defRPr sz="1050">
                <a:solidFill>
                  <a:schemeClr val="dk2"/>
                </a:solidFill>
                <a:latin typeface="Calibri"/>
                <a:ea typeface="Calibri"/>
                <a:cs typeface="Calibri"/>
                <a:sym typeface="Calibri"/>
              </a:defRPr>
            </a:lvl5pPr>
            <a:lvl6pPr indent="0" lvl="5" marL="0" algn="r">
              <a:spcBef>
                <a:spcPts val="0"/>
              </a:spcBef>
              <a:buNone/>
              <a:defRPr sz="1050">
                <a:solidFill>
                  <a:schemeClr val="dk2"/>
                </a:solidFill>
                <a:latin typeface="Calibri"/>
                <a:ea typeface="Calibri"/>
                <a:cs typeface="Calibri"/>
                <a:sym typeface="Calibri"/>
              </a:defRPr>
            </a:lvl6pPr>
            <a:lvl7pPr indent="0" lvl="6" marL="0" algn="r">
              <a:spcBef>
                <a:spcPts val="0"/>
              </a:spcBef>
              <a:buNone/>
              <a:defRPr sz="1050">
                <a:solidFill>
                  <a:schemeClr val="dk2"/>
                </a:solidFill>
                <a:latin typeface="Calibri"/>
                <a:ea typeface="Calibri"/>
                <a:cs typeface="Calibri"/>
                <a:sym typeface="Calibri"/>
              </a:defRPr>
            </a:lvl7pPr>
            <a:lvl8pPr indent="0" lvl="7" marL="0" algn="r">
              <a:spcBef>
                <a:spcPts val="0"/>
              </a:spcBef>
              <a:buNone/>
              <a:defRPr sz="1050">
                <a:solidFill>
                  <a:schemeClr val="dk2"/>
                </a:solidFill>
                <a:latin typeface="Calibri"/>
                <a:ea typeface="Calibri"/>
                <a:cs typeface="Calibri"/>
                <a:sym typeface="Calibri"/>
              </a:defRPr>
            </a:lvl8pPr>
            <a:lvl9pPr indent="0" lvl="8" marL="0" algn="r">
              <a:spcBef>
                <a:spcPts val="0"/>
              </a:spcBef>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4" name="Shape 74"/>
        <p:cNvGrpSpPr/>
        <p:nvPr/>
      </p:nvGrpSpPr>
      <p:grpSpPr>
        <a:xfrm>
          <a:off x="0" y="0"/>
          <a:ext cx="0" cy="0"/>
          <a:chOff x="0" y="0"/>
          <a:chExt cx="0" cy="0"/>
        </a:xfrm>
      </p:grpSpPr>
      <p:sp>
        <p:nvSpPr>
          <p:cNvPr id="75" name="Google Shape;75;p47"/>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7"/>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47"/>
          <p:cNvSpPr txBox="1"/>
          <p:nvPr>
            <p:ph type="title"/>
          </p:nvPr>
        </p:nvSpPr>
        <p:spPr>
          <a:xfrm>
            <a:off x="1097280" y="5074920"/>
            <a:ext cx="10113264"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47"/>
          <p:cNvPicPr preferRelativeResize="0"/>
          <p:nvPr>
            <p:ph idx="2" type="pic"/>
          </p:nvPr>
        </p:nvPicPr>
        <p:blipFill/>
        <p:spPr>
          <a:xfrm>
            <a:off x="15" y="0"/>
            <a:ext cx="12191985" cy="4915076"/>
          </a:xfrm>
          <a:prstGeom prst="rect">
            <a:avLst/>
          </a:prstGeom>
          <a:blipFill rotWithShape="1">
            <a:blip r:embed="rId2">
              <a:alphaModFix/>
            </a:blip>
            <a:stretch>
              <a:fillRect b="0" l="0" r="0" t="0"/>
            </a:stretch>
          </a:blipFill>
          <a:ln>
            <a:noFill/>
          </a:ln>
        </p:spPr>
      </p:pic>
      <p:sp>
        <p:nvSpPr>
          <p:cNvPr id="79" name="Google Shape;79;p47"/>
          <p:cNvSpPr txBox="1"/>
          <p:nvPr>
            <p:ph idx="1" type="body"/>
          </p:nvPr>
        </p:nvSpPr>
        <p:spPr>
          <a:xfrm>
            <a:off x="1097280" y="5907023"/>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4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 name="Shape 83"/>
        <p:cNvGrpSpPr/>
        <p:nvPr/>
      </p:nvGrpSpPr>
      <p:grpSpPr>
        <a:xfrm>
          <a:off x="0" y="0"/>
          <a:ext cx="0" cy="0"/>
          <a:chOff x="0" y="0"/>
          <a:chExt cx="0" cy="0"/>
        </a:xfrm>
      </p:grpSpPr>
      <p:sp>
        <p:nvSpPr>
          <p:cNvPr id="84" name="Google Shape;84;p4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8"/>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4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9" name="Shape 89"/>
        <p:cNvGrpSpPr/>
        <p:nvPr/>
      </p:nvGrpSpPr>
      <p:grpSpPr>
        <a:xfrm>
          <a:off x="0" y="0"/>
          <a:ext cx="0" cy="0"/>
          <a:chOff x="0" y="0"/>
          <a:chExt cx="0" cy="0"/>
        </a:xfrm>
      </p:grpSpPr>
      <p:sp>
        <p:nvSpPr>
          <p:cNvPr id="90" name="Google Shape;90;p49"/>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49"/>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9"/>
          <p:cNvSpPr txBox="1"/>
          <p:nvPr>
            <p:ph type="title"/>
          </p:nvPr>
        </p:nvSpPr>
        <p:spPr>
          <a:xfrm rot="5400000">
            <a:off x="7160640" y="1979039"/>
            <a:ext cx="5757421"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49"/>
          <p:cNvSpPr txBox="1"/>
          <p:nvPr>
            <p:ph idx="1" type="body"/>
          </p:nvPr>
        </p:nvSpPr>
        <p:spPr>
          <a:xfrm rot="5400000">
            <a:off x="1826639" y="-573661"/>
            <a:ext cx="5757422"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4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8"/>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38"/>
          <p:cNvSpPr/>
          <p:nvPr/>
        </p:nvSpPr>
        <p:spPr>
          <a:xfrm>
            <a:off x="0" y="6334316"/>
            <a:ext cx="12192001" cy="659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8"/>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3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3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38"/>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9.png"/><Relationship Id="rId6" Type="http://schemas.openxmlformats.org/officeDocument/2006/relationships/image" Target="../media/image11.png"/><Relationship Id="rId7"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1302588" y="734236"/>
            <a:ext cx="8643667" cy="1767427"/>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85000"/>
              </a:lnSpc>
              <a:spcBef>
                <a:spcPts val="0"/>
              </a:spcBef>
              <a:spcAft>
                <a:spcPts val="0"/>
              </a:spcAft>
              <a:buClr>
                <a:srgbClr val="262626"/>
              </a:buClr>
              <a:buSzPct val="100000"/>
              <a:buFont typeface="Calibri"/>
              <a:buNone/>
            </a:pPr>
            <a:br>
              <a:rPr b="1" i="1" lang="en-US" sz="4400"/>
            </a:br>
            <a:br>
              <a:rPr b="1" i="1" lang="en-US" sz="4400"/>
            </a:br>
            <a:br>
              <a:rPr b="1" i="1" lang="en-US" sz="4400"/>
            </a:br>
            <a:br>
              <a:rPr b="1" i="1" lang="en-US" sz="4400"/>
            </a:br>
            <a:br>
              <a:rPr b="1" i="1" lang="en-US" sz="4400"/>
            </a:br>
            <a:br>
              <a:rPr b="1" i="1" lang="en-US" sz="4400"/>
            </a:br>
            <a:br>
              <a:rPr b="1" i="1" lang="en-US" sz="4400"/>
            </a:br>
            <a:br>
              <a:rPr b="1" i="1" lang="en-US" sz="4400"/>
            </a:br>
            <a:r>
              <a:rPr b="1" i="1" lang="en-US" sz="3200">
                <a:latin typeface="Calibri"/>
                <a:ea typeface="Calibri"/>
                <a:cs typeface="Calibri"/>
                <a:sym typeface="Calibri"/>
              </a:rPr>
              <a:t>LECTURE 4. </a:t>
            </a:r>
            <a:r>
              <a:rPr b="1" lang="en-US" sz="3200">
                <a:latin typeface="Calibri"/>
                <a:ea typeface="Calibri"/>
                <a:cs typeface="Calibri"/>
                <a:sym typeface="Calibri"/>
              </a:rPr>
              <a:t>Diatonic and chromatic semi-full tones and notes enharmonicism </a:t>
            </a:r>
            <a:br>
              <a:rPr b="1" lang="en-US" sz="3200">
                <a:latin typeface="Calibri"/>
                <a:ea typeface="Calibri"/>
                <a:cs typeface="Calibri"/>
                <a:sym typeface="Calibri"/>
              </a:rPr>
            </a:br>
            <a:r>
              <a:rPr b="1" lang="en-US" sz="3600">
                <a:latin typeface="Calibri"/>
                <a:ea typeface="Calibri"/>
                <a:cs typeface="Calibri"/>
                <a:sym typeface="Calibri"/>
              </a:rPr>
              <a:t>ДИАТОНИК БА ХРОМАТИК ХАГАС БҮТЭН ТОН, ЭГШГИЙН ЭНГАРМОНИЗМ</a:t>
            </a:r>
            <a:endParaRPr b="1" sz="3600">
              <a:latin typeface="Calibri"/>
              <a:ea typeface="Calibri"/>
              <a:cs typeface="Calibri"/>
              <a:sym typeface="Calibri"/>
            </a:endParaRPr>
          </a:p>
        </p:txBody>
      </p:sp>
      <p:sp>
        <p:nvSpPr>
          <p:cNvPr id="102" name="Google Shape;102;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								Багш:  Э.Зулцэцэг Ph.D </a:t>
            </a:r>
            <a:endParaRPr sz="1800">
              <a:solidFill>
                <a:schemeClr val="dk1"/>
              </a:solidFill>
              <a:latin typeface="Times New Roman"/>
              <a:ea typeface="Times New Roman"/>
              <a:cs typeface="Times New Roman"/>
              <a:sym typeface="Times New Roman"/>
            </a:endParaRPr>
          </a:p>
        </p:txBody>
      </p:sp>
      <p:sp>
        <p:nvSpPr>
          <p:cNvPr id="103" name="Google Shape;103;p1"/>
          <p:cNvSpPr txBox="1"/>
          <p:nvPr>
            <p:ph idx="1" type="subTitle"/>
          </p:nvPr>
        </p:nvSpPr>
        <p:spPr>
          <a:xfrm>
            <a:off x="1397478" y="2691442"/>
            <a:ext cx="9765103" cy="18374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b="1" lang="en-US">
                <a:latin typeface="Times New Roman"/>
                <a:ea typeface="Times New Roman"/>
                <a:cs typeface="Times New Roman"/>
                <a:sym typeface="Times New Roman"/>
              </a:rPr>
              <a:t> 1.ДАВТАХ ХИЧЭЭЛ </a:t>
            </a:r>
            <a:r>
              <a:rPr b="1" lang="en-US"/>
              <a:t>/PRACTICE LESSON/</a:t>
            </a:r>
            <a:endParaRPr/>
          </a:p>
          <a:p>
            <a:pPr indent="0" lvl="0" marL="0" rtl="0" algn="l">
              <a:lnSpc>
                <a:spcPct val="90000"/>
              </a:lnSpc>
              <a:spcBef>
                <a:spcPts val="1400"/>
              </a:spcBef>
              <a:spcAft>
                <a:spcPts val="0"/>
              </a:spcAft>
              <a:buSzPts val="2400"/>
              <a:buNone/>
            </a:pPr>
            <a:r>
              <a:rPr b="1" lang="en-US">
                <a:latin typeface="Times New Roman"/>
                <a:ea typeface="Times New Roman"/>
                <a:cs typeface="Times New Roman"/>
                <a:sym typeface="Times New Roman"/>
              </a:rPr>
              <a:t> 2.ЭНГАРМОНИЗМ  </a:t>
            </a:r>
            <a:r>
              <a:rPr b="1" lang="en-US"/>
              <a:t>/ENHARMONICISM/</a:t>
            </a:r>
            <a:endParaRPr/>
          </a:p>
          <a:p>
            <a:pPr indent="0" lvl="0" marL="0" rtl="0" algn="l">
              <a:lnSpc>
                <a:spcPct val="90000"/>
              </a:lnSpc>
              <a:spcBef>
                <a:spcPts val="1400"/>
              </a:spcBef>
              <a:spcAft>
                <a:spcPts val="0"/>
              </a:spcAft>
              <a:buSzPts val="2400"/>
              <a:buNone/>
            </a:pPr>
            <a:r>
              <a:rPr b="1" lang="en-US">
                <a:latin typeface="Times New Roman"/>
                <a:ea typeface="Times New Roman"/>
                <a:cs typeface="Times New Roman"/>
                <a:sym typeface="Times New Roman"/>
              </a:rPr>
              <a:t> 3.ДАВТАХ АСУУЛТ </a:t>
            </a:r>
            <a:r>
              <a:rPr b="1" lang="en-US"/>
              <a:t>/PRACTICE QUESTIONS/</a:t>
            </a:r>
            <a:endParaRPr/>
          </a:p>
        </p:txBody>
      </p:sp>
    </p:spTree>
  </p:cSld>
  <p:clrMapOvr>
    <a:masterClrMapping/>
  </p:clrMapOvr>
  <p:transition spd="slow">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2"/>
                                        </p:tgtEl>
                                        <p:attrNameLst>
                                          <p:attrName>style.visibility</p:attrName>
                                        </p:attrNameLst>
                                      </p:cBhvr>
                                      <p:to>
                                        <p:strVal val="visible"/>
                                      </p:to>
                                    </p:set>
                                    <p:animEffect filter="fade" transition="in">
                                      <p:cBhvr>
                                        <p:cTn dur="1000"/>
                                        <p:tgtEl>
                                          <p:spTgt spid="1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
          <p:cNvSpPr txBox="1"/>
          <p:nvPr>
            <p:ph type="title"/>
          </p:nvPr>
        </p:nvSpPr>
        <p:spPr>
          <a:xfrm>
            <a:off x="4675517" y="301925"/>
            <a:ext cx="3286664" cy="1331918"/>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6000"/>
              <a:buFont typeface="Times New Roman"/>
              <a:buNone/>
            </a:pPr>
            <a:r>
              <a:rPr lang="en-US" sz="6000">
                <a:latin typeface="Times New Roman"/>
                <a:ea typeface="Times New Roman"/>
                <a:cs typeface="Times New Roman"/>
                <a:sym typeface="Times New Roman"/>
              </a:rPr>
              <a:t>Дэд сэдэв</a:t>
            </a:r>
            <a:endParaRPr sz="6000">
              <a:latin typeface="Times New Roman"/>
              <a:ea typeface="Times New Roman"/>
              <a:cs typeface="Times New Roman"/>
              <a:sym typeface="Times New Roman"/>
            </a:endParaRPr>
          </a:p>
        </p:txBody>
      </p:sp>
      <p:sp>
        <p:nvSpPr>
          <p:cNvPr id="109" name="Google Shape;109;p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800"/>
              <a:buNone/>
            </a:pPr>
            <a:r>
              <a:rPr b="1" lang="en-US" sz="4800">
                <a:latin typeface="Times New Roman"/>
                <a:ea typeface="Times New Roman"/>
                <a:cs typeface="Times New Roman"/>
                <a:sym typeface="Times New Roman"/>
              </a:rPr>
              <a:t>  Давтах хичээл </a:t>
            </a:r>
            <a:r>
              <a:rPr b="1" lang="en-US" sz="4800"/>
              <a:t>/Practice lesson/</a:t>
            </a:r>
            <a:endParaRPr sz="4800"/>
          </a:p>
          <a:p>
            <a:pPr indent="0" lvl="0" marL="0" rtl="0" algn="l">
              <a:lnSpc>
                <a:spcPct val="90000"/>
              </a:lnSpc>
              <a:spcBef>
                <a:spcPts val="1400"/>
              </a:spcBef>
              <a:spcAft>
                <a:spcPts val="0"/>
              </a:spcAft>
              <a:buSzPts val="4800"/>
              <a:buNone/>
            </a:pPr>
            <a:r>
              <a:rPr b="1" lang="en-US" sz="4800">
                <a:latin typeface="Times New Roman"/>
                <a:ea typeface="Times New Roman"/>
                <a:cs typeface="Times New Roman"/>
                <a:sym typeface="Times New Roman"/>
              </a:rPr>
              <a:t>  Энгармонизм  </a:t>
            </a:r>
            <a:r>
              <a:rPr b="1" lang="en-US" sz="4800"/>
              <a:t>/Enharmonicism/</a:t>
            </a:r>
            <a:endParaRPr sz="4800"/>
          </a:p>
          <a:p>
            <a:pPr indent="-304800" lvl="0" marL="91440" rtl="0" algn="l">
              <a:lnSpc>
                <a:spcPct val="90000"/>
              </a:lnSpc>
              <a:spcBef>
                <a:spcPts val="1400"/>
              </a:spcBef>
              <a:spcAft>
                <a:spcPts val="0"/>
              </a:spcAft>
              <a:buSzPts val="4800"/>
              <a:buChar char=" "/>
            </a:pPr>
            <a:r>
              <a:rPr b="1" lang="en-US" sz="4800">
                <a:latin typeface="Times New Roman"/>
                <a:ea typeface="Times New Roman"/>
                <a:cs typeface="Times New Roman"/>
                <a:sym typeface="Times New Roman"/>
              </a:rPr>
              <a:t> Давтах асуулт </a:t>
            </a:r>
            <a:r>
              <a:rPr b="1" lang="en-US" sz="4800"/>
              <a:t>/Practice questions/</a:t>
            </a:r>
            <a:endParaRPr sz="4800"/>
          </a:p>
          <a:p>
            <a:pPr indent="0" lvl="0" marL="91440" rtl="0" algn="l">
              <a:lnSpc>
                <a:spcPct val="90000"/>
              </a:lnSpc>
              <a:spcBef>
                <a:spcPts val="1400"/>
              </a:spcBef>
              <a:spcAft>
                <a:spcPts val="0"/>
              </a:spcAft>
              <a:buSzPts val="4800"/>
              <a:buNone/>
            </a:pPr>
            <a:r>
              <a:t/>
            </a:r>
            <a:endParaRPr sz="4800">
              <a:latin typeface="Times New Roman"/>
              <a:ea typeface="Times New Roman"/>
              <a:cs typeface="Times New Roman"/>
              <a:sym typeface="Times New Roman"/>
            </a:endParaRPr>
          </a:p>
        </p:txBody>
      </p:sp>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
          <p:cNvSpPr txBox="1"/>
          <p:nvPr>
            <p:ph type="title"/>
          </p:nvPr>
        </p:nvSpPr>
        <p:spPr>
          <a:xfrm>
            <a:off x="2812210" y="286603"/>
            <a:ext cx="8343469"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000"/>
              <a:buFont typeface="Times New Roman"/>
              <a:buNone/>
            </a:pPr>
            <a:r>
              <a:rPr b="1" lang="en-US" sz="4000">
                <a:latin typeface="Times New Roman"/>
                <a:ea typeface="Times New Roman"/>
                <a:cs typeface="Times New Roman"/>
                <a:sym typeface="Times New Roman"/>
              </a:rPr>
              <a:t>1. ДАВТАХ ХИЧЭЭЛ </a:t>
            </a:r>
            <a:r>
              <a:rPr b="1" lang="en-US" sz="4000"/>
              <a:t>/Practice lesson/</a:t>
            </a:r>
            <a:br>
              <a:rPr lang="en-US" sz="4000"/>
            </a:br>
            <a:endParaRPr sz="4000">
              <a:latin typeface="Times New Roman"/>
              <a:ea typeface="Times New Roman"/>
              <a:cs typeface="Times New Roman"/>
              <a:sym typeface="Times New Roman"/>
            </a:endParaRPr>
          </a:p>
        </p:txBody>
      </p:sp>
      <p:sp>
        <p:nvSpPr>
          <p:cNvPr id="115" name="Google Shape;115;p3"/>
          <p:cNvSpPr txBox="1"/>
          <p:nvPr>
            <p:ph idx="1" type="body"/>
          </p:nvPr>
        </p:nvSpPr>
        <p:spPr>
          <a:xfrm>
            <a:off x="1066799" y="1104182"/>
            <a:ext cx="10058400" cy="4076190"/>
          </a:xfrm>
          <a:prstGeom prst="rect">
            <a:avLst/>
          </a:prstGeom>
          <a:noFill/>
          <a:ln>
            <a:noFill/>
          </a:ln>
        </p:spPr>
        <p:txBody>
          <a:bodyPr anchorCtr="0" anchor="t" bIns="45700" lIns="0" spcFirstLastPara="1" rIns="0" wrap="square" tIns="45700">
            <a:noAutofit/>
          </a:bodyPr>
          <a:lstStyle/>
          <a:p>
            <a:pPr indent="0" lvl="0" marL="91440" rtl="0" algn="just">
              <a:lnSpc>
                <a:spcPct val="90000"/>
              </a:lnSpc>
              <a:spcBef>
                <a:spcPts val="0"/>
              </a:spcBef>
              <a:spcAft>
                <a:spcPts val="0"/>
              </a:spcAft>
              <a:buSzPts val="4000"/>
              <a:buNone/>
            </a:pPr>
            <a:r>
              <a:t/>
            </a:r>
            <a:endParaRPr b="1" sz="4000">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rPr b="1" lang="en-US" sz="4000">
                <a:latin typeface="Times New Roman"/>
                <a:ea typeface="Times New Roman"/>
                <a:cs typeface="Times New Roman"/>
                <a:sym typeface="Times New Roman"/>
              </a:rPr>
              <a:t>  Диатоник хагас шат (тон)- </a:t>
            </a:r>
            <a:r>
              <a:rPr lang="en-US" sz="4000">
                <a:latin typeface="Times New Roman"/>
                <a:ea typeface="Times New Roman"/>
                <a:cs typeface="Times New Roman"/>
                <a:sym typeface="Times New Roman"/>
              </a:rPr>
              <a:t>хоёр </a:t>
            </a:r>
            <a:r>
              <a:rPr b="1" lang="en-US" sz="4000">
                <a:latin typeface="Times New Roman"/>
                <a:ea typeface="Times New Roman"/>
                <a:cs typeface="Times New Roman"/>
                <a:sym typeface="Times New Roman"/>
              </a:rPr>
              <a:t>өөр</a:t>
            </a:r>
            <a:r>
              <a:rPr lang="en-US" sz="4000">
                <a:latin typeface="Times New Roman"/>
                <a:ea typeface="Times New Roman"/>
                <a:cs typeface="Times New Roman"/>
                <a:sym typeface="Times New Roman"/>
              </a:rPr>
              <a:t> ноотны хоорондох хагас тоныг хэлнэ (до-ре бемоль</a:t>
            </a:r>
            <a:endParaRPr sz="4000">
              <a:latin typeface="Times New Roman"/>
              <a:ea typeface="Times New Roman"/>
              <a:cs typeface="Times New Roman"/>
              <a:sym typeface="Times New Roman"/>
            </a:endParaRPr>
          </a:p>
          <a:p>
            <a:pPr indent="-254000" lvl="0" marL="91440" rtl="0" algn="just">
              <a:lnSpc>
                <a:spcPct val="90000"/>
              </a:lnSpc>
              <a:spcBef>
                <a:spcPts val="1400"/>
              </a:spcBef>
              <a:spcAft>
                <a:spcPts val="0"/>
              </a:spcAft>
              <a:buSzPts val="4000"/>
              <a:buChar char=" "/>
            </a:pPr>
            <a:r>
              <a:rPr b="1" lang="en-US" sz="4000">
                <a:latin typeface="Times New Roman"/>
                <a:ea typeface="Times New Roman"/>
                <a:cs typeface="Times New Roman"/>
                <a:sym typeface="Times New Roman"/>
              </a:rPr>
              <a:t>Хроматик хагас шат (тон)- </a:t>
            </a:r>
            <a:r>
              <a:rPr lang="en-US" sz="4000">
                <a:latin typeface="Times New Roman"/>
                <a:ea typeface="Times New Roman"/>
                <a:cs typeface="Times New Roman"/>
                <a:sym typeface="Times New Roman"/>
              </a:rPr>
              <a:t>хоёр </a:t>
            </a:r>
            <a:r>
              <a:rPr b="1" lang="en-US" sz="4000">
                <a:latin typeface="Times New Roman"/>
                <a:ea typeface="Times New Roman"/>
                <a:cs typeface="Times New Roman"/>
                <a:sym typeface="Times New Roman"/>
              </a:rPr>
              <a:t>ижил </a:t>
            </a:r>
            <a:r>
              <a:rPr lang="en-US" sz="4000">
                <a:latin typeface="Times New Roman"/>
                <a:ea typeface="Times New Roman"/>
                <a:cs typeface="Times New Roman"/>
                <a:sym typeface="Times New Roman"/>
              </a:rPr>
              <a:t>ноотны хоорондох хагас тоныг хэлнэ (до-до диез)</a:t>
            </a:r>
            <a:endParaRPr/>
          </a:p>
        </p:txBody>
      </p:sp>
      <p:sp>
        <p:nvSpPr>
          <p:cNvPr id="116" name="Google Shape;116;p3"/>
          <p:cNvSpPr txBox="1"/>
          <p:nvPr/>
        </p:nvSpPr>
        <p:spPr>
          <a:xfrm>
            <a:off x="1209582" y="5850384"/>
            <a:ext cx="977283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a:t>
            </a:r>
            <a:endParaRPr sz="18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4"/>
          <p:cNvSpPr txBox="1"/>
          <p:nvPr>
            <p:ph idx="1" type="body"/>
          </p:nvPr>
        </p:nvSpPr>
        <p:spPr>
          <a:xfrm>
            <a:off x="694306" y="1739115"/>
            <a:ext cx="10803385" cy="4892504"/>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Дээр хэлсэнээр эгшгийн эрэмбийн үндсэн 7 өрөгт 2 хагас шат байсан билээ. (ми-фа, си-до) Эдгээр хагас шатаас гадна өөр өөр </a:t>
            </a:r>
            <a:r>
              <a:rPr b="1" lang="en-US" sz="4000">
                <a:latin typeface="Times New Roman"/>
                <a:ea typeface="Times New Roman"/>
                <a:cs typeface="Times New Roman"/>
                <a:sym typeface="Times New Roman"/>
              </a:rPr>
              <a:t>диатоник хагас шат</a:t>
            </a:r>
            <a:r>
              <a:rPr lang="en-US" sz="4000">
                <a:latin typeface="Times New Roman"/>
                <a:ea typeface="Times New Roman"/>
                <a:cs typeface="Times New Roman"/>
                <a:sym typeface="Times New Roman"/>
              </a:rPr>
              <a:t> байна. Энэ нь үндсэн өрөг ба түүний зэргэлдээх үүсмэл өргийн хооронд бий болно. Эсвэл зэргэлдээ хоёр үүсмэл өргийн хооронд гарч ирнэ.</a:t>
            </a:r>
            <a:endParaRPr sz="4000">
              <a:latin typeface="Times New Roman"/>
              <a:ea typeface="Times New Roman"/>
              <a:cs typeface="Times New Roman"/>
              <a:sym typeface="Times New Roman"/>
            </a:endParaRPr>
          </a:p>
        </p:txBody>
      </p:sp>
      <p:sp>
        <p:nvSpPr>
          <p:cNvPr id="122" name="Google Shape;122;p4"/>
          <p:cNvSpPr txBox="1"/>
          <p:nvPr/>
        </p:nvSpPr>
        <p:spPr>
          <a:xfrm>
            <a:off x="1209582" y="5850384"/>
            <a:ext cx="977283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Times New Roman"/>
                <a:ea typeface="Times New Roman"/>
                <a:cs typeface="Times New Roman"/>
                <a:sym typeface="Times New Roman"/>
              </a:rPr>
              <a:t>Хөгжмийн онол, В.Вахромеев, Бемби сан, Улаанбаатар 2012,Х.9</a:t>
            </a:r>
            <a:endParaRPr sz="18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5"/>
          <p:cNvSpPr txBox="1"/>
          <p:nvPr>
            <p:ph type="title"/>
          </p:nvPr>
        </p:nvSpPr>
        <p:spPr>
          <a:xfrm>
            <a:off x="2226250" y="337350"/>
            <a:ext cx="8898900" cy="876300"/>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US">
                <a:latin typeface="Times New Roman"/>
                <a:ea typeface="Times New Roman"/>
                <a:cs typeface="Times New Roman"/>
                <a:sym typeface="Times New Roman"/>
              </a:rPr>
              <a:t>Хроматик хагас шат (тон) нь:</a:t>
            </a:r>
            <a:endParaRPr/>
          </a:p>
        </p:txBody>
      </p:sp>
      <p:sp>
        <p:nvSpPr>
          <p:cNvPr id="128" name="Google Shape;128;p5"/>
          <p:cNvSpPr txBox="1"/>
          <p:nvPr>
            <p:ph idx="1" type="body"/>
          </p:nvPr>
        </p:nvSpPr>
        <p:spPr>
          <a:xfrm>
            <a:off x="356584" y="1755116"/>
            <a:ext cx="11478827" cy="402336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А. Үндсэн өрөг ба тухайн үндсэн өргөө дээшлүүлэн эсвэл доошлуулсан өргийн хооронд үүснэ:</a:t>
            </a:r>
            <a:endParaRPr sz="4000">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rPr lang="en-US" sz="4000">
                <a:latin typeface="Times New Roman"/>
                <a:ea typeface="Times New Roman"/>
                <a:cs typeface="Times New Roman"/>
                <a:sym typeface="Times New Roman"/>
              </a:rPr>
              <a:t>Б. Үндсэн өргийг хагас шат дээшлүүлсэн үүсмэл өрөг ба тухайн үндсэн өргийг бүтэн шат дээшлүүлсэн үүсмэл өргийн хооронд гарч ирнэ. Эсвэл эсрэгээр нь доошлуулсан өргүүдийн хооронд гарч ирнэ.</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6"/>
          <p:cNvSpPr txBox="1"/>
          <p:nvPr>
            <p:ph idx="1" type="body"/>
          </p:nvPr>
        </p:nvSpPr>
        <p:spPr>
          <a:xfrm>
            <a:off x="1066800" y="1816418"/>
            <a:ext cx="10058400" cy="4023360"/>
          </a:xfrm>
          <a:prstGeom prst="rect">
            <a:avLst/>
          </a:prstGeom>
          <a:noFill/>
          <a:ln>
            <a:noFill/>
          </a:ln>
        </p:spPr>
        <p:txBody>
          <a:bodyPr anchorCtr="0" anchor="t" bIns="45700" lIns="0" spcFirstLastPara="1" rIns="0" wrap="square" tIns="45700">
            <a:norm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	Зэргэлдээ хоёр өргийн хооронд үүсдэг. Үндсэн өргүүд нь 5 бүтэн шатыг үүсгэдэг бол диатоник бүтэн шат нь үндсэн өрөг ба үүсмэл өргийн хооронд, эсвэл 2 үүсмэл өргийн хооронд гарч ирнэ.</a:t>
            </a:r>
            <a:endParaRPr sz="4000">
              <a:latin typeface="Times New Roman"/>
              <a:ea typeface="Times New Roman"/>
              <a:cs typeface="Times New Roman"/>
              <a:sym typeface="Times New Roman"/>
            </a:endParaRPr>
          </a:p>
        </p:txBody>
      </p:sp>
      <p:sp>
        <p:nvSpPr>
          <p:cNvPr id="134" name="Google Shape;134;p6"/>
          <p:cNvSpPr txBox="1"/>
          <p:nvPr/>
        </p:nvSpPr>
        <p:spPr>
          <a:xfrm>
            <a:off x="1354347" y="985421"/>
            <a:ext cx="9770853"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800">
                <a:solidFill>
                  <a:schemeClr val="dk1"/>
                </a:solidFill>
                <a:latin typeface="Times New Roman"/>
                <a:ea typeface="Times New Roman"/>
                <a:cs typeface="Times New Roman"/>
                <a:sym typeface="Times New Roman"/>
              </a:rPr>
              <a:t>Диатоник бүтэн шат (тон) гэдэг нь</a:t>
            </a:r>
            <a:endParaRPr b="1" sz="4800">
              <a:solidFill>
                <a:schemeClr val="dk1"/>
              </a:solidFill>
              <a:latin typeface="Calibri"/>
              <a:ea typeface="Calibri"/>
              <a:cs typeface="Calibri"/>
              <a:sym typeface="Calibri"/>
            </a:endParaRPr>
          </a:p>
        </p:txBody>
      </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idx="1" type="body"/>
          </p:nvPr>
        </p:nvSpPr>
        <p:spPr>
          <a:xfrm>
            <a:off x="408077" y="1775533"/>
            <a:ext cx="11375846" cy="5167758"/>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А. Үндсэн өрөг ба тухайн үндсэн өргөө бүтэн шатаар дээшлүүлсэн, доошлуулсан үүсмэл өргийн хооронд гарч болно. </a:t>
            </a:r>
            <a:endParaRPr sz="4000">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rPr lang="en-US" sz="4000">
                <a:latin typeface="Times New Roman"/>
                <a:ea typeface="Times New Roman"/>
                <a:cs typeface="Times New Roman"/>
                <a:sym typeface="Times New Roman"/>
              </a:rPr>
              <a:t>Б. Үндсэн өргийн нэгийг дээшлүүлж, нөгөөг доошлуулах буюу хоёр үүсмэл өргийн дундаас гаргаж болно:</a:t>
            </a:r>
            <a:endParaRPr sz="4000">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rPr lang="en-US" sz="4000">
                <a:latin typeface="Times New Roman"/>
                <a:ea typeface="Times New Roman"/>
                <a:cs typeface="Times New Roman"/>
                <a:sym typeface="Times New Roman"/>
              </a:rPr>
              <a:t>В. Өрөг алгассан 2 өргийн хооронд үүсч болно</a:t>
            </a:r>
            <a:endParaRPr sz="4000">
              <a:latin typeface="Times New Roman"/>
              <a:ea typeface="Times New Roman"/>
              <a:cs typeface="Times New Roman"/>
              <a:sym typeface="Times New Roman"/>
            </a:endParaRPr>
          </a:p>
        </p:txBody>
      </p:sp>
      <p:sp>
        <p:nvSpPr>
          <p:cNvPr id="140" name="Google Shape;140;p7"/>
          <p:cNvSpPr txBox="1"/>
          <p:nvPr/>
        </p:nvSpPr>
        <p:spPr>
          <a:xfrm>
            <a:off x="2656936" y="980047"/>
            <a:ext cx="7349677"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800">
                <a:solidFill>
                  <a:schemeClr val="dk1"/>
                </a:solidFill>
                <a:latin typeface="Times New Roman"/>
                <a:ea typeface="Times New Roman"/>
                <a:cs typeface="Times New Roman"/>
                <a:sym typeface="Times New Roman"/>
              </a:rPr>
              <a:t>Хроматик бүтэн шат нь:</a:t>
            </a:r>
            <a:endParaRPr/>
          </a:p>
        </p:txBody>
      </p:sp>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txBox="1"/>
          <p:nvPr>
            <p:ph type="title"/>
          </p:nvPr>
        </p:nvSpPr>
        <p:spPr>
          <a:xfrm>
            <a:off x="2674188" y="759124"/>
            <a:ext cx="8481491" cy="978235"/>
          </a:xfrm>
          <a:prstGeom prst="rect">
            <a:avLst/>
          </a:prstGeom>
          <a:noFill/>
          <a:ln>
            <a:noFill/>
          </a:ln>
        </p:spPr>
        <p:txBody>
          <a:bodyPr anchorCtr="0" anchor="b" bIns="45700" lIns="91425" spcFirstLastPara="1" rIns="91425" wrap="square" tIns="45700">
            <a:noAutofit/>
          </a:bodyPr>
          <a:lstStyle/>
          <a:p>
            <a:pPr indent="0" lvl="0" marL="0" rtl="0" algn="l">
              <a:lnSpc>
                <a:spcPct val="85000"/>
              </a:lnSpc>
              <a:spcBef>
                <a:spcPts val="0"/>
              </a:spcBef>
              <a:spcAft>
                <a:spcPts val="0"/>
              </a:spcAft>
              <a:buClr>
                <a:srgbClr val="3F3F3F"/>
              </a:buClr>
              <a:buSzPts val="3600"/>
              <a:buFont typeface="Times New Roman"/>
              <a:buNone/>
            </a:pPr>
            <a:r>
              <a:rPr b="1" lang="en-US" sz="3600">
                <a:latin typeface="Times New Roman"/>
                <a:ea typeface="Times New Roman"/>
                <a:cs typeface="Times New Roman"/>
                <a:sym typeface="Times New Roman"/>
              </a:rPr>
              <a:t>2. ЭНГАРМОНИЗМ  </a:t>
            </a:r>
            <a:r>
              <a:rPr b="1" lang="en-US" sz="3600"/>
              <a:t>/ Enharmonicism /</a:t>
            </a:r>
            <a:br>
              <a:rPr lang="en-US" sz="3600"/>
            </a:br>
            <a:endParaRPr sz="3600"/>
          </a:p>
        </p:txBody>
      </p:sp>
      <p:sp>
        <p:nvSpPr>
          <p:cNvPr id="146" name="Google Shape;146;p8"/>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Өрөг шилжүүлэг буюу энгармонизм нь нийцтэй, найртай гэсэн үгнээс гаралтай. өргийн хувьд өөр боловч дуурьслын хувьд ижил эгшиг, хам эгшгийг хэлнэ. Жишээ нь: дээшлүүлгэт до- доошлуулгат ре. </a:t>
            </a:r>
            <a:endParaRPr sz="4000">
              <a:latin typeface="Times New Roman"/>
              <a:ea typeface="Times New Roman"/>
              <a:cs typeface="Times New Roman"/>
              <a:sym typeface="Times New Roman"/>
            </a:endParaRPr>
          </a:p>
        </p:txBody>
      </p:sp>
      <p:sp>
        <p:nvSpPr>
          <p:cNvPr id="147" name="Google Shape;147;p8"/>
          <p:cNvSpPr txBox="1"/>
          <p:nvPr/>
        </p:nvSpPr>
        <p:spPr>
          <a:xfrm>
            <a:off x="1097280" y="5852293"/>
            <a:ext cx="100584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Times New Roman"/>
                <a:ea typeface="Times New Roman"/>
                <a:cs typeface="Times New Roman"/>
                <a:sym typeface="Times New Roman"/>
              </a:rPr>
              <a:t>Хөгжмийн онолын нэр томъёоны хураангуй тайлбар толь, Н.Жанцанноров, Улаанбаатар 1996, Х.112</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idx="1" type="body"/>
          </p:nvPr>
        </p:nvSpPr>
        <p:spPr>
          <a:xfrm>
            <a:off x="276687" y="612560"/>
            <a:ext cx="11638625" cy="402336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          Цааш дэлгэрүүлбэл октавын бүх хагас шат ижил тэнцүү болохоор аливаа үүсмэл өрөг нь бүтэн шатны зайнд зэрэгцэн орших хоёр үндсэн өргийн нэгнийх нь дан дээшлүүлэг, нөгөөгийх нь дан доошлуулга нь энгармонизм болно гэсэн үг. Төгөлдөр хуурын хар даруул бүрийн өмнө нь ч, хойно нь ч цагаан даруул байгаа. Тэгэхээр хар даруул бүр доорхи цагаан даруулын дан дээшлүүлэг, дээрх цагаан даруулын дан доошлуулга болох ба нэр нь өөр ч дуурьсал нь яг ижил юм.</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0"/>
          <p:cNvSpPr txBox="1"/>
          <p:nvPr>
            <p:ph idx="1" type="body"/>
          </p:nvPr>
        </p:nvSpPr>
        <p:spPr>
          <a:xfrm>
            <a:off x="203890" y="611734"/>
            <a:ext cx="11784219" cy="6641322"/>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Жишээ нь соль, ля хоёрын дунд байрлах хар даруул соль-ийн дан дээшлүүлэг, буюу соль диез, ля-гийн дан доошлуулга буюу ля бемоль нэр нь өөр болохоор бичлэг нь мэдээж өөр байж таарна. Ингэж өөрөөр нэрлэгдэж, өөрөөр бичигдэх атлаа ижил дуурьсахыг эгшгийн ижилсэл буюу энгармон (enharmonios гэсэн герег үгээс гаралтай, таарах, тохирох, давхцах гэсэн утгатай) гэдэг нь: фа-диез=соль бемоль, соль диез=ля  бемоль, ля диез=си бемоль, си=до бемоль, фа=ми диез,  г.м.</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1"/>
          <p:cNvSpPr txBox="1"/>
          <p:nvPr>
            <p:ph type="title"/>
          </p:nvPr>
        </p:nvSpPr>
        <p:spPr>
          <a:xfrm>
            <a:off x="1556500" y="362300"/>
            <a:ext cx="9599100" cy="15615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85000"/>
              </a:lnSpc>
              <a:spcBef>
                <a:spcPts val="0"/>
              </a:spcBef>
              <a:spcAft>
                <a:spcPts val="0"/>
              </a:spcAft>
              <a:buClr>
                <a:srgbClr val="3F3F3F"/>
              </a:buClr>
              <a:buSzPct val="100000"/>
              <a:buFont typeface="Times New Roman"/>
              <a:buNone/>
            </a:pPr>
            <a:r>
              <a:rPr b="1" lang="en-US" sz="4400">
                <a:latin typeface="Times New Roman"/>
                <a:ea typeface="Times New Roman"/>
                <a:cs typeface="Times New Roman"/>
                <a:sym typeface="Times New Roman"/>
              </a:rPr>
              <a:t>3. ДАВТАХ АСУУЛТ </a:t>
            </a:r>
            <a:r>
              <a:rPr b="1" lang="en-US" sz="4400"/>
              <a:t>/Practice questions/</a:t>
            </a:r>
            <a:br>
              <a:rPr lang="en-US" sz="6000"/>
            </a:br>
            <a:r>
              <a:rPr b="1" lang="en-US" sz="6000">
                <a:latin typeface="Times New Roman"/>
                <a:ea typeface="Times New Roman"/>
                <a:cs typeface="Times New Roman"/>
                <a:sym typeface="Times New Roman"/>
              </a:rPr>
              <a:t> </a:t>
            </a:r>
            <a:endParaRPr sz="6000">
              <a:latin typeface="Times New Roman"/>
              <a:ea typeface="Times New Roman"/>
              <a:cs typeface="Times New Roman"/>
              <a:sym typeface="Times New Roman"/>
            </a:endParaRPr>
          </a:p>
        </p:txBody>
      </p:sp>
      <p:sp>
        <p:nvSpPr>
          <p:cNvPr id="163" name="Google Shape;163;p11"/>
          <p:cNvSpPr txBox="1"/>
          <p:nvPr>
            <p:ph idx="1" type="body"/>
          </p:nvPr>
        </p:nvSpPr>
        <p:spPr>
          <a:xfrm>
            <a:off x="161278" y="1737360"/>
            <a:ext cx="11869444" cy="4023360"/>
          </a:xfrm>
          <a:prstGeom prst="rect">
            <a:avLst/>
          </a:prstGeom>
          <a:noFill/>
          <a:ln>
            <a:noFill/>
          </a:ln>
        </p:spPr>
        <p:txBody>
          <a:bodyPr anchorCtr="0" anchor="t" bIns="45700" lIns="0" spcFirstLastPara="1" rIns="0" wrap="square" tIns="45700">
            <a:noAutofit/>
          </a:bodyPr>
          <a:lstStyle/>
          <a:p>
            <a:pPr indent="-514350" lvl="0" marL="514350" rtl="0" algn="just">
              <a:lnSpc>
                <a:spcPct val="90000"/>
              </a:lnSpc>
              <a:spcBef>
                <a:spcPts val="0"/>
              </a:spcBef>
              <a:spcAft>
                <a:spcPts val="0"/>
              </a:spcAft>
              <a:buSzPts val="3200"/>
              <a:buFont typeface="Calibri"/>
              <a:buAutoNum type="arabicParenR"/>
            </a:pPr>
            <a:r>
              <a:rPr lang="en-US" sz="3200">
                <a:latin typeface="Times New Roman"/>
                <a:ea typeface="Times New Roman"/>
                <a:cs typeface="Times New Roman"/>
                <a:sym typeface="Times New Roman"/>
              </a:rPr>
              <a:t>Хагас бүтэн шат гэж юу вэ?</a:t>
            </a:r>
            <a:endParaRPr sz="3200">
              <a:latin typeface="Times New Roman"/>
              <a:ea typeface="Times New Roman"/>
              <a:cs typeface="Times New Roman"/>
              <a:sym typeface="Times New Roman"/>
            </a:endParaRPr>
          </a:p>
          <a:p>
            <a:pPr indent="-514350" lvl="0" marL="514350" rtl="0" algn="just">
              <a:lnSpc>
                <a:spcPct val="90000"/>
              </a:lnSpc>
              <a:spcBef>
                <a:spcPts val="1400"/>
              </a:spcBef>
              <a:spcAft>
                <a:spcPts val="0"/>
              </a:spcAft>
              <a:buSzPts val="3200"/>
              <a:buFont typeface="Calibri"/>
              <a:buAutoNum type="arabicParenR"/>
            </a:pPr>
            <a:r>
              <a:rPr lang="en-US" sz="3200">
                <a:latin typeface="Times New Roman"/>
                <a:ea typeface="Times New Roman"/>
                <a:cs typeface="Times New Roman"/>
                <a:sym typeface="Times New Roman"/>
              </a:rPr>
              <a:t>Зэрэгцээ үндсэн өргүүдийн хүрээнд хичнээн хагас шат, мөн хичнээн бүтэн шат байдаг вэ? Тэдгээрийг нэрлэх</a:t>
            </a:r>
            <a:endParaRPr sz="3200">
              <a:latin typeface="Times New Roman"/>
              <a:ea typeface="Times New Roman"/>
              <a:cs typeface="Times New Roman"/>
              <a:sym typeface="Times New Roman"/>
            </a:endParaRPr>
          </a:p>
          <a:p>
            <a:pPr indent="-514350" lvl="0" marL="514350" rtl="0" algn="just">
              <a:lnSpc>
                <a:spcPct val="90000"/>
              </a:lnSpc>
              <a:spcBef>
                <a:spcPts val="1400"/>
              </a:spcBef>
              <a:spcAft>
                <a:spcPts val="0"/>
              </a:spcAft>
              <a:buSzPts val="3200"/>
              <a:buFont typeface="Calibri"/>
              <a:buAutoNum type="arabicParenR"/>
            </a:pPr>
            <a:r>
              <a:rPr lang="en-US" sz="3200">
                <a:latin typeface="Times New Roman"/>
                <a:ea typeface="Times New Roman"/>
                <a:cs typeface="Times New Roman"/>
                <a:sym typeface="Times New Roman"/>
              </a:rPr>
              <a:t>Үүсмэл өрөг гэж юу вэ? Үүсмэл өргүүдийг яаж нэрлэдэг вэ?</a:t>
            </a:r>
            <a:endParaRPr sz="3200">
              <a:latin typeface="Times New Roman"/>
              <a:ea typeface="Times New Roman"/>
              <a:cs typeface="Times New Roman"/>
              <a:sym typeface="Times New Roman"/>
            </a:endParaRPr>
          </a:p>
          <a:p>
            <a:pPr indent="-514350" lvl="0" marL="514350" rtl="0" algn="just">
              <a:lnSpc>
                <a:spcPct val="90000"/>
              </a:lnSpc>
              <a:spcBef>
                <a:spcPts val="1400"/>
              </a:spcBef>
              <a:spcAft>
                <a:spcPts val="0"/>
              </a:spcAft>
              <a:buSzPts val="3200"/>
              <a:buFont typeface="Calibri"/>
              <a:buAutoNum type="arabicParenR"/>
            </a:pPr>
            <a:r>
              <a:rPr lang="en-US" sz="3200">
                <a:latin typeface="Times New Roman"/>
                <a:ea typeface="Times New Roman"/>
                <a:cs typeface="Times New Roman"/>
                <a:sym typeface="Times New Roman"/>
              </a:rPr>
              <a:t>Диез, бемоль, дубль диез, дубль бемоль, бекар зэрэг үгийн утгыг тайлбарлах</a:t>
            </a:r>
            <a:endParaRPr sz="3200">
              <a:latin typeface="Times New Roman"/>
              <a:ea typeface="Times New Roman"/>
              <a:cs typeface="Times New Roman"/>
              <a:sym typeface="Times New Roman"/>
            </a:endParaRPr>
          </a:p>
          <a:p>
            <a:pPr indent="-514350" lvl="0" marL="514350" rtl="0" algn="just">
              <a:lnSpc>
                <a:spcPct val="90000"/>
              </a:lnSpc>
              <a:spcBef>
                <a:spcPts val="1400"/>
              </a:spcBef>
              <a:spcAft>
                <a:spcPts val="0"/>
              </a:spcAft>
              <a:buSzPts val="3200"/>
              <a:buFont typeface="Calibri"/>
              <a:buAutoNum type="arabicParenR"/>
            </a:pPr>
            <a:r>
              <a:rPr lang="en-US" sz="3200">
                <a:latin typeface="Times New Roman"/>
                <a:ea typeface="Times New Roman"/>
                <a:cs typeface="Times New Roman"/>
                <a:sym typeface="Times New Roman"/>
              </a:rPr>
              <a:t>Диатоник ба хромат хагас, бүтэн шат юугаараа ондоосох вэ?</a:t>
            </a:r>
            <a:endParaRPr sz="3200">
              <a:latin typeface="Times New Roman"/>
              <a:ea typeface="Times New Roman"/>
              <a:cs typeface="Times New Roman"/>
              <a:sym typeface="Times New Roman"/>
            </a:endParaRPr>
          </a:p>
          <a:p>
            <a:pPr indent="-514350" lvl="0" marL="514350" rtl="0" algn="just">
              <a:lnSpc>
                <a:spcPct val="90000"/>
              </a:lnSpc>
              <a:spcBef>
                <a:spcPts val="1400"/>
              </a:spcBef>
              <a:spcAft>
                <a:spcPts val="0"/>
              </a:spcAft>
              <a:buSzPts val="3200"/>
              <a:buFont typeface="Calibri"/>
              <a:buAutoNum type="arabicParenR"/>
            </a:pPr>
            <a:r>
              <a:rPr lang="en-US" sz="3200">
                <a:latin typeface="Times New Roman"/>
                <a:ea typeface="Times New Roman"/>
                <a:cs typeface="Times New Roman"/>
                <a:sym typeface="Times New Roman"/>
              </a:rPr>
              <a:t>Энгармонизм гэж юу вэ? </a:t>
            </a:r>
            <a:endParaRPr sz="3200">
              <a:latin typeface="Times New Roman"/>
              <a:ea typeface="Times New Roman"/>
              <a:cs typeface="Times New Roman"/>
              <a:sym typeface="Times New Roman"/>
            </a:endParaRPr>
          </a:p>
        </p:txBody>
      </p:sp>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2"/>
          <p:cNvSpPr txBox="1"/>
          <p:nvPr>
            <p:ph idx="1" type="body"/>
          </p:nvPr>
        </p:nvSpPr>
        <p:spPr>
          <a:xfrm>
            <a:off x="632534" y="1756957"/>
            <a:ext cx="10926932" cy="4023360"/>
          </a:xfrm>
          <a:prstGeom prst="rect">
            <a:avLst/>
          </a:prstGeom>
          <a:noFill/>
          <a:ln>
            <a:noFill/>
          </a:ln>
        </p:spPr>
        <p:txBody>
          <a:bodyPr anchorCtr="0" anchor="t" bIns="45700" lIns="0" spcFirstLastPara="1" rIns="0" wrap="square" tIns="45700">
            <a:no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1) </a:t>
            </a:r>
            <a:r>
              <a:rPr b="1" lang="en-US" sz="4000">
                <a:latin typeface="Times New Roman"/>
                <a:ea typeface="Times New Roman"/>
                <a:cs typeface="Times New Roman"/>
                <a:sym typeface="Times New Roman"/>
              </a:rPr>
              <a:t>Хагас тон-</a:t>
            </a:r>
            <a:r>
              <a:rPr lang="en-US" sz="4000">
                <a:latin typeface="Times New Roman"/>
                <a:ea typeface="Times New Roman"/>
                <a:cs typeface="Times New Roman"/>
                <a:sym typeface="Times New Roman"/>
              </a:rPr>
              <a:t> өргүүдийн хоорондох зай бөгөөд хамгийн бага зай, төгөлдөр хуурын цагаан даралтуудын дундах хар даралтыг хэлнэ. Харин </a:t>
            </a:r>
            <a:r>
              <a:rPr b="1" lang="en-US" sz="4000">
                <a:latin typeface="Times New Roman"/>
                <a:ea typeface="Times New Roman"/>
                <a:cs typeface="Times New Roman"/>
                <a:sym typeface="Times New Roman"/>
              </a:rPr>
              <a:t>бүтэн тон- </a:t>
            </a:r>
            <a:r>
              <a:rPr lang="en-US" sz="4000">
                <a:latin typeface="Times New Roman"/>
                <a:ea typeface="Times New Roman"/>
                <a:cs typeface="Times New Roman"/>
                <a:sym typeface="Times New Roman"/>
              </a:rPr>
              <a:t>2 өргийн хоорондох зай бөгөөд 2 хагас тоны зайтай байна.</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3"/>
          <p:cNvSpPr txBox="1"/>
          <p:nvPr>
            <p:ph idx="1" type="body"/>
          </p:nvPr>
        </p:nvSpPr>
        <p:spPr>
          <a:xfrm>
            <a:off x="603681" y="1845734"/>
            <a:ext cx="11354539"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000"/>
              <a:buNone/>
            </a:pPr>
            <a:r>
              <a:rPr lang="en-US" sz="4000">
                <a:latin typeface="Times New Roman"/>
                <a:ea typeface="Times New Roman"/>
                <a:cs typeface="Times New Roman"/>
                <a:sym typeface="Times New Roman"/>
              </a:rPr>
              <a:t>2) Эгшгийн эгнээний үндсэн өргүүдийн хүрээнд хоёр хагас шат, таван бүтэн шат байдаг ба доор үзүүлсэнээр байршина: </a:t>
            </a:r>
            <a:endParaRPr sz="4000">
              <a:latin typeface="Times New Roman"/>
              <a:ea typeface="Times New Roman"/>
              <a:cs typeface="Times New Roman"/>
              <a:sym typeface="Times New Roman"/>
            </a:endParaRPr>
          </a:p>
          <a:p>
            <a:pPr indent="0" lvl="0" marL="0" rtl="0" algn="l">
              <a:lnSpc>
                <a:spcPct val="90000"/>
              </a:lnSpc>
              <a:spcBef>
                <a:spcPts val="1400"/>
              </a:spcBef>
              <a:spcAft>
                <a:spcPts val="0"/>
              </a:spcAft>
              <a:buSzPts val="3200"/>
              <a:buNone/>
            </a:pPr>
            <a:r>
              <a:rPr b="1" lang="en-US" sz="3200">
                <a:latin typeface="Times New Roman"/>
                <a:ea typeface="Times New Roman"/>
                <a:cs typeface="Times New Roman"/>
                <a:sym typeface="Times New Roman"/>
              </a:rPr>
              <a:t>До          ре          ми          фа          соль          ля          си          до  	                                                                                                        </a:t>
            </a:r>
            <a:r>
              <a:rPr b="1" lang="en-US" sz="3200">
                <a:solidFill>
                  <a:schemeClr val="lt1"/>
                </a:solidFill>
                <a:latin typeface="Times New Roman"/>
                <a:ea typeface="Times New Roman"/>
                <a:cs typeface="Times New Roman"/>
                <a:sym typeface="Times New Roman"/>
              </a:rPr>
              <a:t>666</a:t>
            </a:r>
            <a:r>
              <a:rPr b="1" lang="en-US" sz="3200">
                <a:latin typeface="Times New Roman"/>
                <a:ea typeface="Times New Roman"/>
                <a:cs typeface="Times New Roman"/>
                <a:sym typeface="Times New Roman"/>
              </a:rPr>
              <a:t>1ш         1ш        0,5ш        1ш           1ш           1ш        0,5ш</a:t>
            </a:r>
            <a:endParaRPr sz="3200">
              <a:latin typeface="Times New Roman"/>
              <a:ea typeface="Times New Roman"/>
              <a:cs typeface="Times New Roman"/>
              <a:sym typeface="Times New Roman"/>
            </a:endParaRPr>
          </a:p>
          <a:p>
            <a:pPr indent="0" lvl="0" marL="91440" rtl="0" algn="l">
              <a:lnSpc>
                <a:spcPct val="90000"/>
              </a:lnSpc>
              <a:spcBef>
                <a:spcPts val="1400"/>
              </a:spcBef>
              <a:spcAft>
                <a:spcPts val="0"/>
              </a:spcAft>
              <a:buSzPts val="4000"/>
              <a:buNone/>
            </a:pPr>
            <a:r>
              <a:t/>
            </a:r>
            <a:endParaRPr sz="4000"/>
          </a:p>
        </p:txBody>
      </p:sp>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4"/>
          <p:cNvSpPr txBox="1"/>
          <p:nvPr>
            <p:ph idx="1" type="body"/>
          </p:nvPr>
        </p:nvSpPr>
        <p:spPr>
          <a:xfrm>
            <a:off x="1164567" y="159394"/>
            <a:ext cx="10558732" cy="6187735"/>
          </a:xfrm>
          <a:prstGeom prst="rect">
            <a:avLst/>
          </a:prstGeom>
          <a:noFill/>
          <a:ln>
            <a:noFill/>
          </a:ln>
        </p:spPr>
        <p:txBody>
          <a:bodyPr anchorCtr="0" anchor="t" bIns="45700" lIns="0" spcFirstLastPara="1" rIns="0" wrap="square" tIns="45700">
            <a:normAutofit lnSpcReduction="10000"/>
          </a:bodyPr>
          <a:lstStyle/>
          <a:p>
            <a:pPr indent="0" lvl="0" marL="0" rtl="0" algn="just">
              <a:lnSpc>
                <a:spcPct val="90000"/>
              </a:lnSpc>
              <a:spcBef>
                <a:spcPts val="0"/>
              </a:spcBef>
              <a:spcAft>
                <a:spcPts val="0"/>
              </a:spcAft>
              <a:buSzPts val="3600"/>
              <a:buNone/>
            </a:pPr>
            <a:r>
              <a:rPr lang="en-US" sz="3600">
                <a:latin typeface="Times New Roman"/>
                <a:ea typeface="Times New Roman"/>
                <a:cs typeface="Times New Roman"/>
                <a:sym typeface="Times New Roman"/>
              </a:rPr>
              <a:t>   3) </a:t>
            </a:r>
            <a:r>
              <a:rPr b="1" lang="en-US" sz="3000">
                <a:latin typeface="Times New Roman"/>
                <a:ea typeface="Times New Roman"/>
                <a:cs typeface="Times New Roman"/>
                <a:sym typeface="Times New Roman"/>
              </a:rPr>
              <a:t>Үүсмэл өрөг альтрец болон альтрецлагдсан өрөг нь   </a:t>
            </a:r>
            <a:r>
              <a:rPr lang="en-US" sz="3000">
                <a:latin typeface="Times New Roman"/>
                <a:ea typeface="Times New Roman"/>
                <a:cs typeface="Times New Roman"/>
                <a:sym typeface="Times New Roman"/>
              </a:rPr>
              <a:t>эгшгийн эгнээний үндсэн өрөг бүрийг дээшлүүлж ч болно, доошлуулж ч болно. Ийнхүү дээшлүүлсэн юмуу доошлуулсан шинэ өргийг үүсмэл өрөг гэх бөгөөд чухам аль өргийг өөрчилсөнөөр тухайн өргийн нэр оноогдоно. </a:t>
            </a:r>
            <a:endParaRPr sz="3000">
              <a:latin typeface="Times New Roman"/>
              <a:ea typeface="Times New Roman"/>
              <a:cs typeface="Times New Roman"/>
              <a:sym typeface="Times New Roman"/>
            </a:endParaRPr>
          </a:p>
          <a:p>
            <a:pPr indent="-190500" lvl="0" marL="91440" rtl="0" algn="l">
              <a:lnSpc>
                <a:spcPct val="90000"/>
              </a:lnSpc>
              <a:spcBef>
                <a:spcPts val="1400"/>
              </a:spcBef>
              <a:spcAft>
                <a:spcPts val="0"/>
              </a:spcAft>
              <a:buSzPts val="3000"/>
              <a:buChar char=" "/>
            </a:pPr>
            <a:r>
              <a:rPr lang="en-US" sz="3000">
                <a:latin typeface="Times New Roman"/>
                <a:ea typeface="Times New Roman"/>
                <a:cs typeface="Times New Roman"/>
                <a:sym typeface="Times New Roman"/>
              </a:rPr>
              <a:t>Үндсэн өргийг хагас шат дээшлүүлэхийг диез гэж нэрлэн ( )- зураглалаар тэмдэглэнэ. </a:t>
            </a:r>
            <a:endParaRPr sz="3000">
              <a:latin typeface="Times New Roman"/>
              <a:ea typeface="Times New Roman"/>
              <a:cs typeface="Times New Roman"/>
              <a:sym typeface="Times New Roman"/>
            </a:endParaRPr>
          </a:p>
          <a:p>
            <a:pPr indent="-190500" lvl="0" marL="91440" rtl="0" algn="l">
              <a:lnSpc>
                <a:spcPct val="90000"/>
              </a:lnSpc>
              <a:spcBef>
                <a:spcPts val="1400"/>
              </a:spcBef>
              <a:spcAft>
                <a:spcPts val="0"/>
              </a:spcAft>
              <a:buSzPts val="3000"/>
              <a:buChar char=" "/>
            </a:pPr>
            <a:r>
              <a:rPr lang="en-US" sz="3000">
                <a:latin typeface="Times New Roman"/>
                <a:ea typeface="Times New Roman"/>
                <a:cs typeface="Times New Roman"/>
                <a:sym typeface="Times New Roman"/>
              </a:rPr>
              <a:t>Харин бүтэн шат дээшлүүлэхийг дубль-диез гэж нэрлэн (  )- зураглалаар тэмдэглэнэ. </a:t>
            </a:r>
            <a:endParaRPr sz="3000">
              <a:latin typeface="Times New Roman"/>
              <a:ea typeface="Times New Roman"/>
              <a:cs typeface="Times New Roman"/>
              <a:sym typeface="Times New Roman"/>
            </a:endParaRPr>
          </a:p>
          <a:p>
            <a:pPr indent="-190500" lvl="0" marL="91440" rtl="0" algn="l">
              <a:lnSpc>
                <a:spcPct val="90000"/>
              </a:lnSpc>
              <a:spcBef>
                <a:spcPts val="1400"/>
              </a:spcBef>
              <a:spcAft>
                <a:spcPts val="0"/>
              </a:spcAft>
              <a:buSzPts val="3000"/>
              <a:buChar char=" "/>
            </a:pPr>
            <a:r>
              <a:rPr lang="en-US" sz="3000">
                <a:latin typeface="Times New Roman"/>
                <a:ea typeface="Times New Roman"/>
                <a:cs typeface="Times New Roman"/>
                <a:sym typeface="Times New Roman"/>
              </a:rPr>
              <a:t>Үндсэн өргийг хагас шат доошлуулахыг бемоль гэж нэрлэн (  )- зураглалаар тэмдэглэнэ. </a:t>
            </a:r>
            <a:endParaRPr sz="3000">
              <a:latin typeface="Times New Roman"/>
              <a:ea typeface="Times New Roman"/>
              <a:cs typeface="Times New Roman"/>
              <a:sym typeface="Times New Roman"/>
            </a:endParaRPr>
          </a:p>
          <a:p>
            <a:pPr indent="-190500" lvl="0" marL="91440" rtl="0" algn="l">
              <a:lnSpc>
                <a:spcPct val="90000"/>
              </a:lnSpc>
              <a:spcBef>
                <a:spcPts val="1400"/>
              </a:spcBef>
              <a:spcAft>
                <a:spcPts val="0"/>
              </a:spcAft>
              <a:buSzPts val="3000"/>
              <a:buChar char=" "/>
            </a:pPr>
            <a:r>
              <a:rPr lang="en-US" sz="3000">
                <a:latin typeface="Times New Roman"/>
                <a:ea typeface="Times New Roman"/>
                <a:cs typeface="Times New Roman"/>
                <a:sym typeface="Times New Roman"/>
              </a:rPr>
              <a:t>Харин бүтэн шат доошлуулахыг дубль-бемоль гэж нэрлэн (   )- зураглалаар тэмдэглэнэ. </a:t>
            </a:r>
            <a:endParaRPr sz="3000">
              <a:latin typeface="Times New Roman"/>
              <a:ea typeface="Times New Roman"/>
              <a:cs typeface="Times New Roman"/>
              <a:sym typeface="Times New Roman"/>
            </a:endParaRPr>
          </a:p>
        </p:txBody>
      </p:sp>
      <p:pic>
        <p:nvPicPr>
          <p:cNvPr descr="Диез — Википедия" id="179" name="Google Shape;179;p14"/>
          <p:cNvPicPr preferRelativeResize="0"/>
          <p:nvPr/>
        </p:nvPicPr>
        <p:blipFill rotWithShape="1">
          <a:blip r:embed="rId3">
            <a:alphaModFix/>
          </a:blip>
          <a:srcRect b="0" l="0" r="0" t="0"/>
          <a:stretch/>
        </p:blipFill>
        <p:spPr>
          <a:xfrm>
            <a:off x="10781951" y="2350835"/>
            <a:ext cx="182880" cy="365760"/>
          </a:xfrm>
          <a:prstGeom prst="rect">
            <a:avLst/>
          </a:prstGeom>
          <a:noFill/>
          <a:ln>
            <a:noFill/>
          </a:ln>
        </p:spPr>
      </p:pic>
      <p:pic>
        <p:nvPicPr>
          <p:cNvPr descr="Бемоль — Википедия" id="180" name="Google Shape;180;p14"/>
          <p:cNvPicPr preferRelativeResize="0"/>
          <p:nvPr/>
        </p:nvPicPr>
        <p:blipFill rotWithShape="1">
          <a:blip r:embed="rId4">
            <a:alphaModFix/>
          </a:blip>
          <a:srcRect b="0" l="0" r="0" t="0"/>
          <a:stretch/>
        </p:blipFill>
        <p:spPr>
          <a:xfrm>
            <a:off x="11183182" y="4060095"/>
            <a:ext cx="182880" cy="365760"/>
          </a:xfrm>
          <a:prstGeom prst="rect">
            <a:avLst/>
          </a:prstGeom>
          <a:noFill/>
          <a:ln>
            <a:noFill/>
          </a:ln>
        </p:spPr>
      </p:pic>
      <p:pic>
        <p:nvPicPr>
          <p:cNvPr descr="Диез — Википедия" id="181" name="Google Shape;181;p14"/>
          <p:cNvPicPr preferRelativeResize="0"/>
          <p:nvPr/>
        </p:nvPicPr>
        <p:blipFill rotWithShape="1">
          <a:blip r:embed="rId5">
            <a:alphaModFix/>
          </a:blip>
          <a:srcRect b="0" l="0" r="0" t="0"/>
          <a:stretch/>
        </p:blipFill>
        <p:spPr>
          <a:xfrm>
            <a:off x="10564360" y="3253261"/>
            <a:ext cx="274320" cy="274320"/>
          </a:xfrm>
          <a:prstGeom prst="rect">
            <a:avLst/>
          </a:prstGeom>
          <a:noFill/>
          <a:ln>
            <a:noFill/>
          </a:ln>
        </p:spPr>
      </p:pic>
      <p:pic>
        <p:nvPicPr>
          <p:cNvPr descr="Бемоль — Википедия" id="182" name="Google Shape;182;p14"/>
          <p:cNvPicPr preferRelativeResize="0"/>
          <p:nvPr/>
        </p:nvPicPr>
        <p:blipFill rotWithShape="1">
          <a:blip r:embed="rId6">
            <a:alphaModFix/>
          </a:blip>
          <a:srcRect b="0" l="0" r="0" t="0"/>
          <a:stretch/>
        </p:blipFill>
        <p:spPr>
          <a:xfrm>
            <a:off x="11091742" y="4927567"/>
            <a:ext cx="182880" cy="365760"/>
          </a:xfrm>
          <a:prstGeom prst="rect">
            <a:avLst/>
          </a:prstGeom>
          <a:noFill/>
          <a:ln>
            <a:noFill/>
          </a:ln>
        </p:spPr>
      </p:pic>
      <p:pic>
        <p:nvPicPr>
          <p:cNvPr descr="Бемоль — Википедия" id="183" name="Google Shape;183;p14"/>
          <p:cNvPicPr preferRelativeResize="0"/>
          <p:nvPr/>
        </p:nvPicPr>
        <p:blipFill rotWithShape="1">
          <a:blip r:embed="rId7">
            <a:alphaModFix/>
          </a:blip>
          <a:srcRect b="0" l="0" r="0" t="0"/>
          <a:stretch/>
        </p:blipFill>
        <p:spPr>
          <a:xfrm>
            <a:off x="11000302" y="4927567"/>
            <a:ext cx="182880" cy="365760"/>
          </a:xfrm>
          <a:prstGeom prst="rect">
            <a:avLst/>
          </a:prstGeom>
          <a:noFill/>
          <a:ln>
            <a:noFill/>
          </a:ln>
        </p:spPr>
      </p:pic>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000"/>
              <a:buNone/>
            </a:pPr>
            <a:r>
              <a:rPr lang="en-US" sz="4000">
                <a:latin typeface="Times New Roman"/>
                <a:ea typeface="Times New Roman"/>
                <a:cs typeface="Times New Roman"/>
                <a:sym typeface="Times New Roman"/>
              </a:rPr>
              <a:t>4) Диез- дан дээшлүүлэг </a:t>
            </a:r>
            <a:endParaRPr sz="4000">
              <a:latin typeface="Times New Roman"/>
              <a:ea typeface="Times New Roman"/>
              <a:cs typeface="Times New Roman"/>
              <a:sym typeface="Times New Roman"/>
            </a:endParaRPr>
          </a:p>
          <a:p>
            <a:pPr indent="-254000" lvl="0" marL="91440" rtl="0" algn="l">
              <a:lnSpc>
                <a:spcPct val="90000"/>
              </a:lnSpc>
              <a:spcBef>
                <a:spcPts val="1400"/>
              </a:spcBef>
              <a:spcAft>
                <a:spcPts val="0"/>
              </a:spcAft>
              <a:buSzPts val="4000"/>
              <a:buChar char=" "/>
            </a:pPr>
            <a:r>
              <a:rPr lang="en-US" sz="4000">
                <a:latin typeface="Times New Roman"/>
                <a:ea typeface="Times New Roman"/>
                <a:cs typeface="Times New Roman"/>
                <a:sym typeface="Times New Roman"/>
              </a:rPr>
              <a:t>Бемоль- дан доошлуулга </a:t>
            </a:r>
            <a:endParaRPr sz="4000">
              <a:latin typeface="Times New Roman"/>
              <a:ea typeface="Times New Roman"/>
              <a:cs typeface="Times New Roman"/>
              <a:sym typeface="Times New Roman"/>
            </a:endParaRPr>
          </a:p>
          <a:p>
            <a:pPr indent="-254000" lvl="0" marL="91440" rtl="0" algn="l">
              <a:lnSpc>
                <a:spcPct val="90000"/>
              </a:lnSpc>
              <a:spcBef>
                <a:spcPts val="1400"/>
              </a:spcBef>
              <a:spcAft>
                <a:spcPts val="0"/>
              </a:spcAft>
              <a:buSzPts val="4000"/>
              <a:buChar char=" "/>
            </a:pPr>
            <a:r>
              <a:rPr lang="en-US" sz="4000">
                <a:latin typeface="Times New Roman"/>
                <a:ea typeface="Times New Roman"/>
                <a:cs typeface="Times New Roman"/>
                <a:sym typeface="Times New Roman"/>
              </a:rPr>
              <a:t>дубль диез- давхар дээшлүүлэг</a:t>
            </a:r>
            <a:endParaRPr sz="4000">
              <a:latin typeface="Times New Roman"/>
              <a:ea typeface="Times New Roman"/>
              <a:cs typeface="Times New Roman"/>
              <a:sym typeface="Times New Roman"/>
            </a:endParaRPr>
          </a:p>
          <a:p>
            <a:pPr indent="-254000" lvl="0" marL="91440" rtl="0" algn="l">
              <a:lnSpc>
                <a:spcPct val="90000"/>
              </a:lnSpc>
              <a:spcBef>
                <a:spcPts val="1400"/>
              </a:spcBef>
              <a:spcAft>
                <a:spcPts val="0"/>
              </a:spcAft>
              <a:buSzPts val="4000"/>
              <a:buChar char=" "/>
            </a:pPr>
            <a:r>
              <a:rPr lang="en-US" sz="4000">
                <a:latin typeface="Times New Roman"/>
                <a:ea typeface="Times New Roman"/>
                <a:cs typeface="Times New Roman"/>
                <a:sym typeface="Times New Roman"/>
              </a:rPr>
              <a:t>дубль бемоль- давхар доошлуулга </a:t>
            </a:r>
            <a:endParaRPr sz="4000">
              <a:latin typeface="Times New Roman"/>
              <a:ea typeface="Times New Roman"/>
              <a:cs typeface="Times New Roman"/>
              <a:sym typeface="Times New Roman"/>
            </a:endParaRPr>
          </a:p>
          <a:p>
            <a:pPr indent="-254000" lvl="0" marL="91440" rtl="0" algn="l">
              <a:lnSpc>
                <a:spcPct val="90000"/>
              </a:lnSpc>
              <a:spcBef>
                <a:spcPts val="1400"/>
              </a:spcBef>
              <a:spcAft>
                <a:spcPts val="0"/>
              </a:spcAft>
              <a:buSzPts val="4000"/>
              <a:buChar char=" "/>
            </a:pPr>
            <a:r>
              <a:rPr lang="en-US" sz="4000">
                <a:latin typeface="Times New Roman"/>
                <a:ea typeface="Times New Roman"/>
                <a:cs typeface="Times New Roman"/>
                <a:sym typeface="Times New Roman"/>
              </a:rPr>
              <a:t>бекар- цэвэршүүлэх гэсэн утгатай.</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6"/>
          <p:cNvSpPr txBox="1"/>
          <p:nvPr>
            <p:ph idx="1" type="body"/>
          </p:nvPr>
        </p:nvSpPr>
        <p:spPr>
          <a:xfrm>
            <a:off x="363983" y="1731146"/>
            <a:ext cx="11665259" cy="4456590"/>
          </a:xfrm>
          <a:prstGeom prst="rect">
            <a:avLst/>
          </a:prstGeom>
          <a:noFill/>
          <a:ln>
            <a:noFill/>
          </a:ln>
        </p:spPr>
        <p:txBody>
          <a:bodyPr anchorCtr="0" anchor="t" bIns="45700" lIns="0" spcFirstLastPara="1" rIns="0" wrap="square" tIns="45700">
            <a:normAutofit lnSpcReduction="10000"/>
          </a:bodyPr>
          <a:lstStyle/>
          <a:p>
            <a:pPr indent="0" lvl="0" marL="0" rtl="0" algn="l">
              <a:lnSpc>
                <a:spcPct val="90000"/>
              </a:lnSpc>
              <a:spcBef>
                <a:spcPts val="0"/>
              </a:spcBef>
              <a:spcAft>
                <a:spcPts val="0"/>
              </a:spcAft>
              <a:buSzPts val="4000"/>
              <a:buNone/>
            </a:pPr>
            <a:r>
              <a:rPr lang="en-US" sz="4000">
                <a:latin typeface="Times New Roman"/>
                <a:ea typeface="Times New Roman"/>
                <a:cs typeface="Times New Roman"/>
                <a:sym typeface="Times New Roman"/>
              </a:rPr>
              <a:t>5) </a:t>
            </a:r>
            <a:r>
              <a:rPr b="1" lang="en-US" sz="4000">
                <a:latin typeface="Times New Roman"/>
                <a:ea typeface="Times New Roman"/>
                <a:cs typeface="Times New Roman"/>
                <a:sym typeface="Times New Roman"/>
              </a:rPr>
              <a:t>Диатоник хагас тон- </a:t>
            </a:r>
            <a:r>
              <a:rPr lang="en-US" sz="4000">
                <a:latin typeface="Times New Roman"/>
                <a:ea typeface="Times New Roman"/>
                <a:cs typeface="Times New Roman"/>
                <a:sym typeface="Times New Roman"/>
              </a:rPr>
              <a:t>хоёр </a:t>
            </a:r>
            <a:r>
              <a:rPr b="1" lang="en-US" sz="4000">
                <a:latin typeface="Times New Roman"/>
                <a:ea typeface="Times New Roman"/>
                <a:cs typeface="Times New Roman"/>
                <a:sym typeface="Times New Roman"/>
              </a:rPr>
              <a:t>өөр</a:t>
            </a:r>
            <a:r>
              <a:rPr lang="en-US" sz="4000">
                <a:latin typeface="Times New Roman"/>
                <a:ea typeface="Times New Roman"/>
                <a:cs typeface="Times New Roman"/>
                <a:sym typeface="Times New Roman"/>
              </a:rPr>
              <a:t> нотны хоорондох хагас тоныг хэлнэ. (до-ре бемоль)</a:t>
            </a:r>
            <a:endParaRPr/>
          </a:p>
          <a:p>
            <a:pPr indent="-254000" lvl="0" marL="91440" rtl="0" algn="l">
              <a:lnSpc>
                <a:spcPct val="90000"/>
              </a:lnSpc>
              <a:spcBef>
                <a:spcPts val="1400"/>
              </a:spcBef>
              <a:spcAft>
                <a:spcPts val="0"/>
              </a:spcAft>
              <a:buSzPts val="4000"/>
              <a:buChar char=" "/>
            </a:pPr>
            <a:r>
              <a:rPr b="1" lang="en-US" sz="4000">
                <a:latin typeface="Times New Roman"/>
                <a:ea typeface="Times New Roman"/>
                <a:cs typeface="Times New Roman"/>
                <a:sym typeface="Times New Roman"/>
              </a:rPr>
              <a:t>Хроматик хагас тон- </a:t>
            </a:r>
            <a:r>
              <a:rPr lang="en-US" sz="4000">
                <a:latin typeface="Times New Roman"/>
                <a:ea typeface="Times New Roman"/>
                <a:cs typeface="Times New Roman"/>
                <a:sym typeface="Times New Roman"/>
              </a:rPr>
              <a:t>хоёр </a:t>
            </a:r>
            <a:r>
              <a:rPr b="1" lang="en-US" sz="4000">
                <a:latin typeface="Times New Roman"/>
                <a:ea typeface="Times New Roman"/>
                <a:cs typeface="Times New Roman"/>
                <a:sym typeface="Times New Roman"/>
              </a:rPr>
              <a:t>ижил </a:t>
            </a:r>
            <a:r>
              <a:rPr lang="en-US" sz="4000">
                <a:latin typeface="Times New Roman"/>
                <a:ea typeface="Times New Roman"/>
                <a:cs typeface="Times New Roman"/>
                <a:sym typeface="Times New Roman"/>
              </a:rPr>
              <a:t>нотны хоорондох хагас тоныг хэлнэ (до-до диез) үүгээрээ ондоосно.</a:t>
            </a:r>
            <a:endParaRPr sz="4000">
              <a:latin typeface="Times New Roman"/>
              <a:ea typeface="Times New Roman"/>
              <a:cs typeface="Times New Roman"/>
              <a:sym typeface="Times New Roman"/>
            </a:endParaRPr>
          </a:p>
          <a:p>
            <a:pPr indent="0" lvl="0" marL="0" rtl="0" algn="l">
              <a:lnSpc>
                <a:spcPct val="90000"/>
              </a:lnSpc>
              <a:spcBef>
                <a:spcPts val="1400"/>
              </a:spcBef>
              <a:spcAft>
                <a:spcPts val="0"/>
              </a:spcAft>
              <a:buSzPts val="4000"/>
              <a:buNone/>
            </a:pPr>
            <a:r>
              <a:rPr lang="en-US" sz="4000">
                <a:latin typeface="Times New Roman"/>
                <a:ea typeface="Times New Roman"/>
                <a:cs typeface="Times New Roman"/>
                <a:sym typeface="Times New Roman"/>
              </a:rPr>
              <a:t>6) Энгармонизм гэдэг нь өрөг шилжүүлэг буюу нийцтэй, найртай гэсэн үгнээс гаралтай. Мөн өргийн хувьд өөр боловч дуурьслын хувьд ижил эгшиг, хам эгшгийг хэлнэ.</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US">
                <a:latin typeface="Times New Roman"/>
                <a:ea typeface="Times New Roman"/>
                <a:cs typeface="Times New Roman"/>
                <a:sym typeface="Times New Roman"/>
              </a:rPr>
              <a:t>ДЭВТЭР ДЭЭР</a:t>
            </a:r>
            <a:endParaRPr>
              <a:latin typeface="Times New Roman"/>
              <a:ea typeface="Times New Roman"/>
              <a:cs typeface="Times New Roman"/>
              <a:sym typeface="Times New Roman"/>
            </a:endParaRPr>
          </a:p>
        </p:txBody>
      </p:sp>
      <p:sp>
        <p:nvSpPr>
          <p:cNvPr id="199" name="Google Shape;199;p1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514350" lvl="0" marL="514350" rtl="0" algn="l">
              <a:lnSpc>
                <a:spcPct val="90000"/>
              </a:lnSpc>
              <a:spcBef>
                <a:spcPts val="0"/>
              </a:spcBef>
              <a:spcAft>
                <a:spcPts val="0"/>
              </a:spcAft>
              <a:buSzPts val="4400"/>
              <a:buFont typeface="Calibri"/>
              <a:buAutoNum type="arabicParenR"/>
            </a:pPr>
            <a:r>
              <a:rPr lang="en-US" sz="4400">
                <a:latin typeface="Times New Roman"/>
                <a:ea typeface="Times New Roman"/>
                <a:cs typeface="Times New Roman"/>
                <a:sym typeface="Times New Roman"/>
              </a:rPr>
              <a:t>Үндсэн эгшиг бүрээс өгссөн, уруудсан хэлбэрээр хагас, бүтэн шат байгуулж үеэр бич.</a:t>
            </a:r>
            <a:endParaRPr sz="4400">
              <a:latin typeface="Times New Roman"/>
              <a:ea typeface="Times New Roman"/>
              <a:cs typeface="Times New Roman"/>
              <a:sym typeface="Times New Roman"/>
            </a:endParaRPr>
          </a:p>
          <a:p>
            <a:pPr indent="-514350" lvl="1" marL="971550" rtl="0" algn="l">
              <a:lnSpc>
                <a:spcPct val="90000"/>
              </a:lnSpc>
              <a:spcBef>
                <a:spcPts val="400"/>
              </a:spcBef>
              <a:spcAft>
                <a:spcPts val="0"/>
              </a:spcAft>
              <a:buSzPts val="4000"/>
              <a:buFont typeface="Calibri"/>
              <a:buAutoNum type="alphaLcParenR"/>
            </a:pPr>
            <a:r>
              <a:rPr lang="en-US" sz="4000">
                <a:latin typeface="Times New Roman"/>
                <a:ea typeface="Times New Roman"/>
                <a:cs typeface="Times New Roman"/>
                <a:sym typeface="Times New Roman"/>
              </a:rPr>
              <a:t>Өгссөн хагас тон</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Өгссөн бүтэн тон</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Уруудсан хагас тон</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Уруудсан бүтэн тон</a:t>
            </a:r>
            <a:endParaRPr sz="4000">
              <a:latin typeface="Times New Roman"/>
              <a:ea typeface="Times New Roman"/>
              <a:cs typeface="Times New Roman"/>
              <a:sym typeface="Times New Roman"/>
            </a:endParaRPr>
          </a:p>
          <a:p>
            <a:pPr indent="-234950" lvl="0" marL="514350" rtl="0" algn="l">
              <a:lnSpc>
                <a:spcPct val="90000"/>
              </a:lnSpc>
              <a:spcBef>
                <a:spcPts val="1600"/>
              </a:spcBef>
              <a:spcAft>
                <a:spcPts val="0"/>
              </a:spcAft>
              <a:buSzPts val="4400"/>
              <a:buFont typeface="Calibri"/>
              <a:buNone/>
            </a:pPr>
            <a:r>
              <a:t/>
            </a:r>
            <a:endParaRPr sz="4400">
              <a:latin typeface="Times New Roman"/>
              <a:ea typeface="Times New Roman"/>
              <a:cs typeface="Times New Roman"/>
              <a:sym typeface="Times New Roman"/>
            </a:endParaRPr>
          </a:p>
        </p:txBody>
      </p:sp>
    </p:spTree>
  </p:cSld>
  <p:clrMapOvr>
    <a:masterClrMapping/>
  </p:clrMapOvr>
  <p:transition spd="slow">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8"/>
          <p:cNvSpPr txBox="1"/>
          <p:nvPr>
            <p:ph idx="1" type="body"/>
          </p:nvPr>
        </p:nvSpPr>
        <p:spPr>
          <a:xfrm>
            <a:off x="584875" y="692450"/>
            <a:ext cx="11290500" cy="5664000"/>
          </a:xfrm>
          <a:prstGeom prst="rect">
            <a:avLst/>
          </a:prstGeom>
          <a:noFill/>
          <a:ln>
            <a:noFill/>
          </a:ln>
        </p:spPr>
        <p:txBody>
          <a:bodyPr anchorCtr="0" anchor="t" bIns="45700" lIns="0" spcFirstLastPara="1" rIns="0" wrap="square" tIns="45700">
            <a:normAutofit lnSpcReduction="10000"/>
          </a:bodyPr>
          <a:lstStyle/>
          <a:p>
            <a:pPr indent="0" lvl="0" marL="0" rtl="0" algn="just">
              <a:lnSpc>
                <a:spcPct val="70000"/>
              </a:lnSpc>
              <a:spcBef>
                <a:spcPts val="0"/>
              </a:spcBef>
              <a:spcAft>
                <a:spcPts val="0"/>
              </a:spcAft>
              <a:buSzPts val="4000"/>
              <a:buNone/>
            </a:pPr>
            <a:r>
              <a:t/>
            </a:r>
            <a:endParaRPr sz="3700">
              <a:latin typeface="Times New Roman"/>
              <a:ea typeface="Times New Roman"/>
              <a:cs typeface="Times New Roman"/>
              <a:sym typeface="Times New Roman"/>
            </a:endParaRPr>
          </a:p>
          <a:p>
            <a:pPr indent="0" lvl="0" marL="0" rtl="0" algn="just">
              <a:lnSpc>
                <a:spcPct val="70000"/>
              </a:lnSpc>
              <a:spcBef>
                <a:spcPts val="0"/>
              </a:spcBef>
              <a:spcAft>
                <a:spcPts val="0"/>
              </a:spcAft>
              <a:buSzPts val="4000"/>
              <a:buNone/>
            </a:pPr>
            <a:r>
              <a:rPr lang="en-US" sz="3700">
                <a:latin typeface="Times New Roman"/>
                <a:ea typeface="Times New Roman"/>
                <a:cs typeface="Times New Roman"/>
                <a:sym typeface="Times New Roman"/>
              </a:rPr>
              <a:t>1)</a:t>
            </a:r>
            <a:endParaRPr sz="3700">
              <a:latin typeface="Times New Roman"/>
              <a:ea typeface="Times New Roman"/>
              <a:cs typeface="Times New Roman"/>
              <a:sym typeface="Times New Roman"/>
            </a:endParaRPr>
          </a:p>
          <a:p>
            <a:pPr indent="0" lvl="0" marL="0" rtl="0" algn="l">
              <a:lnSpc>
                <a:spcPct val="70000"/>
              </a:lnSpc>
              <a:spcBef>
                <a:spcPts val="0"/>
              </a:spcBef>
              <a:spcAft>
                <a:spcPts val="0"/>
              </a:spcAft>
              <a:buSzPts val="4000"/>
              <a:buNone/>
            </a:pPr>
            <a:r>
              <a:t/>
            </a:r>
            <a:endParaRPr sz="3700">
              <a:latin typeface="Times New Roman"/>
              <a:ea typeface="Times New Roman"/>
              <a:cs typeface="Times New Roman"/>
              <a:sym typeface="Times New Roman"/>
            </a:endParaRPr>
          </a:p>
          <a:p>
            <a:pPr indent="0" lvl="0" marL="0" rtl="0" algn="l">
              <a:lnSpc>
                <a:spcPct val="70000"/>
              </a:lnSpc>
              <a:spcBef>
                <a:spcPts val="0"/>
              </a:spcBef>
              <a:spcAft>
                <a:spcPts val="0"/>
              </a:spcAft>
              <a:buSzPts val="4000"/>
              <a:buNone/>
            </a:pPr>
            <a:r>
              <a:rPr lang="en-US" sz="3700">
                <a:latin typeface="Times New Roman"/>
                <a:ea typeface="Times New Roman"/>
                <a:cs typeface="Times New Roman"/>
                <a:sym typeface="Times New Roman"/>
              </a:rPr>
              <a:t>a)</a:t>
            </a:r>
            <a:r>
              <a:rPr lang="en-US" sz="3700">
                <a:latin typeface="Times New Roman"/>
                <a:ea typeface="Times New Roman"/>
                <a:cs typeface="Times New Roman"/>
                <a:sym typeface="Times New Roman"/>
              </a:rPr>
              <a:t>До-диез, ре-диез, ми-диез, фа-диез, соль-диез, ля-диез, си-диез</a:t>
            </a:r>
            <a:endParaRPr sz="3700">
              <a:latin typeface="Times New Roman"/>
              <a:ea typeface="Times New Roman"/>
              <a:cs typeface="Times New Roman"/>
              <a:sym typeface="Times New Roman"/>
            </a:endParaRPr>
          </a:p>
          <a:p>
            <a:pPr indent="0" lvl="0" marL="0" rtl="0" algn="l">
              <a:lnSpc>
                <a:spcPct val="70000"/>
              </a:lnSpc>
              <a:spcBef>
                <a:spcPts val="1400"/>
              </a:spcBef>
              <a:spcAft>
                <a:spcPts val="0"/>
              </a:spcAft>
              <a:buNone/>
            </a:pPr>
            <a:r>
              <a:rPr lang="en-US" sz="3700">
                <a:latin typeface="Times New Roman"/>
                <a:ea typeface="Times New Roman"/>
                <a:cs typeface="Times New Roman"/>
                <a:sym typeface="Times New Roman"/>
              </a:rPr>
              <a:t>b)</a:t>
            </a:r>
            <a:r>
              <a:rPr lang="en-US" sz="3700">
                <a:latin typeface="Times New Roman"/>
                <a:ea typeface="Times New Roman"/>
                <a:cs typeface="Times New Roman"/>
                <a:sym typeface="Times New Roman"/>
              </a:rPr>
              <a:t>До-дубль-диез, ре-дубль-диез, ми-дубль-диез, фа-дубль-диез, соль-дубль-диез, ля-дубль-диез, си-дубль-диез</a:t>
            </a:r>
            <a:endParaRPr sz="3700">
              <a:latin typeface="Times New Roman"/>
              <a:ea typeface="Times New Roman"/>
              <a:cs typeface="Times New Roman"/>
              <a:sym typeface="Times New Roman"/>
            </a:endParaRPr>
          </a:p>
          <a:p>
            <a:pPr indent="0" lvl="0" marL="0" rtl="0" algn="l">
              <a:lnSpc>
                <a:spcPct val="70000"/>
              </a:lnSpc>
              <a:spcBef>
                <a:spcPts val="1400"/>
              </a:spcBef>
              <a:spcAft>
                <a:spcPts val="0"/>
              </a:spcAft>
              <a:buNone/>
            </a:pPr>
            <a:r>
              <a:rPr lang="en-US" sz="3700">
                <a:latin typeface="Times New Roman"/>
                <a:ea typeface="Times New Roman"/>
                <a:cs typeface="Times New Roman"/>
                <a:sym typeface="Times New Roman"/>
              </a:rPr>
              <a:t>c)До-бемоль, ре-бемоль, ми-бемоль, фа-бемоль, соль-бемоль, ля-бемоль, си-бемоль</a:t>
            </a:r>
            <a:endParaRPr sz="3700">
              <a:latin typeface="Times New Roman"/>
              <a:ea typeface="Times New Roman"/>
              <a:cs typeface="Times New Roman"/>
              <a:sym typeface="Times New Roman"/>
            </a:endParaRPr>
          </a:p>
          <a:p>
            <a:pPr indent="0" lvl="0" marL="0" rtl="0" algn="l">
              <a:lnSpc>
                <a:spcPct val="70000"/>
              </a:lnSpc>
              <a:spcBef>
                <a:spcPts val="1400"/>
              </a:spcBef>
              <a:spcAft>
                <a:spcPts val="0"/>
              </a:spcAft>
              <a:buNone/>
            </a:pPr>
            <a:r>
              <a:rPr lang="en-US" sz="3700">
                <a:latin typeface="Times New Roman"/>
                <a:ea typeface="Times New Roman"/>
                <a:cs typeface="Times New Roman"/>
                <a:sym typeface="Times New Roman"/>
              </a:rPr>
              <a:t>d)До-дубль-бемоль, ре-дубль-бемоль, ми-дубль-бемоль, фа-дубль-бемоль, соль-дубль-бемоль, ля-дубль-бемоль, си-дубль-бемоль</a:t>
            </a:r>
            <a:endParaRPr sz="3700">
              <a:latin typeface="Times New Roman"/>
              <a:ea typeface="Times New Roman"/>
              <a:cs typeface="Times New Roman"/>
              <a:sym typeface="Times New Roman"/>
            </a:endParaRPr>
          </a:p>
        </p:txBody>
      </p:sp>
    </p:spTree>
  </p:cSld>
  <p:clrMapOvr>
    <a:masterClrMapping/>
  </p:clrMapOvr>
  <p:transition spd="slow">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9"/>
          <p:cNvSpPr txBox="1"/>
          <p:nvPr>
            <p:ph type="title"/>
          </p:nvPr>
        </p:nvSpPr>
        <p:spPr>
          <a:xfrm>
            <a:off x="1992702" y="286603"/>
            <a:ext cx="9162978"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Дасгал</a:t>
            </a:r>
            <a:endParaRPr/>
          </a:p>
        </p:txBody>
      </p:sp>
      <p:sp>
        <p:nvSpPr>
          <p:cNvPr id="210" name="Google Shape;210;p1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000"/>
              <a:buNone/>
            </a:pPr>
            <a:r>
              <a:rPr lang="en-US" sz="4000">
                <a:latin typeface="Times New Roman"/>
                <a:ea typeface="Times New Roman"/>
                <a:cs typeface="Times New Roman"/>
                <a:sym typeface="Times New Roman"/>
              </a:rPr>
              <a:t>2</a:t>
            </a:r>
            <a:r>
              <a:rPr b="1" lang="en-US" sz="4000">
                <a:latin typeface="Times New Roman"/>
                <a:ea typeface="Times New Roman"/>
                <a:cs typeface="Times New Roman"/>
                <a:sym typeface="Times New Roman"/>
              </a:rPr>
              <a:t>) Дараах үеэр бичсэн эгшгүүдийг үсгээр буулга.</a:t>
            </a:r>
            <a:endParaRPr b="1" sz="4000">
              <a:latin typeface="Times New Roman"/>
              <a:ea typeface="Times New Roman"/>
              <a:cs typeface="Times New Roman"/>
              <a:sym typeface="Times New Roman"/>
            </a:endParaRPr>
          </a:p>
          <a:p>
            <a:pPr indent="0" lvl="0" marL="0" rtl="0" algn="l">
              <a:lnSpc>
                <a:spcPct val="90000"/>
              </a:lnSpc>
              <a:spcBef>
                <a:spcPts val="1400"/>
              </a:spcBef>
              <a:spcAft>
                <a:spcPts val="0"/>
              </a:spcAft>
              <a:buSzPts val="4000"/>
              <a:buNone/>
            </a:pPr>
            <a:r>
              <a:rPr lang="en-US" sz="4000">
                <a:latin typeface="Times New Roman"/>
                <a:ea typeface="Times New Roman"/>
                <a:cs typeface="Times New Roman"/>
                <a:sym typeface="Times New Roman"/>
              </a:rPr>
              <a:t>До-дубль-диез, си-бемоль, фа-дубль-диез, ля-бемоль, ре-диез, ми-дубль-бемоль, си-диез, до-бемоль, соль-дубль-диез, ми-бемоль, ля-диез.</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0"/>
          <p:cNvSpPr txBox="1"/>
          <p:nvPr>
            <p:ph idx="1" type="body"/>
          </p:nvPr>
        </p:nvSpPr>
        <p:spPr>
          <a:xfrm>
            <a:off x="1097280" y="1845734"/>
            <a:ext cx="10058400" cy="2156923"/>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7200"/>
              <a:buNone/>
            </a:pPr>
            <a:r>
              <a:rPr lang="en-US" sz="7200">
                <a:latin typeface="Times New Roman"/>
                <a:ea typeface="Times New Roman"/>
                <a:cs typeface="Times New Roman"/>
                <a:sym typeface="Times New Roman"/>
              </a:rPr>
              <a:t>2) cisis, b, fisis, as, dis, eses, his, ces, gisis, es, ais</a:t>
            </a:r>
            <a:endParaRPr/>
          </a:p>
          <a:p>
            <a:pPr indent="0" lvl="0" marL="0" rtl="0" algn="l">
              <a:lnSpc>
                <a:spcPct val="90000"/>
              </a:lnSpc>
              <a:spcBef>
                <a:spcPts val="1400"/>
              </a:spcBef>
              <a:spcAft>
                <a:spcPts val="0"/>
              </a:spcAft>
              <a:buSzPts val="7200"/>
              <a:buNone/>
            </a:pPr>
            <a:r>
              <a:t/>
            </a:r>
            <a:endParaRPr sz="7200">
              <a:latin typeface="Times New Roman"/>
              <a:ea typeface="Times New Roman"/>
              <a:cs typeface="Times New Roman"/>
              <a:sym typeface="Times New Roman"/>
            </a:endParaRPr>
          </a:p>
        </p:txBody>
      </p:sp>
    </p:spTree>
  </p:cSld>
  <p:clrMapOvr>
    <a:masterClrMapping/>
  </p:clrMapOvr>
  <p:transition spd="slow">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t/>
            </a:r>
            <a:endParaRPr/>
          </a:p>
        </p:txBody>
      </p:sp>
      <p:sp>
        <p:nvSpPr>
          <p:cNvPr id="221" name="Google Shape;221;p2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000"/>
              <a:buNone/>
            </a:pPr>
            <a:r>
              <a:rPr b="1" lang="en-US" sz="4000">
                <a:latin typeface="Times New Roman"/>
                <a:ea typeface="Times New Roman"/>
                <a:cs typeface="Times New Roman"/>
                <a:sym typeface="Times New Roman"/>
              </a:rPr>
              <a:t>3) Дараах үсгээр бичсэн эгшгүүдийг үеэр буулга.</a:t>
            </a:r>
            <a:endParaRPr b="1" sz="4000">
              <a:latin typeface="Times New Roman"/>
              <a:ea typeface="Times New Roman"/>
              <a:cs typeface="Times New Roman"/>
              <a:sym typeface="Times New Roman"/>
            </a:endParaRPr>
          </a:p>
          <a:p>
            <a:pPr indent="0" lvl="0" marL="0" rtl="0" algn="l">
              <a:lnSpc>
                <a:spcPct val="90000"/>
              </a:lnSpc>
              <a:spcBef>
                <a:spcPts val="1400"/>
              </a:spcBef>
              <a:spcAft>
                <a:spcPts val="0"/>
              </a:spcAft>
              <a:buSzPts val="4000"/>
              <a:buNone/>
            </a:pPr>
            <a:r>
              <a:rPr lang="en-US" sz="4000">
                <a:latin typeface="Times New Roman"/>
                <a:ea typeface="Times New Roman"/>
                <a:cs typeface="Times New Roman"/>
                <a:sym typeface="Times New Roman"/>
              </a:rPr>
              <a:t>des, as, eisis, ges, fis, ceses, gisis, dis, feses, aisis, ces, es, b, ces, hisis</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just">
              <a:lnSpc>
                <a:spcPct val="90000"/>
              </a:lnSpc>
              <a:spcBef>
                <a:spcPts val="0"/>
              </a:spcBef>
              <a:spcAft>
                <a:spcPts val="0"/>
              </a:spcAft>
              <a:buSzPts val="4000"/>
              <a:buNone/>
            </a:pPr>
            <a:r>
              <a:rPr lang="en-US" sz="4000">
                <a:latin typeface="Times New Roman"/>
                <a:ea typeface="Times New Roman"/>
                <a:cs typeface="Times New Roman"/>
                <a:sym typeface="Times New Roman"/>
              </a:rPr>
              <a:t>3) ре-бемоль, ля-бемоль, ми-дубль-диез, соль-бемоль, фа-диез, до-дубль-бемоль, соль-дубль-диез, ре-диез, фа-дубль-бемоль, ля-дубль-диез, до-бемоль, ми-бемоль, си-бемоль, до-бемоль, си-дубль-диез</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3"/>
          <p:cNvSpPr txBox="1"/>
          <p:nvPr>
            <p:ph idx="1" type="body"/>
          </p:nvPr>
        </p:nvSpPr>
        <p:spPr>
          <a:xfrm>
            <a:off x="1097280" y="1990977"/>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000"/>
              <a:buNone/>
            </a:pPr>
            <a:r>
              <a:rPr lang="en-US" sz="4000">
                <a:latin typeface="Times New Roman"/>
                <a:ea typeface="Times New Roman"/>
                <a:cs typeface="Times New Roman"/>
                <a:sym typeface="Times New Roman"/>
              </a:rPr>
              <a:t>4</a:t>
            </a:r>
            <a:r>
              <a:rPr b="1" lang="en-US" sz="4000">
                <a:latin typeface="Times New Roman"/>
                <a:ea typeface="Times New Roman"/>
                <a:cs typeface="Times New Roman"/>
                <a:sym typeface="Times New Roman"/>
              </a:rPr>
              <a:t>)</a:t>
            </a:r>
            <a:r>
              <a:rPr lang="en-US" sz="4000">
                <a:latin typeface="Times New Roman"/>
                <a:ea typeface="Times New Roman"/>
                <a:cs typeface="Times New Roman"/>
                <a:sym typeface="Times New Roman"/>
              </a:rPr>
              <a:t> </a:t>
            </a:r>
            <a:r>
              <a:rPr b="1" lang="en-US" sz="4000">
                <a:latin typeface="Times New Roman"/>
                <a:ea typeface="Times New Roman"/>
                <a:cs typeface="Times New Roman"/>
                <a:sym typeface="Times New Roman"/>
              </a:rPr>
              <a:t>Дараах эгшгүүдээс хроматик болон диатоникийн хагас тоныг дээш, доош байгуулж бич.</a:t>
            </a:r>
            <a:endParaRPr b="1" sz="4000">
              <a:latin typeface="Times New Roman"/>
              <a:ea typeface="Times New Roman"/>
              <a:cs typeface="Times New Roman"/>
              <a:sym typeface="Times New Roman"/>
            </a:endParaRPr>
          </a:p>
          <a:p>
            <a:pPr indent="0" lvl="0" marL="0" rtl="0" algn="l">
              <a:lnSpc>
                <a:spcPct val="90000"/>
              </a:lnSpc>
              <a:spcBef>
                <a:spcPts val="1400"/>
              </a:spcBef>
              <a:spcAft>
                <a:spcPts val="0"/>
              </a:spcAft>
              <a:buSzPts val="4000"/>
              <a:buNone/>
            </a:pPr>
            <a:r>
              <a:rPr lang="en-US" sz="4000">
                <a:latin typeface="Times New Roman"/>
                <a:ea typeface="Times New Roman"/>
                <a:cs typeface="Times New Roman"/>
                <a:sym typeface="Times New Roman"/>
              </a:rPr>
              <a:t>b</a:t>
            </a:r>
            <a:r>
              <a:rPr baseline="30000" lang="en-US" sz="4000"/>
              <a:t>1</a:t>
            </a:r>
            <a:r>
              <a:rPr lang="en-US" sz="4000">
                <a:latin typeface="Times New Roman"/>
                <a:ea typeface="Times New Roman"/>
                <a:cs typeface="Times New Roman"/>
                <a:sym typeface="Times New Roman"/>
              </a:rPr>
              <a:t>, d</a:t>
            </a:r>
            <a:r>
              <a:rPr baseline="30000" lang="en-US" sz="4000"/>
              <a:t>1</a:t>
            </a:r>
            <a:r>
              <a:rPr lang="en-US" sz="4000">
                <a:latin typeface="Times New Roman"/>
                <a:ea typeface="Times New Roman"/>
                <a:cs typeface="Times New Roman"/>
                <a:sym typeface="Times New Roman"/>
              </a:rPr>
              <a:t>, cis</a:t>
            </a:r>
            <a:r>
              <a:rPr baseline="30000" lang="en-US" sz="4000"/>
              <a:t>1</a:t>
            </a:r>
            <a:r>
              <a:rPr lang="en-US" sz="4000">
                <a:latin typeface="Times New Roman"/>
                <a:ea typeface="Times New Roman"/>
                <a:cs typeface="Times New Roman"/>
                <a:sym typeface="Times New Roman"/>
              </a:rPr>
              <a:t>, es</a:t>
            </a:r>
            <a:r>
              <a:rPr baseline="30000" lang="en-US" sz="4000"/>
              <a:t>1</a:t>
            </a:r>
            <a:r>
              <a:rPr lang="en-US" sz="4000">
                <a:latin typeface="Times New Roman"/>
                <a:ea typeface="Times New Roman"/>
                <a:cs typeface="Times New Roman"/>
                <a:sym typeface="Times New Roman"/>
              </a:rPr>
              <a:t>, f</a:t>
            </a:r>
            <a:r>
              <a:rPr baseline="30000" lang="en-US" sz="4000"/>
              <a:t>1</a:t>
            </a:r>
            <a:r>
              <a:rPr lang="en-US" sz="4000">
                <a:latin typeface="Times New Roman"/>
                <a:ea typeface="Times New Roman"/>
                <a:cs typeface="Times New Roman"/>
                <a:sym typeface="Times New Roman"/>
              </a:rPr>
              <a:t>, ges</a:t>
            </a:r>
            <a:r>
              <a:rPr baseline="30000" lang="en-US" sz="4000"/>
              <a:t>1</a:t>
            </a:r>
            <a:r>
              <a:rPr lang="en-US" sz="4000">
                <a:latin typeface="Times New Roman"/>
                <a:ea typeface="Times New Roman"/>
                <a:cs typeface="Times New Roman"/>
                <a:sym typeface="Times New Roman"/>
              </a:rPr>
              <a:t>, deses</a:t>
            </a:r>
            <a:r>
              <a:rPr baseline="30000" lang="en-US" sz="4000"/>
              <a:t>1</a:t>
            </a:r>
            <a:r>
              <a:rPr lang="en-US" sz="4000">
                <a:latin typeface="Times New Roman"/>
                <a:ea typeface="Times New Roman"/>
                <a:cs typeface="Times New Roman"/>
                <a:sym typeface="Times New Roman"/>
              </a:rPr>
              <a:t>, a</a:t>
            </a:r>
            <a:r>
              <a:rPr baseline="30000" lang="en-US" sz="4000"/>
              <a:t>1</a:t>
            </a:r>
            <a:r>
              <a:rPr lang="en-US" sz="4000">
                <a:latin typeface="Times New Roman"/>
                <a:ea typeface="Times New Roman"/>
                <a:cs typeface="Times New Roman"/>
                <a:sym typeface="Times New Roman"/>
              </a:rPr>
              <a:t>, gis</a:t>
            </a:r>
            <a:r>
              <a:rPr baseline="30000" lang="en-US" sz="4000"/>
              <a:t>1</a:t>
            </a:r>
            <a:endParaRPr sz="4000">
              <a:latin typeface="Times New Roman"/>
              <a:ea typeface="Times New Roman"/>
              <a:cs typeface="Times New Roman"/>
              <a:sym typeface="Times New Roman"/>
            </a:endParaRPr>
          </a:p>
          <a:p>
            <a:pPr indent="0" lvl="0" marL="91440" rtl="0" algn="l">
              <a:lnSpc>
                <a:spcPct val="90000"/>
              </a:lnSpc>
              <a:spcBef>
                <a:spcPts val="1400"/>
              </a:spcBef>
              <a:spcAft>
                <a:spcPts val="0"/>
              </a:spcAft>
              <a:buSzPts val="40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4"/>
          <p:cNvSpPr txBox="1"/>
          <p:nvPr>
            <p:ph type="title"/>
          </p:nvPr>
        </p:nvSpPr>
        <p:spPr>
          <a:xfrm>
            <a:off x="120737" y="191755"/>
            <a:ext cx="10058400" cy="743061"/>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lang="en-US">
                <a:latin typeface="Times New Roman"/>
                <a:ea typeface="Times New Roman"/>
                <a:cs typeface="Times New Roman"/>
                <a:sym typeface="Times New Roman"/>
              </a:rPr>
              <a:t>4)</a:t>
            </a:r>
            <a:endParaRPr/>
          </a:p>
        </p:txBody>
      </p:sp>
      <p:pic>
        <p:nvPicPr>
          <p:cNvPr id="237" name="Google Shape;237;p24"/>
          <p:cNvPicPr preferRelativeResize="0"/>
          <p:nvPr>
            <p:ph idx="1" type="body"/>
          </p:nvPr>
        </p:nvPicPr>
        <p:blipFill rotWithShape="1">
          <a:blip r:embed="rId3">
            <a:alphaModFix/>
          </a:blip>
          <a:srcRect b="18603" l="34102" r="7924" t="17441"/>
          <a:stretch/>
        </p:blipFill>
        <p:spPr>
          <a:xfrm>
            <a:off x="685059" y="191755"/>
            <a:ext cx="11131120" cy="6022614"/>
          </a:xfrm>
          <a:prstGeom prst="rect">
            <a:avLst/>
          </a:prstGeom>
          <a:noFill/>
          <a:ln>
            <a:noFill/>
          </a:ln>
        </p:spPr>
      </p:pic>
      <p:sp>
        <p:nvSpPr>
          <p:cNvPr id="238" name="Google Shape;238;p24"/>
          <p:cNvSpPr txBox="1"/>
          <p:nvPr/>
        </p:nvSpPr>
        <p:spPr>
          <a:xfrm>
            <a:off x="1845350" y="6328150"/>
            <a:ext cx="5795700" cy="354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sz="1100">
                <a:solidFill>
                  <a:schemeClr val="dk1"/>
                </a:solidFill>
                <a:latin typeface="Times New Roman"/>
                <a:ea typeface="Times New Roman"/>
                <a:cs typeface="Times New Roman"/>
                <a:sym typeface="Times New Roman"/>
              </a:rPr>
              <a:t>Дасгал ажлууд, Э.Зулцэцэг, Сибилеус программаар бэлдсэн хувилбар 1</a:t>
            </a:r>
            <a:endParaRPr sz="11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000"/>
              <a:buNone/>
            </a:pPr>
            <a:r>
              <a:rPr b="1" lang="en-US" sz="4000">
                <a:latin typeface="Times New Roman"/>
                <a:ea typeface="Times New Roman"/>
                <a:cs typeface="Times New Roman"/>
                <a:sym typeface="Times New Roman"/>
              </a:rPr>
              <a:t>5) Дараах эгшгүүдээс хроматик болон диатоникийн бүтэн тоныг дээш, доош байгуулж бич. </a:t>
            </a:r>
            <a:endParaRPr b="1" sz="4000">
              <a:latin typeface="Times New Roman"/>
              <a:ea typeface="Times New Roman"/>
              <a:cs typeface="Times New Roman"/>
              <a:sym typeface="Times New Roman"/>
            </a:endParaRPr>
          </a:p>
          <a:p>
            <a:pPr indent="0" lvl="0" marL="0" rtl="0" algn="l">
              <a:lnSpc>
                <a:spcPct val="90000"/>
              </a:lnSpc>
              <a:spcBef>
                <a:spcPts val="1400"/>
              </a:spcBef>
              <a:spcAft>
                <a:spcPts val="0"/>
              </a:spcAft>
              <a:buSzPts val="2000"/>
              <a:buNone/>
            </a:pPr>
            <a:r>
              <a:rPr lang="en-US"/>
              <a:t> </a:t>
            </a:r>
            <a:r>
              <a:rPr lang="en-US" sz="3600"/>
              <a:t>b</a:t>
            </a:r>
            <a:r>
              <a:rPr baseline="30000" lang="en-US" sz="3600"/>
              <a:t>1</a:t>
            </a:r>
            <a:r>
              <a:rPr lang="en-US" sz="4000">
                <a:latin typeface="Times New Roman"/>
                <a:ea typeface="Times New Roman"/>
                <a:cs typeface="Times New Roman"/>
                <a:sym typeface="Times New Roman"/>
              </a:rPr>
              <a:t>, c</a:t>
            </a:r>
            <a:r>
              <a:rPr baseline="30000" lang="en-US" sz="4000"/>
              <a:t>2</a:t>
            </a:r>
            <a:r>
              <a:rPr lang="en-US" sz="4000">
                <a:latin typeface="Times New Roman"/>
                <a:ea typeface="Times New Roman"/>
                <a:cs typeface="Times New Roman"/>
                <a:sym typeface="Times New Roman"/>
              </a:rPr>
              <a:t>, dis</a:t>
            </a:r>
            <a:r>
              <a:rPr baseline="30000" lang="en-US" sz="4000"/>
              <a:t>2</a:t>
            </a:r>
            <a:r>
              <a:rPr lang="en-US" sz="4000">
                <a:latin typeface="Times New Roman"/>
                <a:ea typeface="Times New Roman"/>
                <a:cs typeface="Times New Roman"/>
                <a:sym typeface="Times New Roman"/>
              </a:rPr>
              <a:t>, g</a:t>
            </a:r>
            <a:r>
              <a:rPr baseline="30000" lang="en-US" sz="4000"/>
              <a:t>1</a:t>
            </a:r>
            <a:r>
              <a:rPr lang="en-US" sz="4000">
                <a:latin typeface="Times New Roman"/>
                <a:ea typeface="Times New Roman"/>
                <a:cs typeface="Times New Roman"/>
                <a:sym typeface="Times New Roman"/>
              </a:rPr>
              <a:t>, eses</a:t>
            </a:r>
            <a:r>
              <a:rPr baseline="30000" lang="en-US" sz="4000"/>
              <a:t>1</a:t>
            </a:r>
            <a:r>
              <a:rPr lang="en-US" sz="4000">
                <a:latin typeface="Times New Roman"/>
                <a:ea typeface="Times New Roman"/>
                <a:cs typeface="Times New Roman"/>
                <a:sym typeface="Times New Roman"/>
              </a:rPr>
              <a:t>, aisis</a:t>
            </a:r>
            <a:r>
              <a:rPr baseline="30000" lang="en-US" sz="4000"/>
              <a:t>1</a:t>
            </a:r>
            <a:r>
              <a:rPr lang="en-US" sz="4000">
                <a:latin typeface="Times New Roman"/>
                <a:ea typeface="Times New Roman"/>
                <a:cs typeface="Times New Roman"/>
                <a:sym typeface="Times New Roman"/>
              </a:rPr>
              <a:t>, e</a:t>
            </a:r>
            <a:r>
              <a:rPr baseline="30000" lang="en-US" sz="4000"/>
              <a:t>1</a:t>
            </a:r>
            <a:r>
              <a:rPr lang="en-US" sz="4000">
                <a:latin typeface="Times New Roman"/>
                <a:ea typeface="Times New Roman"/>
                <a:cs typeface="Times New Roman"/>
                <a:sym typeface="Times New Roman"/>
              </a:rPr>
              <a:t>, ces</a:t>
            </a:r>
            <a:r>
              <a:rPr baseline="30000" lang="en-US" sz="4000"/>
              <a:t>2</a:t>
            </a:r>
            <a:r>
              <a:rPr lang="en-US" sz="4000">
                <a:latin typeface="Times New Roman"/>
                <a:ea typeface="Times New Roman"/>
                <a:cs typeface="Times New Roman"/>
                <a:sym typeface="Times New Roman"/>
              </a:rPr>
              <a:t>, gis</a:t>
            </a:r>
            <a:r>
              <a:rPr baseline="30000" lang="en-US" sz="4000"/>
              <a:t>1</a:t>
            </a:r>
            <a:r>
              <a:rPr lang="en-US" sz="4000">
                <a:latin typeface="Times New Roman"/>
                <a:ea typeface="Times New Roman"/>
                <a:cs typeface="Times New Roman"/>
                <a:sym typeface="Times New Roman"/>
              </a:rPr>
              <a:t>, </a:t>
            </a:r>
            <a:endParaRPr sz="4000">
              <a:latin typeface="Times New Roman"/>
              <a:ea typeface="Times New Roman"/>
              <a:cs typeface="Times New Roman"/>
              <a:sym typeface="Times New Roman"/>
            </a:endParaRPr>
          </a:p>
          <a:p>
            <a:pPr indent="0" lvl="0" marL="91440" rtl="0" algn="l">
              <a:lnSpc>
                <a:spcPct val="90000"/>
              </a:lnSpc>
              <a:spcBef>
                <a:spcPts val="1400"/>
              </a:spcBef>
              <a:spcAft>
                <a:spcPts val="0"/>
              </a:spcAft>
              <a:buSzPts val="40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6"/>
          <p:cNvSpPr txBox="1"/>
          <p:nvPr>
            <p:ph type="title"/>
          </p:nvPr>
        </p:nvSpPr>
        <p:spPr>
          <a:xfrm>
            <a:off x="307168" y="302807"/>
            <a:ext cx="10058400" cy="67204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85000"/>
              </a:lnSpc>
              <a:spcBef>
                <a:spcPts val="0"/>
              </a:spcBef>
              <a:spcAft>
                <a:spcPts val="0"/>
              </a:spcAft>
              <a:buClr>
                <a:srgbClr val="3F3F3F"/>
              </a:buClr>
              <a:buSzPct val="100000"/>
              <a:buFont typeface="Times New Roman"/>
              <a:buNone/>
            </a:pPr>
            <a:r>
              <a:rPr lang="en-US">
                <a:latin typeface="Times New Roman"/>
                <a:ea typeface="Times New Roman"/>
                <a:cs typeface="Times New Roman"/>
                <a:sym typeface="Times New Roman"/>
              </a:rPr>
              <a:t>5)</a:t>
            </a:r>
            <a:endParaRPr/>
          </a:p>
        </p:txBody>
      </p:sp>
      <p:pic>
        <p:nvPicPr>
          <p:cNvPr id="249" name="Google Shape;249;p26"/>
          <p:cNvPicPr preferRelativeResize="0"/>
          <p:nvPr>
            <p:ph idx="1" type="body"/>
          </p:nvPr>
        </p:nvPicPr>
        <p:blipFill rotWithShape="1">
          <a:blip r:embed="rId3">
            <a:alphaModFix/>
          </a:blip>
          <a:srcRect b="22286" l="32116" r="5193" t="11231"/>
          <a:stretch/>
        </p:blipFill>
        <p:spPr>
          <a:xfrm>
            <a:off x="872906" y="246207"/>
            <a:ext cx="10899900" cy="5858400"/>
          </a:xfrm>
          <a:prstGeom prst="rect">
            <a:avLst/>
          </a:prstGeom>
          <a:noFill/>
          <a:ln>
            <a:noFill/>
          </a:ln>
        </p:spPr>
      </p:pic>
      <p:sp>
        <p:nvSpPr>
          <p:cNvPr id="250" name="Google Shape;250;p26"/>
          <p:cNvSpPr txBox="1"/>
          <p:nvPr/>
        </p:nvSpPr>
        <p:spPr>
          <a:xfrm>
            <a:off x="2235675" y="6309300"/>
            <a:ext cx="5905200" cy="354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sz="1100">
                <a:solidFill>
                  <a:schemeClr val="dk1"/>
                </a:solidFill>
                <a:latin typeface="Times New Roman"/>
                <a:ea typeface="Times New Roman"/>
                <a:cs typeface="Times New Roman"/>
                <a:sym typeface="Times New Roman"/>
              </a:rPr>
              <a:t>Дасгал ажлууд, Э.Зулцэцэг, сибилеус программаар бэлдсэн хувилбар 2</a:t>
            </a:r>
            <a:endParaRPr sz="11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7"/>
          <p:cNvSpPr txBox="1"/>
          <p:nvPr>
            <p:ph idx="1" type="body"/>
          </p:nvPr>
        </p:nvSpPr>
        <p:spPr>
          <a:xfrm>
            <a:off x="517586" y="593983"/>
            <a:ext cx="11088784" cy="4348953"/>
          </a:xfrm>
          <a:prstGeom prst="rect">
            <a:avLst/>
          </a:prstGeom>
          <a:noFill/>
          <a:ln>
            <a:noFill/>
          </a:ln>
        </p:spPr>
        <p:txBody>
          <a:bodyPr anchorCtr="0" anchor="t" bIns="45700" lIns="0" spcFirstLastPara="1" rIns="0" wrap="square" tIns="45700">
            <a:normAutofit fontScale="92500" lnSpcReduction="10000"/>
          </a:bodyPr>
          <a:lstStyle/>
          <a:p>
            <a:pPr indent="0" lvl="0" marL="0" rtl="0" algn="l">
              <a:lnSpc>
                <a:spcPct val="90000"/>
              </a:lnSpc>
              <a:spcBef>
                <a:spcPts val="0"/>
              </a:spcBef>
              <a:spcAft>
                <a:spcPts val="0"/>
              </a:spcAft>
              <a:buSzPct val="100000"/>
              <a:buNone/>
            </a:pPr>
            <a:r>
              <a:rPr b="1" lang="en-US" sz="4400">
                <a:latin typeface="Times New Roman"/>
                <a:ea typeface="Times New Roman"/>
                <a:cs typeface="Times New Roman"/>
                <a:sym typeface="Times New Roman"/>
              </a:rPr>
              <a:t>6) Дараах эгшгүүдийн энгармонизмын хувьд тэнцэлийг нэрлэ.</a:t>
            </a:r>
            <a:endParaRPr b="1" sz="4400">
              <a:latin typeface="Times New Roman"/>
              <a:ea typeface="Times New Roman"/>
              <a:cs typeface="Times New Roman"/>
              <a:sym typeface="Times New Roman"/>
            </a:endParaRPr>
          </a:p>
          <a:p>
            <a:pPr indent="-514350" lvl="1" marL="971550" rtl="0" algn="l">
              <a:lnSpc>
                <a:spcPct val="90000"/>
              </a:lnSpc>
              <a:spcBef>
                <a:spcPts val="400"/>
              </a:spcBef>
              <a:spcAft>
                <a:spcPts val="0"/>
              </a:spcAft>
              <a:buSzPct val="100000"/>
              <a:buFont typeface="Calibri"/>
              <a:buAutoNum type="alphaLcParenR"/>
            </a:pPr>
            <a:r>
              <a:rPr lang="en-US" sz="4000">
                <a:latin typeface="Times New Roman"/>
                <a:ea typeface="Times New Roman"/>
                <a:cs typeface="Times New Roman"/>
                <a:sym typeface="Times New Roman"/>
              </a:rPr>
              <a:t>Фа, ля, до, ми, си;</a:t>
            </a:r>
            <a:endParaRPr/>
          </a:p>
          <a:p>
            <a:pPr indent="-514350" lvl="1" marL="971550" rtl="0" algn="l">
              <a:lnSpc>
                <a:spcPct val="90000"/>
              </a:lnSpc>
              <a:spcBef>
                <a:spcPts val="600"/>
              </a:spcBef>
              <a:spcAft>
                <a:spcPts val="0"/>
              </a:spcAft>
              <a:buSzPct val="100000"/>
              <a:buFont typeface="Calibri"/>
              <a:buAutoNum type="alphaLcParenR"/>
            </a:pPr>
            <a:r>
              <a:rPr lang="en-US" sz="4000">
                <a:latin typeface="Times New Roman"/>
                <a:ea typeface="Times New Roman"/>
                <a:cs typeface="Times New Roman"/>
                <a:sym typeface="Times New Roman"/>
              </a:rPr>
              <a:t>Соль-диез, ре-диез, фа-диез</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ct val="100000"/>
              <a:buFont typeface="Calibri"/>
              <a:buAutoNum type="alphaLcParenR"/>
            </a:pPr>
            <a:r>
              <a:rPr lang="en-US" sz="4000">
                <a:latin typeface="Times New Roman"/>
                <a:ea typeface="Times New Roman"/>
                <a:cs typeface="Times New Roman"/>
                <a:sym typeface="Times New Roman"/>
              </a:rPr>
              <a:t>До-бемоль, ми-бемоль, ля-бемоль</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ct val="100000"/>
              <a:buFont typeface="Calibri"/>
              <a:buAutoNum type="alphaLcParenR"/>
            </a:pPr>
            <a:r>
              <a:rPr lang="en-US" sz="4000">
                <a:latin typeface="Times New Roman"/>
                <a:ea typeface="Times New Roman"/>
                <a:cs typeface="Times New Roman"/>
                <a:sym typeface="Times New Roman"/>
              </a:rPr>
              <a:t>Ре-дубль-диез, фа-дубль-диез, до-дубль-диез</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ct val="100000"/>
              <a:buFont typeface="Calibri"/>
              <a:buAutoNum type="alphaLcParenR"/>
            </a:pPr>
            <a:r>
              <a:rPr lang="en-US" sz="4000">
                <a:latin typeface="Times New Roman"/>
                <a:ea typeface="Times New Roman"/>
                <a:cs typeface="Times New Roman"/>
                <a:sym typeface="Times New Roman"/>
              </a:rPr>
              <a:t>Си-дубль-бемоль, соль-дубль-бемоль, ре-дубль-бемоль</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8"/>
          <p:cNvSpPr txBox="1"/>
          <p:nvPr>
            <p:ph type="title"/>
          </p:nvPr>
        </p:nvSpPr>
        <p:spPr>
          <a:xfrm>
            <a:off x="342678" y="266330"/>
            <a:ext cx="10058400" cy="609896"/>
          </a:xfrm>
          <a:prstGeom prst="rect">
            <a:avLst/>
          </a:prstGeom>
          <a:noFill/>
          <a:ln>
            <a:noFill/>
          </a:ln>
        </p:spPr>
        <p:txBody>
          <a:bodyPr anchorCtr="0" anchor="b" bIns="45700" lIns="91425" spcFirstLastPara="1" rIns="91425" wrap="square" tIns="45700">
            <a:normAutofit fontScale="90000"/>
          </a:bodyPr>
          <a:lstStyle/>
          <a:p>
            <a:pPr indent="0" lvl="0" marL="0" rtl="0" algn="l">
              <a:lnSpc>
                <a:spcPct val="85000"/>
              </a:lnSpc>
              <a:spcBef>
                <a:spcPts val="0"/>
              </a:spcBef>
              <a:spcAft>
                <a:spcPts val="0"/>
              </a:spcAft>
              <a:buClr>
                <a:srgbClr val="3F3F3F"/>
              </a:buClr>
              <a:buSzPct val="100000"/>
              <a:buFont typeface="Times New Roman"/>
              <a:buNone/>
            </a:pPr>
            <a:r>
              <a:rPr lang="en-US">
                <a:latin typeface="Times New Roman"/>
                <a:ea typeface="Times New Roman"/>
                <a:cs typeface="Times New Roman"/>
                <a:sym typeface="Times New Roman"/>
              </a:rPr>
              <a:t>6)</a:t>
            </a:r>
            <a:endParaRPr/>
          </a:p>
        </p:txBody>
      </p:sp>
      <p:sp>
        <p:nvSpPr>
          <p:cNvPr id="261" name="Google Shape;261;p28"/>
          <p:cNvSpPr txBox="1"/>
          <p:nvPr>
            <p:ph idx="1" type="body"/>
          </p:nvPr>
        </p:nvSpPr>
        <p:spPr>
          <a:xfrm>
            <a:off x="990500" y="188675"/>
            <a:ext cx="10902000" cy="6178800"/>
          </a:xfrm>
          <a:prstGeom prst="rect">
            <a:avLst/>
          </a:prstGeom>
          <a:noFill/>
          <a:ln>
            <a:noFill/>
          </a:ln>
        </p:spPr>
        <p:txBody>
          <a:bodyPr anchorCtr="0" anchor="t" bIns="45700" lIns="0" spcFirstLastPara="1" rIns="0" wrap="square" tIns="45700">
            <a:noAutofit/>
          </a:bodyPr>
          <a:lstStyle/>
          <a:p>
            <a:pPr indent="-113665" lvl="0" marL="91440" rtl="0" algn="l">
              <a:lnSpc>
                <a:spcPct val="70000"/>
              </a:lnSpc>
              <a:spcBef>
                <a:spcPts val="0"/>
              </a:spcBef>
              <a:spcAft>
                <a:spcPts val="0"/>
              </a:spcAft>
              <a:buSzPts val="1790"/>
              <a:buFont typeface="Arial"/>
              <a:buChar char="•"/>
            </a:pPr>
            <a:r>
              <a:rPr lang="en-US" sz="1790">
                <a:latin typeface="Times New Roman"/>
                <a:ea typeface="Times New Roman"/>
                <a:cs typeface="Times New Roman"/>
                <a:sym typeface="Times New Roman"/>
              </a:rPr>
              <a:t>Фа=Соль-дубль-бемоль /ми-дубль-диез/,</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ля=соль-дубль-диез /си-дубль-бемоль/,</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до=ре-дубль-бемоль /си-диез/, </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ми=ре-дубль-диез /фа-бемоль/, </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си=ля-дубль-диез /до-демоль/;</a:t>
            </a:r>
            <a:endParaRPr sz="1050"/>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Соль-диез=ля-бемоль,</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ре-диез=ми-бемоль /фа-дубль-бемоль/,</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фа-диез=соль-бемоль /ми-дубль-диез/</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До-бемоль=си /ля-дубль-диез/, </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ми-бемоль=ре-диез /фа-дубль-бемоль/,</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ля-бемоль=соль-диез</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Ре-дубль-диез=ми /фа-бемоль/, </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фа-дубль-диез=соль /ля-дубль-бемоль/, </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до-дубль-диез=ре /ми-дубль-бемоль/</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Си-дубль-бемоль=ля /соль-дубль-диез/, </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соль-дубль-бемоль=фа /ми-диез/,</a:t>
            </a:r>
            <a:endParaRPr sz="1790">
              <a:latin typeface="Times New Roman"/>
              <a:ea typeface="Times New Roman"/>
              <a:cs typeface="Times New Roman"/>
              <a:sym typeface="Times New Roman"/>
            </a:endParaRPr>
          </a:p>
          <a:p>
            <a:pPr indent="-113665" lvl="0" marL="91440" rtl="0" algn="l">
              <a:lnSpc>
                <a:spcPct val="70000"/>
              </a:lnSpc>
              <a:spcBef>
                <a:spcPts val="1400"/>
              </a:spcBef>
              <a:spcAft>
                <a:spcPts val="0"/>
              </a:spcAft>
              <a:buSzPts val="1790"/>
              <a:buFont typeface="Arial"/>
              <a:buChar char="•"/>
            </a:pPr>
            <a:r>
              <a:rPr lang="en-US" sz="1790">
                <a:latin typeface="Times New Roman"/>
                <a:ea typeface="Times New Roman"/>
                <a:cs typeface="Times New Roman"/>
                <a:sym typeface="Times New Roman"/>
              </a:rPr>
              <a:t>ре-дубль-бемоль=до /си-диез/</a:t>
            </a:r>
            <a:endParaRPr sz="1790">
              <a:latin typeface="Times New Roman"/>
              <a:ea typeface="Times New Roman"/>
              <a:cs typeface="Times New Roman"/>
              <a:sym typeface="Times New Roman"/>
            </a:endParaRPr>
          </a:p>
        </p:txBody>
      </p:sp>
    </p:spTree>
  </p:cSld>
  <p:clrMapOvr>
    <a:masterClrMapping/>
  </p:clrMapOvr>
  <p:transition spd="slow">
    <p:push/>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400"/>
              <a:buNone/>
            </a:pPr>
            <a:r>
              <a:rPr b="1" lang="en-US" sz="4400">
                <a:latin typeface="Times New Roman"/>
                <a:ea typeface="Times New Roman"/>
                <a:cs typeface="Times New Roman"/>
                <a:sym typeface="Times New Roman"/>
              </a:rPr>
              <a:t>7)Дараах үсгээр бичсэн эшгүүдийн энгармонизмын хувьд тэнцэлийг бич.</a:t>
            </a:r>
            <a:endParaRPr b="1" sz="4400">
              <a:latin typeface="Times New Roman"/>
              <a:ea typeface="Times New Roman"/>
              <a:cs typeface="Times New Roman"/>
              <a:sym typeface="Times New Roman"/>
            </a:endParaRPr>
          </a:p>
          <a:p>
            <a:pPr indent="0" lvl="0" marL="0" rtl="0" algn="l">
              <a:lnSpc>
                <a:spcPct val="90000"/>
              </a:lnSpc>
              <a:spcBef>
                <a:spcPts val="1400"/>
              </a:spcBef>
              <a:spcAft>
                <a:spcPts val="0"/>
              </a:spcAft>
              <a:buSzPts val="4400"/>
              <a:buNone/>
            </a:pPr>
            <a:r>
              <a:rPr lang="en-US" sz="4400">
                <a:latin typeface="Times New Roman"/>
                <a:ea typeface="Times New Roman"/>
                <a:cs typeface="Times New Roman"/>
                <a:sym typeface="Times New Roman"/>
              </a:rPr>
              <a:t>c, e, dis, ges, a, b, fis, cisis, d, h, es, fisis, as, f, des, aisis, disis, g, fes, h, </a:t>
            </a:r>
            <a:endParaRPr/>
          </a:p>
          <a:p>
            <a:pPr indent="0" lvl="0" marL="91440" rtl="0" algn="l">
              <a:lnSpc>
                <a:spcPct val="90000"/>
              </a:lnSpc>
              <a:spcBef>
                <a:spcPts val="1400"/>
              </a:spcBef>
              <a:spcAft>
                <a:spcPts val="0"/>
              </a:spcAft>
              <a:buSzPts val="4400"/>
              <a:buNone/>
            </a:pPr>
            <a:r>
              <a:t/>
            </a:r>
            <a:endParaRPr sz="4400">
              <a:latin typeface="Times New Roman"/>
              <a:ea typeface="Times New Roman"/>
              <a:cs typeface="Times New Roman"/>
              <a:sym typeface="Times New Roman"/>
            </a:endParaRPr>
          </a:p>
        </p:txBody>
      </p:sp>
    </p:spTree>
  </p:cSld>
  <p:clrMapOvr>
    <a:masterClrMapping/>
  </p:clrMapOvr>
  <p:transition spd="slow">
    <p:push/>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3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lang="en-US">
                <a:latin typeface="Times New Roman"/>
                <a:ea typeface="Times New Roman"/>
                <a:cs typeface="Times New Roman"/>
                <a:sym typeface="Times New Roman"/>
              </a:rPr>
              <a:t>            7)</a:t>
            </a:r>
            <a:endParaRPr>
              <a:latin typeface="Times New Roman"/>
              <a:ea typeface="Times New Roman"/>
              <a:cs typeface="Times New Roman"/>
              <a:sym typeface="Times New Roman"/>
            </a:endParaRPr>
          </a:p>
        </p:txBody>
      </p:sp>
      <p:sp>
        <p:nvSpPr>
          <p:cNvPr id="272" name="Google Shape;272;p30"/>
          <p:cNvSpPr txBox="1"/>
          <p:nvPr>
            <p:ph idx="1" type="body"/>
          </p:nvPr>
        </p:nvSpPr>
        <p:spPr>
          <a:xfrm>
            <a:off x="1319842" y="1819102"/>
            <a:ext cx="9805358" cy="3322242"/>
          </a:xfrm>
          <a:prstGeom prst="rect">
            <a:avLst/>
          </a:prstGeom>
          <a:noFill/>
          <a:ln>
            <a:noFill/>
          </a:ln>
        </p:spPr>
        <p:txBody>
          <a:bodyPr anchorCtr="0" anchor="t" bIns="45700" lIns="0" spcFirstLastPara="1" rIns="0" wrap="square" tIns="45700">
            <a:normAutofit fontScale="92500"/>
          </a:bodyPr>
          <a:lstStyle/>
          <a:p>
            <a:pPr indent="0" lvl="0" marL="0" rtl="0" algn="just">
              <a:lnSpc>
                <a:spcPct val="90000"/>
              </a:lnSpc>
              <a:spcBef>
                <a:spcPts val="0"/>
              </a:spcBef>
              <a:spcAft>
                <a:spcPts val="0"/>
              </a:spcAft>
              <a:buSzPct val="100000"/>
              <a:buNone/>
            </a:pPr>
            <a:r>
              <a:rPr lang="en-US" sz="4000">
                <a:latin typeface="Times New Roman"/>
                <a:ea typeface="Times New Roman"/>
                <a:cs typeface="Times New Roman"/>
                <a:sym typeface="Times New Roman"/>
              </a:rPr>
              <a:t>c=his /deses/, e=disis /fes/, dis=es /feses/, ges=,fis /eisis/ a=gisis /bis/, b=ais /ceses/, fis=ges /eisis/, cisis=d /eses/, d=cisis /eses/, h=aisis /ces/, es=dis /feses/, fisis=g /ases/, as=gis, f=eis /geses/, des=cis /hisis/, aisis=h /ces/, disis=e /fes/, g=fisis /asess/, fes=e /disis/, h=ces /aisis/, </a:t>
            </a:r>
            <a:endParaRPr/>
          </a:p>
          <a:p>
            <a:pPr indent="0" lvl="0" marL="91440" rtl="0" algn="just">
              <a:lnSpc>
                <a:spcPct val="90000"/>
              </a:lnSpc>
              <a:spcBef>
                <a:spcPts val="1400"/>
              </a:spcBef>
              <a:spcAft>
                <a:spcPts val="0"/>
              </a:spcAft>
              <a:buSzPct val="1000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1"/>
          <p:cNvSpPr txBox="1"/>
          <p:nvPr>
            <p:ph type="title"/>
          </p:nvPr>
        </p:nvSpPr>
        <p:spPr>
          <a:xfrm>
            <a:off x="1759788" y="286603"/>
            <a:ext cx="9395891"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US">
                <a:latin typeface="Times New Roman"/>
                <a:ea typeface="Times New Roman"/>
                <a:cs typeface="Times New Roman"/>
                <a:sym typeface="Times New Roman"/>
              </a:rPr>
              <a:t>8) Дараах эгшгүүдийн байж болох бүх тэнцэлийг бич. </a:t>
            </a:r>
            <a:endParaRPr b="1">
              <a:latin typeface="Times New Roman"/>
              <a:ea typeface="Times New Roman"/>
              <a:cs typeface="Times New Roman"/>
              <a:sym typeface="Times New Roman"/>
            </a:endParaRPr>
          </a:p>
        </p:txBody>
      </p:sp>
      <p:sp>
        <p:nvSpPr>
          <p:cNvPr id="278" name="Google Shape;278;p31"/>
          <p:cNvSpPr txBox="1"/>
          <p:nvPr/>
        </p:nvSpPr>
        <p:spPr>
          <a:xfrm>
            <a:off x="1134850" y="5584525"/>
            <a:ext cx="9081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t>Хөгжмийн онолын бодлого дасгал, Ж.Төгсжаргал, Улаанбаатар 2018, Х.12</a:t>
            </a:r>
            <a:endParaRPr/>
          </a:p>
        </p:txBody>
      </p:sp>
      <p:pic>
        <p:nvPicPr>
          <p:cNvPr id="279" name="Google Shape;279;p31"/>
          <p:cNvPicPr preferRelativeResize="0"/>
          <p:nvPr/>
        </p:nvPicPr>
        <p:blipFill>
          <a:blip r:embed="rId3">
            <a:alphaModFix/>
          </a:blip>
          <a:stretch>
            <a:fillRect/>
          </a:stretch>
        </p:blipFill>
        <p:spPr>
          <a:xfrm>
            <a:off x="633500" y="3057522"/>
            <a:ext cx="11427624" cy="1338375"/>
          </a:xfrm>
          <a:prstGeom prst="rect">
            <a:avLst/>
          </a:prstGeom>
          <a:noFill/>
          <a:ln>
            <a:noFill/>
          </a:ln>
        </p:spPr>
      </p:pic>
    </p:spTree>
  </p:cSld>
  <p:clrMapOvr>
    <a:masterClrMapping/>
  </p:clrMapOvr>
  <p:transition spd="slow">
    <p:push/>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2"/>
          <p:cNvSpPr txBox="1"/>
          <p:nvPr>
            <p:ph type="title"/>
          </p:nvPr>
        </p:nvSpPr>
        <p:spPr>
          <a:xfrm>
            <a:off x="458087" y="301841"/>
            <a:ext cx="10058400" cy="81408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lang="en-US">
                <a:latin typeface="Times New Roman"/>
                <a:ea typeface="Times New Roman"/>
                <a:cs typeface="Times New Roman"/>
                <a:sym typeface="Times New Roman"/>
              </a:rPr>
              <a:t>8)</a:t>
            </a:r>
            <a:endParaRPr/>
          </a:p>
        </p:txBody>
      </p:sp>
      <p:pic>
        <p:nvPicPr>
          <p:cNvPr id="285" name="Google Shape;285;p32"/>
          <p:cNvPicPr preferRelativeResize="0"/>
          <p:nvPr>
            <p:ph idx="1" type="body"/>
          </p:nvPr>
        </p:nvPicPr>
        <p:blipFill rotWithShape="1">
          <a:blip r:embed="rId3">
            <a:alphaModFix/>
          </a:blip>
          <a:srcRect b="12379" l="31297" r="4028" t="44145"/>
          <a:stretch/>
        </p:blipFill>
        <p:spPr>
          <a:xfrm>
            <a:off x="1074197" y="301841"/>
            <a:ext cx="10659715" cy="5592932"/>
          </a:xfrm>
          <a:prstGeom prst="rect">
            <a:avLst/>
          </a:prstGeom>
          <a:noFill/>
          <a:ln>
            <a:noFill/>
          </a:ln>
        </p:spPr>
      </p:pic>
      <p:sp>
        <p:nvSpPr>
          <p:cNvPr id="286" name="Google Shape;286;p32"/>
          <p:cNvSpPr txBox="1"/>
          <p:nvPr/>
        </p:nvSpPr>
        <p:spPr>
          <a:xfrm>
            <a:off x="1886650" y="5952425"/>
            <a:ext cx="5028000" cy="354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rPr lang="en-US" sz="1100">
                <a:solidFill>
                  <a:schemeClr val="dk1"/>
                </a:solidFill>
                <a:latin typeface="Times New Roman"/>
                <a:ea typeface="Times New Roman"/>
                <a:cs typeface="Times New Roman"/>
                <a:sym typeface="Times New Roman"/>
              </a:rPr>
              <a:t>Дасгал ажлууд, Э.Зулцэцэг, Сибилеус программаар бэлдсэн хувилбар 3</a:t>
            </a:r>
            <a:endParaRPr sz="11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Дасгал</a:t>
            </a:r>
            <a:endParaRPr/>
          </a:p>
        </p:txBody>
      </p:sp>
      <p:sp>
        <p:nvSpPr>
          <p:cNvPr id="292" name="Google Shape;292;p3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400"/>
              <a:buNone/>
            </a:pPr>
            <a:r>
              <a:rPr b="1" lang="en-US" sz="4400">
                <a:latin typeface="Times New Roman"/>
                <a:ea typeface="Times New Roman"/>
                <a:cs typeface="Times New Roman"/>
                <a:sym typeface="Times New Roman"/>
              </a:rPr>
              <a:t>9) Дараах эгшгүүдэд бемолийн тэмдгээр эгшгийн тэнцэтгэл бич.</a:t>
            </a:r>
            <a:endParaRPr b="1" sz="4400">
              <a:latin typeface="Times New Roman"/>
              <a:ea typeface="Times New Roman"/>
              <a:cs typeface="Times New Roman"/>
              <a:sym typeface="Times New Roman"/>
            </a:endParaRPr>
          </a:p>
          <a:p>
            <a:pPr indent="-514350" lvl="1" marL="971550" rtl="0" algn="l">
              <a:lnSpc>
                <a:spcPct val="90000"/>
              </a:lnSpc>
              <a:spcBef>
                <a:spcPts val="400"/>
              </a:spcBef>
              <a:spcAft>
                <a:spcPts val="0"/>
              </a:spcAft>
              <a:buSzPts val="4000"/>
              <a:buFont typeface="Calibri"/>
              <a:buAutoNum type="alphaLcParenR"/>
            </a:pPr>
            <a:r>
              <a:rPr lang="en-US" sz="4000">
                <a:latin typeface="Times New Roman"/>
                <a:ea typeface="Times New Roman"/>
                <a:cs typeface="Times New Roman"/>
                <a:sym typeface="Times New Roman"/>
              </a:rPr>
              <a:t>До, ре, ми, фа, соль, ля, си, </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До , ре , ми , фа , соль , ля , си , </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До  , ре  , ми  , фа  , соль  , ля  , си  , </a:t>
            </a:r>
            <a:endParaRPr sz="4000">
              <a:latin typeface="Times New Roman"/>
              <a:ea typeface="Times New Roman"/>
              <a:cs typeface="Times New Roman"/>
              <a:sym typeface="Times New Roman"/>
            </a:endParaRPr>
          </a:p>
          <a:p>
            <a:pPr indent="0" lvl="0" marL="0" rtl="0" algn="l">
              <a:lnSpc>
                <a:spcPct val="90000"/>
              </a:lnSpc>
              <a:spcBef>
                <a:spcPts val="1600"/>
              </a:spcBef>
              <a:spcAft>
                <a:spcPts val="0"/>
              </a:spcAft>
              <a:buSzPts val="4400"/>
              <a:buNone/>
            </a:pPr>
            <a:r>
              <a:t/>
            </a:r>
            <a:endParaRPr sz="4400">
              <a:latin typeface="Times New Roman"/>
              <a:ea typeface="Times New Roman"/>
              <a:cs typeface="Times New Roman"/>
              <a:sym typeface="Times New Roman"/>
            </a:endParaRPr>
          </a:p>
          <a:p>
            <a:pPr indent="0" lvl="0" marL="91440" rtl="0" algn="l">
              <a:lnSpc>
                <a:spcPct val="90000"/>
              </a:lnSpc>
              <a:spcBef>
                <a:spcPts val="1400"/>
              </a:spcBef>
              <a:spcAft>
                <a:spcPts val="0"/>
              </a:spcAft>
              <a:buSzPts val="4400"/>
              <a:buNone/>
            </a:pPr>
            <a:r>
              <a:t/>
            </a:r>
            <a:endParaRPr sz="4400">
              <a:latin typeface="Times New Roman"/>
              <a:ea typeface="Times New Roman"/>
              <a:cs typeface="Times New Roman"/>
              <a:sym typeface="Times New Roman"/>
            </a:endParaRPr>
          </a:p>
        </p:txBody>
      </p:sp>
      <p:pic>
        <p:nvPicPr>
          <p:cNvPr descr="Диез — Википедия" id="293" name="Google Shape;293;p33"/>
          <p:cNvPicPr preferRelativeResize="0"/>
          <p:nvPr/>
        </p:nvPicPr>
        <p:blipFill rotWithShape="1">
          <a:blip r:embed="rId3">
            <a:alphaModFix/>
          </a:blip>
          <a:srcRect b="0" l="0" r="0" t="0"/>
          <a:stretch/>
        </p:blipFill>
        <p:spPr>
          <a:xfrm>
            <a:off x="2659434" y="3832112"/>
            <a:ext cx="172541" cy="393658"/>
          </a:xfrm>
          <a:prstGeom prst="rect">
            <a:avLst/>
          </a:prstGeom>
          <a:noFill/>
          <a:ln>
            <a:noFill/>
          </a:ln>
        </p:spPr>
      </p:pic>
      <p:pic>
        <p:nvPicPr>
          <p:cNvPr descr="Диез — Википедия" id="294" name="Google Shape;294;p33"/>
          <p:cNvPicPr preferRelativeResize="0"/>
          <p:nvPr/>
        </p:nvPicPr>
        <p:blipFill rotWithShape="1">
          <a:blip r:embed="rId4">
            <a:alphaModFix/>
          </a:blip>
          <a:srcRect b="0" l="0" r="0" t="0"/>
          <a:stretch/>
        </p:blipFill>
        <p:spPr>
          <a:xfrm>
            <a:off x="2690935" y="4520575"/>
            <a:ext cx="209054" cy="273367"/>
          </a:xfrm>
          <a:prstGeom prst="rect">
            <a:avLst/>
          </a:prstGeom>
          <a:noFill/>
          <a:ln>
            <a:noFill/>
          </a:ln>
        </p:spPr>
      </p:pic>
      <p:pic>
        <p:nvPicPr>
          <p:cNvPr descr="Диез — Википедия" id="295" name="Google Shape;295;p33"/>
          <p:cNvPicPr preferRelativeResize="0"/>
          <p:nvPr/>
        </p:nvPicPr>
        <p:blipFill rotWithShape="1">
          <a:blip r:embed="rId3">
            <a:alphaModFix/>
          </a:blip>
          <a:srcRect b="0" l="0" r="0" t="0"/>
          <a:stretch/>
        </p:blipFill>
        <p:spPr>
          <a:xfrm>
            <a:off x="7646296" y="3866250"/>
            <a:ext cx="172541" cy="393658"/>
          </a:xfrm>
          <a:prstGeom prst="rect">
            <a:avLst/>
          </a:prstGeom>
          <a:noFill/>
          <a:ln>
            <a:noFill/>
          </a:ln>
        </p:spPr>
      </p:pic>
      <p:pic>
        <p:nvPicPr>
          <p:cNvPr descr="Диез — Википедия" id="296" name="Google Shape;296;p33"/>
          <p:cNvPicPr preferRelativeResize="0"/>
          <p:nvPr/>
        </p:nvPicPr>
        <p:blipFill rotWithShape="1">
          <a:blip r:embed="rId3">
            <a:alphaModFix/>
          </a:blip>
          <a:srcRect b="0" l="0" r="0" t="0"/>
          <a:stretch/>
        </p:blipFill>
        <p:spPr>
          <a:xfrm>
            <a:off x="6769658" y="3850015"/>
            <a:ext cx="172541" cy="393658"/>
          </a:xfrm>
          <a:prstGeom prst="rect">
            <a:avLst/>
          </a:prstGeom>
          <a:noFill/>
          <a:ln>
            <a:noFill/>
          </a:ln>
        </p:spPr>
      </p:pic>
      <p:pic>
        <p:nvPicPr>
          <p:cNvPr descr="Диез — Википедия" id="297" name="Google Shape;297;p33"/>
          <p:cNvPicPr preferRelativeResize="0"/>
          <p:nvPr/>
        </p:nvPicPr>
        <p:blipFill rotWithShape="1">
          <a:blip r:embed="rId3">
            <a:alphaModFix/>
          </a:blip>
          <a:srcRect b="0" l="0" r="0" t="0"/>
          <a:stretch/>
        </p:blipFill>
        <p:spPr>
          <a:xfrm>
            <a:off x="5420783" y="3826152"/>
            <a:ext cx="172541" cy="393658"/>
          </a:xfrm>
          <a:prstGeom prst="rect">
            <a:avLst/>
          </a:prstGeom>
          <a:noFill/>
          <a:ln>
            <a:noFill/>
          </a:ln>
        </p:spPr>
      </p:pic>
      <p:pic>
        <p:nvPicPr>
          <p:cNvPr descr="Диез — Википедия" id="298" name="Google Shape;298;p33"/>
          <p:cNvPicPr preferRelativeResize="0"/>
          <p:nvPr/>
        </p:nvPicPr>
        <p:blipFill rotWithShape="1">
          <a:blip r:embed="rId3">
            <a:alphaModFix/>
          </a:blip>
          <a:srcRect b="0" l="0" r="0" t="0"/>
          <a:stretch/>
        </p:blipFill>
        <p:spPr>
          <a:xfrm>
            <a:off x="4517510" y="3832112"/>
            <a:ext cx="172541" cy="393658"/>
          </a:xfrm>
          <a:prstGeom prst="rect">
            <a:avLst/>
          </a:prstGeom>
          <a:noFill/>
          <a:ln>
            <a:noFill/>
          </a:ln>
        </p:spPr>
      </p:pic>
      <p:pic>
        <p:nvPicPr>
          <p:cNvPr descr="Диез — Википедия" id="299" name="Google Shape;299;p33"/>
          <p:cNvPicPr preferRelativeResize="0"/>
          <p:nvPr/>
        </p:nvPicPr>
        <p:blipFill rotWithShape="1">
          <a:blip r:embed="rId3">
            <a:alphaModFix/>
          </a:blip>
          <a:srcRect b="0" l="0" r="0" t="0"/>
          <a:stretch/>
        </p:blipFill>
        <p:spPr>
          <a:xfrm>
            <a:off x="3519088" y="3832112"/>
            <a:ext cx="172541" cy="393658"/>
          </a:xfrm>
          <a:prstGeom prst="rect">
            <a:avLst/>
          </a:prstGeom>
          <a:noFill/>
          <a:ln>
            <a:noFill/>
          </a:ln>
        </p:spPr>
      </p:pic>
      <p:pic>
        <p:nvPicPr>
          <p:cNvPr descr="Диез — Википедия" id="300" name="Google Shape;300;p33"/>
          <p:cNvPicPr preferRelativeResize="0"/>
          <p:nvPr/>
        </p:nvPicPr>
        <p:blipFill rotWithShape="1">
          <a:blip r:embed="rId3">
            <a:alphaModFix/>
          </a:blip>
          <a:srcRect b="0" l="0" r="0" t="0"/>
          <a:stretch/>
        </p:blipFill>
        <p:spPr>
          <a:xfrm>
            <a:off x="8541463" y="3824778"/>
            <a:ext cx="172541" cy="393658"/>
          </a:xfrm>
          <a:prstGeom prst="rect">
            <a:avLst/>
          </a:prstGeom>
          <a:noFill/>
          <a:ln>
            <a:noFill/>
          </a:ln>
        </p:spPr>
      </p:pic>
      <p:pic>
        <p:nvPicPr>
          <p:cNvPr descr="Диез — Википедия" id="301" name="Google Shape;301;p33"/>
          <p:cNvPicPr preferRelativeResize="0"/>
          <p:nvPr/>
        </p:nvPicPr>
        <p:blipFill rotWithShape="1">
          <a:blip r:embed="rId4">
            <a:alphaModFix/>
          </a:blip>
          <a:srcRect b="0" l="0" r="0" t="0"/>
          <a:stretch/>
        </p:blipFill>
        <p:spPr>
          <a:xfrm>
            <a:off x="9322109" y="4526489"/>
            <a:ext cx="209054" cy="273367"/>
          </a:xfrm>
          <a:prstGeom prst="rect">
            <a:avLst/>
          </a:prstGeom>
          <a:noFill/>
          <a:ln>
            <a:noFill/>
          </a:ln>
        </p:spPr>
      </p:pic>
      <p:pic>
        <p:nvPicPr>
          <p:cNvPr descr="Диез — Википедия" id="302" name="Google Shape;302;p33"/>
          <p:cNvPicPr preferRelativeResize="0"/>
          <p:nvPr/>
        </p:nvPicPr>
        <p:blipFill rotWithShape="1">
          <a:blip r:embed="rId4">
            <a:alphaModFix/>
          </a:blip>
          <a:srcRect b="0" l="0" r="0" t="0"/>
          <a:stretch/>
        </p:blipFill>
        <p:spPr>
          <a:xfrm>
            <a:off x="8295724" y="4519093"/>
            <a:ext cx="209054" cy="273367"/>
          </a:xfrm>
          <a:prstGeom prst="rect">
            <a:avLst/>
          </a:prstGeom>
          <a:noFill/>
          <a:ln>
            <a:noFill/>
          </a:ln>
        </p:spPr>
      </p:pic>
      <p:pic>
        <p:nvPicPr>
          <p:cNvPr descr="Диез — Википедия" id="303" name="Google Shape;303;p33"/>
          <p:cNvPicPr preferRelativeResize="0"/>
          <p:nvPr/>
        </p:nvPicPr>
        <p:blipFill rotWithShape="1">
          <a:blip r:embed="rId4">
            <a:alphaModFix/>
          </a:blip>
          <a:srcRect b="0" l="0" r="0" t="0"/>
          <a:stretch/>
        </p:blipFill>
        <p:spPr>
          <a:xfrm>
            <a:off x="7319127" y="4519093"/>
            <a:ext cx="209054" cy="273367"/>
          </a:xfrm>
          <a:prstGeom prst="rect">
            <a:avLst/>
          </a:prstGeom>
          <a:noFill/>
          <a:ln>
            <a:noFill/>
          </a:ln>
        </p:spPr>
      </p:pic>
      <p:pic>
        <p:nvPicPr>
          <p:cNvPr descr="Диез — Википедия" id="304" name="Google Shape;304;p33"/>
          <p:cNvPicPr preferRelativeResize="0"/>
          <p:nvPr/>
        </p:nvPicPr>
        <p:blipFill rotWithShape="1">
          <a:blip r:embed="rId4">
            <a:alphaModFix/>
          </a:blip>
          <a:srcRect b="0" l="0" r="0" t="0"/>
          <a:stretch/>
        </p:blipFill>
        <p:spPr>
          <a:xfrm>
            <a:off x="5874467" y="4519094"/>
            <a:ext cx="209054" cy="273367"/>
          </a:xfrm>
          <a:prstGeom prst="rect">
            <a:avLst/>
          </a:prstGeom>
          <a:noFill/>
          <a:ln>
            <a:noFill/>
          </a:ln>
        </p:spPr>
      </p:pic>
      <p:pic>
        <p:nvPicPr>
          <p:cNvPr descr="Диез — Википедия" id="305" name="Google Shape;305;p33"/>
          <p:cNvPicPr preferRelativeResize="0"/>
          <p:nvPr/>
        </p:nvPicPr>
        <p:blipFill rotWithShape="1">
          <a:blip r:embed="rId4">
            <a:alphaModFix/>
          </a:blip>
          <a:srcRect b="0" l="0" r="0" t="0"/>
          <a:stretch/>
        </p:blipFill>
        <p:spPr>
          <a:xfrm>
            <a:off x="4798444" y="4519095"/>
            <a:ext cx="209054" cy="273367"/>
          </a:xfrm>
          <a:prstGeom prst="rect">
            <a:avLst/>
          </a:prstGeom>
          <a:noFill/>
          <a:ln>
            <a:noFill/>
          </a:ln>
        </p:spPr>
      </p:pic>
      <p:pic>
        <p:nvPicPr>
          <p:cNvPr descr="Диез — Википедия" id="306" name="Google Shape;306;p33"/>
          <p:cNvPicPr preferRelativeResize="0"/>
          <p:nvPr/>
        </p:nvPicPr>
        <p:blipFill rotWithShape="1">
          <a:blip r:embed="rId4">
            <a:alphaModFix/>
          </a:blip>
          <a:srcRect b="0" l="0" r="0" t="0"/>
          <a:stretch/>
        </p:blipFill>
        <p:spPr>
          <a:xfrm>
            <a:off x="3691629" y="4519096"/>
            <a:ext cx="209054" cy="273367"/>
          </a:xfrm>
          <a:prstGeom prst="rect">
            <a:avLst/>
          </a:prstGeom>
          <a:noFill/>
          <a:ln>
            <a:noFill/>
          </a:ln>
        </p:spPr>
      </p:pic>
    </p:spTree>
  </p:cSld>
  <p:clrMapOvr>
    <a:masterClrMapping/>
  </p:clrMapOvr>
  <p:transition spd="slow">
    <p:push/>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lang="en-US">
                <a:latin typeface="Times New Roman"/>
                <a:ea typeface="Times New Roman"/>
                <a:cs typeface="Times New Roman"/>
                <a:sym typeface="Times New Roman"/>
              </a:rPr>
              <a:t>9)</a:t>
            </a:r>
            <a:endParaRPr/>
          </a:p>
        </p:txBody>
      </p:sp>
      <p:pic>
        <p:nvPicPr>
          <p:cNvPr id="312" name="Google Shape;312;p34"/>
          <p:cNvPicPr preferRelativeResize="0"/>
          <p:nvPr>
            <p:ph idx="1" type="body"/>
          </p:nvPr>
        </p:nvPicPr>
        <p:blipFill rotWithShape="1">
          <a:blip r:embed="rId3">
            <a:alphaModFix/>
          </a:blip>
          <a:srcRect b="27387" l="8033" r="15497" t="48337"/>
          <a:stretch/>
        </p:blipFill>
        <p:spPr>
          <a:xfrm>
            <a:off x="161544" y="1976536"/>
            <a:ext cx="11868912" cy="2904927"/>
          </a:xfrm>
          <a:prstGeom prst="rect">
            <a:avLst/>
          </a:prstGeom>
          <a:noFill/>
          <a:ln>
            <a:noFill/>
          </a:ln>
        </p:spPr>
      </p:pic>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rPr lang="en-US"/>
              <a:t>Дасгал</a:t>
            </a:r>
            <a:endParaRPr/>
          </a:p>
        </p:txBody>
      </p:sp>
      <p:sp>
        <p:nvSpPr>
          <p:cNvPr id="318" name="Google Shape;318;p3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0" rtl="0" algn="l">
              <a:lnSpc>
                <a:spcPct val="90000"/>
              </a:lnSpc>
              <a:spcBef>
                <a:spcPts val="0"/>
              </a:spcBef>
              <a:spcAft>
                <a:spcPts val="0"/>
              </a:spcAft>
              <a:buSzPts val="4400"/>
              <a:buNone/>
            </a:pPr>
            <a:r>
              <a:rPr b="1" lang="en-US" sz="4400">
                <a:latin typeface="Times New Roman"/>
                <a:ea typeface="Times New Roman"/>
                <a:cs typeface="Times New Roman"/>
                <a:sym typeface="Times New Roman"/>
              </a:rPr>
              <a:t>10) Дараах эгшгүүдэд диезийн тэмдгээр эгшгийн тэнцэтгэл бич.</a:t>
            </a:r>
            <a:endParaRPr b="1" sz="4400">
              <a:latin typeface="Times New Roman"/>
              <a:ea typeface="Times New Roman"/>
              <a:cs typeface="Times New Roman"/>
              <a:sym typeface="Times New Roman"/>
            </a:endParaRPr>
          </a:p>
          <a:p>
            <a:pPr indent="-514350" lvl="1" marL="971550" rtl="0" algn="l">
              <a:lnSpc>
                <a:spcPct val="90000"/>
              </a:lnSpc>
              <a:spcBef>
                <a:spcPts val="400"/>
              </a:spcBef>
              <a:spcAft>
                <a:spcPts val="0"/>
              </a:spcAft>
              <a:buSzPts val="4000"/>
              <a:buFont typeface="Calibri"/>
              <a:buAutoNum type="alphaLcParenR"/>
            </a:pPr>
            <a:r>
              <a:rPr lang="en-US" sz="4000">
                <a:latin typeface="Times New Roman"/>
                <a:ea typeface="Times New Roman"/>
                <a:cs typeface="Times New Roman"/>
                <a:sym typeface="Times New Roman"/>
              </a:rPr>
              <a:t>До, ре, ми, фа, соль, ля, си</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До  ,ре  ,ми  ,фа  ,соль  ,ля  ,си</a:t>
            </a:r>
            <a:endParaRPr sz="4000">
              <a:latin typeface="Times New Roman"/>
              <a:ea typeface="Times New Roman"/>
              <a:cs typeface="Times New Roman"/>
              <a:sym typeface="Times New Roman"/>
            </a:endParaRPr>
          </a:p>
          <a:p>
            <a:pPr indent="-514350" lvl="1" marL="971550" rtl="0" algn="l">
              <a:lnSpc>
                <a:spcPct val="90000"/>
              </a:lnSpc>
              <a:spcBef>
                <a:spcPts val="600"/>
              </a:spcBef>
              <a:spcAft>
                <a:spcPts val="0"/>
              </a:spcAft>
              <a:buSzPts val="4000"/>
              <a:buFont typeface="Calibri"/>
              <a:buAutoNum type="alphaLcParenR"/>
            </a:pPr>
            <a:r>
              <a:rPr lang="en-US" sz="4000">
                <a:latin typeface="Times New Roman"/>
                <a:ea typeface="Times New Roman"/>
                <a:cs typeface="Times New Roman"/>
                <a:sym typeface="Times New Roman"/>
              </a:rPr>
              <a:t>До  , ре  , ми  , фа  , соль  , ля  , си</a:t>
            </a:r>
            <a:endParaRPr sz="4000">
              <a:latin typeface="Times New Roman"/>
              <a:ea typeface="Times New Roman"/>
              <a:cs typeface="Times New Roman"/>
              <a:sym typeface="Times New Roman"/>
            </a:endParaRPr>
          </a:p>
          <a:p>
            <a:pPr indent="0" lvl="0" marL="0" rtl="0" algn="l">
              <a:lnSpc>
                <a:spcPct val="90000"/>
              </a:lnSpc>
              <a:spcBef>
                <a:spcPts val="1600"/>
              </a:spcBef>
              <a:spcAft>
                <a:spcPts val="0"/>
              </a:spcAft>
              <a:buSzPts val="4400"/>
              <a:buNone/>
            </a:pPr>
            <a:r>
              <a:t/>
            </a:r>
            <a:endParaRPr sz="4400">
              <a:latin typeface="Times New Roman"/>
              <a:ea typeface="Times New Roman"/>
              <a:cs typeface="Times New Roman"/>
              <a:sym typeface="Times New Roman"/>
            </a:endParaRPr>
          </a:p>
          <a:p>
            <a:pPr indent="0" lvl="0" marL="91440" rtl="0" algn="l">
              <a:lnSpc>
                <a:spcPct val="90000"/>
              </a:lnSpc>
              <a:spcBef>
                <a:spcPts val="1400"/>
              </a:spcBef>
              <a:spcAft>
                <a:spcPts val="0"/>
              </a:spcAft>
              <a:buSzPts val="4400"/>
              <a:buNone/>
            </a:pPr>
            <a:r>
              <a:t/>
            </a:r>
            <a:endParaRPr sz="4400">
              <a:latin typeface="Times New Roman"/>
              <a:ea typeface="Times New Roman"/>
              <a:cs typeface="Times New Roman"/>
              <a:sym typeface="Times New Roman"/>
            </a:endParaRPr>
          </a:p>
        </p:txBody>
      </p:sp>
      <p:pic>
        <p:nvPicPr>
          <p:cNvPr descr="Бемоль — Википедия" id="319" name="Google Shape;319;p35"/>
          <p:cNvPicPr preferRelativeResize="0"/>
          <p:nvPr/>
        </p:nvPicPr>
        <p:blipFill rotWithShape="1">
          <a:blip r:embed="rId3">
            <a:alphaModFix/>
          </a:blip>
          <a:srcRect b="0" l="0" r="0" t="0"/>
          <a:stretch/>
        </p:blipFill>
        <p:spPr>
          <a:xfrm>
            <a:off x="2713534" y="3857414"/>
            <a:ext cx="182030" cy="368357"/>
          </a:xfrm>
          <a:prstGeom prst="rect">
            <a:avLst/>
          </a:prstGeom>
          <a:noFill/>
          <a:ln>
            <a:noFill/>
          </a:ln>
        </p:spPr>
      </p:pic>
      <p:pic>
        <p:nvPicPr>
          <p:cNvPr descr="Бемоль — Википедия" id="320" name="Google Shape;320;p35"/>
          <p:cNvPicPr preferRelativeResize="0"/>
          <p:nvPr/>
        </p:nvPicPr>
        <p:blipFill rotWithShape="1">
          <a:blip r:embed="rId3">
            <a:alphaModFix/>
          </a:blip>
          <a:srcRect b="0" l="0" r="0" t="0"/>
          <a:stretch/>
        </p:blipFill>
        <p:spPr>
          <a:xfrm>
            <a:off x="8599596" y="3821902"/>
            <a:ext cx="182030" cy="368357"/>
          </a:xfrm>
          <a:prstGeom prst="rect">
            <a:avLst/>
          </a:prstGeom>
          <a:noFill/>
          <a:ln>
            <a:noFill/>
          </a:ln>
        </p:spPr>
      </p:pic>
      <p:pic>
        <p:nvPicPr>
          <p:cNvPr descr="Бемоль — Википедия" id="321" name="Google Shape;321;p35"/>
          <p:cNvPicPr preferRelativeResize="0"/>
          <p:nvPr/>
        </p:nvPicPr>
        <p:blipFill rotWithShape="1">
          <a:blip r:embed="rId3">
            <a:alphaModFix/>
          </a:blip>
          <a:srcRect b="0" l="0" r="0" t="0"/>
          <a:stretch/>
        </p:blipFill>
        <p:spPr>
          <a:xfrm>
            <a:off x="7683957" y="3857413"/>
            <a:ext cx="182030" cy="368357"/>
          </a:xfrm>
          <a:prstGeom prst="rect">
            <a:avLst/>
          </a:prstGeom>
          <a:noFill/>
          <a:ln>
            <a:noFill/>
          </a:ln>
        </p:spPr>
      </p:pic>
      <p:pic>
        <p:nvPicPr>
          <p:cNvPr descr="Бемоль — Википедия" id="322" name="Google Shape;322;p35"/>
          <p:cNvPicPr preferRelativeResize="0"/>
          <p:nvPr/>
        </p:nvPicPr>
        <p:blipFill rotWithShape="1">
          <a:blip r:embed="rId3">
            <a:alphaModFix/>
          </a:blip>
          <a:srcRect b="0" l="0" r="0" t="0"/>
          <a:stretch/>
        </p:blipFill>
        <p:spPr>
          <a:xfrm>
            <a:off x="6793970" y="3800548"/>
            <a:ext cx="182030" cy="368357"/>
          </a:xfrm>
          <a:prstGeom prst="rect">
            <a:avLst/>
          </a:prstGeom>
          <a:noFill/>
          <a:ln>
            <a:noFill/>
          </a:ln>
        </p:spPr>
      </p:pic>
      <p:pic>
        <p:nvPicPr>
          <p:cNvPr descr="Бемоль — Википедия" id="323" name="Google Shape;323;p35"/>
          <p:cNvPicPr preferRelativeResize="0"/>
          <p:nvPr/>
        </p:nvPicPr>
        <p:blipFill rotWithShape="1">
          <a:blip r:embed="rId3">
            <a:alphaModFix/>
          </a:blip>
          <a:srcRect b="0" l="0" r="0" t="0"/>
          <a:stretch/>
        </p:blipFill>
        <p:spPr>
          <a:xfrm>
            <a:off x="5488842" y="3825635"/>
            <a:ext cx="182030" cy="368357"/>
          </a:xfrm>
          <a:prstGeom prst="rect">
            <a:avLst/>
          </a:prstGeom>
          <a:noFill/>
          <a:ln>
            <a:noFill/>
          </a:ln>
        </p:spPr>
      </p:pic>
      <p:pic>
        <p:nvPicPr>
          <p:cNvPr descr="Бемоль — Википедия" id="324" name="Google Shape;324;p35"/>
          <p:cNvPicPr preferRelativeResize="0"/>
          <p:nvPr/>
        </p:nvPicPr>
        <p:blipFill rotWithShape="1">
          <a:blip r:embed="rId3">
            <a:alphaModFix/>
          </a:blip>
          <a:srcRect b="0" l="0" r="0" t="0"/>
          <a:stretch/>
        </p:blipFill>
        <p:spPr>
          <a:xfrm>
            <a:off x="4573203" y="3857414"/>
            <a:ext cx="182030" cy="368357"/>
          </a:xfrm>
          <a:prstGeom prst="rect">
            <a:avLst/>
          </a:prstGeom>
          <a:noFill/>
          <a:ln>
            <a:noFill/>
          </a:ln>
        </p:spPr>
      </p:pic>
      <p:pic>
        <p:nvPicPr>
          <p:cNvPr descr="Бемоль — Википедия" id="325" name="Google Shape;325;p35"/>
          <p:cNvPicPr preferRelativeResize="0"/>
          <p:nvPr/>
        </p:nvPicPr>
        <p:blipFill rotWithShape="1">
          <a:blip r:embed="rId3">
            <a:alphaModFix/>
          </a:blip>
          <a:srcRect b="0" l="0" r="0" t="0"/>
          <a:stretch/>
        </p:blipFill>
        <p:spPr>
          <a:xfrm>
            <a:off x="3566549" y="3857414"/>
            <a:ext cx="182030" cy="368357"/>
          </a:xfrm>
          <a:prstGeom prst="rect">
            <a:avLst/>
          </a:prstGeom>
          <a:noFill/>
          <a:ln>
            <a:noFill/>
          </a:ln>
        </p:spPr>
      </p:pic>
      <p:pic>
        <p:nvPicPr>
          <p:cNvPr descr="Бемоль — Википедия" id="326" name="Google Shape;326;p35"/>
          <p:cNvPicPr preferRelativeResize="0"/>
          <p:nvPr/>
        </p:nvPicPr>
        <p:blipFill rotWithShape="1">
          <a:blip r:embed="rId3">
            <a:alphaModFix/>
          </a:blip>
          <a:srcRect b="0" l="0" r="0" t="0"/>
          <a:stretch/>
        </p:blipFill>
        <p:spPr>
          <a:xfrm>
            <a:off x="2804549" y="4498790"/>
            <a:ext cx="182030" cy="368357"/>
          </a:xfrm>
          <a:prstGeom prst="rect">
            <a:avLst/>
          </a:prstGeom>
          <a:noFill/>
          <a:ln>
            <a:noFill/>
          </a:ln>
        </p:spPr>
      </p:pic>
      <p:pic>
        <p:nvPicPr>
          <p:cNvPr descr="Бемоль — Википедия" id="327" name="Google Shape;327;p35"/>
          <p:cNvPicPr preferRelativeResize="0"/>
          <p:nvPr/>
        </p:nvPicPr>
        <p:blipFill rotWithShape="1">
          <a:blip r:embed="rId3">
            <a:alphaModFix/>
          </a:blip>
          <a:srcRect b="0" l="0" r="0" t="0"/>
          <a:stretch/>
        </p:blipFill>
        <p:spPr>
          <a:xfrm>
            <a:off x="2682913" y="4477140"/>
            <a:ext cx="182030" cy="368357"/>
          </a:xfrm>
          <a:prstGeom prst="rect">
            <a:avLst/>
          </a:prstGeom>
          <a:noFill/>
          <a:ln>
            <a:noFill/>
          </a:ln>
        </p:spPr>
      </p:pic>
      <p:pic>
        <p:nvPicPr>
          <p:cNvPr descr="Бемоль — Википедия" id="328" name="Google Shape;328;p35"/>
          <p:cNvPicPr preferRelativeResize="0"/>
          <p:nvPr/>
        </p:nvPicPr>
        <p:blipFill rotWithShape="1">
          <a:blip r:embed="rId3">
            <a:alphaModFix/>
          </a:blip>
          <a:srcRect b="0" l="0" r="0" t="0"/>
          <a:stretch/>
        </p:blipFill>
        <p:spPr>
          <a:xfrm>
            <a:off x="3792819" y="4489912"/>
            <a:ext cx="182030" cy="368357"/>
          </a:xfrm>
          <a:prstGeom prst="rect">
            <a:avLst/>
          </a:prstGeom>
          <a:noFill/>
          <a:ln>
            <a:noFill/>
          </a:ln>
        </p:spPr>
      </p:pic>
      <p:pic>
        <p:nvPicPr>
          <p:cNvPr descr="Бемоль — Википедия" id="329" name="Google Shape;329;p35"/>
          <p:cNvPicPr preferRelativeResize="0"/>
          <p:nvPr/>
        </p:nvPicPr>
        <p:blipFill rotWithShape="1">
          <a:blip r:embed="rId3">
            <a:alphaModFix/>
          </a:blip>
          <a:srcRect b="0" l="0" r="0" t="0"/>
          <a:stretch/>
        </p:blipFill>
        <p:spPr>
          <a:xfrm>
            <a:off x="3660900" y="4506124"/>
            <a:ext cx="182030" cy="368357"/>
          </a:xfrm>
          <a:prstGeom prst="rect">
            <a:avLst/>
          </a:prstGeom>
          <a:noFill/>
          <a:ln>
            <a:noFill/>
          </a:ln>
        </p:spPr>
      </p:pic>
      <p:pic>
        <p:nvPicPr>
          <p:cNvPr descr="Бемоль — Википедия" id="330" name="Google Shape;330;p35"/>
          <p:cNvPicPr preferRelativeResize="0"/>
          <p:nvPr/>
        </p:nvPicPr>
        <p:blipFill rotWithShape="1">
          <a:blip r:embed="rId3">
            <a:alphaModFix/>
          </a:blip>
          <a:srcRect b="0" l="0" r="0" t="0"/>
          <a:stretch/>
        </p:blipFill>
        <p:spPr>
          <a:xfrm>
            <a:off x="4880297" y="4506124"/>
            <a:ext cx="182030" cy="368357"/>
          </a:xfrm>
          <a:prstGeom prst="rect">
            <a:avLst/>
          </a:prstGeom>
          <a:noFill/>
          <a:ln>
            <a:noFill/>
          </a:ln>
        </p:spPr>
      </p:pic>
      <p:pic>
        <p:nvPicPr>
          <p:cNvPr descr="Бемоль — Википедия" id="331" name="Google Shape;331;p35"/>
          <p:cNvPicPr preferRelativeResize="0"/>
          <p:nvPr/>
        </p:nvPicPr>
        <p:blipFill rotWithShape="1">
          <a:blip r:embed="rId3">
            <a:alphaModFix/>
          </a:blip>
          <a:srcRect b="0" l="0" r="0" t="0"/>
          <a:stretch/>
        </p:blipFill>
        <p:spPr>
          <a:xfrm>
            <a:off x="4755233" y="4498791"/>
            <a:ext cx="182030" cy="368357"/>
          </a:xfrm>
          <a:prstGeom prst="rect">
            <a:avLst/>
          </a:prstGeom>
          <a:noFill/>
          <a:ln>
            <a:noFill/>
          </a:ln>
        </p:spPr>
      </p:pic>
      <p:pic>
        <p:nvPicPr>
          <p:cNvPr descr="Бемоль — Википедия" id="332" name="Google Shape;332;p35"/>
          <p:cNvPicPr preferRelativeResize="0"/>
          <p:nvPr/>
        </p:nvPicPr>
        <p:blipFill rotWithShape="1">
          <a:blip r:embed="rId3">
            <a:alphaModFix/>
          </a:blip>
          <a:srcRect b="0" l="0" r="0" t="0"/>
          <a:stretch/>
        </p:blipFill>
        <p:spPr>
          <a:xfrm>
            <a:off x="5955973" y="4489912"/>
            <a:ext cx="182030" cy="368357"/>
          </a:xfrm>
          <a:prstGeom prst="rect">
            <a:avLst/>
          </a:prstGeom>
          <a:noFill/>
          <a:ln>
            <a:noFill/>
          </a:ln>
        </p:spPr>
      </p:pic>
      <p:pic>
        <p:nvPicPr>
          <p:cNvPr descr="Бемоль — Википедия" id="333" name="Google Shape;333;p35"/>
          <p:cNvPicPr preferRelativeResize="0"/>
          <p:nvPr/>
        </p:nvPicPr>
        <p:blipFill rotWithShape="1">
          <a:blip r:embed="rId3">
            <a:alphaModFix/>
          </a:blip>
          <a:srcRect b="0" l="0" r="0" t="0"/>
          <a:stretch/>
        </p:blipFill>
        <p:spPr>
          <a:xfrm>
            <a:off x="5842711" y="4498792"/>
            <a:ext cx="182030" cy="368357"/>
          </a:xfrm>
          <a:prstGeom prst="rect">
            <a:avLst/>
          </a:prstGeom>
          <a:noFill/>
          <a:ln>
            <a:noFill/>
          </a:ln>
        </p:spPr>
      </p:pic>
      <p:pic>
        <p:nvPicPr>
          <p:cNvPr descr="Бемоль — Википедия" id="334" name="Google Shape;334;p35"/>
          <p:cNvPicPr preferRelativeResize="0"/>
          <p:nvPr/>
        </p:nvPicPr>
        <p:blipFill rotWithShape="1">
          <a:blip r:embed="rId3">
            <a:alphaModFix/>
          </a:blip>
          <a:srcRect b="0" l="0" r="0" t="0"/>
          <a:stretch/>
        </p:blipFill>
        <p:spPr>
          <a:xfrm>
            <a:off x="7412132" y="4492941"/>
            <a:ext cx="182030" cy="368357"/>
          </a:xfrm>
          <a:prstGeom prst="rect">
            <a:avLst/>
          </a:prstGeom>
          <a:noFill/>
          <a:ln>
            <a:noFill/>
          </a:ln>
        </p:spPr>
      </p:pic>
      <p:pic>
        <p:nvPicPr>
          <p:cNvPr descr="Бемоль — Википедия" id="335" name="Google Shape;335;p35"/>
          <p:cNvPicPr preferRelativeResize="0"/>
          <p:nvPr/>
        </p:nvPicPr>
        <p:blipFill rotWithShape="1">
          <a:blip r:embed="rId3">
            <a:alphaModFix/>
          </a:blip>
          <a:srcRect b="0" l="0" r="0" t="0"/>
          <a:stretch/>
        </p:blipFill>
        <p:spPr>
          <a:xfrm>
            <a:off x="7300366" y="4503231"/>
            <a:ext cx="182030" cy="368357"/>
          </a:xfrm>
          <a:prstGeom prst="rect">
            <a:avLst/>
          </a:prstGeom>
          <a:noFill/>
          <a:ln>
            <a:noFill/>
          </a:ln>
        </p:spPr>
      </p:pic>
      <p:pic>
        <p:nvPicPr>
          <p:cNvPr descr="Бемоль — Википедия" id="336" name="Google Shape;336;p35"/>
          <p:cNvPicPr preferRelativeResize="0"/>
          <p:nvPr/>
        </p:nvPicPr>
        <p:blipFill rotWithShape="1">
          <a:blip r:embed="rId3">
            <a:alphaModFix/>
          </a:blip>
          <a:srcRect b="0" l="0" r="0" t="0"/>
          <a:stretch/>
        </p:blipFill>
        <p:spPr>
          <a:xfrm>
            <a:off x="8426316" y="4477141"/>
            <a:ext cx="182030" cy="368357"/>
          </a:xfrm>
          <a:prstGeom prst="rect">
            <a:avLst/>
          </a:prstGeom>
          <a:noFill/>
          <a:ln>
            <a:noFill/>
          </a:ln>
        </p:spPr>
      </p:pic>
      <p:pic>
        <p:nvPicPr>
          <p:cNvPr descr="Бемоль — Википедия" id="337" name="Google Shape;337;p35"/>
          <p:cNvPicPr preferRelativeResize="0"/>
          <p:nvPr/>
        </p:nvPicPr>
        <p:blipFill rotWithShape="1">
          <a:blip r:embed="rId3">
            <a:alphaModFix/>
          </a:blip>
          <a:srcRect b="0" l="0" r="0" t="0"/>
          <a:stretch/>
        </p:blipFill>
        <p:spPr>
          <a:xfrm>
            <a:off x="8307982" y="4489913"/>
            <a:ext cx="182030" cy="368357"/>
          </a:xfrm>
          <a:prstGeom prst="rect">
            <a:avLst/>
          </a:prstGeom>
          <a:noFill/>
          <a:ln>
            <a:noFill/>
          </a:ln>
        </p:spPr>
      </p:pic>
      <p:pic>
        <p:nvPicPr>
          <p:cNvPr descr="Бемоль — Википедия" id="338" name="Google Shape;338;p35"/>
          <p:cNvPicPr preferRelativeResize="0"/>
          <p:nvPr/>
        </p:nvPicPr>
        <p:blipFill rotWithShape="1">
          <a:blip r:embed="rId3">
            <a:alphaModFix/>
          </a:blip>
          <a:srcRect b="0" l="0" r="0" t="0"/>
          <a:stretch/>
        </p:blipFill>
        <p:spPr>
          <a:xfrm>
            <a:off x="9404303" y="4489914"/>
            <a:ext cx="182030" cy="368357"/>
          </a:xfrm>
          <a:prstGeom prst="rect">
            <a:avLst/>
          </a:prstGeom>
          <a:noFill/>
          <a:ln>
            <a:noFill/>
          </a:ln>
        </p:spPr>
      </p:pic>
      <p:pic>
        <p:nvPicPr>
          <p:cNvPr descr="Бемоль — Википедия" id="339" name="Google Shape;339;p35"/>
          <p:cNvPicPr preferRelativeResize="0"/>
          <p:nvPr/>
        </p:nvPicPr>
        <p:blipFill rotWithShape="1">
          <a:blip r:embed="rId3">
            <a:alphaModFix/>
          </a:blip>
          <a:srcRect b="0" l="0" r="0" t="0"/>
          <a:stretch/>
        </p:blipFill>
        <p:spPr>
          <a:xfrm>
            <a:off x="9303725" y="4498792"/>
            <a:ext cx="182030" cy="368357"/>
          </a:xfrm>
          <a:prstGeom prst="rect">
            <a:avLst/>
          </a:prstGeom>
          <a:noFill/>
          <a:ln>
            <a:noFill/>
          </a:ln>
        </p:spPr>
      </p:pic>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lang="en-US">
                <a:latin typeface="Times New Roman"/>
                <a:ea typeface="Times New Roman"/>
                <a:cs typeface="Times New Roman"/>
                <a:sym typeface="Times New Roman"/>
              </a:rPr>
              <a:t>10)</a:t>
            </a:r>
            <a:endParaRPr/>
          </a:p>
        </p:txBody>
      </p:sp>
      <p:pic>
        <p:nvPicPr>
          <p:cNvPr id="345" name="Google Shape;345;p36"/>
          <p:cNvPicPr preferRelativeResize="0"/>
          <p:nvPr>
            <p:ph idx="1" type="body"/>
          </p:nvPr>
        </p:nvPicPr>
        <p:blipFill rotWithShape="1">
          <a:blip r:embed="rId3">
            <a:alphaModFix/>
          </a:blip>
          <a:srcRect b="31358" l="7537" r="15125" t="37745"/>
          <a:stretch/>
        </p:blipFill>
        <p:spPr>
          <a:xfrm>
            <a:off x="288674" y="1931635"/>
            <a:ext cx="11614651" cy="3323945"/>
          </a:xfrm>
          <a:prstGeom prst="rect">
            <a:avLst/>
          </a:prstGeom>
          <a:noFill/>
          <a:ln>
            <a:noFill/>
          </a:ln>
        </p:spPr>
      </p:pic>
    </p:spTree>
  </p:cSld>
  <p:clrMapOvr>
    <a:masterClrMapping/>
  </p:clrMapOvr>
  <p:transition spd="slow">
    <p:push/>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37"/>
          <p:cNvSpPr txBox="1"/>
          <p:nvPr>
            <p:ph type="title"/>
          </p:nvPr>
        </p:nvSpPr>
        <p:spPr>
          <a:xfrm>
            <a:off x="1069848" y="484631"/>
            <a:ext cx="10058400" cy="4018357"/>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Calibri"/>
              <a:buNone/>
            </a:pPr>
            <a:r>
              <a:rPr b="1" lang="en-US"/>
              <a:t>Анхаарал хандуулсанд баярлалаа</a:t>
            </a:r>
            <a:br>
              <a:rPr lang="en-US"/>
            </a:br>
            <a:r>
              <a:rPr lang="en-US">
                <a:solidFill>
                  <a:schemeClr val="accent1"/>
                </a:solidFill>
              </a:rPr>
              <a:t>“</a:t>
            </a:r>
            <a:r>
              <a:rPr b="1" lang="en-US">
                <a:solidFill>
                  <a:srgbClr val="C00000"/>
                </a:solidFill>
              </a:rPr>
              <a:t>Үг бүтэлгүйтсэн газар хөгжим ярьдаг”</a:t>
            </a:r>
            <a:br>
              <a:rPr b="1" lang="en-US">
                <a:solidFill>
                  <a:srgbClr val="C00000"/>
                </a:solidFill>
              </a:rPr>
            </a:br>
            <a:r>
              <a:rPr lang="en-US">
                <a:solidFill>
                  <a:schemeClr val="accent1"/>
                </a:solidFill>
              </a:rPr>
              <a:t>” Л.В.Бетховен </a:t>
            </a:r>
            <a:endParaRPr/>
          </a:p>
        </p:txBody>
      </p:sp>
    </p:spTree>
  </p:cSld>
  <p:clrMapOvr>
    <a:masterClrMapping/>
  </p:clrMapOvr>
  <p:transition spd="slow">
    <p:push/>
  </p:transition>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2022-04-01T02:43:01Z</dcterms:created>
  <dc:creator>User</dc:creator>
</cp:coreProperties>
</file>