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5" roundtripDataSignature="AMtx7mhyuJVJdw5UYYz0ecamk0+J0nee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44" Type="http://schemas.openxmlformats.org/officeDocument/2006/relationships/slide" Target="slides/slide40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45" Type="http://customschemas.google.com/relationships/presentationmetadata" Target="meta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6" name="Google Shape;406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Relationship Id="rId3" Type="http://schemas.openxmlformats.org/officeDocument/2006/relationships/image" Target="../media/image4.png"/><Relationship Id="rId4" Type="http://schemas.openxmlformats.org/officeDocument/2006/relationships/image" Target="../media/image3.png"/><Relationship Id="rId5" Type="http://schemas.openxmlformats.org/officeDocument/2006/relationships/image" Target="../media/image5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6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6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2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42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42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4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" name="Google Shape;18;p42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42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5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42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42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2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4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2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29" name="Google Shape;29;p4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44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44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4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44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4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38" name="Google Shape;38;p44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39" name="Google Shape;39;p44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" name="Google Shape;40;p44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1" name="Google Shape;41;p44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5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5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5" name="Google Shape;45;p45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6" name="Google Shape;46;p45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5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5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6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2" name="Google Shape;52;p46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3" name="Google Shape;53;p46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4" name="Google Shape;54;p46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5" name="Google Shape;55;p4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7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4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4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4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9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49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9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1" name="Google Shape;71;p49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72" name="Google Shape;72;p49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9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74" name="Google Shape;74;p4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4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4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49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50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50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</p:sp>
      <p:sp>
        <p:nvSpPr>
          <p:cNvPr id="82" name="Google Shape;82;p50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83" name="Google Shape;83;p5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84" name="Google Shape;84;p50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50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5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7" name="Google Shape;87;p5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5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51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1" name="Google Shape;91;p5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5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5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52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52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7" name="Google Shape;97;p5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5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5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1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4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4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4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4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4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" name="Google Shape;13;p4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png"/><Relationship Id="rId4" Type="http://schemas.openxmlformats.org/officeDocument/2006/relationships/image" Target="../media/image13.png"/><Relationship Id="rId5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image" Target="../media/image24.png"/><Relationship Id="rId5" Type="http://schemas.openxmlformats.org/officeDocument/2006/relationships/image" Target="../media/image15.png"/><Relationship Id="rId6" Type="http://schemas.openxmlformats.org/officeDocument/2006/relationships/image" Target="../media/image1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2.png"/><Relationship Id="rId4" Type="http://schemas.openxmlformats.org/officeDocument/2006/relationships/image" Target="../media/image16.png"/><Relationship Id="rId5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4.png"/><Relationship Id="rId4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40.png"/><Relationship Id="rId5" Type="http://schemas.openxmlformats.org/officeDocument/2006/relationships/image" Target="../media/image31.png"/><Relationship Id="rId6" Type="http://schemas.openxmlformats.org/officeDocument/2006/relationships/image" Target="../media/image37.png"/><Relationship Id="rId7" Type="http://schemas.openxmlformats.org/officeDocument/2006/relationships/image" Target="../media/image36.png"/><Relationship Id="rId8" Type="http://schemas.openxmlformats.org/officeDocument/2006/relationships/image" Target="../media/image38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3.png"/></Relationships>
</file>

<file path=ppt/slides/_rels/slide34.xml.rels><?xml version="1.0" encoding="UTF-8" standalone="yes"?><Relationships xmlns="http://schemas.openxmlformats.org/package/2006/relationships"><Relationship Id="rId10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1.png"/><Relationship Id="rId4" Type="http://schemas.openxmlformats.org/officeDocument/2006/relationships/image" Target="../media/image44.png"/><Relationship Id="rId9" Type="http://schemas.openxmlformats.org/officeDocument/2006/relationships/image" Target="../media/image52.png"/><Relationship Id="rId5" Type="http://schemas.openxmlformats.org/officeDocument/2006/relationships/image" Target="../media/image47.png"/><Relationship Id="rId6" Type="http://schemas.openxmlformats.org/officeDocument/2006/relationships/image" Target="../media/image45.png"/><Relationship Id="rId7" Type="http://schemas.openxmlformats.org/officeDocument/2006/relationships/image" Target="../media/image56.png"/><Relationship Id="rId8" Type="http://schemas.openxmlformats.org/officeDocument/2006/relationships/image" Target="../media/image46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9.png"/><Relationship Id="rId4" Type="http://schemas.openxmlformats.org/officeDocument/2006/relationships/image" Target="../media/image5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0.png"/><Relationship Id="rId4" Type="http://schemas.openxmlformats.org/officeDocument/2006/relationships/image" Target="../media/image51.png"/><Relationship Id="rId5" Type="http://schemas.openxmlformats.org/officeDocument/2006/relationships/image" Target="../media/image54.png"/><Relationship Id="rId6" Type="http://schemas.openxmlformats.org/officeDocument/2006/relationships/image" Target="../media/image6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8.png"/><Relationship Id="rId4" Type="http://schemas.openxmlformats.org/officeDocument/2006/relationships/image" Target="../media/image55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9.png"/><Relationship Id="rId4" Type="http://schemas.openxmlformats.org/officeDocument/2006/relationships/image" Target="../media/image58.png"/><Relationship Id="rId5" Type="http://schemas.openxmlformats.org/officeDocument/2006/relationships/image" Target="../media/image57.png"/><Relationship Id="rId6" Type="http://schemas.openxmlformats.org/officeDocument/2006/relationships/image" Target="../media/image60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 txBox="1"/>
          <p:nvPr>
            <p:ph type="ctrTitle"/>
          </p:nvPr>
        </p:nvSpPr>
        <p:spPr>
          <a:xfrm>
            <a:off x="1535502" y="1087903"/>
            <a:ext cx="10051768" cy="21124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Font typeface="Times New Roman"/>
              <a:buNone/>
            </a:pPr>
            <a:r>
              <a:rPr b="1" lang="mn-MN" sz="2800">
                <a:latin typeface="Times New Roman"/>
                <a:ea typeface="Times New Roman"/>
                <a:cs typeface="Times New Roman"/>
                <a:sym typeface="Times New Roman"/>
              </a:rPr>
              <a:t>LECTURE 6. PAUSE, VOLUME LENGTHENING SIGN, RHYTHM SPLIT RATIO, SPECIAL RHYTHM</a:t>
            </a:r>
            <a:b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mn-MN" sz="2800">
                <a:latin typeface="Times New Roman"/>
                <a:ea typeface="Times New Roman"/>
                <a:cs typeface="Times New Roman"/>
                <a:sym typeface="Times New Roman"/>
              </a:rPr>
              <a:t>ПАУЗ, ХЭМЖЭЭ УРТАСГАХ ТЭМДЭГ, ХЭМНЭЛИЙН ХУВААГДЛЫН ХАРЬЦАА, ОНЦГОЙ ХЭМНЭЛ</a:t>
            </a:r>
            <a:br>
              <a:rPr lang="mn-MN" sz="32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1"/>
          <p:cNvSpPr txBox="1"/>
          <p:nvPr>
            <p:ph idx="1" type="subTitle"/>
          </p:nvPr>
        </p:nvSpPr>
        <p:spPr>
          <a:xfrm>
            <a:off x="1293102" y="2892521"/>
            <a:ext cx="9124617" cy="1399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Font typeface="Rockwell"/>
              <a:buAutoNum type="arabicPeriod"/>
            </a:pPr>
            <a:r>
              <a:rPr b="1" lang="mn-MN" sz="2000">
                <a:latin typeface="Times New Roman"/>
                <a:ea typeface="Times New Roman"/>
                <a:cs typeface="Times New Roman"/>
                <a:sym typeface="Times New Roman"/>
              </a:rPr>
              <a:t>Эгшгийн дуугаралтыг уртасгах </a:t>
            </a:r>
            <a:r>
              <a:rPr b="1" lang="mn-MN"/>
              <a:t>/Volume lengthening sign/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Font typeface="Rockwell"/>
              <a:buAutoNum type="arabicPeriod"/>
            </a:pPr>
            <a:r>
              <a:rPr b="1" lang="mn-MN" sz="2000">
                <a:latin typeface="Times New Roman"/>
                <a:ea typeface="Times New Roman"/>
                <a:cs typeface="Times New Roman"/>
                <a:sym typeface="Times New Roman"/>
              </a:rPr>
              <a:t>Зогсоц  </a:t>
            </a:r>
            <a:r>
              <a:rPr b="1" lang="mn-MN"/>
              <a:t>/Pause/</a:t>
            </a:r>
            <a:endParaRPr/>
          </a:p>
          <a:p>
            <a:pPr indent="-4572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Font typeface="Rockwell"/>
              <a:buAutoNum type="arabicPeriod"/>
            </a:pPr>
            <a:r>
              <a:rPr b="1" lang="mn-MN" sz="2000">
                <a:latin typeface="Times New Roman"/>
                <a:ea typeface="Times New Roman"/>
                <a:cs typeface="Times New Roman"/>
                <a:sym typeface="Times New Roman"/>
              </a:rPr>
              <a:t>Ритмийн онцгой хуваагдал </a:t>
            </a:r>
            <a:r>
              <a:rPr b="1" lang="mn-MN"/>
              <a:t>/Special rhythm/</a:t>
            </a:r>
            <a:br>
              <a:rPr lang="mn-MN" sz="20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1630394" y="5382882"/>
            <a:ext cx="971334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mn-MN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Багш:  Э.Зулцэцэг Ph.D 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"/>
          <p:cNvSpPr txBox="1"/>
          <p:nvPr>
            <p:ph type="title"/>
          </p:nvPr>
        </p:nvSpPr>
        <p:spPr>
          <a:xfrm>
            <a:off x="2898474" y="484632"/>
            <a:ext cx="8229773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600"/>
              <a:buFont typeface="Times New Roman"/>
              <a:buNone/>
            </a:pPr>
            <a:r>
              <a:rPr b="1" lang="mn-MN" sz="6600">
                <a:latin typeface="Times New Roman"/>
                <a:ea typeface="Times New Roman"/>
                <a:cs typeface="Times New Roman"/>
                <a:sym typeface="Times New Roman"/>
              </a:rPr>
              <a:t>ДЭД СЭДЭВ</a:t>
            </a:r>
            <a:endParaRPr b="1" sz="6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2" name="Google Shape;112;p2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60"/>
              <a:buFont typeface="Rockwell"/>
              <a:buAutoNum type="arabicPeriod"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Эгшгийн дуугаралтыг уртасгах </a:t>
            </a:r>
            <a:r>
              <a:rPr b="1" lang="mn-MN" sz="3600"/>
              <a:t>/Volume lengthening sign/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060"/>
              <a:buFont typeface="Rockwell"/>
              <a:buAutoNum type="arabicPeriod"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Зогсоц  </a:t>
            </a:r>
            <a:r>
              <a:rPr b="1" lang="mn-MN" sz="3600"/>
              <a:t>/Pause/</a:t>
            </a:r>
            <a:endParaRPr sz="3600"/>
          </a:p>
          <a:p>
            <a:pPr indent="-4572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060"/>
              <a:buFont typeface="Rockwell"/>
              <a:buAutoNum type="arabicPeriod"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Ритмийн онцгой хуваагдал </a:t>
            </a:r>
            <a:r>
              <a:rPr b="1" lang="mn-MN" sz="3600"/>
              <a:t>/Special rhythm/</a:t>
            </a:r>
            <a:br>
              <a:rPr lang="mn-MN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"/>
          <p:cNvSpPr txBox="1"/>
          <p:nvPr>
            <p:ph type="title"/>
          </p:nvPr>
        </p:nvSpPr>
        <p:spPr>
          <a:xfrm>
            <a:off x="2838091" y="378099"/>
            <a:ext cx="7875918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Times New Roman"/>
              <a:buNone/>
            </a:pPr>
            <a:r>
              <a:rPr b="1" lang="mn-MN" sz="2800">
                <a:latin typeface="Times New Roman"/>
                <a:ea typeface="Times New Roman"/>
                <a:cs typeface="Times New Roman"/>
                <a:sym typeface="Times New Roman"/>
              </a:rPr>
              <a:t>1. ЭГШГИЙН ДУУГАРАЛТЫГ УРТАСГАХ ТЭМДЭГҮҮД </a:t>
            </a:r>
            <a:r>
              <a:rPr b="1" lang="mn-MN" sz="2800"/>
              <a:t>/VOLUME LENGTHENING SIGN/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Google Shape;118;p3"/>
          <p:cNvSpPr txBox="1"/>
          <p:nvPr>
            <p:ph idx="1" type="body"/>
          </p:nvPr>
        </p:nvSpPr>
        <p:spPr>
          <a:xfrm>
            <a:off x="1066800" y="2583047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Хөгжмийн эгшгийн уртааш, түүнийг хэрхэн нэрлэж тэмдэглэх тухай бид өмнө нь ярьсан.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"/>
          <p:cNvSpPr txBox="1"/>
          <p:nvPr>
            <p:ph idx="1" type="body"/>
          </p:nvPr>
        </p:nvSpPr>
        <p:spPr>
          <a:xfrm>
            <a:off x="1682150" y="802257"/>
            <a:ext cx="9937631" cy="389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Дэвсгэрийн үндсэн 5 шугамд бүх эгшгийг байршуулж болохгүй тул нэмэлт шугам хэрэглэдэг шиг бүх эгшгийн уртаашийг дээрх үндсэн хэдэн тэмдгээр тэмдэглэж үл чадна. Иймд нэмэлт шугам шиг нэмэлт тэмдэг ашиглах шаардлага гарна.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title"/>
          </p:nvPr>
        </p:nvSpPr>
        <p:spPr>
          <a:xfrm>
            <a:off x="2984740" y="484632"/>
            <a:ext cx="8143508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00"/>
              <a:buFont typeface="Times New Roman"/>
              <a:buNone/>
            </a:pPr>
            <a:r>
              <a:rPr b="1" lang="mn-MN" sz="6000">
                <a:latin typeface="Times New Roman"/>
                <a:ea typeface="Times New Roman"/>
                <a:cs typeface="Times New Roman"/>
                <a:sym typeface="Times New Roman"/>
              </a:rPr>
              <a:t>ҮҮНД: 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5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a) Цэг - аливаа уртаашийг түүний тэн хагасаар нэмэгдүүлж эгшиглүүлнэ. Цэгийг тухайн ноотны баруун гар талд тэмдэглэнэ: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 txBox="1"/>
          <p:nvPr/>
        </p:nvSpPr>
        <p:spPr>
          <a:xfrm>
            <a:off x="3599878" y="6119336"/>
            <a:ext cx="466077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Хөгжмийн онол, В.Вахромеев, Бемби сан, Улаанбаатар 2012,Х.18	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35" name="Google Shape;135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0700" y="2152250"/>
            <a:ext cx="9699126" cy="166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"/>
          <p:cNvSpPr txBox="1"/>
          <p:nvPr>
            <p:ph idx="1" type="body"/>
          </p:nvPr>
        </p:nvSpPr>
        <p:spPr>
          <a:xfrm>
            <a:off x="1032294" y="1955001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b) Хоёр цэг – Өгөгдсөн ноотыг түүний хагастай тэнцэх хэмнэлээр ихэсгээд дахин тэрхүү тэн хагасын мөн адил тэн талаар тэмдэглэнэ: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"/>
          <p:cNvSpPr txBox="1"/>
          <p:nvPr/>
        </p:nvSpPr>
        <p:spPr>
          <a:xfrm>
            <a:off x="3599878" y="6119336"/>
            <a:ext cx="4660776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  <a:t>Хөгжмийн онол, В.Вахромеев, Бемби сан, Улаанбаатар 2012,Х.18	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46" name="Google Shape;146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6075" y="1718325"/>
            <a:ext cx="8925650" cy="121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"/>
          <p:cNvSpPr txBox="1"/>
          <p:nvPr>
            <p:ph idx="1" type="body"/>
          </p:nvPr>
        </p:nvSpPr>
        <p:spPr>
          <a:xfrm>
            <a:off x="1820173" y="552091"/>
            <a:ext cx="9871717" cy="56356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c) Холбоос шугам (лига) – Зэргэлдээ орших ижил өндөрлөгтэй хоёр эгшгийг холбосон нуман зурлага нь хоёрдахь эгшгийг өмнөхөөс салгалгүй дуулах юмуу хөгжимдөхийг тэмдэглэнэ: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9"/>
          <p:cNvSpPr txBox="1"/>
          <p:nvPr/>
        </p:nvSpPr>
        <p:spPr>
          <a:xfrm>
            <a:off x="3599878" y="6254318"/>
            <a:ext cx="466077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онол, В.Вахромеев, Бемби сан, Улаанбаатар 2012,Х.18</a:t>
            </a:r>
            <a:endParaRPr baseline="30000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3" name="Google Shape;153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7200" y="4670725"/>
            <a:ext cx="4849125" cy="101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"/>
          <p:cNvSpPr txBox="1"/>
          <p:nvPr>
            <p:ph idx="1" type="body"/>
          </p:nvPr>
        </p:nvSpPr>
        <p:spPr>
          <a:xfrm>
            <a:off x="1397478" y="854014"/>
            <a:ext cx="9727721" cy="3373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Дараах уртаашийн үргэлжлэх хугацаа хэмжээтэйгээ тэнцүү байна.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/>
          </a:p>
        </p:txBody>
      </p:sp>
      <p:sp>
        <p:nvSpPr>
          <p:cNvPr id="159" name="Google Shape;159;p10"/>
          <p:cNvSpPr txBox="1"/>
          <p:nvPr/>
        </p:nvSpPr>
        <p:spPr>
          <a:xfrm>
            <a:off x="3599878" y="6254318"/>
            <a:ext cx="466077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онол, В.Вахромеев, Бемби сан, Улаанбаатар 2012,Х.18</a:t>
            </a:r>
            <a:endParaRPr baseline="30000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0" name="Google Shape;16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1700" y="3786108"/>
            <a:ext cx="6160450" cy="109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"/>
          <p:cNvSpPr txBox="1"/>
          <p:nvPr>
            <p:ph idx="1" type="body"/>
          </p:nvPr>
        </p:nvSpPr>
        <p:spPr>
          <a:xfrm>
            <a:off x="2268747" y="1130060"/>
            <a:ext cx="9369878" cy="51642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d) Фермат (италиар fermata-зогсоол, саатал гэсэн үг) – буюу уртасгал.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Уртасгал гэж тухайн эгшиг болон аккордыг дуучин, хөгжимчин, удирдаач нар өөрсдийн тааллаар уртаашийг нь ялимгүй хэтрүүлж уртасгахыг хэлнэ.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2"/>
          <p:cNvSpPr txBox="1"/>
          <p:nvPr>
            <p:ph idx="1" type="body"/>
          </p:nvPr>
        </p:nvSpPr>
        <p:spPr>
          <a:xfrm>
            <a:off x="2303252" y="1224950"/>
            <a:ext cx="8821947" cy="35623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Уртасгалыг тухайн ноотны дээр юмуу доор дундаа цэгтэй тал саран зурлагаар тэмдэглэнэ: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1" name="Google Shape;171;p12"/>
          <p:cNvSpPr txBox="1"/>
          <p:nvPr/>
        </p:nvSpPr>
        <p:spPr>
          <a:xfrm>
            <a:off x="2682535" y="5903650"/>
            <a:ext cx="682692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онол, В.Вахромеев, Бемби сан, Улаанбаатар 2012,Х.18	</a:t>
            </a:r>
            <a:endParaRPr/>
          </a:p>
        </p:txBody>
      </p:sp>
      <p:pic>
        <p:nvPicPr>
          <p:cNvPr id="172" name="Google Shape;172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6200" y="3557800"/>
            <a:ext cx="5460400" cy="1782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3"/>
          <p:cNvSpPr txBox="1"/>
          <p:nvPr>
            <p:ph type="title"/>
          </p:nvPr>
        </p:nvSpPr>
        <p:spPr>
          <a:xfrm>
            <a:off x="3286664" y="879894"/>
            <a:ext cx="7841584" cy="12140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None/>
            </a:pPr>
            <a:r>
              <a:rPr b="1" lang="mn-MN">
                <a:latin typeface="Times New Roman"/>
                <a:ea typeface="Times New Roman"/>
                <a:cs typeface="Times New Roman"/>
                <a:sym typeface="Times New Roman"/>
              </a:rPr>
              <a:t>2. ЗОГСОЦ </a:t>
            </a:r>
            <a:r>
              <a:rPr b="1" lang="mn-MN"/>
              <a:t>/PAUSE/</a:t>
            </a:r>
            <a:br>
              <a:rPr lang="mn-MN"/>
            </a:b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1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 Эгшиглэгээний явцад түр зуурын амсхийхийг зогсоц гэнэ. Зогсоц нь эгшгийн нэгэн адил уртааштай адил хугацаанд үргэлжлэх ба тус тусын оноосон зурлагатай: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14"/>
          <p:cNvPicPr preferRelativeResize="0"/>
          <p:nvPr/>
        </p:nvPicPr>
        <p:blipFill rotWithShape="1">
          <a:blip r:embed="rId3">
            <a:alphaModFix/>
          </a:blip>
          <a:srcRect b="41471" l="5316" r="58057" t="45566"/>
          <a:stretch/>
        </p:blipFill>
        <p:spPr>
          <a:xfrm>
            <a:off x="1054350" y="1128550"/>
            <a:ext cx="10344600" cy="4487551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4"/>
          <p:cNvSpPr/>
          <p:nvPr/>
        </p:nvSpPr>
        <p:spPr>
          <a:xfrm>
            <a:off x="2081842" y="5805903"/>
            <a:ext cx="86407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https://www.alamy.com/music-rests-and-their-symbols-and-lengths-a-rest-is-an-interval-of-silence-in-a-piece-of-music-marked-by-a-symbol-indicating-the-length-of-a-pause-image260604914.html</a:t>
            </a:r>
            <a:endParaRPr/>
          </a:p>
        </p:txBody>
      </p:sp>
      <p:sp>
        <p:nvSpPr>
          <p:cNvPr id="185" name="Google Shape;185;p14"/>
          <p:cNvSpPr txBox="1"/>
          <p:nvPr/>
        </p:nvSpPr>
        <p:spPr>
          <a:xfrm>
            <a:off x="228600" y="2000250"/>
            <a:ext cx="6229500" cy="52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mn-MN" sz="2200">
                <a:latin typeface="Rockwell"/>
                <a:ea typeface="Rockwell"/>
                <a:cs typeface="Rockwell"/>
                <a:sym typeface="Rockwell"/>
              </a:rPr>
              <a:t>БҮТЭН НООТТОЙ ТЭНЦЭХ ЗОГСОЦ НЬ: </a:t>
            </a:r>
            <a:endParaRPr b="1" sz="2200"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86" name="Google Shape;186;p14"/>
          <p:cNvSpPr txBox="1"/>
          <p:nvPr/>
        </p:nvSpPr>
        <p:spPr>
          <a:xfrm>
            <a:off x="7086600" y="1828800"/>
            <a:ext cx="5105400" cy="800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mn-MN" sz="2000">
                <a:latin typeface="Rockwell"/>
                <a:ea typeface="Rockwell"/>
                <a:cs typeface="Rockwell"/>
                <a:sym typeface="Rockwell"/>
              </a:rPr>
              <a:t>ДӨРӨВДҮГЭЭР ШУГАМЫН ДООГУУР</a:t>
            </a:r>
            <a:endParaRPr b="1" sz="2000">
              <a:latin typeface="Rockwell"/>
              <a:ea typeface="Rockwell"/>
              <a:cs typeface="Rockwell"/>
              <a:sym typeface="Rockwel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87" name="Google Shape;187;p14"/>
          <p:cNvSpPr txBox="1"/>
          <p:nvPr/>
        </p:nvSpPr>
        <p:spPr>
          <a:xfrm>
            <a:off x="552300" y="4305300"/>
            <a:ext cx="5905800" cy="861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mn-MN" sz="2200">
                <a:latin typeface="Rockwell"/>
                <a:ea typeface="Rockwell"/>
                <a:cs typeface="Rockwell"/>
                <a:sym typeface="Rockwell"/>
              </a:rPr>
              <a:t>ХАГАС НООТТОЙ ТЭНЦЭХ ЗОГСОЦ НЬ</a:t>
            </a:r>
            <a:endParaRPr b="1" sz="2200">
              <a:latin typeface="Rockwell"/>
              <a:ea typeface="Rockwell"/>
              <a:cs typeface="Rockwell"/>
              <a:sym typeface="Rockwel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88" name="Google Shape;188;p14"/>
          <p:cNvSpPr txBox="1"/>
          <p:nvPr/>
        </p:nvSpPr>
        <p:spPr>
          <a:xfrm>
            <a:off x="7086600" y="4166700"/>
            <a:ext cx="5105400" cy="800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mn-MN" sz="2000">
                <a:latin typeface="Rockwell"/>
                <a:ea typeface="Rockwell"/>
                <a:cs typeface="Rockwell"/>
                <a:sym typeface="Rockwell"/>
              </a:rPr>
              <a:t>ГУРАВДУГАА</a:t>
            </a:r>
            <a:r>
              <a:rPr b="1" lang="mn-MN" sz="2000">
                <a:latin typeface="Rockwell"/>
                <a:ea typeface="Rockwell"/>
                <a:cs typeface="Rockwell"/>
                <a:sym typeface="Rockwell"/>
              </a:rPr>
              <a:t>Р ШУГАМЫН ДЭЭГҮҮР</a:t>
            </a:r>
            <a:endParaRPr b="1" sz="2000">
              <a:latin typeface="Rockwell"/>
              <a:ea typeface="Rockwell"/>
              <a:cs typeface="Rockwell"/>
              <a:sym typeface="Rockwel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189" name="Google Shape;18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37050" y="1128550"/>
            <a:ext cx="749550" cy="1482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37050" y="3437850"/>
            <a:ext cx="749550" cy="11767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15"/>
          <p:cNvPicPr preferRelativeResize="0"/>
          <p:nvPr/>
        </p:nvPicPr>
        <p:blipFill rotWithShape="1">
          <a:blip r:embed="rId3">
            <a:alphaModFix/>
          </a:blip>
          <a:srcRect b="21279" l="4833" r="71005" t="58789"/>
          <a:stretch/>
        </p:blipFill>
        <p:spPr>
          <a:xfrm>
            <a:off x="1656272" y="497150"/>
            <a:ext cx="9374396" cy="6011735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5"/>
          <p:cNvSpPr/>
          <p:nvPr/>
        </p:nvSpPr>
        <p:spPr>
          <a:xfrm>
            <a:off x="2030084" y="6047220"/>
            <a:ext cx="864079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https://www.alamy.com/music-rests-and-their-symbols-and-lengths-a-rest-is-an-interval-of-silence-in-a-piece-of-music-marked-by-a-symbol-indicating-the-length-of-a-pause-image260604914.html</a:t>
            </a:r>
            <a:endParaRPr/>
          </a:p>
        </p:txBody>
      </p:sp>
      <p:grpSp>
        <p:nvGrpSpPr>
          <p:cNvPr id="197" name="Google Shape;197;p15"/>
          <p:cNvGrpSpPr/>
          <p:nvPr/>
        </p:nvGrpSpPr>
        <p:grpSpPr>
          <a:xfrm>
            <a:off x="1656275" y="136292"/>
            <a:ext cx="8502225" cy="5805208"/>
            <a:chOff x="1656275" y="136292"/>
            <a:chExt cx="8502225" cy="5805208"/>
          </a:xfrm>
        </p:grpSpPr>
        <p:sp>
          <p:nvSpPr>
            <p:cNvPr id="198" name="Google Shape;198;p15"/>
            <p:cNvSpPr txBox="1"/>
            <p:nvPr/>
          </p:nvSpPr>
          <p:spPr>
            <a:xfrm>
              <a:off x="2000250" y="1333500"/>
              <a:ext cx="7181700" cy="569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mn-MN" sz="2500">
                  <a:latin typeface="Rockwell"/>
                  <a:ea typeface="Rockwell"/>
                  <a:cs typeface="Rockwell"/>
                  <a:sym typeface="Rockwell"/>
                </a:rPr>
                <a:t>ДӨРӨВТ НООТТОЙ ТЭНЦЭХ ЗОГСОЦ НЬ</a:t>
              </a:r>
              <a:endParaRPr sz="2500"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99" name="Google Shape;199;p15"/>
            <p:cNvSpPr txBox="1"/>
            <p:nvPr/>
          </p:nvSpPr>
          <p:spPr>
            <a:xfrm>
              <a:off x="1656275" y="5372100"/>
              <a:ext cx="7668600" cy="569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mn-MN" sz="2500">
                  <a:latin typeface="Rockwell"/>
                  <a:ea typeface="Rockwell"/>
                  <a:cs typeface="Rockwell"/>
                  <a:sym typeface="Rockwell"/>
                </a:rPr>
                <a:t>АРВАНЗУРГААТ </a:t>
              </a:r>
              <a:r>
                <a:rPr lang="mn-MN" sz="2500">
                  <a:latin typeface="Rockwell"/>
                  <a:ea typeface="Rockwell"/>
                  <a:cs typeface="Rockwell"/>
                  <a:sym typeface="Rockwell"/>
                </a:rPr>
                <a:t>НООТТОЙ ТЭНЦЭХ ЗОГСОЦ НЬ</a:t>
              </a:r>
              <a:endParaRPr sz="2500"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200" name="Google Shape;200;p15"/>
            <p:cNvSpPr txBox="1"/>
            <p:nvPr/>
          </p:nvSpPr>
          <p:spPr>
            <a:xfrm>
              <a:off x="2030075" y="3352800"/>
              <a:ext cx="7181700" cy="569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mn-MN" sz="2500">
                  <a:latin typeface="Rockwell"/>
                  <a:ea typeface="Rockwell"/>
                  <a:cs typeface="Rockwell"/>
                  <a:sym typeface="Rockwell"/>
                </a:rPr>
                <a:t>НАЙМТ</a:t>
              </a:r>
              <a:r>
                <a:rPr lang="mn-MN" sz="2500">
                  <a:latin typeface="Rockwell"/>
                  <a:ea typeface="Rockwell"/>
                  <a:cs typeface="Rockwell"/>
                  <a:sym typeface="Rockwell"/>
                </a:rPr>
                <a:t> НООТТОЙ ТЭНЦЭХ ЗОГСОЦ НЬ</a:t>
              </a:r>
              <a:endParaRPr sz="2500"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pic>
          <p:nvPicPr>
            <p:cNvPr id="201" name="Google Shape;201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9181950" y="4316450"/>
              <a:ext cx="876450" cy="1625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Google Shape;202;p1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9282050" y="2571750"/>
              <a:ext cx="876450" cy="1350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3" name="Google Shape;203;p1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9181950" y="136292"/>
              <a:ext cx="876450" cy="207425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16"/>
          <p:cNvPicPr preferRelativeResize="0"/>
          <p:nvPr/>
        </p:nvPicPr>
        <p:blipFill rotWithShape="1">
          <a:blip r:embed="rId3">
            <a:alphaModFix/>
          </a:blip>
          <a:srcRect b="26533" l="4124" r="60750" t="50000"/>
          <a:stretch/>
        </p:blipFill>
        <p:spPr>
          <a:xfrm>
            <a:off x="1354347" y="381741"/>
            <a:ext cx="9879730" cy="5193436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16"/>
          <p:cNvSpPr/>
          <p:nvPr/>
        </p:nvSpPr>
        <p:spPr>
          <a:xfrm>
            <a:off x="2084242" y="5805903"/>
            <a:ext cx="8640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aseline="30000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https://www.alamy.com/music-rests-and-their-symbols-and-lengths-a-rest-is-an-interval-of-silence-in-a-piece-of-music-marked-by-a-symbol-indicating-the-length-of-a-pause-image260604914.html</a:t>
            </a:r>
            <a:endParaRPr/>
          </a:p>
        </p:txBody>
      </p:sp>
      <p:grpSp>
        <p:nvGrpSpPr>
          <p:cNvPr id="210" name="Google Shape;210;p16"/>
          <p:cNvGrpSpPr/>
          <p:nvPr/>
        </p:nvGrpSpPr>
        <p:grpSpPr>
          <a:xfrm>
            <a:off x="476250" y="918777"/>
            <a:ext cx="10039350" cy="4280673"/>
            <a:chOff x="476250" y="918777"/>
            <a:chExt cx="10039350" cy="4280673"/>
          </a:xfrm>
        </p:grpSpPr>
        <p:grpSp>
          <p:nvGrpSpPr>
            <p:cNvPr id="211" name="Google Shape;211;p16"/>
            <p:cNvGrpSpPr/>
            <p:nvPr/>
          </p:nvGrpSpPr>
          <p:grpSpPr>
            <a:xfrm>
              <a:off x="476250" y="918777"/>
              <a:ext cx="10039350" cy="1855950"/>
              <a:chOff x="476250" y="918777"/>
              <a:chExt cx="10039350" cy="1855950"/>
            </a:xfrm>
          </p:grpSpPr>
          <p:pic>
            <p:nvPicPr>
              <p:cNvPr id="212" name="Google Shape;212;p16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9567875" y="918777"/>
                <a:ext cx="947725" cy="185595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3" name="Google Shape;213;p16"/>
              <p:cNvSpPr txBox="1"/>
              <p:nvPr/>
            </p:nvSpPr>
            <p:spPr>
              <a:xfrm>
                <a:off x="476250" y="2000250"/>
                <a:ext cx="8879100" cy="7389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t" bIns="91425" lIns="91425" spcFirstLastPara="1" rIns="91425" wrap="square" tIns="91425">
                <a:sp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mn-MN" sz="3600">
                    <a:latin typeface="Rockwell"/>
                    <a:ea typeface="Rockwell"/>
                    <a:cs typeface="Rockwell"/>
                    <a:sym typeface="Rockwell"/>
                  </a:rPr>
                  <a:t>гучинхоёрт нооттой тэнхцэх зогсоц нь</a:t>
                </a:r>
                <a:endParaRPr sz="3600">
                  <a:latin typeface="Rockwell"/>
                  <a:ea typeface="Rockwell"/>
                  <a:cs typeface="Rockwell"/>
                  <a:sym typeface="Rockwell"/>
                </a:endParaRPr>
              </a:p>
            </p:txBody>
          </p:sp>
        </p:grpSp>
        <p:grpSp>
          <p:nvGrpSpPr>
            <p:cNvPr id="214" name="Google Shape;214;p16"/>
            <p:cNvGrpSpPr/>
            <p:nvPr/>
          </p:nvGrpSpPr>
          <p:grpSpPr>
            <a:xfrm>
              <a:off x="502950" y="3177414"/>
              <a:ext cx="10012650" cy="2022036"/>
              <a:chOff x="502950" y="3177414"/>
              <a:chExt cx="10012650" cy="2022036"/>
            </a:xfrm>
          </p:grpSpPr>
          <p:pic>
            <p:nvPicPr>
              <p:cNvPr id="215" name="Google Shape;215;p16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>
                <a:off x="9567875" y="3177414"/>
                <a:ext cx="947725" cy="174701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6" name="Google Shape;216;p16"/>
              <p:cNvSpPr txBox="1"/>
              <p:nvPr/>
            </p:nvSpPr>
            <p:spPr>
              <a:xfrm>
                <a:off x="502950" y="4552950"/>
                <a:ext cx="9064800" cy="6465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anchorCtr="0" anchor="t" bIns="91425" lIns="91425" spcFirstLastPara="1" rIns="91425" wrap="square" tIns="91425">
                <a:sp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mn-MN" sz="3000">
                    <a:latin typeface="Rockwell"/>
                    <a:ea typeface="Rockwell"/>
                    <a:cs typeface="Rockwell"/>
                    <a:sym typeface="Rockwell"/>
                  </a:rPr>
                  <a:t>ЖАРАНДӨРӨВТ НООТТОЙ ТЭНЦАХ ЗОГСОЦ НЬ:</a:t>
                </a:r>
                <a:endParaRPr sz="3000">
                  <a:latin typeface="Rockwell"/>
                  <a:ea typeface="Rockwell"/>
                  <a:cs typeface="Rockwell"/>
                  <a:sym typeface="Rockwell"/>
                </a:endParaRPr>
              </a:p>
            </p:txBody>
          </p:sp>
        </p:grpSp>
      </p:grp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7"/>
          <p:cNvSpPr txBox="1"/>
          <p:nvPr>
            <p:ph type="title"/>
          </p:nvPr>
        </p:nvSpPr>
        <p:spPr>
          <a:xfrm>
            <a:off x="2449902" y="200546"/>
            <a:ext cx="9041457" cy="226744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Font typeface="Times New Roman"/>
              <a:buNone/>
            </a:pPr>
            <a:r>
              <a:rPr b="1" lang="mn-MN" sz="4000">
                <a:latin typeface="Times New Roman"/>
                <a:ea typeface="Times New Roman"/>
                <a:cs typeface="Times New Roman"/>
                <a:sym typeface="Times New Roman"/>
              </a:rPr>
              <a:t>3. РИТМИЙН ОНЦГОЙ ХУВААГДАЛ </a:t>
            </a:r>
            <a:r>
              <a:rPr b="1" lang="mn-MN" sz="4000"/>
              <a:t>/SPECIAL RHYTHM/</a:t>
            </a:r>
            <a:endParaRPr sz="4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17"/>
          <p:cNvSpPr txBox="1"/>
          <p:nvPr>
            <p:ph idx="1" type="body"/>
          </p:nvPr>
        </p:nvSpPr>
        <p:spPr>
          <a:xfrm>
            <a:off x="1854678" y="2236019"/>
            <a:ext cx="9707701" cy="4421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Хөгжимд хэрэглэх бүх төрлийн уртаашийг үндсэн ба үүсмэл гэж хоёр ангилдаг. Үндсэн ангилалд нь тэгш хуваагдах (бүтэн, хагас, дөрөвт, наймт г.м) уртаашууд хамаарагдах бөгөөд энэ тухай эхний бүлэгт дэлгэрэнгүй танилцуулсан.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8"/>
          <p:cNvSpPr txBox="1"/>
          <p:nvPr>
            <p:ph idx="1" type="body"/>
          </p:nvPr>
        </p:nvSpPr>
        <p:spPr>
          <a:xfrm>
            <a:off x="1535502" y="1457863"/>
            <a:ext cx="9589698" cy="36946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Аливаа уртаашийг зориуд, санаатайгаар сондгой хувааж хэрэглэх явдал тун түгээмэл бөгөөд тэдгээрийг бүхэлд нь үүсмэл уртааш (үүсмэл хэмнэл) гэнэ. Хөгжмийн практикт хамгийн түгээмэл хэрэглэддэг үүсмэл хуваагдлууд: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9"/>
          <p:cNvSpPr txBox="1"/>
          <p:nvPr>
            <p:ph idx="1" type="body"/>
          </p:nvPr>
        </p:nvSpPr>
        <p:spPr>
          <a:xfrm>
            <a:off x="1066800" y="319241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AutoNum type="alphaLcParenR"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Триоль буюу гуравлал нь үндсэн уртаашийг хоёр тэнцүү хэсэгт хуваахын оронд гурав хуваах: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19"/>
          <p:cNvSpPr/>
          <p:nvPr/>
        </p:nvSpPr>
        <p:spPr>
          <a:xfrm>
            <a:off x="1704229" y="5909995"/>
            <a:ext cx="900684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4" name="Google Shape;23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2700" y="2718250"/>
            <a:ext cx="9262900" cy="268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0"/>
          <p:cNvSpPr/>
          <p:nvPr/>
        </p:nvSpPr>
        <p:spPr>
          <a:xfrm>
            <a:off x="1704229" y="5909995"/>
            <a:ext cx="900684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Х.35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0" name="Google Shape;24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7950" y="1273498"/>
            <a:ext cx="8319424" cy="3169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1"/>
          <p:cNvSpPr txBox="1"/>
          <p:nvPr>
            <p:ph idx="1" type="body"/>
          </p:nvPr>
        </p:nvSpPr>
        <p:spPr>
          <a:xfrm>
            <a:off x="1066799" y="399141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b) Квинтоль буюу тавлал – үндсэн уртаашийг дөрөв хуваахын оронд тав хуваахыг ингэж нэрлэнэ: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21"/>
          <p:cNvSpPr/>
          <p:nvPr/>
        </p:nvSpPr>
        <p:spPr>
          <a:xfrm>
            <a:off x="1530284" y="5620435"/>
            <a:ext cx="913143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7" name="Google Shape;24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7225" y="3152769"/>
            <a:ext cx="10563624" cy="99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2"/>
          <p:cNvSpPr/>
          <p:nvPr/>
        </p:nvSpPr>
        <p:spPr>
          <a:xfrm>
            <a:off x="1530285" y="5789414"/>
            <a:ext cx="9131430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3" name="Google Shape;25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33475" y="1218375"/>
            <a:ext cx="10112925" cy="276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3"/>
          <p:cNvSpPr txBox="1"/>
          <p:nvPr>
            <p:ph idx="1" type="body"/>
          </p:nvPr>
        </p:nvSpPr>
        <p:spPr>
          <a:xfrm>
            <a:off x="2596550" y="508958"/>
            <a:ext cx="8528649" cy="41274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c) Үндсэн уртаашийг дөрөв хуваахын оронд зургаа хуваасныг секстоль буюу зургаалал хэмээнэ: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23"/>
          <p:cNvSpPr/>
          <p:nvPr/>
        </p:nvSpPr>
        <p:spPr>
          <a:xfrm>
            <a:off x="1530284" y="6362295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5275" y="2928684"/>
            <a:ext cx="7614100" cy="230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4"/>
          <p:cNvSpPr txBox="1"/>
          <p:nvPr>
            <p:ph idx="1" type="body"/>
          </p:nvPr>
        </p:nvSpPr>
        <p:spPr>
          <a:xfrm>
            <a:off x="2130724" y="443528"/>
            <a:ext cx="8994475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d) Үндсэн уртаашийг дөрөв хуваахын оронд долоо хуваасныг септоль буюу долоолол гэнэ: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24"/>
          <p:cNvSpPr/>
          <p:nvPr/>
        </p:nvSpPr>
        <p:spPr>
          <a:xfrm>
            <a:off x="1530285" y="6432958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0375" y="2929879"/>
            <a:ext cx="7696100" cy="295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5"/>
          <p:cNvSpPr txBox="1"/>
          <p:nvPr>
            <p:ph idx="1" type="body"/>
          </p:nvPr>
        </p:nvSpPr>
        <p:spPr>
          <a:xfrm>
            <a:off x="2044460" y="594449"/>
            <a:ext cx="908074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e) Угаасаа сондгой хуваагддаг (гурав) үндсэн уртаашийг хоёр тэнцүү хуваахыг дуоль буюу хоёрлол гэнэ: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25"/>
          <p:cNvSpPr/>
          <p:nvPr/>
        </p:nvSpPr>
        <p:spPr>
          <a:xfrm>
            <a:off x="1530285" y="6263551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4" name="Google Shape;27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97475" y="3609078"/>
            <a:ext cx="3575125" cy="172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72601" y="3609078"/>
            <a:ext cx="3516905" cy="172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6"/>
          <p:cNvSpPr txBox="1"/>
          <p:nvPr>
            <p:ph idx="1" type="body"/>
          </p:nvPr>
        </p:nvSpPr>
        <p:spPr>
          <a:xfrm>
            <a:off x="2251494" y="257097"/>
            <a:ext cx="8873706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f) Гурав хуваагддаг, ардаа цэгтэй үндсэн уртаашийг дөрөв хуваасныг квартоль буюу дөрөвлөл гэнэ: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1" name="Google Shape;281;p26"/>
          <p:cNvSpPr/>
          <p:nvPr/>
        </p:nvSpPr>
        <p:spPr>
          <a:xfrm>
            <a:off x="1530284" y="6262264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2" name="Google Shape;28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5125" y="2676532"/>
            <a:ext cx="8450751" cy="247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7"/>
          <p:cNvSpPr txBox="1"/>
          <p:nvPr>
            <p:ph idx="1" type="body"/>
          </p:nvPr>
        </p:nvSpPr>
        <p:spPr>
          <a:xfrm>
            <a:off x="2337758" y="698739"/>
            <a:ext cx="8787442" cy="36712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60"/>
              <a:buNone/>
            </a:pPr>
            <a:r>
              <a:rPr lang="mn-MN" sz="3600">
                <a:latin typeface="Times New Roman"/>
                <a:ea typeface="Times New Roman"/>
                <a:cs typeface="Times New Roman"/>
                <a:sym typeface="Times New Roman"/>
              </a:rPr>
              <a:t>Уртаашийн бүлэглэл дундуур түүний бүрэлдэхүүнд орсон эгшгийн оронд зогсоц орж тааралдана. Энэ нь бүлэглэлийн нийлбэрт багтана</a:t>
            </a: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27"/>
          <p:cNvSpPr/>
          <p:nvPr/>
        </p:nvSpPr>
        <p:spPr>
          <a:xfrm>
            <a:off x="1527897" y="5896893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9" name="Google Shape;28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46625" y="3277225"/>
            <a:ext cx="9082800" cy="136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8"/>
          <p:cNvSpPr/>
          <p:nvPr/>
        </p:nvSpPr>
        <p:spPr>
          <a:xfrm>
            <a:off x="1527897" y="5896893"/>
            <a:ext cx="913143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Х.36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5" name="Google Shape;29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7900" y="973100"/>
            <a:ext cx="9797275" cy="326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9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Times New Roman"/>
              <a:buNone/>
            </a:pPr>
            <a: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  <a:t>ДАСГАЛ АЖЛУУД</a:t>
            </a:r>
            <a:endParaRPr/>
          </a:p>
        </p:txBody>
      </p:sp>
      <p:sp>
        <p:nvSpPr>
          <p:cNvPr id="301" name="Google Shape;301;p29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1. Зогсолт (пауз) гэж юу вэ?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2. Зогсолтын баруун гар талд цэг тавибал юу, яаж өөрчлөгддөг вэ?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3. Фермат гэж юу вэ? Хаана бичигддэг вэ?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0"/>
          <p:cNvSpPr txBox="1"/>
          <p:nvPr>
            <p:ph idx="1" type="body"/>
          </p:nvPr>
        </p:nvSpPr>
        <p:spPr>
          <a:xfrm>
            <a:off x="640080" y="742395"/>
            <a:ext cx="10911840" cy="5373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720"/>
              <a:buNone/>
            </a:pPr>
            <a:r>
              <a:rPr lang="mn-MN" sz="3200">
                <a:latin typeface="Times New Roman"/>
                <a:ea typeface="Times New Roman"/>
                <a:cs typeface="Times New Roman"/>
                <a:sym typeface="Times New Roman"/>
              </a:rPr>
              <a:t>1. Эгшиглэгээний явцад түр зуурын амсхийхийг зогсоц гэнэ.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720"/>
              <a:buNone/>
            </a:pPr>
            <a:r>
              <a:rPr lang="mn-MN" sz="3200">
                <a:latin typeface="Times New Roman"/>
                <a:ea typeface="Times New Roman"/>
                <a:cs typeface="Times New Roman"/>
                <a:sym typeface="Times New Roman"/>
              </a:rPr>
              <a:t>2. Аливаа уртаашийг түүний тэн хагасаар нэмэгдүүлж эгшиглүүлнэ. Цэгийг тухайн ноотны баруун гар талд тэмдэглэнэ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720"/>
              <a:buNone/>
            </a:pPr>
            <a:r>
              <a:rPr lang="mn-MN" sz="3200">
                <a:latin typeface="Times New Roman"/>
                <a:ea typeface="Times New Roman"/>
                <a:cs typeface="Times New Roman"/>
                <a:sym typeface="Times New Roman"/>
              </a:rPr>
              <a:t>3. Фермат (италиар fermata-зогсоол, саатал гэсэн үг) – буюу уртасгал. 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720"/>
              <a:buNone/>
            </a:pPr>
            <a:r>
              <a:rPr lang="mn-MN" sz="3200">
                <a:latin typeface="Times New Roman"/>
                <a:ea typeface="Times New Roman"/>
                <a:cs typeface="Times New Roman"/>
                <a:sym typeface="Times New Roman"/>
              </a:rPr>
              <a:t>Уртасгал гэж тухайн эгшиг болон аккордыг дуучин, хөгжимчин, удирдаач нар өөрсдийн мэдрэмжээр уртаашийг нь ялимгүй хэтрүүлж уртасгахыг хэлнэ. Уртасгалыг тухайн ноотны дээр юмуу доор дундаа цэгтэй тал саран зурлагаар тэмдэглэнэ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1"/>
          <p:cNvSpPr txBox="1"/>
          <p:nvPr>
            <p:ph idx="1" type="body"/>
          </p:nvPr>
        </p:nvSpPr>
        <p:spPr>
          <a:xfrm>
            <a:off x="1897810" y="577970"/>
            <a:ext cx="9227389" cy="6046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4. Дараах зогсоцын тэмдэгүүдийг тэнцүү хэмжээгээр нь задлан бич.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1"/>
          <p:cNvSpPr/>
          <p:nvPr/>
        </p:nvSpPr>
        <p:spPr>
          <a:xfrm>
            <a:off x="1538376" y="5685133"/>
            <a:ext cx="939991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13" name="Google Shape;31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1000" y="2633350"/>
            <a:ext cx="8689351" cy="1102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318;p32"/>
          <p:cNvPicPr preferRelativeResize="0"/>
          <p:nvPr/>
        </p:nvPicPr>
        <p:blipFill rotWithShape="1">
          <a:blip r:embed="rId3">
            <a:alphaModFix/>
          </a:blip>
          <a:srcRect b="74888" l="40703" r="4539" t="14497"/>
          <a:stretch/>
        </p:blipFill>
        <p:spPr>
          <a:xfrm>
            <a:off x="1349404" y="1689346"/>
            <a:ext cx="10014009" cy="1091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32"/>
          <p:cNvPicPr preferRelativeResize="0"/>
          <p:nvPr/>
        </p:nvPicPr>
        <p:blipFill rotWithShape="1">
          <a:blip r:embed="rId4">
            <a:alphaModFix/>
          </a:blip>
          <a:srcRect b="45295" l="39513" r="5729" t="44089"/>
          <a:stretch/>
        </p:blipFill>
        <p:spPr>
          <a:xfrm>
            <a:off x="1103795" y="4854506"/>
            <a:ext cx="8528183" cy="929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32"/>
          <p:cNvPicPr preferRelativeResize="0"/>
          <p:nvPr/>
        </p:nvPicPr>
        <p:blipFill rotWithShape="1">
          <a:blip r:embed="rId5">
            <a:alphaModFix/>
          </a:blip>
          <a:srcRect b="16504" l="38567" r="52502" t="73743"/>
          <a:stretch/>
        </p:blipFill>
        <p:spPr>
          <a:xfrm>
            <a:off x="9540981" y="4854506"/>
            <a:ext cx="1301615" cy="799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2"/>
          <p:cNvPicPr preferRelativeResize="0"/>
          <p:nvPr/>
        </p:nvPicPr>
        <p:blipFill rotWithShape="1">
          <a:blip r:embed="rId6">
            <a:alphaModFix/>
          </a:blip>
          <a:srcRect b="74888" l="53898" r="36926" t="14497"/>
          <a:stretch/>
        </p:blipFill>
        <p:spPr>
          <a:xfrm>
            <a:off x="4243526" y="1689346"/>
            <a:ext cx="1677880" cy="1091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2"/>
          <p:cNvPicPr preferRelativeResize="0"/>
          <p:nvPr/>
        </p:nvPicPr>
        <p:blipFill rotWithShape="1">
          <a:blip r:embed="rId6">
            <a:alphaModFix/>
          </a:blip>
          <a:srcRect b="74888" l="86285" r="4539" t="14497"/>
          <a:stretch/>
        </p:blipFill>
        <p:spPr>
          <a:xfrm>
            <a:off x="9164716" y="1689346"/>
            <a:ext cx="1677880" cy="1091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2"/>
          <p:cNvPicPr preferRelativeResize="0"/>
          <p:nvPr/>
        </p:nvPicPr>
        <p:blipFill rotWithShape="1">
          <a:blip r:embed="rId6">
            <a:alphaModFix/>
          </a:blip>
          <a:srcRect b="45295" l="78017" r="4540" t="44089"/>
          <a:stretch/>
        </p:blipFill>
        <p:spPr>
          <a:xfrm>
            <a:off x="6755906" y="4854506"/>
            <a:ext cx="2716567" cy="9299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24" name="Google Shape;324;p32"/>
          <p:cNvCxnSpPr/>
          <p:nvPr/>
        </p:nvCxnSpPr>
        <p:spPr>
          <a:xfrm>
            <a:off x="2006353" y="1565218"/>
            <a:ext cx="0" cy="438276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25" name="Google Shape;325;p32"/>
          <p:cNvCxnSpPr/>
          <p:nvPr/>
        </p:nvCxnSpPr>
        <p:spPr>
          <a:xfrm flipH="1">
            <a:off x="3548850" y="1525536"/>
            <a:ext cx="158318" cy="477958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26" name="Google Shape;326;p32"/>
          <p:cNvCxnSpPr/>
          <p:nvPr/>
        </p:nvCxnSpPr>
        <p:spPr>
          <a:xfrm flipH="1">
            <a:off x="5249597" y="1478436"/>
            <a:ext cx="158400" cy="477900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27" name="Google Shape;327;p32"/>
          <p:cNvCxnSpPr/>
          <p:nvPr/>
        </p:nvCxnSpPr>
        <p:spPr>
          <a:xfrm>
            <a:off x="7999727" y="1385065"/>
            <a:ext cx="0" cy="438300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28" name="Google Shape;328;p32"/>
          <p:cNvCxnSpPr/>
          <p:nvPr/>
        </p:nvCxnSpPr>
        <p:spPr>
          <a:xfrm>
            <a:off x="9540980" y="1498265"/>
            <a:ext cx="319302" cy="438276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29" name="Google Shape;329;p32"/>
          <p:cNvCxnSpPr/>
          <p:nvPr/>
        </p:nvCxnSpPr>
        <p:spPr>
          <a:xfrm flipH="1">
            <a:off x="1672258" y="4539061"/>
            <a:ext cx="158318" cy="477958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30" name="Google Shape;330;p32"/>
          <p:cNvCxnSpPr/>
          <p:nvPr/>
        </p:nvCxnSpPr>
        <p:spPr>
          <a:xfrm flipH="1">
            <a:off x="3692374" y="4539061"/>
            <a:ext cx="158318" cy="477958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31" name="Google Shape;331;p32"/>
          <p:cNvCxnSpPr/>
          <p:nvPr/>
        </p:nvCxnSpPr>
        <p:spPr>
          <a:xfrm>
            <a:off x="5816353" y="4511240"/>
            <a:ext cx="0" cy="438276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32" name="Google Shape;332;p32"/>
          <p:cNvCxnSpPr/>
          <p:nvPr/>
        </p:nvCxnSpPr>
        <p:spPr>
          <a:xfrm>
            <a:off x="8097913" y="4511240"/>
            <a:ext cx="0" cy="438276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cxnSp>
        <p:nvCxnSpPr>
          <p:cNvPr id="333" name="Google Shape;333;p32"/>
          <p:cNvCxnSpPr/>
          <p:nvPr/>
        </p:nvCxnSpPr>
        <p:spPr>
          <a:xfrm>
            <a:off x="10191788" y="4484862"/>
            <a:ext cx="0" cy="438276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stealth"/>
            <a:tailEnd len="med" w="med" type="stealth"/>
          </a:ln>
        </p:spPr>
      </p:cxnSp>
      <p:sp>
        <p:nvSpPr>
          <p:cNvPr id="334" name="Google Shape;334;p32"/>
          <p:cNvSpPr/>
          <p:nvPr/>
        </p:nvSpPr>
        <p:spPr>
          <a:xfrm>
            <a:off x="1632811" y="5937819"/>
            <a:ext cx="90489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35" name="Google Shape;335;p3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06400" y="455125"/>
            <a:ext cx="9356975" cy="92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3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632800" y="3631237"/>
            <a:ext cx="890725" cy="678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3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811125" y="3664775"/>
            <a:ext cx="7810750" cy="56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3"/>
          <p:cNvSpPr txBox="1"/>
          <p:nvPr>
            <p:ph idx="1" type="body"/>
          </p:nvPr>
        </p:nvSpPr>
        <p:spPr>
          <a:xfrm>
            <a:off x="1668152" y="612559"/>
            <a:ext cx="9460096" cy="55596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5. Дараах ноотуудын уртааштай таарах паузаар нь солин бич.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/>
          </a:p>
        </p:txBody>
      </p:sp>
      <p:sp>
        <p:nvSpPr>
          <p:cNvPr id="343" name="Google Shape;343;p33"/>
          <p:cNvSpPr/>
          <p:nvPr/>
        </p:nvSpPr>
        <p:spPr>
          <a:xfrm>
            <a:off x="1668152" y="5966758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44" name="Google Shape;34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9700" y="2466820"/>
            <a:ext cx="8231650" cy="261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34"/>
          <p:cNvPicPr preferRelativeResize="0"/>
          <p:nvPr/>
        </p:nvPicPr>
        <p:blipFill rotWithShape="1">
          <a:blip r:embed="rId3">
            <a:alphaModFix/>
          </a:blip>
          <a:srcRect b="67954" l="44109" r="40170" t="25095"/>
          <a:stretch/>
        </p:blipFill>
        <p:spPr>
          <a:xfrm>
            <a:off x="6231546" y="459158"/>
            <a:ext cx="4610470" cy="114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4"/>
          <p:cNvPicPr preferRelativeResize="0"/>
          <p:nvPr/>
        </p:nvPicPr>
        <p:blipFill rotWithShape="1">
          <a:blip r:embed="rId4">
            <a:alphaModFix/>
          </a:blip>
          <a:srcRect b="67421" l="62344" r="15750" t="24857"/>
          <a:stretch/>
        </p:blipFill>
        <p:spPr>
          <a:xfrm>
            <a:off x="6231546" y="1538335"/>
            <a:ext cx="5781878" cy="114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4"/>
          <p:cNvPicPr preferRelativeResize="0"/>
          <p:nvPr/>
        </p:nvPicPr>
        <p:blipFill rotWithShape="1">
          <a:blip r:embed="rId5">
            <a:alphaModFix/>
          </a:blip>
          <a:srcRect b="50669" l="40489" r="15200" t="42517"/>
          <a:stretch/>
        </p:blipFill>
        <p:spPr>
          <a:xfrm>
            <a:off x="2272325" y="4105024"/>
            <a:ext cx="7295627" cy="548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34"/>
          <p:cNvPicPr preferRelativeResize="0"/>
          <p:nvPr/>
        </p:nvPicPr>
        <p:blipFill rotWithShape="1">
          <a:blip r:embed="rId6">
            <a:alphaModFix/>
          </a:blip>
          <a:srcRect b="33126" l="43788" r="8914" t="60345"/>
          <a:stretch/>
        </p:blipFill>
        <p:spPr>
          <a:xfrm>
            <a:off x="2421678" y="5801227"/>
            <a:ext cx="7423050" cy="525264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34"/>
          <p:cNvSpPr/>
          <p:nvPr/>
        </p:nvSpPr>
        <p:spPr>
          <a:xfrm>
            <a:off x="1571874" y="6214818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54" name="Google Shape;354;p3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4875" y="459150"/>
            <a:ext cx="6066175" cy="88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3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78750" y="1605700"/>
            <a:ext cx="4809500" cy="70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3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622525" y="3105925"/>
            <a:ext cx="8018300" cy="70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3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716850" y="4951400"/>
            <a:ext cx="8169224" cy="54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5"/>
          <p:cNvSpPr txBox="1"/>
          <p:nvPr>
            <p:ph idx="1" type="body"/>
          </p:nvPr>
        </p:nvSpPr>
        <p:spPr>
          <a:xfrm>
            <a:off x="1794294" y="807868"/>
            <a:ext cx="9333954" cy="5364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6. Дараах ноотуудыг триолиор тэнцүүлж бич.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8160"/>
              <a:buNone/>
            </a:pPr>
            <a:r>
              <a:t/>
            </a:r>
            <a:endParaRPr sz="9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7. Дараах ноотуудыг квинтоль, секстоль, септолиор тэнцүүлж бич.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5"/>
          <p:cNvSpPr/>
          <p:nvPr/>
        </p:nvSpPr>
        <p:spPr>
          <a:xfrm>
            <a:off x="1581887" y="6172200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64" name="Google Shape;364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46575" y="2359775"/>
            <a:ext cx="6149050" cy="92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4325" y="5227500"/>
            <a:ext cx="5715100" cy="67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6"/>
          <p:cNvSpPr txBox="1"/>
          <p:nvPr>
            <p:ph type="title"/>
          </p:nvPr>
        </p:nvSpPr>
        <p:spPr>
          <a:xfrm>
            <a:off x="834501" y="0"/>
            <a:ext cx="10058400" cy="4910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Times New Roman"/>
              <a:buNone/>
            </a:pPr>
            <a: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  <a:t>   6.</a:t>
            </a: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  <a:t>   7.</a:t>
            </a:r>
            <a:endParaRPr/>
          </a:p>
        </p:txBody>
      </p:sp>
      <p:pic>
        <p:nvPicPr>
          <p:cNvPr id="371" name="Google Shape;371;p36"/>
          <p:cNvPicPr preferRelativeResize="0"/>
          <p:nvPr/>
        </p:nvPicPr>
        <p:blipFill rotWithShape="1">
          <a:blip r:embed="rId3">
            <a:alphaModFix/>
          </a:blip>
          <a:srcRect b="58447" l="39174" r="11383" t="28659"/>
          <a:stretch/>
        </p:blipFill>
        <p:spPr>
          <a:xfrm>
            <a:off x="2055683" y="800041"/>
            <a:ext cx="9658851" cy="14169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36"/>
          <p:cNvPicPr preferRelativeResize="0"/>
          <p:nvPr/>
        </p:nvPicPr>
        <p:blipFill rotWithShape="1">
          <a:blip r:embed="rId4">
            <a:alphaModFix/>
          </a:blip>
          <a:srcRect b="62459" l="46675" r="23033" t="29514"/>
          <a:stretch/>
        </p:blipFill>
        <p:spPr>
          <a:xfrm>
            <a:off x="2432481" y="2549427"/>
            <a:ext cx="8460420" cy="1260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36"/>
          <p:cNvPicPr preferRelativeResize="0"/>
          <p:nvPr/>
        </p:nvPicPr>
        <p:blipFill rotWithShape="1">
          <a:blip r:embed="rId5">
            <a:alphaModFix/>
          </a:blip>
          <a:srcRect b="55210" l="42306" r="13932" t="34434"/>
          <a:stretch/>
        </p:blipFill>
        <p:spPr>
          <a:xfrm>
            <a:off x="1154096" y="3773196"/>
            <a:ext cx="10286343" cy="1369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6"/>
          <p:cNvPicPr preferRelativeResize="0"/>
          <p:nvPr/>
        </p:nvPicPr>
        <p:blipFill rotWithShape="1">
          <a:blip r:embed="rId6">
            <a:alphaModFix/>
          </a:blip>
          <a:srcRect b="57541" l="41724" r="11092" t="31974"/>
          <a:stretch/>
        </p:blipFill>
        <p:spPr>
          <a:xfrm>
            <a:off x="896190" y="5034125"/>
            <a:ext cx="10544249" cy="1318032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36"/>
          <p:cNvSpPr/>
          <p:nvPr/>
        </p:nvSpPr>
        <p:spPr>
          <a:xfrm>
            <a:off x="1533243" y="6228360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7"/>
          <p:cNvSpPr txBox="1"/>
          <p:nvPr>
            <p:ph idx="1" type="body"/>
          </p:nvPr>
        </p:nvSpPr>
        <p:spPr>
          <a:xfrm>
            <a:off x="1708030" y="523427"/>
            <a:ext cx="9417170" cy="5735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8. Дараах ноотуудыг дуоль, квартолиор тэнцүүлж бич.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9. Дараах үүсмэл хэмжээнүүдийг 1 ноотонд шилжүүлж бич.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6800"/>
              <a:buNone/>
            </a:pPr>
            <a:r>
              <a:t/>
            </a:r>
            <a:endParaRPr sz="8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None/>
            </a:pPr>
            <a:r>
              <a:t/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37"/>
          <p:cNvSpPr/>
          <p:nvPr/>
        </p:nvSpPr>
        <p:spPr>
          <a:xfrm>
            <a:off x="1547383" y="6269265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id="382" name="Google Shape;382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6525" y="2105075"/>
            <a:ext cx="4848600" cy="93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76200" y="4820550"/>
            <a:ext cx="8504175" cy="116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3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66013" l="44820" r="26459" t="26098"/>
          <a:stretch/>
        </p:blipFill>
        <p:spPr>
          <a:xfrm>
            <a:off x="1987736" y="390619"/>
            <a:ext cx="8216528" cy="1269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38"/>
          <p:cNvPicPr preferRelativeResize="0"/>
          <p:nvPr/>
        </p:nvPicPr>
        <p:blipFill rotWithShape="1">
          <a:blip r:embed="rId4">
            <a:alphaModFix/>
          </a:blip>
          <a:srcRect b="52362" l="39466" r="10728" t="34434"/>
          <a:stretch/>
        </p:blipFill>
        <p:spPr>
          <a:xfrm>
            <a:off x="1244096" y="1660125"/>
            <a:ext cx="9703808" cy="1447060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38"/>
          <p:cNvSpPr txBox="1"/>
          <p:nvPr>
            <p:ph type="title"/>
          </p:nvPr>
        </p:nvSpPr>
        <p:spPr>
          <a:xfrm>
            <a:off x="1155939" y="-1"/>
            <a:ext cx="9736961" cy="6265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Times New Roman"/>
              <a:buNone/>
            </a:pPr>
            <a: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  <a:t>8.</a:t>
            </a: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mn-MN">
                <a:latin typeface="Times New Roman"/>
                <a:ea typeface="Times New Roman"/>
                <a:cs typeface="Times New Roman"/>
                <a:sym typeface="Times New Roman"/>
              </a:rPr>
              <a:t>9. </a:t>
            </a:r>
            <a: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  <a:t>а</a:t>
            </a: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  <a:t>    б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1" name="Google Shape;391;p38"/>
          <p:cNvPicPr preferRelativeResize="0"/>
          <p:nvPr/>
        </p:nvPicPr>
        <p:blipFill rotWithShape="1">
          <a:blip r:embed="rId5">
            <a:alphaModFix/>
          </a:blip>
          <a:srcRect b="61035" l="44636" r="29950" t="31844"/>
          <a:stretch/>
        </p:blipFill>
        <p:spPr>
          <a:xfrm>
            <a:off x="2445797" y="3338491"/>
            <a:ext cx="6587847" cy="10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38"/>
          <p:cNvPicPr preferRelativeResize="0"/>
          <p:nvPr/>
        </p:nvPicPr>
        <p:blipFill rotWithShape="1">
          <a:blip r:embed="rId6">
            <a:alphaModFix/>
          </a:blip>
          <a:srcRect b="40086" l="41639" r="34842" t="51208"/>
          <a:stretch/>
        </p:blipFill>
        <p:spPr>
          <a:xfrm>
            <a:off x="2634183" y="4833450"/>
            <a:ext cx="6068417" cy="126346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3" name="Google Shape;393;p38"/>
          <p:cNvCxnSpPr/>
          <p:nvPr/>
        </p:nvCxnSpPr>
        <p:spPr>
          <a:xfrm>
            <a:off x="4421080" y="3338491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4" name="Google Shape;394;p38"/>
          <p:cNvCxnSpPr/>
          <p:nvPr/>
        </p:nvCxnSpPr>
        <p:spPr>
          <a:xfrm>
            <a:off x="6008701" y="3338491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5" name="Google Shape;395;p38"/>
          <p:cNvCxnSpPr/>
          <p:nvPr/>
        </p:nvCxnSpPr>
        <p:spPr>
          <a:xfrm>
            <a:off x="7023717" y="3338491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6" name="Google Shape;396;p38"/>
          <p:cNvCxnSpPr/>
          <p:nvPr/>
        </p:nvCxnSpPr>
        <p:spPr>
          <a:xfrm>
            <a:off x="8035772" y="3338491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7" name="Google Shape;397;p38"/>
          <p:cNvCxnSpPr/>
          <p:nvPr/>
        </p:nvCxnSpPr>
        <p:spPr>
          <a:xfrm>
            <a:off x="9033644" y="3338491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8" name="Google Shape;398;p38"/>
          <p:cNvCxnSpPr/>
          <p:nvPr/>
        </p:nvCxnSpPr>
        <p:spPr>
          <a:xfrm>
            <a:off x="3676836" y="4833450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9" name="Google Shape;399;p38"/>
          <p:cNvCxnSpPr/>
          <p:nvPr/>
        </p:nvCxnSpPr>
        <p:spPr>
          <a:xfrm>
            <a:off x="5061753" y="4833450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0" name="Google Shape;400;p38"/>
          <p:cNvCxnSpPr/>
          <p:nvPr/>
        </p:nvCxnSpPr>
        <p:spPr>
          <a:xfrm>
            <a:off x="6164064" y="4833450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1" name="Google Shape;401;p38"/>
          <p:cNvCxnSpPr/>
          <p:nvPr/>
        </p:nvCxnSpPr>
        <p:spPr>
          <a:xfrm>
            <a:off x="7637757" y="4833450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2" name="Google Shape;402;p38"/>
          <p:cNvCxnSpPr/>
          <p:nvPr/>
        </p:nvCxnSpPr>
        <p:spPr>
          <a:xfrm>
            <a:off x="8714438" y="4820928"/>
            <a:ext cx="0" cy="834014"/>
          </a:xfrm>
          <a:prstGeom prst="straightConnector1">
            <a:avLst/>
          </a:prstGeom>
          <a:noFill/>
          <a:ln cap="flat" cmpd="sng" w="571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03" name="Google Shape;403;p38"/>
          <p:cNvSpPr/>
          <p:nvPr/>
        </p:nvSpPr>
        <p:spPr>
          <a:xfrm>
            <a:off x="1668152" y="5966758"/>
            <a:ext cx="92701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 и упражнения по элементарной теории музыки, В.Хвостенко, Москва 1965, Х.20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9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mn-MN"/>
              <a:t>АШИГЛАСАН МАТЕРИАЛ</a:t>
            </a:r>
            <a:endParaRPr/>
          </a:p>
        </p:txBody>
      </p:sp>
      <p:sp>
        <p:nvSpPr>
          <p:cNvPr id="409" name="Google Shape;409;p39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▪"/>
            </a:pPr>
            <a:r>
              <a:rPr lang="mn-MN"/>
              <a:t>Хөгжмийн онол, В.Вахромеев, Бемби сан, Улаанбаатар 2012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mn-MN"/>
              <a:t>Хөгжмийн анхан шатны онол-суурь ухаан, Д.Жанчив, Бемби сан, Улаанбаатар 2007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mn-MN"/>
              <a:t>Хөгжмийн онолын бодлого дасгал, Ж.Төгсжаргал, Улаанбаатар 2018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</a:pPr>
            <a:r>
              <a:rPr lang="mn-MN"/>
              <a:t>Задачи и упражнения по элементарной теории музыки, В.Хвостенко, Москва 1965, Х.20</a:t>
            </a:r>
            <a:endParaRPr/>
          </a:p>
          <a:p>
            <a:pPr indent="-74929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0"/>
          <p:cNvSpPr txBox="1"/>
          <p:nvPr>
            <p:ph type="title"/>
          </p:nvPr>
        </p:nvSpPr>
        <p:spPr>
          <a:xfrm>
            <a:off x="1069848" y="484631"/>
            <a:ext cx="10058400" cy="4018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rPr lang="mn-MN"/>
              <a:t>АНХААРАЛ ХАНДУУЛСАНД БАЯРЛАЛАА</a:t>
            </a:r>
            <a:br>
              <a:rPr lang="mn-MN"/>
            </a:br>
            <a:r>
              <a:rPr lang="mn-MN">
                <a:solidFill>
                  <a:schemeClr val="accent1"/>
                </a:solidFill>
              </a:rPr>
              <a:t>“</a:t>
            </a:r>
            <a:r>
              <a:rPr b="1" lang="mn-MN">
                <a:solidFill>
                  <a:srgbClr val="C00000"/>
                </a:solidFill>
              </a:rPr>
              <a:t>ХӨГЖИМГҮЙГЭЭР АМЬДРАЛ АЛДАА БОЛНО”</a:t>
            </a:r>
            <a:br>
              <a:rPr b="1" lang="mn-MN">
                <a:solidFill>
                  <a:srgbClr val="C00000"/>
                </a:solidFill>
              </a:rPr>
            </a:br>
            <a:r>
              <a:rPr lang="mn-MN">
                <a:solidFill>
                  <a:schemeClr val="accent1"/>
                </a:solidFill>
              </a:rPr>
              <a:t> НИЦШЕ</a:t>
            </a:r>
            <a:endParaRPr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2022-04-12T15:31:09Z</dcterms:created>
  <dc:creator>User</dc:creator>
</cp:coreProperties>
</file>