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2" roundtripDataSignature="AMtx7mja3VLs96RuhRCdimzi8lLCrjHI5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customschemas.google.com/relationships/presentationmetadata" Target="metadata"/><Relationship Id="rId41" Type="http://schemas.openxmlformats.org/officeDocument/2006/relationships/slide" Target="slides/slide37.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 name="Google Shape;12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1" name="Google Shape;281;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8" name="Google Shape;458;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8" name="Google Shape;468;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7"/>
          <p:cNvSpPr/>
          <p:nvPr>
            <p:ph idx="2" type="pic"/>
          </p:nvPr>
        </p:nvSpPr>
        <p:spPr>
          <a:xfrm>
            <a:off x="5183188" y="987425"/>
            <a:ext cx="6172200" cy="4873625"/>
          </a:xfrm>
          <a:prstGeom prst="rect">
            <a:avLst/>
          </a:prstGeom>
          <a:noFill/>
          <a:ln>
            <a:noFill/>
          </a:ln>
        </p:spPr>
      </p:sp>
      <p:sp>
        <p:nvSpPr>
          <p:cNvPr id="68" name="Google Shape;68;p4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jpg"/><Relationship Id="rId4" Type="http://schemas.openxmlformats.org/officeDocument/2006/relationships/image" Target="../media/image13.jpg"/><Relationship Id="rId5"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jpg"/><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mn.wikipedia.org/w/index.php?title=1587&amp;action=edit&amp;redlink=1" TargetMode="External"/><Relationship Id="rId4" Type="http://schemas.openxmlformats.org/officeDocument/2006/relationships/hyperlink" Target="https://mn.wikipedia.org/wiki/%D0%A5%D0%B0%D1%80%D1%87%D0%B8%D0%BD" TargetMode="External"/><Relationship Id="rId5" Type="http://schemas.openxmlformats.org/officeDocument/2006/relationships/hyperlink" Target="https://mn.wikipedia.org/w/index.php?title=%D0%90%D1%8E%D1%83%D1%88_%D0%B3%D2%AF%D2%AF%D1%88&amp;action=edit&amp;redlink=1" TargetMode="External"/><Relationship Id="rId6" Type="http://schemas.openxmlformats.org/officeDocument/2006/relationships/hyperlink" Target="https://mn.wikipedia.org/wiki/%D0%93%D0%B0%D0%BB%D0%B8%D0%B3_%D2%AF%D1%81%D1%8D%D0%B3" TargetMode="External"/><Relationship Id="rId7" Type="http://schemas.openxmlformats.org/officeDocument/2006/relationships/image" Target="../media/image8.jpg"/><Relationship Id="rId8"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7.png"/><Relationship Id="rId4" Type="http://schemas.openxmlformats.org/officeDocument/2006/relationships/image" Target="../media/image1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0.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0.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5.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3.png"/><Relationship Id="rId4" Type="http://schemas.openxmlformats.org/officeDocument/2006/relationships/image" Target="../media/image19.png"/><Relationship Id="rId5"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3.png"/><Relationship Id="rId4" Type="http://schemas.openxmlformats.org/officeDocument/2006/relationships/image" Target="../media/image30.png"/><Relationship Id="rId5" Type="http://schemas.openxmlformats.org/officeDocument/2006/relationships/image" Target="../media/image3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3.png"/><Relationship Id="rId4" Type="http://schemas.openxmlformats.org/officeDocument/2006/relationships/image" Target="../media/image43.png"/><Relationship Id="rId5" Type="http://schemas.openxmlformats.org/officeDocument/2006/relationships/image" Target="../media/image3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3.png"/><Relationship Id="rId4" Type="http://schemas.openxmlformats.org/officeDocument/2006/relationships/image" Target="../media/image36.png"/><Relationship Id="rId5" Type="http://schemas.openxmlformats.org/officeDocument/2006/relationships/image" Target="../media/image3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3.png"/><Relationship Id="rId4" Type="http://schemas.openxmlformats.org/officeDocument/2006/relationships/image" Target="../media/image29.png"/><Relationship Id="rId5" Type="http://schemas.openxmlformats.org/officeDocument/2006/relationships/image" Target="../media/image4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3.png"/><Relationship Id="rId4" Type="http://schemas.openxmlformats.org/officeDocument/2006/relationships/image" Target="../media/image31.png"/><Relationship Id="rId5" Type="http://schemas.openxmlformats.org/officeDocument/2006/relationships/image" Target="../media/image4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3.png"/><Relationship Id="rId4" Type="http://schemas.openxmlformats.org/officeDocument/2006/relationships/image" Target="../media/image39.png"/><Relationship Id="rId5" Type="http://schemas.openxmlformats.org/officeDocument/2006/relationships/image" Target="../media/image4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5.png"/><Relationship Id="rId4" Type="http://schemas.openxmlformats.org/officeDocument/2006/relationships/image" Target="../media/image33.png"/><Relationship Id="rId5" Type="http://schemas.openxmlformats.org/officeDocument/2006/relationships/image" Target="../media/image44.png"/><Relationship Id="rId6"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2.png"/><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49.png"/><Relationship Id="rId4" Type="http://schemas.openxmlformats.org/officeDocument/2006/relationships/image" Target="../media/image5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1.png"/><Relationship Id="rId4" Type="http://schemas.openxmlformats.org/officeDocument/2006/relationships/image" Target="../media/image52.png"/><Relationship Id="rId5" Type="http://schemas.openxmlformats.org/officeDocument/2006/relationships/image" Target="../media/image5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7.png"/><Relationship Id="rId4" Type="http://schemas.openxmlformats.org/officeDocument/2006/relationships/image" Target="../media/image5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8.jpg"/><Relationship Id="rId4" Type="http://schemas.openxmlformats.org/officeDocument/2006/relationships/image" Target="../media/image50.png"/><Relationship Id="rId5" Type="http://schemas.openxmlformats.org/officeDocument/2006/relationships/image" Target="../media/image5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hyperlink" Target="https://mongolisch24.de/m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4220474" y="5145072"/>
            <a:ext cx="5127462" cy="591015"/>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200"/>
              <a:buFont typeface="Calibri"/>
              <a:buNone/>
            </a:pPr>
            <a:r>
              <a:t/>
            </a:r>
            <a:endParaRPr b="1" i="0" sz="3200" u="none" cap="none" strike="noStrike">
              <a:solidFill>
                <a:srgbClr val="007E5D"/>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800"/>
              <a:buFont typeface="Times New Roman"/>
              <a:buNone/>
            </a:pPr>
            <a:r>
              <a:rPr b="1" i="0" lang="en-US" sz="2800" u="none" cap="none" strike="noStrike">
                <a:solidFill>
                  <a:schemeClr val="dk1"/>
                </a:solidFill>
                <a:latin typeface="Times New Roman"/>
                <a:ea typeface="Times New Roman"/>
                <a:cs typeface="Times New Roman"/>
                <a:sym typeface="Times New Roman"/>
              </a:rPr>
              <a:t>Багш: магистр С.Басбиш </a:t>
            </a:r>
            <a:endParaRPr b="1" i="0" sz="2800" u="none" cap="none" strike="noStrike">
              <a:solidFill>
                <a:schemeClr val="dk1"/>
              </a:solidFill>
              <a:latin typeface="Times New Roman"/>
              <a:ea typeface="Times New Roman"/>
              <a:cs typeface="Times New Roman"/>
              <a:sym typeface="Times New Roman"/>
            </a:endParaRPr>
          </a:p>
        </p:txBody>
      </p:sp>
      <p:pic>
        <p:nvPicPr>
          <p:cNvPr descr="Image result for монголчуудын бичиг үсэг images" id="89" name="Google Shape;89;p1"/>
          <p:cNvPicPr preferRelativeResize="0"/>
          <p:nvPr/>
        </p:nvPicPr>
        <p:blipFill rotWithShape="1">
          <a:blip r:embed="rId3">
            <a:alphaModFix/>
          </a:blip>
          <a:srcRect b="0" l="0" r="0" t="0"/>
          <a:stretch/>
        </p:blipFill>
        <p:spPr>
          <a:xfrm>
            <a:off x="0" y="3618573"/>
            <a:ext cx="4385839" cy="3285147"/>
          </a:xfrm>
          <a:prstGeom prst="rect">
            <a:avLst/>
          </a:prstGeom>
          <a:noFill/>
          <a:ln>
            <a:noFill/>
          </a:ln>
        </p:spPr>
      </p:pic>
      <p:pic>
        <p:nvPicPr>
          <p:cNvPr id="90" name="Google Shape;90;p1"/>
          <p:cNvPicPr preferRelativeResize="0"/>
          <p:nvPr/>
        </p:nvPicPr>
        <p:blipFill rotWithShape="1">
          <a:blip r:embed="rId4">
            <a:alphaModFix/>
          </a:blip>
          <a:srcRect b="0" l="0" r="0" t="0"/>
          <a:stretch/>
        </p:blipFill>
        <p:spPr>
          <a:xfrm>
            <a:off x="8847291" y="1537127"/>
            <a:ext cx="2809875" cy="4286250"/>
          </a:xfrm>
          <a:prstGeom prst="rect">
            <a:avLst/>
          </a:prstGeom>
          <a:noFill/>
          <a:ln>
            <a:noFill/>
          </a:ln>
        </p:spPr>
      </p:pic>
      <p:sp>
        <p:nvSpPr>
          <p:cNvPr id="91" name="Google Shape;91;p1"/>
          <p:cNvSpPr txBox="1"/>
          <p:nvPr/>
        </p:nvSpPr>
        <p:spPr>
          <a:xfrm>
            <a:off x="1329767" y="2377690"/>
            <a:ext cx="7475691" cy="690196"/>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“Монгол бичгийн зурлага,  эгшиг үсэг” </a:t>
            </a:r>
            <a:endParaRPr b="1" i="0" sz="3200" u="none" cap="none" strike="noStrike">
              <a:solidFill>
                <a:schemeClr val="dk1"/>
              </a:solidFill>
              <a:latin typeface="Times New Roman"/>
              <a:ea typeface="Times New Roman"/>
              <a:cs typeface="Times New Roman"/>
              <a:sym typeface="Times New Roman"/>
            </a:endParaRPr>
          </a:p>
        </p:txBody>
      </p:sp>
      <p:sp>
        <p:nvSpPr>
          <p:cNvPr id="92" name="Google Shape;92;p1"/>
          <p:cNvSpPr txBox="1"/>
          <p:nvPr/>
        </p:nvSpPr>
        <p:spPr>
          <a:xfrm>
            <a:off x="2559479" y="620608"/>
            <a:ext cx="6788457" cy="718489"/>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Монгол бичгийн хичээл №1</a:t>
            </a:r>
            <a:endParaRPr/>
          </a:p>
        </p:txBody>
      </p:sp>
      <p:sp>
        <p:nvSpPr>
          <p:cNvPr id="93" name="Google Shape;93;p1"/>
          <p:cNvSpPr/>
          <p:nvPr/>
        </p:nvSpPr>
        <p:spPr>
          <a:xfrm>
            <a:off x="2600645" y="3155176"/>
            <a:ext cx="5596404" cy="463397"/>
          </a:xfrm>
          <a:prstGeom prst="rect">
            <a:avLst/>
          </a:prstGeom>
          <a:noFill/>
          <a:ln>
            <a:noFill/>
          </a:ln>
        </p:spPr>
        <p:txBody>
          <a:bodyPr anchorCtr="0" anchor="t" bIns="45700" lIns="91425" spcFirstLastPara="1" rIns="91425" wrap="square" tIns="45700">
            <a:spAutoFit/>
          </a:bodyPr>
          <a:lstStyle/>
          <a:p>
            <a:pPr indent="457200" lvl="0" marL="0" marR="0" rtl="0" algn="ctr">
              <a:lnSpc>
                <a:spcPct val="150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Origin and Development stage of Mongolian Scrip</a:t>
            </a:r>
            <a:endParaRPr b="0" i="0" sz="1600" u="none" cap="none" strike="noStrike">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descr="Image result for монголчуудын бичиг үсэг images" id="98" name="Google Shape;98;p2"/>
          <p:cNvPicPr preferRelativeResize="0"/>
          <p:nvPr/>
        </p:nvPicPr>
        <p:blipFill rotWithShape="1">
          <a:blip r:embed="rId3">
            <a:alphaModFix/>
          </a:blip>
          <a:srcRect b="0" l="0" r="0" t="0"/>
          <a:stretch/>
        </p:blipFill>
        <p:spPr>
          <a:xfrm>
            <a:off x="9159240" y="4546097"/>
            <a:ext cx="2229273" cy="2043009"/>
          </a:xfrm>
          <a:prstGeom prst="rect">
            <a:avLst/>
          </a:prstGeom>
          <a:noFill/>
          <a:ln>
            <a:noFill/>
          </a:ln>
        </p:spPr>
      </p:pic>
      <p:cxnSp>
        <p:nvCxnSpPr>
          <p:cNvPr id="99" name="Google Shape;99;p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00" name="Google Shape;100;p2"/>
          <p:cNvSpPr/>
          <p:nvPr/>
        </p:nvSpPr>
        <p:spPr>
          <a:xfrm>
            <a:off x="2819400" y="328398"/>
            <a:ext cx="7473869" cy="61324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ХИЧЭЭЛИЙН АГУУЛГА</a:t>
            </a:r>
            <a:r>
              <a:rPr b="1" i="1" lang="en-US" sz="3200" u="none" cap="none" strike="noStrike">
                <a:solidFill>
                  <a:schemeClr val="dk1"/>
                </a:solidFill>
                <a:latin typeface="Times New Roman"/>
                <a:ea typeface="Times New Roman"/>
                <a:cs typeface="Times New Roman"/>
                <a:sym typeface="Times New Roman"/>
              </a:rPr>
              <a:t>-</a:t>
            </a:r>
            <a:r>
              <a:rPr b="1" i="1" lang="en-US" sz="2400" u="none" cap="none" strike="noStrike">
                <a:solidFill>
                  <a:schemeClr val="dk1"/>
                </a:solidFill>
                <a:latin typeface="Times New Roman"/>
                <a:ea typeface="Times New Roman"/>
                <a:cs typeface="Times New Roman"/>
                <a:sym typeface="Times New Roman"/>
              </a:rPr>
              <a:t>Lecture content</a:t>
            </a:r>
            <a:endParaRPr b="0" i="1" sz="3200" u="none" cap="none" strike="noStrike">
              <a:solidFill>
                <a:schemeClr val="dk1"/>
              </a:solidFill>
              <a:latin typeface="Times New Roman"/>
              <a:ea typeface="Times New Roman"/>
              <a:cs typeface="Times New Roman"/>
              <a:sym typeface="Times New Roman"/>
            </a:endParaRPr>
          </a:p>
        </p:txBody>
      </p:sp>
      <p:sp>
        <p:nvSpPr>
          <p:cNvPr id="101" name="Google Shape;101;p2"/>
          <p:cNvSpPr/>
          <p:nvPr/>
        </p:nvSpPr>
        <p:spPr>
          <a:xfrm>
            <a:off x="259080" y="1450752"/>
            <a:ext cx="11658600" cy="3785652"/>
          </a:xfrm>
          <a:prstGeom prst="rect">
            <a:avLst/>
          </a:prstGeom>
          <a:noFill/>
          <a:ln>
            <a:noFill/>
          </a:ln>
        </p:spPr>
        <p:txBody>
          <a:bodyPr anchorCtr="0" anchor="t" bIns="45700" lIns="91425" spcFirstLastPara="1" rIns="91425" wrap="square" tIns="45700">
            <a:spAutoFit/>
          </a:bodyPr>
          <a:lstStyle/>
          <a:p>
            <a:pPr indent="-514350" lvl="0" marL="514350" marR="0" rtl="0" algn="just">
              <a:lnSpc>
                <a:spcPct val="150000"/>
              </a:lnSpc>
              <a:spcBef>
                <a:spcPts val="0"/>
              </a:spcBef>
              <a:spcAft>
                <a:spcPts val="0"/>
              </a:spcAft>
              <a:buClr>
                <a:schemeClr val="dk1"/>
              </a:buClr>
              <a:buSzPts val="3200"/>
              <a:buFont typeface="Times New Roman"/>
              <a:buAutoNum type="arabicPeriod"/>
            </a:pPr>
            <a:r>
              <a:rPr b="0" i="0" lang="en-US" sz="3200" u="none" cap="none" strike="noStrike">
                <a:solidFill>
                  <a:schemeClr val="dk1"/>
                </a:solidFill>
                <a:latin typeface="Times New Roman"/>
                <a:ea typeface="Times New Roman"/>
                <a:cs typeface="Times New Roman"/>
                <a:sym typeface="Times New Roman"/>
              </a:rPr>
              <a:t>Монголчуудын бичгийн соёлын түүх /History and Culture of Mongolian Scripture/</a:t>
            </a:r>
            <a:endParaRPr b="0" i="0" sz="3200" u="none" cap="none" strike="noStrike">
              <a:solidFill>
                <a:schemeClr val="dk1"/>
              </a:solidFill>
              <a:latin typeface="Times New Roman"/>
              <a:ea typeface="Times New Roman"/>
              <a:cs typeface="Times New Roman"/>
              <a:sym typeface="Times New Roman"/>
            </a:endParaRPr>
          </a:p>
          <a:p>
            <a:pPr indent="-514350" lvl="0" marL="514350" marR="0" rtl="0" algn="just">
              <a:lnSpc>
                <a:spcPct val="150000"/>
              </a:lnSpc>
              <a:spcBef>
                <a:spcPts val="0"/>
              </a:spcBef>
              <a:spcAft>
                <a:spcPts val="0"/>
              </a:spcAft>
              <a:buClr>
                <a:schemeClr val="dk1"/>
              </a:buClr>
              <a:buSzPts val="3200"/>
              <a:buFont typeface="Times New Roman"/>
              <a:buAutoNum type="arabicPeriod"/>
            </a:pPr>
            <a:r>
              <a:rPr b="0" i="0" lang="en-US" sz="3200" u="none" cap="none" strike="noStrike">
                <a:solidFill>
                  <a:schemeClr val="dk1"/>
                </a:solidFill>
                <a:latin typeface="Times New Roman"/>
                <a:ea typeface="Times New Roman"/>
                <a:cs typeface="Times New Roman"/>
                <a:sym typeface="Times New Roman"/>
              </a:rPr>
              <a:t>Монгол бичгийн үсгийн зурлага, махбод /Mongolian Scripture scratching and structure/</a:t>
            </a:r>
            <a:endParaRPr b="0" i="0" sz="3200" u="none" cap="none" strike="noStrike">
              <a:solidFill>
                <a:schemeClr val="dk1"/>
              </a:solidFill>
              <a:latin typeface="Times New Roman"/>
              <a:ea typeface="Times New Roman"/>
              <a:cs typeface="Times New Roman"/>
              <a:sym typeface="Times New Roman"/>
            </a:endParaRPr>
          </a:p>
          <a:p>
            <a:pPr indent="-514350" lvl="0" marL="514350" marR="0" rtl="0" algn="just">
              <a:lnSpc>
                <a:spcPct val="150000"/>
              </a:lnSpc>
              <a:spcBef>
                <a:spcPts val="0"/>
              </a:spcBef>
              <a:spcAft>
                <a:spcPts val="0"/>
              </a:spcAft>
              <a:buClr>
                <a:schemeClr val="dk1"/>
              </a:buClr>
              <a:buSzPts val="3200"/>
              <a:buFont typeface="Times New Roman"/>
              <a:buAutoNum type="arabicPeriod"/>
            </a:pPr>
            <a:r>
              <a:rPr b="0" i="0" lang="en-US" sz="3200" u="none" cap="none" strike="noStrike">
                <a:solidFill>
                  <a:schemeClr val="dk1"/>
                </a:solidFill>
                <a:latin typeface="Times New Roman"/>
                <a:ea typeface="Times New Roman"/>
                <a:cs typeface="Times New Roman"/>
                <a:sym typeface="Times New Roman"/>
              </a:rPr>
              <a:t>Монгол бичгийн эгшиг үсгүүд /Vowels/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gtEl>
                                        <p:attrNameLst>
                                          <p:attrName>style.visibility</p:attrName>
                                        </p:attrNameLst>
                                      </p:cBhvr>
                                      <p:to>
                                        <p:strVal val="visible"/>
                                      </p:to>
                                    </p:set>
                                    <p:animEffect filter="fade" transition="in">
                                      <p:cBhvr>
                                        <p:cTn dur="1000"/>
                                        <p:tgtEl>
                                          <p:spTgt spid="1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3"/>
          <p:cNvSpPr txBox="1"/>
          <p:nvPr/>
        </p:nvSpPr>
        <p:spPr>
          <a:xfrm>
            <a:off x="2325951" y="3082238"/>
            <a:ext cx="8142286" cy="693523"/>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007E5D"/>
              </a:buClr>
              <a:buSzPts val="4000"/>
              <a:buFont typeface="Times New Roman"/>
              <a:buNone/>
            </a:pPr>
            <a:r>
              <a:rPr b="1" i="0" lang="en-US" sz="4000" u="none" cap="none" strike="noStrike">
                <a:solidFill>
                  <a:srgbClr val="007E5D"/>
                </a:solidFill>
                <a:latin typeface="Times New Roman"/>
                <a:ea typeface="Times New Roman"/>
                <a:cs typeface="Times New Roman"/>
                <a:sym typeface="Times New Roman"/>
              </a:rPr>
              <a:t>Монголчуудын бичиг үсгийн тойм  </a:t>
            </a:r>
            <a:endParaRPr b="1" i="0" sz="4000" u="none" cap="none" strike="noStrike">
              <a:solidFill>
                <a:srgbClr val="007E5D"/>
              </a:solidFill>
              <a:latin typeface="Times New Roman"/>
              <a:ea typeface="Times New Roman"/>
              <a:cs typeface="Times New Roman"/>
              <a:sym typeface="Times New Roman"/>
            </a:endParaRPr>
          </a:p>
        </p:txBody>
      </p:sp>
      <p:pic>
        <p:nvPicPr>
          <p:cNvPr id="107" name="Google Shape;107;p3"/>
          <p:cNvPicPr preferRelativeResize="0"/>
          <p:nvPr/>
        </p:nvPicPr>
        <p:blipFill rotWithShape="1">
          <a:blip r:embed="rId3">
            <a:alphaModFix/>
          </a:blip>
          <a:srcRect b="0" l="0" r="0" t="0"/>
          <a:stretch/>
        </p:blipFill>
        <p:spPr>
          <a:xfrm>
            <a:off x="4254253" y="4615110"/>
            <a:ext cx="3450635" cy="1410756"/>
          </a:xfrm>
          <a:prstGeom prst="rect">
            <a:avLst/>
          </a:prstGeom>
          <a:noFill/>
          <a:ln>
            <a:noFill/>
          </a:ln>
        </p:spPr>
      </p:pic>
      <p:pic>
        <p:nvPicPr>
          <p:cNvPr id="108" name="Google Shape;108;p3"/>
          <p:cNvPicPr preferRelativeResize="0"/>
          <p:nvPr/>
        </p:nvPicPr>
        <p:blipFill rotWithShape="1">
          <a:blip r:embed="rId4">
            <a:alphaModFix/>
          </a:blip>
          <a:srcRect b="0" l="0" r="0" t="0"/>
          <a:stretch/>
        </p:blipFill>
        <p:spPr>
          <a:xfrm>
            <a:off x="4528534" y="790675"/>
            <a:ext cx="2902075" cy="2032426"/>
          </a:xfrm>
          <a:prstGeom prst="rect">
            <a:avLst/>
          </a:prstGeom>
          <a:noFill/>
          <a:ln>
            <a:noFill/>
          </a:ln>
        </p:spPr>
      </p:pic>
      <p:sp>
        <p:nvSpPr>
          <p:cNvPr id="109" name="Google Shape;109;p3"/>
          <p:cNvSpPr/>
          <p:nvPr/>
        </p:nvSpPr>
        <p:spPr>
          <a:xfrm>
            <a:off x="2895600" y="3989994"/>
            <a:ext cx="630936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2000" u="none" cap="none" strike="noStrike">
                <a:solidFill>
                  <a:srgbClr val="FF0000"/>
                </a:solidFill>
                <a:latin typeface="Times New Roman"/>
                <a:ea typeface="Times New Roman"/>
                <a:cs typeface="Times New Roman"/>
                <a:sym typeface="Times New Roman"/>
              </a:rPr>
              <a:t>Review of Different </a:t>
            </a:r>
            <a:r>
              <a:rPr b="1" i="1" lang="en-US" sz="2000">
                <a:solidFill>
                  <a:srgbClr val="FF0000"/>
                </a:solidFill>
                <a:latin typeface="Times New Roman"/>
                <a:ea typeface="Times New Roman"/>
                <a:cs typeface="Times New Roman"/>
                <a:sym typeface="Times New Roman"/>
              </a:rPr>
              <a:t>Literacies</a:t>
            </a:r>
            <a:r>
              <a:rPr b="1" i="1" lang="en-US" sz="2000" u="none" cap="none" strike="noStrike">
                <a:solidFill>
                  <a:srgbClr val="FF0000"/>
                </a:solidFill>
                <a:latin typeface="Times New Roman"/>
                <a:ea typeface="Times New Roman"/>
                <a:cs typeface="Times New Roman"/>
                <a:sym typeface="Times New Roman"/>
              </a:rPr>
              <a:t> used in Mongolia</a:t>
            </a:r>
            <a:endParaRPr b="0" i="1" sz="2000" u="none" cap="none" strike="noStrike">
              <a:solidFill>
                <a:srgbClr val="FF000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1000"/>
                                        <p:tgtEl>
                                          <p:spTgt spid="1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1000"/>
                                        <p:tgtEl>
                                          <p:spTgt spid="10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7"/>
                                        </p:tgtEl>
                                        <p:attrNameLst>
                                          <p:attrName>style.visibility</p:attrName>
                                        </p:attrNameLst>
                                      </p:cBhvr>
                                      <p:to>
                                        <p:strVal val="visible"/>
                                      </p:to>
                                    </p:set>
                                    <p:animEffect filter="fade" transition="in">
                                      <p:cBhvr>
                                        <p:cTn dur="1000"/>
                                        <p:tgtEl>
                                          <p:spTgt spid="10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gtEl>
                                        <p:attrNameLst>
                                          <p:attrName>style.visibility</p:attrName>
                                        </p:attrNameLst>
                                      </p:cBhvr>
                                      <p:to>
                                        <p:strVal val="visible"/>
                                      </p:to>
                                    </p:set>
                                    <p:animEffect filter="fade" transition="in">
                                      <p:cBhvr>
                                        <p:cTn dur="1000"/>
                                        <p:tgtEl>
                                          <p:spTgt spid="1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descr="Image result for монголчуудын бичиг үсэг images" id="114" name="Google Shape;114;p4"/>
          <p:cNvPicPr preferRelativeResize="0"/>
          <p:nvPr/>
        </p:nvPicPr>
        <p:blipFill rotWithShape="1">
          <a:blip r:embed="rId3">
            <a:alphaModFix/>
          </a:blip>
          <a:srcRect b="0" l="0" r="0" t="0"/>
          <a:stretch/>
        </p:blipFill>
        <p:spPr>
          <a:xfrm>
            <a:off x="10314494" y="4589240"/>
            <a:ext cx="1530285" cy="2043009"/>
          </a:xfrm>
          <a:prstGeom prst="rect">
            <a:avLst/>
          </a:prstGeom>
          <a:noFill/>
          <a:ln>
            <a:noFill/>
          </a:ln>
        </p:spPr>
      </p:pic>
      <p:cxnSp>
        <p:nvCxnSpPr>
          <p:cNvPr id="115" name="Google Shape;115;p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16" name="Google Shape;116;p4"/>
          <p:cNvSpPr/>
          <p:nvPr/>
        </p:nvSpPr>
        <p:spPr>
          <a:xfrm>
            <a:off x="1112363" y="1755770"/>
            <a:ext cx="10517385" cy="397031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	Оршил: </a:t>
            </a:r>
            <a:r>
              <a:rPr b="0" i="0" lang="en-US" sz="2400" u="none" cap="none" strike="noStrike">
                <a:solidFill>
                  <a:schemeClr val="dk1"/>
                </a:solidFill>
                <a:latin typeface="Times New Roman"/>
                <a:ea typeface="Times New Roman"/>
                <a:cs typeface="Times New Roman"/>
                <a:sym typeface="Times New Roman"/>
              </a:rPr>
              <a:t>Монголчуудын бичгийн соёлын түүхийг үзэхэд, арав орчим бичиг үсэг хэрэглэж иржээ. Тэдгээрээс өнөөг хүртэл шалгарч үлдсэн бичиг үсэг бол </a:t>
            </a:r>
            <a:r>
              <a:rPr b="1" i="0" lang="en-US" sz="2400" u="none" cap="none" strike="noStrike">
                <a:solidFill>
                  <a:schemeClr val="dk1"/>
                </a:solidFill>
                <a:latin typeface="Times New Roman"/>
                <a:ea typeface="Times New Roman"/>
                <a:cs typeface="Times New Roman"/>
                <a:sym typeface="Times New Roman"/>
              </a:rPr>
              <a:t>"монгол бичиг" </a:t>
            </a:r>
            <a:r>
              <a:rPr b="0" i="0" lang="en-US" sz="2400" u="none" cap="none" strike="noStrike">
                <a:solidFill>
                  <a:schemeClr val="dk1"/>
                </a:solidFill>
                <a:latin typeface="Times New Roman"/>
                <a:ea typeface="Times New Roman"/>
                <a:cs typeface="Times New Roman"/>
                <a:sym typeface="Times New Roman"/>
              </a:rPr>
              <a:t>юм. Учир нь, бусад бичиг үсэгтэй харьцуулахад, монгол бичиг зуун зуун дамжин хэрэглэгдсэн цаг </a:t>
            </a:r>
            <a:r>
              <a:rPr lang="en-US" sz="2400">
                <a:solidFill>
                  <a:schemeClr val="dk1"/>
                </a:solidFill>
                <a:latin typeface="Times New Roman"/>
                <a:ea typeface="Times New Roman"/>
                <a:cs typeface="Times New Roman"/>
                <a:sym typeface="Times New Roman"/>
              </a:rPr>
              <a:t>хугацаа гаар</a:t>
            </a:r>
            <a:r>
              <a:rPr b="0" i="0" lang="en-US" sz="2400" u="none" cap="none" strike="noStrike">
                <a:solidFill>
                  <a:schemeClr val="dk1"/>
                </a:solidFill>
                <a:latin typeface="Times New Roman"/>
                <a:ea typeface="Times New Roman"/>
                <a:cs typeface="Times New Roman"/>
                <a:sym typeface="Times New Roman"/>
              </a:rPr>
              <a:t>, олон үеийн өвөг дээдсийн эрдэм соёлыг түгээсэн хүрээ цараагаараа, олон монгол туургатан нийтээрээ хэрэглэсэн орон зайгаараа эрхгүй онцгойрдог. </a:t>
            </a:r>
            <a:endParaRPr/>
          </a:p>
          <a:p>
            <a:pPr indent="0" lvl="0" marL="0" marR="0" rtl="0" algn="just">
              <a:lnSpc>
                <a:spcPct val="150000"/>
              </a:lnSpc>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117" name="Google Shape;117;p4"/>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МОНГОЛЧУУДЫН БИЧИГ ҮСЭГ-</a:t>
            </a:r>
            <a:r>
              <a:rPr b="1" i="0" lang="en-US" sz="2800" u="none" cap="none" strike="noStrike">
                <a:solidFill>
                  <a:srgbClr val="FF0000"/>
                </a:solidFill>
                <a:latin typeface="Times New Roman"/>
                <a:ea typeface="Times New Roman"/>
                <a:cs typeface="Times New Roman"/>
                <a:sym typeface="Times New Roman"/>
              </a:rPr>
              <a:t> </a:t>
            </a:r>
            <a:r>
              <a:rPr b="1" i="1" lang="en-US" sz="2400" u="none" cap="none" strike="noStrike">
                <a:solidFill>
                  <a:schemeClr val="dk1"/>
                </a:solidFill>
                <a:latin typeface="Times New Roman"/>
                <a:ea typeface="Times New Roman"/>
                <a:cs typeface="Times New Roman"/>
                <a:sym typeface="Times New Roman"/>
              </a:rPr>
              <a:t>Mongolian script</a:t>
            </a:r>
            <a:endParaRPr b="0" i="1" sz="2400" u="none" cap="none" strike="noStrike">
              <a:solidFill>
                <a:schemeClr val="dk1"/>
              </a:solidFill>
              <a:latin typeface="Calibri"/>
              <a:ea typeface="Calibri"/>
              <a:cs typeface="Calibri"/>
              <a:sym typeface="Calibri"/>
            </a:endParaRPr>
          </a:p>
        </p:txBody>
      </p:sp>
      <p:sp>
        <p:nvSpPr>
          <p:cNvPr id="118" name="Google Shape;118;p4"/>
          <p:cNvSpPr/>
          <p:nvPr/>
        </p:nvSpPr>
        <p:spPr>
          <a:xfrm>
            <a:off x="1112363" y="5788484"/>
            <a:ext cx="4457952" cy="39068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0" i="1" lang="en-US" sz="1800" u="none" cap="none" strike="noStrike">
                <a:solidFill>
                  <a:schemeClr val="dk1"/>
                </a:solidFill>
                <a:latin typeface="Times New Roman"/>
                <a:ea typeface="Times New Roman"/>
                <a:cs typeface="Times New Roman"/>
                <a:sym typeface="Times New Roman"/>
              </a:rPr>
              <a:t>Эх хэл бичиг, ШУА сэтгүүл. УБ.,2012, №1 </a:t>
            </a:r>
            <a:endParaRPr b="0" i="1" sz="2400" u="none" cap="none" strike="noStrike">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6"/>
                                        </p:tgtEl>
                                        <p:attrNameLst>
                                          <p:attrName>style.visibility</p:attrName>
                                        </p:attrNameLst>
                                      </p:cBhvr>
                                      <p:to>
                                        <p:strVal val="visible"/>
                                      </p:to>
                                    </p:set>
                                    <p:animEffect filter="fade" transition="in">
                                      <p:cBhvr>
                                        <p:cTn dur="1000"/>
                                        <p:tgtEl>
                                          <p:spTgt spid="1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8"/>
                                        </p:tgtEl>
                                        <p:attrNameLst>
                                          <p:attrName>style.visibility</p:attrName>
                                        </p:attrNameLst>
                                      </p:cBhvr>
                                      <p:to>
                                        <p:strVal val="visible"/>
                                      </p:to>
                                    </p:set>
                                    <p:animEffect filter="fade" transition="in">
                                      <p:cBhvr>
                                        <p:cTn dur="1000"/>
                                        <p:tgtEl>
                                          <p:spTgt spid="1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descr="Image result for монголчуудын бичиг үсэг images" id="124" name="Google Shape;124;p5"/>
          <p:cNvPicPr preferRelativeResize="0"/>
          <p:nvPr/>
        </p:nvPicPr>
        <p:blipFill rotWithShape="1">
          <a:blip r:embed="rId3">
            <a:alphaModFix/>
          </a:blip>
          <a:srcRect b="0" l="0" r="0" t="0"/>
          <a:stretch/>
        </p:blipFill>
        <p:spPr>
          <a:xfrm>
            <a:off x="10314494" y="4589240"/>
            <a:ext cx="1530285" cy="2043009"/>
          </a:xfrm>
          <a:prstGeom prst="rect">
            <a:avLst/>
          </a:prstGeom>
          <a:noFill/>
          <a:ln>
            <a:noFill/>
          </a:ln>
        </p:spPr>
      </p:pic>
      <p:cxnSp>
        <p:nvCxnSpPr>
          <p:cNvPr id="125" name="Google Shape;125;p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26" name="Google Shape;126;p5"/>
          <p:cNvSpPr/>
          <p:nvPr/>
        </p:nvSpPr>
        <p:spPr>
          <a:xfrm>
            <a:off x="4241976" y="943090"/>
            <a:ext cx="7504722" cy="563231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	1. Монгол бичиг-</a:t>
            </a:r>
            <a:r>
              <a:rPr b="1" i="0" lang="en-US" sz="2400" u="none" cap="none" strike="noStrike">
                <a:solidFill>
                  <a:srgbClr val="FF0000"/>
                </a:solidFill>
                <a:latin typeface="Times New Roman"/>
                <a:ea typeface="Times New Roman"/>
                <a:cs typeface="Times New Roman"/>
                <a:sym typeface="Times New Roman"/>
              </a:rPr>
              <a:t> </a:t>
            </a:r>
            <a:r>
              <a:rPr b="1" i="1" lang="en-US" sz="2400" u="none" cap="none" strike="noStrike">
                <a:solidFill>
                  <a:schemeClr val="dk1"/>
                </a:solidFill>
                <a:latin typeface="Times New Roman"/>
                <a:ea typeface="Times New Roman"/>
                <a:cs typeface="Times New Roman"/>
                <a:sym typeface="Times New Roman"/>
              </a:rPr>
              <a:t>Mongolia</a:t>
            </a:r>
            <a:r>
              <a:rPr b="1" i="1" lang="en-US" sz="2400">
                <a:solidFill>
                  <a:schemeClr val="dk1"/>
                </a:solidFill>
                <a:latin typeface="Times New Roman"/>
                <a:ea typeface="Times New Roman"/>
                <a:cs typeface="Times New Roman"/>
                <a:sym typeface="Times New Roman"/>
              </a:rPr>
              <a:t>n</a:t>
            </a:r>
            <a:r>
              <a:rPr b="1" i="1" lang="en-US" sz="2400" u="none" cap="none" strike="noStrike">
                <a:solidFill>
                  <a:schemeClr val="dk1"/>
                </a:solidFill>
                <a:latin typeface="Times New Roman"/>
                <a:ea typeface="Times New Roman"/>
                <a:cs typeface="Times New Roman"/>
                <a:sym typeface="Times New Roman"/>
              </a:rPr>
              <a:t> traditional script</a:t>
            </a:r>
            <a:r>
              <a:rPr b="1"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VII-VIII зууны үед Согд улсаас авч хэрэглэсэн гэж үздэг. Монгол бичгээр бичсэн хамгийн эртний дурсгал нь “Чингисийн чулууны бичиг” хэмээх гэрэлт хөшөөний 5 мөр бичээс юм. (1225он)</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	Мөн зарим эрдэмтэд Монголын нууц товчоог анх монгол бичгээр бичсэн гэж үздэг. Тухайн үед хэрэглэгдэж байсан уг бичгийн хэлбэр, үгийн бичлэг зэргийг (1246 он) харуулсан дурсгал нь Гүюг хааны тамгын бичээс юм.</a:t>
            </a:r>
            <a:endParaRPr/>
          </a:p>
        </p:txBody>
      </p:sp>
      <p:sp>
        <p:nvSpPr>
          <p:cNvPr id="127" name="Google Shape;127;p5"/>
          <p:cNvSpPr/>
          <p:nvPr/>
        </p:nvSpPr>
        <p:spPr>
          <a:xfrm>
            <a:off x="2711293" y="328398"/>
            <a:ext cx="8202310"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МОНГОЛЧУУДЫН БИЧИГ ҮСЭГ</a:t>
            </a:r>
            <a:r>
              <a:rPr b="1" i="1" lang="en-US" sz="2400" u="none" cap="none" strike="noStrike">
                <a:solidFill>
                  <a:schemeClr val="dk1"/>
                </a:solidFill>
                <a:latin typeface="Times New Roman"/>
                <a:ea typeface="Times New Roman"/>
                <a:cs typeface="Times New Roman"/>
                <a:sym typeface="Times New Roman"/>
              </a:rPr>
              <a:t>-Mongolian script</a:t>
            </a:r>
            <a:endParaRPr b="0" i="1" sz="2400" u="none" cap="none" strike="noStrike">
              <a:solidFill>
                <a:schemeClr val="dk1"/>
              </a:solidFill>
              <a:latin typeface="Calibri"/>
              <a:ea typeface="Calibri"/>
              <a:cs typeface="Calibri"/>
              <a:sym typeface="Calibri"/>
            </a:endParaRPr>
          </a:p>
        </p:txBody>
      </p:sp>
      <p:pic>
        <p:nvPicPr>
          <p:cNvPr id="128" name="Google Shape;128;p5"/>
          <p:cNvPicPr preferRelativeResize="0"/>
          <p:nvPr/>
        </p:nvPicPr>
        <p:blipFill rotWithShape="1">
          <a:blip r:embed="rId4">
            <a:alphaModFix/>
          </a:blip>
          <a:srcRect b="0" l="0" r="0" t="0"/>
          <a:stretch/>
        </p:blipFill>
        <p:spPr>
          <a:xfrm>
            <a:off x="441960" y="1438568"/>
            <a:ext cx="3800016" cy="3529672"/>
          </a:xfrm>
          <a:prstGeom prst="rect">
            <a:avLst/>
          </a:prstGeom>
          <a:noFill/>
          <a:ln>
            <a:noFill/>
          </a:ln>
        </p:spPr>
      </p:pic>
      <p:sp>
        <p:nvSpPr>
          <p:cNvPr id="129" name="Google Shape;129;p5"/>
          <p:cNvSpPr/>
          <p:nvPr/>
        </p:nvSpPr>
        <p:spPr>
          <a:xfrm>
            <a:off x="722228" y="5525964"/>
            <a:ext cx="30937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en-US" sz="1800" u="none" cap="none" strike="noStrike">
                <a:solidFill>
                  <a:schemeClr val="dk1"/>
                </a:solidFill>
                <a:latin typeface="Times New Roman"/>
                <a:ea typeface="Times New Roman"/>
                <a:cs typeface="Times New Roman"/>
                <a:sym typeface="Times New Roman"/>
              </a:rPr>
              <a:t>Picture by </a:t>
            </a:r>
            <a:endParaRPr/>
          </a:p>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https://mn.wikipedia.org/</a:t>
            </a:r>
            <a:endParaRPr/>
          </a:p>
        </p:txBody>
      </p:sp>
      <p:sp>
        <p:nvSpPr>
          <p:cNvPr id="130" name="Google Shape;130;p5"/>
          <p:cNvSpPr/>
          <p:nvPr/>
        </p:nvSpPr>
        <p:spPr>
          <a:xfrm>
            <a:off x="962475" y="4968240"/>
            <a:ext cx="289534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Гүюг хааны тамгын бичээс</a:t>
            </a:r>
            <a:endParaRPr i="1"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6"/>
                                        </p:tgtEl>
                                        <p:attrNameLst>
                                          <p:attrName>style.visibility</p:attrName>
                                        </p:attrNameLst>
                                      </p:cBhvr>
                                      <p:to>
                                        <p:strVal val="visible"/>
                                      </p:to>
                                    </p:set>
                                    <p:animEffect filter="fade" transition="in">
                                      <p:cBhvr>
                                        <p:cTn dur="1000"/>
                                        <p:tgtEl>
                                          <p:spTgt spid="12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gtEl>
                                        <p:attrNameLst>
                                          <p:attrName>style.visibility</p:attrName>
                                        </p:attrNameLst>
                                      </p:cBhvr>
                                      <p:to>
                                        <p:strVal val="visible"/>
                                      </p:to>
                                    </p:set>
                                    <p:animEffect filter="fade" transition="in">
                                      <p:cBhvr>
                                        <p:cTn dur="1000"/>
                                        <p:tgtEl>
                                          <p:spTgt spid="1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9"/>
                                        </p:tgtEl>
                                        <p:attrNameLst>
                                          <p:attrName>style.visibility</p:attrName>
                                        </p:attrNameLst>
                                      </p:cBhvr>
                                      <p:to>
                                        <p:strVal val="visible"/>
                                      </p:to>
                                    </p:set>
                                    <p:animEffect filter="fade" transition="in">
                                      <p:cBhvr>
                                        <p:cTn dur="1000"/>
                                        <p:tgtEl>
                                          <p:spTgt spid="1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descr="Image result for монголчуудын бичиг үсэг images" id="135" name="Google Shape;135;p6"/>
          <p:cNvPicPr preferRelativeResize="0"/>
          <p:nvPr/>
        </p:nvPicPr>
        <p:blipFill rotWithShape="1">
          <a:blip r:embed="rId3">
            <a:alphaModFix/>
          </a:blip>
          <a:srcRect b="0" l="0" r="0" t="0"/>
          <a:stretch/>
        </p:blipFill>
        <p:spPr>
          <a:xfrm>
            <a:off x="10169825" y="4762981"/>
            <a:ext cx="1778335" cy="2043009"/>
          </a:xfrm>
          <a:prstGeom prst="rect">
            <a:avLst/>
          </a:prstGeom>
          <a:noFill/>
          <a:ln>
            <a:noFill/>
          </a:ln>
        </p:spPr>
      </p:pic>
      <p:cxnSp>
        <p:nvCxnSpPr>
          <p:cNvPr id="136" name="Google Shape;136;p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37" name="Google Shape;137;p6"/>
          <p:cNvSpPr/>
          <p:nvPr/>
        </p:nvSpPr>
        <p:spPr>
          <a:xfrm>
            <a:off x="4670667" y="1283061"/>
            <a:ext cx="6914238"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chemeClr val="dk1"/>
                </a:solidFill>
                <a:latin typeface="Times New Roman"/>
                <a:ea typeface="Times New Roman"/>
                <a:cs typeface="Times New Roman"/>
                <a:sym typeface="Times New Roman"/>
              </a:rPr>
              <a:t>Монгол бичиг-</a:t>
            </a:r>
            <a:r>
              <a:rPr b="1" lang="en-US" sz="24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traditional script</a:t>
            </a:r>
            <a:r>
              <a:rPr b="1" lang="en-US" sz="2400">
                <a:solidFill>
                  <a:schemeClr val="dk1"/>
                </a:solidFill>
                <a:latin typeface="Times New Roman"/>
                <a:ea typeface="Times New Roman"/>
                <a:cs typeface="Times New Roman"/>
                <a:sym typeface="Times New Roman"/>
              </a:rPr>
              <a:t>:</a:t>
            </a:r>
            <a:r>
              <a:rPr lang="en-US" sz="2400">
                <a:solidFill>
                  <a:schemeClr val="dk1"/>
                </a:solidFill>
                <a:latin typeface="Times New Roman"/>
                <a:ea typeface="Times New Roman"/>
                <a:cs typeface="Times New Roman"/>
                <a:sym typeface="Times New Roman"/>
              </a:rPr>
              <a:t> </a:t>
            </a:r>
            <a:endParaRPr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400" u="sng">
                <a:solidFill>
                  <a:schemeClr val="dk1"/>
                </a:solidFill>
                <a:latin typeface="Times New Roman"/>
                <a:ea typeface="Times New Roman"/>
                <a:cs typeface="Times New Roman"/>
                <a:sym typeface="Times New Roman"/>
              </a:rPr>
              <a:t>Монгол үсгийн махбод</a:t>
            </a:r>
            <a:r>
              <a:rPr lang="en-US" sz="2400">
                <a:solidFill>
                  <a:schemeClr val="dk1"/>
                </a:solidFill>
                <a:latin typeface="Times New Roman"/>
                <a:ea typeface="Times New Roman"/>
                <a:cs typeface="Times New Roman"/>
                <a:sym typeface="Times New Roman"/>
              </a:rPr>
              <a:t>: титэм, нуруу, ацаг, шүд, шилбэ, гэдэс, жавьж, эвэр, нум, дэгээ, сүүл, цацлага зэргээс бүрдэнэ.</a:t>
            </a:r>
            <a:endParaRPr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400" u="sng">
                <a:solidFill>
                  <a:schemeClr val="dk1"/>
                </a:solidFill>
                <a:latin typeface="Times New Roman"/>
                <a:ea typeface="Times New Roman"/>
                <a:cs typeface="Times New Roman"/>
                <a:sym typeface="Times New Roman"/>
              </a:rPr>
              <a:t>Үсгийн нэмэлт тэмдэг:</a:t>
            </a:r>
            <a:r>
              <a:rPr lang="en-US" sz="2400">
                <a:solidFill>
                  <a:schemeClr val="dk1"/>
                </a:solidFill>
                <a:latin typeface="Times New Roman"/>
                <a:ea typeface="Times New Roman"/>
                <a:cs typeface="Times New Roman"/>
                <a:sym typeface="Times New Roman"/>
              </a:rPr>
              <a:t> нэг цэг (амьтай “н” гийгүүлэгчийн өмнө тавина), хоёр цэг (амьтай ”г” гийгүүлэгчийн өмнө, "ш” гийгүүлэгчийн ард тавина). </a:t>
            </a:r>
            <a:endParaRPr/>
          </a:p>
          <a:p>
            <a:pPr indent="0" lvl="0" marL="0" marR="0" rtl="0" algn="just">
              <a:spcBef>
                <a:spcPts val="0"/>
              </a:spcBef>
              <a:spcAft>
                <a:spcPts val="0"/>
              </a:spcAft>
              <a:buNone/>
            </a:pPr>
            <a:r>
              <a:rPr lang="en-US" sz="2400" u="sng">
                <a:solidFill>
                  <a:schemeClr val="dk1"/>
                </a:solidFill>
                <a:latin typeface="Times New Roman"/>
                <a:ea typeface="Times New Roman"/>
                <a:cs typeface="Times New Roman"/>
                <a:sym typeface="Times New Roman"/>
              </a:rPr>
              <a:t>Цэг тэмдэг:</a:t>
            </a:r>
            <a:r>
              <a:rPr lang="en-US" sz="2400">
                <a:solidFill>
                  <a:schemeClr val="dk1"/>
                </a:solidFill>
                <a:latin typeface="Times New Roman"/>
                <a:ea typeface="Times New Roman"/>
                <a:cs typeface="Times New Roman"/>
                <a:sym typeface="Times New Roman"/>
              </a:rPr>
              <a:t>  дан цэг (одоогийн таслалын үүрэгтэй), давхар цэг (өгүүлбэрийн төгсгөлд тавина), дөрвөлжин цэг (бүлэг зүйл анги, хэсгийн эцэст тавина).</a:t>
            </a:r>
            <a:endParaRPr sz="2400">
              <a:solidFill>
                <a:schemeClr val="dk1"/>
              </a:solidFill>
              <a:latin typeface="Times New Roman"/>
              <a:ea typeface="Times New Roman"/>
              <a:cs typeface="Times New Roman"/>
              <a:sym typeface="Times New Roman"/>
            </a:endParaRPr>
          </a:p>
        </p:txBody>
      </p:sp>
      <p:pic>
        <p:nvPicPr>
          <p:cNvPr id="138" name="Google Shape;138;p6"/>
          <p:cNvPicPr preferRelativeResize="0"/>
          <p:nvPr/>
        </p:nvPicPr>
        <p:blipFill rotWithShape="1">
          <a:blip r:embed="rId4">
            <a:alphaModFix/>
          </a:blip>
          <a:srcRect b="26048" l="23436" r="27594" t="29845"/>
          <a:stretch/>
        </p:blipFill>
        <p:spPr>
          <a:xfrm>
            <a:off x="668055" y="1283061"/>
            <a:ext cx="2998971" cy="2025867"/>
          </a:xfrm>
          <a:prstGeom prst="rect">
            <a:avLst/>
          </a:prstGeom>
          <a:noFill/>
          <a:ln>
            <a:noFill/>
          </a:ln>
        </p:spPr>
      </p:pic>
      <p:pic>
        <p:nvPicPr>
          <p:cNvPr descr="Image result for монгол бичиг image" id="139" name="Google Shape;139;p6"/>
          <p:cNvPicPr preferRelativeResize="0"/>
          <p:nvPr/>
        </p:nvPicPr>
        <p:blipFill rotWithShape="1">
          <a:blip r:embed="rId5">
            <a:alphaModFix/>
          </a:blip>
          <a:srcRect b="0" l="0" r="0" t="0"/>
          <a:stretch/>
        </p:blipFill>
        <p:spPr>
          <a:xfrm>
            <a:off x="184860" y="3549072"/>
            <a:ext cx="4248682" cy="2427818"/>
          </a:xfrm>
          <a:prstGeom prst="rect">
            <a:avLst/>
          </a:prstGeom>
          <a:noFill/>
          <a:ln>
            <a:noFill/>
          </a:ln>
        </p:spPr>
      </p:pic>
      <p:sp>
        <p:nvSpPr>
          <p:cNvPr id="140" name="Google Shape;140;p6"/>
          <p:cNvSpPr txBox="1"/>
          <p:nvPr/>
        </p:nvSpPr>
        <p:spPr>
          <a:xfrm>
            <a:off x="2167540" y="6128404"/>
            <a:ext cx="7126115" cy="46339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i="1" lang="en-US" sz="1800">
                <a:solidFill>
                  <a:schemeClr val="dk1"/>
                </a:solidFill>
                <a:latin typeface="Times New Roman"/>
                <a:ea typeface="Times New Roman"/>
                <a:cs typeface="Times New Roman"/>
                <a:sym typeface="Times New Roman"/>
              </a:rPr>
              <a:t>Мөнхцэцэг Г., Орхон Б. Монгол орон судлал. СУИС, УБ.,2021</a:t>
            </a:r>
            <a:endParaRPr i="1" sz="1600">
              <a:solidFill>
                <a:schemeClr val="dk1"/>
              </a:solidFill>
              <a:latin typeface="Calibri"/>
              <a:ea typeface="Calibri"/>
              <a:cs typeface="Calibri"/>
              <a:sym typeface="Calibri"/>
            </a:endParaRPr>
          </a:p>
        </p:txBody>
      </p:sp>
      <p:sp>
        <p:nvSpPr>
          <p:cNvPr id="141" name="Google Shape;141;p6"/>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8"/>
                                        </p:tgtEl>
                                        <p:attrNameLst>
                                          <p:attrName>style.visibility</p:attrName>
                                        </p:attrNameLst>
                                      </p:cBhvr>
                                      <p:to>
                                        <p:strVal val="visible"/>
                                      </p:to>
                                    </p:set>
                                    <p:animEffect filter="fade" transition="in">
                                      <p:cBhvr>
                                        <p:cTn dur="1000"/>
                                        <p:tgtEl>
                                          <p:spTgt spid="1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9"/>
                                        </p:tgtEl>
                                        <p:attrNameLst>
                                          <p:attrName>style.visibility</p:attrName>
                                        </p:attrNameLst>
                                      </p:cBhvr>
                                      <p:to>
                                        <p:strVal val="visible"/>
                                      </p:to>
                                    </p:set>
                                    <p:animEffect filter="fade" transition="in">
                                      <p:cBhvr>
                                        <p:cTn dur="1000"/>
                                        <p:tgtEl>
                                          <p:spTgt spid="13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7"/>
                                        </p:tgtEl>
                                        <p:attrNameLst>
                                          <p:attrName>style.visibility</p:attrName>
                                        </p:attrNameLst>
                                      </p:cBhvr>
                                      <p:to>
                                        <p:strVal val="visible"/>
                                      </p:to>
                                    </p:set>
                                    <p:animEffect filter="fade" transition="in">
                                      <p:cBhvr>
                                        <p:cTn dur="1000"/>
                                        <p:tgtEl>
                                          <p:spTgt spid="13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10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cxnSp>
        <p:nvCxnSpPr>
          <p:cNvPr id="146" name="Google Shape;146;p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47" name="Google Shape;147;p7"/>
          <p:cNvSpPr/>
          <p:nvPr/>
        </p:nvSpPr>
        <p:spPr>
          <a:xfrm>
            <a:off x="4703974" y="963475"/>
            <a:ext cx="7042723" cy="5216813"/>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None/>
            </a:pPr>
            <a:r>
              <a:rPr b="1" lang="en-US" sz="2200">
                <a:solidFill>
                  <a:schemeClr val="dk1"/>
                </a:solidFill>
                <a:latin typeface="Times New Roman"/>
                <a:ea typeface="Times New Roman"/>
                <a:cs typeface="Times New Roman"/>
                <a:sym typeface="Times New Roman"/>
              </a:rPr>
              <a:t>2. Дөрвөлжин бичиг- </a:t>
            </a:r>
            <a:r>
              <a:rPr b="1" i="1" lang="en-US" sz="2000">
                <a:solidFill>
                  <a:schemeClr val="dk1"/>
                </a:solidFill>
                <a:latin typeface="Times New Roman"/>
                <a:ea typeface="Times New Roman"/>
                <a:cs typeface="Times New Roman"/>
                <a:sym typeface="Times New Roman"/>
              </a:rPr>
              <a:t>Phags-pa script</a:t>
            </a:r>
            <a:r>
              <a:rPr b="1" lang="en-US" sz="2400">
                <a:solidFill>
                  <a:schemeClr val="dk1"/>
                </a:solidFill>
                <a:latin typeface="Times New Roman"/>
                <a:ea typeface="Times New Roman"/>
                <a:cs typeface="Times New Roman"/>
                <a:sym typeface="Times New Roman"/>
              </a:rPr>
              <a:t>:</a:t>
            </a:r>
            <a:r>
              <a:rPr lang="en-US" sz="2200">
                <a:solidFill>
                  <a:schemeClr val="dk1"/>
                </a:solidFill>
                <a:latin typeface="Times New Roman"/>
                <a:ea typeface="Times New Roman"/>
                <a:cs typeface="Times New Roman"/>
                <a:sym typeface="Times New Roman"/>
              </a:rPr>
              <a:t> Хубилай хаан (1215-1294) Их Юан гүрнийг байгуулаад Төвдийн эрдэмтэн Пагва лам Лодойжалцанг (1235-1280) урьж, "улсын багш”-аар өргөмжлөн монгол, хятад, төвд, самгарди хэлний үсгийг адил тэгш тэмдэглэж чадах “төрийн бичиг" зохиох зарлиг буулгав. Энэ нь тухайн үед нэг талаас монгол бичиг аман ярианыхаа хэлээс ихээхэн ялгаатай болж, нөгөө талаас шинэ байгуулсан Их Юан улсын бичиг, соёлын хэрэгцээг хангах 2 зорилготой байсан. </a:t>
            </a:r>
            <a:endParaRPr sz="2200">
              <a:solidFill>
                <a:schemeClr val="dk1"/>
              </a:solidFill>
              <a:latin typeface="Times New Roman"/>
              <a:ea typeface="Times New Roman"/>
              <a:cs typeface="Times New Roman"/>
              <a:sym typeface="Times New Roman"/>
            </a:endParaRPr>
          </a:p>
        </p:txBody>
      </p:sp>
      <p:pic>
        <p:nvPicPr>
          <p:cNvPr id="148" name="Google Shape;148;p7"/>
          <p:cNvPicPr preferRelativeResize="0"/>
          <p:nvPr/>
        </p:nvPicPr>
        <p:blipFill rotWithShape="1">
          <a:blip r:embed="rId3">
            <a:alphaModFix/>
          </a:blip>
          <a:srcRect b="17363" l="29106" r="29553" t="30515"/>
          <a:stretch/>
        </p:blipFill>
        <p:spPr>
          <a:xfrm>
            <a:off x="606459" y="1266451"/>
            <a:ext cx="3780148" cy="3574529"/>
          </a:xfrm>
          <a:prstGeom prst="rect">
            <a:avLst/>
          </a:prstGeom>
          <a:noFill/>
          <a:ln>
            <a:noFill/>
          </a:ln>
        </p:spPr>
      </p:pic>
      <p:sp>
        <p:nvSpPr>
          <p:cNvPr id="149" name="Google Shape;149;p7"/>
          <p:cNvSpPr txBox="1"/>
          <p:nvPr/>
        </p:nvSpPr>
        <p:spPr>
          <a:xfrm>
            <a:off x="818964" y="5267140"/>
            <a:ext cx="344355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Picture by </a:t>
            </a:r>
            <a:endParaRPr/>
          </a:p>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https://mongolisch24.de/mn/</a:t>
            </a:r>
            <a:endParaRPr/>
          </a:p>
        </p:txBody>
      </p:sp>
      <p:pic>
        <p:nvPicPr>
          <p:cNvPr descr="Image result for монголчуудын бичиг үсэг images" id="150" name="Google Shape;150;p7"/>
          <p:cNvPicPr preferRelativeResize="0"/>
          <p:nvPr/>
        </p:nvPicPr>
        <p:blipFill rotWithShape="1">
          <a:blip r:embed="rId4">
            <a:alphaModFix/>
          </a:blip>
          <a:srcRect b="0" l="0" r="0" t="0"/>
          <a:stretch/>
        </p:blipFill>
        <p:spPr>
          <a:xfrm>
            <a:off x="9936481" y="5148095"/>
            <a:ext cx="2011680" cy="1657895"/>
          </a:xfrm>
          <a:prstGeom prst="rect">
            <a:avLst/>
          </a:prstGeom>
          <a:noFill/>
          <a:ln>
            <a:noFill/>
          </a:ln>
        </p:spPr>
      </p:pic>
      <p:sp>
        <p:nvSpPr>
          <p:cNvPr id="151" name="Google Shape;151;p7"/>
          <p:cNvSpPr/>
          <p:nvPr/>
        </p:nvSpPr>
        <p:spPr>
          <a:xfrm>
            <a:off x="1751061" y="328398"/>
            <a:ext cx="10122772"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ҮСГИЙН ТОЙМ-</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8"/>
                                        </p:tgtEl>
                                        <p:attrNameLst>
                                          <p:attrName>style.visibility</p:attrName>
                                        </p:attrNameLst>
                                      </p:cBhvr>
                                      <p:to>
                                        <p:strVal val="visible"/>
                                      </p:to>
                                    </p:set>
                                    <p:animEffect filter="fade" transition="in">
                                      <p:cBhvr>
                                        <p:cTn dur="1000"/>
                                        <p:tgtEl>
                                          <p:spTgt spid="1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1000"/>
                                        <p:tgtEl>
                                          <p:spTgt spid="14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9"/>
                                        </p:tgtEl>
                                        <p:attrNameLst>
                                          <p:attrName>style.visibility</p:attrName>
                                        </p:attrNameLst>
                                      </p:cBhvr>
                                      <p:to>
                                        <p:strVal val="visible"/>
                                      </p:to>
                                    </p:set>
                                    <p:animEffect filter="fade" transition="in">
                                      <p:cBhvr>
                                        <p:cTn dur="1000"/>
                                        <p:tgtEl>
                                          <p:spTgt spid="1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cxnSp>
        <p:nvCxnSpPr>
          <p:cNvPr id="156" name="Google Shape;156;p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57" name="Google Shape;157;p8"/>
          <p:cNvSpPr/>
          <p:nvPr/>
        </p:nvSpPr>
        <p:spPr>
          <a:xfrm>
            <a:off x="455306" y="1172510"/>
            <a:ext cx="10966515" cy="4708981"/>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None/>
            </a:pPr>
            <a:r>
              <a:rPr b="1" lang="en-US" sz="2200">
                <a:solidFill>
                  <a:schemeClr val="dk1"/>
                </a:solidFill>
                <a:latin typeface="Times New Roman"/>
                <a:ea typeface="Times New Roman"/>
                <a:cs typeface="Times New Roman"/>
                <a:sym typeface="Times New Roman"/>
              </a:rPr>
              <a:t>Дөрвөлжин бичиг </a:t>
            </a:r>
            <a:r>
              <a:rPr b="1" i="1" lang="en-US" sz="2000">
                <a:solidFill>
                  <a:schemeClr val="dk1"/>
                </a:solidFill>
                <a:latin typeface="Times New Roman"/>
                <a:ea typeface="Times New Roman"/>
                <a:cs typeface="Times New Roman"/>
                <a:sym typeface="Times New Roman"/>
              </a:rPr>
              <a:t>/Phags-pa script/ </a:t>
            </a:r>
            <a:r>
              <a:rPr b="1" lang="en-US" sz="2200">
                <a:solidFill>
                  <a:schemeClr val="dk1"/>
                </a:solidFill>
                <a:latin typeface="Times New Roman"/>
                <a:ea typeface="Times New Roman"/>
                <a:cs typeface="Times New Roman"/>
                <a:sym typeface="Times New Roman"/>
              </a:rPr>
              <a:t>:</a:t>
            </a:r>
            <a:r>
              <a:rPr lang="en-US" sz="2200">
                <a:solidFill>
                  <a:schemeClr val="dk1"/>
                </a:solidFill>
                <a:latin typeface="Times New Roman"/>
                <a:ea typeface="Times New Roman"/>
                <a:cs typeface="Times New Roman"/>
                <a:sym typeface="Times New Roman"/>
              </a:rPr>
              <a:t> </a:t>
            </a:r>
            <a:endParaRPr/>
          </a:p>
          <a:p>
            <a:pPr indent="228600" lvl="0" marL="0" marR="0" rtl="0" algn="just">
              <a:lnSpc>
                <a:spcPct val="150000"/>
              </a:lnSpc>
              <a:spcBef>
                <a:spcPts val="0"/>
              </a:spcBef>
              <a:spcAft>
                <a:spcPts val="0"/>
              </a:spcAft>
              <a:buNone/>
            </a:pPr>
            <a:r>
              <a:rPr lang="en-US" sz="2200">
                <a:solidFill>
                  <a:schemeClr val="dk1"/>
                </a:solidFill>
                <a:latin typeface="Times New Roman"/>
                <a:ea typeface="Times New Roman"/>
                <a:cs typeface="Times New Roman"/>
                <a:sym typeface="Times New Roman"/>
              </a:rPr>
              <a:t>Хубилай хааны зарлигаар 1260-аад онд "дөрвөлжин бичиг" зохиож, 1269 онд зарлиг гарган улс даяар хэрэглүүлэв. Уг бичгийн хэлбэр нь төвд үсэгтэй адил боловч бичих байдал, эгшиг тэмдэглэх байдал нь монгол бичигтэй ижил байв. Төрийн бичиг хэмээх энэ бичиг 100 орчим жил хэрэглэгдсэн. Энэ бичгээр бичсэн 60 орчим дурсгал олдсон. Эдгээр дурсгалыг</a:t>
            </a:r>
            <a:endParaRPr sz="22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200"/>
              <a:buFont typeface="Times New Roman"/>
              <a:buChar char="-"/>
            </a:pPr>
            <a:r>
              <a:rPr lang="en-US" sz="2200">
                <a:solidFill>
                  <a:schemeClr val="dk1"/>
                </a:solidFill>
                <a:latin typeface="Times New Roman"/>
                <a:ea typeface="Times New Roman"/>
                <a:cs typeface="Times New Roman"/>
                <a:sym typeface="Times New Roman"/>
              </a:rPr>
              <a:t>хөшөө чулууны бичиг </a:t>
            </a:r>
            <a:endParaRPr/>
          </a:p>
          <a:p>
            <a:pPr indent="-342900" lvl="0" marL="342900" marR="0" rtl="0" algn="just">
              <a:lnSpc>
                <a:spcPct val="150000"/>
              </a:lnSpc>
              <a:spcBef>
                <a:spcPts val="0"/>
              </a:spcBef>
              <a:spcAft>
                <a:spcPts val="0"/>
              </a:spcAft>
              <a:buClr>
                <a:schemeClr val="dk1"/>
              </a:buClr>
              <a:buSzPts val="2200"/>
              <a:buFont typeface="Times New Roman"/>
              <a:buChar char="-"/>
            </a:pPr>
            <a:r>
              <a:rPr lang="en-US" sz="2200">
                <a:solidFill>
                  <a:schemeClr val="dk1"/>
                </a:solidFill>
                <a:latin typeface="Times New Roman"/>
                <a:ea typeface="Times New Roman"/>
                <a:cs typeface="Times New Roman"/>
                <a:sym typeface="Times New Roman"/>
              </a:rPr>
              <a:t>ном бичгийн дурсгал </a:t>
            </a:r>
            <a:endParaRPr/>
          </a:p>
          <a:p>
            <a:pPr indent="-342900" lvl="0" marL="342900" marR="0" rtl="0" algn="just">
              <a:lnSpc>
                <a:spcPct val="150000"/>
              </a:lnSpc>
              <a:spcBef>
                <a:spcPts val="0"/>
              </a:spcBef>
              <a:spcAft>
                <a:spcPts val="0"/>
              </a:spcAft>
              <a:buClr>
                <a:schemeClr val="dk1"/>
              </a:buClr>
              <a:buSzPts val="2200"/>
              <a:buFont typeface="Times New Roman"/>
              <a:buChar char="-"/>
            </a:pPr>
            <a:r>
              <a:rPr lang="en-US" sz="2200">
                <a:solidFill>
                  <a:schemeClr val="dk1"/>
                </a:solidFill>
                <a:latin typeface="Times New Roman"/>
                <a:ea typeface="Times New Roman"/>
                <a:cs typeface="Times New Roman"/>
                <a:sym typeface="Times New Roman"/>
              </a:rPr>
              <a:t>гэрэгэ бичиг гэж ангилдаг. </a:t>
            </a:r>
            <a:endParaRPr sz="2200">
              <a:solidFill>
                <a:schemeClr val="dk1"/>
              </a:solidFill>
              <a:latin typeface="Times New Roman"/>
              <a:ea typeface="Times New Roman"/>
              <a:cs typeface="Times New Roman"/>
              <a:sym typeface="Times New Roman"/>
            </a:endParaRPr>
          </a:p>
        </p:txBody>
      </p:sp>
      <p:sp>
        <p:nvSpPr>
          <p:cNvPr id="158" name="Google Shape;158;p8"/>
          <p:cNvSpPr txBox="1"/>
          <p:nvPr/>
        </p:nvSpPr>
        <p:spPr>
          <a:xfrm>
            <a:off x="699458" y="6066205"/>
            <a:ext cx="7126115" cy="46339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i="1" lang="en-US" sz="1800">
                <a:solidFill>
                  <a:schemeClr val="dk1"/>
                </a:solidFill>
                <a:latin typeface="Times New Roman"/>
                <a:ea typeface="Times New Roman"/>
                <a:cs typeface="Times New Roman"/>
                <a:sym typeface="Times New Roman"/>
              </a:rPr>
              <a:t>Мөнхцэцэг Г., Орхон Б. Монгол орон судлал. СУИС, УБ.,2021</a:t>
            </a:r>
            <a:endParaRPr i="1" sz="1600">
              <a:solidFill>
                <a:schemeClr val="dk1"/>
              </a:solidFill>
              <a:latin typeface="Calibri"/>
              <a:ea typeface="Calibri"/>
              <a:cs typeface="Calibri"/>
              <a:sym typeface="Calibri"/>
            </a:endParaRPr>
          </a:p>
        </p:txBody>
      </p:sp>
      <p:pic>
        <p:nvPicPr>
          <p:cNvPr descr="Image result for монголчуудын бичиг үсэг images" id="159" name="Google Shape;159;p8"/>
          <p:cNvPicPr preferRelativeResize="0"/>
          <p:nvPr/>
        </p:nvPicPr>
        <p:blipFill rotWithShape="1">
          <a:blip r:embed="rId3">
            <a:alphaModFix/>
          </a:blip>
          <a:srcRect b="0" l="0" r="0" t="0"/>
          <a:stretch/>
        </p:blipFill>
        <p:spPr>
          <a:xfrm>
            <a:off x="10169825" y="4486593"/>
            <a:ext cx="1778335" cy="2043009"/>
          </a:xfrm>
          <a:prstGeom prst="rect">
            <a:avLst/>
          </a:prstGeom>
          <a:noFill/>
          <a:ln>
            <a:noFill/>
          </a:ln>
        </p:spPr>
      </p:pic>
      <p:sp>
        <p:nvSpPr>
          <p:cNvPr id="160" name="Google Shape;160;p8"/>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7"/>
                                        </p:tgtEl>
                                        <p:attrNameLst>
                                          <p:attrName>style.visibility</p:attrName>
                                        </p:attrNameLst>
                                      </p:cBhvr>
                                      <p:to>
                                        <p:strVal val="visible"/>
                                      </p:to>
                                    </p:set>
                                    <p:animEffect filter="fade" transition="in">
                                      <p:cBhvr>
                                        <p:cTn dur="1000"/>
                                        <p:tgtEl>
                                          <p:spTgt spid="1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8"/>
                                        </p:tgtEl>
                                        <p:attrNameLst>
                                          <p:attrName>style.visibility</p:attrName>
                                        </p:attrNameLst>
                                      </p:cBhvr>
                                      <p:to>
                                        <p:strVal val="visible"/>
                                      </p:to>
                                    </p:set>
                                    <p:animEffect filter="fade" transition="in">
                                      <p:cBhvr>
                                        <p:cTn dur="1000"/>
                                        <p:tgtEl>
                                          <p:spTgt spid="15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cxnSp>
        <p:nvCxnSpPr>
          <p:cNvPr id="165" name="Google Shape;165;p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66" name="Google Shape;166;p9"/>
          <p:cNvSpPr/>
          <p:nvPr/>
        </p:nvSpPr>
        <p:spPr>
          <a:xfrm>
            <a:off x="4861559" y="1226165"/>
            <a:ext cx="6885139" cy="41549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chemeClr val="dk1"/>
                </a:solidFill>
                <a:latin typeface="Times New Roman"/>
                <a:ea typeface="Times New Roman"/>
                <a:cs typeface="Times New Roman"/>
                <a:sym typeface="Times New Roman"/>
              </a:rPr>
              <a:t>3. Али </a:t>
            </a:r>
            <a:r>
              <a:rPr b="1" i="1" lang="en-US" sz="2400">
                <a:solidFill>
                  <a:schemeClr val="dk1"/>
                </a:solidFill>
                <a:latin typeface="Times New Roman"/>
                <a:ea typeface="Times New Roman"/>
                <a:cs typeface="Times New Roman"/>
                <a:sym typeface="Times New Roman"/>
              </a:rPr>
              <a:t>Гали</a:t>
            </a:r>
            <a:r>
              <a:rPr b="1" i="1" lang="en-US" sz="2000">
                <a:solidFill>
                  <a:schemeClr val="dk1"/>
                </a:solidFill>
                <a:latin typeface="Times New Roman"/>
                <a:ea typeface="Times New Roman"/>
                <a:cs typeface="Times New Roman"/>
                <a:sym typeface="Times New Roman"/>
              </a:rPr>
              <a:t>-Ali gali-galik script </a:t>
            </a:r>
            <a:r>
              <a:rPr lang="en-US" sz="2400">
                <a:solidFill>
                  <a:schemeClr val="dk1"/>
                </a:solidFill>
                <a:latin typeface="Times New Roman"/>
                <a:ea typeface="Times New Roman"/>
                <a:cs typeface="Times New Roman"/>
                <a:sym typeface="Times New Roman"/>
              </a:rPr>
              <a:t>нь </a:t>
            </a:r>
            <a:r>
              <a:rPr lang="en-US" sz="24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1587</a:t>
            </a:r>
            <a:r>
              <a:rPr lang="en-US" sz="2400">
                <a:solidFill>
                  <a:schemeClr val="dk1"/>
                </a:solidFill>
                <a:latin typeface="Times New Roman"/>
                <a:ea typeface="Times New Roman"/>
                <a:cs typeface="Times New Roman"/>
                <a:sym typeface="Times New Roman"/>
              </a:rPr>
              <a:t> онд </a:t>
            </a:r>
            <a:r>
              <a:rPr lang="en-US" sz="24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Харчины</a:t>
            </a:r>
            <a:r>
              <a:rPr lang="en-US" sz="2400">
                <a:solidFill>
                  <a:schemeClr val="dk1"/>
                </a:solidFill>
                <a:latin typeface="Times New Roman"/>
                <a:ea typeface="Times New Roman"/>
                <a:cs typeface="Times New Roman"/>
                <a:sym typeface="Times New Roman"/>
              </a:rPr>
              <a:t> </a:t>
            </a:r>
            <a:r>
              <a:rPr lang="en-US" sz="2400" u="sng">
                <a:solidFill>
                  <a:schemeClr val="dk1"/>
                </a:solidFill>
                <a:latin typeface="Times New Roman"/>
                <a:ea typeface="Times New Roman"/>
                <a:cs typeface="Times New Roman"/>
                <a:sym typeface="Times New Roman"/>
                <a:hlinkClick r:id="rId5">
                  <a:extLst>
                    <a:ext uri="{A12FA001-AC4F-418D-AE19-62706E023703}">
                      <ahyp:hlinkClr val="tx"/>
                    </a:ext>
                  </a:extLst>
                </a:hlinkClick>
              </a:rPr>
              <a:t>Аюуш гүүш</a:t>
            </a:r>
            <a:r>
              <a:rPr lang="en-US" sz="2400">
                <a:solidFill>
                  <a:schemeClr val="dk1"/>
                </a:solidFill>
                <a:latin typeface="Times New Roman"/>
                <a:ea typeface="Times New Roman"/>
                <a:cs typeface="Times New Roman"/>
                <a:sym typeface="Times New Roman"/>
              </a:rPr>
              <a:t> боловсруулан зохиосон монгол бичгийн галигийн тогтолцоо юм. 16 эгшиг, 34 гийгүүлэгч үсэгтэй. Али гэдэг нь эгшиг, гали гэдэг нь гийгүүлэгч гэсэн утгатай самгарди үг юм. Энэхүү </a:t>
            </a:r>
            <a:r>
              <a:rPr lang="en-US" sz="2400" u="sng">
                <a:solidFill>
                  <a:schemeClr val="dk1"/>
                </a:solidFill>
                <a:latin typeface="Times New Roman"/>
                <a:ea typeface="Times New Roman"/>
                <a:cs typeface="Times New Roman"/>
                <a:sym typeface="Times New Roman"/>
                <a:hlinkClick r:id="rId6">
                  <a:extLst>
                    <a:ext uri="{A12FA001-AC4F-418D-AE19-62706E023703}">
                      <ahyp:hlinkClr val="tx"/>
                    </a:ext>
                  </a:extLst>
                </a:hlinkClick>
              </a:rPr>
              <a:t>галиг үсэг</a:t>
            </a:r>
            <a:r>
              <a:rPr lang="en-US" sz="2400">
                <a:solidFill>
                  <a:schemeClr val="dk1"/>
                </a:solidFill>
                <a:latin typeface="Times New Roman"/>
                <a:ea typeface="Times New Roman"/>
                <a:cs typeface="Times New Roman"/>
                <a:sym typeface="Times New Roman"/>
              </a:rPr>
              <a:t> нь харь хэлний үгийг галиглан буулгах, үсэгчлэн буулгах хоёр үүрэгтэй. Өөрөөр хэлбэл харь хэлний үгийг цаад эх хэлээрээ хэрхэн бичдэгийг үсэг үсгээр нь тэмдэглэх, мөн хэрхэн дууддаг байдлыг нь галиглан бичдэг байсан. </a:t>
            </a:r>
            <a:endParaRPr sz="2400">
              <a:solidFill>
                <a:schemeClr val="dk1"/>
              </a:solidFill>
              <a:latin typeface="Times New Roman"/>
              <a:ea typeface="Times New Roman"/>
              <a:cs typeface="Times New Roman"/>
              <a:sym typeface="Times New Roman"/>
            </a:endParaRPr>
          </a:p>
        </p:txBody>
      </p:sp>
      <p:pic>
        <p:nvPicPr>
          <p:cNvPr id="167" name="Google Shape;167;p9"/>
          <p:cNvPicPr preferRelativeResize="0"/>
          <p:nvPr/>
        </p:nvPicPr>
        <p:blipFill rotWithShape="1">
          <a:blip r:embed="rId7">
            <a:alphaModFix/>
          </a:blip>
          <a:srcRect b="43359" l="4980" r="5403" t="2950"/>
          <a:stretch/>
        </p:blipFill>
        <p:spPr>
          <a:xfrm>
            <a:off x="553161" y="1226165"/>
            <a:ext cx="3959257" cy="3682155"/>
          </a:xfrm>
          <a:prstGeom prst="rect">
            <a:avLst/>
          </a:prstGeom>
          <a:noFill/>
          <a:ln>
            <a:noFill/>
          </a:ln>
        </p:spPr>
      </p:pic>
      <p:sp>
        <p:nvSpPr>
          <p:cNvPr id="168" name="Google Shape;168;p9"/>
          <p:cNvSpPr txBox="1"/>
          <p:nvPr/>
        </p:nvSpPr>
        <p:spPr>
          <a:xfrm>
            <a:off x="766134" y="5888113"/>
            <a:ext cx="7126115" cy="46339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i="1" lang="en-US" sz="1800">
                <a:solidFill>
                  <a:schemeClr val="dk1"/>
                </a:solidFill>
                <a:latin typeface="Times New Roman"/>
                <a:ea typeface="Times New Roman"/>
                <a:cs typeface="Times New Roman"/>
                <a:sym typeface="Times New Roman"/>
              </a:rPr>
              <a:t>Мөнхцэцэг Г., Орхон Б. Монгол орон судлал. СУИС, УБ.,2021</a:t>
            </a:r>
            <a:endParaRPr i="1" sz="1600">
              <a:solidFill>
                <a:schemeClr val="dk1"/>
              </a:solidFill>
              <a:latin typeface="Calibri"/>
              <a:ea typeface="Calibri"/>
              <a:cs typeface="Calibri"/>
              <a:sym typeface="Calibri"/>
            </a:endParaRPr>
          </a:p>
        </p:txBody>
      </p:sp>
      <p:sp>
        <p:nvSpPr>
          <p:cNvPr id="169" name="Google Shape;169;p9"/>
          <p:cNvSpPr txBox="1"/>
          <p:nvPr/>
        </p:nvSpPr>
        <p:spPr>
          <a:xfrm>
            <a:off x="736389" y="5210313"/>
            <a:ext cx="359280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Picture by </a:t>
            </a:r>
            <a:endParaRPr/>
          </a:p>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https://mn.wikipedia.org/</a:t>
            </a:r>
            <a:endParaRPr/>
          </a:p>
        </p:txBody>
      </p:sp>
      <p:pic>
        <p:nvPicPr>
          <p:cNvPr descr="Image result for монголчуудын бичиг үсэг images" id="170" name="Google Shape;170;p9"/>
          <p:cNvPicPr preferRelativeResize="0"/>
          <p:nvPr/>
        </p:nvPicPr>
        <p:blipFill rotWithShape="1">
          <a:blip r:embed="rId8">
            <a:alphaModFix/>
          </a:blip>
          <a:srcRect b="0" l="0" r="0" t="0"/>
          <a:stretch/>
        </p:blipFill>
        <p:spPr>
          <a:xfrm>
            <a:off x="9362375" y="5175314"/>
            <a:ext cx="2509586" cy="1531093"/>
          </a:xfrm>
          <a:prstGeom prst="rect">
            <a:avLst/>
          </a:prstGeom>
          <a:noFill/>
          <a:ln>
            <a:noFill/>
          </a:ln>
        </p:spPr>
      </p:pic>
      <p:sp>
        <p:nvSpPr>
          <p:cNvPr id="171" name="Google Shape;171;p9"/>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7"/>
                                        </p:tgtEl>
                                        <p:attrNameLst>
                                          <p:attrName>style.visibility</p:attrName>
                                        </p:attrNameLst>
                                      </p:cBhvr>
                                      <p:to>
                                        <p:strVal val="visible"/>
                                      </p:to>
                                    </p:set>
                                    <p:animEffect filter="fade" transition="in">
                                      <p:cBhvr>
                                        <p:cTn dur="1000"/>
                                        <p:tgtEl>
                                          <p:spTgt spid="1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6"/>
                                        </p:tgtEl>
                                        <p:attrNameLst>
                                          <p:attrName>style.visibility</p:attrName>
                                        </p:attrNameLst>
                                      </p:cBhvr>
                                      <p:to>
                                        <p:strVal val="visible"/>
                                      </p:to>
                                    </p:set>
                                    <p:animEffect filter="fade" transition="in">
                                      <p:cBhvr>
                                        <p:cTn dur="1000"/>
                                        <p:tgtEl>
                                          <p:spTgt spid="1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gtEl>
                                        <p:attrNameLst>
                                          <p:attrName>style.visibility</p:attrName>
                                        </p:attrNameLst>
                                      </p:cBhvr>
                                      <p:to>
                                        <p:strVal val="visible"/>
                                      </p:to>
                                    </p:set>
                                    <p:animEffect filter="fade" transition="in">
                                      <p:cBhvr>
                                        <p:cTn dur="1000"/>
                                        <p:tgtEl>
                                          <p:spTgt spid="1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9"/>
                                        </p:tgtEl>
                                        <p:attrNameLst>
                                          <p:attrName>style.visibility</p:attrName>
                                        </p:attrNameLst>
                                      </p:cBhvr>
                                      <p:to>
                                        <p:strVal val="visible"/>
                                      </p:to>
                                    </p:set>
                                    <p:animEffect filter="fade" transition="in">
                                      <p:cBhvr>
                                        <p:cTn dur="1000"/>
                                        <p:tgtEl>
                                          <p:spTgt spid="1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cxnSp>
        <p:nvCxnSpPr>
          <p:cNvPr id="176" name="Google Shape;176;p1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77" name="Google Shape;177;p10"/>
          <p:cNvSpPr/>
          <p:nvPr/>
        </p:nvSpPr>
        <p:spPr>
          <a:xfrm>
            <a:off x="851550" y="1318764"/>
            <a:ext cx="10732740" cy="390395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	Али Гали үсгийн тухай э</a:t>
            </a:r>
            <a:r>
              <a:rPr lang="en-US" sz="2400">
                <a:solidFill>
                  <a:schemeClr val="dk1"/>
                </a:solidFill>
                <a:latin typeface="Times New Roman"/>
                <a:ea typeface="Times New Roman"/>
                <a:cs typeface="Times New Roman"/>
                <a:sym typeface="Times New Roman"/>
              </a:rPr>
              <a:t>рдэмтэн Б.Ринчен али гали үсгээр төвд үсгийг нарийн тэмдэглэхэд бүрэн тохирох төдийгүй нангиад үг үсгийг тэмдэглэхэд тохиромжтой болж өгсөн хэмээн үнэлжээ. Зохиогдох болсон учир нь 16-р зууны сүүлээр Монголд бурхны шашин ихээхэн дэлгэрч, бурхны шашны ном судрыг их хэмжээгээр орчуулах болсон, Ганжуур, Данжуур гэх мэт бурхны шашны том хөлгөн судрын самгарди, төвд хэлний нэр томьёог орчуулахад монгол бичгээр тэр хэвээр нь зөв оновчтой галиглан буулгаж чадахгүй байсантай холбоотой.</a:t>
            </a:r>
            <a:endParaRPr sz="2400">
              <a:solidFill>
                <a:schemeClr val="dk1"/>
              </a:solidFill>
              <a:latin typeface="Times New Roman"/>
              <a:ea typeface="Times New Roman"/>
              <a:cs typeface="Times New Roman"/>
              <a:sym typeface="Times New Roman"/>
            </a:endParaRPr>
          </a:p>
        </p:txBody>
      </p:sp>
      <p:pic>
        <p:nvPicPr>
          <p:cNvPr descr="Image result for монголчуудын бичиг үсэг images" id="178" name="Google Shape;178;p10"/>
          <p:cNvPicPr preferRelativeResize="0"/>
          <p:nvPr/>
        </p:nvPicPr>
        <p:blipFill rotWithShape="1">
          <a:blip r:embed="rId3">
            <a:alphaModFix/>
          </a:blip>
          <a:srcRect b="0" l="0" r="0" t="0"/>
          <a:stretch/>
        </p:blipFill>
        <p:spPr>
          <a:xfrm>
            <a:off x="10324879" y="5480404"/>
            <a:ext cx="1623275" cy="1209950"/>
          </a:xfrm>
          <a:prstGeom prst="rect">
            <a:avLst/>
          </a:prstGeom>
          <a:noFill/>
          <a:ln>
            <a:noFill/>
          </a:ln>
        </p:spPr>
      </p:pic>
      <p:sp>
        <p:nvSpPr>
          <p:cNvPr id="179" name="Google Shape;179;p10"/>
          <p:cNvSpPr/>
          <p:nvPr/>
        </p:nvSpPr>
        <p:spPr>
          <a:xfrm>
            <a:off x="2657591" y="328398"/>
            <a:ext cx="8309711" cy="58785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1000"/>
                                        <p:tgtEl>
                                          <p:spTgt spid="1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cxnSp>
        <p:nvCxnSpPr>
          <p:cNvPr id="184" name="Google Shape;184;p1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85" name="Google Shape;185;p11"/>
          <p:cNvSpPr/>
          <p:nvPr/>
        </p:nvSpPr>
        <p:spPr>
          <a:xfrm>
            <a:off x="4831080" y="1013702"/>
            <a:ext cx="6934200" cy="5262979"/>
          </a:xfrm>
          <a:prstGeom prst="rect">
            <a:avLst/>
          </a:prstGeom>
          <a:noFill/>
          <a:ln>
            <a:noFill/>
          </a:ln>
        </p:spPr>
        <p:txBody>
          <a:bodyPr anchorCtr="0" anchor="t" bIns="45700" lIns="91425" spcFirstLastPara="1" rIns="91425" wrap="square" tIns="45700">
            <a:spAutoFit/>
          </a:bodyPr>
          <a:lstStyle/>
          <a:p>
            <a:pPr indent="228600" lvl="0" marL="0" marR="0" rtl="0" algn="just">
              <a:spcBef>
                <a:spcPts val="0"/>
              </a:spcBef>
              <a:spcAft>
                <a:spcPts val="0"/>
              </a:spcAft>
              <a:buNone/>
            </a:pPr>
            <a:r>
              <a:rPr b="1" lang="en-US" sz="2400">
                <a:solidFill>
                  <a:schemeClr val="dk1"/>
                </a:solidFill>
                <a:latin typeface="Times New Roman"/>
                <a:ea typeface="Times New Roman"/>
                <a:cs typeface="Times New Roman"/>
                <a:sym typeface="Times New Roman"/>
              </a:rPr>
              <a:t>4. Тод үсэг- </a:t>
            </a:r>
            <a:r>
              <a:rPr b="1" i="1" lang="en-US" sz="2400">
                <a:solidFill>
                  <a:schemeClr val="dk1"/>
                </a:solidFill>
                <a:latin typeface="Times New Roman"/>
                <a:ea typeface="Times New Roman"/>
                <a:cs typeface="Times New Roman"/>
                <a:sym typeface="Times New Roman"/>
              </a:rPr>
              <a:t>Clear script:</a:t>
            </a:r>
            <a:r>
              <a:rPr i="1" lang="en-US" sz="2400">
                <a:solidFill>
                  <a:schemeClr val="dk1"/>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Зая бандида Намхайжамц 1648 онд монгол бичгийг тодорхой болгох зорилгоор тод үсгийг зохиожээ. Тод үсэг ойрд монгол, халимаг, Шинжаан, Хөх нуурын монголчуудын дунд дэлгэрсэн. Монгол бичигт нэг аялгыг тэмдэглэж байсан о-у, ө-ү, д-т, ч-ш, ж-з, х-г зэрэг үсгүүдийг тод бичигт ялган тэмдэглэдэг болсон. Мөн урт эгшиг, хос эгшгүүдийг ялган тэмдэглэсэн. Тод үсэг нь XVII зууны монгол хэлний хэлзүйн бичигт тэмдэглэн үлдээсэн бөгөөд энэ бичгээр монголын түүх, уран зохиол, бурхан шашны олон ном зохиол бичигдсэн. Монголын соёлын түүхэнд чухал хувь нэмэр оруулсан гэж үздэг. </a:t>
            </a:r>
            <a:endParaRPr/>
          </a:p>
        </p:txBody>
      </p:sp>
      <p:pic>
        <p:nvPicPr>
          <p:cNvPr id="186" name="Google Shape;186;p11"/>
          <p:cNvPicPr preferRelativeResize="0"/>
          <p:nvPr/>
        </p:nvPicPr>
        <p:blipFill rotWithShape="1">
          <a:blip r:embed="rId3">
            <a:alphaModFix/>
          </a:blip>
          <a:srcRect b="6076" l="20392" r="8178" t="13282"/>
          <a:stretch/>
        </p:blipFill>
        <p:spPr>
          <a:xfrm rot="5400000">
            <a:off x="488037" y="1238215"/>
            <a:ext cx="4242042" cy="4147793"/>
          </a:xfrm>
          <a:prstGeom prst="rect">
            <a:avLst/>
          </a:prstGeom>
          <a:noFill/>
          <a:ln>
            <a:noFill/>
          </a:ln>
        </p:spPr>
      </p:pic>
      <p:sp>
        <p:nvSpPr>
          <p:cNvPr id="187" name="Google Shape;187;p11"/>
          <p:cNvSpPr txBox="1"/>
          <p:nvPr/>
        </p:nvSpPr>
        <p:spPr>
          <a:xfrm>
            <a:off x="514582" y="5707972"/>
            <a:ext cx="4188951" cy="77457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Times New Roman"/>
                <a:ea typeface="Times New Roman"/>
                <a:cs typeface="Times New Roman"/>
                <a:sym typeface="Times New Roman"/>
              </a:rPr>
              <a:t>Мөнхцэцэг Г., Орхон Б. </a:t>
            </a:r>
            <a:endParaRPr i="1" sz="1800">
              <a:solidFill>
                <a:schemeClr val="dk1"/>
              </a:solidFill>
              <a:latin typeface="Times New Roman"/>
              <a:ea typeface="Times New Roman"/>
              <a:cs typeface="Times New Roman"/>
              <a:sym typeface="Times New Roman"/>
            </a:endParaRPr>
          </a:p>
          <a:p>
            <a:pPr indent="0" lvl="0" marL="0" marR="0" rtl="0" algn="just">
              <a:spcBef>
                <a:spcPts val="1000"/>
              </a:spcBef>
              <a:spcAft>
                <a:spcPts val="0"/>
              </a:spcAft>
              <a:buNone/>
            </a:pPr>
            <a:r>
              <a:rPr i="1" lang="en-US" sz="1800">
                <a:solidFill>
                  <a:schemeClr val="dk1"/>
                </a:solidFill>
                <a:latin typeface="Times New Roman"/>
                <a:ea typeface="Times New Roman"/>
                <a:cs typeface="Times New Roman"/>
                <a:sym typeface="Times New Roman"/>
              </a:rPr>
              <a:t>Монгол орон судлал. СУИС, УБ.,2021</a:t>
            </a:r>
            <a:endParaRPr i="1" sz="1600">
              <a:solidFill>
                <a:schemeClr val="dk1"/>
              </a:solidFill>
              <a:latin typeface="Calibri"/>
              <a:ea typeface="Calibri"/>
              <a:cs typeface="Calibri"/>
              <a:sym typeface="Calibri"/>
            </a:endParaRPr>
          </a:p>
        </p:txBody>
      </p:sp>
      <p:sp>
        <p:nvSpPr>
          <p:cNvPr id="188" name="Google Shape;188;p11"/>
          <p:cNvSpPr/>
          <p:nvPr/>
        </p:nvSpPr>
        <p:spPr>
          <a:xfrm>
            <a:off x="2657591" y="328398"/>
            <a:ext cx="8309711" cy="58785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6"/>
                                        </p:tgtEl>
                                        <p:attrNameLst>
                                          <p:attrName>style.visibility</p:attrName>
                                        </p:attrNameLst>
                                      </p:cBhvr>
                                      <p:to>
                                        <p:strVal val="visible"/>
                                      </p:to>
                                    </p:set>
                                    <p:animEffect filter="fade" transition="in">
                                      <p:cBhvr>
                                        <p:cTn dur="1000"/>
                                        <p:tgtEl>
                                          <p:spTgt spid="1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5"/>
                                        </p:tgtEl>
                                        <p:attrNameLst>
                                          <p:attrName>style.visibility</p:attrName>
                                        </p:attrNameLst>
                                      </p:cBhvr>
                                      <p:to>
                                        <p:strVal val="visible"/>
                                      </p:to>
                                    </p:set>
                                    <p:animEffect filter="fade" transition="in">
                                      <p:cBhvr>
                                        <p:cTn dur="1000"/>
                                        <p:tgtEl>
                                          <p:spTgt spid="1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7"/>
                                        </p:tgtEl>
                                        <p:attrNameLst>
                                          <p:attrName>style.visibility</p:attrName>
                                        </p:attrNameLst>
                                      </p:cBhvr>
                                      <p:to>
                                        <p:strVal val="visible"/>
                                      </p:to>
                                    </p:set>
                                    <p:animEffect filter="fade" transition="in">
                                      <p:cBhvr>
                                        <p:cTn dur="1000"/>
                                        <p:tgtEl>
                                          <p:spTgt spid="1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cxnSp>
        <p:nvCxnSpPr>
          <p:cNvPr id="193" name="Google Shape;193;p1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94" name="Google Shape;194;p12"/>
          <p:cNvSpPr/>
          <p:nvPr/>
        </p:nvSpPr>
        <p:spPr>
          <a:xfrm>
            <a:off x="4373880" y="1013702"/>
            <a:ext cx="7560454"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chemeClr val="dk1"/>
                </a:solidFill>
                <a:latin typeface="Times New Roman"/>
                <a:ea typeface="Times New Roman"/>
                <a:cs typeface="Times New Roman"/>
                <a:sym typeface="Times New Roman"/>
              </a:rPr>
              <a:t>5. Соёмбо үсэг</a:t>
            </a:r>
            <a:r>
              <a:rPr b="1" i="1" lang="en-US" sz="2400">
                <a:solidFill>
                  <a:schemeClr val="dk1"/>
                </a:solidFill>
                <a:latin typeface="Times New Roman"/>
                <a:ea typeface="Times New Roman"/>
                <a:cs typeface="Times New Roman"/>
                <a:sym typeface="Times New Roman"/>
              </a:rPr>
              <a:t>-Soyombo script:</a:t>
            </a:r>
            <a:r>
              <a:rPr i="1" lang="en-US" sz="2400">
                <a:solidFill>
                  <a:schemeClr val="dk1"/>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Өндөр гэгээн Занабазар (1635-1723) 52 насандаа Төвхөн хийдэд сууж байхдаа 1686 онд зохиосон. Өөрөө буй болсон гэгээн үсэг гэсэн утгатай санскрит үг. Олон нийтэд төдийлөн дэлгэрээгүй. Соёмбо үсгийн цагаан толгой нь 90 үсэгтэй. Энэ үсгийг эртний Энэтхэгийн умард хэсэгт өргөн дэлгэрсэн ланз үсэгт тулгуурлан зохиожээ. Соёмбо үсгийг улс төр болон шашин номын тусгай зорилгоор зохиосон гэдэг. Улс төрийн зорилго нь манжийн эзлэн түрэмгийллийн эсрэг үндэсний тусгаар тогтнолыг бэлгэдсэн. Харин шашин номын зорилго нь тухайн үеийн номын 3 чухал хэл болох монгол, төвд, самгарди хэлний үгийг бүрэн тэмдэглэж чадах үсэг болгон зохиосон. Соёмбо үсгээр хэвлэгдсэн ном судар цөөн. Үсгийн ур хийцийн хувьд онцгой сайн. </a:t>
            </a:r>
            <a:endParaRPr sz="2400">
              <a:solidFill>
                <a:schemeClr val="dk1"/>
              </a:solidFill>
              <a:latin typeface="Times New Roman"/>
              <a:ea typeface="Times New Roman"/>
              <a:cs typeface="Times New Roman"/>
              <a:sym typeface="Times New Roman"/>
            </a:endParaRPr>
          </a:p>
        </p:txBody>
      </p:sp>
      <p:pic>
        <p:nvPicPr>
          <p:cNvPr id="195" name="Google Shape;195;p12"/>
          <p:cNvPicPr preferRelativeResize="0"/>
          <p:nvPr/>
        </p:nvPicPr>
        <p:blipFill rotWithShape="1">
          <a:blip r:embed="rId3">
            <a:alphaModFix/>
          </a:blip>
          <a:srcRect b="12845" l="39725" r="7286" t="16769"/>
          <a:stretch/>
        </p:blipFill>
        <p:spPr>
          <a:xfrm>
            <a:off x="274320" y="989867"/>
            <a:ext cx="3870960" cy="4245326"/>
          </a:xfrm>
          <a:prstGeom prst="rect">
            <a:avLst/>
          </a:prstGeom>
          <a:noFill/>
          <a:ln>
            <a:noFill/>
          </a:ln>
        </p:spPr>
      </p:pic>
      <p:sp>
        <p:nvSpPr>
          <p:cNvPr id="196" name="Google Shape;196;p12"/>
          <p:cNvSpPr txBox="1"/>
          <p:nvPr/>
        </p:nvSpPr>
        <p:spPr>
          <a:xfrm>
            <a:off x="209343" y="5344216"/>
            <a:ext cx="4000914" cy="87889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i="1" lang="en-US" sz="1800">
                <a:solidFill>
                  <a:schemeClr val="dk1"/>
                </a:solidFill>
                <a:latin typeface="Times New Roman"/>
                <a:ea typeface="Times New Roman"/>
                <a:cs typeface="Times New Roman"/>
                <a:sym typeface="Times New Roman"/>
              </a:rPr>
              <a:t>Мөнхцэцэг Г., Орхон Б. Монгол орон судлал. СУИС, УБ.,2021</a:t>
            </a:r>
            <a:endParaRPr i="1" sz="1600">
              <a:solidFill>
                <a:schemeClr val="dk1"/>
              </a:solidFill>
              <a:latin typeface="Calibri"/>
              <a:ea typeface="Calibri"/>
              <a:cs typeface="Calibri"/>
              <a:sym typeface="Calibri"/>
            </a:endParaRPr>
          </a:p>
        </p:txBody>
      </p:sp>
      <p:sp>
        <p:nvSpPr>
          <p:cNvPr id="197" name="Google Shape;197;p12"/>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5"/>
                                        </p:tgtEl>
                                        <p:attrNameLst>
                                          <p:attrName>style.visibility</p:attrName>
                                        </p:attrNameLst>
                                      </p:cBhvr>
                                      <p:to>
                                        <p:strVal val="visible"/>
                                      </p:to>
                                    </p:set>
                                    <p:animEffect filter="fade" transition="in">
                                      <p:cBhvr>
                                        <p:cTn dur="1000"/>
                                        <p:tgtEl>
                                          <p:spTgt spid="1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4"/>
                                        </p:tgtEl>
                                        <p:attrNameLst>
                                          <p:attrName>style.visibility</p:attrName>
                                        </p:attrNameLst>
                                      </p:cBhvr>
                                      <p:to>
                                        <p:strVal val="visible"/>
                                      </p:to>
                                    </p:set>
                                    <p:animEffect filter="fade" transition="in">
                                      <p:cBhvr>
                                        <p:cTn dur="1000"/>
                                        <p:tgtEl>
                                          <p:spTgt spid="19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6"/>
                                        </p:tgtEl>
                                        <p:attrNameLst>
                                          <p:attrName>style.visibility</p:attrName>
                                        </p:attrNameLst>
                                      </p:cBhvr>
                                      <p:to>
                                        <p:strVal val="visible"/>
                                      </p:to>
                                    </p:set>
                                    <p:animEffect filter="fade" transition="in">
                                      <p:cBhvr>
                                        <p:cTn dur="1000"/>
                                        <p:tgtEl>
                                          <p:spTgt spid="1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cxnSp>
        <p:nvCxnSpPr>
          <p:cNvPr id="202" name="Google Shape;202;p1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03" name="Google Shape;203;p13"/>
          <p:cNvSpPr/>
          <p:nvPr/>
        </p:nvSpPr>
        <p:spPr>
          <a:xfrm>
            <a:off x="4805450" y="943090"/>
            <a:ext cx="6941248" cy="5632311"/>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6. Вангиндра үсэг- </a:t>
            </a:r>
            <a:r>
              <a:rPr b="1" i="1" lang="en-US" sz="2400">
                <a:solidFill>
                  <a:schemeClr val="dk1"/>
                </a:solidFill>
                <a:latin typeface="Times New Roman"/>
                <a:ea typeface="Times New Roman"/>
                <a:cs typeface="Times New Roman"/>
                <a:sym typeface="Times New Roman"/>
              </a:rPr>
              <a:t>Vagindra script:</a:t>
            </a:r>
            <a:r>
              <a:rPr i="1" lang="en-US" sz="2400">
                <a:solidFill>
                  <a:schemeClr val="dk1"/>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Буриадын Агваанлхаарамба (1853-1938) 1905 онд буриад аялганд зориулан зохиосон. Агваан гэдэг төвд нэрийг самгардиар Вангиндра гэдэг. Агваанлхаарамба энэ үсгээрээ монгол хэл зүйн бичиг “Зүрхэн тольт”-оо 1908 онд Санкт Петрбург хотод хэвлүүлсэн.</a:t>
            </a:r>
            <a:endParaRPr/>
          </a:p>
          <a:p>
            <a:pPr indent="45720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Энэ үсгээр “Монгол, буриад ном бичиг гаргах орон” хэмээх хэвлэлийн газраас 1906-1910 онд нилээд хэдэн ном судрыг хэвлэн гаргажээ. </a:t>
            </a:r>
            <a:endParaRPr/>
          </a:p>
        </p:txBody>
      </p:sp>
      <p:pic>
        <p:nvPicPr>
          <p:cNvPr descr="https://upload.wikimedia.org/wikipedia/commons/e/e6/Vagindra_Script.JPG" id="204" name="Google Shape;204;p13"/>
          <p:cNvPicPr preferRelativeResize="0"/>
          <p:nvPr/>
        </p:nvPicPr>
        <p:blipFill rotWithShape="1">
          <a:blip r:embed="rId3">
            <a:alphaModFix/>
          </a:blip>
          <a:srcRect b="0" l="0" r="0" t="0"/>
          <a:stretch/>
        </p:blipFill>
        <p:spPr>
          <a:xfrm>
            <a:off x="412281" y="1354570"/>
            <a:ext cx="4286489" cy="3981313"/>
          </a:xfrm>
          <a:prstGeom prst="rect">
            <a:avLst/>
          </a:prstGeom>
          <a:noFill/>
          <a:ln>
            <a:noFill/>
          </a:ln>
        </p:spPr>
      </p:pic>
      <p:sp>
        <p:nvSpPr>
          <p:cNvPr id="205" name="Google Shape;205;p13"/>
          <p:cNvSpPr/>
          <p:nvPr/>
        </p:nvSpPr>
        <p:spPr>
          <a:xfrm>
            <a:off x="727001" y="5599783"/>
            <a:ext cx="381451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Picture by </a:t>
            </a:r>
            <a:endParaRPr/>
          </a:p>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https://mn.wikipedia.org/</a:t>
            </a:r>
            <a:endParaRPr/>
          </a:p>
        </p:txBody>
      </p:sp>
      <p:sp>
        <p:nvSpPr>
          <p:cNvPr id="206" name="Google Shape;206;p13"/>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gtEl>
                                        <p:attrNameLst>
                                          <p:attrName>style.visibility</p:attrName>
                                        </p:attrNameLst>
                                      </p:cBhvr>
                                      <p:to>
                                        <p:strVal val="visible"/>
                                      </p:to>
                                    </p:set>
                                    <p:animEffect filter="fade" transition="in">
                                      <p:cBhvr>
                                        <p:cTn dur="1000"/>
                                        <p:tgtEl>
                                          <p:spTgt spid="2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4"/>
                                        </p:tgtEl>
                                        <p:attrNameLst>
                                          <p:attrName>style.visibility</p:attrName>
                                        </p:attrNameLst>
                                      </p:cBhvr>
                                      <p:to>
                                        <p:strVal val="visible"/>
                                      </p:to>
                                    </p:set>
                                    <p:animEffect filter="fade" transition="in">
                                      <p:cBhvr>
                                        <p:cTn dur="1000"/>
                                        <p:tgtEl>
                                          <p:spTgt spid="2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5"/>
                                        </p:tgtEl>
                                        <p:attrNameLst>
                                          <p:attrName>style.visibility</p:attrName>
                                        </p:attrNameLst>
                                      </p:cBhvr>
                                      <p:to>
                                        <p:strVal val="visible"/>
                                      </p:to>
                                    </p:set>
                                    <p:anim calcmode="lin" valueType="num">
                                      <p:cBhvr additive="base">
                                        <p:cTn dur="500"/>
                                        <p:tgtEl>
                                          <p:spTgt spid="20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cxnSp>
        <p:nvCxnSpPr>
          <p:cNvPr id="211" name="Google Shape;211;p1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12" name="Google Shape;212;p14"/>
          <p:cNvSpPr/>
          <p:nvPr/>
        </p:nvSpPr>
        <p:spPr>
          <a:xfrm>
            <a:off x="5363852" y="1173074"/>
            <a:ext cx="6553828" cy="5632311"/>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7. Moнгол латин үсэг</a:t>
            </a:r>
            <a:r>
              <a:rPr b="1" i="1" lang="en-US" sz="2400">
                <a:solidFill>
                  <a:schemeClr val="dk1"/>
                </a:solidFill>
                <a:latin typeface="Times New Roman"/>
                <a:ea typeface="Times New Roman"/>
                <a:cs typeface="Times New Roman"/>
                <a:sym typeface="Times New Roman"/>
              </a:rPr>
              <a:t>-Mongolian latin script</a:t>
            </a:r>
            <a:r>
              <a:rPr b="1" lang="en-US" sz="2400">
                <a:solidFill>
                  <a:schemeClr val="dk1"/>
                </a:solidFill>
                <a:latin typeface="Times New Roman"/>
                <a:ea typeface="Times New Roman"/>
                <a:cs typeface="Times New Roman"/>
                <a:sym typeface="Times New Roman"/>
              </a:rPr>
              <a:t>:</a:t>
            </a:r>
            <a:r>
              <a:rPr lang="en-US" sz="2400">
                <a:solidFill>
                  <a:schemeClr val="dk1"/>
                </a:solidFill>
                <a:latin typeface="Times New Roman"/>
                <a:ea typeface="Times New Roman"/>
                <a:cs typeface="Times New Roman"/>
                <a:sym typeface="Times New Roman"/>
              </a:rPr>
              <a:t> Монгол улсад 1930-1940-өөд оны үед латин үсгийг түр зуур хэрэглэж байв. Энэ үсгийн цагаан толгой 29 үсэгтэй байжээ. Латин цагаан толгой нь үсэг цөөн тул олон шинэ үсэг хэрэгтэй болсон. Мөн соёл, улс төр, эдийн засгийн талаар хамгийн их харилцаатай орос үндэстэн латин үсэг хэрэглэдэггүй байсан болохоор энэ үсгийг удалгүй кирилл үсгээр сольсон.</a:t>
            </a:r>
            <a:endParaRPr/>
          </a:p>
        </p:txBody>
      </p:sp>
      <p:pic>
        <p:nvPicPr>
          <p:cNvPr descr="Image result for Латин үсэг" id="213" name="Google Shape;213;p14"/>
          <p:cNvPicPr preferRelativeResize="0"/>
          <p:nvPr/>
        </p:nvPicPr>
        <p:blipFill rotWithShape="1">
          <a:blip r:embed="rId3">
            <a:alphaModFix/>
          </a:blip>
          <a:srcRect b="0" l="0" r="0" t="0"/>
          <a:stretch/>
        </p:blipFill>
        <p:spPr>
          <a:xfrm>
            <a:off x="184860" y="1262387"/>
            <a:ext cx="5053582" cy="3997945"/>
          </a:xfrm>
          <a:prstGeom prst="rect">
            <a:avLst/>
          </a:prstGeom>
          <a:noFill/>
          <a:ln>
            <a:noFill/>
          </a:ln>
        </p:spPr>
      </p:pic>
      <p:sp>
        <p:nvSpPr>
          <p:cNvPr id="214" name="Google Shape;214;p14"/>
          <p:cNvSpPr txBox="1"/>
          <p:nvPr/>
        </p:nvSpPr>
        <p:spPr>
          <a:xfrm>
            <a:off x="184860" y="5570958"/>
            <a:ext cx="5053582" cy="87889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i="1" lang="en-US" sz="1800">
                <a:solidFill>
                  <a:schemeClr val="dk1"/>
                </a:solidFill>
                <a:latin typeface="Times New Roman"/>
                <a:ea typeface="Times New Roman"/>
                <a:cs typeface="Times New Roman"/>
                <a:sym typeface="Times New Roman"/>
              </a:rPr>
              <a:t>Мөнхцэцэг Г., Орхон Б. Монгол орон судлал. СУИС, УБ.,2021</a:t>
            </a:r>
            <a:endParaRPr i="1" sz="1600">
              <a:solidFill>
                <a:schemeClr val="dk1"/>
              </a:solidFill>
              <a:latin typeface="Calibri"/>
              <a:ea typeface="Calibri"/>
              <a:cs typeface="Calibri"/>
              <a:sym typeface="Calibri"/>
            </a:endParaRPr>
          </a:p>
        </p:txBody>
      </p:sp>
      <p:sp>
        <p:nvSpPr>
          <p:cNvPr id="215" name="Google Shape;215;p14"/>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3"/>
                                        </p:tgtEl>
                                        <p:attrNameLst>
                                          <p:attrName>style.visibility</p:attrName>
                                        </p:attrNameLst>
                                      </p:cBhvr>
                                      <p:to>
                                        <p:strVal val="visible"/>
                                      </p:to>
                                    </p:set>
                                    <p:animEffect filter="fade" transition="in">
                                      <p:cBhvr>
                                        <p:cTn dur="1000"/>
                                        <p:tgtEl>
                                          <p:spTgt spid="21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1000"/>
                                        <p:tgtEl>
                                          <p:spTgt spid="2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1000"/>
                                        <p:tgtEl>
                                          <p:spTgt spid="2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cxnSp>
        <p:nvCxnSpPr>
          <p:cNvPr id="220" name="Google Shape;220;p1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21" name="Google Shape;221;p15"/>
          <p:cNvSpPr/>
          <p:nvPr/>
        </p:nvSpPr>
        <p:spPr>
          <a:xfrm>
            <a:off x="4666268" y="943090"/>
            <a:ext cx="7080430" cy="5632311"/>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8. Кирилл үсэг- </a:t>
            </a:r>
            <a:r>
              <a:rPr b="1" i="1" lang="en-US" sz="2400">
                <a:solidFill>
                  <a:schemeClr val="dk1"/>
                </a:solidFill>
                <a:latin typeface="Times New Roman"/>
                <a:ea typeface="Times New Roman"/>
                <a:cs typeface="Times New Roman"/>
                <a:sym typeface="Times New Roman"/>
              </a:rPr>
              <a:t>Cyrillic script:</a:t>
            </a:r>
            <a:r>
              <a:rPr i="1" lang="en-US" sz="2400">
                <a:solidFill>
                  <a:schemeClr val="dk1"/>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IX зууны үед Кирилл (826-869), Мефодий (820-885) хэмээх ах дүү 2 анх зохиосон. “Орос үсэгт үндэслэсэн Монгол шинэ үсэг батлах тухай” Ардын сайд нарын зөвлөл, МАХН-ын Төв Хорооны тэргүүлэгчдийн 1941 оны 5-р сарын 9-ний хамтарсан 25/27 дугаар тогтоолоор 35 үсэгтэй баталжээ. Орос цагаан толгойн 33 үсэг дээр ө, ү хоёрыг нэмж зохиосон. Шинэ үсгийн анхны дүрмийг 1942 онд Ц.Дамдинсүрэн (1908-1986) зохиожээ.</a:t>
            </a:r>
            <a:endParaRPr/>
          </a:p>
        </p:txBody>
      </p:sp>
      <p:pic>
        <p:nvPicPr>
          <p:cNvPr descr="Image result for кирилл үсэг" id="222" name="Google Shape;222;p15"/>
          <p:cNvPicPr preferRelativeResize="0"/>
          <p:nvPr/>
        </p:nvPicPr>
        <p:blipFill rotWithShape="1">
          <a:blip r:embed="rId3">
            <a:alphaModFix/>
          </a:blip>
          <a:srcRect b="0" l="0" r="0" t="0"/>
          <a:stretch/>
        </p:blipFill>
        <p:spPr>
          <a:xfrm>
            <a:off x="389077" y="1607082"/>
            <a:ext cx="4048706" cy="3643835"/>
          </a:xfrm>
          <a:prstGeom prst="rect">
            <a:avLst/>
          </a:prstGeom>
          <a:noFill/>
          <a:ln>
            <a:noFill/>
          </a:ln>
        </p:spPr>
      </p:pic>
      <p:sp>
        <p:nvSpPr>
          <p:cNvPr id="223" name="Google Shape;223;p15"/>
          <p:cNvSpPr/>
          <p:nvPr/>
        </p:nvSpPr>
        <p:spPr>
          <a:xfrm>
            <a:off x="866570" y="5653989"/>
            <a:ext cx="30937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Picture by </a:t>
            </a:r>
            <a:endParaRPr/>
          </a:p>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https://mn.wikipedia.org/</a:t>
            </a:r>
            <a:endParaRPr/>
          </a:p>
        </p:txBody>
      </p:sp>
      <p:sp>
        <p:nvSpPr>
          <p:cNvPr id="224" name="Google Shape;224;p15"/>
          <p:cNvSpPr/>
          <p:nvPr/>
        </p:nvSpPr>
        <p:spPr>
          <a:xfrm>
            <a:off x="2657591" y="328398"/>
            <a:ext cx="8309711"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МОНГОЛЧУУДЫН БИЧИГ ҮСЭГ-</a:t>
            </a:r>
            <a:r>
              <a:rPr b="1" lang="en-US" sz="28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script</a:t>
            </a:r>
            <a:endParaRPr i="1" sz="2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2"/>
                                        </p:tgtEl>
                                        <p:attrNameLst>
                                          <p:attrName>style.visibility</p:attrName>
                                        </p:attrNameLst>
                                      </p:cBhvr>
                                      <p:to>
                                        <p:strVal val="visible"/>
                                      </p:to>
                                    </p:set>
                                    <p:animEffect filter="fade" transition="in">
                                      <p:cBhvr>
                                        <p:cTn dur="1000"/>
                                        <p:tgtEl>
                                          <p:spTgt spid="2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1"/>
                                        </p:tgtEl>
                                        <p:attrNameLst>
                                          <p:attrName>style.visibility</p:attrName>
                                        </p:attrNameLst>
                                      </p:cBhvr>
                                      <p:to>
                                        <p:strVal val="visible"/>
                                      </p:to>
                                    </p:set>
                                    <p:animEffect filter="fade" transition="in">
                                      <p:cBhvr>
                                        <p:cTn dur="1000"/>
                                        <p:tgtEl>
                                          <p:spTgt spid="2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3"/>
                                        </p:tgtEl>
                                        <p:attrNameLst>
                                          <p:attrName>style.visibility</p:attrName>
                                        </p:attrNameLst>
                                      </p:cBhvr>
                                      <p:to>
                                        <p:strVal val="visible"/>
                                      </p:to>
                                    </p:set>
                                    <p:animEffect filter="fade" transition="in">
                                      <p:cBhvr>
                                        <p:cTn dur="1000"/>
                                        <p:tgtEl>
                                          <p:spTgt spid="2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cxnSp>
        <p:nvCxnSpPr>
          <p:cNvPr id="229" name="Google Shape;229;p1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30" name="Google Shape;230;p16"/>
          <p:cNvSpPr/>
          <p:nvPr/>
        </p:nvSpPr>
        <p:spPr>
          <a:xfrm>
            <a:off x="3541648" y="236958"/>
            <a:ext cx="6541598" cy="4901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400">
                <a:solidFill>
                  <a:schemeClr val="dk1"/>
                </a:solidFill>
                <a:latin typeface="Times New Roman"/>
                <a:ea typeface="Times New Roman"/>
                <a:cs typeface="Times New Roman"/>
                <a:sym typeface="Times New Roman"/>
              </a:rPr>
              <a:t>МОНГОЛ БИЧИГ-</a:t>
            </a:r>
            <a:r>
              <a:rPr b="1" lang="en-US" sz="2400">
                <a:solidFill>
                  <a:srgbClr val="FF0000"/>
                </a:solidFill>
                <a:latin typeface="Times New Roman"/>
                <a:ea typeface="Times New Roman"/>
                <a:cs typeface="Times New Roman"/>
                <a:sym typeface="Times New Roman"/>
              </a:rPr>
              <a:t> </a:t>
            </a:r>
            <a:r>
              <a:rPr b="1" i="1" lang="en-US" sz="2400">
                <a:solidFill>
                  <a:schemeClr val="dk1"/>
                </a:solidFill>
                <a:latin typeface="Times New Roman"/>
                <a:ea typeface="Times New Roman"/>
                <a:cs typeface="Times New Roman"/>
                <a:sym typeface="Times New Roman"/>
              </a:rPr>
              <a:t>Mongolian traditional script</a:t>
            </a:r>
            <a:endParaRPr i="1" sz="2400">
              <a:solidFill>
                <a:schemeClr val="dk1"/>
              </a:solidFill>
              <a:latin typeface="Calibri"/>
              <a:ea typeface="Calibri"/>
              <a:cs typeface="Calibri"/>
              <a:sym typeface="Calibri"/>
            </a:endParaRPr>
          </a:p>
        </p:txBody>
      </p:sp>
      <p:pic>
        <p:nvPicPr>
          <p:cNvPr id="231" name="Google Shape;231;p16"/>
          <p:cNvPicPr preferRelativeResize="0"/>
          <p:nvPr/>
        </p:nvPicPr>
        <p:blipFill rotWithShape="1">
          <a:blip r:embed="rId3">
            <a:alphaModFix/>
          </a:blip>
          <a:srcRect b="0" l="0" r="0" t="0"/>
          <a:stretch/>
        </p:blipFill>
        <p:spPr>
          <a:xfrm>
            <a:off x="655320" y="1248442"/>
            <a:ext cx="11091378" cy="5030438"/>
          </a:xfrm>
          <a:prstGeom prst="rect">
            <a:avLst/>
          </a:prstGeom>
          <a:noFill/>
          <a:ln>
            <a:noFill/>
          </a:ln>
        </p:spPr>
      </p:pic>
      <p:sp>
        <p:nvSpPr>
          <p:cNvPr id="232" name="Google Shape;232;p16"/>
          <p:cNvSpPr txBox="1"/>
          <p:nvPr/>
        </p:nvSpPr>
        <p:spPr>
          <a:xfrm>
            <a:off x="805527" y="6278880"/>
            <a:ext cx="295256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Picture by https://dnn.mn/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1"/>
                                        </p:tgtEl>
                                        <p:attrNameLst>
                                          <p:attrName>style.visibility</p:attrName>
                                        </p:attrNameLst>
                                      </p:cBhvr>
                                      <p:to>
                                        <p:strVal val="visible"/>
                                      </p:to>
                                    </p:set>
                                    <p:animEffect filter="fade" transition="in">
                                      <p:cBhvr>
                                        <p:cTn dur="1000"/>
                                        <p:tgtEl>
                                          <p:spTgt spid="23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1000"/>
                                        <p:tgtEl>
                                          <p:spTgt spid="23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cxnSp>
        <p:nvCxnSpPr>
          <p:cNvPr id="237" name="Google Shape;237;p1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38" name="Google Shape;238;p17"/>
          <p:cNvSpPr/>
          <p:nvPr/>
        </p:nvSpPr>
        <p:spPr>
          <a:xfrm>
            <a:off x="1896264" y="82464"/>
            <a:ext cx="9051131" cy="65864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 бичгийн үүсэл гарал</a:t>
            </a:r>
            <a:r>
              <a:rPr b="1" lang="en-US" sz="3200">
                <a:solidFill>
                  <a:schemeClr val="dk1"/>
                </a:solidFill>
                <a:latin typeface="Times New Roman"/>
                <a:ea typeface="Times New Roman"/>
                <a:cs typeface="Times New Roman"/>
                <a:sym typeface="Times New Roman"/>
              </a:rPr>
              <a:t>-</a:t>
            </a:r>
            <a:r>
              <a:rPr b="1" i="1" lang="en-US" sz="1800">
                <a:solidFill>
                  <a:schemeClr val="dk1"/>
                </a:solidFill>
                <a:latin typeface="Calibri"/>
                <a:ea typeface="Calibri"/>
                <a:cs typeface="Calibri"/>
                <a:sym typeface="Calibri"/>
              </a:rPr>
              <a:t> </a:t>
            </a:r>
            <a:r>
              <a:rPr b="1" i="1" lang="en-US" sz="2400">
                <a:solidFill>
                  <a:schemeClr val="dk1"/>
                </a:solidFill>
                <a:latin typeface="Times New Roman"/>
                <a:ea typeface="Times New Roman"/>
                <a:cs typeface="Times New Roman"/>
                <a:sym typeface="Times New Roman"/>
              </a:rPr>
              <a:t>The origin of Mongolian Script</a:t>
            </a:r>
            <a:endParaRPr sz="1400">
              <a:solidFill>
                <a:srgbClr val="FF0000"/>
              </a:solidFill>
              <a:latin typeface="Times New Roman"/>
              <a:ea typeface="Times New Roman"/>
              <a:cs typeface="Times New Roman"/>
              <a:sym typeface="Times New Roman"/>
            </a:endParaRPr>
          </a:p>
        </p:txBody>
      </p:sp>
      <p:sp>
        <p:nvSpPr>
          <p:cNvPr id="239" name="Google Shape;239;p17"/>
          <p:cNvSpPr txBox="1"/>
          <p:nvPr/>
        </p:nvSpPr>
        <p:spPr>
          <a:xfrm>
            <a:off x="4815840" y="1501764"/>
            <a:ext cx="6930857" cy="465364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Times New Roman"/>
              <a:buNone/>
            </a:pPr>
            <a:r>
              <a:rPr lang="en-US" sz="1800">
                <a:solidFill>
                  <a:schemeClr val="dk1"/>
                </a:solidFill>
                <a:latin typeface="Times New Roman"/>
                <a:ea typeface="Times New Roman"/>
                <a:cs typeface="Times New Roman"/>
                <a:sym typeface="Times New Roman"/>
              </a:rPr>
              <a:t>	</a:t>
            </a:r>
            <a:r>
              <a:rPr lang="en-US" sz="2000">
                <a:solidFill>
                  <a:schemeClr val="dk1"/>
                </a:solidFill>
                <a:latin typeface="Times New Roman"/>
                <a:ea typeface="Times New Roman"/>
                <a:cs typeface="Times New Roman"/>
                <a:sym typeface="Times New Roman"/>
              </a:rPr>
              <a:t>Монгол бичиг нь Арамей гаралтай Согд бичгээс үүсэлтэй. Харин авч хэрэглэсэн цаг хугацааны талаар эрдэмтдийн санал хоёр зүйл буй.</a:t>
            </a:r>
            <a:endParaRPr/>
          </a:p>
          <a:p>
            <a:pPr indent="0" lvl="0" marL="0" marR="0" rtl="0" algn="just">
              <a:lnSpc>
                <a:spcPct val="150000"/>
              </a:lnSpc>
              <a:spcBef>
                <a:spcPts val="0"/>
              </a:spcBef>
              <a:spcAft>
                <a:spcPts val="0"/>
              </a:spcAft>
              <a:buClr>
                <a:schemeClr val="dk1"/>
              </a:buClr>
              <a:buSzPts val="2000"/>
              <a:buFont typeface="Times New Roman"/>
              <a:buNone/>
            </a:pPr>
            <a:r>
              <a:rPr b="1" lang="en-US" sz="2000">
                <a:solidFill>
                  <a:schemeClr val="dk1"/>
                </a:solidFill>
                <a:latin typeface="Times New Roman"/>
                <a:ea typeface="Times New Roman"/>
                <a:cs typeface="Times New Roman"/>
                <a:sym typeface="Times New Roman"/>
              </a:rPr>
              <a:t>	Нэгд,</a:t>
            </a:r>
            <a:r>
              <a:rPr lang="en-US" sz="2000">
                <a:solidFill>
                  <a:schemeClr val="dk1"/>
                </a:solidFill>
                <a:latin typeface="Times New Roman"/>
                <a:ea typeface="Times New Roman"/>
                <a:cs typeface="Times New Roman"/>
                <a:sym typeface="Times New Roman"/>
              </a:rPr>
              <a:t> европ зүгийн эрдэмтэд их төлөв XIII зуунд Монголчууд Уйгуруудаас согд гаралтай бичгийг нь дам авсан гэж үздэг.</a:t>
            </a:r>
            <a:endParaRPr/>
          </a:p>
          <a:p>
            <a:pPr indent="0" lvl="0" marL="0" marR="0" rtl="0" algn="just">
              <a:lnSpc>
                <a:spcPct val="150000"/>
              </a:lnSpc>
              <a:spcBef>
                <a:spcPts val="0"/>
              </a:spcBef>
              <a:spcAft>
                <a:spcPts val="0"/>
              </a:spcAft>
              <a:buClr>
                <a:schemeClr val="dk1"/>
              </a:buClr>
              <a:buSzPts val="2000"/>
              <a:buFont typeface="Times New Roman"/>
              <a:buNone/>
            </a:pPr>
            <a:r>
              <a:rPr b="1" lang="en-US" sz="2000">
                <a:solidFill>
                  <a:schemeClr val="dk1"/>
                </a:solidFill>
                <a:latin typeface="Times New Roman"/>
                <a:ea typeface="Times New Roman"/>
                <a:cs typeface="Times New Roman"/>
                <a:sym typeface="Times New Roman"/>
              </a:rPr>
              <a:t>	Хоёрт,</a:t>
            </a:r>
            <a:r>
              <a:rPr lang="en-US" sz="2000">
                <a:solidFill>
                  <a:schemeClr val="dk1"/>
                </a:solidFill>
                <a:latin typeface="Times New Roman"/>
                <a:ea typeface="Times New Roman"/>
                <a:cs typeface="Times New Roman"/>
                <a:sym typeface="Times New Roman"/>
              </a:rPr>
              <a:t> монгол бичгийн хэлний онцлог, түүхэн баримт, дурсгал бичиг сэлтэд тулгуурлан XIII зуунаас бүр өмнө, Монгол, Уйгур хоёр Согдоос нэгэн зэрэг авсан гэж үздэг.</a:t>
            </a:r>
            <a:endParaRPr/>
          </a:p>
        </p:txBody>
      </p:sp>
      <p:pic>
        <p:nvPicPr>
          <p:cNvPr id="240" name="Google Shape;240;p17"/>
          <p:cNvPicPr preferRelativeResize="0"/>
          <p:nvPr/>
        </p:nvPicPr>
        <p:blipFill rotWithShape="1">
          <a:blip r:embed="rId3">
            <a:alphaModFix/>
          </a:blip>
          <a:srcRect b="0" l="0" r="0" t="0"/>
          <a:stretch/>
        </p:blipFill>
        <p:spPr>
          <a:xfrm>
            <a:off x="10040645" y="4921776"/>
            <a:ext cx="1706053" cy="1787382"/>
          </a:xfrm>
          <a:prstGeom prst="rect">
            <a:avLst/>
          </a:prstGeom>
          <a:noFill/>
          <a:ln>
            <a:noFill/>
          </a:ln>
        </p:spPr>
      </p:pic>
      <p:pic>
        <p:nvPicPr>
          <p:cNvPr descr="No photo description available." id="241" name="Google Shape;241;p17"/>
          <p:cNvPicPr preferRelativeResize="0"/>
          <p:nvPr/>
        </p:nvPicPr>
        <p:blipFill rotWithShape="1">
          <a:blip r:embed="rId4">
            <a:alphaModFix/>
          </a:blip>
          <a:srcRect b="0" l="0" r="0" t="0"/>
          <a:stretch/>
        </p:blipFill>
        <p:spPr>
          <a:xfrm>
            <a:off x="342900" y="1425997"/>
            <a:ext cx="4323369" cy="3854471"/>
          </a:xfrm>
          <a:prstGeom prst="rect">
            <a:avLst/>
          </a:prstGeom>
          <a:noFill/>
          <a:ln>
            <a:noFill/>
          </a:ln>
        </p:spPr>
      </p:pic>
      <p:sp>
        <p:nvSpPr>
          <p:cNvPr id="242" name="Google Shape;242;p17"/>
          <p:cNvSpPr txBox="1"/>
          <p:nvPr/>
        </p:nvSpPr>
        <p:spPr>
          <a:xfrm>
            <a:off x="692986" y="5700456"/>
            <a:ext cx="295256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Picture by https://dnn.mn/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gtEl>
                                        <p:attrNameLst>
                                          <p:attrName>style.visibility</p:attrName>
                                        </p:attrNameLst>
                                      </p:cBhvr>
                                      <p:to>
                                        <p:strVal val="visible"/>
                                      </p:to>
                                    </p:set>
                                    <p:animEffect filter="fade" transition="in">
                                      <p:cBhvr>
                                        <p:cTn dur="1000"/>
                                        <p:tgtEl>
                                          <p:spTgt spid="2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gtEl>
                                        <p:attrNameLst>
                                          <p:attrName>style.visibility</p:attrName>
                                        </p:attrNameLst>
                                      </p:cBhvr>
                                      <p:to>
                                        <p:strVal val="visible"/>
                                      </p:to>
                                    </p:set>
                                    <p:animEffect filter="fade" transition="in">
                                      <p:cBhvr>
                                        <p:cTn dur="1000"/>
                                        <p:tgtEl>
                                          <p:spTgt spid="23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1000"/>
                                        <p:tgtEl>
                                          <p:spTgt spid="24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cxnSp>
        <p:nvCxnSpPr>
          <p:cNvPr id="247" name="Google Shape;247;p1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48" name="Google Shape;248;p18"/>
          <p:cNvSpPr/>
          <p:nvPr/>
        </p:nvSpPr>
        <p:spPr>
          <a:xfrm>
            <a:off x="1018439" y="319521"/>
            <a:ext cx="10753521" cy="65864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 БИЧГИЙН ОНЦЛОГ</a:t>
            </a:r>
            <a:r>
              <a:rPr b="1" lang="en-US" sz="3200">
                <a:solidFill>
                  <a:schemeClr val="dk1"/>
                </a:solidFill>
                <a:latin typeface="Times New Roman"/>
                <a:ea typeface="Times New Roman"/>
                <a:cs typeface="Times New Roman"/>
                <a:sym typeface="Times New Roman"/>
              </a:rPr>
              <a:t>-</a:t>
            </a:r>
            <a:r>
              <a:rPr b="1" i="1" lang="en-US" sz="2400">
                <a:solidFill>
                  <a:schemeClr val="dk1"/>
                </a:solidFill>
                <a:latin typeface="Times New Roman"/>
                <a:ea typeface="Times New Roman"/>
                <a:cs typeface="Times New Roman"/>
                <a:sym typeface="Times New Roman"/>
              </a:rPr>
              <a:t>Feature of Mongolian Traditional Script</a:t>
            </a:r>
            <a:endParaRPr sz="2400">
              <a:solidFill>
                <a:schemeClr val="dk1"/>
              </a:solidFill>
              <a:latin typeface="Times New Roman"/>
              <a:ea typeface="Times New Roman"/>
              <a:cs typeface="Times New Roman"/>
              <a:sym typeface="Times New Roman"/>
            </a:endParaRPr>
          </a:p>
        </p:txBody>
      </p:sp>
      <p:sp>
        <p:nvSpPr>
          <p:cNvPr id="249" name="Google Shape;249;p18"/>
          <p:cNvSpPr/>
          <p:nvPr/>
        </p:nvSpPr>
        <p:spPr>
          <a:xfrm>
            <a:off x="816746" y="1729664"/>
            <a:ext cx="10814544" cy="280314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	Нэр: Уйгаржин бичиг- гарал үүслийг тусгасан нэр, хуучин бичиг- кирил бичигтэй харьцуулан нэрлэсэн нэр, худам бичиг- худам нь анхны уугал гэсэн утгатай. Хүмүүн бичиг- үсгийн мах бод, толгой, гэзэг, нуруу, гэдэс гэх мэтээр хүний бие шиг нэртэй байдгийг тусгажээ. Босоо бичиг-Дээрээс доош бичдэг чиглэлийг онцолж нэрлэсэн. </a:t>
            </a:r>
            <a:endParaRPr sz="2000">
              <a:solidFill>
                <a:schemeClr val="dk1"/>
              </a:solidFill>
              <a:latin typeface="Calibri"/>
              <a:ea typeface="Calibri"/>
              <a:cs typeface="Calibri"/>
              <a:sym typeface="Calibri"/>
            </a:endParaRPr>
          </a:p>
        </p:txBody>
      </p:sp>
      <p:pic>
        <p:nvPicPr>
          <p:cNvPr id="250" name="Google Shape;250;p18"/>
          <p:cNvPicPr preferRelativeResize="0"/>
          <p:nvPr/>
        </p:nvPicPr>
        <p:blipFill rotWithShape="1">
          <a:blip r:embed="rId3">
            <a:alphaModFix/>
          </a:blip>
          <a:srcRect b="0" l="0" r="0" t="0"/>
          <a:stretch/>
        </p:blipFill>
        <p:spPr>
          <a:xfrm>
            <a:off x="9836459" y="4673201"/>
            <a:ext cx="1706053" cy="178738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9"/>
                                        </p:tgtEl>
                                        <p:attrNameLst>
                                          <p:attrName>style.visibility</p:attrName>
                                        </p:attrNameLst>
                                      </p:cBhvr>
                                      <p:to>
                                        <p:strVal val="visible"/>
                                      </p:to>
                                    </p:set>
                                    <p:animEffect filter="fade" transition="in">
                                      <p:cBhvr>
                                        <p:cTn dur="1000"/>
                                        <p:tgtEl>
                                          <p:spTgt spid="2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cxnSp>
        <p:nvCxnSpPr>
          <p:cNvPr id="255" name="Google Shape;255;p1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pic>
        <p:nvPicPr>
          <p:cNvPr id="256" name="Google Shape;256;p19"/>
          <p:cNvPicPr preferRelativeResize="0"/>
          <p:nvPr/>
        </p:nvPicPr>
        <p:blipFill rotWithShape="1">
          <a:blip r:embed="rId3">
            <a:alphaModFix/>
          </a:blip>
          <a:srcRect b="0" l="0" r="0" t="0"/>
          <a:stretch/>
        </p:blipFill>
        <p:spPr>
          <a:xfrm>
            <a:off x="10040645" y="4895143"/>
            <a:ext cx="1706053" cy="1787382"/>
          </a:xfrm>
          <a:prstGeom prst="rect">
            <a:avLst/>
          </a:prstGeom>
          <a:noFill/>
          <a:ln>
            <a:noFill/>
          </a:ln>
        </p:spPr>
      </p:pic>
      <p:sp>
        <p:nvSpPr>
          <p:cNvPr id="257" name="Google Shape;257;p19"/>
          <p:cNvSpPr txBox="1"/>
          <p:nvPr>
            <p:ph idx="1" type="body"/>
          </p:nvPr>
        </p:nvSpPr>
        <p:spPr>
          <a:xfrm>
            <a:off x="373856" y="1269646"/>
            <a:ext cx="11444287" cy="4443412"/>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lnSpc>
                <a:spcPct val="160000"/>
              </a:lnSpc>
              <a:spcBef>
                <a:spcPts val="0"/>
              </a:spcBef>
              <a:spcAft>
                <a:spcPts val="0"/>
              </a:spcAft>
              <a:buClr>
                <a:schemeClr val="dk1"/>
              </a:buClr>
              <a:buSzPct val="100000"/>
              <a:buNone/>
            </a:pPr>
            <a:r>
              <a:rPr lang="en-US">
                <a:latin typeface="Times New Roman"/>
                <a:ea typeface="Times New Roman"/>
                <a:cs typeface="Times New Roman"/>
                <a:sym typeface="Times New Roman"/>
              </a:rPr>
              <a:t>	</a:t>
            </a:r>
            <a:r>
              <a:rPr lang="en-US" sz="3800">
                <a:latin typeface="Times New Roman"/>
                <a:ea typeface="Times New Roman"/>
                <a:cs typeface="Times New Roman"/>
                <a:sym typeface="Times New Roman"/>
              </a:rPr>
              <a:t>Монгол бичиг он цагийн уртад монгол түмний оршихуйн нэгэн бэлгэдэл болон уламжилсан нь түүний монгол хэлэндээ, монгол хүнийхээ хэрэглээнд тохирсон онцлогтой нягт холбоотой юм. Тухайлбал,</a:t>
            </a:r>
            <a:endParaRPr/>
          </a:p>
          <a:p>
            <a:pPr indent="0" lvl="0" marL="0" rtl="0" algn="just">
              <a:lnSpc>
                <a:spcPct val="160000"/>
              </a:lnSpc>
              <a:spcBef>
                <a:spcPts val="1000"/>
              </a:spcBef>
              <a:spcAft>
                <a:spcPts val="0"/>
              </a:spcAft>
              <a:buClr>
                <a:schemeClr val="dk1"/>
              </a:buClr>
              <a:buSzPct val="100000"/>
              <a:buNone/>
            </a:pPr>
            <a:r>
              <a:rPr lang="en-US" sz="3800">
                <a:latin typeface="Times New Roman"/>
                <a:ea typeface="Times New Roman"/>
                <a:cs typeface="Times New Roman"/>
                <a:sym typeface="Times New Roman"/>
              </a:rPr>
              <a:t>	</a:t>
            </a:r>
            <a:r>
              <a:rPr b="1" lang="en-US" sz="3800">
                <a:latin typeface="Times New Roman"/>
                <a:ea typeface="Times New Roman"/>
                <a:cs typeface="Times New Roman"/>
                <a:sym typeface="Times New Roman"/>
              </a:rPr>
              <a:t>Үсэгзүйн хувьд, </a:t>
            </a:r>
            <a:r>
              <a:rPr lang="en-US" sz="3800">
                <a:solidFill>
                  <a:srgbClr val="FF0000"/>
                </a:solidFill>
                <a:latin typeface="Times New Roman"/>
                <a:ea typeface="Times New Roman"/>
                <a:cs typeface="Times New Roman"/>
                <a:sym typeface="Times New Roman"/>
              </a:rPr>
              <a:t>а/э, o/у, ө/ү, д/т, х/г, ж/й(я) </a:t>
            </a:r>
            <a:r>
              <a:rPr lang="en-US" sz="3800">
                <a:latin typeface="Times New Roman"/>
                <a:ea typeface="Times New Roman"/>
                <a:cs typeface="Times New Roman"/>
                <a:sym typeface="Times New Roman"/>
              </a:rPr>
              <a:t>зэрэг монгол хэлнээ харилцан сэлгэдэг авиануудыг нэг үсгээр тэмдэглэсэн нь нутаг, нутгийн хүн өөр өөрийнхөөрөө унших боломжийг бүрдүүлж, олон нутгийн аялгуугаар хэлэлцэгчид уншаад нэгдмэл ойлголт авах тэгш бололцоог хангадаг. </a:t>
            </a:r>
            <a:endParaRPr/>
          </a:p>
        </p:txBody>
      </p:sp>
      <p:sp>
        <p:nvSpPr>
          <p:cNvPr id="258" name="Google Shape;258;p19"/>
          <p:cNvSpPr/>
          <p:nvPr/>
        </p:nvSpPr>
        <p:spPr>
          <a:xfrm>
            <a:off x="1018439" y="319521"/>
            <a:ext cx="10753521" cy="65864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 БИЧГИЙН ОНЦЛОГ</a:t>
            </a:r>
            <a:r>
              <a:rPr b="1" lang="en-US" sz="3200">
                <a:solidFill>
                  <a:schemeClr val="dk1"/>
                </a:solidFill>
                <a:latin typeface="Times New Roman"/>
                <a:ea typeface="Times New Roman"/>
                <a:cs typeface="Times New Roman"/>
                <a:sym typeface="Times New Roman"/>
              </a:rPr>
              <a:t>-</a:t>
            </a:r>
            <a:r>
              <a:rPr b="1" i="1" lang="en-US" sz="2400">
                <a:solidFill>
                  <a:schemeClr val="dk1"/>
                </a:solidFill>
                <a:latin typeface="Times New Roman"/>
                <a:ea typeface="Times New Roman"/>
                <a:cs typeface="Times New Roman"/>
                <a:sym typeface="Times New Roman"/>
              </a:rPr>
              <a:t>Feature of Mongolian Traditional Script</a:t>
            </a:r>
            <a:endParaRPr sz="24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7">
                                            <p:txEl>
                                              <p:pRg end="0" st="0"/>
                                            </p:txEl>
                                          </p:spTgt>
                                        </p:tgtEl>
                                        <p:attrNameLst>
                                          <p:attrName>style.visibility</p:attrName>
                                        </p:attrNameLst>
                                      </p:cBhvr>
                                      <p:to>
                                        <p:strVal val="visible"/>
                                      </p:to>
                                    </p:set>
                                    <p:animEffect filter="fade" transition="in">
                                      <p:cBhvr>
                                        <p:cTn dur="1000"/>
                                        <p:tgtEl>
                                          <p:spTgt spid="25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7">
                                            <p:txEl>
                                              <p:pRg end="1" st="1"/>
                                            </p:txEl>
                                          </p:spTgt>
                                        </p:tgtEl>
                                        <p:attrNameLst>
                                          <p:attrName>style.visibility</p:attrName>
                                        </p:attrNameLst>
                                      </p:cBhvr>
                                      <p:to>
                                        <p:strVal val="visible"/>
                                      </p:to>
                                    </p:set>
                                    <p:animEffect filter="fade" transition="in">
                                      <p:cBhvr>
                                        <p:cTn dur="1000"/>
                                        <p:tgtEl>
                                          <p:spTgt spid="257">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cxnSp>
        <p:nvCxnSpPr>
          <p:cNvPr id="263" name="Google Shape;263;p2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pic>
        <p:nvPicPr>
          <p:cNvPr id="264" name="Google Shape;264;p20"/>
          <p:cNvPicPr preferRelativeResize="0"/>
          <p:nvPr/>
        </p:nvPicPr>
        <p:blipFill rotWithShape="1">
          <a:blip r:embed="rId3">
            <a:alphaModFix/>
          </a:blip>
          <a:srcRect b="0" l="0" r="0" t="0"/>
          <a:stretch/>
        </p:blipFill>
        <p:spPr>
          <a:xfrm>
            <a:off x="9978501" y="5283272"/>
            <a:ext cx="1706053" cy="1508144"/>
          </a:xfrm>
          <a:prstGeom prst="rect">
            <a:avLst/>
          </a:prstGeom>
          <a:noFill/>
          <a:ln>
            <a:noFill/>
          </a:ln>
        </p:spPr>
      </p:pic>
      <p:sp>
        <p:nvSpPr>
          <p:cNvPr id="265" name="Google Shape;265;p20"/>
          <p:cNvSpPr txBox="1"/>
          <p:nvPr>
            <p:ph type="title"/>
          </p:nvPr>
        </p:nvSpPr>
        <p:spPr>
          <a:xfrm>
            <a:off x="2057399" y="284177"/>
            <a:ext cx="7921101" cy="52369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Монгол бичгийн цагаан толгой</a:t>
            </a:r>
            <a:r>
              <a:rPr b="1" i="1" lang="en-US" sz="2400">
                <a:latin typeface="Times New Roman"/>
                <a:ea typeface="Times New Roman"/>
                <a:cs typeface="Times New Roman"/>
                <a:sym typeface="Times New Roman"/>
              </a:rPr>
              <a:t>-Alphabet</a:t>
            </a:r>
            <a:endParaRPr b="1" i="1" sz="3100">
              <a:latin typeface="Times New Roman"/>
              <a:ea typeface="Times New Roman"/>
              <a:cs typeface="Times New Roman"/>
              <a:sym typeface="Times New Roman"/>
            </a:endParaRPr>
          </a:p>
        </p:txBody>
      </p:sp>
      <p:sp>
        <p:nvSpPr>
          <p:cNvPr id="266" name="Google Shape;266;p20"/>
          <p:cNvSpPr txBox="1"/>
          <p:nvPr>
            <p:ph idx="1" type="body"/>
          </p:nvPr>
        </p:nvSpPr>
        <p:spPr>
          <a:xfrm>
            <a:off x="5541947" y="1119505"/>
            <a:ext cx="6142607" cy="4351338"/>
          </a:xfrm>
          <a:prstGeom prst="rect">
            <a:avLst/>
          </a:prstGeom>
          <a:noFill/>
          <a:ln>
            <a:noFill/>
          </a:ln>
        </p:spPr>
        <p:txBody>
          <a:bodyPr anchorCtr="0" anchor="t" bIns="45700" lIns="91425" spcFirstLastPara="1" rIns="91425" wrap="square" tIns="45700">
            <a:normAutofit/>
          </a:bodyPr>
          <a:lstStyle/>
          <a:p>
            <a:pPr indent="0" lvl="1" marL="228600" rtl="0" algn="just">
              <a:lnSpc>
                <a:spcPct val="90000"/>
              </a:lnSpc>
              <a:spcBef>
                <a:spcPts val="0"/>
              </a:spcBef>
              <a:spcAft>
                <a:spcPts val="0"/>
              </a:spcAft>
              <a:buClr>
                <a:schemeClr val="dk1"/>
              </a:buClr>
              <a:buSzPts val="4200"/>
              <a:buNone/>
            </a:pPr>
            <a:r>
              <a:rPr lang="en-US" sz="4200">
                <a:latin typeface="Times New Roman"/>
                <a:ea typeface="Times New Roman"/>
                <a:cs typeface="Times New Roman"/>
                <a:sym typeface="Times New Roman"/>
              </a:rPr>
              <a:t>	</a:t>
            </a:r>
            <a:r>
              <a:rPr lang="en-US" sz="3000">
                <a:latin typeface="Times New Roman"/>
                <a:ea typeface="Times New Roman"/>
                <a:cs typeface="Times New Roman"/>
                <a:sym typeface="Times New Roman"/>
              </a:rPr>
              <a:t>Монгол бичгийн цагаан толгой нь 29 үсэгтэй. Эдгээр нь 7 эгшиг үсэг, 16 гийгүүлэгч үсэг, гадаад үгийг тэмдэглэх 6 үсэг болно. </a:t>
            </a:r>
            <a:endParaRPr/>
          </a:p>
          <a:p>
            <a:pPr indent="0" lvl="1" marL="228600" rtl="0" algn="just">
              <a:lnSpc>
                <a:spcPct val="90000"/>
              </a:lnSpc>
              <a:spcBef>
                <a:spcPts val="500"/>
              </a:spcBef>
              <a:spcAft>
                <a:spcPts val="0"/>
              </a:spcAft>
              <a:buClr>
                <a:schemeClr val="dk1"/>
              </a:buClr>
              <a:buSzPts val="3000"/>
              <a:buNone/>
            </a:pPr>
            <a:r>
              <a:rPr lang="en-US" sz="3000">
                <a:latin typeface="Times New Roman"/>
                <a:ea typeface="Times New Roman"/>
                <a:cs typeface="Times New Roman"/>
                <a:sym typeface="Times New Roman"/>
              </a:rPr>
              <a:t>	Монгол бичгийн цагаан толгойн дараалал нь </a:t>
            </a:r>
            <a:r>
              <a:rPr lang="en-US" sz="3000">
                <a:solidFill>
                  <a:srgbClr val="FF0000"/>
                </a:solidFill>
                <a:latin typeface="Times New Roman"/>
                <a:ea typeface="Times New Roman"/>
                <a:cs typeface="Times New Roman"/>
                <a:sym typeface="Times New Roman"/>
              </a:rPr>
              <a:t>а, э, и, о, у, ө, ү, н, б, х, г, ж/з, й, т, д, м, ч/ц, р, с, ш, л, п, в, </a:t>
            </a:r>
            <a:r>
              <a:rPr lang="en-US" sz="3000">
                <a:latin typeface="Times New Roman"/>
                <a:ea typeface="Times New Roman"/>
                <a:cs typeface="Times New Roman"/>
                <a:sym typeface="Times New Roman"/>
              </a:rPr>
              <a:t>нэмэлт үсэг </a:t>
            </a:r>
            <a:r>
              <a:rPr lang="en-US" sz="3000">
                <a:solidFill>
                  <a:srgbClr val="FF0000"/>
                </a:solidFill>
                <a:latin typeface="Times New Roman"/>
                <a:ea typeface="Times New Roman"/>
                <a:cs typeface="Times New Roman"/>
                <a:sym typeface="Times New Roman"/>
              </a:rPr>
              <a:t>нг, лх, </a:t>
            </a:r>
            <a:r>
              <a:rPr lang="en-US" sz="3000">
                <a:latin typeface="Times New Roman"/>
                <a:ea typeface="Times New Roman"/>
                <a:cs typeface="Times New Roman"/>
                <a:sym typeface="Times New Roman"/>
              </a:rPr>
              <a:t>гадаад үгийн </a:t>
            </a:r>
            <a:r>
              <a:rPr lang="en-US" sz="3000">
                <a:solidFill>
                  <a:srgbClr val="FF0000"/>
                </a:solidFill>
                <a:latin typeface="Times New Roman"/>
                <a:ea typeface="Times New Roman"/>
                <a:cs typeface="Times New Roman"/>
                <a:sym typeface="Times New Roman"/>
              </a:rPr>
              <a:t>ф, з, ц, ж, к, х </a:t>
            </a:r>
            <a:r>
              <a:rPr lang="en-US" sz="3000">
                <a:latin typeface="Times New Roman"/>
                <a:ea typeface="Times New Roman"/>
                <a:cs typeface="Times New Roman"/>
                <a:sym typeface="Times New Roman"/>
              </a:rPr>
              <a:t>болно. </a:t>
            </a:r>
            <a:endParaRPr sz="30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pic>
        <p:nvPicPr>
          <p:cNvPr id="267" name="Google Shape;267;p20"/>
          <p:cNvPicPr preferRelativeResize="0"/>
          <p:nvPr/>
        </p:nvPicPr>
        <p:blipFill rotWithShape="1">
          <a:blip r:embed="rId4">
            <a:alphaModFix/>
          </a:blip>
          <a:srcRect b="0" l="0" r="0" t="0"/>
          <a:stretch/>
        </p:blipFill>
        <p:spPr>
          <a:xfrm>
            <a:off x="337351" y="1085031"/>
            <a:ext cx="5069150" cy="4277082"/>
          </a:xfrm>
          <a:prstGeom prst="rect">
            <a:avLst/>
          </a:prstGeom>
          <a:noFill/>
          <a:ln>
            <a:noFill/>
          </a:ln>
        </p:spPr>
      </p:pic>
      <p:sp>
        <p:nvSpPr>
          <p:cNvPr id="268" name="Google Shape;268;p20"/>
          <p:cNvSpPr txBox="1"/>
          <p:nvPr/>
        </p:nvSpPr>
        <p:spPr>
          <a:xfrm>
            <a:off x="507446" y="5709504"/>
            <a:ext cx="609452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Times New Roman"/>
                <a:ea typeface="Times New Roman"/>
                <a:cs typeface="Times New Roman"/>
                <a:sym typeface="Times New Roman"/>
              </a:rPr>
              <a:t>Picture by http://nclp.nairuulga.mn/uploaded/docs/20170216093435_BKQaDqPAEznPGdpolzqmEb0IP.pdf</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6">
                                            <p:txEl>
                                              <p:pRg end="0" st="0"/>
                                            </p:txEl>
                                          </p:spTgt>
                                        </p:tgtEl>
                                        <p:attrNameLst>
                                          <p:attrName>style.visibility</p:attrName>
                                        </p:attrNameLst>
                                      </p:cBhvr>
                                      <p:to>
                                        <p:strVal val="visible"/>
                                      </p:to>
                                    </p:set>
                                    <p:animEffect filter="fade" transition="in">
                                      <p:cBhvr>
                                        <p:cTn dur="1000"/>
                                        <p:tgtEl>
                                          <p:spTgt spid="26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6">
                                            <p:txEl>
                                              <p:pRg end="1" st="1"/>
                                            </p:txEl>
                                          </p:spTgt>
                                        </p:tgtEl>
                                        <p:attrNameLst>
                                          <p:attrName>style.visibility</p:attrName>
                                        </p:attrNameLst>
                                      </p:cBhvr>
                                      <p:to>
                                        <p:strVal val="visible"/>
                                      </p:to>
                                    </p:set>
                                    <p:animEffect filter="fade" transition="in">
                                      <p:cBhvr>
                                        <p:cTn dur="1000"/>
                                        <p:tgtEl>
                                          <p:spTgt spid="26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6">
                                            <p:txEl>
                                              <p:pRg end="2" st="2"/>
                                            </p:txEl>
                                          </p:spTgt>
                                        </p:tgtEl>
                                        <p:attrNameLst>
                                          <p:attrName>style.visibility</p:attrName>
                                        </p:attrNameLst>
                                      </p:cBhvr>
                                      <p:to>
                                        <p:strVal val="visible"/>
                                      </p:to>
                                    </p:set>
                                    <p:animEffect filter="fade" transition="in">
                                      <p:cBhvr>
                                        <p:cTn dur="1000"/>
                                        <p:tgtEl>
                                          <p:spTgt spid="26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1000"/>
                                        <p:tgtEl>
                                          <p:spTgt spid="2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7"/>
                                        </p:tgtEl>
                                        <p:attrNameLst>
                                          <p:attrName>style.visibility</p:attrName>
                                        </p:attrNameLst>
                                      </p:cBhvr>
                                      <p:to>
                                        <p:strVal val="visible"/>
                                      </p:to>
                                    </p:set>
                                    <p:animEffect filter="fade" transition="in">
                                      <p:cBhvr>
                                        <p:cTn dur="1000"/>
                                        <p:tgtEl>
                                          <p:spTgt spid="2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cxnSp>
        <p:nvCxnSpPr>
          <p:cNvPr id="273" name="Google Shape;273;p2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74" name="Google Shape;274;p21"/>
          <p:cNvSpPr/>
          <p:nvPr/>
        </p:nvSpPr>
        <p:spPr>
          <a:xfrm>
            <a:off x="1063965" y="332744"/>
            <a:ext cx="10682733" cy="5480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Монгол бичгийн хичээлд хэрэглэх дэвтэр-</a:t>
            </a:r>
            <a:r>
              <a:rPr b="0" i="1" lang="en-US" sz="1800">
                <a:solidFill>
                  <a:srgbClr val="050505"/>
                </a:solidFill>
                <a:latin typeface="Times New Roman"/>
                <a:ea typeface="Times New Roman"/>
                <a:cs typeface="Times New Roman"/>
                <a:sym typeface="Times New Roman"/>
              </a:rPr>
              <a:t>Lesson tools (pencils, rubber, notebook)</a:t>
            </a:r>
            <a:endParaRPr i="1" sz="1200">
              <a:solidFill>
                <a:schemeClr val="dk1"/>
              </a:solidFill>
              <a:latin typeface="Times New Roman"/>
              <a:ea typeface="Times New Roman"/>
              <a:cs typeface="Times New Roman"/>
              <a:sym typeface="Times New Roman"/>
            </a:endParaRPr>
          </a:p>
        </p:txBody>
      </p:sp>
      <p:pic>
        <p:nvPicPr>
          <p:cNvPr id="275" name="Google Shape;275;p21"/>
          <p:cNvPicPr preferRelativeResize="0"/>
          <p:nvPr/>
        </p:nvPicPr>
        <p:blipFill rotWithShape="1">
          <a:blip r:embed="rId3">
            <a:alphaModFix/>
          </a:blip>
          <a:srcRect b="0" l="0" r="0" t="0"/>
          <a:stretch/>
        </p:blipFill>
        <p:spPr>
          <a:xfrm>
            <a:off x="9874338" y="5029882"/>
            <a:ext cx="1706053" cy="1787382"/>
          </a:xfrm>
          <a:prstGeom prst="rect">
            <a:avLst/>
          </a:prstGeom>
          <a:noFill/>
          <a:ln>
            <a:noFill/>
          </a:ln>
        </p:spPr>
      </p:pic>
      <p:sp>
        <p:nvSpPr>
          <p:cNvPr id="276" name="Google Shape;276;p21"/>
          <p:cNvSpPr txBox="1"/>
          <p:nvPr>
            <p:ph idx="1" type="body"/>
          </p:nvPr>
        </p:nvSpPr>
        <p:spPr>
          <a:xfrm>
            <a:off x="373856" y="1269646"/>
            <a:ext cx="11444287" cy="4443412"/>
          </a:xfrm>
          <a:prstGeom prst="rect">
            <a:avLst/>
          </a:prstGeom>
          <a:noFill/>
          <a:ln>
            <a:noFill/>
          </a:ln>
        </p:spPr>
        <p:txBody>
          <a:bodyPr anchorCtr="0" anchor="t" bIns="45700" lIns="91425" spcFirstLastPara="1" rIns="91425" wrap="square" tIns="45700">
            <a:normAutofit/>
          </a:bodyPr>
          <a:lstStyle/>
          <a:p>
            <a:pPr indent="0" lvl="0" marL="0" rtl="0" algn="just">
              <a:lnSpc>
                <a:spcPct val="160000"/>
              </a:lnSpc>
              <a:spcBef>
                <a:spcPts val="0"/>
              </a:spcBef>
              <a:spcAft>
                <a:spcPts val="0"/>
              </a:spcAft>
              <a:buClr>
                <a:schemeClr val="dk1"/>
              </a:buClr>
              <a:buSzPts val="2800"/>
              <a:buNone/>
            </a:pPr>
            <a:r>
              <a:rPr lang="en-US">
                <a:latin typeface="Times New Roman"/>
                <a:ea typeface="Times New Roman"/>
                <a:cs typeface="Times New Roman"/>
                <a:sym typeface="Times New Roman"/>
              </a:rPr>
              <a:t>	</a:t>
            </a:r>
            <a:endParaRPr sz="3800">
              <a:latin typeface="Times New Roman"/>
              <a:ea typeface="Times New Roman"/>
              <a:cs typeface="Times New Roman"/>
              <a:sym typeface="Times New Roman"/>
            </a:endParaRPr>
          </a:p>
        </p:txBody>
      </p:sp>
      <p:pic>
        <p:nvPicPr>
          <p:cNvPr id="277" name="Google Shape;277;p21"/>
          <p:cNvPicPr preferRelativeResize="0"/>
          <p:nvPr/>
        </p:nvPicPr>
        <p:blipFill rotWithShape="1">
          <a:blip r:embed="rId4">
            <a:alphaModFix/>
          </a:blip>
          <a:srcRect b="0" l="0" r="0" t="0"/>
          <a:stretch/>
        </p:blipFill>
        <p:spPr>
          <a:xfrm>
            <a:off x="1074198" y="1433289"/>
            <a:ext cx="4389540" cy="3939192"/>
          </a:xfrm>
          <a:prstGeom prst="rect">
            <a:avLst/>
          </a:prstGeom>
          <a:noFill/>
          <a:ln>
            <a:noFill/>
          </a:ln>
        </p:spPr>
      </p:pic>
      <p:sp>
        <p:nvSpPr>
          <p:cNvPr id="278" name="Google Shape;278;p21"/>
          <p:cNvSpPr txBox="1"/>
          <p:nvPr/>
        </p:nvSpPr>
        <p:spPr>
          <a:xfrm>
            <a:off x="5503061" y="1604865"/>
            <a:ext cx="6243637" cy="3983489"/>
          </a:xfrm>
          <a:prstGeom prst="rect">
            <a:avLst/>
          </a:prstGeom>
          <a:noFill/>
          <a:ln>
            <a:noFill/>
          </a:ln>
        </p:spPr>
        <p:txBody>
          <a:bodyPr anchorCtr="0" anchor="t" bIns="45700" lIns="91425" spcFirstLastPara="1" rIns="91425" wrap="square" tIns="45700">
            <a:normAutofit lnSpcReduction="10000"/>
          </a:bodyPr>
          <a:lstStyle/>
          <a:p>
            <a:pPr indent="0" lvl="0" marL="0" marR="0" rtl="0" algn="just">
              <a:lnSpc>
                <a:spcPct val="90000"/>
              </a:lnSpc>
              <a:spcBef>
                <a:spcPts val="0"/>
              </a:spcBef>
              <a:spcAft>
                <a:spcPts val="0"/>
              </a:spcAft>
              <a:buClr>
                <a:schemeClr val="dk1"/>
              </a:buClr>
              <a:buSzPts val="3200"/>
              <a:buFont typeface="Noto Sans Symbols"/>
              <a:buNone/>
            </a:pPr>
            <a:r>
              <a:rPr lang="en-US" sz="3200">
                <a:solidFill>
                  <a:schemeClr val="dk1"/>
                </a:solidFill>
                <a:latin typeface="Times New Roman"/>
                <a:ea typeface="Times New Roman"/>
                <a:cs typeface="Times New Roman"/>
                <a:sym typeface="Times New Roman"/>
              </a:rPr>
              <a:t>	</a:t>
            </a:r>
            <a:r>
              <a:rPr lang="en-US" sz="2800">
                <a:solidFill>
                  <a:schemeClr val="dk1"/>
                </a:solidFill>
                <a:latin typeface="Times New Roman"/>
                <a:ea typeface="Times New Roman"/>
                <a:cs typeface="Times New Roman"/>
                <a:sym typeface="Times New Roman"/>
              </a:rPr>
              <a:t>Монгол бичиг нь дээрээс доошоо чиглэлтэй бичигддэг босоо бичиг учраас тусгай шугамтай дэвтэр аль эсвэл дөрвөлжин шугамтай дэвтэр дээр бичихийг зөвлөж байна. </a:t>
            </a:r>
            <a:endParaRPr sz="2800">
              <a:solidFill>
                <a:schemeClr val="dk1"/>
              </a:solidFill>
              <a:latin typeface="Times New Roman"/>
              <a:ea typeface="Times New Roman"/>
              <a:cs typeface="Times New Roman"/>
              <a:sym typeface="Times New Roman"/>
            </a:endParaRPr>
          </a:p>
          <a:p>
            <a:pPr indent="0" lvl="0" marL="0" marR="0" rtl="0" algn="just">
              <a:lnSpc>
                <a:spcPct val="90000"/>
              </a:lnSpc>
              <a:spcBef>
                <a:spcPts val="1400"/>
              </a:spcBef>
              <a:spcAft>
                <a:spcPts val="0"/>
              </a:spcAft>
              <a:buClr>
                <a:schemeClr val="dk1"/>
              </a:buClr>
              <a:buSzPts val="2800"/>
              <a:buFont typeface="Noto Sans Symbols"/>
              <a:buNone/>
            </a:pPr>
            <a:r>
              <a:rPr lang="en-US" sz="2800">
                <a:solidFill>
                  <a:schemeClr val="dk1"/>
                </a:solidFill>
                <a:latin typeface="Times New Roman"/>
                <a:ea typeface="Times New Roman"/>
                <a:cs typeface="Times New Roman"/>
                <a:sym typeface="Times New Roman"/>
              </a:rPr>
              <a:t>	Суралцагч та бүхэн үзэг, дэвтрээ бэлдэн хичээлдээ идэвхтэй оролцоорой. Одоо дэвтэр дээрээ үндсэн зурлагаа бичицгээе!</a:t>
            </a:r>
            <a:endParaRPr sz="2800">
              <a:solidFill>
                <a:schemeClr val="dk1"/>
              </a:solidFill>
              <a:latin typeface="Times New Roman"/>
              <a:ea typeface="Times New Roman"/>
              <a:cs typeface="Times New Roman"/>
              <a:sym typeface="Times New Roman"/>
            </a:endParaRPr>
          </a:p>
          <a:p>
            <a:pPr indent="0" lvl="0" marL="0" marR="0" rtl="0" algn="just">
              <a:lnSpc>
                <a:spcPct val="90000"/>
              </a:lnSpc>
              <a:spcBef>
                <a:spcPts val="1400"/>
              </a:spcBef>
              <a:spcAft>
                <a:spcPts val="0"/>
              </a:spcAft>
              <a:buClr>
                <a:schemeClr val="dk1"/>
              </a:buClr>
              <a:buSzPts val="2800"/>
              <a:buFont typeface="Noto Sans Symbols"/>
              <a:buNone/>
            </a:pPr>
            <a:r>
              <a:rPr lang="en-US" sz="2800">
                <a:solidFill>
                  <a:schemeClr val="dk1"/>
                </a:solidFill>
                <a:latin typeface="Times New Roman"/>
                <a:ea typeface="Times New Roman"/>
                <a:cs typeface="Times New Roman"/>
                <a:sym typeface="Times New Roman"/>
              </a:rPr>
              <a:t>	</a:t>
            </a:r>
            <a:endParaRPr sz="32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7"/>
                                        </p:tgtEl>
                                        <p:attrNameLst>
                                          <p:attrName>style.visibility</p:attrName>
                                        </p:attrNameLst>
                                      </p:cBhvr>
                                      <p:to>
                                        <p:strVal val="visible"/>
                                      </p:to>
                                    </p:set>
                                    <p:animEffect filter="fade" transition="in">
                                      <p:cBhvr>
                                        <p:cTn dur="1000"/>
                                        <p:tgtEl>
                                          <p:spTgt spid="2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1000"/>
                                        <p:tgtEl>
                                          <p:spTgt spid="2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2"/>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a:t>
            </a:r>
            <a:endParaRPr b="1" sz="2400"/>
          </a:p>
        </p:txBody>
      </p:sp>
      <p:pic>
        <p:nvPicPr>
          <p:cNvPr id="285" name="Google Shape;285;p22"/>
          <p:cNvPicPr preferRelativeResize="0"/>
          <p:nvPr/>
        </p:nvPicPr>
        <p:blipFill rotWithShape="1">
          <a:blip r:embed="rId3">
            <a:alphaModFix/>
          </a:blip>
          <a:srcRect b="0" l="0" r="0" t="0"/>
          <a:stretch/>
        </p:blipFill>
        <p:spPr>
          <a:xfrm>
            <a:off x="10500286" y="5071717"/>
            <a:ext cx="1707028" cy="1786283"/>
          </a:xfrm>
          <a:prstGeom prst="rect">
            <a:avLst/>
          </a:prstGeom>
          <a:noFill/>
          <a:ln>
            <a:noFill/>
          </a:ln>
        </p:spPr>
      </p:pic>
      <p:sp>
        <p:nvSpPr>
          <p:cNvPr id="286" name="Google Shape;286;p22"/>
          <p:cNvSpPr/>
          <p:nvPr/>
        </p:nvSpPr>
        <p:spPr>
          <a:xfrm>
            <a:off x="3200400" y="1006503"/>
            <a:ext cx="603504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a:t>
            </a:r>
            <a:r>
              <a:rPr i="1" lang="en-US" sz="2400">
                <a:solidFill>
                  <a:srgbClr val="000000"/>
                </a:solidFill>
                <a:latin typeface="Times New Roman"/>
                <a:ea typeface="Times New Roman"/>
                <a:cs typeface="Times New Roman"/>
                <a:sym typeface="Times New Roman"/>
              </a:rPr>
              <a:t>scratching</a:t>
            </a:r>
            <a:r>
              <a:rPr i="1" lang="en-US" sz="2000">
                <a:solidFill>
                  <a:srgbClr val="000000"/>
                </a:solidFill>
                <a:latin typeface="Times New Roman"/>
                <a:ea typeface="Times New Roman"/>
                <a:cs typeface="Times New Roman"/>
                <a:sym typeface="Times New Roman"/>
              </a:rPr>
              <a:t> and structure</a:t>
            </a:r>
            <a:endParaRPr i="1" sz="2000">
              <a:solidFill>
                <a:schemeClr val="dk1"/>
              </a:solidFill>
              <a:latin typeface="Calibri"/>
              <a:ea typeface="Calibri"/>
              <a:cs typeface="Calibri"/>
              <a:sym typeface="Calibri"/>
            </a:endParaRPr>
          </a:p>
        </p:txBody>
      </p:sp>
      <p:sp>
        <p:nvSpPr>
          <p:cNvPr id="287" name="Google Shape;287;p22"/>
          <p:cNvSpPr/>
          <p:nvPr/>
        </p:nvSpPr>
        <p:spPr>
          <a:xfrm>
            <a:off x="5836920" y="1697821"/>
            <a:ext cx="5821680"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	</a:t>
            </a:r>
            <a:r>
              <a:rPr lang="en-US" sz="2800">
                <a:solidFill>
                  <a:schemeClr val="dk1"/>
                </a:solidFill>
                <a:latin typeface="Times New Roman"/>
                <a:ea typeface="Times New Roman"/>
                <a:cs typeface="Times New Roman"/>
                <a:sym typeface="Times New Roman"/>
              </a:rPr>
              <a:t>Үсэг нь “үсгийн махбод” хэмээх үндсэн зурлагаас бүтнэ. Тэдгээр нь дангаараа буюу хэд хэдээрээ нийлж монгол бичгийн нэг үсэг болдог. </a:t>
            </a:r>
            <a:endParaRPr/>
          </a:p>
          <a:p>
            <a:pPr indent="0" lvl="0" marL="0" marR="0" rtl="0" algn="just">
              <a:spcBef>
                <a:spcPts val="0"/>
              </a:spcBef>
              <a:spcAft>
                <a:spcPts val="0"/>
              </a:spcAft>
              <a:buNone/>
            </a:pPr>
            <a:r>
              <a:rPr lang="en-US" sz="2800">
                <a:solidFill>
                  <a:schemeClr val="dk1"/>
                </a:solidFill>
                <a:latin typeface="Times New Roman"/>
                <a:ea typeface="Times New Roman"/>
                <a:cs typeface="Times New Roman"/>
                <a:sym typeface="Times New Roman"/>
              </a:rPr>
              <a:t>	Дээрээс доош босоо чиглэлд бичихэд үсгийн махбодыг холбогч нь нуруу юм. Тиймээс, нурууг эгц шулуун татаж байж, бичиг тань тэгшхэн болно. </a:t>
            </a:r>
            <a:r>
              <a:rPr lang="en-US" sz="12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p:txBody>
      </p:sp>
      <p:pic>
        <p:nvPicPr>
          <p:cNvPr id="288" name="Google Shape;288;p22"/>
          <p:cNvPicPr preferRelativeResize="0"/>
          <p:nvPr/>
        </p:nvPicPr>
        <p:blipFill rotWithShape="1">
          <a:blip r:embed="rId4">
            <a:alphaModFix/>
          </a:blip>
          <a:srcRect b="0" l="0" r="0" t="0"/>
          <a:stretch/>
        </p:blipFill>
        <p:spPr>
          <a:xfrm>
            <a:off x="1003726" y="1589946"/>
            <a:ext cx="4360754" cy="4354335"/>
          </a:xfrm>
          <a:prstGeom prst="rect">
            <a:avLst/>
          </a:prstGeom>
          <a:noFill/>
          <a:ln>
            <a:noFill/>
          </a:ln>
        </p:spPr>
      </p:pic>
      <p:sp>
        <p:nvSpPr>
          <p:cNvPr id="289" name="Google Shape;289;p22"/>
          <p:cNvSpPr/>
          <p:nvPr/>
        </p:nvSpPr>
        <p:spPr>
          <a:xfrm>
            <a:off x="1003726" y="6066630"/>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8"/>
                                        </p:tgtEl>
                                        <p:attrNameLst>
                                          <p:attrName>style.visibility</p:attrName>
                                        </p:attrNameLst>
                                      </p:cBhvr>
                                      <p:to>
                                        <p:strVal val="visible"/>
                                      </p:to>
                                    </p:set>
                                    <p:animEffect filter="fade" transition="in">
                                      <p:cBhvr>
                                        <p:cTn dur="1000"/>
                                        <p:tgtEl>
                                          <p:spTgt spid="2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7"/>
                                        </p:tgtEl>
                                        <p:attrNameLst>
                                          <p:attrName>style.visibility</p:attrName>
                                        </p:attrNameLst>
                                      </p:cBhvr>
                                      <p:to>
                                        <p:strVal val="visible"/>
                                      </p:to>
                                    </p:set>
                                    <p:animEffect filter="fade" transition="in">
                                      <p:cBhvr>
                                        <p:cTn dur="1000"/>
                                        <p:tgtEl>
                                          <p:spTgt spid="2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9"/>
                                        </p:tgtEl>
                                        <p:attrNameLst>
                                          <p:attrName>style.visibility</p:attrName>
                                        </p:attrNameLst>
                                      </p:cBhvr>
                                      <p:to>
                                        <p:strVal val="visible"/>
                                      </p:to>
                                    </p:set>
                                    <p:animEffect filter="fade" transition="in">
                                      <p:cBhvr>
                                        <p:cTn dur="1000"/>
                                        <p:tgtEl>
                                          <p:spTgt spid="2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3"/>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295" name="Google Shape;295;p23"/>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296" name="Google Shape;296;p23"/>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297" name="Google Shape;297;p23"/>
          <p:cNvSpPr/>
          <p:nvPr/>
        </p:nvSpPr>
        <p:spPr>
          <a:xfrm>
            <a:off x="1895408" y="1630503"/>
            <a:ext cx="155856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1. Нуруу </a:t>
            </a:r>
            <a:endParaRPr b="1" i="1" sz="2000">
              <a:solidFill>
                <a:schemeClr val="dk1"/>
              </a:solidFill>
              <a:latin typeface="Calibri"/>
              <a:ea typeface="Calibri"/>
              <a:cs typeface="Calibri"/>
              <a:sym typeface="Calibri"/>
            </a:endParaRPr>
          </a:p>
        </p:txBody>
      </p:sp>
      <p:sp>
        <p:nvSpPr>
          <p:cNvPr id="298" name="Google Shape;298;p23"/>
          <p:cNvSpPr/>
          <p:nvPr/>
        </p:nvSpPr>
        <p:spPr>
          <a:xfrm>
            <a:off x="2677632" y="2577786"/>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299" name="Google Shape;299;p23"/>
          <p:cNvSpPr/>
          <p:nvPr/>
        </p:nvSpPr>
        <p:spPr>
          <a:xfrm>
            <a:off x="1249680" y="2577786"/>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300" name="Google Shape;300;p23"/>
          <p:cNvSpPr/>
          <p:nvPr/>
        </p:nvSpPr>
        <p:spPr>
          <a:xfrm>
            <a:off x="3760951" y="3794876"/>
            <a:ext cx="816807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Нурууг махбод хоорондын харьцааг тааруулан тэгш зурна </a:t>
            </a:r>
            <a:endParaRPr b="1" i="1" sz="2400">
              <a:solidFill>
                <a:schemeClr val="dk1"/>
              </a:solidFill>
              <a:latin typeface="Times New Roman"/>
              <a:ea typeface="Times New Roman"/>
              <a:cs typeface="Times New Roman"/>
              <a:sym typeface="Times New Roman"/>
            </a:endParaRPr>
          </a:p>
        </p:txBody>
      </p:sp>
      <p:pic>
        <p:nvPicPr>
          <p:cNvPr id="301" name="Google Shape;301;p23"/>
          <p:cNvPicPr preferRelativeResize="0"/>
          <p:nvPr/>
        </p:nvPicPr>
        <p:blipFill rotWithShape="1">
          <a:blip r:embed="rId4">
            <a:alphaModFix/>
          </a:blip>
          <a:srcRect b="0" l="0" r="0" t="0"/>
          <a:stretch/>
        </p:blipFill>
        <p:spPr>
          <a:xfrm flipH="1" rot="10800000">
            <a:off x="1627629" y="3571894"/>
            <a:ext cx="2133600" cy="1055685"/>
          </a:xfrm>
          <a:prstGeom prst="rect">
            <a:avLst/>
          </a:prstGeom>
          <a:noFill/>
          <a:ln>
            <a:noFill/>
          </a:ln>
        </p:spPr>
      </p:pic>
      <p:sp>
        <p:nvSpPr>
          <p:cNvPr id="302" name="Google Shape;302;p23"/>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gtEl>
                                        <p:attrNameLst>
                                          <p:attrName>style.visibility</p:attrName>
                                        </p:attrNameLst>
                                      </p:cBhvr>
                                      <p:to>
                                        <p:strVal val="visible"/>
                                      </p:to>
                                    </p:set>
                                    <p:animEffect filter="fade" transition="in">
                                      <p:cBhvr>
                                        <p:cTn dur="1000"/>
                                        <p:tgtEl>
                                          <p:spTgt spid="29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9"/>
                                        </p:tgtEl>
                                        <p:attrNameLst>
                                          <p:attrName>style.visibility</p:attrName>
                                        </p:attrNameLst>
                                      </p:cBhvr>
                                      <p:to>
                                        <p:strVal val="visible"/>
                                      </p:to>
                                    </p:set>
                                    <p:animEffect filter="fade" transition="in">
                                      <p:cBhvr>
                                        <p:cTn dur="1000"/>
                                        <p:tgtEl>
                                          <p:spTgt spid="29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8"/>
                                        </p:tgtEl>
                                        <p:attrNameLst>
                                          <p:attrName>style.visibility</p:attrName>
                                        </p:attrNameLst>
                                      </p:cBhvr>
                                      <p:to>
                                        <p:strVal val="visible"/>
                                      </p:to>
                                    </p:set>
                                    <p:animEffect filter="fade" transition="in">
                                      <p:cBhvr>
                                        <p:cTn dur="1000"/>
                                        <p:tgtEl>
                                          <p:spTgt spid="29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1"/>
                                        </p:tgtEl>
                                        <p:attrNameLst>
                                          <p:attrName>style.visibility</p:attrName>
                                        </p:attrNameLst>
                                      </p:cBhvr>
                                      <p:to>
                                        <p:strVal val="visible"/>
                                      </p:to>
                                    </p:set>
                                    <p:animEffect filter="fade" transition="in">
                                      <p:cBhvr>
                                        <p:cTn dur="1000"/>
                                        <p:tgtEl>
                                          <p:spTgt spid="3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0"/>
                                        </p:tgtEl>
                                        <p:attrNameLst>
                                          <p:attrName>style.visibility</p:attrName>
                                        </p:attrNameLst>
                                      </p:cBhvr>
                                      <p:to>
                                        <p:strVal val="visible"/>
                                      </p:to>
                                    </p:set>
                                    <p:animEffect filter="fade" transition="in">
                                      <p:cBhvr>
                                        <p:cTn dur="1000"/>
                                        <p:tgtEl>
                                          <p:spTgt spid="3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2"/>
                                        </p:tgtEl>
                                        <p:attrNameLst>
                                          <p:attrName>style.visibility</p:attrName>
                                        </p:attrNameLst>
                                      </p:cBhvr>
                                      <p:to>
                                        <p:strVal val="visible"/>
                                      </p:to>
                                    </p:set>
                                    <p:animEffect filter="fade" transition="in">
                                      <p:cBhvr>
                                        <p:cTn dur="1000"/>
                                        <p:tgtEl>
                                          <p:spTgt spid="3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4"/>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308" name="Google Shape;308;p24"/>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309" name="Google Shape;309;p24"/>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310" name="Google Shape;310;p24"/>
          <p:cNvSpPr/>
          <p:nvPr/>
        </p:nvSpPr>
        <p:spPr>
          <a:xfrm>
            <a:off x="1895408" y="1630503"/>
            <a:ext cx="161473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2. Титэм</a:t>
            </a:r>
            <a:endParaRPr b="1" i="1" sz="2000">
              <a:solidFill>
                <a:schemeClr val="dk1"/>
              </a:solidFill>
              <a:latin typeface="Calibri"/>
              <a:ea typeface="Calibri"/>
              <a:cs typeface="Calibri"/>
              <a:sym typeface="Calibri"/>
            </a:endParaRPr>
          </a:p>
        </p:txBody>
      </p:sp>
      <p:sp>
        <p:nvSpPr>
          <p:cNvPr id="311" name="Google Shape;311;p24"/>
          <p:cNvSpPr/>
          <p:nvPr/>
        </p:nvSpPr>
        <p:spPr>
          <a:xfrm>
            <a:off x="2677631" y="2517510"/>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312" name="Google Shape;312;p24"/>
          <p:cNvSpPr/>
          <p:nvPr/>
        </p:nvSpPr>
        <p:spPr>
          <a:xfrm>
            <a:off x="1172513" y="2517510"/>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313" name="Google Shape;313;p24"/>
          <p:cNvSpPr/>
          <p:nvPr/>
        </p:nvSpPr>
        <p:spPr>
          <a:xfrm>
            <a:off x="4583948" y="3369117"/>
            <a:ext cx="266553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Үгийн эхэнд бичнэ</a:t>
            </a:r>
            <a:endParaRPr b="1" i="1" sz="2400">
              <a:solidFill>
                <a:schemeClr val="dk1"/>
              </a:solidFill>
              <a:latin typeface="Times New Roman"/>
              <a:ea typeface="Times New Roman"/>
              <a:cs typeface="Times New Roman"/>
              <a:sym typeface="Times New Roman"/>
            </a:endParaRPr>
          </a:p>
        </p:txBody>
      </p:sp>
      <p:pic>
        <p:nvPicPr>
          <p:cNvPr id="314" name="Google Shape;314;p24"/>
          <p:cNvPicPr preferRelativeResize="0"/>
          <p:nvPr/>
        </p:nvPicPr>
        <p:blipFill rotWithShape="1">
          <a:blip r:embed="rId4">
            <a:alphaModFix/>
          </a:blip>
          <a:srcRect b="0" l="0" r="0" t="0"/>
          <a:stretch/>
        </p:blipFill>
        <p:spPr>
          <a:xfrm>
            <a:off x="7711440" y="2292426"/>
            <a:ext cx="3215640" cy="2881408"/>
          </a:xfrm>
          <a:prstGeom prst="rect">
            <a:avLst/>
          </a:prstGeom>
          <a:noFill/>
          <a:ln>
            <a:noFill/>
          </a:ln>
        </p:spPr>
      </p:pic>
      <p:sp>
        <p:nvSpPr>
          <p:cNvPr id="315" name="Google Shape;315;p24"/>
          <p:cNvSpPr/>
          <p:nvPr/>
        </p:nvSpPr>
        <p:spPr>
          <a:xfrm>
            <a:off x="6172941" y="57309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316" name="Google Shape;316;p24"/>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17" name="Google Shape;317;p24"/>
          <p:cNvPicPr preferRelativeResize="0"/>
          <p:nvPr/>
        </p:nvPicPr>
        <p:blipFill rotWithShape="1">
          <a:blip r:embed="rId5">
            <a:alphaModFix/>
          </a:blip>
          <a:srcRect b="0" l="0" r="0" t="0"/>
          <a:stretch/>
        </p:blipFill>
        <p:spPr>
          <a:xfrm>
            <a:off x="1457929" y="3420249"/>
            <a:ext cx="2381233" cy="108677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gtEl>
                                        <p:attrNameLst>
                                          <p:attrName>style.visibility</p:attrName>
                                        </p:attrNameLst>
                                      </p:cBhvr>
                                      <p:to>
                                        <p:strVal val="visible"/>
                                      </p:to>
                                    </p:set>
                                    <p:animEffect filter="fade" transition="in">
                                      <p:cBhvr>
                                        <p:cTn dur="1000"/>
                                        <p:tgtEl>
                                          <p:spTgt spid="3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2"/>
                                        </p:tgtEl>
                                        <p:attrNameLst>
                                          <p:attrName>style.visibility</p:attrName>
                                        </p:attrNameLst>
                                      </p:cBhvr>
                                      <p:to>
                                        <p:strVal val="visible"/>
                                      </p:to>
                                    </p:set>
                                    <p:animEffect filter="fade" transition="in">
                                      <p:cBhvr>
                                        <p:cTn dur="1000"/>
                                        <p:tgtEl>
                                          <p:spTgt spid="3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1"/>
                                        </p:tgtEl>
                                        <p:attrNameLst>
                                          <p:attrName>style.visibility</p:attrName>
                                        </p:attrNameLst>
                                      </p:cBhvr>
                                      <p:to>
                                        <p:strVal val="visible"/>
                                      </p:to>
                                    </p:set>
                                    <p:animEffect filter="fade" transition="in">
                                      <p:cBhvr>
                                        <p:cTn dur="1000"/>
                                        <p:tgtEl>
                                          <p:spTgt spid="3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7"/>
                                        </p:tgtEl>
                                        <p:attrNameLst>
                                          <p:attrName>style.visibility</p:attrName>
                                        </p:attrNameLst>
                                      </p:cBhvr>
                                      <p:to>
                                        <p:strVal val="visible"/>
                                      </p:to>
                                    </p:set>
                                    <p:animEffect filter="fade" transition="in">
                                      <p:cBhvr>
                                        <p:cTn dur="1000"/>
                                        <p:tgtEl>
                                          <p:spTgt spid="3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gtEl>
                                        <p:attrNameLst>
                                          <p:attrName>style.visibility</p:attrName>
                                        </p:attrNameLst>
                                      </p:cBhvr>
                                      <p:to>
                                        <p:strVal val="visible"/>
                                      </p:to>
                                    </p:set>
                                    <p:animEffect filter="fade" transition="in">
                                      <p:cBhvr>
                                        <p:cTn dur="1000"/>
                                        <p:tgtEl>
                                          <p:spTgt spid="3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3"/>
                                        </p:tgtEl>
                                        <p:attrNameLst>
                                          <p:attrName>style.visibility</p:attrName>
                                        </p:attrNameLst>
                                      </p:cBhvr>
                                      <p:to>
                                        <p:strVal val="visible"/>
                                      </p:to>
                                    </p:set>
                                    <p:animEffect filter="fade" transition="in">
                                      <p:cBhvr>
                                        <p:cTn dur="1000"/>
                                        <p:tgtEl>
                                          <p:spTgt spid="31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4"/>
                                        </p:tgtEl>
                                        <p:attrNameLst>
                                          <p:attrName>style.visibility</p:attrName>
                                        </p:attrNameLst>
                                      </p:cBhvr>
                                      <p:to>
                                        <p:strVal val="visible"/>
                                      </p:to>
                                    </p:set>
                                    <p:animEffect filter="fade" transition="in">
                                      <p:cBhvr>
                                        <p:cTn dur="1000"/>
                                        <p:tgtEl>
                                          <p:spTgt spid="3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5"/>
                                        </p:tgtEl>
                                        <p:attrNameLst>
                                          <p:attrName>style.visibility</p:attrName>
                                        </p:attrNameLst>
                                      </p:cBhvr>
                                      <p:to>
                                        <p:strVal val="visible"/>
                                      </p:to>
                                    </p:set>
                                    <p:animEffect filter="fade" transition="in">
                                      <p:cBhvr>
                                        <p:cTn dur="1000"/>
                                        <p:tgtEl>
                                          <p:spTgt spid="31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5"/>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323" name="Google Shape;323;p25"/>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324" name="Google Shape;324;p25"/>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325" name="Google Shape;325;p25"/>
          <p:cNvSpPr/>
          <p:nvPr/>
        </p:nvSpPr>
        <p:spPr>
          <a:xfrm>
            <a:off x="1895408" y="1630503"/>
            <a:ext cx="139493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3. Шүд </a:t>
            </a:r>
            <a:endParaRPr b="1" i="1" sz="2000">
              <a:solidFill>
                <a:schemeClr val="dk1"/>
              </a:solidFill>
              <a:latin typeface="Calibri"/>
              <a:ea typeface="Calibri"/>
              <a:cs typeface="Calibri"/>
              <a:sym typeface="Calibri"/>
            </a:endParaRPr>
          </a:p>
        </p:txBody>
      </p:sp>
      <p:sp>
        <p:nvSpPr>
          <p:cNvPr id="326" name="Google Shape;326;p25"/>
          <p:cNvSpPr/>
          <p:nvPr/>
        </p:nvSpPr>
        <p:spPr>
          <a:xfrm>
            <a:off x="2663856" y="2354489"/>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327" name="Google Shape;327;p25"/>
          <p:cNvSpPr/>
          <p:nvPr/>
        </p:nvSpPr>
        <p:spPr>
          <a:xfrm>
            <a:off x="1258983" y="2365382"/>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328" name="Google Shape;328;p25"/>
          <p:cNvSpPr/>
          <p:nvPr/>
        </p:nvSpPr>
        <p:spPr>
          <a:xfrm>
            <a:off x="4654329" y="3585086"/>
            <a:ext cx="254986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Үгийн дунд бичнэ</a:t>
            </a:r>
            <a:endParaRPr b="1" i="1" sz="2400">
              <a:solidFill>
                <a:schemeClr val="dk1"/>
              </a:solidFill>
              <a:latin typeface="Times New Roman"/>
              <a:ea typeface="Times New Roman"/>
              <a:cs typeface="Times New Roman"/>
              <a:sym typeface="Times New Roman"/>
            </a:endParaRPr>
          </a:p>
        </p:txBody>
      </p:sp>
      <p:pic>
        <p:nvPicPr>
          <p:cNvPr id="329" name="Google Shape;329;p25"/>
          <p:cNvPicPr preferRelativeResize="0"/>
          <p:nvPr/>
        </p:nvPicPr>
        <p:blipFill rotWithShape="1">
          <a:blip r:embed="rId4">
            <a:alphaModFix/>
          </a:blip>
          <a:srcRect b="0" l="0" r="0" t="0"/>
          <a:stretch/>
        </p:blipFill>
        <p:spPr>
          <a:xfrm>
            <a:off x="7735135" y="2703905"/>
            <a:ext cx="2837643" cy="2235235"/>
          </a:xfrm>
          <a:prstGeom prst="rect">
            <a:avLst/>
          </a:prstGeom>
          <a:noFill/>
          <a:ln>
            <a:noFill/>
          </a:ln>
        </p:spPr>
      </p:pic>
      <p:pic>
        <p:nvPicPr>
          <p:cNvPr id="330" name="Google Shape;330;p25"/>
          <p:cNvPicPr preferRelativeResize="0"/>
          <p:nvPr/>
        </p:nvPicPr>
        <p:blipFill rotWithShape="1">
          <a:blip r:embed="rId5">
            <a:alphaModFix/>
          </a:blip>
          <a:srcRect b="0" l="0" r="0" t="0"/>
          <a:stretch/>
        </p:blipFill>
        <p:spPr>
          <a:xfrm>
            <a:off x="1569557" y="3442596"/>
            <a:ext cx="2347271" cy="1124547"/>
          </a:xfrm>
          <a:prstGeom prst="rect">
            <a:avLst/>
          </a:prstGeom>
          <a:noFill/>
          <a:ln>
            <a:noFill/>
          </a:ln>
        </p:spPr>
      </p:pic>
      <p:sp>
        <p:nvSpPr>
          <p:cNvPr id="331" name="Google Shape;331;p25"/>
          <p:cNvSpPr/>
          <p:nvPr/>
        </p:nvSpPr>
        <p:spPr>
          <a:xfrm>
            <a:off x="6172941" y="57309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332" name="Google Shape;332;p25"/>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5"/>
                                        </p:tgtEl>
                                        <p:attrNameLst>
                                          <p:attrName>style.visibility</p:attrName>
                                        </p:attrNameLst>
                                      </p:cBhvr>
                                      <p:to>
                                        <p:strVal val="visible"/>
                                      </p:to>
                                    </p:set>
                                    <p:animEffect filter="fade" transition="in">
                                      <p:cBhvr>
                                        <p:cTn dur="1000"/>
                                        <p:tgtEl>
                                          <p:spTgt spid="3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7"/>
                                        </p:tgtEl>
                                        <p:attrNameLst>
                                          <p:attrName>style.visibility</p:attrName>
                                        </p:attrNameLst>
                                      </p:cBhvr>
                                      <p:to>
                                        <p:strVal val="visible"/>
                                      </p:to>
                                    </p:set>
                                    <p:animEffect filter="fade" transition="in">
                                      <p:cBhvr>
                                        <p:cTn dur="1000"/>
                                        <p:tgtEl>
                                          <p:spTgt spid="3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6"/>
                                        </p:tgtEl>
                                        <p:attrNameLst>
                                          <p:attrName>style.visibility</p:attrName>
                                        </p:attrNameLst>
                                      </p:cBhvr>
                                      <p:to>
                                        <p:strVal val="visible"/>
                                      </p:to>
                                    </p:set>
                                    <p:animEffect filter="fade" transition="in">
                                      <p:cBhvr>
                                        <p:cTn dur="1000"/>
                                        <p:tgtEl>
                                          <p:spTgt spid="32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0"/>
                                        </p:tgtEl>
                                        <p:attrNameLst>
                                          <p:attrName>style.visibility</p:attrName>
                                        </p:attrNameLst>
                                      </p:cBhvr>
                                      <p:to>
                                        <p:strVal val="visible"/>
                                      </p:to>
                                    </p:set>
                                    <p:animEffect filter="fade" transition="in">
                                      <p:cBhvr>
                                        <p:cTn dur="1000"/>
                                        <p:tgtEl>
                                          <p:spTgt spid="33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2"/>
                                        </p:tgtEl>
                                        <p:attrNameLst>
                                          <p:attrName>style.visibility</p:attrName>
                                        </p:attrNameLst>
                                      </p:cBhvr>
                                      <p:to>
                                        <p:strVal val="visible"/>
                                      </p:to>
                                    </p:set>
                                    <p:animEffect filter="fade" transition="in">
                                      <p:cBhvr>
                                        <p:cTn dur="1000"/>
                                        <p:tgtEl>
                                          <p:spTgt spid="3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1000"/>
                                        <p:tgtEl>
                                          <p:spTgt spid="3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9"/>
                                        </p:tgtEl>
                                        <p:attrNameLst>
                                          <p:attrName>style.visibility</p:attrName>
                                        </p:attrNameLst>
                                      </p:cBhvr>
                                      <p:to>
                                        <p:strVal val="visible"/>
                                      </p:to>
                                    </p:set>
                                    <p:animEffect filter="fade" transition="in">
                                      <p:cBhvr>
                                        <p:cTn dur="1000"/>
                                        <p:tgtEl>
                                          <p:spTgt spid="3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1"/>
                                        </p:tgtEl>
                                        <p:attrNameLst>
                                          <p:attrName>style.visibility</p:attrName>
                                        </p:attrNameLst>
                                      </p:cBhvr>
                                      <p:to>
                                        <p:strVal val="visible"/>
                                      </p:to>
                                    </p:set>
                                    <p:animEffect filter="fade" transition="in">
                                      <p:cBhvr>
                                        <p:cTn dur="1000"/>
                                        <p:tgtEl>
                                          <p:spTgt spid="3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6"/>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338" name="Google Shape;338;p26"/>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339" name="Google Shape;339;p26"/>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340" name="Google Shape;340;p26"/>
          <p:cNvSpPr/>
          <p:nvPr/>
        </p:nvSpPr>
        <p:spPr>
          <a:xfrm>
            <a:off x="1895408" y="1630503"/>
            <a:ext cx="174605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4. Шилбэ </a:t>
            </a:r>
            <a:endParaRPr b="1" i="1" sz="2000">
              <a:solidFill>
                <a:schemeClr val="dk1"/>
              </a:solidFill>
              <a:latin typeface="Calibri"/>
              <a:ea typeface="Calibri"/>
              <a:cs typeface="Calibri"/>
              <a:sym typeface="Calibri"/>
            </a:endParaRPr>
          </a:p>
        </p:txBody>
      </p:sp>
      <p:sp>
        <p:nvSpPr>
          <p:cNvPr id="341" name="Google Shape;341;p26"/>
          <p:cNvSpPr/>
          <p:nvPr/>
        </p:nvSpPr>
        <p:spPr>
          <a:xfrm>
            <a:off x="2699224" y="2575230"/>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342" name="Google Shape;342;p26"/>
          <p:cNvSpPr/>
          <p:nvPr/>
        </p:nvSpPr>
        <p:spPr>
          <a:xfrm>
            <a:off x="1151565" y="2575230"/>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343" name="Google Shape;343;p26"/>
          <p:cNvSpPr/>
          <p:nvPr/>
        </p:nvSpPr>
        <p:spPr>
          <a:xfrm>
            <a:off x="4583948" y="3608440"/>
            <a:ext cx="254986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Үгийн дунд бичнэ</a:t>
            </a:r>
            <a:endParaRPr b="1" i="1" sz="2400">
              <a:solidFill>
                <a:schemeClr val="dk1"/>
              </a:solidFill>
              <a:latin typeface="Times New Roman"/>
              <a:ea typeface="Times New Roman"/>
              <a:cs typeface="Times New Roman"/>
              <a:sym typeface="Times New Roman"/>
            </a:endParaRPr>
          </a:p>
        </p:txBody>
      </p:sp>
      <p:pic>
        <p:nvPicPr>
          <p:cNvPr id="344" name="Google Shape;344;p26"/>
          <p:cNvPicPr preferRelativeResize="0"/>
          <p:nvPr/>
        </p:nvPicPr>
        <p:blipFill rotWithShape="1">
          <a:blip r:embed="rId4">
            <a:alphaModFix/>
          </a:blip>
          <a:srcRect b="0" l="0" r="0" t="0"/>
          <a:stretch/>
        </p:blipFill>
        <p:spPr>
          <a:xfrm>
            <a:off x="7604760" y="2566152"/>
            <a:ext cx="3124200" cy="2402088"/>
          </a:xfrm>
          <a:prstGeom prst="rect">
            <a:avLst/>
          </a:prstGeom>
          <a:noFill/>
          <a:ln>
            <a:noFill/>
          </a:ln>
        </p:spPr>
      </p:pic>
      <p:pic>
        <p:nvPicPr>
          <p:cNvPr id="345" name="Google Shape;345;p26"/>
          <p:cNvPicPr preferRelativeResize="0"/>
          <p:nvPr/>
        </p:nvPicPr>
        <p:blipFill rotWithShape="1">
          <a:blip r:embed="rId5">
            <a:alphaModFix/>
          </a:blip>
          <a:srcRect b="0" l="0" r="0" t="0"/>
          <a:stretch/>
        </p:blipFill>
        <p:spPr>
          <a:xfrm>
            <a:off x="1272043" y="3624840"/>
            <a:ext cx="2800631" cy="1062628"/>
          </a:xfrm>
          <a:prstGeom prst="rect">
            <a:avLst/>
          </a:prstGeom>
          <a:noFill/>
          <a:ln>
            <a:noFill/>
          </a:ln>
        </p:spPr>
      </p:pic>
      <p:sp>
        <p:nvSpPr>
          <p:cNvPr id="346" name="Google Shape;346;p26"/>
          <p:cNvSpPr/>
          <p:nvPr/>
        </p:nvSpPr>
        <p:spPr>
          <a:xfrm>
            <a:off x="6172941" y="57309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347" name="Google Shape;347;p26"/>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0"/>
                                        </p:tgtEl>
                                        <p:attrNameLst>
                                          <p:attrName>style.visibility</p:attrName>
                                        </p:attrNameLst>
                                      </p:cBhvr>
                                      <p:to>
                                        <p:strVal val="visible"/>
                                      </p:to>
                                    </p:set>
                                    <p:animEffect filter="fade" transition="in">
                                      <p:cBhvr>
                                        <p:cTn dur="1000"/>
                                        <p:tgtEl>
                                          <p:spTgt spid="3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2"/>
                                        </p:tgtEl>
                                        <p:attrNameLst>
                                          <p:attrName>style.visibility</p:attrName>
                                        </p:attrNameLst>
                                      </p:cBhvr>
                                      <p:to>
                                        <p:strVal val="visible"/>
                                      </p:to>
                                    </p:set>
                                    <p:animEffect filter="fade" transition="in">
                                      <p:cBhvr>
                                        <p:cTn dur="1000"/>
                                        <p:tgtEl>
                                          <p:spTgt spid="34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1"/>
                                        </p:tgtEl>
                                        <p:attrNameLst>
                                          <p:attrName>style.visibility</p:attrName>
                                        </p:attrNameLst>
                                      </p:cBhvr>
                                      <p:to>
                                        <p:strVal val="visible"/>
                                      </p:to>
                                    </p:set>
                                    <p:animEffect filter="fade" transition="in">
                                      <p:cBhvr>
                                        <p:cTn dur="1000"/>
                                        <p:tgtEl>
                                          <p:spTgt spid="3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gtEl>
                                        <p:attrNameLst>
                                          <p:attrName>style.visibility</p:attrName>
                                        </p:attrNameLst>
                                      </p:cBhvr>
                                      <p:to>
                                        <p:strVal val="visible"/>
                                      </p:to>
                                    </p:set>
                                    <p:animEffect filter="fade" transition="in">
                                      <p:cBhvr>
                                        <p:cTn dur="1000"/>
                                        <p:tgtEl>
                                          <p:spTgt spid="3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3"/>
                                        </p:tgtEl>
                                        <p:attrNameLst>
                                          <p:attrName>style.visibility</p:attrName>
                                        </p:attrNameLst>
                                      </p:cBhvr>
                                      <p:to>
                                        <p:strVal val="visible"/>
                                      </p:to>
                                    </p:set>
                                    <p:animEffect filter="fade" transition="in">
                                      <p:cBhvr>
                                        <p:cTn dur="1000"/>
                                        <p:tgtEl>
                                          <p:spTgt spid="34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1000"/>
                                        <p:tgtEl>
                                          <p:spTgt spid="3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7"/>
                                        </p:tgtEl>
                                        <p:attrNameLst>
                                          <p:attrName>style.visibility</p:attrName>
                                        </p:attrNameLst>
                                      </p:cBhvr>
                                      <p:to>
                                        <p:strVal val="visible"/>
                                      </p:to>
                                    </p:set>
                                    <p:animEffect filter="fade" transition="in">
                                      <p:cBhvr>
                                        <p:cTn dur="1000"/>
                                        <p:tgtEl>
                                          <p:spTgt spid="34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6"/>
                                        </p:tgtEl>
                                        <p:attrNameLst>
                                          <p:attrName>style.visibility</p:attrName>
                                        </p:attrNameLst>
                                      </p:cBhvr>
                                      <p:to>
                                        <p:strVal val="visible"/>
                                      </p:to>
                                    </p:set>
                                    <p:animEffect filter="fade" transition="in">
                                      <p:cBhvr>
                                        <p:cTn dur="1000"/>
                                        <p:tgtEl>
                                          <p:spTgt spid="3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7"/>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353" name="Google Shape;353;p27"/>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354" name="Google Shape;354;p27"/>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355" name="Google Shape;355;p27"/>
          <p:cNvSpPr/>
          <p:nvPr/>
        </p:nvSpPr>
        <p:spPr>
          <a:xfrm>
            <a:off x="1895408" y="1630503"/>
            <a:ext cx="147046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5. Гэдэс </a:t>
            </a:r>
            <a:endParaRPr b="1" i="1" sz="2000">
              <a:solidFill>
                <a:schemeClr val="dk1"/>
              </a:solidFill>
              <a:latin typeface="Calibri"/>
              <a:ea typeface="Calibri"/>
              <a:cs typeface="Calibri"/>
              <a:sym typeface="Calibri"/>
            </a:endParaRPr>
          </a:p>
        </p:txBody>
      </p:sp>
      <p:sp>
        <p:nvSpPr>
          <p:cNvPr id="356" name="Google Shape;356;p27"/>
          <p:cNvSpPr/>
          <p:nvPr/>
        </p:nvSpPr>
        <p:spPr>
          <a:xfrm>
            <a:off x="2677632" y="2577786"/>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357" name="Google Shape;357;p27"/>
          <p:cNvSpPr/>
          <p:nvPr/>
        </p:nvSpPr>
        <p:spPr>
          <a:xfrm>
            <a:off x="1249680" y="2577786"/>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358" name="Google Shape;358;p27"/>
          <p:cNvSpPr/>
          <p:nvPr/>
        </p:nvSpPr>
        <p:spPr>
          <a:xfrm>
            <a:off x="4622947" y="3629270"/>
            <a:ext cx="254986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Үгийн дунд бичнэ</a:t>
            </a:r>
            <a:endParaRPr b="1" i="1" sz="2400">
              <a:solidFill>
                <a:schemeClr val="dk1"/>
              </a:solidFill>
              <a:latin typeface="Times New Roman"/>
              <a:ea typeface="Times New Roman"/>
              <a:cs typeface="Times New Roman"/>
              <a:sym typeface="Times New Roman"/>
            </a:endParaRPr>
          </a:p>
        </p:txBody>
      </p:sp>
      <p:pic>
        <p:nvPicPr>
          <p:cNvPr id="359" name="Google Shape;359;p27"/>
          <p:cNvPicPr preferRelativeResize="0"/>
          <p:nvPr/>
        </p:nvPicPr>
        <p:blipFill rotWithShape="1">
          <a:blip r:embed="rId4">
            <a:alphaModFix/>
          </a:blip>
          <a:srcRect b="0" l="0" r="0" t="0"/>
          <a:stretch/>
        </p:blipFill>
        <p:spPr>
          <a:xfrm>
            <a:off x="7787640" y="2606686"/>
            <a:ext cx="2849879" cy="2254874"/>
          </a:xfrm>
          <a:prstGeom prst="rect">
            <a:avLst/>
          </a:prstGeom>
          <a:noFill/>
          <a:ln>
            <a:noFill/>
          </a:ln>
        </p:spPr>
      </p:pic>
      <p:pic>
        <p:nvPicPr>
          <p:cNvPr id="360" name="Google Shape;360;p27"/>
          <p:cNvPicPr preferRelativeResize="0"/>
          <p:nvPr/>
        </p:nvPicPr>
        <p:blipFill rotWithShape="1">
          <a:blip r:embed="rId5">
            <a:alphaModFix/>
          </a:blip>
          <a:srcRect b="0" l="0" r="0" t="0"/>
          <a:stretch/>
        </p:blipFill>
        <p:spPr>
          <a:xfrm>
            <a:off x="1218275" y="3493730"/>
            <a:ext cx="2987966" cy="1133850"/>
          </a:xfrm>
          <a:prstGeom prst="rect">
            <a:avLst/>
          </a:prstGeom>
          <a:noFill/>
          <a:ln>
            <a:noFill/>
          </a:ln>
        </p:spPr>
      </p:pic>
      <p:sp>
        <p:nvSpPr>
          <p:cNvPr id="361" name="Google Shape;361;p27"/>
          <p:cNvSpPr/>
          <p:nvPr/>
        </p:nvSpPr>
        <p:spPr>
          <a:xfrm>
            <a:off x="6172941" y="57309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362" name="Google Shape;362;p27"/>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5"/>
                                        </p:tgtEl>
                                        <p:attrNameLst>
                                          <p:attrName>style.visibility</p:attrName>
                                        </p:attrNameLst>
                                      </p:cBhvr>
                                      <p:to>
                                        <p:strVal val="visible"/>
                                      </p:to>
                                    </p:set>
                                    <p:animEffect filter="fade" transition="in">
                                      <p:cBhvr>
                                        <p:cTn dur="1000"/>
                                        <p:tgtEl>
                                          <p:spTgt spid="3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7"/>
                                        </p:tgtEl>
                                        <p:attrNameLst>
                                          <p:attrName>style.visibility</p:attrName>
                                        </p:attrNameLst>
                                      </p:cBhvr>
                                      <p:to>
                                        <p:strVal val="visible"/>
                                      </p:to>
                                    </p:set>
                                    <p:animEffect filter="fade" transition="in">
                                      <p:cBhvr>
                                        <p:cTn dur="1000"/>
                                        <p:tgtEl>
                                          <p:spTgt spid="3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6"/>
                                        </p:tgtEl>
                                        <p:attrNameLst>
                                          <p:attrName>style.visibility</p:attrName>
                                        </p:attrNameLst>
                                      </p:cBhvr>
                                      <p:to>
                                        <p:strVal val="visible"/>
                                      </p:to>
                                    </p:set>
                                    <p:animEffect filter="fade" transition="in">
                                      <p:cBhvr>
                                        <p:cTn dur="1000"/>
                                        <p:tgtEl>
                                          <p:spTgt spid="3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0"/>
                                        </p:tgtEl>
                                        <p:attrNameLst>
                                          <p:attrName>style.visibility</p:attrName>
                                        </p:attrNameLst>
                                      </p:cBhvr>
                                      <p:to>
                                        <p:strVal val="visible"/>
                                      </p:to>
                                    </p:set>
                                    <p:animEffect filter="fade" transition="in">
                                      <p:cBhvr>
                                        <p:cTn dur="1000"/>
                                        <p:tgtEl>
                                          <p:spTgt spid="3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2"/>
                                        </p:tgtEl>
                                        <p:attrNameLst>
                                          <p:attrName>style.visibility</p:attrName>
                                        </p:attrNameLst>
                                      </p:cBhvr>
                                      <p:to>
                                        <p:strVal val="visible"/>
                                      </p:to>
                                    </p:set>
                                    <p:animEffect filter="fade" transition="in">
                                      <p:cBhvr>
                                        <p:cTn dur="1000"/>
                                        <p:tgtEl>
                                          <p:spTgt spid="3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8"/>
                                        </p:tgtEl>
                                        <p:attrNameLst>
                                          <p:attrName>style.visibility</p:attrName>
                                        </p:attrNameLst>
                                      </p:cBhvr>
                                      <p:to>
                                        <p:strVal val="visible"/>
                                      </p:to>
                                    </p:set>
                                    <p:animEffect filter="fade" transition="in">
                                      <p:cBhvr>
                                        <p:cTn dur="1000"/>
                                        <p:tgtEl>
                                          <p:spTgt spid="35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9"/>
                                        </p:tgtEl>
                                        <p:attrNameLst>
                                          <p:attrName>style.visibility</p:attrName>
                                        </p:attrNameLst>
                                      </p:cBhvr>
                                      <p:to>
                                        <p:strVal val="visible"/>
                                      </p:to>
                                    </p:set>
                                    <p:animEffect filter="fade" transition="in">
                                      <p:cBhvr>
                                        <p:cTn dur="1000"/>
                                        <p:tgtEl>
                                          <p:spTgt spid="3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1"/>
                                        </p:tgtEl>
                                        <p:attrNameLst>
                                          <p:attrName>style.visibility</p:attrName>
                                        </p:attrNameLst>
                                      </p:cBhvr>
                                      <p:to>
                                        <p:strVal val="visible"/>
                                      </p:to>
                                    </p:set>
                                    <p:animEffect filter="fade" transition="in">
                                      <p:cBhvr>
                                        <p:cTn dur="1000"/>
                                        <p:tgtEl>
                                          <p:spTgt spid="3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28"/>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368" name="Google Shape;368;p28"/>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369" name="Google Shape;369;p28"/>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370" name="Google Shape;370;p28"/>
          <p:cNvSpPr/>
          <p:nvPr/>
        </p:nvSpPr>
        <p:spPr>
          <a:xfrm>
            <a:off x="1895408" y="1630503"/>
            <a:ext cx="130747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6. Нум </a:t>
            </a:r>
            <a:endParaRPr b="1" i="1" sz="2000">
              <a:solidFill>
                <a:schemeClr val="dk1"/>
              </a:solidFill>
              <a:latin typeface="Calibri"/>
              <a:ea typeface="Calibri"/>
              <a:cs typeface="Calibri"/>
              <a:sym typeface="Calibri"/>
            </a:endParaRPr>
          </a:p>
        </p:txBody>
      </p:sp>
      <p:sp>
        <p:nvSpPr>
          <p:cNvPr id="371" name="Google Shape;371;p28"/>
          <p:cNvSpPr/>
          <p:nvPr/>
        </p:nvSpPr>
        <p:spPr>
          <a:xfrm>
            <a:off x="2677632" y="2577786"/>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372" name="Google Shape;372;p28"/>
          <p:cNvSpPr/>
          <p:nvPr/>
        </p:nvSpPr>
        <p:spPr>
          <a:xfrm>
            <a:off x="1249680" y="2577786"/>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373" name="Google Shape;373;p28"/>
          <p:cNvSpPr/>
          <p:nvPr/>
        </p:nvSpPr>
        <p:spPr>
          <a:xfrm>
            <a:off x="4622947" y="3629270"/>
            <a:ext cx="275428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Үгийн адагт бичнэ</a:t>
            </a:r>
            <a:endParaRPr b="1" i="1" sz="2400">
              <a:solidFill>
                <a:schemeClr val="dk1"/>
              </a:solidFill>
              <a:latin typeface="Times New Roman"/>
              <a:ea typeface="Times New Roman"/>
              <a:cs typeface="Times New Roman"/>
              <a:sym typeface="Times New Roman"/>
            </a:endParaRPr>
          </a:p>
        </p:txBody>
      </p:sp>
      <p:pic>
        <p:nvPicPr>
          <p:cNvPr id="374" name="Google Shape;374;p28"/>
          <p:cNvPicPr preferRelativeResize="0"/>
          <p:nvPr/>
        </p:nvPicPr>
        <p:blipFill rotWithShape="1">
          <a:blip r:embed="rId4">
            <a:alphaModFix/>
          </a:blip>
          <a:srcRect b="0" l="0" r="0" t="0"/>
          <a:stretch/>
        </p:blipFill>
        <p:spPr>
          <a:xfrm>
            <a:off x="1554480" y="3677294"/>
            <a:ext cx="2284684" cy="1023242"/>
          </a:xfrm>
          <a:prstGeom prst="rect">
            <a:avLst/>
          </a:prstGeom>
          <a:noFill/>
          <a:ln>
            <a:noFill/>
          </a:ln>
        </p:spPr>
      </p:pic>
      <p:pic>
        <p:nvPicPr>
          <p:cNvPr id="375" name="Google Shape;375;p28"/>
          <p:cNvPicPr preferRelativeResize="0"/>
          <p:nvPr/>
        </p:nvPicPr>
        <p:blipFill rotWithShape="1">
          <a:blip r:embed="rId5">
            <a:alphaModFix/>
          </a:blip>
          <a:srcRect b="0" l="0" r="0" t="0"/>
          <a:stretch/>
        </p:blipFill>
        <p:spPr>
          <a:xfrm>
            <a:off x="8124439" y="2710684"/>
            <a:ext cx="2712720" cy="2018665"/>
          </a:xfrm>
          <a:prstGeom prst="rect">
            <a:avLst/>
          </a:prstGeom>
          <a:noFill/>
          <a:ln>
            <a:noFill/>
          </a:ln>
        </p:spPr>
      </p:pic>
      <p:sp>
        <p:nvSpPr>
          <p:cNvPr id="376" name="Google Shape;376;p28"/>
          <p:cNvSpPr/>
          <p:nvPr/>
        </p:nvSpPr>
        <p:spPr>
          <a:xfrm>
            <a:off x="6172941" y="57309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377" name="Google Shape;377;p28"/>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0"/>
                                        </p:tgtEl>
                                        <p:attrNameLst>
                                          <p:attrName>style.visibility</p:attrName>
                                        </p:attrNameLst>
                                      </p:cBhvr>
                                      <p:to>
                                        <p:strVal val="visible"/>
                                      </p:to>
                                    </p:set>
                                    <p:animEffect filter="fade" transition="in">
                                      <p:cBhvr>
                                        <p:cTn dur="1000"/>
                                        <p:tgtEl>
                                          <p:spTgt spid="3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2"/>
                                        </p:tgtEl>
                                        <p:attrNameLst>
                                          <p:attrName>style.visibility</p:attrName>
                                        </p:attrNameLst>
                                      </p:cBhvr>
                                      <p:to>
                                        <p:strVal val="visible"/>
                                      </p:to>
                                    </p:set>
                                    <p:animEffect filter="fade" transition="in">
                                      <p:cBhvr>
                                        <p:cTn dur="1000"/>
                                        <p:tgtEl>
                                          <p:spTgt spid="37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1"/>
                                        </p:tgtEl>
                                        <p:attrNameLst>
                                          <p:attrName>style.visibility</p:attrName>
                                        </p:attrNameLst>
                                      </p:cBhvr>
                                      <p:to>
                                        <p:strVal val="visible"/>
                                      </p:to>
                                    </p:set>
                                    <p:animEffect filter="fade" transition="in">
                                      <p:cBhvr>
                                        <p:cTn dur="1000"/>
                                        <p:tgtEl>
                                          <p:spTgt spid="37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4"/>
                                        </p:tgtEl>
                                        <p:attrNameLst>
                                          <p:attrName>style.visibility</p:attrName>
                                        </p:attrNameLst>
                                      </p:cBhvr>
                                      <p:to>
                                        <p:strVal val="visible"/>
                                      </p:to>
                                    </p:set>
                                    <p:animEffect filter="fade" transition="in">
                                      <p:cBhvr>
                                        <p:cTn dur="1000"/>
                                        <p:tgtEl>
                                          <p:spTgt spid="3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7"/>
                                        </p:tgtEl>
                                        <p:attrNameLst>
                                          <p:attrName>style.visibility</p:attrName>
                                        </p:attrNameLst>
                                      </p:cBhvr>
                                      <p:to>
                                        <p:strVal val="visible"/>
                                      </p:to>
                                    </p:set>
                                    <p:animEffect filter="fade" transition="in">
                                      <p:cBhvr>
                                        <p:cTn dur="1000"/>
                                        <p:tgtEl>
                                          <p:spTgt spid="3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3"/>
                                        </p:tgtEl>
                                        <p:attrNameLst>
                                          <p:attrName>style.visibility</p:attrName>
                                        </p:attrNameLst>
                                      </p:cBhvr>
                                      <p:to>
                                        <p:strVal val="visible"/>
                                      </p:to>
                                    </p:set>
                                    <p:animEffect filter="fade" transition="in">
                                      <p:cBhvr>
                                        <p:cTn dur="1000"/>
                                        <p:tgtEl>
                                          <p:spTgt spid="37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5"/>
                                        </p:tgtEl>
                                        <p:attrNameLst>
                                          <p:attrName>style.visibility</p:attrName>
                                        </p:attrNameLst>
                                      </p:cBhvr>
                                      <p:to>
                                        <p:strVal val="visible"/>
                                      </p:to>
                                    </p:set>
                                    <p:animEffect filter="fade" transition="in">
                                      <p:cBhvr>
                                        <p:cTn dur="1000"/>
                                        <p:tgtEl>
                                          <p:spTgt spid="37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1000"/>
                                        <p:tgtEl>
                                          <p:spTgt spid="3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9"/>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383" name="Google Shape;383;p29"/>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384" name="Google Shape;384;p29"/>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385" name="Google Shape;385;p29"/>
          <p:cNvSpPr/>
          <p:nvPr/>
        </p:nvSpPr>
        <p:spPr>
          <a:xfrm>
            <a:off x="1895408" y="1630503"/>
            <a:ext cx="141577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7. Сүүл </a:t>
            </a:r>
            <a:endParaRPr b="1" i="1" sz="2000">
              <a:solidFill>
                <a:schemeClr val="dk1"/>
              </a:solidFill>
              <a:latin typeface="Calibri"/>
              <a:ea typeface="Calibri"/>
              <a:cs typeface="Calibri"/>
              <a:sym typeface="Calibri"/>
            </a:endParaRPr>
          </a:p>
        </p:txBody>
      </p:sp>
      <p:sp>
        <p:nvSpPr>
          <p:cNvPr id="386" name="Google Shape;386;p29"/>
          <p:cNvSpPr/>
          <p:nvPr/>
        </p:nvSpPr>
        <p:spPr>
          <a:xfrm>
            <a:off x="2677632" y="2577786"/>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387" name="Google Shape;387;p29"/>
          <p:cNvSpPr/>
          <p:nvPr/>
        </p:nvSpPr>
        <p:spPr>
          <a:xfrm>
            <a:off x="1249680" y="2577786"/>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388" name="Google Shape;388;p29"/>
          <p:cNvSpPr/>
          <p:nvPr/>
        </p:nvSpPr>
        <p:spPr>
          <a:xfrm>
            <a:off x="4622947" y="3629270"/>
            <a:ext cx="275428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Үгийн адагт бичнэ</a:t>
            </a:r>
            <a:endParaRPr b="1" i="1" sz="2400">
              <a:solidFill>
                <a:schemeClr val="dk1"/>
              </a:solidFill>
              <a:latin typeface="Times New Roman"/>
              <a:ea typeface="Times New Roman"/>
              <a:cs typeface="Times New Roman"/>
              <a:sym typeface="Times New Roman"/>
            </a:endParaRPr>
          </a:p>
        </p:txBody>
      </p:sp>
      <p:pic>
        <p:nvPicPr>
          <p:cNvPr id="389" name="Google Shape;389;p29"/>
          <p:cNvPicPr preferRelativeResize="0"/>
          <p:nvPr/>
        </p:nvPicPr>
        <p:blipFill rotWithShape="1">
          <a:blip r:embed="rId4">
            <a:alphaModFix/>
          </a:blip>
          <a:srcRect b="0" l="0" r="0" t="0"/>
          <a:stretch/>
        </p:blipFill>
        <p:spPr>
          <a:xfrm>
            <a:off x="7759154" y="3118468"/>
            <a:ext cx="2525848" cy="2070317"/>
          </a:xfrm>
          <a:prstGeom prst="rect">
            <a:avLst/>
          </a:prstGeom>
          <a:noFill/>
          <a:ln>
            <a:noFill/>
          </a:ln>
        </p:spPr>
      </p:pic>
      <p:pic>
        <p:nvPicPr>
          <p:cNvPr id="390" name="Google Shape;390;p29"/>
          <p:cNvPicPr preferRelativeResize="0"/>
          <p:nvPr/>
        </p:nvPicPr>
        <p:blipFill rotWithShape="1">
          <a:blip r:embed="rId5">
            <a:alphaModFix/>
          </a:blip>
          <a:srcRect b="0" l="0" r="0" t="0"/>
          <a:stretch/>
        </p:blipFill>
        <p:spPr>
          <a:xfrm>
            <a:off x="1706879" y="3616255"/>
            <a:ext cx="2054071" cy="1074373"/>
          </a:xfrm>
          <a:prstGeom prst="rect">
            <a:avLst/>
          </a:prstGeom>
          <a:noFill/>
          <a:ln>
            <a:noFill/>
          </a:ln>
        </p:spPr>
      </p:pic>
      <p:sp>
        <p:nvSpPr>
          <p:cNvPr id="391" name="Google Shape;391;p29"/>
          <p:cNvSpPr/>
          <p:nvPr/>
        </p:nvSpPr>
        <p:spPr>
          <a:xfrm>
            <a:off x="6172941" y="57309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392" name="Google Shape;392;p29"/>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1000"/>
                                        <p:tgtEl>
                                          <p:spTgt spid="3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7"/>
                                        </p:tgtEl>
                                        <p:attrNameLst>
                                          <p:attrName>style.visibility</p:attrName>
                                        </p:attrNameLst>
                                      </p:cBhvr>
                                      <p:to>
                                        <p:strVal val="visible"/>
                                      </p:to>
                                    </p:set>
                                    <p:animEffect filter="fade" transition="in">
                                      <p:cBhvr>
                                        <p:cTn dur="1000"/>
                                        <p:tgtEl>
                                          <p:spTgt spid="3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6"/>
                                        </p:tgtEl>
                                        <p:attrNameLst>
                                          <p:attrName>style.visibility</p:attrName>
                                        </p:attrNameLst>
                                      </p:cBhvr>
                                      <p:to>
                                        <p:strVal val="visible"/>
                                      </p:to>
                                    </p:set>
                                    <p:animEffect filter="fade" transition="in">
                                      <p:cBhvr>
                                        <p:cTn dur="1000"/>
                                        <p:tgtEl>
                                          <p:spTgt spid="3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0"/>
                                        </p:tgtEl>
                                        <p:attrNameLst>
                                          <p:attrName>style.visibility</p:attrName>
                                        </p:attrNameLst>
                                      </p:cBhvr>
                                      <p:to>
                                        <p:strVal val="visible"/>
                                      </p:to>
                                    </p:set>
                                    <p:animEffect filter="fade" transition="in">
                                      <p:cBhvr>
                                        <p:cTn dur="1000"/>
                                        <p:tgtEl>
                                          <p:spTgt spid="3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2"/>
                                        </p:tgtEl>
                                        <p:attrNameLst>
                                          <p:attrName>style.visibility</p:attrName>
                                        </p:attrNameLst>
                                      </p:cBhvr>
                                      <p:to>
                                        <p:strVal val="visible"/>
                                      </p:to>
                                    </p:set>
                                    <p:animEffect filter="fade" transition="in">
                                      <p:cBhvr>
                                        <p:cTn dur="1000"/>
                                        <p:tgtEl>
                                          <p:spTgt spid="39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8"/>
                                        </p:tgtEl>
                                        <p:attrNameLst>
                                          <p:attrName>style.visibility</p:attrName>
                                        </p:attrNameLst>
                                      </p:cBhvr>
                                      <p:to>
                                        <p:strVal val="visible"/>
                                      </p:to>
                                    </p:set>
                                    <p:animEffect filter="fade" transition="in">
                                      <p:cBhvr>
                                        <p:cTn dur="1000"/>
                                        <p:tgtEl>
                                          <p:spTgt spid="3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9"/>
                                        </p:tgtEl>
                                        <p:attrNameLst>
                                          <p:attrName>style.visibility</p:attrName>
                                        </p:attrNameLst>
                                      </p:cBhvr>
                                      <p:to>
                                        <p:strVal val="visible"/>
                                      </p:to>
                                    </p:set>
                                    <p:animEffect filter="fade" transition="in">
                                      <p:cBhvr>
                                        <p:cTn dur="1000"/>
                                        <p:tgtEl>
                                          <p:spTgt spid="3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1"/>
                                        </p:tgtEl>
                                        <p:attrNameLst>
                                          <p:attrName>style.visibility</p:attrName>
                                        </p:attrNameLst>
                                      </p:cBhvr>
                                      <p:to>
                                        <p:strVal val="visible"/>
                                      </p:to>
                                    </p:set>
                                    <p:animEffect filter="fade" transition="in">
                                      <p:cBhvr>
                                        <p:cTn dur="1000"/>
                                        <p:tgtEl>
                                          <p:spTgt spid="3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30"/>
          <p:cNvSpPr txBox="1"/>
          <p:nvPr>
            <p:ph type="title"/>
          </p:nvPr>
        </p:nvSpPr>
        <p:spPr>
          <a:xfrm>
            <a:off x="838200" y="365126"/>
            <a:ext cx="10515600" cy="6913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2400">
                <a:latin typeface="Times New Roman"/>
                <a:ea typeface="Times New Roman"/>
                <a:cs typeface="Times New Roman"/>
                <a:sym typeface="Times New Roman"/>
              </a:rPr>
              <a:t>МОНГОЛ БИЧГИЙН ҮНДСЭН ЗУРЛАГА </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БУЮУ ҮСГИЙН МАХБОД </a:t>
            </a:r>
            <a:endParaRPr b="1" sz="2400"/>
          </a:p>
        </p:txBody>
      </p:sp>
      <p:pic>
        <p:nvPicPr>
          <p:cNvPr id="398" name="Google Shape;398;p30"/>
          <p:cNvPicPr preferRelativeResize="0"/>
          <p:nvPr/>
        </p:nvPicPr>
        <p:blipFill rotWithShape="1">
          <a:blip r:embed="rId3">
            <a:alphaModFix/>
          </a:blip>
          <a:srcRect b="0" l="0" r="0" t="0"/>
          <a:stretch/>
        </p:blipFill>
        <p:spPr>
          <a:xfrm>
            <a:off x="10285002" y="4901900"/>
            <a:ext cx="1707028" cy="1786283"/>
          </a:xfrm>
          <a:prstGeom prst="rect">
            <a:avLst/>
          </a:prstGeom>
          <a:noFill/>
          <a:ln>
            <a:noFill/>
          </a:ln>
        </p:spPr>
      </p:pic>
      <p:sp>
        <p:nvSpPr>
          <p:cNvPr id="399" name="Google Shape;399;p30"/>
          <p:cNvSpPr/>
          <p:nvPr/>
        </p:nvSpPr>
        <p:spPr>
          <a:xfrm>
            <a:off x="3760951" y="1006503"/>
            <a:ext cx="50721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Mongolian Scripture scratching and </a:t>
            </a:r>
            <a:r>
              <a:rPr i="1" lang="en-US" sz="2400">
                <a:solidFill>
                  <a:srgbClr val="000000"/>
                </a:solidFill>
                <a:latin typeface="Times New Roman"/>
                <a:ea typeface="Times New Roman"/>
                <a:cs typeface="Times New Roman"/>
                <a:sym typeface="Times New Roman"/>
              </a:rPr>
              <a:t>structure</a:t>
            </a:r>
            <a:endParaRPr i="1" sz="2000">
              <a:solidFill>
                <a:schemeClr val="dk1"/>
              </a:solidFill>
              <a:latin typeface="Calibri"/>
              <a:ea typeface="Calibri"/>
              <a:cs typeface="Calibri"/>
              <a:sym typeface="Calibri"/>
            </a:endParaRPr>
          </a:p>
        </p:txBody>
      </p:sp>
      <p:sp>
        <p:nvSpPr>
          <p:cNvPr id="400" name="Google Shape;400;p30"/>
          <p:cNvSpPr/>
          <p:nvPr/>
        </p:nvSpPr>
        <p:spPr>
          <a:xfrm>
            <a:off x="1854714" y="1728702"/>
            <a:ext cx="164583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a:solidFill>
                  <a:srgbClr val="000000"/>
                </a:solidFill>
                <a:latin typeface="Times New Roman"/>
                <a:ea typeface="Times New Roman"/>
                <a:cs typeface="Times New Roman"/>
                <a:sym typeface="Times New Roman"/>
              </a:rPr>
              <a:t>8. Орхиц </a:t>
            </a:r>
            <a:endParaRPr b="1" i="1" sz="2000">
              <a:solidFill>
                <a:schemeClr val="dk1"/>
              </a:solidFill>
              <a:latin typeface="Calibri"/>
              <a:ea typeface="Calibri"/>
              <a:cs typeface="Calibri"/>
              <a:sym typeface="Calibri"/>
            </a:endParaRPr>
          </a:p>
        </p:txBody>
      </p:sp>
      <p:sp>
        <p:nvSpPr>
          <p:cNvPr id="401" name="Google Shape;401;p30"/>
          <p:cNvSpPr/>
          <p:nvPr/>
        </p:nvSpPr>
        <p:spPr>
          <a:xfrm>
            <a:off x="2677632" y="2577786"/>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402" name="Google Shape;402;p30"/>
          <p:cNvSpPr/>
          <p:nvPr/>
        </p:nvSpPr>
        <p:spPr>
          <a:xfrm>
            <a:off x="1249680" y="2577786"/>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403" name="Google Shape;403;p30"/>
          <p:cNvSpPr/>
          <p:nvPr/>
        </p:nvSpPr>
        <p:spPr>
          <a:xfrm>
            <a:off x="4622947" y="3629270"/>
            <a:ext cx="275428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a:solidFill>
                  <a:schemeClr val="dk1"/>
                </a:solidFill>
                <a:latin typeface="Times New Roman"/>
                <a:ea typeface="Times New Roman"/>
                <a:cs typeface="Times New Roman"/>
                <a:sym typeface="Times New Roman"/>
              </a:rPr>
              <a:t>Үгийн адагт бичнэ</a:t>
            </a:r>
            <a:endParaRPr b="1" i="1" sz="2400">
              <a:solidFill>
                <a:schemeClr val="dk1"/>
              </a:solidFill>
              <a:latin typeface="Times New Roman"/>
              <a:ea typeface="Times New Roman"/>
              <a:cs typeface="Times New Roman"/>
              <a:sym typeface="Times New Roman"/>
            </a:endParaRPr>
          </a:p>
        </p:txBody>
      </p:sp>
      <p:pic>
        <p:nvPicPr>
          <p:cNvPr id="404" name="Google Shape;404;p30"/>
          <p:cNvPicPr preferRelativeResize="0"/>
          <p:nvPr/>
        </p:nvPicPr>
        <p:blipFill rotWithShape="1">
          <a:blip r:embed="rId4">
            <a:alphaModFix/>
          </a:blip>
          <a:srcRect b="0" l="0" r="0" t="0"/>
          <a:stretch/>
        </p:blipFill>
        <p:spPr>
          <a:xfrm>
            <a:off x="1655632" y="3693712"/>
            <a:ext cx="2274971" cy="1124986"/>
          </a:xfrm>
          <a:prstGeom prst="rect">
            <a:avLst/>
          </a:prstGeom>
          <a:noFill/>
          <a:ln>
            <a:noFill/>
          </a:ln>
        </p:spPr>
      </p:pic>
      <p:pic>
        <p:nvPicPr>
          <p:cNvPr id="405" name="Google Shape;405;p30"/>
          <p:cNvPicPr preferRelativeResize="0"/>
          <p:nvPr/>
        </p:nvPicPr>
        <p:blipFill rotWithShape="1">
          <a:blip r:embed="rId5">
            <a:alphaModFix/>
          </a:blip>
          <a:srcRect b="0" l="0" r="0" t="0"/>
          <a:stretch/>
        </p:blipFill>
        <p:spPr>
          <a:xfrm>
            <a:off x="7787641" y="2818679"/>
            <a:ext cx="2497361" cy="2082846"/>
          </a:xfrm>
          <a:prstGeom prst="rect">
            <a:avLst/>
          </a:prstGeom>
          <a:noFill/>
          <a:ln>
            <a:noFill/>
          </a:ln>
        </p:spPr>
      </p:pic>
      <p:sp>
        <p:nvSpPr>
          <p:cNvPr id="406" name="Google Shape;406;p30"/>
          <p:cNvSpPr/>
          <p:nvPr/>
        </p:nvSpPr>
        <p:spPr>
          <a:xfrm>
            <a:off x="6172941" y="57309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407" name="Google Shape;407;p30"/>
          <p:cNvSpPr/>
          <p:nvPr/>
        </p:nvSpPr>
        <p:spPr>
          <a:xfrm>
            <a:off x="673768" y="572703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0"/>
                                        </p:tgtEl>
                                        <p:attrNameLst>
                                          <p:attrName>style.visibility</p:attrName>
                                        </p:attrNameLst>
                                      </p:cBhvr>
                                      <p:to>
                                        <p:strVal val="visible"/>
                                      </p:to>
                                    </p:set>
                                    <p:animEffect filter="fade" transition="in">
                                      <p:cBhvr>
                                        <p:cTn dur="1000"/>
                                        <p:tgtEl>
                                          <p:spTgt spid="4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2"/>
                                        </p:tgtEl>
                                        <p:attrNameLst>
                                          <p:attrName>style.visibility</p:attrName>
                                        </p:attrNameLst>
                                      </p:cBhvr>
                                      <p:to>
                                        <p:strVal val="visible"/>
                                      </p:to>
                                    </p:set>
                                    <p:animEffect filter="fade" transition="in">
                                      <p:cBhvr>
                                        <p:cTn dur="1000"/>
                                        <p:tgtEl>
                                          <p:spTgt spid="40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1"/>
                                        </p:tgtEl>
                                        <p:attrNameLst>
                                          <p:attrName>style.visibility</p:attrName>
                                        </p:attrNameLst>
                                      </p:cBhvr>
                                      <p:to>
                                        <p:strVal val="visible"/>
                                      </p:to>
                                    </p:set>
                                    <p:animEffect filter="fade" transition="in">
                                      <p:cBhvr>
                                        <p:cTn dur="1000"/>
                                        <p:tgtEl>
                                          <p:spTgt spid="4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4"/>
                                        </p:tgtEl>
                                        <p:attrNameLst>
                                          <p:attrName>style.visibility</p:attrName>
                                        </p:attrNameLst>
                                      </p:cBhvr>
                                      <p:to>
                                        <p:strVal val="visible"/>
                                      </p:to>
                                    </p:set>
                                    <p:animEffect filter="fade" transition="in">
                                      <p:cBhvr>
                                        <p:cTn dur="1000"/>
                                        <p:tgtEl>
                                          <p:spTgt spid="4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7"/>
                                        </p:tgtEl>
                                        <p:attrNameLst>
                                          <p:attrName>style.visibility</p:attrName>
                                        </p:attrNameLst>
                                      </p:cBhvr>
                                      <p:to>
                                        <p:strVal val="visible"/>
                                      </p:to>
                                    </p:set>
                                    <p:animEffect filter="fade" transition="in">
                                      <p:cBhvr>
                                        <p:cTn dur="1000"/>
                                        <p:tgtEl>
                                          <p:spTgt spid="40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3"/>
                                        </p:tgtEl>
                                        <p:attrNameLst>
                                          <p:attrName>style.visibility</p:attrName>
                                        </p:attrNameLst>
                                      </p:cBhvr>
                                      <p:to>
                                        <p:strVal val="visible"/>
                                      </p:to>
                                    </p:set>
                                    <p:animEffect filter="fade" transition="in">
                                      <p:cBhvr>
                                        <p:cTn dur="1000"/>
                                        <p:tgtEl>
                                          <p:spTgt spid="4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5"/>
                                        </p:tgtEl>
                                        <p:attrNameLst>
                                          <p:attrName>style.visibility</p:attrName>
                                        </p:attrNameLst>
                                      </p:cBhvr>
                                      <p:to>
                                        <p:strVal val="visible"/>
                                      </p:to>
                                    </p:set>
                                    <p:animEffect filter="fade" transition="in">
                                      <p:cBhvr>
                                        <p:cTn dur="1000"/>
                                        <p:tgtEl>
                                          <p:spTgt spid="4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6"/>
                                        </p:tgtEl>
                                        <p:attrNameLst>
                                          <p:attrName>style.visibility</p:attrName>
                                        </p:attrNameLst>
                                      </p:cBhvr>
                                      <p:to>
                                        <p:strVal val="visible"/>
                                      </p:to>
                                    </p:set>
                                    <p:animEffect filter="fade" transition="in">
                                      <p:cBhvr>
                                        <p:cTn dur="1000"/>
                                        <p:tgtEl>
                                          <p:spTgt spid="4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31"/>
          <p:cNvSpPr txBox="1"/>
          <p:nvPr/>
        </p:nvSpPr>
        <p:spPr>
          <a:xfrm>
            <a:off x="460107" y="1484681"/>
            <a:ext cx="11039475" cy="424732"/>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2400"/>
              <a:buFont typeface="Arial"/>
              <a:buNone/>
            </a:pPr>
            <a:r>
              <a:rPr b="1" lang="en-US" sz="2400">
                <a:solidFill>
                  <a:schemeClr val="dk1"/>
                </a:solidFill>
                <a:latin typeface="Times New Roman"/>
                <a:ea typeface="Times New Roman"/>
                <a:cs typeface="Times New Roman"/>
                <a:sym typeface="Times New Roman"/>
              </a:rPr>
              <a:t>     			  А                  Э                  И                  О, У              Ө, Ү</a:t>
            </a:r>
            <a:endParaRPr/>
          </a:p>
        </p:txBody>
      </p:sp>
      <p:sp>
        <p:nvSpPr>
          <p:cNvPr id="413" name="Google Shape;413;p31"/>
          <p:cNvSpPr/>
          <p:nvPr/>
        </p:nvSpPr>
        <p:spPr>
          <a:xfrm>
            <a:off x="681145" y="2402814"/>
            <a:ext cx="1428107" cy="914867"/>
          </a:xfrm>
          <a:prstGeom prst="rightArrow">
            <a:avLst>
              <a:gd fmla="val 50000" name="adj1"/>
              <a:gd fmla="val 50000" name="adj2"/>
            </a:avLst>
          </a:prstGeom>
          <a:solidFill>
            <a:schemeClr val="accent5"/>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Эхэнд </a:t>
            </a:r>
            <a:endParaRPr b="1" sz="2400">
              <a:solidFill>
                <a:schemeClr val="dk1"/>
              </a:solidFill>
              <a:latin typeface="Times New Roman"/>
              <a:ea typeface="Times New Roman"/>
              <a:cs typeface="Times New Roman"/>
              <a:sym typeface="Times New Roman"/>
            </a:endParaRPr>
          </a:p>
        </p:txBody>
      </p:sp>
      <p:sp>
        <p:nvSpPr>
          <p:cNvPr id="414" name="Google Shape;414;p31"/>
          <p:cNvSpPr/>
          <p:nvPr/>
        </p:nvSpPr>
        <p:spPr>
          <a:xfrm>
            <a:off x="681143" y="5085023"/>
            <a:ext cx="1428107" cy="914867"/>
          </a:xfrm>
          <a:prstGeom prst="rightArrow">
            <a:avLst>
              <a:gd fmla="val 50000" name="adj1"/>
              <a:gd fmla="val 50000" name="adj2"/>
            </a:avLst>
          </a:prstGeom>
          <a:solidFill>
            <a:schemeClr val="accent5"/>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Адагт</a:t>
            </a:r>
            <a:endParaRPr b="1" sz="2400">
              <a:solidFill>
                <a:schemeClr val="dk1"/>
              </a:solidFill>
              <a:latin typeface="Times New Roman"/>
              <a:ea typeface="Times New Roman"/>
              <a:cs typeface="Times New Roman"/>
              <a:sym typeface="Times New Roman"/>
            </a:endParaRPr>
          </a:p>
        </p:txBody>
      </p:sp>
      <p:sp>
        <p:nvSpPr>
          <p:cNvPr id="415" name="Google Shape;415;p31"/>
          <p:cNvSpPr/>
          <p:nvPr/>
        </p:nvSpPr>
        <p:spPr>
          <a:xfrm>
            <a:off x="681143" y="3754633"/>
            <a:ext cx="1428107" cy="914867"/>
          </a:xfrm>
          <a:prstGeom prst="rightArrow">
            <a:avLst>
              <a:gd fmla="val 50000" name="adj1"/>
              <a:gd fmla="val 50000" name="adj2"/>
            </a:avLst>
          </a:prstGeom>
          <a:solidFill>
            <a:schemeClr val="accent5"/>
          </a:solidFill>
          <a:ln>
            <a:noFill/>
          </a:ln>
          <a:effectLst>
            <a:outerShdw blurRad="149987" algn="ctr" dir="8460000" dist="250190">
              <a:srgbClr val="000000">
                <a:alpha val="2784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Дунд</a:t>
            </a:r>
            <a:endParaRPr b="1" sz="2400">
              <a:solidFill>
                <a:schemeClr val="dk1"/>
              </a:solidFill>
              <a:latin typeface="Times New Roman"/>
              <a:ea typeface="Times New Roman"/>
              <a:cs typeface="Times New Roman"/>
              <a:sym typeface="Times New Roman"/>
            </a:endParaRPr>
          </a:p>
        </p:txBody>
      </p:sp>
      <p:sp>
        <p:nvSpPr>
          <p:cNvPr id="416" name="Google Shape;416;p31"/>
          <p:cNvSpPr txBox="1"/>
          <p:nvPr/>
        </p:nvSpPr>
        <p:spPr>
          <a:xfrm>
            <a:off x="2064995" y="3736703"/>
            <a:ext cx="9784080" cy="859401"/>
          </a:xfrm>
          <a:prstGeom prst="rect">
            <a:avLst/>
          </a:prstGeom>
          <a:noFill/>
          <a:ln>
            <a:noFill/>
          </a:ln>
        </p:spPr>
        <p:txBody>
          <a:bodyPr anchorCtr="0" anchor="ctr" bIns="45700" lIns="91425" spcFirstLastPara="1" rIns="91425" wrap="square" tIns="45700">
            <a:normAutofit/>
          </a:bodyPr>
          <a:lstStyle/>
          <a:p>
            <a:pPr indent="0" lvl="0" marL="0" marR="0" rtl="0" algn="ctr">
              <a:lnSpc>
                <a:spcPct val="85000"/>
              </a:lnSpc>
              <a:spcBef>
                <a:spcPts val="0"/>
              </a:spcBef>
              <a:spcAft>
                <a:spcPts val="0"/>
              </a:spcAft>
              <a:buClr>
                <a:schemeClr val="dk1"/>
              </a:buClr>
              <a:buSzPts val="2800"/>
              <a:buFont typeface="Times New Roman"/>
              <a:buNone/>
            </a:pPr>
            <a:r>
              <a:rPr b="1" lang="en-US" sz="2800" cap="none">
                <a:solidFill>
                  <a:schemeClr val="dk1"/>
                </a:solidFill>
                <a:latin typeface="Times New Roman"/>
                <a:ea typeface="Times New Roman"/>
                <a:cs typeface="Times New Roman"/>
                <a:sym typeface="Times New Roman"/>
              </a:rPr>
              <a:t>БҮХ ЭГШГИЙГ ТИТМЭЭР ЭХЭЛЖ БИЧНЭ.</a:t>
            </a:r>
            <a:endParaRPr b="1" sz="2800" cap="none">
              <a:solidFill>
                <a:schemeClr val="dk1"/>
              </a:solidFill>
              <a:latin typeface="Times New Roman"/>
              <a:ea typeface="Times New Roman"/>
              <a:cs typeface="Times New Roman"/>
              <a:sym typeface="Times New Roman"/>
            </a:endParaRPr>
          </a:p>
        </p:txBody>
      </p:sp>
      <p:pic>
        <p:nvPicPr>
          <p:cNvPr id="417" name="Google Shape;417;p31"/>
          <p:cNvPicPr preferRelativeResize="0"/>
          <p:nvPr/>
        </p:nvPicPr>
        <p:blipFill rotWithShape="1">
          <a:blip r:embed="rId3">
            <a:alphaModFix/>
          </a:blip>
          <a:srcRect b="18653" l="28661" r="28695" t="23772"/>
          <a:stretch/>
        </p:blipFill>
        <p:spPr>
          <a:xfrm>
            <a:off x="3183805" y="5057122"/>
            <a:ext cx="1153551" cy="970671"/>
          </a:xfrm>
          <a:prstGeom prst="rect">
            <a:avLst/>
          </a:prstGeom>
          <a:noFill/>
          <a:ln>
            <a:noFill/>
          </a:ln>
        </p:spPr>
      </p:pic>
      <p:pic>
        <p:nvPicPr>
          <p:cNvPr id="418" name="Google Shape;418;p31"/>
          <p:cNvPicPr preferRelativeResize="0"/>
          <p:nvPr/>
        </p:nvPicPr>
        <p:blipFill rotWithShape="1">
          <a:blip r:embed="rId4">
            <a:alphaModFix/>
          </a:blip>
          <a:srcRect b="0" l="0" r="0" t="0"/>
          <a:stretch/>
        </p:blipFill>
        <p:spPr>
          <a:xfrm>
            <a:off x="5941205" y="5090589"/>
            <a:ext cx="1837755" cy="996035"/>
          </a:xfrm>
          <a:prstGeom prst="rect">
            <a:avLst/>
          </a:prstGeom>
          <a:noFill/>
          <a:ln>
            <a:noFill/>
          </a:ln>
        </p:spPr>
      </p:pic>
      <p:pic>
        <p:nvPicPr>
          <p:cNvPr id="419" name="Google Shape;419;p31"/>
          <p:cNvPicPr preferRelativeResize="0"/>
          <p:nvPr/>
        </p:nvPicPr>
        <p:blipFill rotWithShape="1">
          <a:blip r:embed="rId5">
            <a:alphaModFix/>
          </a:blip>
          <a:srcRect b="0" l="0" r="0" t="0"/>
          <a:stretch/>
        </p:blipFill>
        <p:spPr>
          <a:xfrm>
            <a:off x="8550008" y="5090589"/>
            <a:ext cx="1597118" cy="1053172"/>
          </a:xfrm>
          <a:prstGeom prst="rect">
            <a:avLst/>
          </a:prstGeom>
          <a:noFill/>
          <a:ln>
            <a:noFill/>
          </a:ln>
        </p:spPr>
      </p:pic>
      <p:sp>
        <p:nvSpPr>
          <p:cNvPr id="420" name="Google Shape;420;p31"/>
          <p:cNvSpPr txBox="1"/>
          <p:nvPr>
            <p:ph type="title"/>
          </p:nvPr>
        </p:nvSpPr>
        <p:spPr>
          <a:xfrm>
            <a:off x="838200" y="365126"/>
            <a:ext cx="10515600" cy="68260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ЭГШИГ ҮСЭГ-</a:t>
            </a:r>
            <a:r>
              <a:rPr b="1" i="1" lang="en-US" sz="2400">
                <a:latin typeface="Times New Roman"/>
                <a:ea typeface="Times New Roman"/>
                <a:cs typeface="Times New Roman"/>
                <a:sym typeface="Times New Roman"/>
              </a:rPr>
              <a:t>Vowels</a:t>
            </a:r>
            <a:endParaRPr b="1" i="1" sz="2800">
              <a:latin typeface="Times New Roman"/>
              <a:ea typeface="Times New Roman"/>
              <a:cs typeface="Times New Roman"/>
              <a:sym typeface="Times New Roman"/>
            </a:endParaRPr>
          </a:p>
        </p:txBody>
      </p:sp>
      <p:pic>
        <p:nvPicPr>
          <p:cNvPr id="421" name="Google Shape;421;p31"/>
          <p:cNvPicPr preferRelativeResize="0"/>
          <p:nvPr/>
        </p:nvPicPr>
        <p:blipFill rotWithShape="1">
          <a:blip r:embed="rId6">
            <a:alphaModFix/>
          </a:blip>
          <a:srcRect b="0" l="0" r="0" t="0"/>
          <a:stretch/>
        </p:blipFill>
        <p:spPr>
          <a:xfrm>
            <a:off x="2109249" y="2324936"/>
            <a:ext cx="9493745" cy="1618735"/>
          </a:xfrm>
          <a:prstGeom prst="rect">
            <a:avLst/>
          </a:prstGeom>
          <a:noFill/>
          <a:ln>
            <a:noFill/>
          </a:ln>
        </p:spPr>
      </p:pic>
      <p:sp>
        <p:nvSpPr>
          <p:cNvPr id="422" name="Google Shape;422;p31"/>
          <p:cNvSpPr txBox="1"/>
          <p:nvPr/>
        </p:nvSpPr>
        <p:spPr>
          <a:xfrm>
            <a:off x="3375875" y="6241750"/>
            <a:ext cx="3953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latin typeface="Calibri"/>
                <a:ea typeface="Calibri"/>
                <a:cs typeface="Calibri"/>
                <a:sym typeface="Calibri"/>
              </a:rPr>
              <a:t>https://www.macmillandictionaryblog.com/emoji</a:t>
            </a:r>
            <a:endParaRPr>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6"/>
                                        </p:tgtEl>
                                        <p:attrNameLst>
                                          <p:attrName>style.visibility</p:attrName>
                                        </p:attrNameLst>
                                      </p:cBhvr>
                                      <p:to>
                                        <p:strVal val="visible"/>
                                      </p:to>
                                    </p:set>
                                    <p:animEffect filter="fade" transition="in">
                                      <p:cBhvr>
                                        <p:cTn dur="1000"/>
                                        <p:tgtEl>
                                          <p:spTgt spid="4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2"/>
                                        </p:tgtEl>
                                        <p:attrNameLst>
                                          <p:attrName>style.visibility</p:attrName>
                                        </p:attrNameLst>
                                      </p:cBhvr>
                                      <p:to>
                                        <p:strVal val="visible"/>
                                      </p:to>
                                    </p:set>
                                    <p:anim calcmode="lin" valueType="num">
                                      <p:cBhvr additive="base">
                                        <p:cTn dur="500"/>
                                        <p:tgtEl>
                                          <p:spTgt spid="41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3"/>
                                        </p:tgtEl>
                                        <p:attrNameLst>
                                          <p:attrName>style.visibility</p:attrName>
                                        </p:attrNameLst>
                                      </p:cBhvr>
                                      <p:to>
                                        <p:strVal val="visible"/>
                                      </p:to>
                                    </p:set>
                                    <p:anim calcmode="lin" valueType="num">
                                      <p:cBhvr additive="base">
                                        <p:cTn dur="500"/>
                                        <p:tgtEl>
                                          <p:spTgt spid="41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5"/>
                                        </p:tgtEl>
                                        <p:attrNameLst>
                                          <p:attrName>style.visibility</p:attrName>
                                        </p:attrNameLst>
                                      </p:cBhvr>
                                      <p:to>
                                        <p:strVal val="visible"/>
                                      </p:to>
                                    </p:set>
                                    <p:anim calcmode="lin" valueType="num">
                                      <p:cBhvr additive="base">
                                        <p:cTn dur="500"/>
                                        <p:tgtEl>
                                          <p:spTgt spid="41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4"/>
                                        </p:tgtEl>
                                        <p:attrNameLst>
                                          <p:attrName>style.visibility</p:attrName>
                                        </p:attrNameLst>
                                      </p:cBhvr>
                                      <p:to>
                                        <p:strVal val="visible"/>
                                      </p:to>
                                    </p:set>
                                    <p:anim calcmode="lin" valueType="num">
                                      <p:cBhvr additive="base">
                                        <p:cTn dur="500"/>
                                        <p:tgtEl>
                                          <p:spTgt spid="41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7"/>
                                        </p:tgtEl>
                                        <p:attrNameLst>
                                          <p:attrName>style.visibility</p:attrName>
                                        </p:attrNameLst>
                                      </p:cBhvr>
                                      <p:to>
                                        <p:strVal val="visible"/>
                                      </p:to>
                                    </p:set>
                                    <p:anim calcmode="lin" valueType="num">
                                      <p:cBhvr additive="base">
                                        <p:cTn dur="500"/>
                                        <p:tgtEl>
                                          <p:spTgt spid="41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8"/>
                                        </p:tgtEl>
                                        <p:attrNameLst>
                                          <p:attrName>style.visibility</p:attrName>
                                        </p:attrNameLst>
                                      </p:cBhvr>
                                      <p:to>
                                        <p:strVal val="visible"/>
                                      </p:to>
                                    </p:set>
                                    <p:anim calcmode="lin" valueType="num">
                                      <p:cBhvr additive="base">
                                        <p:cTn dur="500"/>
                                        <p:tgtEl>
                                          <p:spTgt spid="41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19"/>
                                        </p:tgtEl>
                                        <p:attrNameLst>
                                          <p:attrName>style.visibility</p:attrName>
                                        </p:attrNameLst>
                                      </p:cBhvr>
                                      <p:to>
                                        <p:strVal val="visible"/>
                                      </p:to>
                                    </p:set>
                                    <p:anim calcmode="lin" valueType="num">
                                      <p:cBhvr additive="base">
                                        <p:cTn dur="500"/>
                                        <p:tgtEl>
                                          <p:spTgt spid="419"/>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1"/>
                                        </p:tgtEl>
                                        <p:attrNameLst>
                                          <p:attrName>style.visibility</p:attrName>
                                        </p:attrNameLst>
                                      </p:cBhvr>
                                      <p:to>
                                        <p:strVal val="visible"/>
                                      </p:to>
                                    </p:set>
                                    <p:animEffect filter="fade" transition="in">
                                      <p:cBhvr>
                                        <p:cTn dur="1000"/>
                                        <p:tgtEl>
                                          <p:spTgt spid="4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32"/>
          <p:cNvSpPr txBox="1"/>
          <p:nvPr>
            <p:ph type="title"/>
          </p:nvPr>
        </p:nvSpPr>
        <p:spPr>
          <a:xfrm>
            <a:off x="838200" y="365125"/>
            <a:ext cx="10515600" cy="89979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ЭГШИГ ҮСЭГ-</a:t>
            </a:r>
            <a:r>
              <a:rPr b="1" i="1" lang="en-US" sz="2400">
                <a:latin typeface="Times New Roman"/>
                <a:ea typeface="Times New Roman"/>
                <a:cs typeface="Times New Roman"/>
                <a:sym typeface="Times New Roman"/>
              </a:rPr>
              <a:t>Vowels</a:t>
            </a:r>
            <a:endParaRPr b="1" i="1" sz="2800">
              <a:latin typeface="Times New Roman"/>
              <a:ea typeface="Times New Roman"/>
              <a:cs typeface="Times New Roman"/>
              <a:sym typeface="Times New Roman"/>
            </a:endParaRPr>
          </a:p>
        </p:txBody>
      </p:sp>
      <p:sp>
        <p:nvSpPr>
          <p:cNvPr id="428" name="Google Shape;428;p32"/>
          <p:cNvSpPr txBox="1"/>
          <p:nvPr>
            <p:ph idx="1" type="body"/>
          </p:nvPr>
        </p:nvSpPr>
        <p:spPr>
          <a:xfrm>
            <a:off x="5883442" y="1428576"/>
            <a:ext cx="5613141" cy="3882717"/>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6000"/>
              <a:buFont typeface="Noto Sans Symbols"/>
              <a:buNone/>
            </a:pPr>
            <a:r>
              <a:rPr b="0" i="0" lang="en-US" sz="6000" u="none" cap="none" strike="noStrike">
                <a:solidFill>
                  <a:schemeClr val="dk1"/>
                </a:solidFill>
                <a:latin typeface="Times New Roman"/>
                <a:ea typeface="Times New Roman"/>
                <a:cs typeface="Times New Roman"/>
                <a:sym typeface="Times New Roman"/>
              </a:rPr>
              <a:t>	</a:t>
            </a:r>
            <a:r>
              <a:rPr b="0" i="0" lang="en-US" sz="3200" u="none" cap="none" strike="noStrike">
                <a:solidFill>
                  <a:schemeClr val="dk1"/>
                </a:solidFill>
                <a:latin typeface="Times New Roman"/>
                <a:ea typeface="Times New Roman"/>
                <a:cs typeface="Times New Roman"/>
                <a:sym typeface="Times New Roman"/>
              </a:rPr>
              <a:t>Монгол бичгийн нэгэн онцлог бол эгшиг, гийгүүлэгч үсгүүд бүгд үгийн эхэнд, үгийн дунд, үгийн  адагт орох 3 хувилбараар бичдэг.  </a:t>
            </a:r>
            <a:endParaRPr b="0" i="0" sz="6000" u="none" cap="none" strike="noStrike">
              <a:solidFill>
                <a:schemeClr val="dk1"/>
              </a:solidFill>
              <a:latin typeface="Times New Roman"/>
              <a:ea typeface="Times New Roman"/>
              <a:cs typeface="Times New Roman"/>
              <a:sym typeface="Times New Roman"/>
            </a:endParaRPr>
          </a:p>
        </p:txBody>
      </p:sp>
      <p:pic>
        <p:nvPicPr>
          <p:cNvPr id="429" name="Google Shape;429;p32"/>
          <p:cNvPicPr preferRelativeResize="0"/>
          <p:nvPr/>
        </p:nvPicPr>
        <p:blipFill rotWithShape="1">
          <a:blip r:embed="rId3">
            <a:alphaModFix/>
          </a:blip>
          <a:srcRect b="0" l="0" r="0" t="0"/>
          <a:stretch/>
        </p:blipFill>
        <p:spPr>
          <a:xfrm>
            <a:off x="9646772" y="4950135"/>
            <a:ext cx="1707028" cy="1786283"/>
          </a:xfrm>
          <a:prstGeom prst="rect">
            <a:avLst/>
          </a:prstGeom>
          <a:noFill/>
          <a:ln>
            <a:noFill/>
          </a:ln>
        </p:spPr>
      </p:pic>
      <p:pic>
        <p:nvPicPr>
          <p:cNvPr id="430" name="Google Shape;430;p32"/>
          <p:cNvPicPr preferRelativeResize="0"/>
          <p:nvPr/>
        </p:nvPicPr>
        <p:blipFill rotWithShape="1">
          <a:blip r:embed="rId4">
            <a:alphaModFix/>
          </a:blip>
          <a:srcRect b="0" l="0" r="0" t="0"/>
          <a:stretch/>
        </p:blipFill>
        <p:spPr>
          <a:xfrm>
            <a:off x="838199" y="1500770"/>
            <a:ext cx="4902459" cy="3672808"/>
          </a:xfrm>
          <a:prstGeom prst="rect">
            <a:avLst/>
          </a:prstGeom>
          <a:noFill/>
          <a:ln>
            <a:noFill/>
          </a:ln>
        </p:spPr>
      </p:pic>
      <p:sp>
        <p:nvSpPr>
          <p:cNvPr id="431" name="Google Shape;431;p32"/>
          <p:cNvSpPr/>
          <p:nvPr/>
        </p:nvSpPr>
        <p:spPr>
          <a:xfrm>
            <a:off x="724478" y="5655413"/>
            <a:ext cx="501618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0" st="0"/>
                                            </p:txEl>
                                          </p:spTgt>
                                        </p:tgtEl>
                                        <p:attrNameLst>
                                          <p:attrName>style.visibility</p:attrName>
                                        </p:attrNameLst>
                                      </p:cBhvr>
                                      <p:to>
                                        <p:strVal val="visible"/>
                                      </p:to>
                                    </p:set>
                                    <p:animEffect filter="fade" transition="in">
                                      <p:cBhvr>
                                        <p:cTn dur="1000"/>
                                        <p:tgtEl>
                                          <p:spTgt spid="42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
                                        </p:tgtEl>
                                        <p:attrNameLst>
                                          <p:attrName>style.visibility</p:attrName>
                                        </p:attrNameLst>
                                      </p:cBhvr>
                                      <p:to>
                                        <p:strVal val="visible"/>
                                      </p:to>
                                    </p:set>
                                    <p:animEffect filter="fade" transition="in">
                                      <p:cBhvr>
                                        <p:cTn dur="1000"/>
                                        <p:tgtEl>
                                          <p:spTgt spid="43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1"/>
                                        </p:tgtEl>
                                        <p:attrNameLst>
                                          <p:attrName>style.visibility</p:attrName>
                                        </p:attrNameLst>
                                      </p:cBhvr>
                                      <p:to>
                                        <p:strVal val="visible"/>
                                      </p:to>
                                    </p:set>
                                    <p:animEffect filter="fade" transition="in">
                                      <p:cBhvr>
                                        <p:cTn dur="1000"/>
                                        <p:tgtEl>
                                          <p:spTgt spid="4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33"/>
          <p:cNvSpPr txBox="1"/>
          <p:nvPr>
            <p:ph type="title"/>
          </p:nvPr>
        </p:nvSpPr>
        <p:spPr>
          <a:xfrm>
            <a:off x="776056" y="335279"/>
            <a:ext cx="10515600" cy="5752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100"/>
              <a:buFont typeface="Times New Roman"/>
              <a:buNone/>
            </a:pPr>
            <a:r>
              <a:rPr b="1" lang="en-US" sz="3100">
                <a:latin typeface="Times New Roman"/>
                <a:ea typeface="Times New Roman"/>
                <a:cs typeface="Times New Roman"/>
                <a:sym typeface="Times New Roman"/>
              </a:rPr>
              <a:t>БАТАТГАЛ </a:t>
            </a:r>
            <a:r>
              <a:rPr b="1" i="1" lang="en-US" sz="1800">
                <a:latin typeface="Times New Roman"/>
                <a:ea typeface="Times New Roman"/>
                <a:cs typeface="Times New Roman"/>
                <a:sym typeface="Times New Roman"/>
              </a:rPr>
              <a:t>- </a:t>
            </a:r>
            <a:r>
              <a:rPr i="1" lang="en-US" sz="2400">
                <a:latin typeface="Times New Roman"/>
                <a:ea typeface="Times New Roman"/>
                <a:cs typeface="Times New Roman"/>
                <a:sym typeface="Times New Roman"/>
              </a:rPr>
              <a:t>Practice and overview of previous lecture</a:t>
            </a:r>
            <a:endParaRPr i="1" sz="3600">
              <a:latin typeface="Times New Roman"/>
              <a:ea typeface="Times New Roman"/>
              <a:cs typeface="Times New Roman"/>
              <a:sym typeface="Times New Roman"/>
            </a:endParaRPr>
          </a:p>
        </p:txBody>
      </p:sp>
      <p:pic>
        <p:nvPicPr>
          <p:cNvPr id="437" name="Google Shape;437;p33"/>
          <p:cNvPicPr preferRelativeResize="0"/>
          <p:nvPr/>
        </p:nvPicPr>
        <p:blipFill rotWithShape="1">
          <a:blip r:embed="rId3">
            <a:alphaModFix/>
          </a:blip>
          <a:srcRect b="0" l="0" r="0" t="0"/>
          <a:stretch/>
        </p:blipFill>
        <p:spPr>
          <a:xfrm>
            <a:off x="776056" y="1323890"/>
            <a:ext cx="10429875" cy="4210219"/>
          </a:xfrm>
          <a:prstGeom prst="rect">
            <a:avLst/>
          </a:prstGeom>
          <a:noFill/>
          <a:ln>
            <a:noFill/>
          </a:ln>
        </p:spPr>
      </p:pic>
      <p:pic>
        <p:nvPicPr>
          <p:cNvPr id="438" name="Google Shape;438;p33"/>
          <p:cNvPicPr preferRelativeResize="0"/>
          <p:nvPr/>
        </p:nvPicPr>
        <p:blipFill rotWithShape="1">
          <a:blip r:embed="rId4">
            <a:alphaModFix/>
          </a:blip>
          <a:srcRect b="0" l="0" r="0" t="0"/>
          <a:stretch/>
        </p:blipFill>
        <p:spPr>
          <a:xfrm>
            <a:off x="9034216" y="4950135"/>
            <a:ext cx="1707028" cy="1786283"/>
          </a:xfrm>
          <a:prstGeom prst="rect">
            <a:avLst/>
          </a:prstGeom>
          <a:noFill/>
          <a:ln>
            <a:noFill/>
          </a:ln>
        </p:spPr>
      </p:pic>
      <p:sp>
        <p:nvSpPr>
          <p:cNvPr id="439" name="Google Shape;439;p33"/>
          <p:cNvSpPr/>
          <p:nvPr/>
        </p:nvSpPr>
        <p:spPr>
          <a:xfrm>
            <a:off x="776056" y="5947447"/>
            <a:ext cx="501618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7"/>
                                        </p:tgtEl>
                                        <p:attrNameLst>
                                          <p:attrName>style.visibility</p:attrName>
                                        </p:attrNameLst>
                                      </p:cBhvr>
                                      <p:to>
                                        <p:strVal val="visible"/>
                                      </p:to>
                                    </p:set>
                                    <p:animEffect filter="fade" transition="in">
                                      <p:cBhvr>
                                        <p:cTn dur="1000"/>
                                        <p:tgtEl>
                                          <p:spTgt spid="43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9"/>
                                        </p:tgtEl>
                                        <p:attrNameLst>
                                          <p:attrName>style.visibility</p:attrName>
                                        </p:attrNameLst>
                                      </p:cBhvr>
                                      <p:to>
                                        <p:strVal val="visible"/>
                                      </p:to>
                                    </p:set>
                                    <p:animEffect filter="fade" transition="in">
                                      <p:cBhvr>
                                        <p:cTn dur="1000"/>
                                        <p:tgtEl>
                                          <p:spTgt spid="4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pic>
        <p:nvPicPr>
          <p:cNvPr id="444" name="Google Shape;444;p34"/>
          <p:cNvPicPr preferRelativeResize="0"/>
          <p:nvPr>
            <p:ph idx="1" type="body"/>
          </p:nvPr>
        </p:nvPicPr>
        <p:blipFill rotWithShape="1">
          <a:blip r:embed="rId3">
            <a:alphaModFix/>
          </a:blip>
          <a:srcRect b="0" l="0" r="0" t="0"/>
          <a:stretch/>
        </p:blipFill>
        <p:spPr>
          <a:xfrm>
            <a:off x="1100831" y="1453254"/>
            <a:ext cx="5406501" cy="3145377"/>
          </a:xfrm>
          <a:prstGeom prst="rect">
            <a:avLst/>
          </a:prstGeom>
          <a:noFill/>
          <a:ln>
            <a:noFill/>
          </a:ln>
        </p:spPr>
      </p:pic>
      <p:pic>
        <p:nvPicPr>
          <p:cNvPr id="445" name="Google Shape;445;p34"/>
          <p:cNvPicPr preferRelativeResize="0"/>
          <p:nvPr/>
        </p:nvPicPr>
        <p:blipFill rotWithShape="1">
          <a:blip r:embed="rId4">
            <a:alphaModFix/>
          </a:blip>
          <a:srcRect b="0" l="0" r="0" t="0"/>
          <a:stretch/>
        </p:blipFill>
        <p:spPr>
          <a:xfrm>
            <a:off x="9078604" y="4444108"/>
            <a:ext cx="1707028" cy="1786283"/>
          </a:xfrm>
          <a:prstGeom prst="rect">
            <a:avLst/>
          </a:prstGeom>
          <a:noFill/>
          <a:ln>
            <a:noFill/>
          </a:ln>
        </p:spPr>
      </p:pic>
      <p:pic>
        <p:nvPicPr>
          <p:cNvPr id="446" name="Google Shape;446;p34"/>
          <p:cNvPicPr preferRelativeResize="0"/>
          <p:nvPr/>
        </p:nvPicPr>
        <p:blipFill rotWithShape="1">
          <a:blip r:embed="rId5">
            <a:alphaModFix/>
          </a:blip>
          <a:srcRect b="0" l="0" r="0" t="0"/>
          <a:stretch/>
        </p:blipFill>
        <p:spPr>
          <a:xfrm>
            <a:off x="7178366" y="1453254"/>
            <a:ext cx="3800475" cy="3145377"/>
          </a:xfrm>
          <a:prstGeom prst="rect">
            <a:avLst/>
          </a:prstGeom>
          <a:noFill/>
          <a:ln>
            <a:noFill/>
          </a:ln>
        </p:spPr>
      </p:pic>
      <p:sp>
        <p:nvSpPr>
          <p:cNvPr id="447" name="Google Shape;447;p34"/>
          <p:cNvSpPr/>
          <p:nvPr/>
        </p:nvSpPr>
        <p:spPr>
          <a:xfrm>
            <a:off x="870782" y="5830281"/>
            <a:ext cx="501618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4"/>
                                        </p:tgtEl>
                                        <p:attrNameLst>
                                          <p:attrName>style.visibility</p:attrName>
                                        </p:attrNameLst>
                                      </p:cBhvr>
                                      <p:to>
                                        <p:strVal val="visible"/>
                                      </p:to>
                                    </p:set>
                                    <p:animEffect filter="fade" transition="in">
                                      <p:cBhvr>
                                        <p:cTn dur="1000"/>
                                        <p:tgtEl>
                                          <p:spTgt spid="4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6"/>
                                        </p:tgtEl>
                                        <p:attrNameLst>
                                          <p:attrName>style.visibility</p:attrName>
                                        </p:attrNameLst>
                                      </p:cBhvr>
                                      <p:to>
                                        <p:strVal val="visible"/>
                                      </p:to>
                                    </p:set>
                                    <p:animEffect filter="fade" transition="in">
                                      <p:cBhvr>
                                        <p:cTn dur="1000"/>
                                        <p:tgtEl>
                                          <p:spTgt spid="4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7"/>
                                        </p:tgtEl>
                                        <p:attrNameLst>
                                          <p:attrName>style.visibility</p:attrName>
                                        </p:attrNameLst>
                                      </p:cBhvr>
                                      <p:to>
                                        <p:strVal val="visible"/>
                                      </p:to>
                                    </p:set>
                                    <p:animEffect filter="fade" transition="in">
                                      <p:cBhvr>
                                        <p:cTn dur="1000"/>
                                        <p:tgtEl>
                                          <p:spTgt spid="4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pic>
        <p:nvPicPr>
          <p:cNvPr id="452" name="Google Shape;452;p35"/>
          <p:cNvPicPr preferRelativeResize="0"/>
          <p:nvPr>
            <p:ph idx="1" type="body"/>
          </p:nvPr>
        </p:nvPicPr>
        <p:blipFill rotWithShape="1">
          <a:blip r:embed="rId3">
            <a:alphaModFix/>
          </a:blip>
          <a:srcRect b="0" l="0" r="0" t="0"/>
          <a:stretch/>
        </p:blipFill>
        <p:spPr>
          <a:xfrm>
            <a:off x="838200" y="1623693"/>
            <a:ext cx="10515600" cy="4155670"/>
          </a:xfrm>
          <a:prstGeom prst="rect">
            <a:avLst/>
          </a:prstGeom>
          <a:noFill/>
          <a:ln>
            <a:noFill/>
          </a:ln>
        </p:spPr>
      </p:pic>
      <p:sp>
        <p:nvSpPr>
          <p:cNvPr id="453" name="Google Shape;453;p35"/>
          <p:cNvSpPr txBox="1"/>
          <p:nvPr/>
        </p:nvSpPr>
        <p:spPr>
          <a:xfrm>
            <a:off x="1757778" y="672029"/>
            <a:ext cx="890430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ДАСГАЛ-ЭГШИГ ҮСГЭЭР БҮТСЭН ҮГ-</a:t>
            </a:r>
            <a:r>
              <a:rPr b="1" i="1" lang="en-US" sz="2400">
                <a:solidFill>
                  <a:schemeClr val="dk1"/>
                </a:solidFill>
                <a:latin typeface="Times New Roman"/>
                <a:ea typeface="Times New Roman"/>
                <a:cs typeface="Times New Roman"/>
                <a:sym typeface="Times New Roman"/>
              </a:rPr>
              <a:t>Exercise</a:t>
            </a:r>
            <a:endParaRPr i="1" sz="2400">
              <a:solidFill>
                <a:schemeClr val="dk1"/>
              </a:solidFill>
              <a:latin typeface="Times New Roman"/>
              <a:ea typeface="Times New Roman"/>
              <a:cs typeface="Times New Roman"/>
              <a:sym typeface="Times New Roman"/>
            </a:endParaRPr>
          </a:p>
        </p:txBody>
      </p:sp>
      <p:pic>
        <p:nvPicPr>
          <p:cNvPr id="454" name="Google Shape;454;p35"/>
          <p:cNvPicPr preferRelativeResize="0"/>
          <p:nvPr/>
        </p:nvPicPr>
        <p:blipFill rotWithShape="1">
          <a:blip r:embed="rId4">
            <a:alphaModFix/>
          </a:blip>
          <a:srcRect b="0" l="0" r="0" t="0"/>
          <a:stretch/>
        </p:blipFill>
        <p:spPr>
          <a:xfrm>
            <a:off x="9034216" y="4950135"/>
            <a:ext cx="1707028" cy="1786283"/>
          </a:xfrm>
          <a:prstGeom prst="rect">
            <a:avLst/>
          </a:prstGeom>
          <a:noFill/>
          <a:ln>
            <a:noFill/>
          </a:ln>
        </p:spPr>
      </p:pic>
      <p:sp>
        <p:nvSpPr>
          <p:cNvPr id="455" name="Google Shape;455;p35"/>
          <p:cNvSpPr/>
          <p:nvPr/>
        </p:nvSpPr>
        <p:spPr>
          <a:xfrm>
            <a:off x="838200" y="6057835"/>
            <a:ext cx="501618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rgbClr val="000000"/>
                </a:solidFill>
                <a:latin typeface="Times New Roman"/>
                <a:ea typeface="Times New Roman"/>
                <a:cs typeface="Times New Roman"/>
                <a:sym typeface="Times New Roman"/>
              </a:rPr>
              <a:t>Picture by: “Үндэсний бичиг YI” сурах бичиг</a:t>
            </a:r>
            <a:endParaRPr i="1" sz="20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2"/>
                                        </p:tgtEl>
                                        <p:attrNameLst>
                                          <p:attrName>style.visibility</p:attrName>
                                        </p:attrNameLst>
                                      </p:cBhvr>
                                      <p:to>
                                        <p:strVal val="visible"/>
                                      </p:to>
                                    </p:set>
                                    <p:animEffect filter="fade" transition="in">
                                      <p:cBhvr>
                                        <p:cTn dur="1000"/>
                                        <p:tgtEl>
                                          <p:spTgt spid="45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5"/>
                                        </p:tgtEl>
                                        <p:attrNameLst>
                                          <p:attrName>style.visibility</p:attrName>
                                        </p:attrNameLst>
                                      </p:cBhvr>
                                      <p:to>
                                        <p:strVal val="visible"/>
                                      </p:to>
                                    </p:set>
                                    <p:animEffect filter="fade" transition="in">
                                      <p:cBhvr>
                                        <p:cTn dur="1000"/>
                                        <p:tgtEl>
                                          <p:spTgt spid="4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cxnSp>
        <p:nvCxnSpPr>
          <p:cNvPr id="461" name="Google Shape;461;p3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62" name="Google Shape;462;p36"/>
          <p:cNvSpPr/>
          <p:nvPr/>
        </p:nvSpPr>
        <p:spPr>
          <a:xfrm>
            <a:off x="4052338" y="328398"/>
            <a:ext cx="5520229" cy="61324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2800">
                <a:solidFill>
                  <a:schemeClr val="dk1"/>
                </a:solidFill>
                <a:latin typeface="Times New Roman"/>
                <a:ea typeface="Times New Roman"/>
                <a:cs typeface="Times New Roman"/>
                <a:sym typeface="Times New Roman"/>
              </a:rPr>
              <a:t>ГЭРИЙН ДААЛГАВАР</a:t>
            </a:r>
            <a:r>
              <a:rPr b="1" i="1" lang="en-US" sz="3200">
                <a:solidFill>
                  <a:schemeClr val="dk1"/>
                </a:solidFill>
                <a:latin typeface="Times New Roman"/>
                <a:ea typeface="Times New Roman"/>
                <a:cs typeface="Times New Roman"/>
                <a:sym typeface="Times New Roman"/>
              </a:rPr>
              <a:t>-</a:t>
            </a:r>
            <a:r>
              <a:rPr b="1" i="1" lang="en-US" sz="2400">
                <a:solidFill>
                  <a:schemeClr val="dk1"/>
                </a:solidFill>
                <a:latin typeface="Times New Roman"/>
                <a:ea typeface="Times New Roman"/>
                <a:cs typeface="Times New Roman"/>
                <a:sym typeface="Times New Roman"/>
              </a:rPr>
              <a:t>Homework</a:t>
            </a:r>
            <a:endParaRPr i="1" sz="3200">
              <a:solidFill>
                <a:schemeClr val="dk1"/>
              </a:solidFill>
              <a:latin typeface="Times New Roman"/>
              <a:ea typeface="Times New Roman"/>
              <a:cs typeface="Times New Roman"/>
              <a:sym typeface="Times New Roman"/>
            </a:endParaRPr>
          </a:p>
        </p:txBody>
      </p:sp>
      <p:pic>
        <p:nvPicPr>
          <p:cNvPr descr="Мөнх тэнгэрийн бичиг-2016” үзэсгэлэн болж байна_CCTV.com Монгол _央视网(cctv.com)" id="463" name="Google Shape;463;p36"/>
          <p:cNvPicPr preferRelativeResize="0"/>
          <p:nvPr>
            <p:ph idx="1" type="body"/>
          </p:nvPr>
        </p:nvPicPr>
        <p:blipFill rotWithShape="1">
          <a:blip r:embed="rId3">
            <a:alphaModFix/>
          </a:blip>
          <a:srcRect b="0" l="0" r="0" t="0"/>
          <a:stretch/>
        </p:blipFill>
        <p:spPr>
          <a:xfrm>
            <a:off x="774286" y="1194341"/>
            <a:ext cx="3769903" cy="5329857"/>
          </a:xfrm>
          <a:prstGeom prst="rect">
            <a:avLst/>
          </a:prstGeom>
          <a:noFill/>
          <a:ln>
            <a:noFill/>
          </a:ln>
        </p:spPr>
      </p:pic>
      <p:pic>
        <p:nvPicPr>
          <p:cNvPr id="464" name="Google Shape;464;p36"/>
          <p:cNvPicPr preferRelativeResize="0"/>
          <p:nvPr/>
        </p:nvPicPr>
        <p:blipFill rotWithShape="1">
          <a:blip r:embed="rId4">
            <a:alphaModFix/>
          </a:blip>
          <a:srcRect b="0" l="0" r="0" t="0"/>
          <a:stretch/>
        </p:blipFill>
        <p:spPr>
          <a:xfrm>
            <a:off x="5031784" y="3460959"/>
            <a:ext cx="4343400" cy="3048000"/>
          </a:xfrm>
          <a:prstGeom prst="rect">
            <a:avLst/>
          </a:prstGeom>
          <a:noFill/>
          <a:ln>
            <a:noFill/>
          </a:ln>
        </p:spPr>
      </p:pic>
      <p:pic>
        <p:nvPicPr>
          <p:cNvPr id="465" name="Google Shape;465;p36"/>
          <p:cNvPicPr preferRelativeResize="0"/>
          <p:nvPr/>
        </p:nvPicPr>
        <p:blipFill rotWithShape="1">
          <a:blip r:embed="rId5">
            <a:alphaModFix/>
          </a:blip>
          <a:srcRect b="0" l="0" r="0" t="0"/>
          <a:stretch/>
        </p:blipFill>
        <p:spPr>
          <a:xfrm>
            <a:off x="5461459" y="1678101"/>
            <a:ext cx="6425741" cy="285927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3"/>
                                        </p:tgtEl>
                                        <p:attrNameLst>
                                          <p:attrName>style.visibility</p:attrName>
                                        </p:attrNameLst>
                                      </p:cBhvr>
                                      <p:to>
                                        <p:strVal val="visible"/>
                                      </p:to>
                                    </p:set>
                                    <p:animEffect filter="fade" transition="in">
                                      <p:cBhvr>
                                        <p:cTn dur="1000"/>
                                        <p:tgtEl>
                                          <p:spTgt spid="46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4"/>
                                        </p:tgtEl>
                                        <p:attrNameLst>
                                          <p:attrName>style.visibility</p:attrName>
                                        </p:attrNameLst>
                                      </p:cBhvr>
                                      <p:to>
                                        <p:strVal val="visible"/>
                                      </p:to>
                                    </p:set>
                                    <p:animEffect filter="fade" transition="in">
                                      <p:cBhvr>
                                        <p:cTn dur="1000"/>
                                        <p:tgtEl>
                                          <p:spTgt spid="4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37"/>
          <p:cNvSpPr txBox="1"/>
          <p:nvPr>
            <p:ph type="title"/>
          </p:nvPr>
        </p:nvSpPr>
        <p:spPr>
          <a:xfrm>
            <a:off x="838200" y="365126"/>
            <a:ext cx="10515600" cy="7357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Ашигласан материал</a:t>
            </a:r>
            <a:r>
              <a:rPr b="1" i="1" lang="en-US" sz="2400">
                <a:latin typeface="Times New Roman"/>
                <a:ea typeface="Times New Roman"/>
                <a:cs typeface="Times New Roman"/>
                <a:sym typeface="Times New Roman"/>
              </a:rPr>
              <a:t>-Reference</a:t>
            </a:r>
            <a:endParaRPr/>
          </a:p>
        </p:txBody>
      </p:sp>
      <p:sp>
        <p:nvSpPr>
          <p:cNvPr id="472" name="Google Shape;472;p37"/>
          <p:cNvSpPr txBox="1"/>
          <p:nvPr>
            <p:ph idx="1" type="body"/>
          </p:nvPr>
        </p:nvSpPr>
        <p:spPr>
          <a:xfrm>
            <a:off x="792480" y="1100832"/>
            <a:ext cx="10561320" cy="4983549"/>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100000"/>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b="1" lang="en-US" sz="2900">
                <a:latin typeface="Times New Roman"/>
                <a:ea typeface="Times New Roman"/>
                <a:cs typeface="Times New Roman"/>
                <a:sym typeface="Times New Roman"/>
              </a:rPr>
              <a:t>Ном зүй: </a:t>
            </a:r>
            <a:endParaRPr/>
          </a:p>
          <a:p>
            <a:pPr indent="-514381" lvl="0" marL="514350" rtl="0" algn="l">
              <a:lnSpc>
                <a:spcPct val="90000"/>
              </a:lnSpc>
              <a:spcBef>
                <a:spcPts val="1000"/>
              </a:spcBef>
              <a:spcAft>
                <a:spcPts val="0"/>
              </a:spcAft>
              <a:buClr>
                <a:schemeClr val="dk1"/>
              </a:buClr>
              <a:buSzPct val="100000"/>
              <a:buFont typeface="Arial"/>
              <a:buAutoNum type="arabicPeriod"/>
            </a:pPr>
            <a:r>
              <a:rPr lang="en-US" sz="2900">
                <a:latin typeface="Times New Roman"/>
                <a:ea typeface="Times New Roman"/>
                <a:cs typeface="Times New Roman"/>
                <a:sym typeface="Times New Roman"/>
              </a:rPr>
              <a:t>Монгол бичгийн сургалтын үзүүлэн</a:t>
            </a:r>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Мөнхцэцэг Г., Орхон Б. Монгол орон судлал. СУИС, УБ.,2021</a:t>
            </a:r>
            <a:endParaRPr b="1" sz="2900">
              <a:latin typeface="Times New Roman"/>
              <a:ea typeface="Times New Roman"/>
              <a:cs typeface="Times New Roman"/>
              <a:sym typeface="Times New Roman"/>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Орчин цагийн монгол хэл. МУБИС, УБ.,2004</a:t>
            </a:r>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Үндэсний бичиг-YI, УБ.,2018</a:t>
            </a:r>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Үндэсний бичгийн видео хичээл: БСШУЯ, УБ.,2015 </a:t>
            </a:r>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Чоймаа Ш., Алтанцэцэг М. Монгол бичгийн сурах бичиг УБ., 1992</a:t>
            </a:r>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Чоймаа Ш. Монгол бичиг УБ., 1989</a:t>
            </a:r>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Эх хэл бичиг сэтгүүл. УБ.,2012, №1</a:t>
            </a:r>
            <a:endParaRPr/>
          </a:p>
          <a:p>
            <a:pPr indent="0" lvl="0" marL="0" rtl="0" algn="l">
              <a:lnSpc>
                <a:spcPct val="90000"/>
              </a:lnSpc>
              <a:spcBef>
                <a:spcPts val="1000"/>
              </a:spcBef>
              <a:spcAft>
                <a:spcPts val="0"/>
              </a:spcAft>
              <a:buClr>
                <a:schemeClr val="dk1"/>
              </a:buClr>
              <a:buSzPct val="100000"/>
              <a:buNone/>
            </a:pPr>
            <a:r>
              <a:rPr b="1" lang="en-US" sz="2900">
                <a:latin typeface="Times New Roman"/>
                <a:ea typeface="Times New Roman"/>
                <a:cs typeface="Times New Roman"/>
                <a:sym typeface="Times New Roman"/>
              </a:rPr>
              <a:t>Цахим эх сурвалж: </a:t>
            </a:r>
            <a:endParaRPr sz="2900">
              <a:latin typeface="Times New Roman"/>
              <a:ea typeface="Times New Roman"/>
              <a:cs typeface="Times New Roman"/>
              <a:sym typeface="Times New Roman"/>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Google.com</a:t>
            </a:r>
            <a:endParaRPr sz="2900">
              <a:latin typeface="Times New Roman"/>
              <a:ea typeface="Times New Roman"/>
              <a:cs typeface="Times New Roman"/>
              <a:sym typeface="Times New Roman"/>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Yutube.com</a:t>
            </a:r>
            <a:endParaRPr sz="2900">
              <a:latin typeface="Times New Roman"/>
              <a:ea typeface="Times New Roman"/>
              <a:cs typeface="Times New Roman"/>
              <a:sym typeface="Times New Roman"/>
            </a:endParaRPr>
          </a:p>
          <a:p>
            <a:pPr indent="-514381" lvl="0" marL="514350" rtl="0" algn="l">
              <a:lnSpc>
                <a:spcPct val="90000"/>
              </a:lnSpc>
              <a:spcBef>
                <a:spcPts val="1000"/>
              </a:spcBef>
              <a:spcAft>
                <a:spcPts val="0"/>
              </a:spcAft>
              <a:buClr>
                <a:schemeClr val="dk1"/>
              </a:buClr>
              <a:buSzPct val="100000"/>
              <a:buAutoNum type="arabicPeriod"/>
            </a:pPr>
            <a:r>
              <a:rPr lang="en-US" sz="2900">
                <a:latin typeface="Times New Roman"/>
                <a:ea typeface="Times New Roman"/>
                <a:cs typeface="Times New Roman"/>
                <a:sym typeface="Times New Roman"/>
              </a:rPr>
              <a:t>http:/mn.wikipedia.org/</a:t>
            </a:r>
            <a:endParaRPr sz="2900">
              <a:latin typeface="Times New Roman"/>
              <a:ea typeface="Times New Roman"/>
              <a:cs typeface="Times New Roman"/>
              <a:sym typeface="Times New Roman"/>
            </a:endParaRPr>
          </a:p>
          <a:p>
            <a:pPr indent="-514381" lvl="0" marL="514350" rtl="0" algn="l">
              <a:lnSpc>
                <a:spcPct val="90000"/>
              </a:lnSpc>
              <a:spcBef>
                <a:spcPts val="1000"/>
              </a:spcBef>
              <a:spcAft>
                <a:spcPts val="0"/>
              </a:spcAft>
              <a:buClr>
                <a:schemeClr val="dk1"/>
              </a:buClr>
              <a:buSzPct val="100000"/>
              <a:buAutoNum type="arabicPeriod"/>
            </a:pPr>
            <a:r>
              <a:rPr lang="en-US" sz="2900" u="sng">
                <a:solidFill>
                  <a:schemeClr val="hlink"/>
                </a:solidFill>
                <a:latin typeface="Times New Roman"/>
                <a:ea typeface="Times New Roman"/>
                <a:cs typeface="Times New Roman"/>
                <a:sym typeface="Times New Roman"/>
                <a:hlinkClick r:id="rId3"/>
              </a:rPr>
              <a:t>https://mongolisch24.de/mn/</a:t>
            </a:r>
            <a:endParaRPr sz="2900">
              <a:latin typeface="Times New Roman"/>
              <a:ea typeface="Times New Roman"/>
              <a:cs typeface="Times New Roman"/>
              <a:sym typeface="Times New Roman"/>
            </a:endParaRPr>
          </a:p>
          <a:p>
            <a:pPr indent="-113537" lvl="0" marL="228600" rtl="0" algn="l">
              <a:lnSpc>
                <a:spcPct val="90000"/>
              </a:lnSpc>
              <a:spcBef>
                <a:spcPts val="1000"/>
              </a:spcBef>
              <a:spcAft>
                <a:spcPts val="0"/>
              </a:spcAft>
              <a:buClr>
                <a:schemeClr val="dk1"/>
              </a:buClr>
              <a:buSzPct val="100000"/>
              <a:buFont typeface="Calibri"/>
              <a:buNone/>
            </a:pPr>
            <a:r>
              <a:t/>
            </a:r>
            <a:endParaRPr sz="2900">
              <a:latin typeface="Times New Roman"/>
              <a:ea typeface="Times New Roman"/>
              <a:cs typeface="Times New Roman"/>
              <a:sym typeface="Times New Roman"/>
            </a:endParaRPr>
          </a:p>
          <a:p>
            <a:pPr indent="-117475" lvl="0" marL="228600" rtl="0" algn="l">
              <a:lnSpc>
                <a:spcPct val="90000"/>
              </a:lnSpc>
              <a:spcBef>
                <a:spcPts val="1000"/>
              </a:spcBef>
              <a:spcAft>
                <a:spcPts val="0"/>
              </a:spcAft>
              <a:buClr>
                <a:schemeClr val="dk1"/>
              </a:buClr>
              <a:buSzPct val="100000"/>
              <a:buFont typeface="Calibri"/>
              <a:buNone/>
            </a:pPr>
            <a:r>
              <a:t/>
            </a:r>
            <a:endParaRPr>
              <a:latin typeface="Times New Roman"/>
              <a:ea typeface="Times New Roman"/>
              <a:cs typeface="Times New Roman"/>
              <a:sym typeface="Times New Roman"/>
            </a:endParaRPr>
          </a:p>
          <a:p>
            <a:pPr indent="-117475" lvl="0" marL="228600" rtl="0" algn="l">
              <a:lnSpc>
                <a:spcPct val="90000"/>
              </a:lnSpc>
              <a:spcBef>
                <a:spcPts val="1000"/>
              </a:spcBef>
              <a:spcAft>
                <a:spcPts val="0"/>
              </a:spcAft>
              <a:buClr>
                <a:schemeClr val="dk1"/>
              </a:buClr>
              <a:buSzPct val="100000"/>
              <a:buFont typeface="Calibri"/>
              <a:buNone/>
            </a:pPr>
            <a:r>
              <a:t/>
            </a:r>
            <a:endParaRPr>
              <a:latin typeface="Times New Roman"/>
              <a:ea typeface="Times New Roman"/>
              <a:cs typeface="Times New Roman"/>
              <a:sym typeface="Times New Roman"/>
            </a:endParaRPr>
          </a:p>
          <a:p>
            <a:pPr indent="-117475" lvl="0" marL="228600" rtl="0" algn="l">
              <a:lnSpc>
                <a:spcPct val="90000"/>
              </a:lnSpc>
              <a:spcBef>
                <a:spcPts val="1000"/>
              </a:spcBef>
              <a:spcAft>
                <a:spcPts val="0"/>
              </a:spcAft>
              <a:buClr>
                <a:schemeClr val="dk1"/>
              </a:buClr>
              <a:buSzPct val="100000"/>
              <a:buFont typeface="Calibri"/>
              <a:buNone/>
            </a:pPr>
            <a:r>
              <a:t/>
            </a:r>
            <a:endParaRPr>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2020-02-03T04:01:33Z</dcterms:created>
  <dc:creator>Windows User</dc:creator>
</cp:coreProperties>
</file>