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gPdVz65QNGxVy2+VrU16ac1eEIJ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 name="Google Shape;106;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7" name="Google Shape;487;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8" name="Google Shape;488;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8" name="Google Shape;508;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0" name="Google Shape;52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2"/>
          <p:cNvSpPr/>
          <p:nvPr>
            <p:ph idx="2" type="pic"/>
          </p:nvPr>
        </p:nvSpPr>
        <p:spPr>
          <a:xfrm>
            <a:off x="5183188" y="987425"/>
            <a:ext cx="6172200" cy="4873625"/>
          </a:xfrm>
          <a:prstGeom prst="rect">
            <a:avLst/>
          </a:prstGeom>
          <a:noFill/>
          <a:ln>
            <a:noFill/>
          </a:ln>
        </p:spPr>
      </p:sp>
      <p:sp>
        <p:nvSpPr>
          <p:cNvPr id="68" name="Google Shape;68;p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18.png"/><Relationship Id="rId5" Type="http://schemas.openxmlformats.org/officeDocument/2006/relationships/image" Target="../media/image3.png"/></Relationships>
</file>

<file path=ppt/slides/_rels/slide4.xml.rels><?xml version="1.0" encoding="UTF-8" standalone="yes"?><Relationships xmlns="http://schemas.openxmlformats.org/package/2006/relationships"><Relationship Id="rId11" Type="http://schemas.openxmlformats.org/officeDocument/2006/relationships/image" Target="../media/image15.png"/><Relationship Id="rId10" Type="http://schemas.openxmlformats.org/officeDocument/2006/relationships/image" Target="../media/image11.png"/><Relationship Id="rId13" Type="http://schemas.openxmlformats.org/officeDocument/2006/relationships/image" Target="../media/image25.png"/><Relationship Id="rId12"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13.png"/><Relationship Id="rId7" Type="http://schemas.openxmlformats.org/officeDocument/2006/relationships/image" Target="../media/image10.png"/><Relationship Id="rId8"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0.png"/><Relationship Id="rId4" Type="http://schemas.openxmlformats.org/officeDocument/2006/relationships/image" Target="../media/image19.png"/><Relationship Id="rId5" Type="http://schemas.openxmlformats.org/officeDocument/2006/relationships/image" Target="../media/image22.png"/><Relationship Id="rId6" Type="http://schemas.openxmlformats.org/officeDocument/2006/relationships/image" Target="../media/image8.png"/><Relationship Id="rId7" Type="http://schemas.openxmlformats.org/officeDocument/2006/relationships/image" Target="../media/image2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1.png"/><Relationship Id="rId4" Type="http://schemas.openxmlformats.org/officeDocument/2006/relationships/image" Target="../media/image16.png"/><Relationship Id="rId5" Type="http://schemas.openxmlformats.org/officeDocument/2006/relationships/image" Target="../media/image24.png"/><Relationship Id="rId6" Type="http://schemas.openxmlformats.org/officeDocument/2006/relationships/image" Target="../media/image8.png"/><Relationship Id="rId7" Type="http://schemas.openxmlformats.org/officeDocument/2006/relationships/image" Target="../media/image2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3.png"/><Relationship Id="rId4" Type="http://schemas.openxmlformats.org/officeDocument/2006/relationships/image" Target="../media/image17.png"/><Relationship Id="rId5" Type="http://schemas.openxmlformats.org/officeDocument/2006/relationships/image" Target="../media/image27.png"/><Relationship Id="rId6" Type="http://schemas.openxmlformats.org/officeDocument/2006/relationships/image" Target="../media/image8.png"/><Relationship Id="rId7" Type="http://schemas.openxmlformats.org/officeDocument/2006/relationships/image" Target="../media/image2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6.png"/><Relationship Id="rId4" Type="http://schemas.openxmlformats.org/officeDocument/2006/relationships/image" Target="../media/image29.png"/><Relationship Id="rId5" Type="http://schemas.openxmlformats.org/officeDocument/2006/relationships/image" Target="../media/image28.png"/><Relationship Id="rId6" Type="http://schemas.openxmlformats.org/officeDocument/2006/relationships/image" Target="../media/image8.png"/><Relationship Id="rId7" Type="http://schemas.openxmlformats.org/officeDocument/2006/relationships/image" Target="../media/image2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2.png"/><Relationship Id="rId4" Type="http://schemas.openxmlformats.org/officeDocument/2006/relationships/image" Target="../media/image31.png"/><Relationship Id="rId5" Type="http://schemas.openxmlformats.org/officeDocument/2006/relationships/image" Target="../media/image30.png"/><Relationship Id="rId6" Type="http://schemas.openxmlformats.org/officeDocument/2006/relationships/image" Target="../media/image8.png"/><Relationship Id="rId7" Type="http://schemas.openxmlformats.org/officeDocument/2006/relationships/image" Target="../media/image2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10" Type="http://schemas.openxmlformats.org/officeDocument/2006/relationships/image" Target="../media/image25.png"/><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3.jpg"/><Relationship Id="rId4" Type="http://schemas.openxmlformats.org/officeDocument/2006/relationships/image" Target="../media/image38.png"/><Relationship Id="rId9" Type="http://schemas.openxmlformats.org/officeDocument/2006/relationships/image" Target="../media/image35.png"/><Relationship Id="rId5" Type="http://schemas.openxmlformats.org/officeDocument/2006/relationships/image" Target="../media/image42.png"/><Relationship Id="rId6" Type="http://schemas.openxmlformats.org/officeDocument/2006/relationships/image" Target="../media/image8.png"/><Relationship Id="rId7" Type="http://schemas.openxmlformats.org/officeDocument/2006/relationships/image" Target="../media/image34.png"/><Relationship Id="rId8" Type="http://schemas.openxmlformats.org/officeDocument/2006/relationships/image" Target="../media/image3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6.png"/><Relationship Id="rId4" Type="http://schemas.openxmlformats.org/officeDocument/2006/relationships/image" Target="../media/image45.png"/><Relationship Id="rId5" Type="http://schemas.openxmlformats.org/officeDocument/2006/relationships/image" Target="../media/image8.png"/><Relationship Id="rId6"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1.png"/><Relationship Id="rId4" Type="http://schemas.openxmlformats.org/officeDocument/2006/relationships/image" Target="../media/image40.png"/><Relationship Id="rId5" Type="http://schemas.openxmlformats.org/officeDocument/2006/relationships/image" Target="../media/image8.png"/><Relationship Id="rId6" Type="http://schemas.openxmlformats.org/officeDocument/2006/relationships/image" Target="../media/image2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9.png"/><Relationship Id="rId4" Type="http://schemas.openxmlformats.org/officeDocument/2006/relationships/image" Target="../media/image44.png"/><Relationship Id="rId5" Type="http://schemas.openxmlformats.org/officeDocument/2006/relationships/image" Target="../media/image8.png"/><Relationship Id="rId6"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8.png"/><Relationship Id="rId4" Type="http://schemas.openxmlformats.org/officeDocument/2006/relationships/image" Target="../media/image43.png"/><Relationship Id="rId5" Type="http://schemas.openxmlformats.org/officeDocument/2006/relationships/image" Target="../media/image8.png"/><Relationship Id="rId6" Type="http://schemas.openxmlformats.org/officeDocument/2006/relationships/image" Target="../media/image3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0.png"/><Relationship Id="rId4" Type="http://schemas.openxmlformats.org/officeDocument/2006/relationships/image" Target="../media/image47.png"/><Relationship Id="rId5" Type="http://schemas.openxmlformats.org/officeDocument/2006/relationships/image" Target="../media/image8.png"/><Relationship Id="rId6" Type="http://schemas.openxmlformats.org/officeDocument/2006/relationships/image" Target="../media/image5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9.png"/><Relationship Id="rId4" Type="http://schemas.openxmlformats.org/officeDocument/2006/relationships/image" Target="../media/image54.png"/><Relationship Id="rId5" Type="http://schemas.openxmlformats.org/officeDocument/2006/relationships/image" Target="../media/image8.png"/><Relationship Id="rId6" Type="http://schemas.openxmlformats.org/officeDocument/2006/relationships/image" Target="../media/image5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2.png"/><Relationship Id="rId4" Type="http://schemas.openxmlformats.org/officeDocument/2006/relationships/image" Target="../media/image8.png"/><Relationship Id="rId5" Type="http://schemas.openxmlformats.org/officeDocument/2006/relationships/image" Target="../media/image5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5.png"/><Relationship Id="rId4" Type="http://schemas.openxmlformats.org/officeDocument/2006/relationships/image" Target="../media/image51.png"/><Relationship Id="rId5" Type="http://schemas.openxmlformats.org/officeDocument/2006/relationships/image" Target="../media/image5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61.png"/><Relationship Id="rId4" Type="http://schemas.openxmlformats.org/officeDocument/2006/relationships/image" Target="../media/image53.png"/><Relationship Id="rId5" Type="http://schemas.openxmlformats.org/officeDocument/2006/relationships/image" Target="../media/image58.png"/><Relationship Id="rId6" Type="http://schemas.openxmlformats.org/officeDocument/2006/relationships/image" Target="../media/image59.png"/><Relationship Id="rId7" Type="http://schemas.openxmlformats.org/officeDocument/2006/relationships/image" Target="../media/image5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57.png"/><Relationship Id="rId4" Type="http://schemas.openxmlformats.org/officeDocument/2006/relationships/image" Target="../media/image8.png"/><Relationship Id="rId5" Type="http://schemas.openxmlformats.org/officeDocument/2006/relationships/image" Target="../media/image5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60.png"/><Relationship Id="rId4" Type="http://schemas.openxmlformats.org/officeDocument/2006/relationships/image" Target="../media/image8.png"/><Relationship Id="rId5" Type="http://schemas.openxmlformats.org/officeDocument/2006/relationships/image" Target="../media/image5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63.png"/><Relationship Id="rId4" Type="http://schemas.openxmlformats.org/officeDocument/2006/relationships/image" Target="../media/image62.png"/><Relationship Id="rId5" Type="http://schemas.openxmlformats.org/officeDocument/2006/relationships/image" Target="../media/image8.png"/><Relationship Id="rId6" Type="http://schemas.openxmlformats.org/officeDocument/2006/relationships/image" Target="../media/image5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64.png"/><Relationship Id="rId4" Type="http://schemas.openxmlformats.org/officeDocument/2006/relationships/image" Target="../media/image78.png"/><Relationship Id="rId5" Type="http://schemas.openxmlformats.org/officeDocument/2006/relationships/image" Target="../media/image75.png"/><Relationship Id="rId6" Type="http://schemas.openxmlformats.org/officeDocument/2006/relationships/image" Target="../media/image66.png"/><Relationship Id="rId7" Type="http://schemas.openxmlformats.org/officeDocument/2006/relationships/image" Target="../media/image8.png"/><Relationship Id="rId8" Type="http://schemas.openxmlformats.org/officeDocument/2006/relationships/image" Target="../media/image5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67.png"/><Relationship Id="rId4" Type="http://schemas.openxmlformats.org/officeDocument/2006/relationships/image" Target="../media/image71.png"/><Relationship Id="rId5" Type="http://schemas.openxmlformats.org/officeDocument/2006/relationships/image" Target="../media/image72.png"/><Relationship Id="rId6" Type="http://schemas.openxmlformats.org/officeDocument/2006/relationships/image" Target="../media/image69.png"/><Relationship Id="rId7" Type="http://schemas.openxmlformats.org/officeDocument/2006/relationships/image" Target="../media/image8.png"/><Relationship Id="rId8" Type="http://schemas.openxmlformats.org/officeDocument/2006/relationships/image" Target="../media/image5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76.png"/><Relationship Id="rId4" Type="http://schemas.openxmlformats.org/officeDocument/2006/relationships/image" Target="../media/image74.png"/><Relationship Id="rId5" Type="http://schemas.openxmlformats.org/officeDocument/2006/relationships/image" Target="../media/image8.png"/><Relationship Id="rId6" Type="http://schemas.openxmlformats.org/officeDocument/2006/relationships/image" Target="../media/image5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77.png"/><Relationship Id="rId4" Type="http://schemas.openxmlformats.org/officeDocument/2006/relationships/image" Target="../media/image8.png"/><Relationship Id="rId5" Type="http://schemas.openxmlformats.org/officeDocument/2006/relationships/image" Target="../media/image5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73.png"/><Relationship Id="rId4" Type="http://schemas.openxmlformats.org/officeDocument/2006/relationships/image" Target="../media/image8.png"/><Relationship Id="rId5"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0.png"/><Relationship Id="rId4" Type="http://schemas.openxmlformats.org/officeDocument/2006/relationships/image" Target="../media/image65.png"/><Relationship Id="rId5" Type="http://schemas.openxmlformats.org/officeDocument/2006/relationships/image" Target="../media/image68.png"/><Relationship Id="rId6" Type="http://schemas.openxmlformats.org/officeDocument/2006/relationships/image" Target="../media/image81.png"/><Relationship Id="rId7" Type="http://schemas.openxmlformats.org/officeDocument/2006/relationships/image" Target="../media/image79.png"/><Relationship Id="rId8"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80.png"/><Relationship Id="rId4" Type="http://schemas.openxmlformats.org/officeDocument/2006/relationships/image" Target="../media/image82.png"/><Relationship Id="rId5" Type="http://schemas.openxmlformats.org/officeDocument/2006/relationships/image" Target="../media/image8.png"/><Relationship Id="rId6" Type="http://schemas.openxmlformats.org/officeDocument/2006/relationships/image" Target="../media/image2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8.pn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2873538" y="5444397"/>
            <a:ext cx="5127462" cy="788623"/>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200"/>
              <a:buFont typeface="Calibri"/>
              <a:buNone/>
            </a:pPr>
            <a:r>
              <a:t/>
            </a:r>
            <a:endParaRPr b="1" i="0" sz="3200" u="none" cap="none" strike="noStrike">
              <a:solidFill>
                <a:srgbClr val="007E5D"/>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Calibri"/>
              <a:buNone/>
            </a:pPr>
            <a:r>
              <a:t/>
            </a:r>
            <a:endParaRPr b="1" i="1"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Calibri"/>
              <a:buNone/>
            </a:pPr>
            <a:r>
              <a:t/>
            </a:r>
            <a:endParaRPr b="1" i="1"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Calibri"/>
              <a:buNone/>
            </a:pPr>
            <a:r>
              <a:t/>
            </a:r>
            <a:endParaRPr b="1" i="1"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Calibri"/>
              <a:buNone/>
            </a:pPr>
            <a:r>
              <a:t/>
            </a:r>
            <a:endParaRPr b="1" i="1"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Times New Roman"/>
              <a:buNone/>
            </a:pPr>
            <a:r>
              <a:rPr b="1" i="0" lang="mn-MN" sz="2400" u="none" cap="none" strike="noStrike">
                <a:solidFill>
                  <a:schemeClr val="dk1"/>
                </a:solidFill>
                <a:latin typeface="Times New Roman"/>
                <a:ea typeface="Times New Roman"/>
                <a:cs typeface="Times New Roman"/>
                <a:sym typeface="Times New Roman"/>
              </a:rPr>
              <a:t>Багш: магистр С.Басбиш</a:t>
            </a:r>
            <a:endParaRPr/>
          </a:p>
          <a:p>
            <a:pPr indent="0" lvl="0" marL="0" marR="0" rtl="0" algn="ctr">
              <a:lnSpc>
                <a:spcPct val="100000"/>
              </a:lnSpc>
              <a:spcBef>
                <a:spcPts val="0"/>
              </a:spcBef>
              <a:spcAft>
                <a:spcPts val="0"/>
              </a:spcAft>
              <a:buClr>
                <a:srgbClr val="050505"/>
              </a:buClr>
              <a:buSzPts val="2000"/>
              <a:buFont typeface="Times New Roman"/>
              <a:buNone/>
            </a:pPr>
            <a:r>
              <a:rPr b="0" i="1" lang="mn-MN" sz="2000" u="none" cap="none" strike="noStrike">
                <a:solidFill>
                  <a:srgbClr val="050505"/>
                </a:solidFill>
                <a:latin typeface="Times New Roman"/>
                <a:ea typeface="Times New Roman"/>
                <a:cs typeface="Times New Roman"/>
                <a:sym typeface="Times New Roman"/>
              </a:rPr>
              <a:t>Professor Basbish Sanzaijav, M.A.</a:t>
            </a:r>
            <a:endParaRPr b="1" i="1" sz="6600" u="none" cap="none" strike="noStrike">
              <a:solidFill>
                <a:schemeClr val="dk1"/>
              </a:solidFill>
              <a:latin typeface="Times New Roman"/>
              <a:ea typeface="Times New Roman"/>
              <a:cs typeface="Times New Roman"/>
              <a:sym typeface="Times New Roman"/>
            </a:endParaRPr>
          </a:p>
        </p:txBody>
      </p:sp>
      <p:pic>
        <p:nvPicPr>
          <p:cNvPr id="89" name="Google Shape;89;p1"/>
          <p:cNvPicPr preferRelativeResize="0"/>
          <p:nvPr/>
        </p:nvPicPr>
        <p:blipFill rotWithShape="1">
          <a:blip r:embed="rId3">
            <a:alphaModFix/>
          </a:blip>
          <a:srcRect b="0" l="0" r="0" t="0"/>
          <a:stretch/>
        </p:blipFill>
        <p:spPr>
          <a:xfrm>
            <a:off x="519476" y="2019286"/>
            <a:ext cx="2809875" cy="4286250"/>
          </a:xfrm>
          <a:prstGeom prst="rect">
            <a:avLst/>
          </a:prstGeom>
          <a:noFill/>
          <a:ln>
            <a:noFill/>
          </a:ln>
        </p:spPr>
      </p:pic>
      <p:sp>
        <p:nvSpPr>
          <p:cNvPr id="90" name="Google Shape;90;p1"/>
          <p:cNvSpPr txBox="1"/>
          <p:nvPr/>
        </p:nvSpPr>
        <p:spPr>
          <a:xfrm>
            <a:off x="4703804" y="2538341"/>
            <a:ext cx="5278396" cy="1090922"/>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Times New Roman"/>
              <a:buNone/>
            </a:pPr>
            <a:r>
              <a:rPr b="1" i="0" lang="mn-MN" sz="2400" u="none" cap="none" strike="noStrike">
                <a:solidFill>
                  <a:schemeClr val="dk1"/>
                </a:solidFill>
                <a:latin typeface="Times New Roman"/>
                <a:ea typeface="Times New Roman"/>
                <a:cs typeface="Times New Roman"/>
                <a:sym typeface="Times New Roman"/>
              </a:rPr>
              <a:t>Сэдэв: Гийгүүлэгч үсэг: </a:t>
            </a:r>
            <a:endParaRPr/>
          </a:p>
          <a:p>
            <a:pPr indent="0" lvl="0" marL="0" marR="0" rtl="0" algn="ctr">
              <a:lnSpc>
                <a:spcPct val="100000"/>
              </a:lnSpc>
              <a:spcBef>
                <a:spcPts val="0"/>
              </a:spcBef>
              <a:spcAft>
                <a:spcPts val="0"/>
              </a:spcAft>
              <a:buClr>
                <a:schemeClr val="dk1"/>
              </a:buClr>
              <a:buSzPts val="2400"/>
              <a:buFont typeface="Times New Roman"/>
              <a:buNone/>
            </a:pPr>
            <a:r>
              <a:rPr b="1" i="0" lang="mn-MN" sz="2400" u="none" cap="none" strike="noStrike">
                <a:solidFill>
                  <a:schemeClr val="dk1"/>
                </a:solidFill>
                <a:latin typeface="Times New Roman"/>
                <a:ea typeface="Times New Roman"/>
                <a:cs typeface="Times New Roman"/>
                <a:sym typeface="Times New Roman"/>
              </a:rPr>
              <a:t>На, ма, ла, ра, иа (я) үсгүүд</a:t>
            </a:r>
            <a:endParaRPr/>
          </a:p>
          <a:p>
            <a:pPr indent="0" lvl="0" marL="0" marR="0" rtl="0" algn="ctr">
              <a:lnSpc>
                <a:spcPct val="100000"/>
              </a:lnSpc>
              <a:spcBef>
                <a:spcPts val="0"/>
              </a:spcBef>
              <a:spcAft>
                <a:spcPts val="0"/>
              </a:spcAft>
              <a:buClr>
                <a:schemeClr val="dk1"/>
              </a:buClr>
              <a:buSzPts val="2000"/>
              <a:buFont typeface="Times New Roman"/>
              <a:buNone/>
            </a:pPr>
            <a:r>
              <a:rPr b="1" i="1" lang="mn-MN" sz="2000" u="none" cap="none" strike="noStrike">
                <a:solidFill>
                  <a:schemeClr val="dk1"/>
                </a:solidFill>
                <a:latin typeface="Times New Roman"/>
                <a:ea typeface="Times New Roman"/>
                <a:cs typeface="Times New Roman"/>
                <a:sym typeface="Times New Roman"/>
              </a:rPr>
              <a:t>/Topic: Na, ma, la, pa, ia (ya) consonants /</a:t>
            </a:r>
            <a:endParaRPr b="1" i="1" sz="1050" u="none" cap="none" strike="noStrike">
              <a:solidFill>
                <a:schemeClr val="dk1"/>
              </a:solidFill>
              <a:latin typeface="Times New Roman"/>
              <a:ea typeface="Times New Roman"/>
              <a:cs typeface="Times New Roman"/>
              <a:sym typeface="Times New Roman"/>
            </a:endParaRPr>
          </a:p>
        </p:txBody>
      </p:sp>
      <p:sp>
        <p:nvSpPr>
          <p:cNvPr id="91" name="Google Shape;91;p1"/>
          <p:cNvSpPr txBox="1"/>
          <p:nvPr/>
        </p:nvSpPr>
        <p:spPr>
          <a:xfrm>
            <a:off x="4002169" y="524608"/>
            <a:ext cx="6788457" cy="41109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Times New Roman"/>
              <a:buNone/>
            </a:pPr>
            <a:r>
              <a:rPr b="1" i="0" lang="mn-MN" sz="2400" u="none" cap="none" strike="noStrike">
                <a:solidFill>
                  <a:schemeClr val="dk1"/>
                </a:solidFill>
                <a:latin typeface="Times New Roman"/>
                <a:ea typeface="Times New Roman"/>
                <a:cs typeface="Times New Roman"/>
                <a:sym typeface="Times New Roman"/>
              </a:rPr>
              <a:t>Монгол бичгийн хичээл №2</a:t>
            </a:r>
            <a:endParaRPr/>
          </a:p>
        </p:txBody>
      </p:sp>
      <p:sp>
        <p:nvSpPr>
          <p:cNvPr id="92" name="Google Shape;92;p1"/>
          <p:cNvSpPr txBox="1"/>
          <p:nvPr/>
        </p:nvSpPr>
        <p:spPr>
          <a:xfrm>
            <a:off x="4123230" y="810697"/>
            <a:ext cx="6788457" cy="41109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Times New Roman"/>
              <a:buNone/>
            </a:pPr>
            <a:r>
              <a:rPr b="1" i="1" lang="mn-MN" sz="2000" u="none" cap="none" strike="noStrike">
                <a:solidFill>
                  <a:schemeClr val="dk1"/>
                </a:solidFill>
                <a:latin typeface="Times New Roman"/>
                <a:ea typeface="Times New Roman"/>
                <a:cs typeface="Times New Roman"/>
                <a:sym typeface="Times New Roman"/>
              </a:rPr>
              <a:t>Mongolian script lesson №2</a:t>
            </a:r>
            <a:endParaRPr/>
          </a:p>
        </p:txBody>
      </p:sp>
      <p:pic>
        <p:nvPicPr>
          <p:cNvPr id="93" name="Google Shape;93;p1"/>
          <p:cNvPicPr preferRelativeResize="0"/>
          <p:nvPr/>
        </p:nvPicPr>
        <p:blipFill rotWithShape="1">
          <a:blip r:embed="rId4">
            <a:alphaModFix/>
          </a:blip>
          <a:srcRect b="0" l="0" r="0" t="0"/>
          <a:stretch/>
        </p:blipFill>
        <p:spPr>
          <a:xfrm>
            <a:off x="8001000" y="4201443"/>
            <a:ext cx="3962400" cy="2406147"/>
          </a:xfrm>
          <a:prstGeom prst="roundRect">
            <a:avLst>
              <a:gd fmla="val 16667" name="adj"/>
            </a:avLst>
          </a:prstGeom>
          <a:noFill/>
          <a:ln>
            <a:noFill/>
          </a:ln>
          <a:effectLst>
            <a:outerShdw blurRad="152400" kx="110000" rotWithShape="0" algn="tl" dir="900000" dist="12000" sy="98000" ky="200000">
              <a:srgbClr val="000000">
                <a:alpha val="29803"/>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cxnSp>
        <p:nvCxnSpPr>
          <p:cNvPr id="99" name="Google Shape;99;p2"/>
          <p:cNvCxnSpPr/>
          <p:nvPr/>
        </p:nvCxnSpPr>
        <p:spPr>
          <a:xfrm flipH="1" rot="10800000">
            <a:off x="2499118" y="1257300"/>
            <a:ext cx="7344964" cy="19050"/>
          </a:xfrm>
          <a:prstGeom prst="straightConnector1">
            <a:avLst/>
          </a:prstGeom>
          <a:noFill/>
          <a:ln cap="flat" cmpd="sng" w="38100">
            <a:solidFill>
              <a:srgbClr val="C00000"/>
            </a:solidFill>
            <a:prstDash val="solid"/>
            <a:miter lim="800000"/>
            <a:headEnd len="sm" w="sm" type="none"/>
            <a:tailEnd len="sm" w="sm" type="none"/>
          </a:ln>
        </p:spPr>
      </p:cxnSp>
      <p:sp>
        <p:nvSpPr>
          <p:cNvPr id="100" name="Google Shape;100;p2"/>
          <p:cNvSpPr/>
          <p:nvPr/>
        </p:nvSpPr>
        <p:spPr>
          <a:xfrm>
            <a:off x="3942825" y="836560"/>
            <a:ext cx="53935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000" u="none" cap="none" strike="noStrike">
                <a:solidFill>
                  <a:schemeClr val="dk1"/>
                </a:solidFill>
                <a:latin typeface="Times New Roman"/>
                <a:ea typeface="Times New Roman"/>
                <a:cs typeface="Times New Roman"/>
                <a:sym typeface="Times New Roman"/>
              </a:rPr>
              <a:t>Хичээлийн агуулга-Lecture content</a:t>
            </a:r>
            <a:endParaRPr sz="2000">
              <a:solidFill>
                <a:schemeClr val="dk1"/>
              </a:solidFill>
              <a:latin typeface="Calibri"/>
              <a:ea typeface="Calibri"/>
              <a:cs typeface="Calibri"/>
              <a:sym typeface="Calibri"/>
            </a:endParaRPr>
          </a:p>
        </p:txBody>
      </p:sp>
      <p:sp>
        <p:nvSpPr>
          <p:cNvPr id="101" name="Google Shape;101;p2"/>
          <p:cNvSpPr txBox="1"/>
          <p:nvPr>
            <p:ph idx="1" type="body"/>
          </p:nvPr>
        </p:nvSpPr>
        <p:spPr>
          <a:xfrm>
            <a:off x="2340274" y="1920350"/>
            <a:ext cx="7994307" cy="3872962"/>
          </a:xfrm>
          <a:prstGeom prst="rect">
            <a:avLst/>
          </a:prstGeom>
          <a:noFill/>
          <a:ln>
            <a:noFill/>
          </a:ln>
        </p:spPr>
        <p:txBody>
          <a:bodyPr anchorCtr="0" anchor="t" bIns="45700" lIns="91425" spcFirstLastPara="1" rIns="91425" wrap="square" tIns="45700">
            <a:normAutofit fontScale="92500" lnSpcReduction="10000"/>
          </a:bodyPr>
          <a:lstStyle/>
          <a:p>
            <a:pPr indent="-514350" lvl="0" marL="514350" rtl="0" algn="just">
              <a:lnSpc>
                <a:spcPct val="90000"/>
              </a:lnSpc>
              <a:spcBef>
                <a:spcPts val="0"/>
              </a:spcBef>
              <a:spcAft>
                <a:spcPts val="0"/>
              </a:spcAft>
              <a:buClr>
                <a:schemeClr val="dk1"/>
              </a:buClr>
              <a:buSzPct val="100000"/>
              <a:buFont typeface="Calibri"/>
              <a:buAutoNum type="arabicPeriod"/>
            </a:pPr>
            <a:r>
              <a:rPr lang="mn-MN" sz="2600">
                <a:latin typeface="Times New Roman"/>
                <a:ea typeface="Times New Roman"/>
                <a:cs typeface="Times New Roman"/>
                <a:sym typeface="Times New Roman"/>
              </a:rPr>
              <a:t>Өмнөх хичээлийн бататгал-</a:t>
            </a:r>
            <a:r>
              <a:rPr b="0" i="1" lang="mn-MN" sz="2600">
                <a:solidFill>
                  <a:srgbClr val="050505"/>
                </a:solidFill>
                <a:latin typeface="Times New Roman"/>
                <a:ea typeface="Times New Roman"/>
                <a:cs typeface="Times New Roman"/>
                <a:sym typeface="Times New Roman"/>
              </a:rPr>
              <a:t> Reviewing pervious learning </a:t>
            </a:r>
            <a:endParaRPr/>
          </a:p>
          <a:p>
            <a:pPr indent="-514350" lvl="0" marL="514350" rtl="0" algn="just">
              <a:lnSpc>
                <a:spcPct val="90000"/>
              </a:lnSpc>
              <a:spcBef>
                <a:spcPts val="1000"/>
              </a:spcBef>
              <a:spcAft>
                <a:spcPts val="0"/>
              </a:spcAft>
              <a:buClr>
                <a:schemeClr val="dk1"/>
              </a:buClr>
              <a:buSzPct val="100000"/>
              <a:buFont typeface="Calibri"/>
              <a:buAutoNum type="arabicPeriod"/>
            </a:pPr>
            <a:r>
              <a:rPr lang="mn-MN" sz="2600">
                <a:latin typeface="Times New Roman"/>
                <a:ea typeface="Times New Roman"/>
                <a:cs typeface="Times New Roman"/>
                <a:sym typeface="Times New Roman"/>
              </a:rPr>
              <a:t>Монгол бичгийн нэмэлт, туслах зурлагууд-</a:t>
            </a:r>
            <a:r>
              <a:rPr b="0" i="1" lang="mn-MN" sz="2600">
                <a:solidFill>
                  <a:srgbClr val="050505"/>
                </a:solidFill>
                <a:latin typeface="Times New Roman"/>
                <a:ea typeface="Times New Roman"/>
                <a:cs typeface="Times New Roman"/>
                <a:sym typeface="Times New Roman"/>
              </a:rPr>
              <a:t>Additional scratches of Mongolian Script</a:t>
            </a:r>
            <a:endParaRPr i="1" sz="2600">
              <a:latin typeface="Times New Roman"/>
              <a:ea typeface="Times New Roman"/>
              <a:cs typeface="Times New Roman"/>
              <a:sym typeface="Times New Roman"/>
            </a:endParaRPr>
          </a:p>
          <a:p>
            <a:pPr indent="-514350" lvl="0" marL="514350" rtl="0" algn="just">
              <a:lnSpc>
                <a:spcPct val="90000"/>
              </a:lnSpc>
              <a:spcBef>
                <a:spcPts val="1000"/>
              </a:spcBef>
              <a:spcAft>
                <a:spcPts val="0"/>
              </a:spcAft>
              <a:buClr>
                <a:schemeClr val="dk1"/>
              </a:buClr>
              <a:buSzPct val="100000"/>
              <a:buFont typeface="Calibri"/>
              <a:buAutoNum type="arabicPeriod"/>
            </a:pPr>
            <a:r>
              <a:rPr lang="mn-MN" sz="2600">
                <a:latin typeface="Times New Roman"/>
                <a:ea typeface="Times New Roman"/>
                <a:cs typeface="Times New Roman"/>
                <a:sym typeface="Times New Roman"/>
              </a:rPr>
              <a:t>Гийгүүлэгч үсгүүд- </a:t>
            </a:r>
            <a:r>
              <a:rPr i="1" lang="mn-MN" sz="2600">
                <a:latin typeface="Times New Roman"/>
                <a:ea typeface="Times New Roman"/>
                <a:cs typeface="Times New Roman"/>
                <a:sym typeface="Times New Roman"/>
              </a:rPr>
              <a:t>C</a:t>
            </a:r>
            <a:r>
              <a:rPr b="0" i="1" lang="mn-MN" sz="2600">
                <a:solidFill>
                  <a:srgbClr val="050505"/>
                </a:solidFill>
                <a:latin typeface="Times New Roman"/>
                <a:ea typeface="Times New Roman"/>
                <a:cs typeface="Times New Roman"/>
                <a:sym typeface="Times New Roman"/>
              </a:rPr>
              <a:t>onsonants</a:t>
            </a:r>
            <a:endParaRPr i="1" sz="2600">
              <a:latin typeface="Times New Roman"/>
              <a:ea typeface="Times New Roman"/>
              <a:cs typeface="Times New Roman"/>
              <a:sym typeface="Times New Roman"/>
            </a:endParaRPr>
          </a:p>
          <a:p>
            <a:pPr indent="-514350" lvl="0" marL="514350" rtl="0" algn="just">
              <a:lnSpc>
                <a:spcPct val="90000"/>
              </a:lnSpc>
              <a:spcBef>
                <a:spcPts val="1000"/>
              </a:spcBef>
              <a:spcAft>
                <a:spcPts val="0"/>
              </a:spcAft>
              <a:buClr>
                <a:schemeClr val="dk1"/>
              </a:buClr>
              <a:buSzPct val="100000"/>
              <a:buFont typeface="Calibri"/>
              <a:buAutoNum type="arabicPeriod"/>
            </a:pPr>
            <a:r>
              <a:rPr lang="mn-MN" sz="2600">
                <a:latin typeface="Times New Roman"/>
                <a:ea typeface="Times New Roman"/>
                <a:cs typeface="Times New Roman"/>
                <a:sym typeface="Times New Roman"/>
              </a:rPr>
              <a:t>На гийгүүлэгч- </a:t>
            </a:r>
            <a:r>
              <a:rPr i="1" lang="mn-MN" sz="2600">
                <a:latin typeface="Times New Roman"/>
                <a:ea typeface="Times New Roman"/>
                <a:cs typeface="Times New Roman"/>
                <a:sym typeface="Times New Roman"/>
              </a:rPr>
              <a:t>Na c</a:t>
            </a:r>
            <a:r>
              <a:rPr b="0" i="1" lang="mn-MN" sz="2600">
                <a:solidFill>
                  <a:srgbClr val="050505"/>
                </a:solidFill>
                <a:latin typeface="Times New Roman"/>
                <a:ea typeface="Times New Roman"/>
                <a:cs typeface="Times New Roman"/>
                <a:sym typeface="Times New Roman"/>
              </a:rPr>
              <a:t>onsonant</a:t>
            </a:r>
            <a:endParaRPr i="1" sz="2600">
              <a:latin typeface="Times New Roman"/>
              <a:ea typeface="Times New Roman"/>
              <a:cs typeface="Times New Roman"/>
              <a:sym typeface="Times New Roman"/>
            </a:endParaRPr>
          </a:p>
          <a:p>
            <a:pPr indent="-514350" lvl="0" marL="514350" rtl="0" algn="just">
              <a:lnSpc>
                <a:spcPct val="90000"/>
              </a:lnSpc>
              <a:spcBef>
                <a:spcPts val="1000"/>
              </a:spcBef>
              <a:spcAft>
                <a:spcPts val="0"/>
              </a:spcAft>
              <a:buClr>
                <a:schemeClr val="dk1"/>
              </a:buClr>
              <a:buSzPct val="100000"/>
              <a:buFont typeface="Calibri"/>
              <a:buAutoNum type="arabicPeriod"/>
            </a:pPr>
            <a:r>
              <a:rPr lang="mn-MN" sz="2600">
                <a:latin typeface="Times New Roman"/>
                <a:ea typeface="Times New Roman"/>
                <a:cs typeface="Times New Roman"/>
                <a:sym typeface="Times New Roman"/>
              </a:rPr>
              <a:t>Ма гийгүүлэгч- </a:t>
            </a:r>
            <a:r>
              <a:rPr i="1" lang="mn-MN" sz="2600">
                <a:latin typeface="Times New Roman"/>
                <a:ea typeface="Times New Roman"/>
                <a:cs typeface="Times New Roman"/>
                <a:sym typeface="Times New Roman"/>
              </a:rPr>
              <a:t>Ma c</a:t>
            </a:r>
            <a:r>
              <a:rPr b="0" i="1" lang="mn-MN" sz="2600">
                <a:solidFill>
                  <a:srgbClr val="050505"/>
                </a:solidFill>
                <a:latin typeface="Times New Roman"/>
                <a:ea typeface="Times New Roman"/>
                <a:cs typeface="Times New Roman"/>
                <a:sym typeface="Times New Roman"/>
              </a:rPr>
              <a:t>onsonant</a:t>
            </a:r>
            <a:endParaRPr i="1" sz="2600">
              <a:latin typeface="Times New Roman"/>
              <a:ea typeface="Times New Roman"/>
              <a:cs typeface="Times New Roman"/>
              <a:sym typeface="Times New Roman"/>
            </a:endParaRPr>
          </a:p>
          <a:p>
            <a:pPr indent="-514350" lvl="0" marL="514350" rtl="0" algn="just">
              <a:lnSpc>
                <a:spcPct val="90000"/>
              </a:lnSpc>
              <a:spcBef>
                <a:spcPts val="1000"/>
              </a:spcBef>
              <a:spcAft>
                <a:spcPts val="0"/>
              </a:spcAft>
              <a:buClr>
                <a:schemeClr val="dk1"/>
              </a:buClr>
              <a:buSzPct val="100000"/>
              <a:buFont typeface="Calibri"/>
              <a:buAutoNum type="arabicPeriod"/>
            </a:pPr>
            <a:r>
              <a:rPr lang="mn-MN" sz="2600">
                <a:latin typeface="Times New Roman"/>
                <a:ea typeface="Times New Roman"/>
                <a:cs typeface="Times New Roman"/>
                <a:sym typeface="Times New Roman"/>
              </a:rPr>
              <a:t>Ла гийгүүлэгч- </a:t>
            </a:r>
            <a:r>
              <a:rPr i="1" lang="mn-MN" sz="2600">
                <a:latin typeface="Times New Roman"/>
                <a:ea typeface="Times New Roman"/>
                <a:cs typeface="Times New Roman"/>
                <a:sym typeface="Times New Roman"/>
              </a:rPr>
              <a:t>La c</a:t>
            </a:r>
            <a:r>
              <a:rPr b="0" i="1" lang="mn-MN" sz="2600">
                <a:solidFill>
                  <a:srgbClr val="050505"/>
                </a:solidFill>
                <a:latin typeface="Times New Roman"/>
                <a:ea typeface="Times New Roman"/>
                <a:cs typeface="Times New Roman"/>
                <a:sym typeface="Times New Roman"/>
              </a:rPr>
              <a:t>onsonant</a:t>
            </a:r>
            <a:endParaRPr i="1" sz="2600">
              <a:latin typeface="Times New Roman"/>
              <a:ea typeface="Times New Roman"/>
              <a:cs typeface="Times New Roman"/>
              <a:sym typeface="Times New Roman"/>
            </a:endParaRPr>
          </a:p>
          <a:p>
            <a:pPr indent="-514350" lvl="0" marL="514350" rtl="0" algn="just">
              <a:lnSpc>
                <a:spcPct val="90000"/>
              </a:lnSpc>
              <a:spcBef>
                <a:spcPts val="1000"/>
              </a:spcBef>
              <a:spcAft>
                <a:spcPts val="0"/>
              </a:spcAft>
              <a:buClr>
                <a:schemeClr val="dk1"/>
              </a:buClr>
              <a:buSzPct val="100000"/>
              <a:buFont typeface="Calibri"/>
              <a:buAutoNum type="arabicPeriod"/>
            </a:pPr>
            <a:r>
              <a:rPr lang="mn-MN" sz="2600">
                <a:latin typeface="Times New Roman"/>
                <a:ea typeface="Times New Roman"/>
                <a:cs typeface="Times New Roman"/>
                <a:sym typeface="Times New Roman"/>
              </a:rPr>
              <a:t>Ра гийгүүлэгч- </a:t>
            </a:r>
            <a:r>
              <a:rPr i="1" lang="mn-MN" sz="2600">
                <a:latin typeface="Times New Roman"/>
                <a:ea typeface="Times New Roman"/>
                <a:cs typeface="Times New Roman"/>
                <a:sym typeface="Times New Roman"/>
              </a:rPr>
              <a:t>Ra c</a:t>
            </a:r>
            <a:r>
              <a:rPr b="0" i="1" lang="mn-MN" sz="2600">
                <a:solidFill>
                  <a:srgbClr val="050505"/>
                </a:solidFill>
                <a:latin typeface="Times New Roman"/>
                <a:ea typeface="Times New Roman"/>
                <a:cs typeface="Times New Roman"/>
                <a:sym typeface="Times New Roman"/>
              </a:rPr>
              <a:t>onsonant</a:t>
            </a:r>
            <a:endParaRPr i="1" sz="2600">
              <a:latin typeface="Times New Roman"/>
              <a:ea typeface="Times New Roman"/>
              <a:cs typeface="Times New Roman"/>
              <a:sym typeface="Times New Roman"/>
            </a:endParaRPr>
          </a:p>
          <a:p>
            <a:pPr indent="-514350" lvl="0" marL="514350" rtl="0" algn="just">
              <a:lnSpc>
                <a:spcPct val="90000"/>
              </a:lnSpc>
              <a:spcBef>
                <a:spcPts val="1000"/>
              </a:spcBef>
              <a:spcAft>
                <a:spcPts val="0"/>
              </a:spcAft>
              <a:buClr>
                <a:schemeClr val="dk1"/>
              </a:buClr>
              <a:buSzPct val="100000"/>
              <a:buFont typeface="Calibri"/>
              <a:buAutoNum type="arabicPeriod"/>
            </a:pPr>
            <a:r>
              <a:rPr lang="mn-MN" sz="2600">
                <a:latin typeface="Times New Roman"/>
                <a:ea typeface="Times New Roman"/>
                <a:cs typeface="Times New Roman"/>
                <a:sym typeface="Times New Roman"/>
              </a:rPr>
              <a:t>Иа /я/ гийгүүлэгч- </a:t>
            </a:r>
            <a:r>
              <a:rPr i="1" lang="mn-MN">
                <a:latin typeface="Times New Roman"/>
                <a:ea typeface="Times New Roman"/>
                <a:cs typeface="Times New Roman"/>
                <a:sym typeface="Times New Roman"/>
              </a:rPr>
              <a:t>ia (ya)</a:t>
            </a:r>
            <a:r>
              <a:rPr i="1" lang="mn-MN" sz="2600">
                <a:latin typeface="Times New Roman"/>
                <a:ea typeface="Times New Roman"/>
                <a:cs typeface="Times New Roman"/>
                <a:sym typeface="Times New Roman"/>
              </a:rPr>
              <a:t> c</a:t>
            </a:r>
            <a:r>
              <a:rPr b="0" i="1" lang="mn-MN" sz="2600">
                <a:solidFill>
                  <a:srgbClr val="050505"/>
                </a:solidFill>
                <a:latin typeface="Times New Roman"/>
                <a:ea typeface="Times New Roman"/>
                <a:cs typeface="Times New Roman"/>
                <a:sym typeface="Times New Roman"/>
              </a:rPr>
              <a:t>onsonant</a:t>
            </a:r>
            <a:endParaRPr i="1" sz="26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p>
        </p:txBody>
      </p:sp>
      <p:pic>
        <p:nvPicPr>
          <p:cNvPr id="102" name="Google Shape;102;p2"/>
          <p:cNvPicPr preferRelativeResize="0"/>
          <p:nvPr/>
        </p:nvPicPr>
        <p:blipFill rotWithShape="1">
          <a:blip r:embed="rId3">
            <a:alphaModFix/>
          </a:blip>
          <a:srcRect b="0" l="0" r="0" t="0"/>
          <a:stretch/>
        </p:blipFill>
        <p:spPr>
          <a:xfrm>
            <a:off x="10033233" y="5827467"/>
            <a:ext cx="2158767" cy="1030533"/>
          </a:xfrm>
          <a:prstGeom prst="ellipse">
            <a:avLst/>
          </a:prstGeom>
          <a:noFill/>
          <a:ln>
            <a:noFill/>
          </a:ln>
        </p:spPr>
      </p:pic>
      <p:pic>
        <p:nvPicPr>
          <p:cNvPr id="103" name="Google Shape;103;p2"/>
          <p:cNvPicPr preferRelativeResize="0"/>
          <p:nvPr/>
        </p:nvPicPr>
        <p:blipFill rotWithShape="1">
          <a:blip r:embed="rId4">
            <a:alphaModFix/>
          </a:blip>
          <a:srcRect b="0" l="0" r="0" t="0"/>
          <a:stretch/>
        </p:blipFill>
        <p:spPr>
          <a:xfrm>
            <a:off x="207377" y="1501916"/>
            <a:ext cx="1804572" cy="405419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cxnSp>
        <p:nvCxnSpPr>
          <p:cNvPr id="109" name="Google Shape;109;p3"/>
          <p:cNvCxnSpPr/>
          <p:nvPr/>
        </p:nvCxnSpPr>
        <p:spPr>
          <a:xfrm>
            <a:off x="2499118" y="1276350"/>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110" name="Google Shape;110;p3"/>
          <p:cNvPicPr preferRelativeResize="0"/>
          <p:nvPr/>
        </p:nvPicPr>
        <p:blipFill rotWithShape="1">
          <a:blip r:embed="rId3">
            <a:alphaModFix/>
          </a:blip>
          <a:srcRect b="0" l="0" r="0" t="0"/>
          <a:stretch/>
        </p:blipFill>
        <p:spPr>
          <a:xfrm>
            <a:off x="10192624" y="5839379"/>
            <a:ext cx="1999376" cy="1014427"/>
          </a:xfrm>
          <a:prstGeom prst="ellipse">
            <a:avLst/>
          </a:prstGeom>
          <a:noFill/>
          <a:ln>
            <a:noFill/>
          </a:ln>
        </p:spPr>
      </p:pic>
      <p:sp>
        <p:nvSpPr>
          <p:cNvPr id="111" name="Google Shape;111;p3"/>
          <p:cNvSpPr/>
          <p:nvPr/>
        </p:nvSpPr>
        <p:spPr>
          <a:xfrm>
            <a:off x="7130642" y="2435438"/>
            <a:ext cx="4637069" cy="289547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i="1" lang="mn-MN" sz="2000">
                <a:solidFill>
                  <a:schemeClr val="dk1"/>
                </a:solidFill>
                <a:latin typeface="Times New Roman"/>
                <a:ea typeface="Times New Roman"/>
                <a:cs typeface="Times New Roman"/>
                <a:sym typeface="Times New Roman"/>
              </a:rPr>
              <a:t>Тайлбар: Монгол хэлэнд 7 эгшиг үсэг байдаг. Тэдгээрийг монгол бичигт 5 зурлагаар тэмдэглэнэ. Энэ нь монгол хэлний нутгийн аялгуунд сэлгэдэг эгшгийг нэг үсгээр оноосны жишээ юм. </a:t>
            </a:r>
            <a:endParaRPr i="1" sz="20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None/>
            </a:pPr>
            <a:r>
              <a:rPr i="1" lang="mn-MN" sz="2000">
                <a:solidFill>
                  <a:schemeClr val="dk1"/>
                </a:solidFill>
                <a:latin typeface="Times New Roman"/>
                <a:ea typeface="Times New Roman"/>
                <a:cs typeface="Times New Roman"/>
                <a:sym typeface="Times New Roman"/>
              </a:rPr>
              <a:t>Өөрөөр хэлбэл нутаг нутгийн аялгуунд өөр өөрсдийнхөөрөө унших боломжтой гэсэн үг юм.</a:t>
            </a:r>
            <a:endParaRPr/>
          </a:p>
        </p:txBody>
      </p:sp>
      <p:pic>
        <p:nvPicPr>
          <p:cNvPr id="112" name="Google Shape;112;p3"/>
          <p:cNvPicPr preferRelativeResize="0"/>
          <p:nvPr/>
        </p:nvPicPr>
        <p:blipFill rotWithShape="1">
          <a:blip r:embed="rId4">
            <a:alphaModFix/>
          </a:blip>
          <a:srcRect b="0" l="0" r="0" t="0"/>
          <a:stretch/>
        </p:blipFill>
        <p:spPr>
          <a:xfrm>
            <a:off x="1963024" y="1738008"/>
            <a:ext cx="5167618" cy="3962103"/>
          </a:xfrm>
          <a:prstGeom prst="rect">
            <a:avLst/>
          </a:prstGeom>
          <a:noFill/>
          <a:ln>
            <a:noFill/>
          </a:ln>
        </p:spPr>
      </p:pic>
      <p:sp>
        <p:nvSpPr>
          <p:cNvPr id="113" name="Google Shape;113;p3"/>
          <p:cNvSpPr txBox="1"/>
          <p:nvPr/>
        </p:nvSpPr>
        <p:spPr>
          <a:xfrm>
            <a:off x="4135773" y="506909"/>
            <a:ext cx="399316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mn-MN" sz="2000">
                <a:solidFill>
                  <a:schemeClr val="dk1"/>
                </a:solidFill>
                <a:latin typeface="Times New Roman"/>
                <a:ea typeface="Times New Roman"/>
                <a:cs typeface="Times New Roman"/>
                <a:sym typeface="Times New Roman"/>
              </a:rPr>
              <a:t>Өмнөх хичээлийн бататгал</a:t>
            </a:r>
            <a:r>
              <a:rPr b="1" i="1" lang="mn-MN" sz="2000">
                <a:solidFill>
                  <a:srgbClr val="050505"/>
                </a:solidFill>
                <a:latin typeface="Times New Roman"/>
                <a:ea typeface="Times New Roman"/>
                <a:cs typeface="Times New Roman"/>
                <a:sym typeface="Times New Roman"/>
              </a:rPr>
              <a:t> </a:t>
            </a:r>
            <a:endParaRPr/>
          </a:p>
          <a:p>
            <a:pPr indent="0" lvl="0" marL="0" marR="0" rtl="0" algn="ctr">
              <a:spcBef>
                <a:spcPts val="0"/>
              </a:spcBef>
              <a:spcAft>
                <a:spcPts val="0"/>
              </a:spcAft>
              <a:buNone/>
            </a:pPr>
            <a:r>
              <a:rPr b="1" i="1" lang="mn-MN" sz="2000">
                <a:solidFill>
                  <a:srgbClr val="050505"/>
                </a:solidFill>
                <a:latin typeface="Times New Roman"/>
                <a:ea typeface="Times New Roman"/>
                <a:cs typeface="Times New Roman"/>
                <a:sym typeface="Times New Roman"/>
              </a:rPr>
              <a:t>Reviewing pervious learning </a:t>
            </a:r>
            <a:endParaRPr/>
          </a:p>
        </p:txBody>
      </p:sp>
      <p:sp>
        <p:nvSpPr>
          <p:cNvPr id="114" name="Google Shape;114;p3"/>
          <p:cNvSpPr txBox="1"/>
          <p:nvPr/>
        </p:nvSpPr>
        <p:spPr>
          <a:xfrm>
            <a:off x="2619463" y="5776141"/>
            <a:ext cx="372261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rgbClr val="000000"/>
                </a:solidFill>
                <a:latin typeface="Times New Roman"/>
                <a:ea typeface="Times New Roman"/>
                <a:cs typeface="Times New Roman"/>
                <a:sym typeface="Times New Roman"/>
              </a:rPr>
              <a:t>Picture by </a:t>
            </a:r>
            <a:endParaRPr i="1" sz="18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1800">
                <a:solidFill>
                  <a:srgbClr val="000000"/>
                </a:solidFill>
                <a:latin typeface="Times New Roman"/>
                <a:ea typeface="Times New Roman"/>
                <a:cs typeface="Times New Roman"/>
                <a:sym typeface="Times New Roman"/>
              </a:rPr>
              <a:t>“Үндэсний бичиг YI” сурах бичиг</a:t>
            </a:r>
            <a:endParaRPr i="1" sz="1800">
              <a:solidFill>
                <a:schemeClr val="dk1"/>
              </a:solidFill>
              <a:latin typeface="Calibri"/>
              <a:ea typeface="Calibri"/>
              <a:cs typeface="Calibri"/>
              <a:sym typeface="Calibri"/>
            </a:endParaRPr>
          </a:p>
        </p:txBody>
      </p:sp>
      <p:pic>
        <p:nvPicPr>
          <p:cNvPr id="115" name="Google Shape;115;p3"/>
          <p:cNvPicPr preferRelativeResize="0"/>
          <p:nvPr/>
        </p:nvPicPr>
        <p:blipFill rotWithShape="1">
          <a:blip r:embed="rId5">
            <a:alphaModFix/>
          </a:blip>
          <a:srcRect b="0" l="0" r="0" t="0"/>
          <a:stretch/>
        </p:blipFill>
        <p:spPr>
          <a:xfrm>
            <a:off x="376771" y="1524208"/>
            <a:ext cx="980542" cy="398103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4"/>
          <p:cNvSpPr txBox="1"/>
          <p:nvPr/>
        </p:nvSpPr>
        <p:spPr>
          <a:xfrm>
            <a:off x="1642033" y="972274"/>
            <a:ext cx="9704695" cy="324263"/>
          </a:xfrm>
          <a:prstGeom prst="rect">
            <a:avLst/>
          </a:prstGeom>
          <a:noFill/>
          <a:ln>
            <a:noFill/>
          </a:ln>
        </p:spPr>
        <p:txBody>
          <a:bodyPr anchorCtr="0" anchor="ctr" bIns="45700" lIns="91425" spcFirstLastPara="1" rIns="91425" wrap="square" tIns="45700">
            <a:noAutofit/>
          </a:bodyPr>
          <a:lstStyle/>
          <a:p>
            <a:pPr indent="0" lvl="0" marL="0" marR="0" rtl="0" algn="ctr">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Дараах бодомжийг уншаад зохих үсгийг дэвтэртээ бичээрэй.</a:t>
            </a:r>
            <a:endParaRPr i="1" sz="2800">
              <a:solidFill>
                <a:schemeClr val="dk1"/>
              </a:solidFill>
              <a:latin typeface="Times New Roman"/>
              <a:ea typeface="Times New Roman"/>
              <a:cs typeface="Times New Roman"/>
              <a:sym typeface="Times New Roman"/>
            </a:endParaRPr>
          </a:p>
        </p:txBody>
      </p:sp>
      <p:sp>
        <p:nvSpPr>
          <p:cNvPr id="121" name="Google Shape;121;p4"/>
          <p:cNvSpPr txBox="1"/>
          <p:nvPr/>
        </p:nvSpPr>
        <p:spPr>
          <a:xfrm>
            <a:off x="1877772" y="1549478"/>
            <a:ext cx="9350752" cy="833074"/>
          </a:xfrm>
          <a:prstGeom prst="rect">
            <a:avLst/>
          </a:prstGeom>
          <a:noFill/>
          <a:ln>
            <a:noFill/>
          </a:ln>
        </p:spPr>
        <p:txBody>
          <a:bodyPr anchorCtr="0" anchor="ctr" bIns="45700" lIns="91425" spcFirstLastPara="1" rIns="91425" wrap="square" tIns="45700">
            <a:noAutofit/>
          </a:bodyPr>
          <a:lstStyle/>
          <a:p>
            <a:pPr indent="-342900" lvl="0" marL="342900" marR="0" rtl="0" algn="just">
              <a:lnSpc>
                <a:spcPct val="115000"/>
              </a:lnSpc>
              <a:spcBef>
                <a:spcPts val="0"/>
              </a:spcBef>
              <a:spcAft>
                <a:spcPts val="0"/>
              </a:spcAft>
              <a:buClr>
                <a:schemeClr val="dk1"/>
              </a:buClr>
              <a:buSzPts val="1800"/>
              <a:buFont typeface="Calibri"/>
              <a:buAutoNum type="arabicPeriod"/>
            </a:pPr>
            <a:r>
              <a:rPr b="1" i="1" lang="mn-MN" sz="1800">
                <a:solidFill>
                  <a:schemeClr val="dk1"/>
                </a:solidFill>
                <a:latin typeface="Times New Roman"/>
                <a:ea typeface="Times New Roman"/>
                <a:cs typeface="Times New Roman"/>
                <a:sym typeface="Times New Roman"/>
              </a:rPr>
              <a:t>Үгийн эхэнд </a:t>
            </a:r>
            <a:r>
              <a:rPr b="1" i="1" lang="mn-MN" sz="1800">
                <a:solidFill>
                  <a:schemeClr val="accent1"/>
                </a:solidFill>
                <a:latin typeface="Times New Roman"/>
                <a:ea typeface="Times New Roman"/>
                <a:cs typeface="Times New Roman"/>
                <a:sym typeface="Times New Roman"/>
              </a:rPr>
              <a:t>титэм</a:t>
            </a:r>
            <a:r>
              <a:rPr b="1" i="1" lang="mn-MN" sz="1800">
                <a:solidFill>
                  <a:schemeClr val="dk1"/>
                </a:solidFill>
                <a:latin typeface="Times New Roman"/>
                <a:ea typeface="Times New Roman"/>
                <a:cs typeface="Times New Roman"/>
                <a:sym typeface="Times New Roman"/>
              </a:rPr>
              <a:t> орвол ямар эгшиг болох вэ?</a:t>
            </a:r>
            <a:endParaRPr b="1" i="1" sz="18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А. Э		Б. А		В. И		Г. О,У</a:t>
            </a:r>
            <a:endParaRPr/>
          </a:p>
          <a:p>
            <a:pPr indent="0" lvl="0" marL="0" marR="0" rtl="0" algn="just">
              <a:lnSpc>
                <a:spcPct val="115000"/>
              </a:lnSpc>
              <a:spcBef>
                <a:spcPts val="0"/>
              </a:spcBef>
              <a:spcAft>
                <a:spcPts val="0"/>
              </a:spcAft>
              <a:buClr>
                <a:schemeClr val="dk1"/>
              </a:buClr>
              <a:buSzPts val="1800"/>
              <a:buFont typeface="Calibri"/>
              <a:buNone/>
            </a:pPr>
            <a:r>
              <a:t/>
            </a:r>
            <a:endParaRPr i="1" sz="1800">
              <a:solidFill>
                <a:schemeClr val="dk1"/>
              </a:solidFill>
              <a:latin typeface="Times New Roman"/>
              <a:ea typeface="Times New Roman"/>
              <a:cs typeface="Times New Roman"/>
              <a:sym typeface="Times New Roman"/>
            </a:endParaRPr>
          </a:p>
        </p:txBody>
      </p:sp>
      <p:pic>
        <p:nvPicPr>
          <p:cNvPr id="122" name="Google Shape;122;p4"/>
          <p:cNvPicPr preferRelativeResize="0"/>
          <p:nvPr/>
        </p:nvPicPr>
        <p:blipFill rotWithShape="1">
          <a:blip r:embed="rId3">
            <a:alphaModFix/>
          </a:blip>
          <a:srcRect b="48088" l="28137" r="59873" t="15757"/>
          <a:stretch/>
        </p:blipFill>
        <p:spPr>
          <a:xfrm>
            <a:off x="2406490" y="1832347"/>
            <a:ext cx="275488" cy="250999"/>
          </a:xfrm>
          <a:prstGeom prst="ellipse">
            <a:avLst/>
          </a:prstGeom>
          <a:noFill/>
          <a:ln cap="rnd" cmpd="sng" w="9525">
            <a:solidFill>
              <a:schemeClr val="accent2"/>
            </a:solidFill>
            <a:prstDash val="solid"/>
            <a:round/>
            <a:headEnd len="sm" w="sm" type="none"/>
            <a:tailEnd len="sm" w="sm" type="none"/>
          </a:ln>
          <a:effectLst>
            <a:outerShdw blurRad="381000" sx="-80000" rotWithShape="0" dir="5400000" dist="292100" sy="-18000">
              <a:srgbClr val="000000">
                <a:alpha val="21960"/>
              </a:srgbClr>
            </a:outerShdw>
          </a:effectLst>
        </p:spPr>
      </p:pic>
      <p:pic>
        <p:nvPicPr>
          <p:cNvPr id="123" name="Google Shape;123;p4"/>
          <p:cNvPicPr preferRelativeResize="0"/>
          <p:nvPr/>
        </p:nvPicPr>
        <p:blipFill rotWithShape="1">
          <a:blip r:embed="rId4">
            <a:alphaModFix/>
          </a:blip>
          <a:srcRect b="0" l="0" r="0" t="0"/>
          <a:stretch/>
        </p:blipFill>
        <p:spPr>
          <a:xfrm>
            <a:off x="3245417" y="1832348"/>
            <a:ext cx="572124" cy="326484"/>
          </a:xfrm>
          <a:prstGeom prst="rect">
            <a:avLst/>
          </a:prstGeom>
          <a:noFill/>
          <a:ln>
            <a:noFill/>
          </a:ln>
        </p:spPr>
      </p:pic>
      <p:sp>
        <p:nvSpPr>
          <p:cNvPr id="124" name="Google Shape;124;p4"/>
          <p:cNvSpPr txBox="1"/>
          <p:nvPr/>
        </p:nvSpPr>
        <p:spPr>
          <a:xfrm>
            <a:off x="1871201" y="2211720"/>
            <a:ext cx="9350752" cy="833074"/>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1800"/>
              <a:buFont typeface="Times New Roman"/>
              <a:buNone/>
            </a:pPr>
            <a:r>
              <a:rPr b="1" i="1" lang="mn-MN" sz="1800">
                <a:solidFill>
                  <a:schemeClr val="dk1"/>
                </a:solidFill>
                <a:latin typeface="Times New Roman"/>
                <a:ea typeface="Times New Roman"/>
                <a:cs typeface="Times New Roman"/>
                <a:sym typeface="Times New Roman"/>
              </a:rPr>
              <a:t>2. Үгийн дунд </a:t>
            </a:r>
            <a:r>
              <a:rPr b="1" i="1" lang="mn-MN" sz="1800">
                <a:solidFill>
                  <a:schemeClr val="accent1"/>
                </a:solidFill>
                <a:latin typeface="Times New Roman"/>
                <a:ea typeface="Times New Roman"/>
                <a:cs typeface="Times New Roman"/>
                <a:sym typeface="Times New Roman"/>
              </a:rPr>
              <a:t>гэдэс</a:t>
            </a:r>
            <a:r>
              <a:rPr b="1" i="1" lang="mn-MN" sz="1800">
                <a:solidFill>
                  <a:schemeClr val="dk1"/>
                </a:solidFill>
                <a:latin typeface="Times New Roman"/>
                <a:ea typeface="Times New Roman"/>
                <a:cs typeface="Times New Roman"/>
                <a:sym typeface="Times New Roman"/>
              </a:rPr>
              <a:t> орвол ямар ямар эгшиг болох вэ?</a:t>
            </a:r>
            <a:endParaRPr b="1" i="1" sz="18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А. И, А, Э	Б. О,У		В. О,У,Ө,Ү	Г. Ө,Ү</a:t>
            </a:r>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a:t>
            </a:r>
            <a:endParaRPr/>
          </a:p>
        </p:txBody>
      </p:sp>
      <p:pic>
        <p:nvPicPr>
          <p:cNvPr id="125" name="Google Shape;125;p4"/>
          <p:cNvPicPr preferRelativeResize="0"/>
          <p:nvPr/>
        </p:nvPicPr>
        <p:blipFill rotWithShape="1">
          <a:blip r:embed="rId5">
            <a:alphaModFix/>
          </a:blip>
          <a:srcRect b="0" l="0" r="0" t="0"/>
          <a:stretch/>
        </p:blipFill>
        <p:spPr>
          <a:xfrm>
            <a:off x="7541608" y="2458761"/>
            <a:ext cx="572124" cy="326484"/>
          </a:xfrm>
          <a:prstGeom prst="rect">
            <a:avLst/>
          </a:prstGeom>
          <a:noFill/>
          <a:ln>
            <a:noFill/>
          </a:ln>
        </p:spPr>
      </p:pic>
      <p:pic>
        <p:nvPicPr>
          <p:cNvPr id="126" name="Google Shape;126;p4"/>
          <p:cNvPicPr preferRelativeResize="0"/>
          <p:nvPr/>
        </p:nvPicPr>
        <p:blipFill rotWithShape="1">
          <a:blip r:embed="rId6">
            <a:alphaModFix/>
          </a:blip>
          <a:srcRect b="44587" l="62943" r="25652" t="35623"/>
          <a:stretch/>
        </p:blipFill>
        <p:spPr>
          <a:xfrm>
            <a:off x="6095999" y="2525341"/>
            <a:ext cx="335978" cy="274320"/>
          </a:xfrm>
          <a:prstGeom prst="ellipse">
            <a:avLst/>
          </a:prstGeom>
          <a:noFill/>
          <a:ln cap="sq" cmpd="sng" w="9525">
            <a:solidFill>
              <a:schemeClr val="accent2"/>
            </a:solidFill>
            <a:prstDash val="solid"/>
            <a:bevel/>
            <a:headEnd len="sm" w="sm" type="none"/>
            <a:tailEnd len="sm" w="sm" type="none"/>
          </a:ln>
        </p:spPr>
      </p:pic>
      <p:sp>
        <p:nvSpPr>
          <p:cNvPr id="127" name="Google Shape;127;p4"/>
          <p:cNvSpPr txBox="1"/>
          <p:nvPr/>
        </p:nvSpPr>
        <p:spPr>
          <a:xfrm>
            <a:off x="1869607" y="2779937"/>
            <a:ext cx="9350752" cy="833074"/>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1800"/>
              <a:buFont typeface="Times New Roman"/>
              <a:buNone/>
            </a:pPr>
            <a:r>
              <a:rPr b="1" i="1" lang="mn-MN" sz="1800">
                <a:solidFill>
                  <a:schemeClr val="dk1"/>
                </a:solidFill>
                <a:latin typeface="Times New Roman"/>
                <a:ea typeface="Times New Roman"/>
                <a:cs typeface="Times New Roman"/>
                <a:sym typeface="Times New Roman"/>
              </a:rPr>
              <a:t>3. Үгийн адагт </a:t>
            </a:r>
            <a:r>
              <a:rPr b="1" i="1" lang="mn-MN" sz="1800">
                <a:solidFill>
                  <a:schemeClr val="accent1"/>
                </a:solidFill>
                <a:latin typeface="Times New Roman"/>
                <a:ea typeface="Times New Roman"/>
                <a:cs typeface="Times New Roman"/>
                <a:sym typeface="Times New Roman"/>
              </a:rPr>
              <a:t>цацлага</a:t>
            </a:r>
            <a:r>
              <a:rPr b="1" i="1" lang="mn-MN" sz="1800">
                <a:solidFill>
                  <a:schemeClr val="dk1"/>
                </a:solidFill>
                <a:latin typeface="Times New Roman"/>
                <a:ea typeface="Times New Roman"/>
                <a:cs typeface="Times New Roman"/>
                <a:sym typeface="Times New Roman"/>
              </a:rPr>
              <a:t> орвол ямар ямар эгшиг болох вэ?</a:t>
            </a:r>
            <a:endParaRPr b="1" i="1" sz="18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А. Ө,Ү		Б. А.Э		В. И		Г. О,У</a:t>
            </a:r>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a:t>
            </a:r>
            <a:endParaRPr/>
          </a:p>
        </p:txBody>
      </p:sp>
      <p:pic>
        <p:nvPicPr>
          <p:cNvPr id="128" name="Google Shape;128;p4"/>
          <p:cNvPicPr preferRelativeResize="0"/>
          <p:nvPr/>
        </p:nvPicPr>
        <p:blipFill rotWithShape="1">
          <a:blip r:embed="rId5">
            <a:alphaModFix/>
          </a:blip>
          <a:srcRect b="0" l="0" r="0" t="0"/>
          <a:stretch/>
        </p:blipFill>
        <p:spPr>
          <a:xfrm>
            <a:off x="5282252" y="3002418"/>
            <a:ext cx="572124" cy="326484"/>
          </a:xfrm>
          <a:prstGeom prst="rect">
            <a:avLst/>
          </a:prstGeom>
          <a:noFill/>
          <a:ln>
            <a:noFill/>
          </a:ln>
        </p:spPr>
      </p:pic>
      <p:pic>
        <p:nvPicPr>
          <p:cNvPr id="129" name="Google Shape;129;p4"/>
          <p:cNvPicPr preferRelativeResize="0"/>
          <p:nvPr/>
        </p:nvPicPr>
        <p:blipFill rotWithShape="1">
          <a:blip r:embed="rId7">
            <a:alphaModFix/>
          </a:blip>
          <a:srcRect b="32060" l="0" r="68884" t="0"/>
          <a:stretch/>
        </p:blipFill>
        <p:spPr>
          <a:xfrm>
            <a:off x="4377219" y="3054582"/>
            <a:ext cx="249554" cy="274320"/>
          </a:xfrm>
          <a:prstGeom prst="ellipse">
            <a:avLst/>
          </a:prstGeom>
          <a:noFill/>
          <a:ln cap="rnd" cmpd="sng" w="9525">
            <a:solidFill>
              <a:schemeClr val="accent2"/>
            </a:solidFill>
            <a:prstDash val="solid"/>
            <a:round/>
            <a:headEnd len="sm" w="sm" type="none"/>
            <a:tailEnd len="sm" w="sm" type="none"/>
          </a:ln>
          <a:effectLst>
            <a:outerShdw blurRad="381000" sx="-80000" rotWithShape="0" dir="5400000" dist="292100" sy="-18000">
              <a:srgbClr val="000000">
                <a:alpha val="21960"/>
              </a:srgbClr>
            </a:outerShdw>
          </a:effectLst>
        </p:spPr>
      </p:pic>
      <p:sp>
        <p:nvSpPr>
          <p:cNvPr id="130" name="Google Shape;130;p4"/>
          <p:cNvSpPr txBox="1"/>
          <p:nvPr/>
        </p:nvSpPr>
        <p:spPr>
          <a:xfrm>
            <a:off x="1861443" y="3365970"/>
            <a:ext cx="9350752" cy="833074"/>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1800"/>
              <a:buFont typeface="Times New Roman"/>
              <a:buNone/>
            </a:pPr>
            <a:r>
              <a:rPr b="1" i="1" lang="mn-MN" sz="1800">
                <a:solidFill>
                  <a:schemeClr val="dk1"/>
                </a:solidFill>
                <a:latin typeface="Times New Roman"/>
                <a:ea typeface="Times New Roman"/>
                <a:cs typeface="Times New Roman"/>
                <a:sym typeface="Times New Roman"/>
              </a:rPr>
              <a:t>4. Үгийн адагт </a:t>
            </a:r>
            <a:r>
              <a:rPr b="1" i="1" lang="mn-MN" sz="1800">
                <a:solidFill>
                  <a:schemeClr val="accent1"/>
                </a:solidFill>
                <a:latin typeface="Times New Roman"/>
                <a:ea typeface="Times New Roman"/>
                <a:cs typeface="Times New Roman"/>
                <a:sym typeface="Times New Roman"/>
              </a:rPr>
              <a:t>сүүл</a:t>
            </a:r>
            <a:r>
              <a:rPr b="1" i="1" lang="mn-MN" sz="1800">
                <a:solidFill>
                  <a:schemeClr val="dk1"/>
                </a:solidFill>
                <a:latin typeface="Times New Roman"/>
                <a:ea typeface="Times New Roman"/>
                <a:cs typeface="Times New Roman"/>
                <a:sym typeface="Times New Roman"/>
              </a:rPr>
              <a:t> орвол ямар ямар эгшиг болох вэ?</a:t>
            </a:r>
            <a:endParaRPr b="1" i="1" sz="18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А. Ө,Ү		Б. А.Э		В. И		Г. О,У</a:t>
            </a:r>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a:t>
            </a:r>
            <a:endParaRPr/>
          </a:p>
        </p:txBody>
      </p:sp>
      <p:pic>
        <p:nvPicPr>
          <p:cNvPr id="131" name="Google Shape;131;p4"/>
          <p:cNvPicPr preferRelativeResize="0"/>
          <p:nvPr/>
        </p:nvPicPr>
        <p:blipFill rotWithShape="1">
          <a:blip r:embed="rId5">
            <a:alphaModFix/>
          </a:blip>
          <a:srcRect b="0" l="0" r="0" t="0"/>
          <a:stretch/>
        </p:blipFill>
        <p:spPr>
          <a:xfrm>
            <a:off x="5274088" y="3588451"/>
            <a:ext cx="572124" cy="326484"/>
          </a:xfrm>
          <a:prstGeom prst="rect">
            <a:avLst/>
          </a:prstGeom>
          <a:noFill/>
          <a:ln>
            <a:noFill/>
          </a:ln>
        </p:spPr>
      </p:pic>
      <p:pic>
        <p:nvPicPr>
          <p:cNvPr id="132" name="Google Shape;132;p4"/>
          <p:cNvPicPr preferRelativeResize="0"/>
          <p:nvPr/>
        </p:nvPicPr>
        <p:blipFill rotWithShape="1">
          <a:blip r:embed="rId8">
            <a:alphaModFix/>
          </a:blip>
          <a:srcRect b="22459" l="0" r="61597" t="0"/>
          <a:stretch/>
        </p:blipFill>
        <p:spPr>
          <a:xfrm>
            <a:off x="4353665" y="3676692"/>
            <a:ext cx="259749" cy="274320"/>
          </a:xfrm>
          <a:prstGeom prst="ellipse">
            <a:avLst/>
          </a:prstGeom>
          <a:noFill/>
          <a:ln cap="rnd" cmpd="sng" w="9525">
            <a:solidFill>
              <a:schemeClr val="accent2"/>
            </a:solidFill>
            <a:prstDash val="solid"/>
            <a:round/>
            <a:headEnd len="sm" w="sm" type="none"/>
            <a:tailEnd len="sm" w="sm" type="none"/>
          </a:ln>
          <a:effectLst>
            <a:outerShdw blurRad="381000" sx="-80000" rotWithShape="0" dir="5400000" dist="292100" sy="-18000">
              <a:srgbClr val="000000">
                <a:alpha val="21960"/>
              </a:srgbClr>
            </a:outerShdw>
          </a:effectLst>
        </p:spPr>
      </p:pic>
      <p:sp>
        <p:nvSpPr>
          <p:cNvPr id="133" name="Google Shape;133;p4"/>
          <p:cNvSpPr txBox="1"/>
          <p:nvPr/>
        </p:nvSpPr>
        <p:spPr>
          <a:xfrm>
            <a:off x="1840224" y="3851932"/>
            <a:ext cx="9350752" cy="833074"/>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1800"/>
              <a:buFont typeface="Times New Roman"/>
              <a:buNone/>
            </a:pPr>
            <a:r>
              <a:rPr b="1" i="1" lang="mn-MN" sz="1800">
                <a:solidFill>
                  <a:schemeClr val="dk1"/>
                </a:solidFill>
                <a:latin typeface="Times New Roman"/>
                <a:ea typeface="Times New Roman"/>
                <a:cs typeface="Times New Roman"/>
                <a:sym typeface="Times New Roman"/>
              </a:rPr>
              <a:t>5. Үгийн дунд </a:t>
            </a:r>
            <a:r>
              <a:rPr b="1" i="1" lang="mn-MN" sz="1800">
                <a:solidFill>
                  <a:schemeClr val="accent1"/>
                </a:solidFill>
                <a:latin typeface="Times New Roman"/>
                <a:ea typeface="Times New Roman"/>
                <a:cs typeface="Times New Roman"/>
                <a:sym typeface="Times New Roman"/>
              </a:rPr>
              <a:t>шилбэ</a:t>
            </a:r>
            <a:r>
              <a:rPr b="1" i="1" lang="mn-MN" sz="1800">
                <a:solidFill>
                  <a:schemeClr val="dk1"/>
                </a:solidFill>
                <a:latin typeface="Times New Roman"/>
                <a:ea typeface="Times New Roman"/>
                <a:cs typeface="Times New Roman"/>
                <a:sym typeface="Times New Roman"/>
              </a:rPr>
              <a:t> орвол ямар эгшиг болох вэ?</a:t>
            </a:r>
            <a:endParaRPr b="1" i="1" sz="18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А. Э		Б. И		В. А		Г. О,У</a:t>
            </a:r>
            <a:endParaRPr/>
          </a:p>
        </p:txBody>
      </p:sp>
      <p:pic>
        <p:nvPicPr>
          <p:cNvPr id="134" name="Google Shape;134;p4"/>
          <p:cNvPicPr preferRelativeResize="0"/>
          <p:nvPr/>
        </p:nvPicPr>
        <p:blipFill rotWithShape="1">
          <a:blip r:embed="rId5">
            <a:alphaModFix/>
          </a:blip>
          <a:srcRect b="0" l="0" r="0" t="0"/>
          <a:stretch/>
        </p:blipFill>
        <p:spPr>
          <a:xfrm>
            <a:off x="5010820" y="4244747"/>
            <a:ext cx="572124" cy="326484"/>
          </a:xfrm>
          <a:prstGeom prst="rect">
            <a:avLst/>
          </a:prstGeom>
          <a:noFill/>
          <a:ln>
            <a:noFill/>
          </a:ln>
        </p:spPr>
      </p:pic>
      <p:pic>
        <p:nvPicPr>
          <p:cNvPr id="135" name="Google Shape;135;p4"/>
          <p:cNvPicPr preferRelativeResize="0"/>
          <p:nvPr/>
        </p:nvPicPr>
        <p:blipFill rotWithShape="1">
          <a:blip r:embed="rId9">
            <a:alphaModFix/>
          </a:blip>
          <a:srcRect b="22159" l="7075" r="64115" t="7735"/>
          <a:stretch/>
        </p:blipFill>
        <p:spPr>
          <a:xfrm>
            <a:off x="4353665" y="4299814"/>
            <a:ext cx="260672" cy="274320"/>
          </a:xfrm>
          <a:prstGeom prst="ellipse">
            <a:avLst/>
          </a:prstGeom>
          <a:noFill/>
          <a:ln cap="rnd" cmpd="sng" w="9525">
            <a:solidFill>
              <a:schemeClr val="accent2"/>
            </a:solidFill>
            <a:prstDash val="solid"/>
            <a:round/>
            <a:headEnd len="sm" w="sm" type="none"/>
            <a:tailEnd len="sm" w="sm" type="none"/>
          </a:ln>
          <a:effectLst>
            <a:outerShdw blurRad="381000" sx="-80000" rotWithShape="0" dir="5400000" dist="292100" sy="-18000">
              <a:srgbClr val="000000">
                <a:alpha val="21960"/>
              </a:srgbClr>
            </a:outerShdw>
          </a:effectLst>
        </p:spPr>
      </p:pic>
      <p:sp>
        <p:nvSpPr>
          <p:cNvPr id="136" name="Google Shape;136;p4"/>
          <p:cNvSpPr txBox="1"/>
          <p:nvPr/>
        </p:nvSpPr>
        <p:spPr>
          <a:xfrm>
            <a:off x="1840224" y="4481873"/>
            <a:ext cx="9350752" cy="833074"/>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1800"/>
              <a:buFont typeface="Times New Roman"/>
              <a:buNone/>
            </a:pPr>
            <a:r>
              <a:rPr b="1" i="1" lang="mn-MN" sz="1800">
                <a:solidFill>
                  <a:schemeClr val="dk1"/>
                </a:solidFill>
                <a:latin typeface="Times New Roman"/>
                <a:ea typeface="Times New Roman"/>
                <a:cs typeface="Times New Roman"/>
                <a:sym typeface="Times New Roman"/>
              </a:rPr>
              <a:t>6. Үгийн адагт </a:t>
            </a:r>
            <a:r>
              <a:rPr b="1" i="1" lang="mn-MN" sz="1800">
                <a:solidFill>
                  <a:schemeClr val="accent1"/>
                </a:solidFill>
                <a:latin typeface="Times New Roman"/>
                <a:ea typeface="Times New Roman"/>
                <a:cs typeface="Times New Roman"/>
                <a:sym typeface="Times New Roman"/>
              </a:rPr>
              <a:t>гэдэс, нум </a:t>
            </a:r>
            <a:r>
              <a:rPr b="1" i="1" lang="mn-MN" sz="1800">
                <a:solidFill>
                  <a:schemeClr val="dk1"/>
                </a:solidFill>
                <a:latin typeface="Times New Roman"/>
                <a:ea typeface="Times New Roman"/>
                <a:cs typeface="Times New Roman"/>
                <a:sym typeface="Times New Roman"/>
              </a:rPr>
              <a:t>орвол ямар ямар эгшиг болох вэ?</a:t>
            </a:r>
            <a:endParaRPr b="1" i="1" sz="18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А. И, А, Э	Б. О,У		В. О,У,Ө,Ү	Г. Ө,Ү</a:t>
            </a:r>
            <a:endParaRPr/>
          </a:p>
        </p:txBody>
      </p:sp>
      <p:pic>
        <p:nvPicPr>
          <p:cNvPr id="137" name="Google Shape;137;p4"/>
          <p:cNvPicPr preferRelativeResize="0"/>
          <p:nvPr/>
        </p:nvPicPr>
        <p:blipFill rotWithShape="1">
          <a:blip r:embed="rId5">
            <a:alphaModFix/>
          </a:blip>
          <a:srcRect b="0" l="0" r="0" t="0"/>
          <a:stretch/>
        </p:blipFill>
        <p:spPr>
          <a:xfrm>
            <a:off x="7422328" y="4910180"/>
            <a:ext cx="572124" cy="326484"/>
          </a:xfrm>
          <a:prstGeom prst="rect">
            <a:avLst/>
          </a:prstGeom>
          <a:noFill/>
          <a:ln>
            <a:noFill/>
          </a:ln>
        </p:spPr>
      </p:pic>
      <p:pic>
        <p:nvPicPr>
          <p:cNvPr id="138" name="Google Shape;138;p4"/>
          <p:cNvPicPr preferRelativeResize="0"/>
          <p:nvPr/>
        </p:nvPicPr>
        <p:blipFill rotWithShape="1">
          <a:blip r:embed="rId10">
            <a:alphaModFix/>
          </a:blip>
          <a:srcRect b="1256" l="10204" r="78261" t="89421"/>
          <a:stretch/>
        </p:blipFill>
        <p:spPr>
          <a:xfrm>
            <a:off x="6126540" y="4962344"/>
            <a:ext cx="339872" cy="274320"/>
          </a:xfrm>
          <a:prstGeom prst="ellipse">
            <a:avLst/>
          </a:prstGeom>
          <a:noFill/>
          <a:ln cap="rnd" cmpd="sng" w="9525">
            <a:solidFill>
              <a:schemeClr val="accent2"/>
            </a:solidFill>
            <a:prstDash val="solid"/>
            <a:round/>
            <a:headEnd len="sm" w="sm" type="none"/>
            <a:tailEnd len="sm" w="sm" type="none"/>
          </a:ln>
          <a:effectLst>
            <a:outerShdw blurRad="381000" sx="-80000" rotWithShape="0" dir="5400000" dist="292100" sy="-18000">
              <a:srgbClr val="000000">
                <a:alpha val="21960"/>
              </a:srgbClr>
            </a:outerShdw>
          </a:effectLst>
        </p:spPr>
      </p:pic>
      <p:sp>
        <p:nvSpPr>
          <p:cNvPr id="139" name="Google Shape;139;p4"/>
          <p:cNvSpPr txBox="1"/>
          <p:nvPr/>
        </p:nvSpPr>
        <p:spPr>
          <a:xfrm>
            <a:off x="1869607" y="5097465"/>
            <a:ext cx="9350752" cy="833074"/>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1800"/>
              <a:buFont typeface="Times New Roman"/>
              <a:buNone/>
            </a:pPr>
            <a:r>
              <a:rPr b="1" i="1" lang="mn-MN" sz="1800">
                <a:solidFill>
                  <a:schemeClr val="dk1"/>
                </a:solidFill>
                <a:latin typeface="Times New Roman"/>
                <a:ea typeface="Times New Roman"/>
                <a:cs typeface="Times New Roman"/>
                <a:sym typeface="Times New Roman"/>
              </a:rPr>
              <a:t>7. Үгийн дунд </a:t>
            </a:r>
            <a:r>
              <a:rPr b="1" i="1" lang="mn-MN" sz="1800">
                <a:solidFill>
                  <a:schemeClr val="accent1"/>
                </a:solidFill>
                <a:latin typeface="Times New Roman"/>
                <a:ea typeface="Times New Roman"/>
                <a:cs typeface="Times New Roman"/>
                <a:sym typeface="Times New Roman"/>
              </a:rPr>
              <a:t>шүд</a:t>
            </a:r>
            <a:r>
              <a:rPr b="1" i="1" lang="mn-MN" sz="1800">
                <a:solidFill>
                  <a:schemeClr val="dk1"/>
                </a:solidFill>
                <a:latin typeface="Times New Roman"/>
                <a:ea typeface="Times New Roman"/>
                <a:cs typeface="Times New Roman"/>
                <a:sym typeface="Times New Roman"/>
              </a:rPr>
              <a:t> орвол ямар ямар эгшиг болох вэ?</a:t>
            </a:r>
            <a:endParaRPr b="1" i="1" sz="18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А. Ө,Ү		Б. А.Э		В. И		Г. О,У</a:t>
            </a:r>
            <a:endParaRPr/>
          </a:p>
        </p:txBody>
      </p:sp>
      <p:pic>
        <p:nvPicPr>
          <p:cNvPr id="140" name="Google Shape;140;p4"/>
          <p:cNvPicPr preferRelativeResize="0"/>
          <p:nvPr/>
        </p:nvPicPr>
        <p:blipFill rotWithShape="1">
          <a:blip r:embed="rId5">
            <a:alphaModFix/>
          </a:blip>
          <a:srcRect b="0" l="0" r="0" t="0"/>
          <a:stretch/>
        </p:blipFill>
        <p:spPr>
          <a:xfrm>
            <a:off x="5147780" y="5525570"/>
            <a:ext cx="572124" cy="326484"/>
          </a:xfrm>
          <a:prstGeom prst="rect">
            <a:avLst/>
          </a:prstGeom>
          <a:noFill/>
          <a:ln>
            <a:noFill/>
          </a:ln>
        </p:spPr>
      </p:pic>
      <p:pic>
        <p:nvPicPr>
          <p:cNvPr id="141" name="Google Shape;141;p4"/>
          <p:cNvPicPr preferRelativeResize="0"/>
          <p:nvPr/>
        </p:nvPicPr>
        <p:blipFill rotWithShape="1">
          <a:blip r:embed="rId11">
            <a:alphaModFix/>
          </a:blip>
          <a:srcRect b="27173" l="5498" r="64345" t="7565"/>
          <a:stretch/>
        </p:blipFill>
        <p:spPr>
          <a:xfrm>
            <a:off x="4371139" y="5560845"/>
            <a:ext cx="264599" cy="274320"/>
          </a:xfrm>
          <a:prstGeom prst="ellipse">
            <a:avLst/>
          </a:prstGeom>
          <a:noFill/>
          <a:ln cap="rnd" cmpd="sng" w="9525">
            <a:solidFill>
              <a:schemeClr val="accent2"/>
            </a:solidFill>
            <a:prstDash val="solid"/>
            <a:round/>
            <a:headEnd len="sm" w="sm" type="none"/>
            <a:tailEnd len="sm" w="sm" type="none"/>
          </a:ln>
          <a:effectLst>
            <a:outerShdw blurRad="381000" sx="-80000" rotWithShape="0" dir="5400000" dist="292100" sy="-18000">
              <a:srgbClr val="000000">
                <a:alpha val="21960"/>
              </a:srgbClr>
            </a:outerShdw>
          </a:effectLst>
        </p:spPr>
      </p:pic>
      <p:sp>
        <p:nvSpPr>
          <p:cNvPr id="142" name="Google Shape;142;p4"/>
          <p:cNvSpPr txBox="1"/>
          <p:nvPr/>
        </p:nvSpPr>
        <p:spPr>
          <a:xfrm>
            <a:off x="1861443" y="5751869"/>
            <a:ext cx="9350752" cy="833074"/>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1800"/>
              <a:buFont typeface="Times New Roman"/>
              <a:buNone/>
            </a:pPr>
            <a:r>
              <a:rPr b="1" i="1" lang="mn-MN" sz="1800">
                <a:solidFill>
                  <a:schemeClr val="dk1"/>
                </a:solidFill>
                <a:latin typeface="Times New Roman"/>
                <a:ea typeface="Times New Roman"/>
                <a:cs typeface="Times New Roman"/>
                <a:sym typeface="Times New Roman"/>
              </a:rPr>
              <a:t>8. Үгийн эхэнд </a:t>
            </a:r>
            <a:r>
              <a:rPr b="1" i="1" lang="mn-MN" sz="1800">
                <a:solidFill>
                  <a:schemeClr val="accent1"/>
                </a:solidFill>
                <a:latin typeface="Times New Roman"/>
                <a:ea typeface="Times New Roman"/>
                <a:cs typeface="Times New Roman"/>
                <a:sym typeface="Times New Roman"/>
              </a:rPr>
              <a:t>титэм, шилбэ </a:t>
            </a:r>
            <a:r>
              <a:rPr b="1" i="1" lang="mn-MN" sz="1800">
                <a:solidFill>
                  <a:schemeClr val="dk1"/>
                </a:solidFill>
                <a:latin typeface="Times New Roman"/>
                <a:ea typeface="Times New Roman"/>
                <a:cs typeface="Times New Roman"/>
                <a:sym typeface="Times New Roman"/>
              </a:rPr>
              <a:t>орвол ямар эгшиг болох вэ?</a:t>
            </a:r>
            <a:endParaRPr b="1" i="1" sz="18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1800"/>
              <a:buFont typeface="Times New Roman"/>
              <a:buNone/>
            </a:pPr>
            <a:r>
              <a:rPr i="1" lang="mn-MN" sz="1800">
                <a:solidFill>
                  <a:schemeClr val="dk1"/>
                </a:solidFill>
                <a:latin typeface="Times New Roman"/>
                <a:ea typeface="Times New Roman"/>
                <a:cs typeface="Times New Roman"/>
                <a:sym typeface="Times New Roman"/>
              </a:rPr>
              <a:t>	А. Э		Б. О,У		В. А		Г. И </a:t>
            </a:r>
            <a:endParaRPr/>
          </a:p>
        </p:txBody>
      </p:sp>
      <p:pic>
        <p:nvPicPr>
          <p:cNvPr id="143" name="Google Shape;143;p4"/>
          <p:cNvPicPr preferRelativeResize="0"/>
          <p:nvPr/>
        </p:nvPicPr>
        <p:blipFill rotWithShape="1">
          <a:blip r:embed="rId5">
            <a:alphaModFix/>
          </a:blip>
          <a:srcRect b="0" l="0" r="0" t="0"/>
          <a:stretch/>
        </p:blipFill>
        <p:spPr>
          <a:xfrm>
            <a:off x="8680674" y="6168406"/>
            <a:ext cx="572124" cy="326484"/>
          </a:xfrm>
          <a:prstGeom prst="rect">
            <a:avLst/>
          </a:prstGeom>
          <a:noFill/>
          <a:ln>
            <a:noFill/>
          </a:ln>
        </p:spPr>
      </p:pic>
      <p:pic>
        <p:nvPicPr>
          <p:cNvPr id="144" name="Google Shape;144;p4"/>
          <p:cNvPicPr preferRelativeResize="0"/>
          <p:nvPr/>
        </p:nvPicPr>
        <p:blipFill rotWithShape="1">
          <a:blip r:embed="rId6">
            <a:alphaModFix/>
          </a:blip>
          <a:srcRect b="40349" l="44644" r="40868" t="17526"/>
          <a:stretch/>
        </p:blipFill>
        <p:spPr>
          <a:xfrm>
            <a:off x="7957582" y="6205838"/>
            <a:ext cx="312300" cy="274320"/>
          </a:xfrm>
          <a:prstGeom prst="ellipse">
            <a:avLst/>
          </a:prstGeom>
          <a:noFill/>
          <a:ln cap="rnd" cmpd="sng" w="9525">
            <a:solidFill>
              <a:schemeClr val="accent2"/>
            </a:solidFill>
            <a:prstDash val="solid"/>
            <a:round/>
            <a:headEnd len="sm" w="sm" type="none"/>
            <a:tailEnd len="sm" w="sm" type="none"/>
          </a:ln>
          <a:effectLst>
            <a:outerShdw blurRad="381000" sx="-80000" rotWithShape="0" dir="5400000" dist="292100" sy="-18000">
              <a:srgbClr val="000000">
                <a:alpha val="21960"/>
              </a:srgbClr>
            </a:outerShdw>
          </a:effectLst>
        </p:spPr>
      </p:pic>
      <p:cxnSp>
        <p:nvCxnSpPr>
          <p:cNvPr id="145" name="Google Shape;145;p4"/>
          <p:cNvCxnSpPr/>
          <p:nvPr/>
        </p:nvCxnSpPr>
        <p:spPr>
          <a:xfrm>
            <a:off x="2406490" y="890174"/>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146" name="Google Shape;146;p4"/>
          <p:cNvSpPr txBox="1"/>
          <p:nvPr/>
        </p:nvSpPr>
        <p:spPr>
          <a:xfrm>
            <a:off x="3723324" y="169121"/>
            <a:ext cx="399316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mn-MN" sz="2000">
                <a:solidFill>
                  <a:schemeClr val="dk1"/>
                </a:solidFill>
                <a:latin typeface="Times New Roman"/>
                <a:ea typeface="Times New Roman"/>
                <a:cs typeface="Times New Roman"/>
                <a:sym typeface="Times New Roman"/>
              </a:rPr>
              <a:t>Өмнөх хичээлийн бататгал</a:t>
            </a:r>
            <a:r>
              <a:rPr b="1" i="1" lang="mn-MN" sz="2000">
                <a:solidFill>
                  <a:srgbClr val="050505"/>
                </a:solidFill>
                <a:latin typeface="Times New Roman"/>
                <a:ea typeface="Times New Roman"/>
                <a:cs typeface="Times New Roman"/>
                <a:sym typeface="Times New Roman"/>
              </a:rPr>
              <a:t> </a:t>
            </a:r>
            <a:endParaRPr/>
          </a:p>
          <a:p>
            <a:pPr indent="0" lvl="0" marL="0" marR="0" rtl="0" algn="ctr">
              <a:spcBef>
                <a:spcPts val="0"/>
              </a:spcBef>
              <a:spcAft>
                <a:spcPts val="0"/>
              </a:spcAft>
              <a:buNone/>
            </a:pPr>
            <a:r>
              <a:rPr b="1" i="1" lang="mn-MN" sz="2000">
                <a:solidFill>
                  <a:srgbClr val="050505"/>
                </a:solidFill>
                <a:latin typeface="Times New Roman"/>
                <a:ea typeface="Times New Roman"/>
                <a:cs typeface="Times New Roman"/>
                <a:sym typeface="Times New Roman"/>
              </a:rPr>
              <a:t>Reviewing pervious learning test </a:t>
            </a:r>
            <a:endParaRPr/>
          </a:p>
        </p:txBody>
      </p:sp>
      <p:pic>
        <p:nvPicPr>
          <p:cNvPr id="147" name="Google Shape;147;p4"/>
          <p:cNvPicPr preferRelativeResize="0"/>
          <p:nvPr/>
        </p:nvPicPr>
        <p:blipFill rotWithShape="1">
          <a:blip r:embed="rId12">
            <a:alphaModFix/>
          </a:blip>
          <a:srcRect b="0" l="0" r="0" t="0"/>
          <a:stretch/>
        </p:blipFill>
        <p:spPr>
          <a:xfrm>
            <a:off x="10194274" y="5939405"/>
            <a:ext cx="1983438" cy="909913"/>
          </a:xfrm>
          <a:prstGeom prst="ellipse">
            <a:avLst/>
          </a:prstGeom>
          <a:noFill/>
          <a:ln>
            <a:noFill/>
          </a:ln>
        </p:spPr>
      </p:pic>
      <p:pic>
        <p:nvPicPr>
          <p:cNvPr id="148" name="Google Shape;148;p4"/>
          <p:cNvPicPr preferRelativeResize="0"/>
          <p:nvPr/>
        </p:nvPicPr>
        <p:blipFill rotWithShape="1">
          <a:blip r:embed="rId13">
            <a:alphaModFix/>
          </a:blip>
          <a:srcRect b="0" l="0" r="0" t="0"/>
          <a:stretch/>
        </p:blipFill>
        <p:spPr>
          <a:xfrm>
            <a:off x="350015" y="1532969"/>
            <a:ext cx="1093726" cy="398103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5"/>
          <p:cNvSpPr txBox="1"/>
          <p:nvPr>
            <p:ph type="title"/>
          </p:nvPr>
        </p:nvSpPr>
        <p:spPr>
          <a:xfrm>
            <a:off x="2380968" y="241418"/>
            <a:ext cx="7263437" cy="607148"/>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Нэмэлт, туслах зурлагууд</a:t>
            </a:r>
            <a:br>
              <a:rPr b="1" i="1" lang="mn-MN" sz="2000">
                <a:latin typeface="Times New Roman"/>
                <a:ea typeface="Times New Roman"/>
                <a:cs typeface="Times New Roman"/>
                <a:sym typeface="Times New Roman"/>
              </a:rPr>
            </a:br>
            <a:r>
              <a:rPr b="1" i="1" lang="mn-MN" sz="2000">
                <a:solidFill>
                  <a:srgbClr val="050505"/>
                </a:solidFill>
                <a:latin typeface="Times New Roman"/>
                <a:ea typeface="Times New Roman"/>
                <a:cs typeface="Times New Roman"/>
                <a:sym typeface="Times New Roman"/>
              </a:rPr>
              <a:t>Additional scratches of Mongolian Script</a:t>
            </a:r>
            <a:r>
              <a:rPr b="1" i="1" lang="mn-MN" sz="2000">
                <a:latin typeface="Times New Roman"/>
                <a:ea typeface="Times New Roman"/>
                <a:cs typeface="Times New Roman"/>
                <a:sym typeface="Times New Roman"/>
              </a:rPr>
              <a:t> </a:t>
            </a:r>
            <a:endParaRPr b="1" i="1" sz="2400">
              <a:latin typeface="Times New Roman"/>
              <a:ea typeface="Times New Roman"/>
              <a:cs typeface="Times New Roman"/>
              <a:sym typeface="Times New Roman"/>
            </a:endParaRPr>
          </a:p>
        </p:txBody>
      </p:sp>
      <p:pic>
        <p:nvPicPr>
          <p:cNvPr id="154" name="Google Shape;154;p5"/>
          <p:cNvPicPr preferRelativeResize="0"/>
          <p:nvPr/>
        </p:nvPicPr>
        <p:blipFill rotWithShape="1">
          <a:blip r:embed="rId3">
            <a:alphaModFix/>
          </a:blip>
          <a:srcRect b="0" l="0" r="0" t="0"/>
          <a:stretch/>
        </p:blipFill>
        <p:spPr>
          <a:xfrm>
            <a:off x="2011509" y="3096128"/>
            <a:ext cx="1683598" cy="1491184"/>
          </a:xfrm>
          <a:prstGeom prst="rect">
            <a:avLst/>
          </a:prstGeom>
          <a:noFill/>
          <a:ln>
            <a:noFill/>
          </a:ln>
        </p:spPr>
      </p:pic>
      <p:pic>
        <p:nvPicPr>
          <p:cNvPr id="155" name="Google Shape;155;p5"/>
          <p:cNvPicPr preferRelativeResize="0"/>
          <p:nvPr/>
        </p:nvPicPr>
        <p:blipFill rotWithShape="1">
          <a:blip r:embed="rId4">
            <a:alphaModFix/>
          </a:blip>
          <a:srcRect b="0" l="0" r="0" t="0"/>
          <a:stretch/>
        </p:blipFill>
        <p:spPr>
          <a:xfrm>
            <a:off x="4210489" y="3080086"/>
            <a:ext cx="1034505" cy="994610"/>
          </a:xfrm>
          <a:prstGeom prst="rect">
            <a:avLst/>
          </a:prstGeom>
          <a:noFill/>
          <a:ln>
            <a:noFill/>
          </a:ln>
        </p:spPr>
      </p:pic>
      <p:sp>
        <p:nvSpPr>
          <p:cNvPr id="156" name="Google Shape;156;p5"/>
          <p:cNvSpPr/>
          <p:nvPr/>
        </p:nvSpPr>
        <p:spPr>
          <a:xfrm>
            <a:off x="4057251" y="2236287"/>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157" name="Google Shape;157;p5"/>
          <p:cNvSpPr/>
          <p:nvPr/>
        </p:nvSpPr>
        <p:spPr>
          <a:xfrm>
            <a:off x="2356585" y="2236287"/>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158" name="Google Shape;158;p5"/>
          <p:cNvSpPr/>
          <p:nvPr/>
        </p:nvSpPr>
        <p:spPr>
          <a:xfrm>
            <a:off x="2941606" y="1448240"/>
            <a:ext cx="16858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1. Гэзэг</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sp>
        <p:nvSpPr>
          <p:cNvPr id="159" name="Google Shape;159;p5"/>
          <p:cNvSpPr/>
          <p:nvPr/>
        </p:nvSpPr>
        <p:spPr>
          <a:xfrm>
            <a:off x="1905116" y="5161330"/>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
        <p:nvSpPr>
          <p:cNvPr id="160" name="Google Shape;160;p5"/>
          <p:cNvSpPr/>
          <p:nvPr/>
        </p:nvSpPr>
        <p:spPr>
          <a:xfrm>
            <a:off x="6609293" y="5191950"/>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pic>
        <p:nvPicPr>
          <p:cNvPr id="161" name="Google Shape;161;p5"/>
          <p:cNvPicPr preferRelativeResize="0"/>
          <p:nvPr/>
        </p:nvPicPr>
        <p:blipFill rotWithShape="1">
          <a:blip r:embed="rId5">
            <a:alphaModFix/>
          </a:blip>
          <a:srcRect b="0" l="0" r="0" t="0"/>
          <a:stretch/>
        </p:blipFill>
        <p:spPr>
          <a:xfrm>
            <a:off x="7525330" y="2319182"/>
            <a:ext cx="2467319" cy="2219635"/>
          </a:xfrm>
          <a:prstGeom prst="rect">
            <a:avLst/>
          </a:prstGeom>
          <a:noFill/>
          <a:ln>
            <a:noFill/>
          </a:ln>
        </p:spPr>
      </p:pic>
      <p:sp>
        <p:nvSpPr>
          <p:cNvPr id="162" name="Google Shape;162;p5"/>
          <p:cNvSpPr/>
          <p:nvPr/>
        </p:nvSpPr>
        <p:spPr>
          <a:xfrm>
            <a:off x="6798148" y="1436648"/>
            <a:ext cx="412652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Зурлагыг бичих дараалал</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cxnSp>
        <p:nvCxnSpPr>
          <p:cNvPr id="163" name="Google Shape;163;p5"/>
          <p:cNvCxnSpPr/>
          <p:nvPr/>
        </p:nvCxnSpPr>
        <p:spPr>
          <a:xfrm>
            <a:off x="2356585" y="876381"/>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164" name="Google Shape;164;p5"/>
          <p:cNvPicPr preferRelativeResize="0"/>
          <p:nvPr/>
        </p:nvPicPr>
        <p:blipFill rotWithShape="1">
          <a:blip r:embed="rId6">
            <a:alphaModFix/>
          </a:blip>
          <a:srcRect b="0" l="0" r="0" t="0"/>
          <a:stretch/>
        </p:blipFill>
        <p:spPr>
          <a:xfrm>
            <a:off x="10194274" y="5939405"/>
            <a:ext cx="1983438" cy="909913"/>
          </a:xfrm>
          <a:prstGeom prst="ellipse">
            <a:avLst/>
          </a:prstGeom>
          <a:noFill/>
          <a:ln>
            <a:noFill/>
          </a:ln>
        </p:spPr>
      </p:pic>
      <p:pic>
        <p:nvPicPr>
          <p:cNvPr id="165" name="Google Shape;165;p5"/>
          <p:cNvPicPr preferRelativeResize="0"/>
          <p:nvPr/>
        </p:nvPicPr>
        <p:blipFill rotWithShape="1">
          <a:blip r:embed="rId7">
            <a:alphaModFix/>
          </a:blip>
          <a:srcRect b="0" l="0" r="0" t="0"/>
          <a:stretch/>
        </p:blipFill>
        <p:spPr>
          <a:xfrm>
            <a:off x="315950" y="1564860"/>
            <a:ext cx="865707" cy="398103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6"/>
          <p:cNvSpPr/>
          <p:nvPr/>
        </p:nvSpPr>
        <p:spPr>
          <a:xfrm>
            <a:off x="4104488" y="2187324"/>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171" name="Google Shape;171;p6"/>
          <p:cNvSpPr/>
          <p:nvPr/>
        </p:nvSpPr>
        <p:spPr>
          <a:xfrm>
            <a:off x="2356585" y="2236287"/>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172" name="Google Shape;172;p6"/>
          <p:cNvSpPr/>
          <p:nvPr/>
        </p:nvSpPr>
        <p:spPr>
          <a:xfrm>
            <a:off x="2941606" y="1448240"/>
            <a:ext cx="16858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2. Эвэр</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sp>
        <p:nvSpPr>
          <p:cNvPr id="173" name="Google Shape;173;p6"/>
          <p:cNvSpPr/>
          <p:nvPr/>
        </p:nvSpPr>
        <p:spPr>
          <a:xfrm>
            <a:off x="1953242" y="5225053"/>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
        <p:nvSpPr>
          <p:cNvPr id="174" name="Google Shape;174;p6"/>
          <p:cNvSpPr/>
          <p:nvPr/>
        </p:nvSpPr>
        <p:spPr>
          <a:xfrm>
            <a:off x="6798148" y="52250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175" name="Google Shape;175;p6"/>
          <p:cNvSpPr/>
          <p:nvPr/>
        </p:nvSpPr>
        <p:spPr>
          <a:xfrm>
            <a:off x="6798148" y="1436648"/>
            <a:ext cx="412652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Зурлагыг бичих дараалал</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pic>
        <p:nvPicPr>
          <p:cNvPr id="176" name="Google Shape;176;p6"/>
          <p:cNvPicPr preferRelativeResize="0"/>
          <p:nvPr/>
        </p:nvPicPr>
        <p:blipFill rotWithShape="1">
          <a:blip r:embed="rId3">
            <a:alphaModFix/>
          </a:blip>
          <a:srcRect b="0" l="0" r="0" t="0"/>
          <a:stretch/>
        </p:blipFill>
        <p:spPr>
          <a:xfrm>
            <a:off x="2045844" y="3310435"/>
            <a:ext cx="1631715" cy="1303510"/>
          </a:xfrm>
          <a:prstGeom prst="rect">
            <a:avLst/>
          </a:prstGeom>
          <a:noFill/>
          <a:ln>
            <a:noFill/>
          </a:ln>
        </p:spPr>
      </p:pic>
      <p:pic>
        <p:nvPicPr>
          <p:cNvPr id="177" name="Google Shape;177;p6"/>
          <p:cNvPicPr preferRelativeResize="0"/>
          <p:nvPr/>
        </p:nvPicPr>
        <p:blipFill rotWithShape="1">
          <a:blip r:embed="rId4">
            <a:alphaModFix/>
          </a:blip>
          <a:srcRect b="0" l="0" r="0" t="0"/>
          <a:stretch/>
        </p:blipFill>
        <p:spPr>
          <a:xfrm>
            <a:off x="4208295" y="3272409"/>
            <a:ext cx="1045358" cy="1000548"/>
          </a:xfrm>
          <a:prstGeom prst="rect">
            <a:avLst/>
          </a:prstGeom>
          <a:noFill/>
          <a:ln>
            <a:noFill/>
          </a:ln>
        </p:spPr>
      </p:pic>
      <p:pic>
        <p:nvPicPr>
          <p:cNvPr id="178" name="Google Shape;178;p6"/>
          <p:cNvPicPr preferRelativeResize="0"/>
          <p:nvPr/>
        </p:nvPicPr>
        <p:blipFill rotWithShape="1">
          <a:blip r:embed="rId5">
            <a:alphaModFix/>
          </a:blip>
          <a:srcRect b="0" l="0" r="0" t="0"/>
          <a:stretch/>
        </p:blipFill>
        <p:spPr>
          <a:xfrm>
            <a:off x="7998439" y="2645093"/>
            <a:ext cx="2238133" cy="2071285"/>
          </a:xfrm>
          <a:prstGeom prst="rect">
            <a:avLst/>
          </a:prstGeom>
          <a:noFill/>
          <a:ln>
            <a:noFill/>
          </a:ln>
        </p:spPr>
      </p:pic>
      <p:cxnSp>
        <p:nvCxnSpPr>
          <p:cNvPr id="179" name="Google Shape;179;p6"/>
          <p:cNvCxnSpPr/>
          <p:nvPr/>
        </p:nvCxnSpPr>
        <p:spPr>
          <a:xfrm>
            <a:off x="2219512" y="934802"/>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180" name="Google Shape;180;p6"/>
          <p:cNvSpPr txBox="1"/>
          <p:nvPr>
            <p:ph type="title"/>
          </p:nvPr>
        </p:nvSpPr>
        <p:spPr>
          <a:xfrm>
            <a:off x="2219512" y="325538"/>
            <a:ext cx="7263437" cy="607148"/>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Нэмэлт, туслах зурлагууд</a:t>
            </a:r>
            <a:br>
              <a:rPr b="1" i="1" lang="mn-MN" sz="2000">
                <a:latin typeface="Times New Roman"/>
                <a:ea typeface="Times New Roman"/>
                <a:cs typeface="Times New Roman"/>
                <a:sym typeface="Times New Roman"/>
              </a:rPr>
            </a:br>
            <a:r>
              <a:rPr b="1" i="1" lang="mn-MN" sz="2000">
                <a:solidFill>
                  <a:srgbClr val="050505"/>
                </a:solidFill>
                <a:latin typeface="Times New Roman"/>
                <a:ea typeface="Times New Roman"/>
                <a:cs typeface="Times New Roman"/>
                <a:sym typeface="Times New Roman"/>
              </a:rPr>
              <a:t>Additional scratches of Mongolian Script</a:t>
            </a:r>
            <a:r>
              <a:rPr b="1" i="1" lang="mn-MN" sz="2000">
                <a:latin typeface="Times New Roman"/>
                <a:ea typeface="Times New Roman"/>
                <a:cs typeface="Times New Roman"/>
                <a:sym typeface="Times New Roman"/>
              </a:rPr>
              <a:t> </a:t>
            </a:r>
            <a:endParaRPr b="1" i="1" sz="2400">
              <a:latin typeface="Times New Roman"/>
              <a:ea typeface="Times New Roman"/>
              <a:cs typeface="Times New Roman"/>
              <a:sym typeface="Times New Roman"/>
            </a:endParaRPr>
          </a:p>
        </p:txBody>
      </p:sp>
      <p:pic>
        <p:nvPicPr>
          <p:cNvPr id="181" name="Google Shape;181;p6"/>
          <p:cNvPicPr preferRelativeResize="0"/>
          <p:nvPr/>
        </p:nvPicPr>
        <p:blipFill rotWithShape="1">
          <a:blip r:embed="rId6">
            <a:alphaModFix/>
          </a:blip>
          <a:srcRect b="0" l="0" r="0" t="0"/>
          <a:stretch/>
        </p:blipFill>
        <p:spPr>
          <a:xfrm>
            <a:off x="10194274" y="5939405"/>
            <a:ext cx="1983438" cy="909913"/>
          </a:xfrm>
          <a:prstGeom prst="ellipse">
            <a:avLst/>
          </a:prstGeom>
          <a:noFill/>
          <a:ln>
            <a:noFill/>
          </a:ln>
        </p:spPr>
      </p:pic>
      <p:pic>
        <p:nvPicPr>
          <p:cNvPr id="182" name="Google Shape;182;p6"/>
          <p:cNvPicPr preferRelativeResize="0"/>
          <p:nvPr/>
        </p:nvPicPr>
        <p:blipFill rotWithShape="1">
          <a:blip r:embed="rId7">
            <a:alphaModFix/>
          </a:blip>
          <a:srcRect b="0" l="0" r="0" t="0"/>
          <a:stretch/>
        </p:blipFill>
        <p:spPr>
          <a:xfrm>
            <a:off x="322556" y="1597963"/>
            <a:ext cx="865707" cy="398103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7"/>
          <p:cNvSpPr/>
          <p:nvPr/>
        </p:nvSpPr>
        <p:spPr>
          <a:xfrm>
            <a:off x="4104488" y="2187324"/>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188" name="Google Shape;188;p7"/>
          <p:cNvSpPr/>
          <p:nvPr/>
        </p:nvSpPr>
        <p:spPr>
          <a:xfrm>
            <a:off x="2356585" y="2236287"/>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189" name="Google Shape;189;p7"/>
          <p:cNvSpPr/>
          <p:nvPr/>
        </p:nvSpPr>
        <p:spPr>
          <a:xfrm>
            <a:off x="2941606" y="1448240"/>
            <a:ext cx="16858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3. Завж</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sp>
        <p:nvSpPr>
          <p:cNvPr id="190" name="Google Shape;190;p7"/>
          <p:cNvSpPr/>
          <p:nvPr/>
        </p:nvSpPr>
        <p:spPr>
          <a:xfrm>
            <a:off x="1953242" y="5225053"/>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
        <p:nvSpPr>
          <p:cNvPr id="191" name="Google Shape;191;p7"/>
          <p:cNvSpPr/>
          <p:nvPr/>
        </p:nvSpPr>
        <p:spPr>
          <a:xfrm>
            <a:off x="6798148" y="52250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192" name="Google Shape;192;p7"/>
          <p:cNvSpPr/>
          <p:nvPr/>
        </p:nvSpPr>
        <p:spPr>
          <a:xfrm>
            <a:off x="6798148" y="1436648"/>
            <a:ext cx="412652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Зурлагыг бичих дараалал</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pic>
        <p:nvPicPr>
          <p:cNvPr id="193" name="Google Shape;193;p7"/>
          <p:cNvPicPr preferRelativeResize="0"/>
          <p:nvPr/>
        </p:nvPicPr>
        <p:blipFill rotWithShape="1">
          <a:blip r:embed="rId3">
            <a:alphaModFix/>
          </a:blip>
          <a:srcRect b="0" l="0" r="0" t="0"/>
          <a:stretch/>
        </p:blipFill>
        <p:spPr>
          <a:xfrm>
            <a:off x="7723013" y="2468353"/>
            <a:ext cx="2276793" cy="2248214"/>
          </a:xfrm>
          <a:prstGeom prst="rect">
            <a:avLst/>
          </a:prstGeom>
          <a:noFill/>
          <a:ln>
            <a:noFill/>
          </a:ln>
        </p:spPr>
      </p:pic>
      <p:pic>
        <p:nvPicPr>
          <p:cNvPr id="194" name="Google Shape;194;p7"/>
          <p:cNvPicPr preferRelativeResize="0"/>
          <p:nvPr/>
        </p:nvPicPr>
        <p:blipFill rotWithShape="1">
          <a:blip r:embed="rId4">
            <a:alphaModFix/>
          </a:blip>
          <a:srcRect b="0" l="0" r="0" t="0"/>
          <a:stretch/>
        </p:blipFill>
        <p:spPr>
          <a:xfrm>
            <a:off x="2356585" y="2995175"/>
            <a:ext cx="1461436" cy="1230691"/>
          </a:xfrm>
          <a:prstGeom prst="rect">
            <a:avLst/>
          </a:prstGeom>
          <a:noFill/>
          <a:ln>
            <a:noFill/>
          </a:ln>
        </p:spPr>
      </p:pic>
      <p:pic>
        <p:nvPicPr>
          <p:cNvPr id="195" name="Google Shape;195;p7"/>
          <p:cNvPicPr preferRelativeResize="0"/>
          <p:nvPr/>
        </p:nvPicPr>
        <p:blipFill rotWithShape="1">
          <a:blip r:embed="rId5">
            <a:alphaModFix/>
          </a:blip>
          <a:srcRect b="0" l="0" r="0" t="0"/>
          <a:stretch/>
        </p:blipFill>
        <p:spPr>
          <a:xfrm>
            <a:off x="4104488" y="3135416"/>
            <a:ext cx="1512495" cy="950207"/>
          </a:xfrm>
          <a:prstGeom prst="rect">
            <a:avLst/>
          </a:prstGeom>
          <a:noFill/>
          <a:ln>
            <a:noFill/>
          </a:ln>
        </p:spPr>
      </p:pic>
      <p:cxnSp>
        <p:nvCxnSpPr>
          <p:cNvPr id="196" name="Google Shape;196;p7"/>
          <p:cNvCxnSpPr/>
          <p:nvPr/>
        </p:nvCxnSpPr>
        <p:spPr>
          <a:xfrm>
            <a:off x="2401443" y="934991"/>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197" name="Google Shape;197;p7"/>
          <p:cNvSpPr txBox="1"/>
          <p:nvPr>
            <p:ph type="title"/>
          </p:nvPr>
        </p:nvSpPr>
        <p:spPr>
          <a:xfrm>
            <a:off x="2380968" y="241418"/>
            <a:ext cx="7263437" cy="607148"/>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Нэмэлт, туслах зурлагууд</a:t>
            </a:r>
            <a:br>
              <a:rPr b="1" i="1" lang="mn-MN" sz="2000">
                <a:latin typeface="Times New Roman"/>
                <a:ea typeface="Times New Roman"/>
                <a:cs typeface="Times New Roman"/>
                <a:sym typeface="Times New Roman"/>
              </a:rPr>
            </a:br>
            <a:r>
              <a:rPr b="1" i="1" lang="mn-MN" sz="2000">
                <a:solidFill>
                  <a:srgbClr val="050505"/>
                </a:solidFill>
                <a:latin typeface="Times New Roman"/>
                <a:ea typeface="Times New Roman"/>
                <a:cs typeface="Times New Roman"/>
                <a:sym typeface="Times New Roman"/>
              </a:rPr>
              <a:t>Additional scratches of Mongolian Script</a:t>
            </a:r>
            <a:r>
              <a:rPr b="1" i="1" lang="mn-MN" sz="2000">
                <a:latin typeface="Times New Roman"/>
                <a:ea typeface="Times New Roman"/>
                <a:cs typeface="Times New Roman"/>
                <a:sym typeface="Times New Roman"/>
              </a:rPr>
              <a:t> </a:t>
            </a:r>
            <a:endParaRPr b="1" i="1" sz="2400">
              <a:latin typeface="Times New Roman"/>
              <a:ea typeface="Times New Roman"/>
              <a:cs typeface="Times New Roman"/>
              <a:sym typeface="Times New Roman"/>
            </a:endParaRPr>
          </a:p>
        </p:txBody>
      </p:sp>
      <p:pic>
        <p:nvPicPr>
          <p:cNvPr id="198" name="Google Shape;198;p7"/>
          <p:cNvPicPr preferRelativeResize="0"/>
          <p:nvPr/>
        </p:nvPicPr>
        <p:blipFill rotWithShape="1">
          <a:blip r:embed="rId6">
            <a:alphaModFix/>
          </a:blip>
          <a:srcRect b="0" l="0" r="0" t="0"/>
          <a:stretch/>
        </p:blipFill>
        <p:spPr>
          <a:xfrm>
            <a:off x="10194274" y="5939405"/>
            <a:ext cx="1983438" cy="909913"/>
          </a:xfrm>
          <a:prstGeom prst="ellipse">
            <a:avLst/>
          </a:prstGeom>
          <a:noFill/>
          <a:ln>
            <a:noFill/>
          </a:ln>
        </p:spPr>
      </p:pic>
      <p:pic>
        <p:nvPicPr>
          <p:cNvPr id="199" name="Google Shape;199;p7"/>
          <p:cNvPicPr preferRelativeResize="0"/>
          <p:nvPr/>
        </p:nvPicPr>
        <p:blipFill rotWithShape="1">
          <a:blip r:embed="rId7">
            <a:alphaModFix/>
          </a:blip>
          <a:srcRect b="0" l="0" r="0" t="0"/>
          <a:stretch/>
        </p:blipFill>
        <p:spPr>
          <a:xfrm>
            <a:off x="419150" y="1597963"/>
            <a:ext cx="865707" cy="398103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8"/>
          <p:cNvSpPr/>
          <p:nvPr/>
        </p:nvSpPr>
        <p:spPr>
          <a:xfrm>
            <a:off x="4104488" y="2187324"/>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205" name="Google Shape;205;p8"/>
          <p:cNvSpPr/>
          <p:nvPr/>
        </p:nvSpPr>
        <p:spPr>
          <a:xfrm>
            <a:off x="2356585" y="2236287"/>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206" name="Google Shape;206;p8"/>
          <p:cNvSpPr/>
          <p:nvPr/>
        </p:nvSpPr>
        <p:spPr>
          <a:xfrm>
            <a:off x="2941606" y="1448240"/>
            <a:ext cx="16858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4. Цэг</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sp>
        <p:nvSpPr>
          <p:cNvPr id="207" name="Google Shape;207;p8"/>
          <p:cNvSpPr/>
          <p:nvPr/>
        </p:nvSpPr>
        <p:spPr>
          <a:xfrm>
            <a:off x="1953242" y="5225053"/>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
        <p:nvSpPr>
          <p:cNvPr id="208" name="Google Shape;208;p8"/>
          <p:cNvSpPr/>
          <p:nvPr/>
        </p:nvSpPr>
        <p:spPr>
          <a:xfrm>
            <a:off x="6798148" y="52250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209" name="Google Shape;209;p8"/>
          <p:cNvSpPr/>
          <p:nvPr/>
        </p:nvSpPr>
        <p:spPr>
          <a:xfrm>
            <a:off x="6798148" y="1436648"/>
            <a:ext cx="412652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Зурлагыг бичих дараалал</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pic>
        <p:nvPicPr>
          <p:cNvPr id="210" name="Google Shape;210;p8"/>
          <p:cNvPicPr preferRelativeResize="0"/>
          <p:nvPr/>
        </p:nvPicPr>
        <p:blipFill rotWithShape="1">
          <a:blip r:embed="rId3">
            <a:alphaModFix/>
          </a:blip>
          <a:srcRect b="0" l="0" r="0" t="0"/>
          <a:stretch/>
        </p:blipFill>
        <p:spPr>
          <a:xfrm>
            <a:off x="2131393" y="3481551"/>
            <a:ext cx="1305536" cy="652473"/>
          </a:xfrm>
          <a:prstGeom prst="rect">
            <a:avLst/>
          </a:prstGeom>
          <a:noFill/>
          <a:ln>
            <a:noFill/>
          </a:ln>
        </p:spPr>
      </p:pic>
      <p:pic>
        <p:nvPicPr>
          <p:cNvPr id="211" name="Google Shape;211;p8"/>
          <p:cNvPicPr preferRelativeResize="0"/>
          <p:nvPr/>
        </p:nvPicPr>
        <p:blipFill rotWithShape="1">
          <a:blip r:embed="rId4">
            <a:alphaModFix/>
          </a:blip>
          <a:srcRect b="0" l="0" r="0" t="0"/>
          <a:stretch/>
        </p:blipFill>
        <p:spPr>
          <a:xfrm>
            <a:off x="4104487" y="3282736"/>
            <a:ext cx="1462123" cy="744244"/>
          </a:xfrm>
          <a:prstGeom prst="rect">
            <a:avLst/>
          </a:prstGeom>
          <a:noFill/>
          <a:ln>
            <a:noFill/>
          </a:ln>
        </p:spPr>
      </p:pic>
      <p:pic>
        <p:nvPicPr>
          <p:cNvPr id="212" name="Google Shape;212;p8"/>
          <p:cNvPicPr preferRelativeResize="0"/>
          <p:nvPr/>
        </p:nvPicPr>
        <p:blipFill rotWithShape="1">
          <a:blip r:embed="rId5">
            <a:alphaModFix/>
          </a:blip>
          <a:srcRect b="0" l="0" r="0" t="0"/>
          <a:stretch/>
        </p:blipFill>
        <p:spPr>
          <a:xfrm>
            <a:off x="7852092" y="2600365"/>
            <a:ext cx="2238392" cy="1923509"/>
          </a:xfrm>
          <a:prstGeom prst="rect">
            <a:avLst/>
          </a:prstGeom>
          <a:noFill/>
          <a:ln>
            <a:noFill/>
          </a:ln>
        </p:spPr>
      </p:pic>
      <p:cxnSp>
        <p:nvCxnSpPr>
          <p:cNvPr id="213" name="Google Shape;213;p8"/>
          <p:cNvCxnSpPr/>
          <p:nvPr/>
        </p:nvCxnSpPr>
        <p:spPr>
          <a:xfrm>
            <a:off x="2356585" y="1017806"/>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214" name="Google Shape;214;p8"/>
          <p:cNvSpPr txBox="1"/>
          <p:nvPr>
            <p:ph type="title"/>
          </p:nvPr>
        </p:nvSpPr>
        <p:spPr>
          <a:xfrm>
            <a:off x="2368776" y="325538"/>
            <a:ext cx="7263437" cy="607148"/>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Нэмэлт, туслах зурлагууд</a:t>
            </a:r>
            <a:br>
              <a:rPr b="1" i="1" lang="mn-MN" sz="2000">
                <a:latin typeface="Times New Roman"/>
                <a:ea typeface="Times New Roman"/>
                <a:cs typeface="Times New Roman"/>
                <a:sym typeface="Times New Roman"/>
              </a:rPr>
            </a:br>
            <a:r>
              <a:rPr b="1" i="1" lang="mn-MN" sz="2000">
                <a:solidFill>
                  <a:srgbClr val="050505"/>
                </a:solidFill>
                <a:latin typeface="Times New Roman"/>
                <a:ea typeface="Times New Roman"/>
                <a:cs typeface="Times New Roman"/>
                <a:sym typeface="Times New Roman"/>
              </a:rPr>
              <a:t>Additional scratches of Mongolian Script</a:t>
            </a:r>
            <a:r>
              <a:rPr b="1" i="1" lang="mn-MN" sz="2000">
                <a:latin typeface="Times New Roman"/>
                <a:ea typeface="Times New Roman"/>
                <a:cs typeface="Times New Roman"/>
                <a:sym typeface="Times New Roman"/>
              </a:rPr>
              <a:t> </a:t>
            </a:r>
            <a:endParaRPr b="1" i="1" sz="2400">
              <a:latin typeface="Times New Roman"/>
              <a:ea typeface="Times New Roman"/>
              <a:cs typeface="Times New Roman"/>
              <a:sym typeface="Times New Roman"/>
            </a:endParaRPr>
          </a:p>
        </p:txBody>
      </p:sp>
      <p:pic>
        <p:nvPicPr>
          <p:cNvPr id="215" name="Google Shape;215;p8"/>
          <p:cNvPicPr preferRelativeResize="0"/>
          <p:nvPr/>
        </p:nvPicPr>
        <p:blipFill rotWithShape="1">
          <a:blip r:embed="rId6">
            <a:alphaModFix/>
          </a:blip>
          <a:srcRect b="0" l="0" r="0" t="0"/>
          <a:stretch/>
        </p:blipFill>
        <p:spPr>
          <a:xfrm>
            <a:off x="10194274" y="5939405"/>
            <a:ext cx="1983438" cy="909913"/>
          </a:xfrm>
          <a:prstGeom prst="ellipse">
            <a:avLst/>
          </a:prstGeom>
          <a:noFill/>
          <a:ln>
            <a:noFill/>
          </a:ln>
        </p:spPr>
      </p:pic>
      <p:pic>
        <p:nvPicPr>
          <p:cNvPr id="216" name="Google Shape;216;p8"/>
          <p:cNvPicPr preferRelativeResize="0"/>
          <p:nvPr/>
        </p:nvPicPr>
        <p:blipFill rotWithShape="1">
          <a:blip r:embed="rId7">
            <a:alphaModFix/>
          </a:blip>
          <a:srcRect b="0" l="0" r="0" t="0"/>
          <a:stretch/>
        </p:blipFill>
        <p:spPr>
          <a:xfrm>
            <a:off x="405537" y="1664341"/>
            <a:ext cx="865707" cy="398103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9"/>
          <p:cNvSpPr/>
          <p:nvPr/>
        </p:nvSpPr>
        <p:spPr>
          <a:xfrm>
            <a:off x="4104488" y="2187324"/>
            <a:ext cx="1252972"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бичмэл</a:t>
            </a:r>
            <a:endParaRPr i="1" sz="2000">
              <a:solidFill>
                <a:schemeClr val="dk1"/>
              </a:solidFill>
              <a:latin typeface="Calibri"/>
              <a:ea typeface="Calibri"/>
              <a:cs typeface="Calibri"/>
              <a:sym typeface="Calibri"/>
            </a:endParaRPr>
          </a:p>
        </p:txBody>
      </p:sp>
      <p:sp>
        <p:nvSpPr>
          <p:cNvPr id="222" name="Google Shape;222;p9"/>
          <p:cNvSpPr/>
          <p:nvPr/>
        </p:nvSpPr>
        <p:spPr>
          <a:xfrm>
            <a:off x="2356585" y="2236287"/>
            <a:ext cx="1272849" cy="5284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800">
                <a:solidFill>
                  <a:srgbClr val="000000"/>
                </a:solidFill>
                <a:latin typeface="Times New Roman"/>
                <a:ea typeface="Times New Roman"/>
                <a:cs typeface="Times New Roman"/>
                <a:sym typeface="Times New Roman"/>
              </a:rPr>
              <a:t>дармал</a:t>
            </a:r>
            <a:endParaRPr i="1" sz="2000">
              <a:solidFill>
                <a:schemeClr val="dk1"/>
              </a:solidFill>
              <a:latin typeface="Calibri"/>
              <a:ea typeface="Calibri"/>
              <a:cs typeface="Calibri"/>
              <a:sym typeface="Calibri"/>
            </a:endParaRPr>
          </a:p>
        </p:txBody>
      </p:sp>
      <p:sp>
        <p:nvSpPr>
          <p:cNvPr id="223" name="Google Shape;223;p9"/>
          <p:cNvSpPr/>
          <p:nvPr/>
        </p:nvSpPr>
        <p:spPr>
          <a:xfrm>
            <a:off x="2772292" y="1416626"/>
            <a:ext cx="344394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5. Давхар цэг-дусал</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sp>
        <p:nvSpPr>
          <p:cNvPr id="224" name="Google Shape;224;p9"/>
          <p:cNvSpPr/>
          <p:nvPr/>
        </p:nvSpPr>
        <p:spPr>
          <a:xfrm>
            <a:off x="1953242" y="5225053"/>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sp>
        <p:nvSpPr>
          <p:cNvPr id="225" name="Google Shape;225;p9"/>
          <p:cNvSpPr/>
          <p:nvPr/>
        </p:nvSpPr>
        <p:spPr>
          <a:xfrm>
            <a:off x="6798148" y="5225053"/>
            <a:ext cx="501642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a:t>
            </a:r>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Монгол хэлний багш нарын нэгдсэн группээс</a:t>
            </a:r>
            <a:endParaRPr i="1" sz="2000">
              <a:solidFill>
                <a:schemeClr val="dk1"/>
              </a:solidFill>
              <a:latin typeface="Calibri"/>
              <a:ea typeface="Calibri"/>
              <a:cs typeface="Calibri"/>
              <a:sym typeface="Calibri"/>
            </a:endParaRPr>
          </a:p>
        </p:txBody>
      </p:sp>
      <p:sp>
        <p:nvSpPr>
          <p:cNvPr id="226" name="Google Shape;226;p9"/>
          <p:cNvSpPr/>
          <p:nvPr/>
        </p:nvSpPr>
        <p:spPr>
          <a:xfrm>
            <a:off x="6798148" y="1436648"/>
            <a:ext cx="412652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2800">
                <a:solidFill>
                  <a:schemeClr val="dk1"/>
                </a:solidFill>
                <a:latin typeface="Times New Roman"/>
                <a:ea typeface="Times New Roman"/>
                <a:cs typeface="Times New Roman"/>
                <a:sym typeface="Times New Roman"/>
              </a:rPr>
              <a:t>Зурлагыг бичих дараалал</a:t>
            </a:r>
            <a:r>
              <a:rPr i="1" lang="mn-MN" sz="2000">
                <a:solidFill>
                  <a:schemeClr val="dk1"/>
                </a:solidFill>
                <a:latin typeface="Times New Roman"/>
                <a:ea typeface="Times New Roman"/>
                <a:cs typeface="Times New Roman"/>
                <a:sym typeface="Times New Roman"/>
              </a:rPr>
              <a:t> </a:t>
            </a:r>
            <a:endParaRPr i="1" sz="2000">
              <a:solidFill>
                <a:schemeClr val="dk1"/>
              </a:solidFill>
              <a:latin typeface="Times New Roman"/>
              <a:ea typeface="Times New Roman"/>
              <a:cs typeface="Times New Roman"/>
              <a:sym typeface="Times New Roman"/>
            </a:endParaRPr>
          </a:p>
        </p:txBody>
      </p:sp>
      <p:pic>
        <p:nvPicPr>
          <p:cNvPr id="227" name="Google Shape;227;p9"/>
          <p:cNvPicPr preferRelativeResize="0"/>
          <p:nvPr/>
        </p:nvPicPr>
        <p:blipFill rotWithShape="1">
          <a:blip r:embed="rId3">
            <a:alphaModFix/>
          </a:blip>
          <a:srcRect b="0" l="0" r="0" t="0"/>
          <a:stretch/>
        </p:blipFill>
        <p:spPr>
          <a:xfrm>
            <a:off x="2494807" y="3282736"/>
            <a:ext cx="1102543" cy="903050"/>
          </a:xfrm>
          <a:prstGeom prst="rect">
            <a:avLst/>
          </a:prstGeom>
          <a:noFill/>
          <a:ln>
            <a:noFill/>
          </a:ln>
        </p:spPr>
      </p:pic>
      <p:pic>
        <p:nvPicPr>
          <p:cNvPr id="228" name="Google Shape;228;p9"/>
          <p:cNvPicPr preferRelativeResize="0"/>
          <p:nvPr/>
        </p:nvPicPr>
        <p:blipFill rotWithShape="1">
          <a:blip r:embed="rId4">
            <a:alphaModFix/>
          </a:blip>
          <a:srcRect b="0" l="0" r="0" t="0"/>
          <a:stretch/>
        </p:blipFill>
        <p:spPr>
          <a:xfrm>
            <a:off x="4215881" y="3176536"/>
            <a:ext cx="1184997" cy="1438925"/>
          </a:xfrm>
          <a:prstGeom prst="rect">
            <a:avLst/>
          </a:prstGeom>
          <a:noFill/>
          <a:ln>
            <a:noFill/>
          </a:ln>
        </p:spPr>
      </p:pic>
      <p:pic>
        <p:nvPicPr>
          <p:cNvPr id="229" name="Google Shape;229;p9"/>
          <p:cNvPicPr preferRelativeResize="0"/>
          <p:nvPr/>
        </p:nvPicPr>
        <p:blipFill rotWithShape="1">
          <a:blip r:embed="rId5">
            <a:alphaModFix/>
          </a:blip>
          <a:srcRect b="0" l="0" r="0" t="0"/>
          <a:stretch/>
        </p:blipFill>
        <p:spPr>
          <a:xfrm>
            <a:off x="7642943" y="2500513"/>
            <a:ext cx="2559835" cy="2124371"/>
          </a:xfrm>
          <a:prstGeom prst="rect">
            <a:avLst/>
          </a:prstGeom>
          <a:noFill/>
          <a:ln>
            <a:noFill/>
          </a:ln>
        </p:spPr>
      </p:pic>
      <p:cxnSp>
        <p:nvCxnSpPr>
          <p:cNvPr id="230" name="Google Shape;230;p9"/>
          <p:cNvCxnSpPr/>
          <p:nvPr/>
        </p:nvCxnSpPr>
        <p:spPr>
          <a:xfrm>
            <a:off x="2356585" y="1045384"/>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231" name="Google Shape;231;p9"/>
          <p:cNvSpPr txBox="1"/>
          <p:nvPr>
            <p:ph type="title"/>
          </p:nvPr>
        </p:nvSpPr>
        <p:spPr>
          <a:xfrm>
            <a:off x="2380968" y="397381"/>
            <a:ext cx="7263437" cy="607148"/>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Нэмэлт, туслах зурлагууд</a:t>
            </a:r>
            <a:br>
              <a:rPr b="1" i="1" lang="mn-MN" sz="2000">
                <a:latin typeface="Times New Roman"/>
                <a:ea typeface="Times New Roman"/>
                <a:cs typeface="Times New Roman"/>
                <a:sym typeface="Times New Roman"/>
              </a:rPr>
            </a:br>
            <a:r>
              <a:rPr b="1" i="1" lang="mn-MN" sz="2000">
                <a:solidFill>
                  <a:srgbClr val="050505"/>
                </a:solidFill>
                <a:latin typeface="Times New Roman"/>
                <a:ea typeface="Times New Roman"/>
                <a:cs typeface="Times New Roman"/>
                <a:sym typeface="Times New Roman"/>
              </a:rPr>
              <a:t>Additional scratches of Mongolian Script</a:t>
            </a:r>
            <a:r>
              <a:rPr b="1" i="1" lang="mn-MN" sz="2000">
                <a:latin typeface="Times New Roman"/>
                <a:ea typeface="Times New Roman"/>
                <a:cs typeface="Times New Roman"/>
                <a:sym typeface="Times New Roman"/>
              </a:rPr>
              <a:t> </a:t>
            </a:r>
            <a:endParaRPr b="1" i="1" sz="2400">
              <a:latin typeface="Times New Roman"/>
              <a:ea typeface="Times New Roman"/>
              <a:cs typeface="Times New Roman"/>
              <a:sym typeface="Times New Roman"/>
            </a:endParaRPr>
          </a:p>
        </p:txBody>
      </p:sp>
      <p:pic>
        <p:nvPicPr>
          <p:cNvPr id="232" name="Google Shape;232;p9"/>
          <p:cNvPicPr preferRelativeResize="0"/>
          <p:nvPr/>
        </p:nvPicPr>
        <p:blipFill rotWithShape="1">
          <a:blip r:embed="rId6">
            <a:alphaModFix/>
          </a:blip>
          <a:srcRect b="0" l="0" r="0" t="0"/>
          <a:stretch/>
        </p:blipFill>
        <p:spPr>
          <a:xfrm>
            <a:off x="10194274" y="5939405"/>
            <a:ext cx="1983438" cy="909913"/>
          </a:xfrm>
          <a:prstGeom prst="ellipse">
            <a:avLst/>
          </a:prstGeom>
          <a:noFill/>
          <a:ln>
            <a:noFill/>
          </a:ln>
        </p:spPr>
      </p:pic>
      <p:pic>
        <p:nvPicPr>
          <p:cNvPr id="233" name="Google Shape;233;p9"/>
          <p:cNvPicPr preferRelativeResize="0"/>
          <p:nvPr/>
        </p:nvPicPr>
        <p:blipFill rotWithShape="1">
          <a:blip r:embed="rId7">
            <a:alphaModFix/>
          </a:blip>
          <a:srcRect b="0" l="0" r="0" t="0"/>
          <a:stretch/>
        </p:blipFill>
        <p:spPr>
          <a:xfrm>
            <a:off x="399356" y="1494601"/>
            <a:ext cx="865707" cy="398103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0"/>
          <p:cNvSpPr txBox="1"/>
          <p:nvPr>
            <p:ph type="title"/>
          </p:nvPr>
        </p:nvSpPr>
        <p:spPr>
          <a:xfrm>
            <a:off x="2452090" y="488820"/>
            <a:ext cx="7287820" cy="397005"/>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Гийгүүлэгч үсэг-</a:t>
            </a:r>
            <a:r>
              <a:rPr b="1" i="1" lang="mn-MN" sz="2000">
                <a:latin typeface="Times New Roman"/>
                <a:ea typeface="Times New Roman"/>
                <a:cs typeface="Times New Roman"/>
                <a:sym typeface="Times New Roman"/>
              </a:rPr>
              <a:t>Consonants</a:t>
            </a:r>
            <a:endParaRPr i="1" sz="2400">
              <a:latin typeface="Times New Roman"/>
              <a:ea typeface="Times New Roman"/>
              <a:cs typeface="Times New Roman"/>
              <a:sym typeface="Times New Roman"/>
            </a:endParaRPr>
          </a:p>
        </p:txBody>
      </p:sp>
      <p:cxnSp>
        <p:nvCxnSpPr>
          <p:cNvPr id="239" name="Google Shape;239;p10"/>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240" name="Google Shape;240;p10"/>
          <p:cNvSpPr txBox="1"/>
          <p:nvPr/>
        </p:nvSpPr>
        <p:spPr>
          <a:xfrm>
            <a:off x="1974857" y="1353474"/>
            <a:ext cx="9339532" cy="4807951"/>
          </a:xfrm>
          <a:prstGeom prst="rect">
            <a:avLst/>
          </a:prstGeom>
          <a:noFill/>
          <a:ln>
            <a:noFill/>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3200"/>
              <a:buFont typeface="Times New Roman"/>
              <a:buNone/>
            </a:pPr>
            <a:r>
              <a:rPr b="1" i="1" lang="mn-MN" sz="3200">
                <a:solidFill>
                  <a:schemeClr val="dk1"/>
                </a:solidFill>
                <a:latin typeface="Times New Roman"/>
                <a:ea typeface="Times New Roman"/>
                <a:cs typeface="Times New Roman"/>
                <a:sym typeface="Times New Roman"/>
              </a:rPr>
              <a:t>	</a:t>
            </a:r>
            <a:r>
              <a:rPr i="1" lang="mn-MN" sz="2000">
                <a:solidFill>
                  <a:schemeClr val="dk1"/>
                </a:solidFill>
                <a:latin typeface="Times New Roman"/>
                <a:ea typeface="Times New Roman"/>
                <a:cs typeface="Times New Roman"/>
                <a:sym typeface="Times New Roman"/>
              </a:rPr>
              <a:t>Монгол бичгийн цагаан толгой 7 эгшиг үсэг, 16 гийгүүлэгч үсэг, гадаад хэлийг тэмдэглэх 6 үсэг нийт 26 үсэгтэй. Өнөөдрийн бидний үзэх үсэг бол гийгүүлэгч үсгүүд юм. Үүнд: </a:t>
            </a:r>
            <a:r>
              <a:rPr b="1" i="1" lang="mn-MN" sz="2000">
                <a:solidFill>
                  <a:schemeClr val="accent1"/>
                </a:solidFill>
                <a:latin typeface="Times New Roman"/>
                <a:ea typeface="Times New Roman"/>
                <a:cs typeface="Times New Roman"/>
                <a:sym typeface="Times New Roman"/>
              </a:rPr>
              <a:t>н, м, л, р, йа(я) </a:t>
            </a:r>
            <a:r>
              <a:rPr i="1" lang="mn-MN" sz="2000">
                <a:solidFill>
                  <a:schemeClr val="dk1"/>
                </a:solidFill>
                <a:latin typeface="Times New Roman"/>
                <a:ea typeface="Times New Roman"/>
                <a:cs typeface="Times New Roman"/>
                <a:sym typeface="Times New Roman"/>
              </a:rPr>
              <a:t>үсгүүд юм. </a:t>
            </a:r>
            <a:r>
              <a:rPr b="1" i="1" lang="mn-MN" sz="2000">
                <a:solidFill>
                  <a:schemeClr val="accent1"/>
                </a:solidFill>
                <a:latin typeface="Times New Roman"/>
                <a:ea typeface="Times New Roman"/>
                <a:cs typeface="Times New Roman"/>
                <a:sym typeface="Times New Roman"/>
              </a:rPr>
              <a:t>Йа (я) </a:t>
            </a:r>
            <a:r>
              <a:rPr i="1" lang="mn-MN" sz="2000">
                <a:solidFill>
                  <a:schemeClr val="dk1"/>
                </a:solidFill>
                <a:latin typeface="Times New Roman"/>
                <a:ea typeface="Times New Roman"/>
                <a:cs typeface="Times New Roman"/>
                <a:sym typeface="Times New Roman"/>
              </a:rPr>
              <a:t>үсгийг монгол бичигт гийгүүлэгч үсэг гэж үздэг.</a:t>
            </a:r>
            <a:endParaRPr/>
          </a:p>
          <a:p>
            <a:pPr indent="0" lvl="0" marL="0" marR="0" rtl="0" algn="just">
              <a:lnSpc>
                <a:spcPct val="150000"/>
              </a:lnSpc>
              <a:spcBef>
                <a:spcPts val="0"/>
              </a:spcBef>
              <a:spcAft>
                <a:spcPts val="0"/>
              </a:spcAft>
              <a:buClr>
                <a:schemeClr val="dk1"/>
              </a:buClr>
              <a:buSzPts val="2000"/>
              <a:buFont typeface="Times New Roman"/>
              <a:buNone/>
            </a:pPr>
            <a:r>
              <a:rPr i="1" lang="mn-MN" sz="2000">
                <a:solidFill>
                  <a:schemeClr val="dk1"/>
                </a:solidFill>
                <a:latin typeface="Times New Roman"/>
                <a:ea typeface="Times New Roman"/>
                <a:cs typeface="Times New Roman"/>
                <a:sym typeface="Times New Roman"/>
              </a:rPr>
              <a:t>	Гийгүүлэгч үсэг бол тухайн үгийн араг яс болж, эгшиг нь амилуулагч болдог байна. Монгол бичигт гийгүүлэгч үсгийг хэлбэр дүрс болон түүний зурлагад үндэслэн </a:t>
            </a:r>
            <a:r>
              <a:rPr b="1" i="1" lang="mn-MN" sz="2000">
                <a:solidFill>
                  <a:schemeClr val="dk1"/>
                </a:solidFill>
                <a:latin typeface="Times New Roman"/>
                <a:ea typeface="Times New Roman"/>
                <a:cs typeface="Times New Roman"/>
                <a:sym typeface="Times New Roman"/>
              </a:rPr>
              <a:t>титэмт үсэг, нумт үсэг, шилбэт үсэг </a:t>
            </a:r>
            <a:r>
              <a:rPr i="1" lang="mn-MN" sz="2000">
                <a:solidFill>
                  <a:schemeClr val="dk1"/>
                </a:solidFill>
                <a:latin typeface="Times New Roman"/>
                <a:ea typeface="Times New Roman"/>
                <a:cs typeface="Times New Roman"/>
                <a:sym typeface="Times New Roman"/>
              </a:rPr>
              <a:t>гэж нэрлэдэг. Мөн монгол бичиг нь үет үсэг учраас гийгүүлэгч үсэг нь дангаараа болон давхарлан орох тохиолдол ховор.</a:t>
            </a:r>
            <a:endParaRPr/>
          </a:p>
        </p:txBody>
      </p:sp>
      <p:pic>
        <p:nvPicPr>
          <p:cNvPr id="241" name="Google Shape;241;p10"/>
          <p:cNvPicPr preferRelativeResize="0"/>
          <p:nvPr/>
        </p:nvPicPr>
        <p:blipFill rotWithShape="1">
          <a:blip r:embed="rId3">
            <a:alphaModFix/>
          </a:blip>
          <a:srcRect b="0" l="0" r="0" t="0"/>
          <a:stretch/>
        </p:blipFill>
        <p:spPr>
          <a:xfrm>
            <a:off x="10194274" y="5939405"/>
            <a:ext cx="1983438" cy="909913"/>
          </a:xfrm>
          <a:prstGeom prst="ellipse">
            <a:avLst/>
          </a:prstGeom>
          <a:noFill/>
          <a:ln>
            <a:noFill/>
          </a:ln>
        </p:spPr>
      </p:pic>
      <p:pic>
        <p:nvPicPr>
          <p:cNvPr id="242" name="Google Shape;242;p10"/>
          <p:cNvPicPr preferRelativeResize="0"/>
          <p:nvPr/>
        </p:nvPicPr>
        <p:blipFill rotWithShape="1">
          <a:blip r:embed="rId4">
            <a:alphaModFix/>
          </a:blip>
          <a:srcRect b="0" l="0" r="0" t="0"/>
          <a:stretch/>
        </p:blipFill>
        <p:spPr>
          <a:xfrm>
            <a:off x="348196" y="1766932"/>
            <a:ext cx="865707" cy="398103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cxnSp>
        <p:nvCxnSpPr>
          <p:cNvPr id="247" name="Google Shape;247;p11"/>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248" name="Google Shape;248;p11"/>
          <p:cNvSpPr txBox="1"/>
          <p:nvPr/>
        </p:nvSpPr>
        <p:spPr>
          <a:xfrm>
            <a:off x="1819006" y="1253059"/>
            <a:ext cx="9968182" cy="4861992"/>
          </a:xfrm>
          <a:prstGeom prst="rect">
            <a:avLst/>
          </a:prstGeom>
          <a:noFill/>
          <a:ln>
            <a:noFill/>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	</a:t>
            </a:r>
            <a:r>
              <a:rPr i="1" lang="mn-MN" sz="2000">
                <a:solidFill>
                  <a:schemeClr val="dk1"/>
                </a:solidFill>
                <a:latin typeface="Times New Roman"/>
                <a:ea typeface="Times New Roman"/>
                <a:cs typeface="Times New Roman"/>
                <a:sym typeface="Times New Roman"/>
              </a:rPr>
              <a:t>Ямагт өмнөө юмуу хойноо заавал эгшиг үсэг авч амилан бичигддэг. Иймээс тухайн гийгүүлэгч үсгийг оноон нэрлэхдээ А эгшгээр амилуулан хэлнэ. Энэ удаагийн хичээлээр бид титэмт үсэг болох </a:t>
            </a:r>
            <a:r>
              <a:rPr i="1" lang="mn-MN" sz="2000">
                <a:solidFill>
                  <a:schemeClr val="accent1"/>
                </a:solidFill>
                <a:latin typeface="Times New Roman"/>
                <a:ea typeface="Times New Roman"/>
                <a:cs typeface="Times New Roman"/>
                <a:sym typeface="Times New Roman"/>
              </a:rPr>
              <a:t>–на, -ма, -ла </a:t>
            </a:r>
            <a:r>
              <a:rPr i="1" lang="mn-MN" sz="2000">
                <a:solidFill>
                  <a:schemeClr val="dk1"/>
                </a:solidFill>
                <a:latin typeface="Times New Roman"/>
                <a:ea typeface="Times New Roman"/>
                <a:cs typeface="Times New Roman"/>
                <a:sym typeface="Times New Roman"/>
              </a:rPr>
              <a:t>гэсэн 3 гийгүүлэгчийг үзнэ. Эдгээр гийгүүлэгч үсгийг бичихэд титэм хэмээх зурлага оролцох учраас титэмт үсэг хэмээн нэрлэсэн. Эдгээр үсгийг бичихэд титмээс гадна ялгах тэмдгийг нэмж хэрэглэдэг. Ялгах тэмдэг гэдэг нь үндсэн зурлагын аль нэгний ар, өвөрт нэмэлт тэмдэг тавьж нэмж хэрэглэснээр өөр өөр үсгүүдийг бүтээдэг. </a:t>
            </a:r>
            <a:endParaRPr i="1" sz="2800">
              <a:solidFill>
                <a:schemeClr val="dk1"/>
              </a:solidFill>
              <a:latin typeface="Times New Roman"/>
              <a:ea typeface="Times New Roman"/>
              <a:cs typeface="Times New Roman"/>
              <a:sym typeface="Times New Roman"/>
            </a:endParaRPr>
          </a:p>
        </p:txBody>
      </p:sp>
      <p:sp>
        <p:nvSpPr>
          <p:cNvPr id="249" name="Google Shape;249;p11"/>
          <p:cNvSpPr txBox="1"/>
          <p:nvPr>
            <p:ph type="title"/>
          </p:nvPr>
        </p:nvSpPr>
        <p:spPr>
          <a:xfrm>
            <a:off x="2452090" y="488820"/>
            <a:ext cx="7287820" cy="397005"/>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Гийгүүлэгч үсэг-</a:t>
            </a:r>
            <a:r>
              <a:rPr b="1" i="1" lang="mn-MN" sz="2000">
                <a:latin typeface="Times New Roman"/>
                <a:ea typeface="Times New Roman"/>
                <a:cs typeface="Times New Roman"/>
                <a:sym typeface="Times New Roman"/>
              </a:rPr>
              <a:t>Consonants</a:t>
            </a:r>
            <a:endParaRPr i="1" sz="2400">
              <a:latin typeface="Times New Roman"/>
              <a:ea typeface="Times New Roman"/>
              <a:cs typeface="Times New Roman"/>
              <a:sym typeface="Times New Roman"/>
            </a:endParaRPr>
          </a:p>
        </p:txBody>
      </p:sp>
      <p:pic>
        <p:nvPicPr>
          <p:cNvPr id="250" name="Google Shape;250;p11"/>
          <p:cNvPicPr preferRelativeResize="0"/>
          <p:nvPr/>
        </p:nvPicPr>
        <p:blipFill rotWithShape="1">
          <a:blip r:embed="rId3">
            <a:alphaModFix/>
          </a:blip>
          <a:srcRect b="0" l="0" r="0" t="0"/>
          <a:stretch/>
        </p:blipFill>
        <p:spPr>
          <a:xfrm>
            <a:off x="10194274" y="5939405"/>
            <a:ext cx="1983438" cy="909913"/>
          </a:xfrm>
          <a:prstGeom prst="ellipse">
            <a:avLst/>
          </a:prstGeom>
          <a:noFill/>
          <a:ln>
            <a:noFill/>
          </a:ln>
        </p:spPr>
      </p:pic>
      <p:pic>
        <p:nvPicPr>
          <p:cNvPr id="251" name="Google Shape;251;p11"/>
          <p:cNvPicPr preferRelativeResize="0"/>
          <p:nvPr/>
        </p:nvPicPr>
        <p:blipFill rotWithShape="1">
          <a:blip r:embed="rId4">
            <a:alphaModFix/>
          </a:blip>
          <a:srcRect b="0" l="0" r="0" t="0"/>
          <a:stretch/>
        </p:blipFill>
        <p:spPr>
          <a:xfrm>
            <a:off x="162459" y="1824245"/>
            <a:ext cx="1108861" cy="398103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2"/>
          <p:cNvSpPr/>
          <p:nvPr/>
        </p:nvSpPr>
        <p:spPr>
          <a:xfrm>
            <a:off x="1355284" y="5108114"/>
            <a:ext cx="9715500" cy="496274"/>
          </a:xfrm>
          <a:prstGeom prst="rect">
            <a:avLst/>
          </a:prstGeom>
          <a:solidFill>
            <a:schemeClr val="accent1"/>
          </a:solidFill>
          <a:ln cap="flat" cmpd="sng" w="952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i="1" lang="mn-MN" sz="2000">
                <a:solidFill>
                  <a:schemeClr val="dk1"/>
                </a:solidFill>
                <a:latin typeface="Times New Roman"/>
                <a:ea typeface="Times New Roman"/>
                <a:cs typeface="Times New Roman"/>
                <a:sym typeface="Times New Roman"/>
              </a:rPr>
              <a:t>Үндэсний бичигт Н, М, Л үсгийг бичихдээ “дусал, гэзэг, эвэр” гэсэн 3 тэмдгээр ялгадаг.</a:t>
            </a:r>
            <a:endParaRPr i="1" sz="2000">
              <a:solidFill>
                <a:schemeClr val="dk1"/>
              </a:solidFill>
              <a:latin typeface="Times New Roman"/>
              <a:ea typeface="Times New Roman"/>
              <a:cs typeface="Times New Roman"/>
              <a:sym typeface="Times New Roman"/>
            </a:endParaRPr>
          </a:p>
        </p:txBody>
      </p:sp>
      <p:sp>
        <p:nvSpPr>
          <p:cNvPr id="257" name="Google Shape;257;p12"/>
          <p:cNvSpPr txBox="1"/>
          <p:nvPr/>
        </p:nvSpPr>
        <p:spPr>
          <a:xfrm>
            <a:off x="11822806" y="1847685"/>
            <a:ext cx="18473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258" name="Google Shape;258;p12"/>
          <p:cNvSpPr txBox="1"/>
          <p:nvPr>
            <p:ph type="title"/>
          </p:nvPr>
        </p:nvSpPr>
        <p:spPr>
          <a:xfrm>
            <a:off x="3053593" y="217575"/>
            <a:ext cx="5704514" cy="574834"/>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На, ма, ла гийгүүлэгч үсэг</a:t>
            </a:r>
            <a:r>
              <a:rPr b="1" i="1" lang="mn-MN" sz="2000">
                <a:latin typeface="Times New Roman"/>
                <a:ea typeface="Times New Roman"/>
                <a:cs typeface="Times New Roman"/>
                <a:sym typeface="Times New Roman"/>
              </a:rPr>
              <a:t>-na, ma, la script</a:t>
            </a:r>
            <a:endParaRPr i="1" sz="2400">
              <a:latin typeface="Times New Roman"/>
              <a:ea typeface="Times New Roman"/>
              <a:cs typeface="Times New Roman"/>
              <a:sym typeface="Times New Roman"/>
            </a:endParaRPr>
          </a:p>
        </p:txBody>
      </p:sp>
      <p:cxnSp>
        <p:nvCxnSpPr>
          <p:cNvPr id="259" name="Google Shape;259;p12"/>
          <p:cNvCxnSpPr/>
          <p:nvPr/>
        </p:nvCxnSpPr>
        <p:spPr>
          <a:xfrm>
            <a:off x="2284700" y="872217"/>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260" name="Google Shape;260;p12"/>
          <p:cNvSpPr txBox="1"/>
          <p:nvPr/>
        </p:nvSpPr>
        <p:spPr>
          <a:xfrm>
            <a:off x="2916261" y="2457410"/>
            <a:ext cx="753155"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4800">
                <a:solidFill>
                  <a:srgbClr val="FF0000"/>
                </a:solidFill>
                <a:latin typeface="Times New Roman"/>
                <a:ea typeface="Times New Roman"/>
                <a:cs typeface="Times New Roman"/>
                <a:sym typeface="Times New Roman"/>
              </a:rPr>
              <a:t>М</a:t>
            </a:r>
            <a:r>
              <a:rPr lang="mn-MN" sz="2800">
                <a:solidFill>
                  <a:schemeClr val="dk1"/>
                </a:solidFill>
                <a:latin typeface="Times New Roman"/>
                <a:ea typeface="Times New Roman"/>
                <a:cs typeface="Times New Roman"/>
                <a:sym typeface="Times New Roman"/>
              </a:rPr>
              <a:t> </a:t>
            </a:r>
            <a:endParaRPr sz="2800">
              <a:solidFill>
                <a:schemeClr val="dk1"/>
              </a:solidFill>
              <a:latin typeface="Times New Roman"/>
              <a:ea typeface="Times New Roman"/>
              <a:cs typeface="Times New Roman"/>
              <a:sym typeface="Times New Roman"/>
            </a:endParaRPr>
          </a:p>
        </p:txBody>
      </p:sp>
      <p:sp>
        <p:nvSpPr>
          <p:cNvPr id="261" name="Google Shape;261;p12"/>
          <p:cNvSpPr txBox="1"/>
          <p:nvPr/>
        </p:nvSpPr>
        <p:spPr>
          <a:xfrm>
            <a:off x="2946719" y="1198737"/>
            <a:ext cx="652159"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4800">
                <a:solidFill>
                  <a:srgbClr val="FF0000"/>
                </a:solidFill>
                <a:latin typeface="Times New Roman"/>
                <a:ea typeface="Times New Roman"/>
                <a:cs typeface="Times New Roman"/>
                <a:sym typeface="Times New Roman"/>
              </a:rPr>
              <a:t>Н</a:t>
            </a:r>
            <a:r>
              <a:rPr lang="mn-MN" sz="3200">
                <a:solidFill>
                  <a:schemeClr val="dk1"/>
                </a:solidFill>
                <a:latin typeface="Times New Roman"/>
                <a:ea typeface="Times New Roman"/>
                <a:cs typeface="Times New Roman"/>
                <a:sym typeface="Times New Roman"/>
              </a:rPr>
              <a:t> </a:t>
            </a:r>
            <a:endParaRPr sz="3200">
              <a:solidFill>
                <a:schemeClr val="dk1"/>
              </a:solidFill>
              <a:latin typeface="Times New Roman"/>
              <a:ea typeface="Times New Roman"/>
              <a:cs typeface="Times New Roman"/>
              <a:sym typeface="Times New Roman"/>
            </a:endParaRPr>
          </a:p>
        </p:txBody>
      </p:sp>
      <p:sp>
        <p:nvSpPr>
          <p:cNvPr id="262" name="Google Shape;262;p12"/>
          <p:cNvSpPr txBox="1"/>
          <p:nvPr/>
        </p:nvSpPr>
        <p:spPr>
          <a:xfrm>
            <a:off x="2952553" y="3835694"/>
            <a:ext cx="716863"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4800">
                <a:solidFill>
                  <a:srgbClr val="FF0000"/>
                </a:solidFill>
                <a:latin typeface="Times New Roman"/>
                <a:ea typeface="Times New Roman"/>
                <a:cs typeface="Times New Roman"/>
                <a:sym typeface="Times New Roman"/>
              </a:rPr>
              <a:t>Л</a:t>
            </a:r>
            <a:r>
              <a:rPr lang="mn-MN" sz="3200">
                <a:solidFill>
                  <a:schemeClr val="dk1"/>
                </a:solidFill>
                <a:latin typeface="Times New Roman"/>
                <a:ea typeface="Times New Roman"/>
                <a:cs typeface="Times New Roman"/>
                <a:sym typeface="Times New Roman"/>
              </a:rPr>
              <a:t> </a:t>
            </a:r>
            <a:endParaRPr sz="3200">
              <a:solidFill>
                <a:schemeClr val="dk1"/>
              </a:solidFill>
              <a:latin typeface="Times New Roman"/>
              <a:ea typeface="Times New Roman"/>
              <a:cs typeface="Times New Roman"/>
              <a:sym typeface="Times New Roman"/>
            </a:endParaRPr>
          </a:p>
        </p:txBody>
      </p:sp>
      <p:pic>
        <p:nvPicPr>
          <p:cNvPr descr="Бидний үнэн гэж боддог худал зүйлс – Caaknews.com" id="263" name="Google Shape;263;p12"/>
          <p:cNvPicPr preferRelativeResize="0"/>
          <p:nvPr/>
        </p:nvPicPr>
        <p:blipFill rotWithShape="1">
          <a:blip r:embed="rId3">
            <a:alphaModFix/>
          </a:blip>
          <a:srcRect b="5167" l="10598" r="54658" t="5664"/>
          <a:stretch/>
        </p:blipFill>
        <p:spPr>
          <a:xfrm>
            <a:off x="6061727" y="1313625"/>
            <a:ext cx="465113" cy="474046"/>
          </a:xfrm>
          <a:prstGeom prst="rect">
            <a:avLst/>
          </a:prstGeom>
          <a:noFill/>
          <a:ln>
            <a:noFill/>
          </a:ln>
        </p:spPr>
      </p:pic>
      <p:sp>
        <p:nvSpPr>
          <p:cNvPr id="264" name="Google Shape;264;p12"/>
          <p:cNvSpPr/>
          <p:nvPr/>
        </p:nvSpPr>
        <p:spPr>
          <a:xfrm>
            <a:off x="4391283" y="2804967"/>
            <a:ext cx="1182688" cy="135018"/>
          </a:xfrm>
          <a:prstGeom prst="flowChartProcess">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Calibri"/>
              <a:ea typeface="Calibri"/>
              <a:cs typeface="Calibri"/>
              <a:sym typeface="Calibri"/>
            </a:endParaRPr>
          </a:p>
        </p:txBody>
      </p:sp>
      <p:sp>
        <p:nvSpPr>
          <p:cNvPr id="265" name="Google Shape;265;p12"/>
          <p:cNvSpPr/>
          <p:nvPr/>
        </p:nvSpPr>
        <p:spPr>
          <a:xfrm>
            <a:off x="4390154" y="4175562"/>
            <a:ext cx="1182688" cy="135018"/>
          </a:xfrm>
          <a:prstGeom prst="flowChartProcess">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Calibri"/>
              <a:ea typeface="Calibri"/>
              <a:cs typeface="Calibri"/>
              <a:sym typeface="Calibri"/>
            </a:endParaRPr>
          </a:p>
        </p:txBody>
      </p:sp>
      <p:sp>
        <p:nvSpPr>
          <p:cNvPr id="266" name="Google Shape;266;p12"/>
          <p:cNvSpPr/>
          <p:nvPr/>
        </p:nvSpPr>
        <p:spPr>
          <a:xfrm>
            <a:off x="4364447" y="1558212"/>
            <a:ext cx="1182688" cy="135018"/>
          </a:xfrm>
          <a:prstGeom prst="flowChartProcess">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200">
              <a:solidFill>
                <a:schemeClr val="lt1"/>
              </a:solidFill>
              <a:latin typeface="Calibri"/>
              <a:ea typeface="Calibri"/>
              <a:cs typeface="Calibri"/>
              <a:sym typeface="Calibri"/>
            </a:endParaRPr>
          </a:p>
        </p:txBody>
      </p:sp>
      <p:pic>
        <p:nvPicPr>
          <p:cNvPr descr="Түгээмэл тохиолдох өвчин эмгэг: Нуруугаа авах | Монгол наадам" id="267" name="Google Shape;267;p12"/>
          <p:cNvPicPr preferRelativeResize="0"/>
          <p:nvPr/>
        </p:nvPicPr>
        <p:blipFill rotWithShape="1">
          <a:blip r:embed="rId4">
            <a:alphaModFix/>
          </a:blip>
          <a:srcRect b="22227" l="13447" r="74141" t="26227"/>
          <a:stretch/>
        </p:blipFill>
        <p:spPr>
          <a:xfrm flipH="1">
            <a:off x="7040312" y="2804967"/>
            <a:ext cx="442668" cy="653104"/>
          </a:xfrm>
          <a:prstGeom prst="rect">
            <a:avLst/>
          </a:prstGeom>
          <a:noFill/>
          <a:ln>
            <a:noFill/>
          </a:ln>
        </p:spPr>
      </p:pic>
      <p:pic>
        <p:nvPicPr>
          <p:cNvPr id="268" name="Google Shape;268;p12"/>
          <p:cNvPicPr preferRelativeResize="0"/>
          <p:nvPr/>
        </p:nvPicPr>
        <p:blipFill rotWithShape="1">
          <a:blip r:embed="rId5">
            <a:alphaModFix/>
          </a:blip>
          <a:srcRect b="4368" l="5744" r="55814" t="4536"/>
          <a:stretch/>
        </p:blipFill>
        <p:spPr>
          <a:xfrm flipH="1">
            <a:off x="6979795" y="3679482"/>
            <a:ext cx="503185" cy="748687"/>
          </a:xfrm>
          <a:prstGeom prst="rect">
            <a:avLst/>
          </a:prstGeom>
          <a:noFill/>
          <a:ln>
            <a:noFill/>
          </a:ln>
        </p:spPr>
      </p:pic>
      <p:sp>
        <p:nvSpPr>
          <p:cNvPr id="269" name="Google Shape;269;p12"/>
          <p:cNvSpPr txBox="1"/>
          <p:nvPr/>
        </p:nvSpPr>
        <p:spPr>
          <a:xfrm>
            <a:off x="8412702" y="1360290"/>
            <a:ext cx="8325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1800">
                <a:solidFill>
                  <a:schemeClr val="dk1"/>
                </a:solidFill>
                <a:latin typeface="Times New Roman"/>
                <a:ea typeface="Times New Roman"/>
                <a:cs typeface="Times New Roman"/>
                <a:sym typeface="Times New Roman"/>
              </a:rPr>
              <a:t>Дусал </a:t>
            </a:r>
            <a:endParaRPr sz="1800">
              <a:solidFill>
                <a:schemeClr val="dk1"/>
              </a:solidFill>
              <a:latin typeface="Calibri"/>
              <a:ea typeface="Calibri"/>
              <a:cs typeface="Calibri"/>
              <a:sym typeface="Calibri"/>
            </a:endParaRPr>
          </a:p>
        </p:txBody>
      </p:sp>
      <p:sp>
        <p:nvSpPr>
          <p:cNvPr id="270" name="Google Shape;270;p12"/>
          <p:cNvSpPr txBox="1"/>
          <p:nvPr/>
        </p:nvSpPr>
        <p:spPr>
          <a:xfrm>
            <a:off x="8441642" y="2825913"/>
            <a:ext cx="8325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1800">
                <a:solidFill>
                  <a:schemeClr val="dk1"/>
                </a:solidFill>
                <a:latin typeface="Times New Roman"/>
                <a:ea typeface="Times New Roman"/>
                <a:cs typeface="Times New Roman"/>
                <a:sym typeface="Times New Roman"/>
              </a:rPr>
              <a:t>Гэзэг</a:t>
            </a:r>
            <a:endParaRPr sz="1800">
              <a:solidFill>
                <a:schemeClr val="dk1"/>
              </a:solidFill>
              <a:latin typeface="Calibri"/>
              <a:ea typeface="Calibri"/>
              <a:cs typeface="Calibri"/>
              <a:sym typeface="Calibri"/>
            </a:endParaRPr>
          </a:p>
        </p:txBody>
      </p:sp>
      <p:sp>
        <p:nvSpPr>
          <p:cNvPr id="271" name="Google Shape;271;p12"/>
          <p:cNvSpPr txBox="1"/>
          <p:nvPr/>
        </p:nvSpPr>
        <p:spPr>
          <a:xfrm>
            <a:off x="8466931" y="4162001"/>
            <a:ext cx="8325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mn-MN" sz="1800">
                <a:solidFill>
                  <a:schemeClr val="dk1"/>
                </a:solidFill>
                <a:latin typeface="Times New Roman"/>
                <a:ea typeface="Times New Roman"/>
                <a:cs typeface="Times New Roman"/>
                <a:sym typeface="Times New Roman"/>
              </a:rPr>
              <a:t>Эвэр </a:t>
            </a:r>
            <a:endParaRPr sz="1800">
              <a:solidFill>
                <a:schemeClr val="dk1"/>
              </a:solidFill>
              <a:latin typeface="Calibri"/>
              <a:ea typeface="Calibri"/>
              <a:cs typeface="Calibri"/>
              <a:sym typeface="Calibri"/>
            </a:endParaRPr>
          </a:p>
        </p:txBody>
      </p:sp>
      <p:pic>
        <p:nvPicPr>
          <p:cNvPr id="272" name="Google Shape;272;p12"/>
          <p:cNvPicPr preferRelativeResize="0"/>
          <p:nvPr/>
        </p:nvPicPr>
        <p:blipFill rotWithShape="1">
          <a:blip r:embed="rId6">
            <a:alphaModFix/>
          </a:blip>
          <a:srcRect b="0" l="0" r="0" t="0"/>
          <a:stretch/>
        </p:blipFill>
        <p:spPr>
          <a:xfrm>
            <a:off x="10194274" y="5939405"/>
            <a:ext cx="1983438" cy="909913"/>
          </a:xfrm>
          <a:prstGeom prst="ellipse">
            <a:avLst/>
          </a:prstGeom>
          <a:noFill/>
          <a:ln>
            <a:noFill/>
          </a:ln>
        </p:spPr>
      </p:pic>
      <p:sp>
        <p:nvSpPr>
          <p:cNvPr id="273" name="Google Shape;273;p12"/>
          <p:cNvSpPr/>
          <p:nvPr/>
        </p:nvSpPr>
        <p:spPr>
          <a:xfrm>
            <a:off x="1355284" y="5919602"/>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Монгол бичгийн үзүүлэн</a:t>
            </a:r>
            <a:endParaRPr i="1" sz="2000">
              <a:solidFill>
                <a:schemeClr val="dk1"/>
              </a:solidFill>
              <a:latin typeface="Calibri"/>
              <a:ea typeface="Calibri"/>
              <a:cs typeface="Calibri"/>
              <a:sym typeface="Calibri"/>
            </a:endParaRPr>
          </a:p>
        </p:txBody>
      </p:sp>
      <p:pic>
        <p:nvPicPr>
          <p:cNvPr id="274" name="Google Shape;274;p12"/>
          <p:cNvPicPr preferRelativeResize="0"/>
          <p:nvPr/>
        </p:nvPicPr>
        <p:blipFill rotWithShape="1">
          <a:blip r:embed="rId7">
            <a:alphaModFix/>
          </a:blip>
          <a:srcRect b="0" l="0" r="0" t="0"/>
          <a:stretch/>
        </p:blipFill>
        <p:spPr>
          <a:xfrm>
            <a:off x="5134288" y="438484"/>
            <a:ext cx="3078747" cy="2261812"/>
          </a:xfrm>
          <a:prstGeom prst="rect">
            <a:avLst/>
          </a:prstGeom>
          <a:noFill/>
          <a:ln>
            <a:noFill/>
          </a:ln>
        </p:spPr>
      </p:pic>
      <p:pic>
        <p:nvPicPr>
          <p:cNvPr id="275" name="Google Shape;275;p12"/>
          <p:cNvPicPr preferRelativeResize="0"/>
          <p:nvPr/>
        </p:nvPicPr>
        <p:blipFill rotWithShape="1">
          <a:blip r:embed="rId8">
            <a:alphaModFix/>
          </a:blip>
          <a:srcRect b="0" l="0" r="0" t="0"/>
          <a:stretch/>
        </p:blipFill>
        <p:spPr>
          <a:xfrm>
            <a:off x="5139622" y="1914641"/>
            <a:ext cx="2861888" cy="2102496"/>
          </a:xfrm>
          <a:prstGeom prst="rect">
            <a:avLst/>
          </a:prstGeom>
          <a:noFill/>
          <a:ln>
            <a:noFill/>
          </a:ln>
        </p:spPr>
      </p:pic>
      <p:pic>
        <p:nvPicPr>
          <p:cNvPr id="276" name="Google Shape;276;p12"/>
          <p:cNvPicPr preferRelativeResize="0"/>
          <p:nvPr/>
        </p:nvPicPr>
        <p:blipFill rotWithShape="1">
          <a:blip r:embed="rId9">
            <a:alphaModFix/>
          </a:blip>
          <a:srcRect b="0" l="0" r="0" t="0"/>
          <a:stretch/>
        </p:blipFill>
        <p:spPr>
          <a:xfrm>
            <a:off x="5031192" y="3165720"/>
            <a:ext cx="3078747" cy="2261812"/>
          </a:xfrm>
          <a:prstGeom prst="rect">
            <a:avLst/>
          </a:prstGeom>
          <a:noFill/>
          <a:ln>
            <a:noFill/>
          </a:ln>
        </p:spPr>
      </p:pic>
      <p:pic>
        <p:nvPicPr>
          <p:cNvPr id="277" name="Google Shape;277;p12"/>
          <p:cNvPicPr preferRelativeResize="0"/>
          <p:nvPr/>
        </p:nvPicPr>
        <p:blipFill rotWithShape="1">
          <a:blip r:embed="rId10">
            <a:alphaModFix/>
          </a:blip>
          <a:srcRect b="0" l="0" r="0" t="0"/>
          <a:stretch/>
        </p:blipFill>
        <p:spPr>
          <a:xfrm>
            <a:off x="192907" y="1375218"/>
            <a:ext cx="1162377" cy="398103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3"/>
          <p:cNvSpPr txBox="1"/>
          <p:nvPr>
            <p:ph type="title"/>
          </p:nvPr>
        </p:nvSpPr>
        <p:spPr>
          <a:xfrm>
            <a:off x="2452090" y="508380"/>
            <a:ext cx="7287820" cy="430692"/>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На гийгүүлэгч үсэг</a:t>
            </a:r>
            <a:r>
              <a:rPr b="1" i="1" lang="mn-MN" sz="2000">
                <a:latin typeface="Times New Roman"/>
                <a:ea typeface="Times New Roman"/>
                <a:cs typeface="Times New Roman"/>
                <a:sym typeface="Times New Roman"/>
              </a:rPr>
              <a:t>-Na consonant</a:t>
            </a:r>
            <a:endParaRPr i="1" sz="2000">
              <a:latin typeface="Times New Roman"/>
              <a:ea typeface="Times New Roman"/>
              <a:cs typeface="Times New Roman"/>
              <a:sym typeface="Times New Roman"/>
            </a:endParaRPr>
          </a:p>
        </p:txBody>
      </p:sp>
      <p:sp>
        <p:nvSpPr>
          <p:cNvPr id="283" name="Google Shape;283;p13"/>
          <p:cNvSpPr txBox="1"/>
          <p:nvPr/>
        </p:nvSpPr>
        <p:spPr>
          <a:xfrm>
            <a:off x="7029450" y="976034"/>
            <a:ext cx="4745455" cy="4228685"/>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Тайлбар: </a:t>
            </a:r>
            <a:r>
              <a:rPr b="1" i="1" lang="mn-MN" sz="2400">
                <a:solidFill>
                  <a:schemeClr val="accent1"/>
                </a:solidFill>
                <a:latin typeface="Times New Roman"/>
                <a:ea typeface="Times New Roman"/>
                <a:cs typeface="Times New Roman"/>
                <a:sym typeface="Times New Roman"/>
              </a:rPr>
              <a:t>Н</a:t>
            </a:r>
            <a:r>
              <a:rPr i="1" lang="mn-MN" sz="2400">
                <a:solidFill>
                  <a:schemeClr val="dk1"/>
                </a:solidFill>
                <a:latin typeface="Times New Roman"/>
                <a:ea typeface="Times New Roman"/>
                <a:cs typeface="Times New Roman"/>
                <a:sym typeface="Times New Roman"/>
              </a:rPr>
              <a:t> үсэг үгийн дунд цэгтэй, цэггүй хоёр хэлбэртэй байгаа. Хэрвээ </a:t>
            </a:r>
            <a:r>
              <a:rPr b="1" i="1" lang="mn-MN" sz="2400">
                <a:solidFill>
                  <a:schemeClr val="accent1"/>
                </a:solidFill>
                <a:latin typeface="Times New Roman"/>
                <a:ea typeface="Times New Roman"/>
                <a:cs typeface="Times New Roman"/>
                <a:sym typeface="Times New Roman"/>
              </a:rPr>
              <a:t>“н”</a:t>
            </a:r>
            <a:r>
              <a:rPr i="1" lang="mn-MN" sz="2400">
                <a:solidFill>
                  <a:schemeClr val="dk1"/>
                </a:solidFill>
                <a:latin typeface="Times New Roman"/>
                <a:ea typeface="Times New Roman"/>
                <a:cs typeface="Times New Roman"/>
                <a:sym typeface="Times New Roman"/>
              </a:rPr>
              <a:t>-ийн дараа эгшиг бичих бол цэг тавина. Харин үгийн дунд, ард нь ямар нэг гийгүүлэгч орох юмуу, үг төгсгөж адагт ардаа эгшиггүй орвол цэггүй, </a:t>
            </a:r>
            <a:r>
              <a:rPr b="1" i="1" lang="mn-MN" sz="2400">
                <a:solidFill>
                  <a:schemeClr val="accent1"/>
                </a:solidFill>
                <a:latin typeface="Times New Roman"/>
                <a:ea typeface="Times New Roman"/>
                <a:cs typeface="Times New Roman"/>
                <a:sym typeface="Times New Roman"/>
              </a:rPr>
              <a:t>а, э </a:t>
            </a:r>
            <a:r>
              <a:rPr i="1" lang="mn-MN" sz="2400">
                <a:solidFill>
                  <a:schemeClr val="dk1"/>
                </a:solidFill>
                <a:latin typeface="Times New Roman"/>
                <a:ea typeface="Times New Roman"/>
                <a:cs typeface="Times New Roman"/>
                <a:sym typeface="Times New Roman"/>
              </a:rPr>
              <a:t>эгшигтэй адил нэг шүдээр бичнэ. </a:t>
            </a:r>
            <a:endParaRPr i="1" sz="2800">
              <a:solidFill>
                <a:schemeClr val="dk1"/>
              </a:solidFill>
              <a:latin typeface="Times New Roman"/>
              <a:ea typeface="Times New Roman"/>
              <a:cs typeface="Times New Roman"/>
              <a:sym typeface="Times New Roman"/>
            </a:endParaRPr>
          </a:p>
        </p:txBody>
      </p:sp>
      <p:pic>
        <p:nvPicPr>
          <p:cNvPr id="284" name="Google Shape;284;p13"/>
          <p:cNvPicPr preferRelativeResize="0"/>
          <p:nvPr/>
        </p:nvPicPr>
        <p:blipFill rotWithShape="1">
          <a:blip r:embed="rId3">
            <a:alphaModFix/>
          </a:blip>
          <a:srcRect b="0" l="0" r="0" t="0"/>
          <a:stretch/>
        </p:blipFill>
        <p:spPr>
          <a:xfrm>
            <a:off x="5851720" y="5114177"/>
            <a:ext cx="850232" cy="1231482"/>
          </a:xfrm>
          <a:prstGeom prst="rect">
            <a:avLst/>
          </a:prstGeom>
          <a:noFill/>
          <a:ln>
            <a:noFill/>
          </a:ln>
        </p:spPr>
      </p:pic>
      <p:sp>
        <p:nvSpPr>
          <p:cNvPr id="285" name="Google Shape;285;p13"/>
          <p:cNvSpPr txBox="1"/>
          <p:nvPr/>
        </p:nvSpPr>
        <p:spPr>
          <a:xfrm>
            <a:off x="6485313" y="5097213"/>
            <a:ext cx="4935705" cy="1009324"/>
          </a:xfrm>
          <a:prstGeom prst="rect">
            <a:avLst/>
          </a:prstGeom>
          <a:no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accent1"/>
              </a:buClr>
              <a:buSzPts val="2000"/>
              <a:buFont typeface="Times New Roman"/>
              <a:buNone/>
            </a:pPr>
            <a:r>
              <a:rPr i="1" lang="mn-MN" sz="2000">
                <a:solidFill>
                  <a:schemeClr val="accent1"/>
                </a:solidFill>
                <a:latin typeface="Times New Roman"/>
                <a:ea typeface="Times New Roman"/>
                <a:cs typeface="Times New Roman"/>
                <a:sym typeface="Times New Roman"/>
              </a:rPr>
              <a:t>На</a:t>
            </a:r>
            <a:r>
              <a:rPr i="1" lang="mn-MN" sz="2000">
                <a:solidFill>
                  <a:schemeClr val="dk1"/>
                </a:solidFill>
                <a:latin typeface="Times New Roman"/>
                <a:ea typeface="Times New Roman"/>
                <a:cs typeface="Times New Roman"/>
                <a:sym typeface="Times New Roman"/>
              </a:rPr>
              <a:t> үсгийг бичихдээ үзэг салгалгүй үсгийн үндсэн махбод буюу зурлагыг дуусгаад хамгийн сүүлд дусал тавина</a:t>
            </a:r>
            <a:r>
              <a:rPr i="1" lang="mn-MN" sz="3200">
                <a:solidFill>
                  <a:schemeClr val="dk1"/>
                </a:solidFill>
                <a:latin typeface="Times New Roman"/>
                <a:ea typeface="Times New Roman"/>
                <a:cs typeface="Times New Roman"/>
                <a:sym typeface="Times New Roman"/>
              </a:rPr>
              <a:t>. </a:t>
            </a:r>
            <a:endParaRPr i="1" sz="3600">
              <a:solidFill>
                <a:schemeClr val="dk1"/>
              </a:solidFill>
              <a:latin typeface="Times New Roman"/>
              <a:ea typeface="Times New Roman"/>
              <a:cs typeface="Times New Roman"/>
              <a:sym typeface="Times New Roman"/>
            </a:endParaRPr>
          </a:p>
        </p:txBody>
      </p:sp>
      <p:sp>
        <p:nvSpPr>
          <p:cNvPr id="286" name="Google Shape;286;p13"/>
          <p:cNvSpPr/>
          <p:nvPr/>
        </p:nvSpPr>
        <p:spPr>
          <a:xfrm>
            <a:off x="1819005" y="5633851"/>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cxnSp>
        <p:nvCxnSpPr>
          <p:cNvPr id="287" name="Google Shape;287;p13"/>
          <p:cNvCxnSpPr/>
          <p:nvPr/>
        </p:nvCxnSpPr>
        <p:spPr>
          <a:xfrm>
            <a:off x="2452090" y="989934"/>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288" name="Google Shape;288;p13"/>
          <p:cNvPicPr preferRelativeResize="0"/>
          <p:nvPr/>
        </p:nvPicPr>
        <p:blipFill rotWithShape="1">
          <a:blip r:embed="rId4">
            <a:alphaModFix/>
          </a:blip>
          <a:srcRect b="0" l="0" r="0" t="0"/>
          <a:stretch/>
        </p:blipFill>
        <p:spPr>
          <a:xfrm>
            <a:off x="1726726" y="1516888"/>
            <a:ext cx="4902617" cy="3621768"/>
          </a:xfrm>
          <a:prstGeom prst="rect">
            <a:avLst/>
          </a:prstGeom>
          <a:noFill/>
          <a:ln>
            <a:noFill/>
          </a:ln>
        </p:spPr>
      </p:pic>
      <p:pic>
        <p:nvPicPr>
          <p:cNvPr id="289" name="Google Shape;289;p13"/>
          <p:cNvPicPr preferRelativeResize="0"/>
          <p:nvPr/>
        </p:nvPicPr>
        <p:blipFill rotWithShape="1">
          <a:blip r:embed="rId5">
            <a:alphaModFix/>
          </a:blip>
          <a:srcRect b="0" l="0" r="0" t="0"/>
          <a:stretch/>
        </p:blipFill>
        <p:spPr>
          <a:xfrm>
            <a:off x="10194274" y="5939405"/>
            <a:ext cx="1983438" cy="909913"/>
          </a:xfrm>
          <a:prstGeom prst="ellipse">
            <a:avLst/>
          </a:prstGeom>
          <a:noFill/>
          <a:ln>
            <a:noFill/>
          </a:ln>
        </p:spPr>
      </p:pic>
      <p:pic>
        <p:nvPicPr>
          <p:cNvPr id="290" name="Google Shape;290;p13"/>
          <p:cNvPicPr preferRelativeResize="0"/>
          <p:nvPr/>
        </p:nvPicPr>
        <p:blipFill rotWithShape="1">
          <a:blip r:embed="rId6">
            <a:alphaModFix/>
          </a:blip>
          <a:srcRect b="0" l="0" r="0" t="0"/>
          <a:stretch/>
        </p:blipFill>
        <p:spPr>
          <a:xfrm>
            <a:off x="211279" y="1516888"/>
            <a:ext cx="1115340" cy="398103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id="295" name="Google Shape;295;p14"/>
          <p:cNvPicPr preferRelativeResize="0"/>
          <p:nvPr/>
        </p:nvPicPr>
        <p:blipFill rotWithShape="1">
          <a:blip r:embed="rId3">
            <a:alphaModFix/>
          </a:blip>
          <a:srcRect b="0" l="0" r="0" t="0"/>
          <a:stretch/>
        </p:blipFill>
        <p:spPr>
          <a:xfrm>
            <a:off x="7343775" y="1476021"/>
            <a:ext cx="3924695" cy="5081942"/>
          </a:xfrm>
          <a:prstGeom prst="rect">
            <a:avLst/>
          </a:prstGeom>
          <a:noFill/>
          <a:ln>
            <a:noFill/>
          </a:ln>
        </p:spPr>
      </p:pic>
      <p:cxnSp>
        <p:nvCxnSpPr>
          <p:cNvPr id="296" name="Google Shape;296;p14"/>
          <p:cNvCxnSpPr/>
          <p:nvPr/>
        </p:nvCxnSpPr>
        <p:spPr>
          <a:xfrm>
            <a:off x="2456256" y="1068899"/>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297" name="Google Shape;297;p14"/>
          <p:cNvSpPr txBox="1"/>
          <p:nvPr/>
        </p:nvSpPr>
        <p:spPr>
          <a:xfrm>
            <a:off x="1641829" y="4786759"/>
            <a:ext cx="5701946" cy="1063318"/>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	</a:t>
            </a:r>
            <a:r>
              <a:rPr b="1" i="1" lang="mn-MN" sz="2000">
                <a:solidFill>
                  <a:schemeClr val="accent1"/>
                </a:solidFill>
                <a:latin typeface="Times New Roman"/>
                <a:ea typeface="Times New Roman"/>
                <a:cs typeface="Times New Roman"/>
                <a:sym typeface="Times New Roman"/>
              </a:rPr>
              <a:t>На</a:t>
            </a:r>
            <a:r>
              <a:rPr i="1" lang="mn-MN" sz="2000">
                <a:solidFill>
                  <a:schemeClr val="dk1"/>
                </a:solidFill>
                <a:latin typeface="Times New Roman"/>
                <a:ea typeface="Times New Roman"/>
                <a:cs typeface="Times New Roman"/>
                <a:sym typeface="Times New Roman"/>
              </a:rPr>
              <a:t> үсгийг урт нуруугаар холбон зөв, сайхан дэвтэртээ бичээрэй.</a:t>
            </a:r>
            <a:endParaRPr i="1" sz="2400">
              <a:solidFill>
                <a:schemeClr val="dk1"/>
              </a:solidFill>
              <a:latin typeface="Times New Roman"/>
              <a:ea typeface="Times New Roman"/>
              <a:cs typeface="Times New Roman"/>
              <a:sym typeface="Times New Roman"/>
            </a:endParaRPr>
          </a:p>
        </p:txBody>
      </p:sp>
      <p:pic>
        <p:nvPicPr>
          <p:cNvPr id="298" name="Google Shape;298;p14"/>
          <p:cNvPicPr preferRelativeResize="0"/>
          <p:nvPr/>
        </p:nvPicPr>
        <p:blipFill rotWithShape="1">
          <a:blip r:embed="rId4">
            <a:alphaModFix/>
          </a:blip>
          <a:srcRect b="0" l="0" r="0" t="0"/>
          <a:stretch/>
        </p:blipFill>
        <p:spPr>
          <a:xfrm>
            <a:off x="2165817" y="2163653"/>
            <a:ext cx="4725403" cy="2560204"/>
          </a:xfrm>
          <a:prstGeom prst="rect">
            <a:avLst/>
          </a:prstGeom>
          <a:noFill/>
          <a:ln>
            <a:noFill/>
          </a:ln>
        </p:spPr>
      </p:pic>
      <p:sp>
        <p:nvSpPr>
          <p:cNvPr id="299" name="Google Shape;299;p14"/>
          <p:cNvSpPr txBox="1"/>
          <p:nvPr/>
        </p:nvSpPr>
        <p:spPr>
          <a:xfrm>
            <a:off x="2165816" y="1206667"/>
            <a:ext cx="5213675" cy="846259"/>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 </a:t>
            </a:r>
            <a:r>
              <a:rPr i="1" lang="mn-MN" sz="2000">
                <a:solidFill>
                  <a:schemeClr val="dk1"/>
                </a:solidFill>
                <a:latin typeface="Times New Roman"/>
                <a:ea typeface="Times New Roman"/>
                <a:cs typeface="Times New Roman"/>
                <a:sym typeface="Times New Roman"/>
              </a:rPr>
              <a:t>Дармал, бичмэл үеийг харьцуулан унших, бичих дасгалыг хийгээрэй. </a:t>
            </a:r>
            <a:endParaRPr i="1" sz="2400">
              <a:solidFill>
                <a:schemeClr val="dk1"/>
              </a:solidFill>
              <a:latin typeface="Times New Roman"/>
              <a:ea typeface="Times New Roman"/>
              <a:cs typeface="Times New Roman"/>
              <a:sym typeface="Times New Roman"/>
            </a:endParaRPr>
          </a:p>
        </p:txBody>
      </p:sp>
      <p:sp>
        <p:nvSpPr>
          <p:cNvPr id="300" name="Google Shape;300;p14"/>
          <p:cNvSpPr txBox="1"/>
          <p:nvPr>
            <p:ph type="title"/>
          </p:nvPr>
        </p:nvSpPr>
        <p:spPr>
          <a:xfrm>
            <a:off x="2452090" y="508380"/>
            <a:ext cx="7287820" cy="430692"/>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На гийгүүлэгч үсэг</a:t>
            </a:r>
            <a:r>
              <a:rPr b="1" i="1" lang="mn-MN" sz="2000">
                <a:latin typeface="Times New Roman"/>
                <a:ea typeface="Times New Roman"/>
                <a:cs typeface="Times New Roman"/>
                <a:sym typeface="Times New Roman"/>
              </a:rPr>
              <a:t>-Na consonant</a:t>
            </a:r>
            <a:endParaRPr i="1" sz="2000">
              <a:latin typeface="Times New Roman"/>
              <a:ea typeface="Times New Roman"/>
              <a:cs typeface="Times New Roman"/>
              <a:sym typeface="Times New Roman"/>
            </a:endParaRPr>
          </a:p>
        </p:txBody>
      </p:sp>
      <p:pic>
        <p:nvPicPr>
          <p:cNvPr id="301" name="Google Shape;301;p14"/>
          <p:cNvPicPr preferRelativeResize="0"/>
          <p:nvPr/>
        </p:nvPicPr>
        <p:blipFill rotWithShape="1">
          <a:blip r:embed="rId5">
            <a:alphaModFix/>
          </a:blip>
          <a:srcRect b="0" l="0" r="0" t="0"/>
          <a:stretch/>
        </p:blipFill>
        <p:spPr>
          <a:xfrm>
            <a:off x="10219441" y="5939405"/>
            <a:ext cx="1983438" cy="909913"/>
          </a:xfrm>
          <a:prstGeom prst="ellipse">
            <a:avLst/>
          </a:prstGeom>
          <a:noFill/>
          <a:ln>
            <a:noFill/>
          </a:ln>
        </p:spPr>
      </p:pic>
      <p:sp>
        <p:nvSpPr>
          <p:cNvPr id="302" name="Google Shape;302;p14"/>
          <p:cNvSpPr/>
          <p:nvPr/>
        </p:nvSpPr>
        <p:spPr>
          <a:xfrm>
            <a:off x="2183673" y="5831594"/>
            <a:ext cx="517796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03" name="Google Shape;303;p14"/>
          <p:cNvPicPr preferRelativeResize="0"/>
          <p:nvPr/>
        </p:nvPicPr>
        <p:blipFill rotWithShape="1">
          <a:blip r:embed="rId6">
            <a:alphaModFix/>
          </a:blip>
          <a:srcRect b="0" l="0" r="0" t="0"/>
          <a:stretch/>
        </p:blipFill>
        <p:spPr>
          <a:xfrm>
            <a:off x="365700" y="1337385"/>
            <a:ext cx="1005900" cy="398103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15"/>
          <p:cNvSpPr txBox="1"/>
          <p:nvPr/>
        </p:nvSpPr>
        <p:spPr>
          <a:xfrm>
            <a:off x="6896065" y="1233995"/>
            <a:ext cx="4780547" cy="2609343"/>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Тайлбар: </a:t>
            </a:r>
            <a:r>
              <a:rPr b="1" i="1" lang="mn-MN" sz="2400">
                <a:solidFill>
                  <a:schemeClr val="accent1"/>
                </a:solidFill>
                <a:latin typeface="Times New Roman"/>
                <a:ea typeface="Times New Roman"/>
                <a:cs typeface="Times New Roman"/>
                <a:sym typeface="Times New Roman"/>
              </a:rPr>
              <a:t>М</a:t>
            </a:r>
            <a:r>
              <a:rPr i="1" lang="mn-MN" sz="2400">
                <a:solidFill>
                  <a:schemeClr val="dk1"/>
                </a:solidFill>
                <a:latin typeface="Times New Roman"/>
                <a:ea typeface="Times New Roman"/>
                <a:cs typeface="Times New Roman"/>
                <a:sym typeface="Times New Roman"/>
              </a:rPr>
              <a:t> гийгүүлэгчийг таних тэмдэг бол гэзэг. Үгийн эхэнд титэм, үгийн дунд шүд, үгийн адагт охор сүүлний араас гэзгийг дээрээс доош хандуулж бичнэ. </a:t>
            </a:r>
            <a:endParaRPr i="1" sz="2800">
              <a:solidFill>
                <a:schemeClr val="dk1"/>
              </a:solidFill>
              <a:latin typeface="Times New Roman"/>
              <a:ea typeface="Times New Roman"/>
              <a:cs typeface="Times New Roman"/>
              <a:sym typeface="Times New Roman"/>
            </a:endParaRPr>
          </a:p>
        </p:txBody>
      </p:sp>
      <p:sp>
        <p:nvSpPr>
          <p:cNvPr id="309" name="Google Shape;309;p15"/>
          <p:cNvSpPr txBox="1"/>
          <p:nvPr/>
        </p:nvSpPr>
        <p:spPr>
          <a:xfrm>
            <a:off x="7704269" y="3939599"/>
            <a:ext cx="4287559" cy="1995195"/>
          </a:xfrm>
          <a:prstGeom prst="rect">
            <a:avLst/>
          </a:prstGeom>
          <a:no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accent1"/>
              </a:buClr>
              <a:buSzPts val="2400"/>
              <a:buFont typeface="Times New Roman"/>
              <a:buNone/>
            </a:pPr>
            <a:r>
              <a:rPr b="1" i="1" lang="mn-MN" sz="2400">
                <a:solidFill>
                  <a:schemeClr val="accent1"/>
                </a:solidFill>
                <a:latin typeface="Times New Roman"/>
                <a:ea typeface="Times New Roman"/>
                <a:cs typeface="Times New Roman"/>
                <a:sym typeface="Times New Roman"/>
              </a:rPr>
              <a:t>Ма</a:t>
            </a:r>
            <a:r>
              <a:rPr i="1" lang="mn-MN" sz="2400">
                <a:solidFill>
                  <a:schemeClr val="dk1"/>
                </a:solidFill>
                <a:latin typeface="Times New Roman"/>
                <a:ea typeface="Times New Roman"/>
                <a:cs typeface="Times New Roman"/>
                <a:sym typeface="Times New Roman"/>
              </a:rPr>
              <a:t> үсгийг бичихдээ үзэг салгалгүй үсгийн үндсэн махбод буюу зурлагыг дуусгаад хамгийн сүүлд гэзгийг бичнэ</a:t>
            </a:r>
            <a:r>
              <a:rPr i="1" lang="mn-MN" sz="3600">
                <a:solidFill>
                  <a:schemeClr val="dk1"/>
                </a:solidFill>
                <a:latin typeface="Times New Roman"/>
                <a:ea typeface="Times New Roman"/>
                <a:cs typeface="Times New Roman"/>
                <a:sym typeface="Times New Roman"/>
              </a:rPr>
              <a:t>. </a:t>
            </a:r>
            <a:endParaRPr i="1" sz="4000">
              <a:solidFill>
                <a:schemeClr val="dk1"/>
              </a:solidFill>
              <a:latin typeface="Times New Roman"/>
              <a:ea typeface="Times New Roman"/>
              <a:cs typeface="Times New Roman"/>
              <a:sym typeface="Times New Roman"/>
            </a:endParaRPr>
          </a:p>
        </p:txBody>
      </p:sp>
      <p:sp>
        <p:nvSpPr>
          <p:cNvPr id="310" name="Google Shape;310;p15"/>
          <p:cNvSpPr/>
          <p:nvPr/>
        </p:nvSpPr>
        <p:spPr>
          <a:xfrm>
            <a:off x="1819005" y="5524183"/>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11" name="Google Shape;311;p15"/>
          <p:cNvPicPr preferRelativeResize="0"/>
          <p:nvPr/>
        </p:nvPicPr>
        <p:blipFill rotWithShape="1">
          <a:blip r:embed="rId3">
            <a:alphaModFix/>
          </a:blip>
          <a:srcRect b="0" l="0" r="0" t="0"/>
          <a:stretch/>
        </p:blipFill>
        <p:spPr>
          <a:xfrm>
            <a:off x="6811992" y="4105059"/>
            <a:ext cx="690133" cy="1946615"/>
          </a:xfrm>
          <a:prstGeom prst="rect">
            <a:avLst/>
          </a:prstGeom>
          <a:noFill/>
          <a:ln>
            <a:noFill/>
          </a:ln>
        </p:spPr>
      </p:pic>
      <p:cxnSp>
        <p:nvCxnSpPr>
          <p:cNvPr id="312" name="Google Shape;312;p15"/>
          <p:cNvCxnSpPr/>
          <p:nvPr/>
        </p:nvCxnSpPr>
        <p:spPr>
          <a:xfrm>
            <a:off x="2452090" y="962749"/>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313" name="Google Shape;313;p15"/>
          <p:cNvPicPr preferRelativeResize="0"/>
          <p:nvPr/>
        </p:nvPicPr>
        <p:blipFill rotWithShape="1">
          <a:blip r:embed="rId4">
            <a:alphaModFix/>
          </a:blip>
          <a:srcRect b="0" l="0" r="0" t="0"/>
          <a:stretch/>
        </p:blipFill>
        <p:spPr>
          <a:xfrm>
            <a:off x="1819005" y="1539787"/>
            <a:ext cx="4758414" cy="3803738"/>
          </a:xfrm>
          <a:prstGeom prst="rect">
            <a:avLst/>
          </a:prstGeom>
          <a:noFill/>
          <a:ln>
            <a:noFill/>
          </a:ln>
        </p:spPr>
      </p:pic>
      <p:sp>
        <p:nvSpPr>
          <p:cNvPr id="314" name="Google Shape;314;p15"/>
          <p:cNvSpPr txBox="1"/>
          <p:nvPr>
            <p:ph type="title"/>
          </p:nvPr>
        </p:nvSpPr>
        <p:spPr>
          <a:xfrm>
            <a:off x="2452090" y="508380"/>
            <a:ext cx="7287820" cy="430692"/>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Mа гийгүүлэгч үсэг</a:t>
            </a:r>
            <a:r>
              <a:rPr b="1" i="1" lang="mn-MN" sz="2000">
                <a:latin typeface="Times New Roman"/>
                <a:ea typeface="Times New Roman"/>
                <a:cs typeface="Times New Roman"/>
                <a:sym typeface="Times New Roman"/>
              </a:rPr>
              <a:t>-Ma consonant</a:t>
            </a:r>
            <a:endParaRPr i="1" sz="2000">
              <a:latin typeface="Times New Roman"/>
              <a:ea typeface="Times New Roman"/>
              <a:cs typeface="Times New Roman"/>
              <a:sym typeface="Times New Roman"/>
            </a:endParaRPr>
          </a:p>
        </p:txBody>
      </p:sp>
      <p:pic>
        <p:nvPicPr>
          <p:cNvPr id="315" name="Google Shape;315;p15"/>
          <p:cNvPicPr preferRelativeResize="0"/>
          <p:nvPr/>
        </p:nvPicPr>
        <p:blipFill rotWithShape="1">
          <a:blip r:embed="rId5">
            <a:alphaModFix/>
          </a:blip>
          <a:srcRect b="0" l="0" r="0" t="0"/>
          <a:stretch/>
        </p:blipFill>
        <p:spPr>
          <a:xfrm>
            <a:off x="10194274" y="5939405"/>
            <a:ext cx="1983438" cy="909913"/>
          </a:xfrm>
          <a:prstGeom prst="ellipse">
            <a:avLst/>
          </a:prstGeom>
          <a:noFill/>
          <a:ln>
            <a:noFill/>
          </a:ln>
        </p:spPr>
      </p:pic>
      <p:pic>
        <p:nvPicPr>
          <p:cNvPr id="316" name="Google Shape;316;p15"/>
          <p:cNvPicPr preferRelativeResize="0"/>
          <p:nvPr/>
        </p:nvPicPr>
        <p:blipFill rotWithShape="1">
          <a:blip r:embed="rId6">
            <a:alphaModFix/>
          </a:blip>
          <a:srcRect b="0" l="0" r="0" t="0"/>
          <a:stretch/>
        </p:blipFill>
        <p:spPr>
          <a:xfrm>
            <a:off x="99910" y="1362492"/>
            <a:ext cx="1100240" cy="398103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pic>
        <p:nvPicPr>
          <p:cNvPr id="321" name="Google Shape;321;p16"/>
          <p:cNvPicPr preferRelativeResize="0"/>
          <p:nvPr/>
        </p:nvPicPr>
        <p:blipFill rotWithShape="1">
          <a:blip r:embed="rId3">
            <a:alphaModFix/>
          </a:blip>
          <a:srcRect b="0" l="0" r="0" t="0"/>
          <a:stretch/>
        </p:blipFill>
        <p:spPr>
          <a:xfrm>
            <a:off x="7609221" y="1196993"/>
            <a:ext cx="3292937" cy="5277587"/>
          </a:xfrm>
          <a:prstGeom prst="rect">
            <a:avLst/>
          </a:prstGeom>
          <a:noFill/>
          <a:ln>
            <a:noFill/>
          </a:ln>
        </p:spPr>
      </p:pic>
      <p:cxnSp>
        <p:nvCxnSpPr>
          <p:cNvPr id="322" name="Google Shape;322;p16"/>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323" name="Google Shape;323;p16"/>
          <p:cNvSpPr txBox="1"/>
          <p:nvPr/>
        </p:nvSpPr>
        <p:spPr>
          <a:xfrm>
            <a:off x="1465062" y="4715125"/>
            <a:ext cx="5701946" cy="1063318"/>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	</a:t>
            </a:r>
            <a:r>
              <a:rPr b="1" i="1" lang="mn-MN" sz="2400">
                <a:solidFill>
                  <a:schemeClr val="accent1"/>
                </a:solidFill>
                <a:latin typeface="Times New Roman"/>
                <a:ea typeface="Times New Roman"/>
                <a:cs typeface="Times New Roman"/>
                <a:sym typeface="Times New Roman"/>
              </a:rPr>
              <a:t>Ма</a:t>
            </a:r>
            <a:r>
              <a:rPr i="1" lang="mn-MN" sz="2400">
                <a:solidFill>
                  <a:schemeClr val="dk1"/>
                </a:solidFill>
                <a:latin typeface="Times New Roman"/>
                <a:ea typeface="Times New Roman"/>
                <a:cs typeface="Times New Roman"/>
                <a:sym typeface="Times New Roman"/>
              </a:rPr>
              <a:t> үсгийг урт нуруугаар холбон зөв, сайхан дэвтэртээ бичээрэй.</a:t>
            </a:r>
            <a:endParaRPr i="1" sz="2800">
              <a:solidFill>
                <a:schemeClr val="dk1"/>
              </a:solidFill>
              <a:latin typeface="Times New Roman"/>
              <a:ea typeface="Times New Roman"/>
              <a:cs typeface="Times New Roman"/>
              <a:sym typeface="Times New Roman"/>
            </a:endParaRPr>
          </a:p>
        </p:txBody>
      </p:sp>
      <p:pic>
        <p:nvPicPr>
          <p:cNvPr id="324" name="Google Shape;324;p16"/>
          <p:cNvPicPr preferRelativeResize="0"/>
          <p:nvPr/>
        </p:nvPicPr>
        <p:blipFill rotWithShape="1">
          <a:blip r:embed="rId4">
            <a:alphaModFix/>
          </a:blip>
          <a:srcRect b="0" l="0" r="0" t="0"/>
          <a:stretch/>
        </p:blipFill>
        <p:spPr>
          <a:xfrm>
            <a:off x="2261218" y="2008056"/>
            <a:ext cx="4783426" cy="2763970"/>
          </a:xfrm>
          <a:prstGeom prst="rect">
            <a:avLst/>
          </a:prstGeom>
          <a:noFill/>
          <a:ln>
            <a:noFill/>
          </a:ln>
        </p:spPr>
      </p:pic>
      <p:sp>
        <p:nvSpPr>
          <p:cNvPr id="325" name="Google Shape;325;p16"/>
          <p:cNvSpPr txBox="1"/>
          <p:nvPr/>
        </p:nvSpPr>
        <p:spPr>
          <a:xfrm>
            <a:off x="2383582" y="1102983"/>
            <a:ext cx="5137368" cy="668667"/>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i="1" lang="mn-MN" sz="2400">
                <a:solidFill>
                  <a:schemeClr val="dk1"/>
                </a:solidFill>
                <a:latin typeface="Times New Roman"/>
                <a:ea typeface="Times New Roman"/>
                <a:cs typeface="Times New Roman"/>
                <a:sym typeface="Times New Roman"/>
              </a:rPr>
              <a:t>Дармал, бичмэл үеийг харьцуулан унших, бичих дасгалыг хийгээрэй. </a:t>
            </a:r>
            <a:endParaRPr i="1" sz="2800">
              <a:solidFill>
                <a:schemeClr val="dk1"/>
              </a:solidFill>
              <a:latin typeface="Times New Roman"/>
              <a:ea typeface="Times New Roman"/>
              <a:cs typeface="Times New Roman"/>
              <a:sym typeface="Times New Roman"/>
            </a:endParaRPr>
          </a:p>
        </p:txBody>
      </p:sp>
      <p:sp>
        <p:nvSpPr>
          <p:cNvPr id="326" name="Google Shape;326;p16"/>
          <p:cNvSpPr txBox="1"/>
          <p:nvPr>
            <p:ph type="title"/>
          </p:nvPr>
        </p:nvSpPr>
        <p:spPr>
          <a:xfrm>
            <a:off x="2452090" y="508380"/>
            <a:ext cx="7287820" cy="430692"/>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Mа гийгүүлэгч үсэг</a:t>
            </a:r>
            <a:r>
              <a:rPr b="1" i="1" lang="mn-MN" sz="2000">
                <a:latin typeface="Times New Roman"/>
                <a:ea typeface="Times New Roman"/>
                <a:cs typeface="Times New Roman"/>
                <a:sym typeface="Times New Roman"/>
              </a:rPr>
              <a:t>-Ma consonant</a:t>
            </a:r>
            <a:endParaRPr i="1" sz="2000">
              <a:latin typeface="Times New Roman"/>
              <a:ea typeface="Times New Roman"/>
              <a:cs typeface="Times New Roman"/>
              <a:sym typeface="Times New Roman"/>
            </a:endParaRPr>
          </a:p>
        </p:txBody>
      </p:sp>
      <p:sp>
        <p:nvSpPr>
          <p:cNvPr id="327" name="Google Shape;327;p16"/>
          <p:cNvSpPr/>
          <p:nvPr/>
        </p:nvSpPr>
        <p:spPr>
          <a:xfrm>
            <a:off x="2759023" y="5690050"/>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28" name="Google Shape;328;p16"/>
          <p:cNvPicPr preferRelativeResize="0"/>
          <p:nvPr/>
        </p:nvPicPr>
        <p:blipFill rotWithShape="1">
          <a:blip r:embed="rId5">
            <a:alphaModFix/>
          </a:blip>
          <a:srcRect b="0" l="0" r="0" t="0"/>
          <a:stretch/>
        </p:blipFill>
        <p:spPr>
          <a:xfrm>
            <a:off x="10397966" y="5940034"/>
            <a:ext cx="1792141" cy="909913"/>
          </a:xfrm>
          <a:prstGeom prst="ellipse">
            <a:avLst/>
          </a:prstGeom>
          <a:noFill/>
          <a:ln>
            <a:noFill/>
          </a:ln>
        </p:spPr>
      </p:pic>
      <p:pic>
        <p:nvPicPr>
          <p:cNvPr id="329" name="Google Shape;329;p16"/>
          <p:cNvPicPr preferRelativeResize="0"/>
          <p:nvPr/>
        </p:nvPicPr>
        <p:blipFill rotWithShape="1">
          <a:blip r:embed="rId6">
            <a:alphaModFix/>
          </a:blip>
          <a:srcRect b="0" l="0" r="0" t="0"/>
          <a:stretch/>
        </p:blipFill>
        <p:spPr>
          <a:xfrm>
            <a:off x="258365" y="1196993"/>
            <a:ext cx="1103472" cy="398103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17"/>
          <p:cNvSpPr txBox="1"/>
          <p:nvPr/>
        </p:nvSpPr>
        <p:spPr>
          <a:xfrm>
            <a:off x="6934445" y="3950577"/>
            <a:ext cx="4440096" cy="1957221"/>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accent1"/>
              </a:buClr>
              <a:buSzPts val="2400"/>
              <a:buFont typeface="Times New Roman"/>
              <a:buNone/>
            </a:pPr>
            <a:r>
              <a:rPr b="1" i="1" lang="mn-MN" sz="2400">
                <a:solidFill>
                  <a:schemeClr val="accent1"/>
                </a:solidFill>
                <a:latin typeface="Times New Roman"/>
                <a:ea typeface="Times New Roman"/>
                <a:cs typeface="Times New Roman"/>
                <a:sym typeface="Times New Roman"/>
              </a:rPr>
              <a:t>Ла</a:t>
            </a:r>
            <a:r>
              <a:rPr b="1" i="1" lang="mn-MN" sz="2400">
                <a:solidFill>
                  <a:schemeClr val="dk1"/>
                </a:solidFill>
                <a:latin typeface="Times New Roman"/>
                <a:ea typeface="Times New Roman"/>
                <a:cs typeface="Times New Roman"/>
                <a:sym typeface="Times New Roman"/>
              </a:rPr>
              <a:t> </a:t>
            </a:r>
            <a:r>
              <a:rPr i="1" lang="mn-MN" sz="2400">
                <a:solidFill>
                  <a:schemeClr val="dk1"/>
                </a:solidFill>
                <a:latin typeface="Times New Roman"/>
                <a:ea typeface="Times New Roman"/>
                <a:cs typeface="Times New Roman"/>
                <a:sym typeface="Times New Roman"/>
              </a:rPr>
              <a:t>үсгийг бичихдээ үзэг салгалгүй үсгийн үндсэн махбод буюу зурлагыг дуусгаад хамгийн сүүлд эврийг нийлүүлж бичнэ</a:t>
            </a:r>
            <a:r>
              <a:rPr i="1" lang="mn-MN" sz="3600">
                <a:solidFill>
                  <a:schemeClr val="dk1"/>
                </a:solidFill>
                <a:latin typeface="Times New Roman"/>
                <a:ea typeface="Times New Roman"/>
                <a:cs typeface="Times New Roman"/>
                <a:sym typeface="Times New Roman"/>
              </a:rPr>
              <a:t>. </a:t>
            </a:r>
            <a:endParaRPr i="1" sz="4000">
              <a:solidFill>
                <a:schemeClr val="dk1"/>
              </a:solidFill>
              <a:latin typeface="Times New Roman"/>
              <a:ea typeface="Times New Roman"/>
              <a:cs typeface="Times New Roman"/>
              <a:sym typeface="Times New Roman"/>
            </a:endParaRPr>
          </a:p>
        </p:txBody>
      </p:sp>
      <p:sp>
        <p:nvSpPr>
          <p:cNvPr id="335" name="Google Shape;335;p17"/>
          <p:cNvSpPr/>
          <p:nvPr/>
        </p:nvSpPr>
        <p:spPr>
          <a:xfrm>
            <a:off x="1914003" y="5373667"/>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36" name="Google Shape;336;p17"/>
          <p:cNvPicPr preferRelativeResize="0"/>
          <p:nvPr/>
        </p:nvPicPr>
        <p:blipFill rotWithShape="1">
          <a:blip r:embed="rId3">
            <a:alphaModFix/>
          </a:blip>
          <a:srcRect b="0" l="0" r="0" t="0"/>
          <a:stretch/>
        </p:blipFill>
        <p:spPr>
          <a:xfrm>
            <a:off x="6133510" y="4057702"/>
            <a:ext cx="800935" cy="1857323"/>
          </a:xfrm>
          <a:prstGeom prst="rect">
            <a:avLst/>
          </a:prstGeom>
          <a:noFill/>
          <a:ln>
            <a:noFill/>
          </a:ln>
        </p:spPr>
      </p:pic>
      <p:sp>
        <p:nvSpPr>
          <p:cNvPr id="337" name="Google Shape;337;p17"/>
          <p:cNvSpPr txBox="1"/>
          <p:nvPr/>
        </p:nvSpPr>
        <p:spPr>
          <a:xfrm>
            <a:off x="6129338" y="1353453"/>
            <a:ext cx="5411650" cy="2589897"/>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Тайлбар: </a:t>
            </a:r>
            <a:r>
              <a:rPr b="1" i="1" lang="mn-MN" sz="2400">
                <a:solidFill>
                  <a:schemeClr val="accent1"/>
                </a:solidFill>
                <a:latin typeface="Times New Roman"/>
                <a:ea typeface="Times New Roman"/>
                <a:cs typeface="Times New Roman"/>
                <a:sym typeface="Times New Roman"/>
              </a:rPr>
              <a:t>Л</a:t>
            </a:r>
            <a:r>
              <a:rPr i="1" lang="mn-MN" sz="2400">
                <a:solidFill>
                  <a:schemeClr val="dk1"/>
                </a:solidFill>
                <a:latin typeface="Times New Roman"/>
                <a:ea typeface="Times New Roman"/>
                <a:cs typeface="Times New Roman"/>
                <a:sym typeface="Times New Roman"/>
              </a:rPr>
              <a:t> гийгүүлэгчийг таних тэмдэг бол эвэр. Үгийн эхэнд титэм, үгийн дунд нуруу-шүд-нуруу, үгийн адагт шүд-эвэр 2-ыг нийлүүлж бичнэ. Эврийг доороос дээш татаж бичнэ. </a:t>
            </a:r>
            <a:endParaRPr i="1" sz="2800">
              <a:solidFill>
                <a:schemeClr val="dk1"/>
              </a:solidFill>
              <a:latin typeface="Times New Roman"/>
              <a:ea typeface="Times New Roman"/>
              <a:cs typeface="Times New Roman"/>
              <a:sym typeface="Times New Roman"/>
            </a:endParaRPr>
          </a:p>
        </p:txBody>
      </p:sp>
      <p:cxnSp>
        <p:nvCxnSpPr>
          <p:cNvPr id="338" name="Google Shape;338;p17"/>
          <p:cNvCxnSpPr/>
          <p:nvPr/>
        </p:nvCxnSpPr>
        <p:spPr>
          <a:xfrm>
            <a:off x="2452090" y="953256"/>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339" name="Google Shape;339;p17"/>
          <p:cNvPicPr preferRelativeResize="0"/>
          <p:nvPr/>
        </p:nvPicPr>
        <p:blipFill rotWithShape="1">
          <a:blip r:embed="rId4">
            <a:alphaModFix/>
          </a:blip>
          <a:srcRect b="0" l="0" r="0" t="0"/>
          <a:stretch/>
        </p:blipFill>
        <p:spPr>
          <a:xfrm>
            <a:off x="1773341" y="1325771"/>
            <a:ext cx="4145852" cy="3603417"/>
          </a:xfrm>
          <a:prstGeom prst="rect">
            <a:avLst/>
          </a:prstGeom>
          <a:noFill/>
          <a:ln>
            <a:noFill/>
          </a:ln>
        </p:spPr>
      </p:pic>
      <p:sp>
        <p:nvSpPr>
          <p:cNvPr id="340" name="Google Shape;340;p17"/>
          <p:cNvSpPr txBox="1"/>
          <p:nvPr>
            <p:ph type="title"/>
          </p:nvPr>
        </p:nvSpPr>
        <p:spPr>
          <a:xfrm>
            <a:off x="2452090" y="508380"/>
            <a:ext cx="7287820" cy="430692"/>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Ла гийгүүлэгч үсэг</a:t>
            </a:r>
            <a:r>
              <a:rPr b="1" i="1" lang="mn-MN" sz="2000">
                <a:latin typeface="Times New Roman"/>
                <a:ea typeface="Times New Roman"/>
                <a:cs typeface="Times New Roman"/>
                <a:sym typeface="Times New Roman"/>
              </a:rPr>
              <a:t>-La consonant</a:t>
            </a:r>
            <a:endParaRPr i="1" sz="2000">
              <a:latin typeface="Times New Roman"/>
              <a:ea typeface="Times New Roman"/>
              <a:cs typeface="Times New Roman"/>
              <a:sym typeface="Times New Roman"/>
            </a:endParaRPr>
          </a:p>
        </p:txBody>
      </p:sp>
      <p:pic>
        <p:nvPicPr>
          <p:cNvPr id="341" name="Google Shape;341;p17"/>
          <p:cNvPicPr preferRelativeResize="0"/>
          <p:nvPr/>
        </p:nvPicPr>
        <p:blipFill rotWithShape="1">
          <a:blip r:embed="rId5">
            <a:alphaModFix/>
          </a:blip>
          <a:srcRect b="0" l="0" r="0" t="0"/>
          <a:stretch/>
        </p:blipFill>
        <p:spPr>
          <a:xfrm>
            <a:off x="10397966" y="5940034"/>
            <a:ext cx="1792141" cy="909913"/>
          </a:xfrm>
          <a:prstGeom prst="ellipse">
            <a:avLst/>
          </a:prstGeom>
          <a:noFill/>
          <a:ln>
            <a:noFill/>
          </a:ln>
        </p:spPr>
      </p:pic>
      <p:pic>
        <p:nvPicPr>
          <p:cNvPr id="342" name="Google Shape;342;p17"/>
          <p:cNvPicPr preferRelativeResize="0"/>
          <p:nvPr/>
        </p:nvPicPr>
        <p:blipFill rotWithShape="1">
          <a:blip r:embed="rId6">
            <a:alphaModFix/>
          </a:blip>
          <a:srcRect b="0" l="0" r="0" t="0"/>
          <a:stretch/>
        </p:blipFill>
        <p:spPr>
          <a:xfrm>
            <a:off x="104132" y="1552783"/>
            <a:ext cx="1103472" cy="398103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pic>
        <p:nvPicPr>
          <p:cNvPr id="347" name="Google Shape;347;p18"/>
          <p:cNvPicPr preferRelativeResize="0"/>
          <p:nvPr/>
        </p:nvPicPr>
        <p:blipFill rotWithShape="1">
          <a:blip r:embed="rId3">
            <a:alphaModFix/>
          </a:blip>
          <a:srcRect b="0" l="0" r="0" t="0"/>
          <a:stretch/>
        </p:blipFill>
        <p:spPr>
          <a:xfrm>
            <a:off x="7577138" y="1201687"/>
            <a:ext cx="3790950" cy="5220429"/>
          </a:xfrm>
          <a:prstGeom prst="rect">
            <a:avLst/>
          </a:prstGeom>
          <a:noFill/>
          <a:ln>
            <a:noFill/>
          </a:ln>
        </p:spPr>
      </p:pic>
      <p:cxnSp>
        <p:nvCxnSpPr>
          <p:cNvPr id="348" name="Google Shape;348;p18"/>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349" name="Google Shape;349;p18"/>
          <p:cNvSpPr txBox="1"/>
          <p:nvPr/>
        </p:nvSpPr>
        <p:spPr>
          <a:xfrm>
            <a:off x="2072380" y="4998058"/>
            <a:ext cx="5142765" cy="580706"/>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accent1"/>
              </a:buClr>
              <a:buSzPts val="1800"/>
              <a:buFont typeface="Times New Roman"/>
              <a:buNone/>
            </a:pPr>
            <a:r>
              <a:rPr b="1" i="1" lang="mn-MN" sz="1800">
                <a:solidFill>
                  <a:schemeClr val="accent1"/>
                </a:solidFill>
                <a:latin typeface="Times New Roman"/>
                <a:ea typeface="Times New Roman"/>
                <a:cs typeface="Times New Roman"/>
                <a:sym typeface="Times New Roman"/>
              </a:rPr>
              <a:t>Ла</a:t>
            </a:r>
            <a:r>
              <a:rPr i="1" lang="mn-MN" sz="1800">
                <a:solidFill>
                  <a:schemeClr val="dk1"/>
                </a:solidFill>
                <a:latin typeface="Times New Roman"/>
                <a:ea typeface="Times New Roman"/>
                <a:cs typeface="Times New Roman"/>
                <a:sym typeface="Times New Roman"/>
              </a:rPr>
              <a:t> үсгийг урт нуруугаар холбон зөв, сайхан дэвтэртээ бичээрэй.</a:t>
            </a:r>
            <a:endParaRPr i="1" sz="2800">
              <a:solidFill>
                <a:schemeClr val="dk1"/>
              </a:solidFill>
              <a:latin typeface="Times New Roman"/>
              <a:ea typeface="Times New Roman"/>
              <a:cs typeface="Times New Roman"/>
              <a:sym typeface="Times New Roman"/>
            </a:endParaRPr>
          </a:p>
        </p:txBody>
      </p:sp>
      <p:pic>
        <p:nvPicPr>
          <p:cNvPr id="350" name="Google Shape;350;p18"/>
          <p:cNvPicPr preferRelativeResize="0"/>
          <p:nvPr/>
        </p:nvPicPr>
        <p:blipFill rotWithShape="1">
          <a:blip r:embed="rId4">
            <a:alphaModFix/>
          </a:blip>
          <a:srcRect b="0" l="0" r="0" t="0"/>
          <a:stretch/>
        </p:blipFill>
        <p:spPr>
          <a:xfrm>
            <a:off x="2124810" y="1998770"/>
            <a:ext cx="5142765" cy="2658956"/>
          </a:xfrm>
          <a:prstGeom prst="rect">
            <a:avLst/>
          </a:prstGeom>
          <a:noFill/>
          <a:ln>
            <a:noFill/>
          </a:ln>
        </p:spPr>
      </p:pic>
      <p:sp>
        <p:nvSpPr>
          <p:cNvPr id="351" name="Google Shape;351;p18"/>
          <p:cNvSpPr txBox="1"/>
          <p:nvPr/>
        </p:nvSpPr>
        <p:spPr>
          <a:xfrm>
            <a:off x="2072380" y="1279281"/>
            <a:ext cx="5448569" cy="668667"/>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i="1" lang="mn-MN" sz="2400">
                <a:solidFill>
                  <a:schemeClr val="dk1"/>
                </a:solidFill>
                <a:latin typeface="Times New Roman"/>
                <a:ea typeface="Times New Roman"/>
                <a:cs typeface="Times New Roman"/>
                <a:sym typeface="Times New Roman"/>
              </a:rPr>
              <a:t>Дармал, бичмэл үеийг харьцуулан унших, бичих дасгалыг хийгээрэй. </a:t>
            </a:r>
            <a:endParaRPr i="1" sz="2800">
              <a:solidFill>
                <a:schemeClr val="dk1"/>
              </a:solidFill>
              <a:latin typeface="Times New Roman"/>
              <a:ea typeface="Times New Roman"/>
              <a:cs typeface="Times New Roman"/>
              <a:sym typeface="Times New Roman"/>
            </a:endParaRPr>
          </a:p>
        </p:txBody>
      </p:sp>
      <p:sp>
        <p:nvSpPr>
          <p:cNvPr id="352" name="Google Shape;352;p18"/>
          <p:cNvSpPr txBox="1"/>
          <p:nvPr>
            <p:ph type="title"/>
          </p:nvPr>
        </p:nvSpPr>
        <p:spPr>
          <a:xfrm>
            <a:off x="2452090" y="508380"/>
            <a:ext cx="7287820" cy="430692"/>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Ла гийгүүлэгч үсэг</a:t>
            </a:r>
            <a:r>
              <a:rPr b="1" i="1" lang="mn-MN" sz="2000">
                <a:latin typeface="Times New Roman"/>
                <a:ea typeface="Times New Roman"/>
                <a:cs typeface="Times New Roman"/>
                <a:sym typeface="Times New Roman"/>
              </a:rPr>
              <a:t>-La consonant</a:t>
            </a:r>
            <a:endParaRPr i="1" sz="2000">
              <a:latin typeface="Times New Roman"/>
              <a:ea typeface="Times New Roman"/>
              <a:cs typeface="Times New Roman"/>
              <a:sym typeface="Times New Roman"/>
            </a:endParaRPr>
          </a:p>
        </p:txBody>
      </p:sp>
      <p:pic>
        <p:nvPicPr>
          <p:cNvPr id="353" name="Google Shape;353;p18"/>
          <p:cNvPicPr preferRelativeResize="0"/>
          <p:nvPr/>
        </p:nvPicPr>
        <p:blipFill rotWithShape="1">
          <a:blip r:embed="rId5">
            <a:alphaModFix/>
          </a:blip>
          <a:srcRect b="0" l="0" r="0" t="0"/>
          <a:stretch/>
        </p:blipFill>
        <p:spPr>
          <a:xfrm>
            <a:off x="10396516" y="5939698"/>
            <a:ext cx="1792141" cy="909913"/>
          </a:xfrm>
          <a:prstGeom prst="ellipse">
            <a:avLst/>
          </a:prstGeom>
          <a:noFill/>
          <a:ln>
            <a:noFill/>
          </a:ln>
        </p:spPr>
      </p:pic>
      <p:sp>
        <p:nvSpPr>
          <p:cNvPr id="354" name="Google Shape;354;p18"/>
          <p:cNvSpPr/>
          <p:nvPr/>
        </p:nvSpPr>
        <p:spPr>
          <a:xfrm>
            <a:off x="3121557" y="5777844"/>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55" name="Google Shape;355;p18"/>
          <p:cNvPicPr preferRelativeResize="0"/>
          <p:nvPr/>
        </p:nvPicPr>
        <p:blipFill rotWithShape="1">
          <a:blip r:embed="rId6">
            <a:alphaModFix/>
          </a:blip>
          <a:srcRect b="0" l="0" r="0" t="0"/>
          <a:stretch/>
        </p:blipFill>
        <p:spPr>
          <a:xfrm>
            <a:off x="236176" y="1307378"/>
            <a:ext cx="1103472" cy="398103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19"/>
          <p:cNvSpPr txBox="1"/>
          <p:nvPr>
            <p:ph type="title"/>
          </p:nvPr>
        </p:nvSpPr>
        <p:spPr>
          <a:xfrm>
            <a:off x="1762818" y="365126"/>
            <a:ext cx="8867082" cy="503921"/>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На, Ма, Ла гийгүүлэгч үсгийн онцлог</a:t>
            </a:r>
            <a:br>
              <a:rPr b="1" i="1" lang="mn-MN" sz="2000">
                <a:latin typeface="Times New Roman"/>
                <a:ea typeface="Times New Roman"/>
                <a:cs typeface="Times New Roman"/>
                <a:sym typeface="Times New Roman"/>
              </a:rPr>
            </a:br>
            <a:r>
              <a:rPr b="1" i="1" lang="mn-MN" sz="2000">
                <a:latin typeface="Times New Roman"/>
                <a:ea typeface="Times New Roman"/>
                <a:cs typeface="Times New Roman"/>
                <a:sym typeface="Times New Roman"/>
              </a:rPr>
              <a:t>Feature of na, ma, la сonsonants</a:t>
            </a:r>
            <a:endParaRPr i="1" sz="2000">
              <a:latin typeface="Times New Roman"/>
              <a:ea typeface="Times New Roman"/>
              <a:cs typeface="Times New Roman"/>
              <a:sym typeface="Times New Roman"/>
            </a:endParaRPr>
          </a:p>
        </p:txBody>
      </p:sp>
      <p:cxnSp>
        <p:nvCxnSpPr>
          <p:cNvPr id="361" name="Google Shape;361;p19"/>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362" name="Google Shape;362;p19"/>
          <p:cNvPicPr preferRelativeResize="0"/>
          <p:nvPr/>
        </p:nvPicPr>
        <p:blipFill rotWithShape="1">
          <a:blip r:embed="rId3">
            <a:alphaModFix/>
          </a:blip>
          <a:srcRect b="0" l="0" r="0" t="0"/>
          <a:stretch/>
        </p:blipFill>
        <p:spPr>
          <a:xfrm>
            <a:off x="2086941" y="1441550"/>
            <a:ext cx="4772096" cy="3001863"/>
          </a:xfrm>
          <a:prstGeom prst="rect">
            <a:avLst/>
          </a:prstGeom>
          <a:noFill/>
          <a:ln>
            <a:noFill/>
          </a:ln>
        </p:spPr>
      </p:pic>
      <p:sp>
        <p:nvSpPr>
          <p:cNvPr id="363" name="Google Shape;363;p19"/>
          <p:cNvSpPr txBox="1"/>
          <p:nvPr/>
        </p:nvSpPr>
        <p:spPr>
          <a:xfrm>
            <a:off x="7176924" y="1795845"/>
            <a:ext cx="4805092" cy="2906853"/>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Тайлбар: </a:t>
            </a:r>
            <a:r>
              <a:rPr i="1" lang="mn-MN" sz="2400">
                <a:solidFill>
                  <a:schemeClr val="dk1"/>
                </a:solidFill>
                <a:latin typeface="Times New Roman"/>
                <a:ea typeface="Times New Roman"/>
                <a:cs typeface="Times New Roman"/>
                <a:sym typeface="Times New Roman"/>
              </a:rPr>
              <a:t>Үгийн дунд болон адагт ардаа эгшиггүй, үе битүүлж орж чадах гийгүүлэгч үсгийг </a:t>
            </a:r>
            <a:r>
              <a:rPr b="1" i="1" lang="mn-MN" sz="2400">
                <a:solidFill>
                  <a:schemeClr val="dk1"/>
                </a:solidFill>
                <a:latin typeface="Times New Roman"/>
                <a:ea typeface="Times New Roman"/>
                <a:cs typeface="Times New Roman"/>
                <a:sym typeface="Times New Roman"/>
              </a:rPr>
              <a:t>дэвсгэр үсэг</a:t>
            </a:r>
            <a:r>
              <a:rPr i="1" lang="mn-MN" sz="2400">
                <a:solidFill>
                  <a:schemeClr val="dk1"/>
                </a:solidFill>
                <a:latin typeface="Times New Roman"/>
                <a:ea typeface="Times New Roman"/>
                <a:cs typeface="Times New Roman"/>
                <a:sym typeface="Times New Roman"/>
              </a:rPr>
              <a:t> гэнэ. Н, М, Л цөм дэвсгэр үсэг болно. </a:t>
            </a:r>
            <a:endParaRPr i="1" sz="2800">
              <a:solidFill>
                <a:schemeClr val="dk1"/>
              </a:solidFill>
              <a:latin typeface="Times New Roman"/>
              <a:ea typeface="Times New Roman"/>
              <a:cs typeface="Times New Roman"/>
              <a:sym typeface="Times New Roman"/>
            </a:endParaRPr>
          </a:p>
        </p:txBody>
      </p:sp>
      <p:sp>
        <p:nvSpPr>
          <p:cNvPr id="364" name="Google Shape;364;p19"/>
          <p:cNvSpPr txBox="1"/>
          <p:nvPr/>
        </p:nvSpPr>
        <p:spPr>
          <a:xfrm>
            <a:off x="1896354" y="4833124"/>
            <a:ext cx="8399292" cy="750540"/>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accent1"/>
              </a:buClr>
              <a:buSzPts val="2400"/>
              <a:buFont typeface="Times New Roman"/>
              <a:buNone/>
            </a:pPr>
            <a:r>
              <a:rPr b="1" i="1" lang="mn-MN" sz="2400">
                <a:solidFill>
                  <a:schemeClr val="accent1"/>
                </a:solidFill>
                <a:latin typeface="Times New Roman"/>
                <a:ea typeface="Times New Roman"/>
                <a:cs typeface="Times New Roman"/>
                <a:sym typeface="Times New Roman"/>
              </a:rPr>
              <a:t>На, ма, ла</a:t>
            </a:r>
            <a:r>
              <a:rPr i="1" lang="mn-MN" sz="2400">
                <a:solidFill>
                  <a:schemeClr val="dk1"/>
                </a:solidFill>
                <a:latin typeface="Times New Roman"/>
                <a:ea typeface="Times New Roman"/>
                <a:cs typeface="Times New Roman"/>
                <a:sym typeface="Times New Roman"/>
              </a:rPr>
              <a:t> үсгээс бүтсэн үеүүдийг  урт нуруугаар холбон зөв, сайхан дэвтэртээ бичээрэй.</a:t>
            </a:r>
            <a:endParaRPr i="1" sz="2800">
              <a:solidFill>
                <a:schemeClr val="dk1"/>
              </a:solidFill>
              <a:latin typeface="Times New Roman"/>
              <a:ea typeface="Times New Roman"/>
              <a:cs typeface="Times New Roman"/>
              <a:sym typeface="Times New Roman"/>
            </a:endParaRPr>
          </a:p>
        </p:txBody>
      </p:sp>
      <p:sp>
        <p:nvSpPr>
          <p:cNvPr id="365" name="Google Shape;365;p19"/>
          <p:cNvSpPr/>
          <p:nvPr/>
        </p:nvSpPr>
        <p:spPr>
          <a:xfrm>
            <a:off x="3266744" y="5714090"/>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66" name="Google Shape;366;p19"/>
          <p:cNvPicPr preferRelativeResize="0"/>
          <p:nvPr/>
        </p:nvPicPr>
        <p:blipFill rotWithShape="1">
          <a:blip r:embed="rId4">
            <a:alphaModFix/>
          </a:blip>
          <a:srcRect b="0" l="0" r="0" t="0"/>
          <a:stretch/>
        </p:blipFill>
        <p:spPr>
          <a:xfrm>
            <a:off x="10396516" y="5939698"/>
            <a:ext cx="1792141" cy="909913"/>
          </a:xfrm>
          <a:prstGeom prst="ellipse">
            <a:avLst/>
          </a:prstGeom>
          <a:noFill/>
          <a:ln>
            <a:noFill/>
          </a:ln>
        </p:spPr>
      </p:pic>
      <p:pic>
        <p:nvPicPr>
          <p:cNvPr id="367" name="Google Shape;367;p19"/>
          <p:cNvPicPr preferRelativeResize="0"/>
          <p:nvPr/>
        </p:nvPicPr>
        <p:blipFill rotWithShape="1">
          <a:blip r:embed="rId5">
            <a:alphaModFix/>
          </a:blip>
          <a:srcRect b="0" l="0" r="0" t="0"/>
          <a:stretch/>
        </p:blipFill>
        <p:spPr>
          <a:xfrm>
            <a:off x="272790" y="1441550"/>
            <a:ext cx="1103472" cy="398103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20"/>
          <p:cNvSpPr txBox="1"/>
          <p:nvPr>
            <p:ph type="title"/>
          </p:nvPr>
        </p:nvSpPr>
        <p:spPr>
          <a:xfrm>
            <a:off x="838200" y="365126"/>
            <a:ext cx="10515600" cy="60714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400"/>
              <a:buFont typeface="Times New Roman"/>
              <a:buNone/>
            </a:pPr>
            <a:r>
              <a:rPr b="1" i="1" lang="mn-MN" sz="2400">
                <a:latin typeface="Times New Roman"/>
                <a:ea typeface="Times New Roman"/>
                <a:cs typeface="Times New Roman"/>
                <a:sym typeface="Times New Roman"/>
              </a:rPr>
              <a:t>Дасгал-Харьяалахын тийн ялгал-Exercise</a:t>
            </a:r>
            <a:endParaRPr i="1" sz="2400">
              <a:latin typeface="Times New Roman"/>
              <a:ea typeface="Times New Roman"/>
              <a:cs typeface="Times New Roman"/>
              <a:sym typeface="Times New Roman"/>
            </a:endParaRPr>
          </a:p>
        </p:txBody>
      </p:sp>
      <p:cxnSp>
        <p:nvCxnSpPr>
          <p:cNvPr id="373" name="Google Shape;373;p20"/>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374" name="Google Shape;374;p20"/>
          <p:cNvPicPr preferRelativeResize="0"/>
          <p:nvPr/>
        </p:nvPicPr>
        <p:blipFill rotWithShape="1">
          <a:blip r:embed="rId3">
            <a:alphaModFix/>
          </a:blip>
          <a:srcRect b="0" l="0" r="0" t="0"/>
          <a:stretch/>
        </p:blipFill>
        <p:spPr>
          <a:xfrm>
            <a:off x="2220743" y="1425058"/>
            <a:ext cx="2748560" cy="4235591"/>
          </a:xfrm>
          <a:prstGeom prst="rect">
            <a:avLst/>
          </a:prstGeom>
          <a:noFill/>
          <a:ln>
            <a:noFill/>
          </a:ln>
        </p:spPr>
      </p:pic>
      <p:sp>
        <p:nvSpPr>
          <p:cNvPr id="375" name="Google Shape;375;p20"/>
          <p:cNvSpPr/>
          <p:nvPr/>
        </p:nvSpPr>
        <p:spPr>
          <a:xfrm>
            <a:off x="1639933" y="5757529"/>
            <a:ext cx="3910180"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76" name="Google Shape;376;p20"/>
          <p:cNvPicPr preferRelativeResize="0"/>
          <p:nvPr/>
        </p:nvPicPr>
        <p:blipFill rotWithShape="1">
          <a:blip r:embed="rId4">
            <a:alphaModFix/>
          </a:blip>
          <a:srcRect b="0" l="0" r="0" t="0"/>
          <a:stretch/>
        </p:blipFill>
        <p:spPr>
          <a:xfrm>
            <a:off x="5336526" y="1221985"/>
            <a:ext cx="6017274" cy="5371042"/>
          </a:xfrm>
          <a:prstGeom prst="rect">
            <a:avLst/>
          </a:prstGeom>
          <a:noFill/>
          <a:ln>
            <a:noFill/>
          </a:ln>
        </p:spPr>
      </p:pic>
      <p:pic>
        <p:nvPicPr>
          <p:cNvPr id="377" name="Google Shape;377;p20"/>
          <p:cNvPicPr preferRelativeResize="0"/>
          <p:nvPr/>
        </p:nvPicPr>
        <p:blipFill rotWithShape="1">
          <a:blip r:embed="rId5">
            <a:alphaModFix/>
          </a:blip>
          <a:srcRect b="0" l="0" r="0" t="0"/>
          <a:stretch/>
        </p:blipFill>
        <p:spPr>
          <a:xfrm>
            <a:off x="186451" y="1425058"/>
            <a:ext cx="1103472" cy="398103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1"/>
          <p:cNvSpPr txBox="1"/>
          <p:nvPr>
            <p:ph type="title"/>
          </p:nvPr>
        </p:nvSpPr>
        <p:spPr>
          <a:xfrm>
            <a:off x="838200" y="412995"/>
            <a:ext cx="10515600" cy="60714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400"/>
              <a:buFont typeface="Times New Roman"/>
              <a:buNone/>
            </a:pPr>
            <a:r>
              <a:rPr b="1" i="1" lang="mn-MN" sz="2400">
                <a:latin typeface="Times New Roman"/>
                <a:ea typeface="Times New Roman"/>
                <a:cs typeface="Times New Roman"/>
                <a:sym typeface="Times New Roman"/>
              </a:rPr>
              <a:t>Дасгал-Заахын тийн ялгал-Exercise </a:t>
            </a:r>
            <a:endParaRPr i="1" sz="2800">
              <a:latin typeface="Times New Roman"/>
              <a:ea typeface="Times New Roman"/>
              <a:cs typeface="Times New Roman"/>
              <a:sym typeface="Times New Roman"/>
            </a:endParaRPr>
          </a:p>
        </p:txBody>
      </p:sp>
      <p:cxnSp>
        <p:nvCxnSpPr>
          <p:cNvPr id="383" name="Google Shape;383;p21"/>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384" name="Google Shape;384;p21"/>
          <p:cNvSpPr/>
          <p:nvPr/>
        </p:nvSpPr>
        <p:spPr>
          <a:xfrm>
            <a:off x="838200" y="5678080"/>
            <a:ext cx="3799233"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385" name="Google Shape;385;p21"/>
          <p:cNvPicPr preferRelativeResize="0"/>
          <p:nvPr/>
        </p:nvPicPr>
        <p:blipFill rotWithShape="1">
          <a:blip r:embed="rId3">
            <a:alphaModFix/>
          </a:blip>
          <a:srcRect b="0" l="0" r="0" t="0"/>
          <a:stretch/>
        </p:blipFill>
        <p:spPr>
          <a:xfrm>
            <a:off x="2119951" y="1665635"/>
            <a:ext cx="1771639" cy="3913361"/>
          </a:xfrm>
          <a:prstGeom prst="rect">
            <a:avLst/>
          </a:prstGeom>
          <a:noFill/>
          <a:ln>
            <a:noFill/>
          </a:ln>
        </p:spPr>
      </p:pic>
      <p:pic>
        <p:nvPicPr>
          <p:cNvPr id="386" name="Google Shape;386;p21"/>
          <p:cNvPicPr preferRelativeResize="0"/>
          <p:nvPr/>
        </p:nvPicPr>
        <p:blipFill rotWithShape="1">
          <a:blip r:embed="rId4">
            <a:alphaModFix/>
          </a:blip>
          <a:srcRect b="0" l="0" r="0" t="0"/>
          <a:stretch/>
        </p:blipFill>
        <p:spPr>
          <a:xfrm>
            <a:off x="4496183" y="2338389"/>
            <a:ext cx="3175528" cy="2877007"/>
          </a:xfrm>
          <a:prstGeom prst="rect">
            <a:avLst/>
          </a:prstGeom>
          <a:noFill/>
          <a:ln>
            <a:noFill/>
          </a:ln>
        </p:spPr>
      </p:pic>
      <p:pic>
        <p:nvPicPr>
          <p:cNvPr id="387" name="Google Shape;387;p21"/>
          <p:cNvPicPr preferRelativeResize="0"/>
          <p:nvPr/>
        </p:nvPicPr>
        <p:blipFill rotWithShape="1">
          <a:blip r:embed="rId5">
            <a:alphaModFix/>
          </a:blip>
          <a:srcRect b="0" l="0" r="0" t="0"/>
          <a:stretch/>
        </p:blipFill>
        <p:spPr>
          <a:xfrm>
            <a:off x="7880791" y="2309817"/>
            <a:ext cx="3177734" cy="2877007"/>
          </a:xfrm>
          <a:prstGeom prst="rect">
            <a:avLst/>
          </a:prstGeom>
          <a:noFill/>
          <a:ln>
            <a:noFill/>
          </a:ln>
        </p:spPr>
      </p:pic>
      <p:sp>
        <p:nvSpPr>
          <p:cNvPr id="388" name="Google Shape;388;p21"/>
          <p:cNvSpPr txBox="1"/>
          <p:nvPr/>
        </p:nvSpPr>
        <p:spPr>
          <a:xfrm>
            <a:off x="4496183" y="1320645"/>
            <a:ext cx="6624637" cy="1078171"/>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i="1" lang="mn-MN" sz="2400">
                <a:solidFill>
                  <a:schemeClr val="dk1"/>
                </a:solidFill>
                <a:latin typeface="Times New Roman"/>
                <a:ea typeface="Times New Roman"/>
                <a:cs typeface="Times New Roman"/>
                <a:sym typeface="Times New Roman"/>
              </a:rPr>
              <a:t>А, Б хэсгийг харьцуулаад ялгааг тайлбарлаж, кирилл бичгээр бичээрэй.</a:t>
            </a:r>
            <a:endParaRPr i="1" sz="2400">
              <a:solidFill>
                <a:schemeClr val="dk1"/>
              </a:solidFill>
              <a:latin typeface="Times New Roman"/>
              <a:ea typeface="Times New Roman"/>
              <a:cs typeface="Times New Roman"/>
              <a:sym typeface="Times New Roman"/>
            </a:endParaRPr>
          </a:p>
        </p:txBody>
      </p:sp>
      <p:pic>
        <p:nvPicPr>
          <p:cNvPr id="389" name="Google Shape;389;p21"/>
          <p:cNvPicPr preferRelativeResize="0"/>
          <p:nvPr/>
        </p:nvPicPr>
        <p:blipFill rotWithShape="1">
          <a:blip r:embed="rId6">
            <a:alphaModFix/>
          </a:blip>
          <a:srcRect b="0" l="0" r="0" t="0"/>
          <a:stretch/>
        </p:blipFill>
        <p:spPr>
          <a:xfrm>
            <a:off x="4642823" y="5278222"/>
            <a:ext cx="6815919" cy="1115665"/>
          </a:xfrm>
          <a:prstGeom prst="rect">
            <a:avLst/>
          </a:prstGeom>
          <a:noFill/>
          <a:ln>
            <a:noFill/>
          </a:ln>
        </p:spPr>
      </p:pic>
      <p:pic>
        <p:nvPicPr>
          <p:cNvPr id="390" name="Google Shape;390;p21"/>
          <p:cNvPicPr preferRelativeResize="0"/>
          <p:nvPr/>
        </p:nvPicPr>
        <p:blipFill rotWithShape="1">
          <a:blip r:embed="rId7">
            <a:alphaModFix/>
          </a:blip>
          <a:srcRect b="0" l="0" r="0" t="0"/>
          <a:stretch/>
        </p:blipFill>
        <p:spPr>
          <a:xfrm>
            <a:off x="162447" y="1358595"/>
            <a:ext cx="1103472" cy="398103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22"/>
          <p:cNvSpPr txBox="1"/>
          <p:nvPr>
            <p:ph type="title"/>
          </p:nvPr>
        </p:nvSpPr>
        <p:spPr>
          <a:xfrm>
            <a:off x="2452090" y="365126"/>
            <a:ext cx="7287820" cy="47639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Дасгал-На, Ма, Ла</a:t>
            </a:r>
            <a:r>
              <a:rPr b="1" i="1" lang="mn-MN" sz="2000">
                <a:latin typeface="Times New Roman"/>
                <a:ea typeface="Times New Roman"/>
                <a:cs typeface="Times New Roman"/>
                <a:sym typeface="Times New Roman"/>
              </a:rPr>
              <a:t>-Exercise</a:t>
            </a:r>
            <a:endParaRPr i="1" sz="2000">
              <a:latin typeface="Times New Roman"/>
              <a:ea typeface="Times New Roman"/>
              <a:cs typeface="Times New Roman"/>
              <a:sym typeface="Times New Roman"/>
            </a:endParaRPr>
          </a:p>
        </p:txBody>
      </p:sp>
      <p:cxnSp>
        <p:nvCxnSpPr>
          <p:cNvPr id="396" name="Google Shape;396;p22"/>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397" name="Google Shape;397;p22"/>
          <p:cNvSpPr txBox="1"/>
          <p:nvPr/>
        </p:nvSpPr>
        <p:spPr>
          <a:xfrm>
            <a:off x="2452090" y="1184821"/>
            <a:ext cx="7287820" cy="808251"/>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000"/>
              <a:buFont typeface="Times New Roman"/>
              <a:buNone/>
            </a:pPr>
            <a:r>
              <a:rPr b="1" i="1" lang="mn-MN" sz="2000">
                <a:solidFill>
                  <a:schemeClr val="dk1"/>
                </a:solidFill>
                <a:latin typeface="Times New Roman"/>
                <a:ea typeface="Times New Roman"/>
                <a:cs typeface="Times New Roman"/>
                <a:sym typeface="Times New Roman"/>
              </a:rPr>
              <a:t>Үе болон дармал бичмэл хэлбэрийг харьцуулан уншаарай. </a:t>
            </a:r>
            <a:endParaRPr/>
          </a:p>
          <a:p>
            <a:pPr indent="0" lvl="0" marL="0" marR="0" rtl="0" algn="just">
              <a:lnSpc>
                <a:spcPct val="115000"/>
              </a:lnSpc>
              <a:spcBef>
                <a:spcPts val="0"/>
              </a:spcBef>
              <a:spcAft>
                <a:spcPts val="0"/>
              </a:spcAft>
              <a:buClr>
                <a:schemeClr val="dk1"/>
              </a:buClr>
              <a:buSzPts val="2000"/>
              <a:buFont typeface="Times New Roman"/>
              <a:buNone/>
            </a:pPr>
            <a:r>
              <a:rPr b="1" i="1" lang="mn-MN" sz="2000">
                <a:solidFill>
                  <a:schemeClr val="dk1"/>
                </a:solidFill>
                <a:latin typeface="Times New Roman"/>
                <a:ea typeface="Times New Roman"/>
                <a:cs typeface="Times New Roman"/>
                <a:sym typeface="Times New Roman"/>
              </a:rPr>
              <a:t>Бичмэл хэлбэрийг дуурайн бичээрэй. </a:t>
            </a:r>
            <a:endParaRPr i="1" sz="2400">
              <a:solidFill>
                <a:schemeClr val="dk1"/>
              </a:solidFill>
              <a:latin typeface="Times New Roman"/>
              <a:ea typeface="Times New Roman"/>
              <a:cs typeface="Times New Roman"/>
              <a:sym typeface="Times New Roman"/>
            </a:endParaRPr>
          </a:p>
        </p:txBody>
      </p:sp>
      <p:pic>
        <p:nvPicPr>
          <p:cNvPr id="398" name="Google Shape;398;p22"/>
          <p:cNvPicPr preferRelativeResize="0"/>
          <p:nvPr/>
        </p:nvPicPr>
        <p:blipFill rotWithShape="1">
          <a:blip r:embed="rId3">
            <a:alphaModFix/>
          </a:blip>
          <a:srcRect b="0" l="0" r="0" t="0"/>
          <a:stretch/>
        </p:blipFill>
        <p:spPr>
          <a:xfrm>
            <a:off x="2452090" y="2336369"/>
            <a:ext cx="7415213" cy="3242627"/>
          </a:xfrm>
          <a:prstGeom prst="rect">
            <a:avLst/>
          </a:prstGeom>
          <a:noFill/>
          <a:ln>
            <a:noFill/>
          </a:ln>
        </p:spPr>
      </p:pic>
      <p:pic>
        <p:nvPicPr>
          <p:cNvPr id="399" name="Google Shape;399;p22"/>
          <p:cNvPicPr preferRelativeResize="0"/>
          <p:nvPr/>
        </p:nvPicPr>
        <p:blipFill rotWithShape="1">
          <a:blip r:embed="rId4">
            <a:alphaModFix/>
          </a:blip>
          <a:srcRect b="0" l="0" r="0" t="0"/>
          <a:stretch/>
        </p:blipFill>
        <p:spPr>
          <a:xfrm>
            <a:off x="10396516" y="5939698"/>
            <a:ext cx="1792141" cy="909913"/>
          </a:xfrm>
          <a:prstGeom prst="ellipse">
            <a:avLst/>
          </a:prstGeom>
          <a:noFill/>
          <a:ln>
            <a:noFill/>
          </a:ln>
        </p:spPr>
      </p:pic>
      <p:sp>
        <p:nvSpPr>
          <p:cNvPr id="400" name="Google Shape;400;p22"/>
          <p:cNvSpPr/>
          <p:nvPr/>
        </p:nvSpPr>
        <p:spPr>
          <a:xfrm>
            <a:off x="4260079" y="5820955"/>
            <a:ext cx="3799233"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401" name="Google Shape;401;p22"/>
          <p:cNvPicPr preferRelativeResize="0"/>
          <p:nvPr/>
        </p:nvPicPr>
        <p:blipFill rotWithShape="1">
          <a:blip r:embed="rId5">
            <a:alphaModFix/>
          </a:blip>
          <a:srcRect b="0" l="0" r="0" t="0"/>
          <a:stretch/>
        </p:blipFill>
        <p:spPr>
          <a:xfrm>
            <a:off x="143589" y="1409908"/>
            <a:ext cx="1103472" cy="398103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23"/>
          <p:cNvSpPr txBox="1"/>
          <p:nvPr>
            <p:ph type="title"/>
          </p:nvPr>
        </p:nvSpPr>
        <p:spPr>
          <a:xfrm>
            <a:off x="2452090" y="365126"/>
            <a:ext cx="7287820" cy="60714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Дасгал-На, Ма, Ла</a:t>
            </a:r>
            <a:r>
              <a:rPr b="1" i="1" lang="mn-MN" sz="2000">
                <a:latin typeface="Times New Roman"/>
                <a:ea typeface="Times New Roman"/>
                <a:cs typeface="Times New Roman"/>
                <a:sym typeface="Times New Roman"/>
              </a:rPr>
              <a:t>-Exercise </a:t>
            </a:r>
            <a:endParaRPr i="1" sz="2400">
              <a:latin typeface="Times New Roman"/>
              <a:ea typeface="Times New Roman"/>
              <a:cs typeface="Times New Roman"/>
              <a:sym typeface="Times New Roman"/>
            </a:endParaRPr>
          </a:p>
        </p:txBody>
      </p:sp>
      <p:cxnSp>
        <p:nvCxnSpPr>
          <p:cNvPr id="407" name="Google Shape;407;p23"/>
          <p:cNvCxnSpPr/>
          <p:nvPr/>
        </p:nvCxnSpPr>
        <p:spPr>
          <a:xfrm>
            <a:off x="2452090" y="972274"/>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408" name="Google Shape;408;p23"/>
          <p:cNvPicPr preferRelativeResize="0"/>
          <p:nvPr/>
        </p:nvPicPr>
        <p:blipFill rotWithShape="1">
          <a:blip r:embed="rId3">
            <a:alphaModFix/>
          </a:blip>
          <a:srcRect b="0" l="0" r="0" t="0"/>
          <a:stretch/>
        </p:blipFill>
        <p:spPr>
          <a:xfrm>
            <a:off x="1937740" y="1929716"/>
            <a:ext cx="4791673" cy="3649280"/>
          </a:xfrm>
          <a:prstGeom prst="rect">
            <a:avLst/>
          </a:prstGeom>
          <a:noFill/>
          <a:ln>
            <a:noFill/>
          </a:ln>
        </p:spPr>
      </p:pic>
      <p:sp>
        <p:nvSpPr>
          <p:cNvPr id="409" name="Google Shape;409;p23"/>
          <p:cNvSpPr txBox="1"/>
          <p:nvPr/>
        </p:nvSpPr>
        <p:spPr>
          <a:xfrm>
            <a:off x="6729413" y="2236647"/>
            <a:ext cx="4980014" cy="2906853"/>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i="1" lang="mn-MN" sz="2400">
                <a:solidFill>
                  <a:schemeClr val="dk1"/>
                </a:solidFill>
                <a:latin typeface="Times New Roman"/>
                <a:ea typeface="Times New Roman"/>
                <a:cs typeface="Times New Roman"/>
                <a:sym typeface="Times New Roman"/>
              </a:rPr>
              <a:t>Мин</a:t>
            </a:r>
            <a:r>
              <a:rPr i="1" lang="mn-MN" sz="2400">
                <a:solidFill>
                  <a:srgbClr val="FF0000"/>
                </a:solidFill>
                <a:latin typeface="Times New Roman"/>
                <a:ea typeface="Times New Roman"/>
                <a:cs typeface="Times New Roman"/>
                <a:sym typeface="Times New Roman"/>
              </a:rPr>
              <a:t>у</a:t>
            </a:r>
            <a:r>
              <a:rPr i="1" lang="mn-MN" sz="2400">
                <a:solidFill>
                  <a:schemeClr val="dk1"/>
                </a:solidFill>
                <a:latin typeface="Times New Roman"/>
                <a:ea typeface="Times New Roman"/>
                <a:cs typeface="Times New Roman"/>
                <a:sym typeface="Times New Roman"/>
              </a:rPr>
              <a:t> ном олан. Молум-</a:t>
            </a:r>
            <a:r>
              <a:rPr i="1" lang="mn-MN" sz="2400">
                <a:solidFill>
                  <a:srgbClr val="FF0000"/>
                </a:solidFill>
                <a:latin typeface="Times New Roman"/>
                <a:ea typeface="Times New Roman"/>
                <a:cs typeface="Times New Roman"/>
                <a:sym typeface="Times New Roman"/>
              </a:rPr>
              <a:t>ун</a:t>
            </a:r>
            <a:r>
              <a:rPr i="1" lang="mn-MN" sz="2400">
                <a:solidFill>
                  <a:schemeClr val="dk1"/>
                </a:solidFill>
                <a:latin typeface="Times New Roman"/>
                <a:ea typeface="Times New Roman"/>
                <a:cs typeface="Times New Roman"/>
                <a:sym typeface="Times New Roman"/>
              </a:rPr>
              <a:t> нуму энэ. Ман-</a:t>
            </a:r>
            <a:r>
              <a:rPr i="1" lang="mn-MN" sz="2400">
                <a:solidFill>
                  <a:srgbClr val="FF0000"/>
                </a:solidFill>
                <a:latin typeface="Times New Roman"/>
                <a:ea typeface="Times New Roman"/>
                <a:cs typeface="Times New Roman"/>
                <a:sym typeface="Times New Roman"/>
              </a:rPr>
              <a:t>у</a:t>
            </a:r>
            <a:r>
              <a:rPr i="1" lang="mn-MN" sz="2400">
                <a:solidFill>
                  <a:schemeClr val="dk1"/>
                </a:solidFill>
                <a:latin typeface="Times New Roman"/>
                <a:ea typeface="Times New Roman"/>
                <a:cs typeface="Times New Roman"/>
                <a:sym typeface="Times New Roman"/>
              </a:rPr>
              <a:t> мал олан. Энэ он-</a:t>
            </a:r>
            <a:r>
              <a:rPr i="1" lang="mn-MN" sz="2400">
                <a:solidFill>
                  <a:srgbClr val="FF0000"/>
                </a:solidFill>
                <a:latin typeface="Times New Roman"/>
                <a:ea typeface="Times New Roman"/>
                <a:cs typeface="Times New Roman"/>
                <a:sym typeface="Times New Roman"/>
              </a:rPr>
              <a:t>у</a:t>
            </a:r>
            <a:r>
              <a:rPr i="1" lang="mn-MN" sz="2400">
                <a:solidFill>
                  <a:schemeClr val="dk1"/>
                </a:solidFill>
                <a:latin typeface="Times New Roman"/>
                <a:ea typeface="Times New Roman"/>
                <a:cs typeface="Times New Roman"/>
                <a:sym typeface="Times New Roman"/>
              </a:rPr>
              <a:t> ном энэ. Молум-</a:t>
            </a:r>
            <a:r>
              <a:rPr i="1" lang="mn-MN" sz="2400">
                <a:solidFill>
                  <a:srgbClr val="FF0000"/>
                </a:solidFill>
                <a:latin typeface="Times New Roman"/>
                <a:ea typeface="Times New Roman"/>
                <a:cs typeface="Times New Roman"/>
                <a:sym typeface="Times New Roman"/>
              </a:rPr>
              <a:t>ун</a:t>
            </a:r>
            <a:r>
              <a:rPr i="1" lang="mn-MN" sz="2400">
                <a:solidFill>
                  <a:schemeClr val="dk1"/>
                </a:solidFill>
                <a:latin typeface="Times New Roman"/>
                <a:ea typeface="Times New Roman"/>
                <a:cs typeface="Times New Roman"/>
                <a:sym typeface="Times New Roman"/>
              </a:rPr>
              <a:t> мал олан. Онул-</a:t>
            </a:r>
            <a:r>
              <a:rPr i="1" lang="mn-MN" sz="2400">
                <a:solidFill>
                  <a:srgbClr val="FF0000"/>
                </a:solidFill>
                <a:latin typeface="Times New Roman"/>
                <a:ea typeface="Times New Roman"/>
                <a:cs typeface="Times New Roman"/>
                <a:sym typeface="Times New Roman"/>
              </a:rPr>
              <a:t>ун</a:t>
            </a:r>
            <a:r>
              <a:rPr i="1" lang="mn-MN" sz="2400">
                <a:solidFill>
                  <a:schemeClr val="dk1"/>
                </a:solidFill>
                <a:latin typeface="Times New Roman"/>
                <a:ea typeface="Times New Roman"/>
                <a:cs typeface="Times New Roman"/>
                <a:sym typeface="Times New Roman"/>
              </a:rPr>
              <a:t> ном олул-а. Онун-</a:t>
            </a:r>
            <a:r>
              <a:rPr i="1" lang="mn-MN" sz="2400">
                <a:solidFill>
                  <a:srgbClr val="FF0000"/>
                </a:solidFill>
                <a:latin typeface="Times New Roman"/>
                <a:ea typeface="Times New Roman"/>
                <a:cs typeface="Times New Roman"/>
                <a:sym typeface="Times New Roman"/>
              </a:rPr>
              <a:t>у</a:t>
            </a:r>
            <a:r>
              <a:rPr i="1" lang="mn-MN" sz="2400">
                <a:solidFill>
                  <a:schemeClr val="dk1"/>
                </a:solidFill>
                <a:latin typeface="Times New Roman"/>
                <a:ea typeface="Times New Roman"/>
                <a:cs typeface="Times New Roman"/>
                <a:sym typeface="Times New Roman"/>
              </a:rPr>
              <a:t> манан улам нэмэл-э. Үнэн онул-</a:t>
            </a:r>
            <a:r>
              <a:rPr i="1" lang="mn-MN" sz="2400">
                <a:solidFill>
                  <a:srgbClr val="FF0000"/>
                </a:solidFill>
                <a:latin typeface="Times New Roman"/>
                <a:ea typeface="Times New Roman"/>
                <a:cs typeface="Times New Roman"/>
                <a:sym typeface="Times New Roman"/>
              </a:rPr>
              <a:t>и</a:t>
            </a:r>
            <a:r>
              <a:rPr i="1" lang="mn-MN" sz="2400">
                <a:solidFill>
                  <a:schemeClr val="dk1"/>
                </a:solidFill>
                <a:latin typeface="Times New Roman"/>
                <a:ea typeface="Times New Roman"/>
                <a:cs typeface="Times New Roman"/>
                <a:sym typeface="Times New Roman"/>
              </a:rPr>
              <a:t> номла. Ман-</a:t>
            </a:r>
            <a:r>
              <a:rPr i="1" lang="mn-MN" sz="2400">
                <a:solidFill>
                  <a:srgbClr val="FF0000"/>
                </a:solidFill>
                <a:latin typeface="Times New Roman"/>
                <a:ea typeface="Times New Roman"/>
                <a:cs typeface="Times New Roman"/>
                <a:sym typeface="Times New Roman"/>
              </a:rPr>
              <a:t>у</a:t>
            </a:r>
            <a:r>
              <a:rPr i="1" lang="mn-MN" sz="2400">
                <a:solidFill>
                  <a:schemeClr val="dk1"/>
                </a:solidFill>
                <a:latin typeface="Times New Roman"/>
                <a:ea typeface="Times New Roman"/>
                <a:cs typeface="Times New Roman"/>
                <a:sym typeface="Times New Roman"/>
              </a:rPr>
              <a:t> мал-</a:t>
            </a:r>
            <a:r>
              <a:rPr i="1" lang="mn-MN" sz="2400">
                <a:solidFill>
                  <a:srgbClr val="FF0000"/>
                </a:solidFill>
                <a:latin typeface="Times New Roman"/>
                <a:ea typeface="Times New Roman"/>
                <a:cs typeface="Times New Roman"/>
                <a:sym typeface="Times New Roman"/>
              </a:rPr>
              <a:t>ун</a:t>
            </a:r>
            <a:r>
              <a:rPr i="1" lang="mn-MN" sz="2400">
                <a:solidFill>
                  <a:schemeClr val="dk1"/>
                </a:solidFill>
                <a:latin typeface="Times New Roman"/>
                <a:ea typeface="Times New Roman"/>
                <a:cs typeface="Times New Roman"/>
                <a:sym typeface="Times New Roman"/>
              </a:rPr>
              <a:t> им энэ мөн. Номин-</a:t>
            </a:r>
            <a:r>
              <a:rPr i="1" lang="mn-MN" sz="2400">
                <a:solidFill>
                  <a:srgbClr val="FF0000"/>
                </a:solidFill>
                <a:latin typeface="Times New Roman"/>
                <a:ea typeface="Times New Roman"/>
                <a:cs typeface="Times New Roman"/>
                <a:sym typeface="Times New Roman"/>
              </a:rPr>
              <a:t>у</a:t>
            </a:r>
            <a:r>
              <a:rPr i="1" lang="mn-MN" sz="2400">
                <a:solidFill>
                  <a:schemeClr val="dk1"/>
                </a:solidFill>
                <a:latin typeface="Times New Roman"/>
                <a:ea typeface="Times New Roman"/>
                <a:cs typeface="Times New Roman"/>
                <a:sym typeface="Times New Roman"/>
              </a:rPr>
              <a:t> ном олан. </a:t>
            </a:r>
            <a:endParaRPr i="1" sz="2800">
              <a:solidFill>
                <a:schemeClr val="dk1"/>
              </a:solidFill>
              <a:latin typeface="Times New Roman"/>
              <a:ea typeface="Times New Roman"/>
              <a:cs typeface="Times New Roman"/>
              <a:sym typeface="Times New Roman"/>
            </a:endParaRPr>
          </a:p>
        </p:txBody>
      </p:sp>
      <p:sp>
        <p:nvSpPr>
          <p:cNvPr id="410" name="Google Shape;410;p23"/>
          <p:cNvSpPr txBox="1"/>
          <p:nvPr/>
        </p:nvSpPr>
        <p:spPr>
          <a:xfrm>
            <a:off x="2659310" y="1302587"/>
            <a:ext cx="6686026" cy="418136"/>
          </a:xfrm>
          <a:prstGeom prst="rect">
            <a:avLst/>
          </a:prstGeom>
          <a:noFill/>
          <a:ln>
            <a:noFill/>
          </a:ln>
        </p:spPr>
        <p:txBody>
          <a:bodyPr anchorCtr="0" anchor="ctr" bIns="45700" lIns="91425" spcFirstLastPara="1" rIns="91425" wrap="square" tIns="45700">
            <a:noAutofit/>
          </a:bodyPr>
          <a:lstStyle/>
          <a:p>
            <a:pPr indent="0" lvl="0" marL="0" marR="0" rtl="0" algn="ctr">
              <a:lnSpc>
                <a:spcPct val="115000"/>
              </a:lnSpc>
              <a:spcBef>
                <a:spcPts val="0"/>
              </a:spcBef>
              <a:spcAft>
                <a:spcPts val="0"/>
              </a:spcAft>
              <a:buClr>
                <a:schemeClr val="dk1"/>
              </a:buClr>
              <a:buSzPts val="2000"/>
              <a:buFont typeface="Times New Roman"/>
              <a:buNone/>
            </a:pPr>
            <a:r>
              <a:rPr b="1" i="1" lang="mn-MN" sz="2000">
                <a:solidFill>
                  <a:schemeClr val="dk1"/>
                </a:solidFill>
                <a:latin typeface="Times New Roman"/>
                <a:ea typeface="Times New Roman"/>
                <a:cs typeface="Times New Roman"/>
                <a:sym typeface="Times New Roman"/>
              </a:rPr>
              <a:t>Түүвэр өгүүлбэрийг уншаад кириллээр бичээрэй. </a:t>
            </a:r>
            <a:endParaRPr i="1" sz="2400">
              <a:solidFill>
                <a:schemeClr val="dk1"/>
              </a:solidFill>
              <a:latin typeface="Times New Roman"/>
              <a:ea typeface="Times New Roman"/>
              <a:cs typeface="Times New Roman"/>
              <a:sym typeface="Times New Roman"/>
            </a:endParaRPr>
          </a:p>
        </p:txBody>
      </p:sp>
      <p:pic>
        <p:nvPicPr>
          <p:cNvPr id="411" name="Google Shape;411;p23"/>
          <p:cNvPicPr preferRelativeResize="0"/>
          <p:nvPr/>
        </p:nvPicPr>
        <p:blipFill rotWithShape="1">
          <a:blip r:embed="rId4">
            <a:alphaModFix/>
          </a:blip>
          <a:srcRect b="0" l="0" r="0" t="0"/>
          <a:stretch/>
        </p:blipFill>
        <p:spPr>
          <a:xfrm>
            <a:off x="10396516" y="5939698"/>
            <a:ext cx="1792141" cy="909913"/>
          </a:xfrm>
          <a:prstGeom prst="ellipse">
            <a:avLst/>
          </a:prstGeom>
          <a:noFill/>
          <a:ln>
            <a:noFill/>
          </a:ln>
        </p:spPr>
      </p:pic>
      <p:sp>
        <p:nvSpPr>
          <p:cNvPr id="412" name="Google Shape;412;p23"/>
          <p:cNvSpPr/>
          <p:nvPr/>
        </p:nvSpPr>
        <p:spPr>
          <a:xfrm>
            <a:off x="3667125" y="5737710"/>
            <a:ext cx="3799233"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413" name="Google Shape;413;p23"/>
          <p:cNvPicPr preferRelativeResize="0"/>
          <p:nvPr/>
        </p:nvPicPr>
        <p:blipFill rotWithShape="1">
          <a:blip r:embed="rId5">
            <a:alphaModFix/>
          </a:blip>
          <a:srcRect b="0" l="0" r="0" t="0"/>
          <a:stretch/>
        </p:blipFill>
        <p:spPr>
          <a:xfrm>
            <a:off x="115014" y="1511655"/>
            <a:ext cx="1103472" cy="398103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24"/>
          <p:cNvSpPr txBox="1"/>
          <p:nvPr>
            <p:ph type="title"/>
          </p:nvPr>
        </p:nvSpPr>
        <p:spPr>
          <a:xfrm>
            <a:off x="2501966" y="509771"/>
            <a:ext cx="7287820" cy="60714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i="1" lang="mn-MN" sz="2000">
                <a:latin typeface="Times New Roman"/>
                <a:ea typeface="Times New Roman"/>
                <a:cs typeface="Times New Roman"/>
                <a:sym typeface="Times New Roman"/>
              </a:rPr>
              <a:t>Ра, ЙА гийгүүлэгч үсэг-Ra, ia (ya)-consonant</a:t>
            </a:r>
            <a:endParaRPr i="1" sz="2000">
              <a:latin typeface="Times New Roman"/>
              <a:ea typeface="Times New Roman"/>
              <a:cs typeface="Times New Roman"/>
              <a:sym typeface="Times New Roman"/>
            </a:endParaRPr>
          </a:p>
        </p:txBody>
      </p:sp>
      <p:cxnSp>
        <p:nvCxnSpPr>
          <p:cNvPr id="419" name="Google Shape;419;p24"/>
          <p:cNvCxnSpPr/>
          <p:nvPr/>
        </p:nvCxnSpPr>
        <p:spPr>
          <a:xfrm>
            <a:off x="2501966" y="1116919"/>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420" name="Google Shape;420;p24"/>
          <p:cNvPicPr preferRelativeResize="0"/>
          <p:nvPr/>
        </p:nvPicPr>
        <p:blipFill rotWithShape="1">
          <a:blip r:embed="rId3">
            <a:alphaModFix/>
          </a:blip>
          <a:srcRect b="0" l="0" r="0" t="0"/>
          <a:stretch/>
        </p:blipFill>
        <p:spPr>
          <a:xfrm>
            <a:off x="1928812" y="1284302"/>
            <a:ext cx="4929187" cy="4930762"/>
          </a:xfrm>
          <a:prstGeom prst="rect">
            <a:avLst/>
          </a:prstGeom>
          <a:noFill/>
          <a:ln>
            <a:noFill/>
          </a:ln>
        </p:spPr>
      </p:pic>
      <p:pic>
        <p:nvPicPr>
          <p:cNvPr id="421" name="Google Shape;421;p24"/>
          <p:cNvPicPr preferRelativeResize="0"/>
          <p:nvPr/>
        </p:nvPicPr>
        <p:blipFill rotWithShape="1">
          <a:blip r:embed="rId4">
            <a:alphaModFix/>
          </a:blip>
          <a:srcRect b="0" l="0" r="0" t="0"/>
          <a:stretch/>
        </p:blipFill>
        <p:spPr>
          <a:xfrm>
            <a:off x="7931788" y="2746661"/>
            <a:ext cx="285753" cy="382323"/>
          </a:xfrm>
          <a:prstGeom prst="rect">
            <a:avLst/>
          </a:prstGeom>
          <a:noFill/>
          <a:ln>
            <a:noFill/>
          </a:ln>
        </p:spPr>
      </p:pic>
      <p:sp>
        <p:nvSpPr>
          <p:cNvPr id="422" name="Google Shape;422;p24"/>
          <p:cNvSpPr/>
          <p:nvPr/>
        </p:nvSpPr>
        <p:spPr>
          <a:xfrm>
            <a:off x="6853432" y="5518655"/>
            <a:ext cx="400506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400">
                <a:solidFill>
                  <a:srgbClr val="000000"/>
                </a:solidFill>
                <a:latin typeface="Times New Roman"/>
                <a:ea typeface="Times New Roman"/>
                <a:cs typeface="Times New Roman"/>
                <a:sym typeface="Times New Roman"/>
              </a:rPr>
              <a:t>Picture by </a:t>
            </a:r>
            <a:endParaRPr i="1" sz="14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1400">
                <a:solidFill>
                  <a:srgbClr val="000000"/>
                </a:solidFill>
                <a:latin typeface="Times New Roman"/>
                <a:ea typeface="Times New Roman"/>
                <a:cs typeface="Times New Roman"/>
                <a:sym typeface="Times New Roman"/>
              </a:rPr>
              <a:t>“Үндэсний бичиг YI” сурах бичиг</a:t>
            </a:r>
            <a:endParaRPr i="1" sz="1400">
              <a:solidFill>
                <a:schemeClr val="dk1"/>
              </a:solidFill>
              <a:latin typeface="Calibri"/>
              <a:ea typeface="Calibri"/>
              <a:cs typeface="Calibri"/>
              <a:sym typeface="Calibri"/>
            </a:endParaRPr>
          </a:p>
        </p:txBody>
      </p:sp>
      <p:pic>
        <p:nvPicPr>
          <p:cNvPr id="423" name="Google Shape;423;p24"/>
          <p:cNvPicPr preferRelativeResize="0"/>
          <p:nvPr/>
        </p:nvPicPr>
        <p:blipFill rotWithShape="1">
          <a:blip r:embed="rId5">
            <a:alphaModFix/>
          </a:blip>
          <a:srcRect b="0" l="0" r="0" t="0"/>
          <a:stretch/>
        </p:blipFill>
        <p:spPr>
          <a:xfrm>
            <a:off x="10396516" y="5939698"/>
            <a:ext cx="1792141" cy="909913"/>
          </a:xfrm>
          <a:prstGeom prst="ellipse">
            <a:avLst/>
          </a:prstGeom>
          <a:noFill/>
          <a:ln>
            <a:noFill/>
          </a:ln>
        </p:spPr>
      </p:pic>
      <p:sp>
        <p:nvSpPr>
          <p:cNvPr id="424" name="Google Shape;424;p24"/>
          <p:cNvSpPr txBox="1"/>
          <p:nvPr/>
        </p:nvSpPr>
        <p:spPr>
          <a:xfrm>
            <a:off x="6967736" y="2639399"/>
            <a:ext cx="4929187" cy="2220163"/>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accent1"/>
              </a:buClr>
              <a:buSzPts val="2400"/>
              <a:buFont typeface="Times New Roman"/>
              <a:buNone/>
            </a:pPr>
            <a:r>
              <a:rPr b="1" i="1" lang="mn-MN" sz="2400">
                <a:solidFill>
                  <a:schemeClr val="accent1"/>
                </a:solidFill>
                <a:latin typeface="Times New Roman"/>
                <a:ea typeface="Times New Roman"/>
                <a:cs typeface="Times New Roman"/>
                <a:sym typeface="Times New Roman"/>
              </a:rPr>
              <a:t>Я (Й)    </a:t>
            </a:r>
            <a:r>
              <a:rPr b="1" i="1" lang="mn-MN" sz="2400">
                <a:solidFill>
                  <a:schemeClr val="dk1"/>
                </a:solidFill>
                <a:latin typeface="Times New Roman"/>
                <a:ea typeface="Times New Roman"/>
                <a:cs typeface="Times New Roman"/>
                <a:sym typeface="Times New Roman"/>
              </a:rPr>
              <a:t>үс</a:t>
            </a:r>
            <a:r>
              <a:rPr i="1" lang="mn-MN" sz="2400">
                <a:solidFill>
                  <a:schemeClr val="dk1"/>
                </a:solidFill>
                <a:latin typeface="Times New Roman"/>
                <a:ea typeface="Times New Roman"/>
                <a:cs typeface="Times New Roman"/>
                <a:sym typeface="Times New Roman"/>
              </a:rPr>
              <a:t>гийг титэмтэй этгэр шилбээр бичнэ. Этгэр шилбэ гэдэг нь шилбэний үзүүр хэсгийг ялимгүй дээш өргөж, татсаныг хэлнэ. </a:t>
            </a:r>
            <a:endParaRPr/>
          </a:p>
          <a:p>
            <a:pPr indent="0" lvl="0" marL="0" marR="0" rtl="0" algn="just">
              <a:lnSpc>
                <a:spcPct val="115000"/>
              </a:lnSpc>
              <a:spcBef>
                <a:spcPts val="0"/>
              </a:spcBef>
              <a:spcAft>
                <a:spcPts val="0"/>
              </a:spcAft>
              <a:buClr>
                <a:schemeClr val="dk1"/>
              </a:buClr>
              <a:buSzPts val="2400"/>
              <a:buFont typeface="Times New Roman"/>
              <a:buNone/>
            </a:pPr>
            <a:r>
              <a:rPr i="1" lang="mn-MN" sz="2400">
                <a:solidFill>
                  <a:schemeClr val="dk1"/>
                </a:solidFill>
                <a:latin typeface="Times New Roman"/>
                <a:ea typeface="Times New Roman"/>
                <a:cs typeface="Times New Roman"/>
                <a:sym typeface="Times New Roman"/>
              </a:rPr>
              <a:t> </a:t>
            </a:r>
            <a:endParaRPr/>
          </a:p>
        </p:txBody>
      </p:sp>
      <p:pic>
        <p:nvPicPr>
          <p:cNvPr id="425" name="Google Shape;425;p24"/>
          <p:cNvPicPr preferRelativeResize="0"/>
          <p:nvPr/>
        </p:nvPicPr>
        <p:blipFill rotWithShape="1">
          <a:blip r:embed="rId6">
            <a:alphaModFix/>
          </a:blip>
          <a:srcRect b="0" l="0" r="0" t="0"/>
          <a:stretch/>
        </p:blipFill>
        <p:spPr>
          <a:xfrm>
            <a:off x="169814" y="1537622"/>
            <a:ext cx="1103472" cy="398103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cxnSp>
        <p:nvCxnSpPr>
          <p:cNvPr id="430" name="Google Shape;430;p25"/>
          <p:cNvCxnSpPr/>
          <p:nvPr/>
        </p:nvCxnSpPr>
        <p:spPr>
          <a:xfrm>
            <a:off x="2501966" y="1116919"/>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431" name="Google Shape;431;p25"/>
          <p:cNvPicPr preferRelativeResize="0"/>
          <p:nvPr/>
        </p:nvPicPr>
        <p:blipFill rotWithShape="1">
          <a:blip r:embed="rId3">
            <a:alphaModFix/>
          </a:blip>
          <a:srcRect b="0" l="0" r="0" t="0"/>
          <a:stretch/>
        </p:blipFill>
        <p:spPr>
          <a:xfrm>
            <a:off x="5674229" y="2309701"/>
            <a:ext cx="1266825" cy="2394348"/>
          </a:xfrm>
          <a:prstGeom prst="rect">
            <a:avLst/>
          </a:prstGeom>
          <a:noFill/>
          <a:ln>
            <a:noFill/>
          </a:ln>
        </p:spPr>
      </p:pic>
      <p:pic>
        <p:nvPicPr>
          <p:cNvPr id="432" name="Google Shape;432;p25"/>
          <p:cNvPicPr preferRelativeResize="0"/>
          <p:nvPr/>
        </p:nvPicPr>
        <p:blipFill rotWithShape="1">
          <a:blip r:embed="rId4">
            <a:alphaModFix/>
          </a:blip>
          <a:srcRect b="0" l="0" r="0" t="0"/>
          <a:stretch/>
        </p:blipFill>
        <p:spPr>
          <a:xfrm>
            <a:off x="2321899" y="1798827"/>
            <a:ext cx="2393555" cy="3639943"/>
          </a:xfrm>
          <a:prstGeom prst="rect">
            <a:avLst/>
          </a:prstGeom>
          <a:noFill/>
          <a:ln>
            <a:noFill/>
          </a:ln>
        </p:spPr>
      </p:pic>
      <p:pic>
        <p:nvPicPr>
          <p:cNvPr id="433" name="Google Shape;433;p25"/>
          <p:cNvPicPr preferRelativeResize="0"/>
          <p:nvPr/>
        </p:nvPicPr>
        <p:blipFill rotWithShape="1">
          <a:blip r:embed="rId5">
            <a:alphaModFix/>
          </a:blip>
          <a:srcRect b="0" l="0" r="0" t="0"/>
          <a:stretch/>
        </p:blipFill>
        <p:spPr>
          <a:xfrm>
            <a:off x="7970080" y="1750158"/>
            <a:ext cx="2224253" cy="3673280"/>
          </a:xfrm>
          <a:prstGeom prst="rect">
            <a:avLst/>
          </a:prstGeom>
          <a:noFill/>
          <a:ln>
            <a:noFill/>
          </a:ln>
        </p:spPr>
      </p:pic>
      <p:sp>
        <p:nvSpPr>
          <p:cNvPr id="434" name="Google Shape;434;p25"/>
          <p:cNvSpPr txBox="1"/>
          <p:nvPr/>
        </p:nvSpPr>
        <p:spPr>
          <a:xfrm>
            <a:off x="2501966" y="1164790"/>
            <a:ext cx="7556434" cy="414955"/>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000"/>
              <a:buFont typeface="Times New Roman"/>
              <a:buNone/>
            </a:pPr>
            <a:r>
              <a:rPr i="1" lang="mn-MN" sz="2000">
                <a:solidFill>
                  <a:schemeClr val="dk1"/>
                </a:solidFill>
                <a:latin typeface="Times New Roman"/>
                <a:ea typeface="Times New Roman"/>
                <a:cs typeface="Times New Roman"/>
                <a:sym typeface="Times New Roman"/>
              </a:rPr>
              <a:t>Дармал, бичмэл үеийг харьцуулан унших, бичих дасгалыг хийгээрэй. </a:t>
            </a:r>
            <a:endParaRPr i="1" sz="2800">
              <a:solidFill>
                <a:schemeClr val="dk1"/>
              </a:solidFill>
              <a:latin typeface="Times New Roman"/>
              <a:ea typeface="Times New Roman"/>
              <a:cs typeface="Times New Roman"/>
              <a:sym typeface="Times New Roman"/>
            </a:endParaRPr>
          </a:p>
        </p:txBody>
      </p:sp>
      <p:pic>
        <p:nvPicPr>
          <p:cNvPr id="435" name="Google Shape;435;p25"/>
          <p:cNvPicPr preferRelativeResize="0"/>
          <p:nvPr/>
        </p:nvPicPr>
        <p:blipFill rotWithShape="1">
          <a:blip r:embed="rId6">
            <a:alphaModFix/>
          </a:blip>
          <a:srcRect b="0" l="0" r="0" t="0"/>
          <a:stretch/>
        </p:blipFill>
        <p:spPr>
          <a:xfrm>
            <a:off x="1228670" y="5490733"/>
            <a:ext cx="9137054" cy="792620"/>
          </a:xfrm>
          <a:prstGeom prst="rect">
            <a:avLst/>
          </a:prstGeom>
          <a:noFill/>
          <a:ln>
            <a:noFill/>
          </a:ln>
        </p:spPr>
      </p:pic>
      <p:sp>
        <p:nvSpPr>
          <p:cNvPr id="436" name="Google Shape;436;p25"/>
          <p:cNvSpPr txBox="1"/>
          <p:nvPr>
            <p:ph type="title"/>
          </p:nvPr>
        </p:nvSpPr>
        <p:spPr>
          <a:xfrm>
            <a:off x="2501966" y="509771"/>
            <a:ext cx="7287820" cy="60714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i="1" lang="mn-MN" sz="2000">
                <a:latin typeface="Times New Roman"/>
                <a:ea typeface="Times New Roman"/>
                <a:cs typeface="Times New Roman"/>
                <a:sym typeface="Times New Roman"/>
              </a:rPr>
              <a:t>Ра, ЙА гийгүүлэгч үсэг-Ra, Ya-consonant</a:t>
            </a:r>
            <a:endParaRPr i="1" sz="2400">
              <a:latin typeface="Times New Roman"/>
              <a:ea typeface="Times New Roman"/>
              <a:cs typeface="Times New Roman"/>
              <a:sym typeface="Times New Roman"/>
            </a:endParaRPr>
          </a:p>
        </p:txBody>
      </p:sp>
      <p:pic>
        <p:nvPicPr>
          <p:cNvPr id="437" name="Google Shape;437;p25"/>
          <p:cNvPicPr preferRelativeResize="0"/>
          <p:nvPr/>
        </p:nvPicPr>
        <p:blipFill rotWithShape="1">
          <a:blip r:embed="rId7">
            <a:alphaModFix/>
          </a:blip>
          <a:srcRect b="0" l="0" r="0" t="0"/>
          <a:stretch/>
        </p:blipFill>
        <p:spPr>
          <a:xfrm>
            <a:off x="10396516" y="5939698"/>
            <a:ext cx="1792141" cy="909913"/>
          </a:xfrm>
          <a:prstGeom prst="ellipse">
            <a:avLst/>
          </a:prstGeom>
          <a:noFill/>
          <a:ln>
            <a:noFill/>
          </a:ln>
        </p:spPr>
      </p:pic>
      <p:sp>
        <p:nvSpPr>
          <p:cNvPr id="438" name="Google Shape;438;p25"/>
          <p:cNvSpPr txBox="1"/>
          <p:nvPr/>
        </p:nvSpPr>
        <p:spPr>
          <a:xfrm>
            <a:off x="2390936" y="6321708"/>
            <a:ext cx="369800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400">
                <a:solidFill>
                  <a:srgbClr val="000000"/>
                </a:solidFill>
                <a:latin typeface="Times New Roman"/>
                <a:ea typeface="Times New Roman"/>
                <a:cs typeface="Times New Roman"/>
                <a:sym typeface="Times New Roman"/>
              </a:rPr>
              <a:t>Picture by </a:t>
            </a:r>
            <a:endParaRPr i="1" sz="14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1400">
                <a:solidFill>
                  <a:srgbClr val="000000"/>
                </a:solidFill>
                <a:latin typeface="Times New Roman"/>
                <a:ea typeface="Times New Roman"/>
                <a:cs typeface="Times New Roman"/>
                <a:sym typeface="Times New Roman"/>
              </a:rPr>
              <a:t>“Үндэсний бичиг YI” сурах бичиг</a:t>
            </a:r>
            <a:endParaRPr i="1" sz="1400">
              <a:solidFill>
                <a:schemeClr val="dk1"/>
              </a:solidFill>
              <a:latin typeface="Calibri"/>
              <a:ea typeface="Calibri"/>
              <a:cs typeface="Calibri"/>
              <a:sym typeface="Calibri"/>
            </a:endParaRPr>
          </a:p>
        </p:txBody>
      </p:sp>
      <p:pic>
        <p:nvPicPr>
          <p:cNvPr id="439" name="Google Shape;439;p25"/>
          <p:cNvPicPr preferRelativeResize="0"/>
          <p:nvPr/>
        </p:nvPicPr>
        <p:blipFill rotWithShape="1">
          <a:blip r:embed="rId8">
            <a:alphaModFix/>
          </a:blip>
          <a:srcRect b="0" l="0" r="0" t="0"/>
          <a:stretch/>
        </p:blipFill>
        <p:spPr>
          <a:xfrm>
            <a:off x="259652" y="1596281"/>
            <a:ext cx="1103472" cy="398103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cxnSp>
        <p:nvCxnSpPr>
          <p:cNvPr id="444" name="Google Shape;444;p26"/>
          <p:cNvCxnSpPr/>
          <p:nvPr/>
        </p:nvCxnSpPr>
        <p:spPr>
          <a:xfrm>
            <a:off x="2327668" y="1151033"/>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445" name="Google Shape;445;p26"/>
          <p:cNvSpPr txBox="1"/>
          <p:nvPr>
            <p:ph type="title"/>
          </p:nvPr>
        </p:nvSpPr>
        <p:spPr>
          <a:xfrm>
            <a:off x="2327668" y="509771"/>
            <a:ext cx="7287820" cy="60714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Дасгал: Йа үсэг</a:t>
            </a:r>
            <a:r>
              <a:rPr b="1" i="1" lang="mn-MN" sz="2000">
                <a:latin typeface="Times New Roman"/>
                <a:ea typeface="Times New Roman"/>
                <a:cs typeface="Times New Roman"/>
                <a:sym typeface="Times New Roman"/>
              </a:rPr>
              <a:t>-Exercise </a:t>
            </a:r>
            <a:endParaRPr i="1" sz="2400">
              <a:latin typeface="Times New Roman"/>
              <a:ea typeface="Times New Roman"/>
              <a:cs typeface="Times New Roman"/>
              <a:sym typeface="Times New Roman"/>
            </a:endParaRPr>
          </a:p>
        </p:txBody>
      </p:sp>
      <p:pic>
        <p:nvPicPr>
          <p:cNvPr id="446" name="Google Shape;446;p26"/>
          <p:cNvPicPr preferRelativeResize="0"/>
          <p:nvPr/>
        </p:nvPicPr>
        <p:blipFill rotWithShape="1">
          <a:blip r:embed="rId3">
            <a:alphaModFix/>
          </a:blip>
          <a:srcRect b="0" l="0" r="0" t="0"/>
          <a:stretch/>
        </p:blipFill>
        <p:spPr>
          <a:xfrm>
            <a:off x="2138362" y="1323134"/>
            <a:ext cx="2990851" cy="4443413"/>
          </a:xfrm>
          <a:prstGeom prst="rect">
            <a:avLst/>
          </a:prstGeom>
          <a:noFill/>
          <a:ln>
            <a:noFill/>
          </a:ln>
        </p:spPr>
      </p:pic>
      <p:pic>
        <p:nvPicPr>
          <p:cNvPr id="447" name="Google Shape;447;p26"/>
          <p:cNvPicPr preferRelativeResize="0"/>
          <p:nvPr/>
        </p:nvPicPr>
        <p:blipFill rotWithShape="1">
          <a:blip r:embed="rId4">
            <a:alphaModFix/>
          </a:blip>
          <a:srcRect b="0" l="0" r="0" t="0"/>
          <a:stretch/>
        </p:blipFill>
        <p:spPr>
          <a:xfrm>
            <a:off x="5143499" y="1308844"/>
            <a:ext cx="3071813" cy="4443413"/>
          </a:xfrm>
          <a:prstGeom prst="rect">
            <a:avLst/>
          </a:prstGeom>
          <a:noFill/>
          <a:ln>
            <a:noFill/>
          </a:ln>
        </p:spPr>
      </p:pic>
      <p:pic>
        <p:nvPicPr>
          <p:cNvPr id="448" name="Google Shape;448;p26"/>
          <p:cNvPicPr preferRelativeResize="0"/>
          <p:nvPr/>
        </p:nvPicPr>
        <p:blipFill rotWithShape="1">
          <a:blip r:embed="rId5">
            <a:alphaModFix/>
          </a:blip>
          <a:srcRect b="0" l="0" r="0" t="0"/>
          <a:stretch/>
        </p:blipFill>
        <p:spPr>
          <a:xfrm>
            <a:off x="8620495" y="1635571"/>
            <a:ext cx="2552330" cy="3456940"/>
          </a:xfrm>
          <a:prstGeom prst="rect">
            <a:avLst/>
          </a:prstGeom>
          <a:noFill/>
          <a:ln>
            <a:noFill/>
          </a:ln>
        </p:spPr>
      </p:pic>
      <p:pic>
        <p:nvPicPr>
          <p:cNvPr id="449" name="Google Shape;449;p26"/>
          <p:cNvPicPr preferRelativeResize="0"/>
          <p:nvPr/>
        </p:nvPicPr>
        <p:blipFill rotWithShape="1">
          <a:blip r:embed="rId6">
            <a:alphaModFix/>
          </a:blip>
          <a:srcRect b="0" l="0" r="0" t="0"/>
          <a:stretch/>
        </p:blipFill>
        <p:spPr>
          <a:xfrm>
            <a:off x="1716510" y="5570657"/>
            <a:ext cx="8534838" cy="804210"/>
          </a:xfrm>
          <a:prstGeom prst="rect">
            <a:avLst/>
          </a:prstGeom>
          <a:noFill/>
          <a:ln>
            <a:noFill/>
          </a:ln>
        </p:spPr>
      </p:pic>
      <p:sp>
        <p:nvSpPr>
          <p:cNvPr id="450" name="Google Shape;450;p26"/>
          <p:cNvSpPr txBox="1"/>
          <p:nvPr/>
        </p:nvSpPr>
        <p:spPr>
          <a:xfrm>
            <a:off x="2669796" y="6374867"/>
            <a:ext cx="342620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400">
                <a:solidFill>
                  <a:srgbClr val="000000"/>
                </a:solidFill>
                <a:latin typeface="Times New Roman"/>
                <a:ea typeface="Times New Roman"/>
                <a:cs typeface="Times New Roman"/>
                <a:sym typeface="Times New Roman"/>
              </a:rPr>
              <a:t>Picture by </a:t>
            </a:r>
            <a:endParaRPr i="1" sz="14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1400">
                <a:solidFill>
                  <a:srgbClr val="000000"/>
                </a:solidFill>
                <a:latin typeface="Times New Roman"/>
                <a:ea typeface="Times New Roman"/>
                <a:cs typeface="Times New Roman"/>
                <a:sym typeface="Times New Roman"/>
              </a:rPr>
              <a:t>“Үндэсний бичиг YI” сурах бичиг</a:t>
            </a:r>
            <a:endParaRPr i="1" sz="1400">
              <a:solidFill>
                <a:schemeClr val="dk1"/>
              </a:solidFill>
              <a:latin typeface="Calibri"/>
              <a:ea typeface="Calibri"/>
              <a:cs typeface="Calibri"/>
              <a:sym typeface="Calibri"/>
            </a:endParaRPr>
          </a:p>
        </p:txBody>
      </p:sp>
      <p:pic>
        <p:nvPicPr>
          <p:cNvPr id="451" name="Google Shape;451;p26"/>
          <p:cNvPicPr preferRelativeResize="0"/>
          <p:nvPr/>
        </p:nvPicPr>
        <p:blipFill rotWithShape="1">
          <a:blip r:embed="rId7">
            <a:alphaModFix/>
          </a:blip>
          <a:srcRect b="0" l="0" r="0" t="0"/>
          <a:stretch/>
        </p:blipFill>
        <p:spPr>
          <a:xfrm>
            <a:off x="10396516" y="5939698"/>
            <a:ext cx="1792141" cy="909913"/>
          </a:xfrm>
          <a:prstGeom prst="ellipse">
            <a:avLst/>
          </a:prstGeom>
          <a:noFill/>
          <a:ln>
            <a:noFill/>
          </a:ln>
        </p:spPr>
      </p:pic>
      <p:pic>
        <p:nvPicPr>
          <p:cNvPr id="452" name="Google Shape;452;p26"/>
          <p:cNvPicPr preferRelativeResize="0"/>
          <p:nvPr/>
        </p:nvPicPr>
        <p:blipFill rotWithShape="1">
          <a:blip r:embed="rId8">
            <a:alphaModFix/>
          </a:blip>
          <a:srcRect b="0" l="0" r="0" t="0"/>
          <a:stretch/>
        </p:blipFill>
        <p:spPr>
          <a:xfrm>
            <a:off x="102326" y="1540033"/>
            <a:ext cx="1103472" cy="398103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cxnSp>
        <p:nvCxnSpPr>
          <p:cNvPr id="457" name="Google Shape;457;p27"/>
          <p:cNvCxnSpPr/>
          <p:nvPr/>
        </p:nvCxnSpPr>
        <p:spPr>
          <a:xfrm>
            <a:off x="2327668" y="1151033"/>
            <a:ext cx="7287820" cy="9525"/>
          </a:xfrm>
          <a:prstGeom prst="straightConnector1">
            <a:avLst/>
          </a:prstGeom>
          <a:noFill/>
          <a:ln cap="flat" cmpd="sng" w="38100">
            <a:solidFill>
              <a:srgbClr val="C00000"/>
            </a:solidFill>
            <a:prstDash val="solid"/>
            <a:miter lim="800000"/>
            <a:headEnd len="sm" w="sm" type="none"/>
            <a:tailEnd len="sm" w="sm" type="none"/>
          </a:ln>
        </p:spPr>
      </p:cxnSp>
      <p:pic>
        <p:nvPicPr>
          <p:cNvPr id="458" name="Google Shape;458;p27"/>
          <p:cNvPicPr preferRelativeResize="0"/>
          <p:nvPr/>
        </p:nvPicPr>
        <p:blipFill rotWithShape="1">
          <a:blip r:embed="rId3">
            <a:alphaModFix/>
          </a:blip>
          <a:srcRect b="0" l="0" r="0" t="0"/>
          <a:stretch/>
        </p:blipFill>
        <p:spPr>
          <a:xfrm>
            <a:off x="2122754" y="1470040"/>
            <a:ext cx="3877216" cy="4659298"/>
          </a:xfrm>
          <a:prstGeom prst="rect">
            <a:avLst/>
          </a:prstGeom>
          <a:noFill/>
          <a:ln>
            <a:noFill/>
          </a:ln>
        </p:spPr>
      </p:pic>
      <p:pic>
        <p:nvPicPr>
          <p:cNvPr id="459" name="Google Shape;459;p27"/>
          <p:cNvPicPr preferRelativeResize="0"/>
          <p:nvPr/>
        </p:nvPicPr>
        <p:blipFill rotWithShape="1">
          <a:blip r:embed="rId4">
            <a:alphaModFix/>
          </a:blip>
          <a:srcRect b="0" l="0" r="0" t="0"/>
          <a:stretch/>
        </p:blipFill>
        <p:spPr>
          <a:xfrm>
            <a:off x="7011604" y="1412179"/>
            <a:ext cx="3661159" cy="4717159"/>
          </a:xfrm>
          <a:prstGeom prst="rect">
            <a:avLst/>
          </a:prstGeom>
          <a:noFill/>
          <a:ln>
            <a:noFill/>
          </a:ln>
        </p:spPr>
      </p:pic>
      <p:sp>
        <p:nvSpPr>
          <p:cNvPr id="460" name="Google Shape;460;p27"/>
          <p:cNvSpPr txBox="1"/>
          <p:nvPr>
            <p:ph type="title"/>
          </p:nvPr>
        </p:nvSpPr>
        <p:spPr>
          <a:xfrm>
            <a:off x="2501966" y="509771"/>
            <a:ext cx="7287820" cy="575116"/>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Ра, ЙА гийгүүлэгч үсэгтэй үг</a:t>
            </a:r>
            <a:r>
              <a:rPr b="1" i="1" lang="mn-MN" sz="2000">
                <a:latin typeface="Times New Roman"/>
                <a:ea typeface="Times New Roman"/>
                <a:cs typeface="Times New Roman"/>
                <a:sym typeface="Times New Roman"/>
              </a:rPr>
              <a:t>-Ra, Ya-consonants </a:t>
            </a:r>
            <a:endParaRPr i="1" sz="2400">
              <a:latin typeface="Times New Roman"/>
              <a:ea typeface="Times New Roman"/>
              <a:cs typeface="Times New Roman"/>
              <a:sym typeface="Times New Roman"/>
            </a:endParaRPr>
          </a:p>
        </p:txBody>
      </p:sp>
      <p:pic>
        <p:nvPicPr>
          <p:cNvPr id="461" name="Google Shape;461;p27"/>
          <p:cNvPicPr preferRelativeResize="0"/>
          <p:nvPr/>
        </p:nvPicPr>
        <p:blipFill rotWithShape="1">
          <a:blip r:embed="rId5">
            <a:alphaModFix/>
          </a:blip>
          <a:srcRect b="0" l="0" r="0" t="0"/>
          <a:stretch/>
        </p:blipFill>
        <p:spPr>
          <a:xfrm>
            <a:off x="10396516" y="5939698"/>
            <a:ext cx="1792141" cy="909913"/>
          </a:xfrm>
          <a:prstGeom prst="ellipse">
            <a:avLst/>
          </a:prstGeom>
          <a:noFill/>
          <a:ln>
            <a:noFill/>
          </a:ln>
        </p:spPr>
      </p:pic>
      <p:pic>
        <p:nvPicPr>
          <p:cNvPr id="462" name="Google Shape;462;p27"/>
          <p:cNvPicPr preferRelativeResize="0"/>
          <p:nvPr/>
        </p:nvPicPr>
        <p:blipFill rotWithShape="1">
          <a:blip r:embed="rId6">
            <a:alphaModFix/>
          </a:blip>
          <a:srcRect b="0" l="0" r="0" t="0"/>
          <a:stretch/>
        </p:blipFill>
        <p:spPr>
          <a:xfrm>
            <a:off x="329327" y="1624221"/>
            <a:ext cx="1103472" cy="398103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cxnSp>
        <p:nvCxnSpPr>
          <p:cNvPr id="467" name="Google Shape;467;p28"/>
          <p:cNvCxnSpPr/>
          <p:nvPr/>
        </p:nvCxnSpPr>
        <p:spPr>
          <a:xfrm>
            <a:off x="2327668" y="1151033"/>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468" name="Google Shape;468;p28"/>
          <p:cNvSpPr txBox="1"/>
          <p:nvPr>
            <p:ph type="title"/>
          </p:nvPr>
        </p:nvSpPr>
        <p:spPr>
          <a:xfrm>
            <a:off x="2327668" y="509771"/>
            <a:ext cx="7287820" cy="52932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Дасгал: Ра үсэг </a:t>
            </a:r>
            <a:r>
              <a:rPr b="1" i="1" lang="mn-MN" sz="2000">
                <a:latin typeface="Times New Roman"/>
                <a:ea typeface="Times New Roman"/>
                <a:cs typeface="Times New Roman"/>
                <a:sym typeface="Times New Roman"/>
              </a:rPr>
              <a:t>- Exercise  </a:t>
            </a:r>
            <a:endParaRPr i="1" sz="2400">
              <a:latin typeface="Times New Roman"/>
              <a:ea typeface="Times New Roman"/>
              <a:cs typeface="Times New Roman"/>
              <a:sym typeface="Times New Roman"/>
            </a:endParaRPr>
          </a:p>
        </p:txBody>
      </p:sp>
      <p:sp>
        <p:nvSpPr>
          <p:cNvPr id="469" name="Google Shape;469;p28"/>
          <p:cNvSpPr txBox="1"/>
          <p:nvPr/>
        </p:nvSpPr>
        <p:spPr>
          <a:xfrm>
            <a:off x="2327667" y="1529974"/>
            <a:ext cx="8045057" cy="607148"/>
          </a:xfrm>
          <a:prstGeom prst="rect">
            <a:avLst/>
          </a:prstGeom>
          <a:noFill/>
          <a:ln>
            <a:noFill/>
          </a:ln>
        </p:spPr>
        <p:txBody>
          <a:bodyPr anchorCtr="0" anchor="ctr" bIns="45700" lIns="91425" spcFirstLastPara="1" rIns="91425" wrap="square" tIns="45700">
            <a:noAutofit/>
          </a:bodyPr>
          <a:lstStyle/>
          <a:p>
            <a:pPr indent="0" lvl="0" marL="0" marR="0" rtl="0" algn="ctr">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Үгсийг зөв сайхан уншаад, хуулж бичээрэй. </a:t>
            </a:r>
            <a:endParaRPr i="1" sz="2800">
              <a:solidFill>
                <a:schemeClr val="dk1"/>
              </a:solidFill>
              <a:latin typeface="Times New Roman"/>
              <a:ea typeface="Times New Roman"/>
              <a:cs typeface="Times New Roman"/>
              <a:sym typeface="Times New Roman"/>
            </a:endParaRPr>
          </a:p>
        </p:txBody>
      </p:sp>
      <p:pic>
        <p:nvPicPr>
          <p:cNvPr id="470" name="Google Shape;470;p28"/>
          <p:cNvPicPr preferRelativeResize="0"/>
          <p:nvPr/>
        </p:nvPicPr>
        <p:blipFill rotWithShape="1">
          <a:blip r:embed="rId3">
            <a:alphaModFix/>
          </a:blip>
          <a:srcRect b="0" l="0" r="0" t="0"/>
          <a:stretch/>
        </p:blipFill>
        <p:spPr>
          <a:xfrm>
            <a:off x="2428874" y="2550176"/>
            <a:ext cx="7572375" cy="3028819"/>
          </a:xfrm>
          <a:prstGeom prst="rect">
            <a:avLst/>
          </a:prstGeom>
          <a:noFill/>
          <a:ln>
            <a:noFill/>
          </a:ln>
        </p:spPr>
      </p:pic>
      <p:pic>
        <p:nvPicPr>
          <p:cNvPr id="471" name="Google Shape;471;p28"/>
          <p:cNvPicPr preferRelativeResize="0"/>
          <p:nvPr/>
        </p:nvPicPr>
        <p:blipFill rotWithShape="1">
          <a:blip r:embed="rId4">
            <a:alphaModFix/>
          </a:blip>
          <a:srcRect b="0" l="0" r="0" t="0"/>
          <a:stretch/>
        </p:blipFill>
        <p:spPr>
          <a:xfrm>
            <a:off x="10396516" y="5939698"/>
            <a:ext cx="1792141" cy="909913"/>
          </a:xfrm>
          <a:prstGeom prst="ellipse">
            <a:avLst/>
          </a:prstGeom>
          <a:noFill/>
          <a:ln>
            <a:noFill/>
          </a:ln>
        </p:spPr>
      </p:pic>
      <p:sp>
        <p:nvSpPr>
          <p:cNvPr id="472" name="Google Shape;472;p28"/>
          <p:cNvSpPr/>
          <p:nvPr/>
        </p:nvSpPr>
        <p:spPr>
          <a:xfrm>
            <a:off x="3795712" y="5636145"/>
            <a:ext cx="3799233"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473" name="Google Shape;473;p28"/>
          <p:cNvPicPr preferRelativeResize="0"/>
          <p:nvPr/>
        </p:nvPicPr>
        <p:blipFill rotWithShape="1">
          <a:blip r:embed="rId5">
            <a:alphaModFix/>
          </a:blip>
          <a:srcRect b="0" l="0" r="0" t="0"/>
          <a:stretch/>
        </p:blipFill>
        <p:spPr>
          <a:xfrm>
            <a:off x="215026" y="2074068"/>
            <a:ext cx="1103472" cy="398103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cxnSp>
        <p:nvCxnSpPr>
          <p:cNvPr id="478" name="Google Shape;478;p29"/>
          <p:cNvCxnSpPr/>
          <p:nvPr/>
        </p:nvCxnSpPr>
        <p:spPr>
          <a:xfrm>
            <a:off x="2327668" y="1151033"/>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479" name="Google Shape;479;p29"/>
          <p:cNvSpPr txBox="1"/>
          <p:nvPr>
            <p:ph type="title"/>
          </p:nvPr>
        </p:nvSpPr>
        <p:spPr>
          <a:xfrm>
            <a:off x="2327668" y="509771"/>
            <a:ext cx="7287820" cy="446574"/>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Дасгал: Ра үсэг</a:t>
            </a:r>
            <a:r>
              <a:rPr b="1" i="1" lang="mn-MN" sz="2000">
                <a:latin typeface="Times New Roman"/>
                <a:ea typeface="Times New Roman"/>
                <a:cs typeface="Times New Roman"/>
                <a:sym typeface="Times New Roman"/>
              </a:rPr>
              <a:t>-Exercise </a:t>
            </a:r>
            <a:endParaRPr i="1" sz="2400">
              <a:latin typeface="Times New Roman"/>
              <a:ea typeface="Times New Roman"/>
              <a:cs typeface="Times New Roman"/>
              <a:sym typeface="Times New Roman"/>
            </a:endParaRPr>
          </a:p>
        </p:txBody>
      </p:sp>
      <p:pic>
        <p:nvPicPr>
          <p:cNvPr id="480" name="Google Shape;480;p29"/>
          <p:cNvPicPr preferRelativeResize="0"/>
          <p:nvPr/>
        </p:nvPicPr>
        <p:blipFill rotWithShape="1">
          <a:blip r:embed="rId3">
            <a:alphaModFix/>
          </a:blip>
          <a:srcRect b="0" l="0" r="0" t="0"/>
          <a:stretch/>
        </p:blipFill>
        <p:spPr>
          <a:xfrm>
            <a:off x="2321899" y="2420810"/>
            <a:ext cx="7865089" cy="3208465"/>
          </a:xfrm>
          <a:prstGeom prst="rect">
            <a:avLst/>
          </a:prstGeom>
          <a:noFill/>
          <a:ln>
            <a:noFill/>
          </a:ln>
        </p:spPr>
      </p:pic>
      <p:sp>
        <p:nvSpPr>
          <p:cNvPr id="481" name="Google Shape;481;p29"/>
          <p:cNvSpPr txBox="1"/>
          <p:nvPr/>
        </p:nvSpPr>
        <p:spPr>
          <a:xfrm>
            <a:off x="2327667" y="1529974"/>
            <a:ext cx="8045057" cy="607148"/>
          </a:xfrm>
          <a:prstGeom prst="rect">
            <a:avLst/>
          </a:prstGeom>
          <a:noFill/>
          <a:ln>
            <a:noFill/>
          </a:ln>
        </p:spPr>
        <p:txBody>
          <a:bodyPr anchorCtr="0" anchor="ctr" bIns="45700" lIns="91425" spcFirstLastPara="1" rIns="91425" wrap="square" tIns="45700">
            <a:noAutofit/>
          </a:bodyPr>
          <a:lstStyle/>
          <a:p>
            <a:pPr indent="0" lvl="0" marL="0" marR="0" rtl="0" algn="ctr">
              <a:lnSpc>
                <a:spcPct val="115000"/>
              </a:lnSpc>
              <a:spcBef>
                <a:spcPts val="0"/>
              </a:spcBef>
              <a:spcAft>
                <a:spcPts val="0"/>
              </a:spcAft>
              <a:buClr>
                <a:schemeClr val="dk1"/>
              </a:buClr>
              <a:buSzPts val="2400"/>
              <a:buFont typeface="Times New Roman"/>
              <a:buNone/>
            </a:pPr>
            <a:r>
              <a:rPr b="1" i="1" lang="mn-MN" sz="2400">
                <a:solidFill>
                  <a:schemeClr val="dk1"/>
                </a:solidFill>
                <a:latin typeface="Times New Roman"/>
                <a:ea typeface="Times New Roman"/>
                <a:cs typeface="Times New Roman"/>
                <a:sym typeface="Times New Roman"/>
              </a:rPr>
              <a:t>Үгсийг зөв сайхан уншаад, хуулж бичээрэй. </a:t>
            </a:r>
            <a:endParaRPr i="1" sz="2800">
              <a:solidFill>
                <a:schemeClr val="dk1"/>
              </a:solidFill>
              <a:latin typeface="Times New Roman"/>
              <a:ea typeface="Times New Roman"/>
              <a:cs typeface="Times New Roman"/>
              <a:sym typeface="Times New Roman"/>
            </a:endParaRPr>
          </a:p>
        </p:txBody>
      </p:sp>
      <p:pic>
        <p:nvPicPr>
          <p:cNvPr id="482" name="Google Shape;482;p29"/>
          <p:cNvPicPr preferRelativeResize="0"/>
          <p:nvPr/>
        </p:nvPicPr>
        <p:blipFill rotWithShape="1">
          <a:blip r:embed="rId4">
            <a:alphaModFix/>
          </a:blip>
          <a:srcRect b="0" l="0" r="0" t="0"/>
          <a:stretch/>
        </p:blipFill>
        <p:spPr>
          <a:xfrm>
            <a:off x="10396516" y="5939698"/>
            <a:ext cx="1792141" cy="909913"/>
          </a:xfrm>
          <a:prstGeom prst="ellipse">
            <a:avLst/>
          </a:prstGeom>
          <a:noFill/>
          <a:ln>
            <a:noFill/>
          </a:ln>
        </p:spPr>
      </p:pic>
      <p:sp>
        <p:nvSpPr>
          <p:cNvPr id="483" name="Google Shape;483;p29"/>
          <p:cNvSpPr/>
          <p:nvPr/>
        </p:nvSpPr>
        <p:spPr>
          <a:xfrm>
            <a:off x="4071961" y="5810703"/>
            <a:ext cx="3799233"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484" name="Google Shape;484;p29"/>
          <p:cNvPicPr preferRelativeResize="0"/>
          <p:nvPr/>
        </p:nvPicPr>
        <p:blipFill rotWithShape="1">
          <a:blip r:embed="rId5">
            <a:alphaModFix/>
          </a:blip>
          <a:srcRect b="0" l="0" r="0" t="0"/>
          <a:stretch/>
        </p:blipFill>
        <p:spPr>
          <a:xfrm>
            <a:off x="99910" y="1362492"/>
            <a:ext cx="1100240" cy="398103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cxnSp>
        <p:nvCxnSpPr>
          <p:cNvPr id="490" name="Google Shape;490;p30"/>
          <p:cNvCxnSpPr/>
          <p:nvPr/>
        </p:nvCxnSpPr>
        <p:spPr>
          <a:xfrm>
            <a:off x="130431" y="880843"/>
            <a:ext cx="11616267" cy="0"/>
          </a:xfrm>
          <a:prstGeom prst="straightConnector1">
            <a:avLst/>
          </a:prstGeom>
          <a:noFill/>
          <a:ln cap="flat" cmpd="sng" w="19050">
            <a:solidFill>
              <a:srgbClr val="FF0000"/>
            </a:solidFill>
            <a:prstDash val="solid"/>
            <a:miter lim="800000"/>
            <a:headEnd len="sm" w="sm" type="none"/>
            <a:tailEnd len="sm" w="sm" type="none"/>
          </a:ln>
        </p:spPr>
      </p:cxnSp>
      <p:sp>
        <p:nvSpPr>
          <p:cNvPr id="491" name="Google Shape;491;p30"/>
          <p:cNvSpPr/>
          <p:nvPr/>
        </p:nvSpPr>
        <p:spPr>
          <a:xfrm>
            <a:off x="2709277" y="1053864"/>
            <a:ext cx="7747826" cy="483017"/>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mn-MN" sz="2400">
                <a:solidFill>
                  <a:schemeClr val="dk1"/>
                </a:solidFill>
                <a:latin typeface="Times New Roman"/>
                <a:ea typeface="Times New Roman"/>
                <a:cs typeface="Times New Roman"/>
                <a:sym typeface="Times New Roman"/>
              </a:rPr>
              <a:t>Холбоо үгийг уншаад, тохирох нөхцөлүүдийг бичээрэй. </a:t>
            </a:r>
            <a:endParaRPr i="1" sz="2800">
              <a:solidFill>
                <a:schemeClr val="dk1"/>
              </a:solidFill>
              <a:latin typeface="Times New Roman"/>
              <a:ea typeface="Times New Roman"/>
              <a:cs typeface="Times New Roman"/>
              <a:sym typeface="Times New Roman"/>
            </a:endParaRPr>
          </a:p>
        </p:txBody>
      </p:sp>
      <p:pic>
        <p:nvPicPr>
          <p:cNvPr id="492" name="Google Shape;492;p30"/>
          <p:cNvPicPr preferRelativeResize="0"/>
          <p:nvPr/>
        </p:nvPicPr>
        <p:blipFill rotWithShape="1">
          <a:blip r:embed="rId3">
            <a:alphaModFix/>
          </a:blip>
          <a:srcRect b="0" l="0" r="0" t="0"/>
          <a:stretch/>
        </p:blipFill>
        <p:spPr>
          <a:xfrm>
            <a:off x="3210154" y="1928018"/>
            <a:ext cx="6746072" cy="2541591"/>
          </a:xfrm>
          <a:prstGeom prst="rect">
            <a:avLst/>
          </a:prstGeom>
          <a:noFill/>
          <a:ln>
            <a:noFill/>
          </a:ln>
        </p:spPr>
      </p:pic>
      <p:sp>
        <p:nvSpPr>
          <p:cNvPr id="493" name="Google Shape;493;p30"/>
          <p:cNvSpPr/>
          <p:nvPr/>
        </p:nvSpPr>
        <p:spPr>
          <a:xfrm>
            <a:off x="5181312" y="348624"/>
            <a:ext cx="3424207" cy="417871"/>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mn-MN" sz="2000">
                <a:solidFill>
                  <a:schemeClr val="dk1"/>
                </a:solidFill>
                <a:latin typeface="Times New Roman"/>
                <a:ea typeface="Times New Roman"/>
                <a:cs typeface="Times New Roman"/>
                <a:sym typeface="Times New Roman"/>
              </a:rPr>
              <a:t>Гэрийн даалгавар-Homework</a:t>
            </a:r>
            <a:endParaRPr i="1" sz="2000">
              <a:solidFill>
                <a:schemeClr val="dk1"/>
              </a:solidFill>
              <a:latin typeface="Times New Roman"/>
              <a:ea typeface="Times New Roman"/>
              <a:cs typeface="Times New Roman"/>
              <a:sym typeface="Times New Roman"/>
            </a:endParaRPr>
          </a:p>
        </p:txBody>
      </p:sp>
      <p:pic>
        <p:nvPicPr>
          <p:cNvPr id="494" name="Google Shape;494;p30"/>
          <p:cNvPicPr preferRelativeResize="0"/>
          <p:nvPr/>
        </p:nvPicPr>
        <p:blipFill rotWithShape="1">
          <a:blip r:embed="rId4">
            <a:alphaModFix/>
          </a:blip>
          <a:srcRect b="0" l="0" r="0" t="0"/>
          <a:stretch/>
        </p:blipFill>
        <p:spPr>
          <a:xfrm>
            <a:off x="3184351" y="2952873"/>
            <a:ext cx="361950" cy="428625"/>
          </a:xfrm>
          <a:prstGeom prst="rect">
            <a:avLst/>
          </a:prstGeom>
          <a:noFill/>
          <a:ln>
            <a:noFill/>
          </a:ln>
        </p:spPr>
      </p:pic>
      <p:pic>
        <p:nvPicPr>
          <p:cNvPr id="495" name="Google Shape;495;p30"/>
          <p:cNvPicPr preferRelativeResize="0"/>
          <p:nvPr/>
        </p:nvPicPr>
        <p:blipFill rotWithShape="1">
          <a:blip r:embed="rId5">
            <a:alphaModFix/>
          </a:blip>
          <a:srcRect b="0" l="0" r="0" t="0"/>
          <a:stretch/>
        </p:blipFill>
        <p:spPr>
          <a:xfrm>
            <a:off x="3894507" y="3321297"/>
            <a:ext cx="352425" cy="352425"/>
          </a:xfrm>
          <a:prstGeom prst="rect">
            <a:avLst/>
          </a:prstGeom>
          <a:noFill/>
          <a:ln>
            <a:noFill/>
          </a:ln>
        </p:spPr>
      </p:pic>
      <p:pic>
        <p:nvPicPr>
          <p:cNvPr id="496" name="Google Shape;496;p30"/>
          <p:cNvPicPr preferRelativeResize="0"/>
          <p:nvPr/>
        </p:nvPicPr>
        <p:blipFill rotWithShape="1">
          <a:blip r:embed="rId6">
            <a:alphaModFix/>
          </a:blip>
          <a:srcRect b="0" l="0" r="0" t="0"/>
          <a:stretch/>
        </p:blipFill>
        <p:spPr>
          <a:xfrm>
            <a:off x="4661371" y="2859212"/>
            <a:ext cx="361950" cy="428625"/>
          </a:xfrm>
          <a:prstGeom prst="rect">
            <a:avLst/>
          </a:prstGeom>
          <a:noFill/>
          <a:ln>
            <a:noFill/>
          </a:ln>
        </p:spPr>
      </p:pic>
      <p:pic>
        <p:nvPicPr>
          <p:cNvPr id="497" name="Google Shape;497;p30"/>
          <p:cNvPicPr preferRelativeResize="0"/>
          <p:nvPr/>
        </p:nvPicPr>
        <p:blipFill rotWithShape="1">
          <a:blip r:embed="rId7">
            <a:alphaModFix/>
          </a:blip>
          <a:srcRect b="0" l="0" r="0" t="0"/>
          <a:stretch/>
        </p:blipFill>
        <p:spPr>
          <a:xfrm>
            <a:off x="5387886" y="2897311"/>
            <a:ext cx="352425" cy="352425"/>
          </a:xfrm>
          <a:prstGeom prst="rect">
            <a:avLst/>
          </a:prstGeom>
          <a:noFill/>
          <a:ln>
            <a:noFill/>
          </a:ln>
        </p:spPr>
      </p:pic>
      <p:pic>
        <p:nvPicPr>
          <p:cNvPr id="498" name="Google Shape;498;p30"/>
          <p:cNvPicPr preferRelativeResize="0"/>
          <p:nvPr/>
        </p:nvPicPr>
        <p:blipFill rotWithShape="1">
          <a:blip r:embed="rId6">
            <a:alphaModFix/>
          </a:blip>
          <a:srcRect b="0" l="0" r="0" t="0"/>
          <a:stretch/>
        </p:blipFill>
        <p:spPr>
          <a:xfrm>
            <a:off x="6104876" y="3000375"/>
            <a:ext cx="361950" cy="428625"/>
          </a:xfrm>
          <a:prstGeom prst="rect">
            <a:avLst/>
          </a:prstGeom>
          <a:noFill/>
          <a:ln>
            <a:noFill/>
          </a:ln>
        </p:spPr>
      </p:pic>
      <p:pic>
        <p:nvPicPr>
          <p:cNvPr id="499" name="Google Shape;499;p30"/>
          <p:cNvPicPr preferRelativeResize="0"/>
          <p:nvPr/>
        </p:nvPicPr>
        <p:blipFill rotWithShape="1">
          <a:blip r:embed="rId7">
            <a:alphaModFix/>
          </a:blip>
          <a:srcRect b="0" l="0" r="0" t="0"/>
          <a:stretch/>
        </p:blipFill>
        <p:spPr>
          <a:xfrm>
            <a:off x="6860905" y="3145084"/>
            <a:ext cx="352425" cy="352425"/>
          </a:xfrm>
          <a:prstGeom prst="rect">
            <a:avLst/>
          </a:prstGeom>
          <a:noFill/>
          <a:ln>
            <a:noFill/>
          </a:ln>
        </p:spPr>
      </p:pic>
      <p:pic>
        <p:nvPicPr>
          <p:cNvPr id="500" name="Google Shape;500;p30"/>
          <p:cNvPicPr preferRelativeResize="0"/>
          <p:nvPr/>
        </p:nvPicPr>
        <p:blipFill rotWithShape="1">
          <a:blip r:embed="rId7">
            <a:alphaModFix/>
          </a:blip>
          <a:srcRect b="0" l="0" r="0" t="0"/>
          <a:stretch/>
        </p:blipFill>
        <p:spPr>
          <a:xfrm>
            <a:off x="7598255" y="3076575"/>
            <a:ext cx="352425" cy="352425"/>
          </a:xfrm>
          <a:prstGeom prst="rect">
            <a:avLst/>
          </a:prstGeom>
          <a:noFill/>
          <a:ln>
            <a:noFill/>
          </a:ln>
        </p:spPr>
      </p:pic>
      <p:pic>
        <p:nvPicPr>
          <p:cNvPr id="501" name="Google Shape;501;p30"/>
          <p:cNvPicPr preferRelativeResize="0"/>
          <p:nvPr/>
        </p:nvPicPr>
        <p:blipFill rotWithShape="1">
          <a:blip r:embed="rId6">
            <a:alphaModFix/>
          </a:blip>
          <a:srcRect b="0" l="0" r="0" t="0"/>
          <a:stretch/>
        </p:blipFill>
        <p:spPr>
          <a:xfrm>
            <a:off x="8324770" y="3249736"/>
            <a:ext cx="361950" cy="428625"/>
          </a:xfrm>
          <a:prstGeom prst="rect">
            <a:avLst/>
          </a:prstGeom>
          <a:noFill/>
          <a:ln>
            <a:noFill/>
          </a:ln>
        </p:spPr>
      </p:pic>
      <p:pic>
        <p:nvPicPr>
          <p:cNvPr id="502" name="Google Shape;502;p30"/>
          <p:cNvPicPr preferRelativeResize="0"/>
          <p:nvPr/>
        </p:nvPicPr>
        <p:blipFill rotWithShape="1">
          <a:blip r:embed="rId7">
            <a:alphaModFix/>
          </a:blip>
          <a:srcRect b="0" l="0" r="0" t="0"/>
          <a:stretch/>
        </p:blipFill>
        <p:spPr>
          <a:xfrm>
            <a:off x="9025401" y="3214687"/>
            <a:ext cx="352425" cy="352425"/>
          </a:xfrm>
          <a:prstGeom prst="rect">
            <a:avLst/>
          </a:prstGeom>
          <a:noFill/>
          <a:ln>
            <a:noFill/>
          </a:ln>
        </p:spPr>
      </p:pic>
      <p:sp>
        <p:nvSpPr>
          <p:cNvPr id="503" name="Google Shape;503;p30"/>
          <p:cNvSpPr/>
          <p:nvPr/>
        </p:nvSpPr>
        <p:spPr>
          <a:xfrm>
            <a:off x="3210154" y="4784178"/>
            <a:ext cx="6630918" cy="483017"/>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mn-MN" sz="2400">
                <a:solidFill>
                  <a:schemeClr val="dk1"/>
                </a:solidFill>
                <a:latin typeface="Times New Roman"/>
                <a:ea typeface="Times New Roman"/>
                <a:cs typeface="Times New Roman"/>
                <a:sym typeface="Times New Roman"/>
              </a:rPr>
              <a:t>Харьяалахын тийн ялгалын –ын, -ийн, -ы, ий</a:t>
            </a:r>
            <a:endParaRPr i="1" sz="2800">
              <a:solidFill>
                <a:schemeClr val="dk1"/>
              </a:solidFill>
              <a:latin typeface="Times New Roman"/>
              <a:ea typeface="Times New Roman"/>
              <a:cs typeface="Times New Roman"/>
              <a:sym typeface="Times New Roman"/>
            </a:endParaRPr>
          </a:p>
        </p:txBody>
      </p:sp>
      <p:sp>
        <p:nvSpPr>
          <p:cNvPr id="504" name="Google Shape;504;p30"/>
          <p:cNvSpPr/>
          <p:nvPr/>
        </p:nvSpPr>
        <p:spPr>
          <a:xfrm>
            <a:off x="4205259" y="5700817"/>
            <a:ext cx="3799233" cy="7118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Picture by </a:t>
            </a:r>
            <a:endParaRPr i="1" sz="20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i="1" lang="mn-MN" sz="2000">
                <a:solidFill>
                  <a:srgbClr val="000000"/>
                </a:solidFill>
                <a:latin typeface="Times New Roman"/>
                <a:ea typeface="Times New Roman"/>
                <a:cs typeface="Times New Roman"/>
                <a:sym typeface="Times New Roman"/>
              </a:rPr>
              <a:t>“Үндэсний бичиг YI” сурах бичиг</a:t>
            </a:r>
            <a:endParaRPr i="1" sz="2000">
              <a:solidFill>
                <a:schemeClr val="dk1"/>
              </a:solidFill>
              <a:latin typeface="Calibri"/>
              <a:ea typeface="Calibri"/>
              <a:cs typeface="Calibri"/>
              <a:sym typeface="Calibri"/>
            </a:endParaRPr>
          </a:p>
        </p:txBody>
      </p:sp>
      <p:pic>
        <p:nvPicPr>
          <p:cNvPr id="505" name="Google Shape;505;p30"/>
          <p:cNvPicPr preferRelativeResize="0"/>
          <p:nvPr/>
        </p:nvPicPr>
        <p:blipFill rotWithShape="1">
          <a:blip r:embed="rId8">
            <a:alphaModFix/>
          </a:blip>
          <a:srcRect b="0" l="0" r="0" t="0"/>
          <a:stretch/>
        </p:blipFill>
        <p:spPr>
          <a:xfrm>
            <a:off x="99910" y="1376780"/>
            <a:ext cx="1100240" cy="398103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cxnSp>
        <p:nvCxnSpPr>
          <p:cNvPr id="511" name="Google Shape;511;p31"/>
          <p:cNvCxnSpPr/>
          <p:nvPr/>
        </p:nvCxnSpPr>
        <p:spPr>
          <a:xfrm>
            <a:off x="130431" y="880843"/>
            <a:ext cx="11616267" cy="0"/>
          </a:xfrm>
          <a:prstGeom prst="straightConnector1">
            <a:avLst/>
          </a:prstGeom>
          <a:noFill/>
          <a:ln cap="flat" cmpd="sng" w="19050">
            <a:solidFill>
              <a:srgbClr val="FF0000"/>
            </a:solidFill>
            <a:prstDash val="solid"/>
            <a:miter lim="800000"/>
            <a:headEnd len="sm" w="sm" type="none"/>
            <a:tailEnd len="sm" w="sm" type="none"/>
          </a:ln>
        </p:spPr>
      </p:cxnSp>
      <p:sp>
        <p:nvSpPr>
          <p:cNvPr id="512" name="Google Shape;512;p31"/>
          <p:cNvSpPr/>
          <p:nvPr/>
        </p:nvSpPr>
        <p:spPr>
          <a:xfrm>
            <a:off x="3565097" y="1372265"/>
            <a:ext cx="8066375" cy="51706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mn-MN" sz="2400">
                <a:solidFill>
                  <a:schemeClr val="dk1"/>
                </a:solidFill>
                <a:latin typeface="Times New Roman"/>
                <a:ea typeface="Times New Roman"/>
                <a:cs typeface="Times New Roman"/>
                <a:sym typeface="Times New Roman"/>
              </a:rPr>
              <a:t>Эхийг харьцуулж уншаад, монгол бичигт хөрвүүлээрэй. </a:t>
            </a:r>
            <a:endParaRPr i="1" sz="2800">
              <a:solidFill>
                <a:schemeClr val="dk1"/>
              </a:solidFill>
              <a:latin typeface="Times New Roman"/>
              <a:ea typeface="Times New Roman"/>
              <a:cs typeface="Times New Roman"/>
              <a:sym typeface="Times New Roman"/>
            </a:endParaRPr>
          </a:p>
        </p:txBody>
      </p:sp>
      <p:pic>
        <p:nvPicPr>
          <p:cNvPr id="513" name="Google Shape;513;p31"/>
          <p:cNvPicPr preferRelativeResize="0"/>
          <p:nvPr/>
        </p:nvPicPr>
        <p:blipFill rotWithShape="1">
          <a:blip r:embed="rId3">
            <a:alphaModFix/>
          </a:blip>
          <a:srcRect b="0" l="0" r="0" t="0"/>
          <a:stretch/>
        </p:blipFill>
        <p:spPr>
          <a:xfrm>
            <a:off x="702677" y="1889330"/>
            <a:ext cx="4343400" cy="3048000"/>
          </a:xfrm>
          <a:prstGeom prst="rect">
            <a:avLst/>
          </a:prstGeom>
          <a:noFill/>
          <a:ln>
            <a:noFill/>
          </a:ln>
        </p:spPr>
      </p:pic>
      <p:pic>
        <p:nvPicPr>
          <p:cNvPr id="514" name="Google Shape;514;p31"/>
          <p:cNvPicPr preferRelativeResize="0"/>
          <p:nvPr/>
        </p:nvPicPr>
        <p:blipFill rotWithShape="1">
          <a:blip r:embed="rId4">
            <a:alphaModFix/>
          </a:blip>
          <a:srcRect b="0" l="0" r="0" t="0"/>
          <a:stretch/>
        </p:blipFill>
        <p:spPr>
          <a:xfrm>
            <a:off x="5257805" y="2064168"/>
            <a:ext cx="6480255" cy="2836445"/>
          </a:xfrm>
          <a:prstGeom prst="rect">
            <a:avLst/>
          </a:prstGeom>
          <a:noFill/>
          <a:ln>
            <a:noFill/>
          </a:ln>
        </p:spPr>
      </p:pic>
      <p:sp>
        <p:nvSpPr>
          <p:cNvPr id="515" name="Google Shape;515;p31"/>
          <p:cNvSpPr/>
          <p:nvPr/>
        </p:nvSpPr>
        <p:spPr>
          <a:xfrm>
            <a:off x="5181312" y="348624"/>
            <a:ext cx="3424207" cy="417871"/>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1" lang="mn-MN" sz="2000">
                <a:solidFill>
                  <a:schemeClr val="dk1"/>
                </a:solidFill>
                <a:latin typeface="Times New Roman"/>
                <a:ea typeface="Times New Roman"/>
                <a:cs typeface="Times New Roman"/>
                <a:sym typeface="Times New Roman"/>
              </a:rPr>
              <a:t>Гэрийн даалгавар-Homework</a:t>
            </a:r>
            <a:endParaRPr i="1" sz="2000">
              <a:solidFill>
                <a:schemeClr val="dk1"/>
              </a:solidFill>
              <a:latin typeface="Times New Roman"/>
              <a:ea typeface="Times New Roman"/>
              <a:cs typeface="Times New Roman"/>
              <a:sym typeface="Times New Roman"/>
            </a:endParaRPr>
          </a:p>
        </p:txBody>
      </p:sp>
      <p:pic>
        <p:nvPicPr>
          <p:cNvPr id="516" name="Google Shape;516;p31"/>
          <p:cNvPicPr preferRelativeResize="0"/>
          <p:nvPr/>
        </p:nvPicPr>
        <p:blipFill rotWithShape="1">
          <a:blip r:embed="rId5">
            <a:alphaModFix/>
          </a:blip>
          <a:srcRect b="0" l="0" r="0" t="0"/>
          <a:stretch/>
        </p:blipFill>
        <p:spPr>
          <a:xfrm>
            <a:off x="10321016" y="5830641"/>
            <a:ext cx="1792141" cy="909913"/>
          </a:xfrm>
          <a:prstGeom prst="ellipse">
            <a:avLst/>
          </a:prstGeom>
          <a:noFill/>
          <a:ln>
            <a:noFill/>
          </a:ln>
        </p:spPr>
      </p:pic>
      <p:pic>
        <p:nvPicPr>
          <p:cNvPr id="517" name="Google Shape;517;p31"/>
          <p:cNvPicPr preferRelativeResize="0"/>
          <p:nvPr/>
        </p:nvPicPr>
        <p:blipFill rotWithShape="1">
          <a:blip r:embed="rId6">
            <a:alphaModFix/>
          </a:blip>
          <a:srcRect b="0" l="0" r="0" t="0"/>
          <a:stretch/>
        </p:blipFill>
        <p:spPr>
          <a:xfrm>
            <a:off x="-128693" y="1362492"/>
            <a:ext cx="1100240" cy="398103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cxnSp>
        <p:nvCxnSpPr>
          <p:cNvPr id="522" name="Google Shape;522;p32"/>
          <p:cNvCxnSpPr/>
          <p:nvPr/>
        </p:nvCxnSpPr>
        <p:spPr>
          <a:xfrm>
            <a:off x="2327668" y="1151033"/>
            <a:ext cx="7287820" cy="9525"/>
          </a:xfrm>
          <a:prstGeom prst="straightConnector1">
            <a:avLst/>
          </a:prstGeom>
          <a:noFill/>
          <a:ln cap="flat" cmpd="sng" w="38100">
            <a:solidFill>
              <a:srgbClr val="C00000"/>
            </a:solidFill>
            <a:prstDash val="solid"/>
            <a:miter lim="800000"/>
            <a:headEnd len="sm" w="sm" type="none"/>
            <a:tailEnd len="sm" w="sm" type="none"/>
          </a:ln>
        </p:spPr>
      </p:cxnSp>
      <p:sp>
        <p:nvSpPr>
          <p:cNvPr id="523" name="Google Shape;523;p32"/>
          <p:cNvSpPr txBox="1"/>
          <p:nvPr>
            <p:ph type="title"/>
          </p:nvPr>
        </p:nvSpPr>
        <p:spPr>
          <a:xfrm>
            <a:off x="2327668" y="509771"/>
            <a:ext cx="7287820" cy="607148"/>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2000"/>
              <a:buFont typeface="Times New Roman"/>
              <a:buNone/>
            </a:pPr>
            <a:r>
              <a:rPr b="1" lang="mn-MN" sz="2000">
                <a:latin typeface="Times New Roman"/>
                <a:ea typeface="Times New Roman"/>
                <a:cs typeface="Times New Roman"/>
                <a:sym typeface="Times New Roman"/>
              </a:rPr>
              <a:t>Ашигласан ном, материал-</a:t>
            </a:r>
            <a:r>
              <a:rPr b="1" i="1" lang="mn-MN" sz="2400">
                <a:latin typeface="Times New Roman"/>
                <a:ea typeface="Times New Roman"/>
                <a:cs typeface="Times New Roman"/>
                <a:sym typeface="Times New Roman"/>
              </a:rPr>
              <a:t>Reference</a:t>
            </a:r>
            <a:endParaRPr b="1" i="1" sz="2400">
              <a:latin typeface="Times New Roman"/>
              <a:ea typeface="Times New Roman"/>
              <a:cs typeface="Times New Roman"/>
              <a:sym typeface="Times New Roman"/>
            </a:endParaRPr>
          </a:p>
        </p:txBody>
      </p:sp>
      <p:sp>
        <p:nvSpPr>
          <p:cNvPr id="524" name="Google Shape;524;p32"/>
          <p:cNvSpPr txBox="1"/>
          <p:nvPr/>
        </p:nvSpPr>
        <p:spPr>
          <a:xfrm>
            <a:off x="1916533" y="2007752"/>
            <a:ext cx="9458327" cy="4278748"/>
          </a:xfrm>
          <a:prstGeom prst="rect">
            <a:avLst/>
          </a:prstGeom>
          <a:noFill/>
          <a:ln>
            <a:noFill/>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Clr>
                <a:schemeClr val="dk1"/>
              </a:buClr>
              <a:buSzPts val="2400"/>
              <a:buFont typeface="Times New Roman"/>
              <a:buNone/>
            </a:pPr>
            <a:r>
              <a:rPr lang="mn-MN" sz="2400" u="sng">
                <a:solidFill>
                  <a:schemeClr val="dk1"/>
                </a:solidFill>
                <a:latin typeface="Times New Roman"/>
                <a:ea typeface="Times New Roman"/>
                <a:cs typeface="Times New Roman"/>
                <a:sym typeface="Times New Roman"/>
              </a:rPr>
              <a:t>Ашигласан ном: </a:t>
            </a:r>
            <a:endParaRPr sz="2400">
              <a:solidFill>
                <a:schemeClr val="dk1"/>
              </a:solidFill>
              <a:latin typeface="Times New Roman"/>
              <a:ea typeface="Times New Roman"/>
              <a:cs typeface="Times New Roman"/>
              <a:sym typeface="Times New Roman"/>
            </a:endParaRPr>
          </a:p>
          <a:p>
            <a:pPr indent="-457200" lvl="0" marL="457200" marR="0" rtl="0" algn="just">
              <a:lnSpc>
                <a:spcPct val="115000"/>
              </a:lnSpc>
              <a:spcBef>
                <a:spcPts val="0"/>
              </a:spcBef>
              <a:spcAft>
                <a:spcPts val="0"/>
              </a:spcAft>
              <a:buClr>
                <a:schemeClr val="dk1"/>
              </a:buClr>
              <a:buSzPts val="2400"/>
              <a:buFont typeface="Times New Roman"/>
              <a:buAutoNum type="arabicPeriod"/>
            </a:pPr>
            <a:r>
              <a:rPr i="1" lang="mn-MN" sz="2400">
                <a:solidFill>
                  <a:schemeClr val="dk1"/>
                </a:solidFill>
                <a:latin typeface="Times New Roman"/>
                <a:ea typeface="Times New Roman"/>
                <a:cs typeface="Times New Roman"/>
                <a:sym typeface="Times New Roman"/>
              </a:rPr>
              <a:t>Чоймаа.Ш, Алтанцэцэг.М, Монгол бичгийн сурах бичиг УБ.,1992</a:t>
            </a:r>
            <a:endParaRPr/>
          </a:p>
          <a:p>
            <a:pPr indent="-514350" lvl="0" marL="514350" marR="0" rtl="0" algn="just">
              <a:lnSpc>
                <a:spcPct val="115000"/>
              </a:lnSpc>
              <a:spcBef>
                <a:spcPts val="0"/>
              </a:spcBef>
              <a:spcAft>
                <a:spcPts val="0"/>
              </a:spcAft>
              <a:buClr>
                <a:schemeClr val="dk1"/>
              </a:buClr>
              <a:buSzPts val="2400"/>
              <a:buFont typeface="Times New Roman"/>
              <a:buAutoNum type="arabicPeriod"/>
            </a:pPr>
            <a:r>
              <a:rPr i="1" lang="mn-MN" sz="2400">
                <a:solidFill>
                  <a:schemeClr val="dk1"/>
                </a:solidFill>
                <a:latin typeface="Times New Roman"/>
                <a:ea typeface="Times New Roman"/>
                <a:cs typeface="Times New Roman"/>
                <a:sym typeface="Times New Roman"/>
              </a:rPr>
              <a:t>Үндэсний бичиг-IY. УБ.,2019</a:t>
            </a:r>
            <a:endParaRPr/>
          </a:p>
          <a:p>
            <a:pPr indent="-514350" lvl="0" marL="514350" marR="0" rtl="0" algn="just">
              <a:lnSpc>
                <a:spcPct val="115000"/>
              </a:lnSpc>
              <a:spcBef>
                <a:spcPts val="0"/>
              </a:spcBef>
              <a:spcAft>
                <a:spcPts val="0"/>
              </a:spcAft>
              <a:buClr>
                <a:schemeClr val="dk1"/>
              </a:buClr>
              <a:buSzPts val="2400"/>
              <a:buFont typeface="Times New Roman"/>
              <a:buAutoNum type="arabicPeriod"/>
            </a:pPr>
            <a:r>
              <a:rPr i="1" lang="mn-MN" sz="2400">
                <a:solidFill>
                  <a:schemeClr val="dk1"/>
                </a:solidFill>
                <a:latin typeface="Times New Roman"/>
                <a:ea typeface="Times New Roman"/>
                <a:cs typeface="Times New Roman"/>
                <a:sym typeface="Times New Roman"/>
              </a:rPr>
              <a:t>Эх хэл бичиг сэтгүүл. УБ.,2012 №1</a:t>
            </a:r>
            <a:endParaRPr/>
          </a:p>
          <a:p>
            <a:pPr indent="0" lvl="0" marL="0" marR="0" rtl="0" algn="just">
              <a:lnSpc>
                <a:spcPct val="115000"/>
              </a:lnSpc>
              <a:spcBef>
                <a:spcPts val="0"/>
              </a:spcBef>
              <a:spcAft>
                <a:spcPts val="0"/>
              </a:spcAft>
              <a:buClr>
                <a:schemeClr val="dk1"/>
              </a:buClr>
              <a:buSzPts val="2400"/>
              <a:buFont typeface="Calibri"/>
              <a:buNone/>
            </a:pPr>
            <a:r>
              <a:t/>
            </a:r>
            <a:endParaRPr sz="2400">
              <a:solidFill>
                <a:schemeClr val="dk1"/>
              </a:solidFill>
              <a:latin typeface="Times New Roman"/>
              <a:ea typeface="Times New Roman"/>
              <a:cs typeface="Times New Roman"/>
              <a:sym typeface="Times New Roman"/>
            </a:endParaRPr>
          </a:p>
          <a:p>
            <a:pPr indent="0" lvl="0" marL="0" marR="0" rtl="0" algn="just">
              <a:lnSpc>
                <a:spcPct val="115000"/>
              </a:lnSpc>
              <a:spcBef>
                <a:spcPts val="0"/>
              </a:spcBef>
              <a:spcAft>
                <a:spcPts val="0"/>
              </a:spcAft>
              <a:buClr>
                <a:schemeClr val="dk1"/>
              </a:buClr>
              <a:buSzPts val="2400"/>
              <a:buFont typeface="Times New Roman"/>
              <a:buNone/>
            </a:pPr>
            <a:r>
              <a:rPr lang="mn-MN" sz="2400" u="sng">
                <a:solidFill>
                  <a:schemeClr val="dk1"/>
                </a:solidFill>
                <a:latin typeface="Times New Roman"/>
                <a:ea typeface="Times New Roman"/>
                <a:cs typeface="Times New Roman"/>
                <a:sym typeface="Times New Roman"/>
              </a:rPr>
              <a:t>Ашигласан материал: </a:t>
            </a:r>
            <a:endParaRPr/>
          </a:p>
          <a:p>
            <a:pPr indent="-514350" lvl="0" marL="514350" marR="0" rtl="0" algn="l">
              <a:lnSpc>
                <a:spcPct val="90000"/>
              </a:lnSpc>
              <a:spcBef>
                <a:spcPts val="0"/>
              </a:spcBef>
              <a:spcAft>
                <a:spcPts val="0"/>
              </a:spcAft>
              <a:buClr>
                <a:schemeClr val="dk1"/>
              </a:buClr>
              <a:buSzPts val="2400"/>
              <a:buFont typeface="Times New Roman"/>
              <a:buAutoNum type="arabicPeriod"/>
            </a:pPr>
            <a:r>
              <a:rPr i="1" lang="mn-MN" sz="2400">
                <a:solidFill>
                  <a:schemeClr val="dk1"/>
                </a:solidFill>
                <a:latin typeface="Times New Roman"/>
                <a:ea typeface="Times New Roman"/>
                <a:cs typeface="Times New Roman"/>
                <a:sym typeface="Times New Roman"/>
              </a:rPr>
              <a:t>Google.com</a:t>
            </a:r>
            <a:endParaRPr i="1" sz="2400">
              <a:solidFill>
                <a:schemeClr val="dk1"/>
              </a:solidFill>
              <a:latin typeface="Times New Roman"/>
              <a:ea typeface="Times New Roman"/>
              <a:cs typeface="Times New Roman"/>
              <a:sym typeface="Times New Roman"/>
            </a:endParaRPr>
          </a:p>
          <a:p>
            <a:pPr indent="-514350" lvl="0" marL="514350" marR="0" rtl="0" algn="l">
              <a:lnSpc>
                <a:spcPct val="90000"/>
              </a:lnSpc>
              <a:spcBef>
                <a:spcPts val="0"/>
              </a:spcBef>
              <a:spcAft>
                <a:spcPts val="0"/>
              </a:spcAft>
              <a:buClr>
                <a:schemeClr val="dk1"/>
              </a:buClr>
              <a:buSzPts val="2400"/>
              <a:buFont typeface="Times New Roman"/>
              <a:buAutoNum type="arabicPeriod"/>
            </a:pPr>
            <a:r>
              <a:rPr i="1" lang="mn-MN" sz="2400">
                <a:solidFill>
                  <a:schemeClr val="dk1"/>
                </a:solidFill>
                <a:latin typeface="Times New Roman"/>
                <a:ea typeface="Times New Roman"/>
                <a:cs typeface="Times New Roman"/>
                <a:sym typeface="Times New Roman"/>
              </a:rPr>
              <a:t>Yutube.com</a:t>
            </a:r>
            <a:endParaRPr i="1" sz="2400">
              <a:solidFill>
                <a:schemeClr val="dk1"/>
              </a:solidFill>
              <a:latin typeface="Times New Roman"/>
              <a:ea typeface="Times New Roman"/>
              <a:cs typeface="Times New Roman"/>
              <a:sym typeface="Times New Roman"/>
            </a:endParaRPr>
          </a:p>
          <a:p>
            <a:pPr indent="-514350" lvl="0" marL="514350" marR="0" rtl="0" algn="l">
              <a:lnSpc>
                <a:spcPct val="90000"/>
              </a:lnSpc>
              <a:spcBef>
                <a:spcPts val="0"/>
              </a:spcBef>
              <a:spcAft>
                <a:spcPts val="0"/>
              </a:spcAft>
              <a:buClr>
                <a:schemeClr val="dk1"/>
              </a:buClr>
              <a:buSzPts val="2400"/>
              <a:buFont typeface="Times New Roman"/>
              <a:buAutoNum type="arabicPeriod"/>
            </a:pPr>
            <a:r>
              <a:rPr i="1" lang="mn-MN" sz="2400">
                <a:solidFill>
                  <a:schemeClr val="dk1"/>
                </a:solidFill>
                <a:latin typeface="Times New Roman"/>
                <a:ea typeface="Times New Roman"/>
                <a:cs typeface="Times New Roman"/>
                <a:sym typeface="Times New Roman"/>
              </a:rPr>
              <a:t>Үндэсний бичгийн видео хичээл: БСШУЯ, УБ.,2015 </a:t>
            </a:r>
            <a:endParaRPr/>
          </a:p>
          <a:p>
            <a:pPr indent="-514350" lvl="0" marL="514350" marR="0" rtl="0" algn="l">
              <a:lnSpc>
                <a:spcPct val="90000"/>
              </a:lnSpc>
              <a:spcBef>
                <a:spcPts val="0"/>
              </a:spcBef>
              <a:spcAft>
                <a:spcPts val="0"/>
              </a:spcAft>
              <a:buClr>
                <a:schemeClr val="dk1"/>
              </a:buClr>
              <a:buSzPts val="2400"/>
              <a:buFont typeface="Times New Roman"/>
              <a:buAutoNum type="arabicPeriod"/>
            </a:pPr>
            <a:r>
              <a:rPr i="1" lang="mn-MN" sz="2400">
                <a:solidFill>
                  <a:schemeClr val="dk1"/>
                </a:solidFill>
                <a:latin typeface="Times New Roman"/>
                <a:ea typeface="Times New Roman"/>
                <a:cs typeface="Times New Roman"/>
                <a:sym typeface="Times New Roman"/>
              </a:rPr>
              <a:t>Монгол бичгийн сургалтын үзүүлэн материал </a:t>
            </a:r>
            <a:endParaRPr/>
          </a:p>
          <a:p>
            <a:pPr indent="0" lvl="0" marL="0" marR="0" rtl="0" algn="just">
              <a:lnSpc>
                <a:spcPct val="115000"/>
              </a:lnSpc>
              <a:spcBef>
                <a:spcPts val="0"/>
              </a:spcBef>
              <a:spcAft>
                <a:spcPts val="0"/>
              </a:spcAft>
              <a:buClr>
                <a:schemeClr val="dk1"/>
              </a:buClr>
              <a:buSzPts val="2800"/>
              <a:buFont typeface="Calibri"/>
              <a:buNone/>
            </a:pPr>
            <a:r>
              <a:t/>
            </a:r>
            <a:endParaRPr sz="2800">
              <a:solidFill>
                <a:schemeClr val="dk1"/>
              </a:solidFill>
              <a:latin typeface="Times New Roman"/>
              <a:ea typeface="Times New Roman"/>
              <a:cs typeface="Times New Roman"/>
              <a:sym typeface="Times New Roman"/>
            </a:endParaRPr>
          </a:p>
        </p:txBody>
      </p:sp>
      <p:pic>
        <p:nvPicPr>
          <p:cNvPr id="525" name="Google Shape;525;p32"/>
          <p:cNvPicPr preferRelativeResize="0"/>
          <p:nvPr/>
        </p:nvPicPr>
        <p:blipFill rotWithShape="1">
          <a:blip r:embed="rId3">
            <a:alphaModFix/>
          </a:blip>
          <a:srcRect b="0" l="0" r="0" t="0"/>
          <a:stretch/>
        </p:blipFill>
        <p:spPr>
          <a:xfrm>
            <a:off x="10396516" y="5939698"/>
            <a:ext cx="1792141" cy="909913"/>
          </a:xfrm>
          <a:prstGeom prst="ellipse">
            <a:avLst/>
          </a:prstGeom>
          <a:noFill/>
          <a:ln>
            <a:noFill/>
          </a:ln>
        </p:spPr>
      </p:pic>
      <p:pic>
        <p:nvPicPr>
          <p:cNvPr id="526" name="Google Shape;526;p32"/>
          <p:cNvPicPr preferRelativeResize="0"/>
          <p:nvPr/>
        </p:nvPicPr>
        <p:blipFill rotWithShape="1">
          <a:blip r:embed="rId4">
            <a:alphaModFix/>
          </a:blip>
          <a:srcRect b="0" l="0" r="0" t="0"/>
          <a:stretch/>
        </p:blipFill>
        <p:spPr>
          <a:xfrm>
            <a:off x="99910" y="1362492"/>
            <a:ext cx="1100240" cy="3981033"/>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2022-03-27T06:32:54Z</dcterms:created>
  <dc:creator>Windows User</dc:creator>
</cp:coreProperties>
</file>