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</p:sldIdLst>
  <p:sldSz cy="6858000" cx="12192000"/>
  <p:notesSz cx="6797675" cy="9928225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7" roundtripDataSignature="AMtx7mhPX56vRJizjbIgE+Qc68oqVKz7u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11" Type="http://schemas.openxmlformats.org/officeDocument/2006/relationships/slide" Target="slides/slide7.xml"/><Relationship Id="rId33" Type="http://schemas.openxmlformats.org/officeDocument/2006/relationships/slide" Target="slides/slide29.xml"/><Relationship Id="rId10" Type="http://schemas.openxmlformats.org/officeDocument/2006/relationships/slide" Target="slides/slide6.xml"/><Relationship Id="rId32" Type="http://schemas.openxmlformats.org/officeDocument/2006/relationships/slide" Target="slides/slide28.xml"/><Relationship Id="rId13" Type="http://schemas.openxmlformats.org/officeDocument/2006/relationships/slide" Target="slides/slide9.xml"/><Relationship Id="rId35" Type="http://schemas.openxmlformats.org/officeDocument/2006/relationships/slide" Target="slides/slide31.xml"/><Relationship Id="rId12" Type="http://schemas.openxmlformats.org/officeDocument/2006/relationships/slide" Target="slides/slide8.xml"/><Relationship Id="rId34" Type="http://schemas.openxmlformats.org/officeDocument/2006/relationships/slide" Target="slides/slide30.xml"/><Relationship Id="rId15" Type="http://schemas.openxmlformats.org/officeDocument/2006/relationships/slide" Target="slides/slide11.xml"/><Relationship Id="rId37" Type="http://customschemas.google.com/relationships/presentationmetadata" Target="metadata"/><Relationship Id="rId14" Type="http://schemas.openxmlformats.org/officeDocument/2006/relationships/slide" Target="slides/slide10.xml"/><Relationship Id="rId36" Type="http://schemas.openxmlformats.org/officeDocument/2006/relationships/slide" Target="slides/slide32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0443" y="0"/>
            <a:ext cx="2945659" cy="49813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p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3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8" name="Google Shape;118;p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9" name="Google Shape;119;p4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5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8" name="Google Shape;138;p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9" name="Google Shape;139;p6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p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9" name="Google Shape;149;p7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8" name="Google Shape;158;p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p8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7" name="Google Shape;167;p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8" name="Google Shape;168;p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1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7" name="Google Shape;177;p1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8" name="Google Shape;178;p1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1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6" name="Google Shape;186;p1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1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1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7" name="Google Shape;207;p1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12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1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9" name="Google Shape;219;p1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1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8" name="Google Shape;228;p1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6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1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8" name="Google Shape;238;p1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8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" name="Google Shape;249;p1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0" name="Google Shape;250;p1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7" name="Shape 2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" name="Google Shape;258;p1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9" name="Google Shape;259;p1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1" name="Google Shape;271;p1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1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0" name="Google Shape;280;p1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2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6" name="Google Shape;296;p2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2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2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7" name="Google Shape;317;p2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3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7" name="Google Shape;327;p23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4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5" name="Google Shape;345;p24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25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5" name="Google Shape;355;p25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26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4" name="Google Shape;364;p26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27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0" name="Google Shape;380;p27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p28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1" name="Google Shape;391;p28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29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00" name="Google Shape;400;p29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29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30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11" name="Google Shape;411;p30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2" name="Google Shape;412;p30:notes"/>
          <p:cNvSpPr txBox="1"/>
          <p:nvPr>
            <p:ph idx="12" type="sldNum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31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2" name="Google Shape;422;p31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p32:notes"/>
          <p:cNvSpPr txBox="1"/>
          <p:nvPr>
            <p:ph idx="1" type="body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30" name="Google Shape;430;p32:notes"/>
          <p:cNvSpPr/>
          <p:nvPr>
            <p:ph idx="2" type="sldImg"/>
          </p:nvPr>
        </p:nvSpPr>
        <p:spPr>
          <a:xfrm>
            <a:off x="422275" y="1241425"/>
            <a:ext cx="5953125" cy="334962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3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4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4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4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1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61" name="Google Shape;61;p41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2" name="Google Shape;62;p4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4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4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2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42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42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9" name="Google Shape;69;p4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3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4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4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4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44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44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1" name="Google Shape;81;p4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3" name="Google Shape;83;p4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33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9.png"/><Relationship Id="rId4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4.png"/><Relationship Id="rId4" Type="http://schemas.openxmlformats.org/officeDocument/2006/relationships/image" Target="../media/image5.png"/><Relationship Id="rId5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8.png"/><Relationship Id="rId4" Type="http://schemas.openxmlformats.org/officeDocument/2006/relationships/image" Target="../media/image17.png"/><Relationship Id="rId5" Type="http://schemas.openxmlformats.org/officeDocument/2006/relationships/image" Target="../media/image15.png"/><Relationship Id="rId6" Type="http://schemas.openxmlformats.org/officeDocument/2006/relationships/image" Target="../media/image42.png"/><Relationship Id="rId7" Type="http://schemas.openxmlformats.org/officeDocument/2006/relationships/image" Target="../media/image23.png"/><Relationship Id="rId8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4.png"/><Relationship Id="rId4" Type="http://schemas.openxmlformats.org/officeDocument/2006/relationships/image" Target="../media/image27.png"/><Relationship Id="rId5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24.jpg"/><Relationship Id="rId4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9.png"/><Relationship Id="rId4" Type="http://schemas.openxmlformats.org/officeDocument/2006/relationships/image" Target="../media/image20.png"/><Relationship Id="rId5" Type="http://schemas.openxmlformats.org/officeDocument/2006/relationships/image" Target="../media/image10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5.jpg"/><Relationship Id="rId4" Type="http://schemas.openxmlformats.org/officeDocument/2006/relationships/image" Target="../media/image21.png"/><Relationship Id="rId5" Type="http://schemas.openxmlformats.org/officeDocument/2006/relationships/image" Target="../media/image22.png"/><Relationship Id="rId6" Type="http://schemas.openxmlformats.org/officeDocument/2006/relationships/image" Target="../media/image26.png"/><Relationship Id="rId7" Type="http://schemas.openxmlformats.org/officeDocument/2006/relationships/image" Target="../media/image10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0.png"/><Relationship Id="rId4" Type="http://schemas.openxmlformats.org/officeDocument/2006/relationships/image" Target="../media/image1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8.jpg"/><Relationship Id="rId4" Type="http://schemas.openxmlformats.org/officeDocument/2006/relationships/image" Target="../media/image10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1.png"/><Relationship Id="rId4" Type="http://schemas.openxmlformats.org/officeDocument/2006/relationships/image" Target="../media/image10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9.png"/><Relationship Id="rId4" Type="http://schemas.openxmlformats.org/officeDocument/2006/relationships/image" Target="../media/image32.png"/><Relationship Id="rId10" Type="http://schemas.openxmlformats.org/officeDocument/2006/relationships/image" Target="../media/image10.png"/><Relationship Id="rId9" Type="http://schemas.openxmlformats.org/officeDocument/2006/relationships/image" Target="../media/image45.png"/><Relationship Id="rId5" Type="http://schemas.openxmlformats.org/officeDocument/2006/relationships/image" Target="../media/image39.png"/><Relationship Id="rId6" Type="http://schemas.openxmlformats.org/officeDocument/2006/relationships/image" Target="../media/image33.png"/><Relationship Id="rId7" Type="http://schemas.openxmlformats.org/officeDocument/2006/relationships/image" Target="../media/image40.png"/><Relationship Id="rId8" Type="http://schemas.openxmlformats.org/officeDocument/2006/relationships/image" Target="../media/image37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5.png"/><Relationship Id="rId4" Type="http://schemas.openxmlformats.org/officeDocument/2006/relationships/image" Target="../media/image1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6.png"/><Relationship Id="rId4" Type="http://schemas.openxmlformats.org/officeDocument/2006/relationships/image" Target="../media/image38.png"/><Relationship Id="rId5" Type="http://schemas.openxmlformats.org/officeDocument/2006/relationships/image" Target="../media/image41.png"/><Relationship Id="rId6" Type="http://schemas.openxmlformats.org/officeDocument/2006/relationships/image" Target="../media/image43.png"/><Relationship Id="rId7" Type="http://schemas.openxmlformats.org/officeDocument/2006/relationships/image" Target="../media/image1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6.png"/><Relationship Id="rId4" Type="http://schemas.openxmlformats.org/officeDocument/2006/relationships/image" Target="../media/image48.png"/><Relationship Id="rId5" Type="http://schemas.openxmlformats.org/officeDocument/2006/relationships/image" Target="../media/image1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7.png"/><Relationship Id="rId4" Type="http://schemas.openxmlformats.org/officeDocument/2006/relationships/image" Target="../media/image44.png"/><Relationship Id="rId11" Type="http://schemas.openxmlformats.org/officeDocument/2006/relationships/image" Target="../media/image10.png"/><Relationship Id="rId10" Type="http://schemas.openxmlformats.org/officeDocument/2006/relationships/image" Target="../media/image60.png"/><Relationship Id="rId9" Type="http://schemas.openxmlformats.org/officeDocument/2006/relationships/image" Target="../media/image54.png"/><Relationship Id="rId5" Type="http://schemas.openxmlformats.org/officeDocument/2006/relationships/image" Target="../media/image70.png"/><Relationship Id="rId6" Type="http://schemas.openxmlformats.org/officeDocument/2006/relationships/image" Target="../media/image50.png"/><Relationship Id="rId7" Type="http://schemas.openxmlformats.org/officeDocument/2006/relationships/image" Target="../media/image51.png"/><Relationship Id="rId8" Type="http://schemas.openxmlformats.org/officeDocument/2006/relationships/image" Target="../media/image49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52.png"/><Relationship Id="rId4" Type="http://schemas.openxmlformats.org/officeDocument/2006/relationships/image" Target="../media/image10.png"/><Relationship Id="rId5" Type="http://schemas.openxmlformats.org/officeDocument/2006/relationships/image" Target="../media/image55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53.png"/><Relationship Id="rId4" Type="http://schemas.openxmlformats.org/officeDocument/2006/relationships/image" Target="../media/image1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59.png"/><Relationship Id="rId4" Type="http://schemas.openxmlformats.org/officeDocument/2006/relationships/image" Target="../media/image68.png"/><Relationship Id="rId5" Type="http://schemas.openxmlformats.org/officeDocument/2006/relationships/image" Target="../media/image57.png"/><Relationship Id="rId6" Type="http://schemas.openxmlformats.org/officeDocument/2006/relationships/image" Target="../media/image63.png"/><Relationship Id="rId7" Type="http://schemas.openxmlformats.org/officeDocument/2006/relationships/image" Target="../media/image10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67.png"/><Relationship Id="rId4" Type="http://schemas.openxmlformats.org/officeDocument/2006/relationships/image" Target="../media/image62.png"/><Relationship Id="rId5" Type="http://schemas.openxmlformats.org/officeDocument/2006/relationships/image" Target="../media/image10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66.png"/><Relationship Id="rId4" Type="http://schemas.openxmlformats.org/officeDocument/2006/relationships/image" Target="../media/image10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56.png"/><Relationship Id="rId4" Type="http://schemas.openxmlformats.org/officeDocument/2006/relationships/image" Target="../media/image58.png"/><Relationship Id="rId5" Type="http://schemas.openxmlformats.org/officeDocument/2006/relationships/image" Target="../media/image10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61.png"/><Relationship Id="rId4" Type="http://schemas.openxmlformats.org/officeDocument/2006/relationships/image" Target="../media/image65.png"/><Relationship Id="rId5" Type="http://schemas.openxmlformats.org/officeDocument/2006/relationships/image" Target="../media/image10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0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69.png"/><Relationship Id="rId4" Type="http://schemas.openxmlformats.org/officeDocument/2006/relationships/image" Target="../media/image64.png"/><Relationship Id="rId5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/>
          <p:nvPr/>
        </p:nvSpPr>
        <p:spPr>
          <a:xfrm>
            <a:off x="3024743" y="5063911"/>
            <a:ext cx="5127462" cy="59101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b="1" i="0" sz="2000" u="none" cap="none" strike="noStrike">
              <a:solidFill>
                <a:srgbClr val="007E5D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Багш: </a:t>
            </a: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магистр</a:t>
            </a:r>
            <a:r>
              <a:rPr b="1" i="0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С.Басбиш</a:t>
            </a:r>
            <a:endParaRPr/>
          </a:p>
        </p:txBody>
      </p:sp>
      <p:pic>
        <p:nvPicPr>
          <p:cNvPr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19476" y="2019286"/>
            <a:ext cx="2809875" cy="428625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4002170" y="2538341"/>
            <a:ext cx="6370556" cy="74775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Сэдэв: Гийгүүлэгч үсэг: 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Нумт үсэг буюу Га, Ха, Ба, (НГ)-их инхлэг </a:t>
            </a:r>
            <a:endParaRPr b="1" i="0" sz="11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4002169" y="524608"/>
            <a:ext cx="6788457" cy="57908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b="1" i="0" lang="en-US" sz="2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Монгол бичгийн хичээл №3</a:t>
            </a:r>
            <a:endParaRPr b="1" i="0" sz="24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2" name="Google Shape;92;p1"/>
          <p:cNvSpPr/>
          <p:nvPr/>
        </p:nvSpPr>
        <p:spPr>
          <a:xfrm>
            <a:off x="5194605" y="3286862"/>
            <a:ext cx="4403583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/Topic: Consonants: Ga, Ha, Ba, Ng /</a:t>
            </a:r>
            <a:endParaRPr b="1" i="1" sz="105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93" name="Google Shape;93;p1"/>
          <p:cNvSpPr txBox="1"/>
          <p:nvPr/>
        </p:nvSpPr>
        <p:spPr>
          <a:xfrm>
            <a:off x="4002169" y="1152539"/>
            <a:ext cx="6788457" cy="29432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Mongolian Traditional Scripture Lecture №3</a:t>
            </a:r>
            <a:endParaRPr b="1" i="0" sz="2000" u="none" cap="none" strike="noStrike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94" name="Google Shape;94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958805" y="5360760"/>
            <a:ext cx="3233195" cy="1483246"/>
          </a:xfrm>
          <a:prstGeom prst="ellipse">
            <a:avLst/>
          </a:prstGeom>
          <a:noFill/>
          <a:ln>
            <a:noFill/>
          </a:ln>
        </p:spPr>
      </p:pic>
      <p:sp>
        <p:nvSpPr>
          <p:cNvPr id="95" name="Google Shape;95;p1"/>
          <p:cNvSpPr/>
          <p:nvPr/>
        </p:nvSpPr>
        <p:spPr>
          <a:xfrm>
            <a:off x="3784870" y="5610899"/>
            <a:ext cx="3713196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1" lang="en-US" sz="2000" u="none" cap="none" strike="noStrike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Professor Basbish Sanzaijav, M.A.</a:t>
            </a:r>
            <a:endParaRPr b="1" i="1" sz="20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1" name="Google Shape;101;p2"/>
          <p:cNvCxnSpPr/>
          <p:nvPr/>
        </p:nvCxnSpPr>
        <p:spPr>
          <a:xfrm flipH="1" rot="10800000">
            <a:off x="2499118" y="1257300"/>
            <a:ext cx="7344964" cy="19050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02" name="Google Shape;102;p2"/>
          <p:cNvSpPr/>
          <p:nvPr/>
        </p:nvSpPr>
        <p:spPr>
          <a:xfrm>
            <a:off x="4200525" y="776288"/>
            <a:ext cx="539353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Хичээлийн агуулга - Lecture content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3" name="Google Shape;103;p2"/>
          <p:cNvSpPr txBox="1"/>
          <p:nvPr>
            <p:ph idx="1" type="body"/>
          </p:nvPr>
        </p:nvSpPr>
        <p:spPr>
          <a:xfrm>
            <a:off x="2609112" y="2329752"/>
            <a:ext cx="8247309" cy="25469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20000"/>
          </a:bodyPr>
          <a:lstStyle/>
          <a:p>
            <a:pPr indent="-491490" lvl="0" marL="51435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- </a:t>
            </a:r>
            <a:r>
              <a:rPr i="1" lang="en-US" sz="24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previous, Lecture 2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9149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Га үсэг-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Ga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9149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Ха үсэг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-Ha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9149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Ба үсэг-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Ba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9149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AutoNum type="arabicPeriod"/>
            </a:pPr>
            <a:r>
              <a:rPr lang="en-US" sz="2400">
                <a:latin typeface="Times New Roman"/>
                <a:ea typeface="Times New Roman"/>
                <a:cs typeface="Times New Roman"/>
                <a:sym typeface="Times New Roman"/>
              </a:rPr>
              <a:t>Нг үсэг (их инхлэг)- </a:t>
            </a:r>
            <a:r>
              <a:rPr i="1" lang="en-US" sz="2400">
                <a:latin typeface="Times New Roman"/>
                <a:ea typeface="Times New Roman"/>
                <a:cs typeface="Times New Roman"/>
                <a:sym typeface="Times New Roman"/>
              </a:rPr>
              <a:t>ng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3365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  <a:p>
            <a:pPr indent="-336550" lvl="0" marL="51435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t/>
            </a:r>
            <a:endParaRPr/>
          </a:p>
        </p:txBody>
      </p:sp>
      <p:pic>
        <p:nvPicPr>
          <p:cNvPr id="104" name="Google Shape;104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944517" y="5357684"/>
            <a:ext cx="3233195" cy="1483246"/>
          </a:xfrm>
          <a:prstGeom prst="ellipse">
            <a:avLst/>
          </a:prstGeom>
          <a:noFill/>
          <a:ln>
            <a:noFill/>
          </a:ln>
        </p:spPr>
      </p:pic>
      <p:pic>
        <p:nvPicPr>
          <p:cNvPr id="105" name="Google Shape;105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1676" y="1401904"/>
            <a:ext cx="1804572" cy="40541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1" name="Google Shape;111;p3"/>
          <p:cNvCxnSpPr/>
          <p:nvPr/>
        </p:nvCxnSpPr>
        <p:spPr>
          <a:xfrm>
            <a:off x="2499118" y="1047087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12" name="Google Shape;112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342467" y="1418843"/>
            <a:ext cx="10511406" cy="4730255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3"/>
          <p:cNvSpPr txBox="1"/>
          <p:nvPr/>
        </p:nvSpPr>
        <p:spPr>
          <a:xfrm>
            <a:off x="1604395" y="6096326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/>
          </a:p>
        </p:txBody>
      </p:sp>
      <p:sp>
        <p:nvSpPr>
          <p:cNvPr id="114" name="Google Shape;114;p3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previous,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15" name="Google Shape;115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1" name="Google Shape;121;p4"/>
          <p:cNvCxnSpPr/>
          <p:nvPr/>
        </p:nvCxnSpPr>
        <p:spPr>
          <a:xfrm>
            <a:off x="2499118" y="1048265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22" name="Google Shape;122;p4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54053" y="1422618"/>
            <a:ext cx="10519794" cy="4722704"/>
          </a:xfrm>
          <a:prstGeom prst="rect">
            <a:avLst/>
          </a:prstGeom>
          <a:noFill/>
          <a:ln>
            <a:noFill/>
          </a:ln>
        </p:spPr>
      </p:pic>
      <p:sp>
        <p:nvSpPr>
          <p:cNvPr id="123" name="Google Shape;123;p4"/>
          <p:cNvSpPr txBox="1"/>
          <p:nvPr/>
        </p:nvSpPr>
        <p:spPr>
          <a:xfrm>
            <a:off x="1604395" y="6153475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/>
          </a:p>
        </p:txBody>
      </p:sp>
      <p:sp>
        <p:nvSpPr>
          <p:cNvPr id="124" name="Google Shape;124;p4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previous,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25" name="Google Shape;125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1" name="Google Shape;131;p5"/>
          <p:cNvCxnSpPr/>
          <p:nvPr/>
        </p:nvCxnSpPr>
        <p:spPr>
          <a:xfrm>
            <a:off x="2499118" y="1035951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32" name="Google Shape;132;p5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81708" y="1471340"/>
            <a:ext cx="10344986" cy="4688894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5"/>
          <p:cNvSpPr txBox="1"/>
          <p:nvPr/>
        </p:nvSpPr>
        <p:spPr>
          <a:xfrm>
            <a:off x="1590108" y="6105405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/>
          </a:p>
        </p:txBody>
      </p:sp>
      <p:sp>
        <p:nvSpPr>
          <p:cNvPr id="134" name="Google Shape;134;p5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previous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5" name="Google Shape;135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1" name="Google Shape;141;p6"/>
          <p:cNvCxnSpPr/>
          <p:nvPr/>
        </p:nvCxnSpPr>
        <p:spPr>
          <a:xfrm>
            <a:off x="2440929" y="1060241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42" name="Google Shape;142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70842" y="1442907"/>
            <a:ext cx="10370151" cy="4636752"/>
          </a:xfrm>
          <a:prstGeom prst="rect">
            <a:avLst/>
          </a:prstGeom>
          <a:noFill/>
          <a:ln>
            <a:noFill/>
          </a:ln>
        </p:spPr>
      </p:pic>
      <p:sp>
        <p:nvSpPr>
          <p:cNvPr id="143" name="Google Shape;143;p6"/>
          <p:cNvSpPr txBox="1"/>
          <p:nvPr/>
        </p:nvSpPr>
        <p:spPr>
          <a:xfrm>
            <a:off x="1604395" y="6124900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/>
          </a:p>
        </p:txBody>
      </p:sp>
      <p:sp>
        <p:nvSpPr>
          <p:cNvPr id="144" name="Google Shape;144;p6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previous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5" name="Google Shape;145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51" name="Google Shape;151;p7"/>
          <p:cNvCxnSpPr/>
          <p:nvPr/>
        </p:nvCxnSpPr>
        <p:spPr>
          <a:xfrm>
            <a:off x="2499118" y="1010560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52" name="Google Shape;152;p7"/>
          <p:cNvPicPr preferRelativeResize="0"/>
          <p:nvPr>
            <p:ph idx="1" type="body"/>
          </p:nvPr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58959" y="1416195"/>
            <a:ext cx="10524896" cy="4663464"/>
          </a:xfrm>
          <a:prstGeom prst="rect">
            <a:avLst/>
          </a:prstGeom>
          <a:noFill/>
          <a:ln>
            <a:noFill/>
          </a:ln>
        </p:spPr>
      </p:pic>
      <p:sp>
        <p:nvSpPr>
          <p:cNvPr id="153" name="Google Shape;153;p7"/>
          <p:cNvSpPr txBox="1"/>
          <p:nvPr/>
        </p:nvSpPr>
        <p:spPr>
          <a:xfrm>
            <a:off x="1604395" y="6153476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/>
          </a:p>
        </p:txBody>
      </p:sp>
      <p:sp>
        <p:nvSpPr>
          <p:cNvPr id="154" name="Google Shape;154;p7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previous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55" name="Google Shape;155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1" name="Google Shape;161;p8"/>
          <p:cNvCxnSpPr/>
          <p:nvPr/>
        </p:nvCxnSpPr>
        <p:spPr>
          <a:xfrm>
            <a:off x="2499118" y="106021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62" name="Google Shape;162;p8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previous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63" name="Google Shape;163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97160" y="1344151"/>
            <a:ext cx="9169179" cy="50966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4" name="Google Shape;164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85792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0" name="Google Shape;170;p9"/>
          <p:cNvCxnSpPr/>
          <p:nvPr/>
        </p:nvCxnSpPr>
        <p:spPr>
          <a:xfrm>
            <a:off x="2597902" y="92364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171" name="Google Shape;171;p9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previous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72" name="Google Shape;172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451979" y="1099045"/>
            <a:ext cx="9059441" cy="323116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91820" y="3681709"/>
            <a:ext cx="9059441" cy="31762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1739" y="1509920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0" name="Google Shape;180;p10"/>
          <p:cNvCxnSpPr/>
          <p:nvPr/>
        </p:nvCxnSpPr>
        <p:spPr>
          <a:xfrm>
            <a:off x="2499118" y="10186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181" name="Google Shape;18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744195" y="1352621"/>
            <a:ext cx="8703610" cy="5289188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0"/>
          <p:cNvSpPr txBox="1"/>
          <p:nvPr/>
        </p:nvSpPr>
        <p:spPr>
          <a:xfrm>
            <a:off x="2499118" y="523534"/>
            <a:ext cx="7044847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Өмнөх хичээлийн бататгал </a:t>
            </a:r>
            <a:r>
              <a:rPr b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Reviewing 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previous</a:t>
            </a:r>
            <a:r>
              <a:rPr b="1" i="1" lang="en-US" sz="20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Lecture 2</a:t>
            </a:r>
            <a:endParaRPr b="1" i="1" sz="2000">
              <a:solidFill>
                <a:srgbClr val="050505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83" name="Google Shape;183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14354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11"/>
          <p:cNvSpPr/>
          <p:nvPr/>
        </p:nvSpPr>
        <p:spPr>
          <a:xfrm>
            <a:off x="2709277" y="1053864"/>
            <a:ext cx="7747826" cy="4830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Холбоо үгийг уншаад, тохирох нөхцөлүүдийг бичээрэй. </a:t>
            </a:r>
            <a:endParaRPr i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0" name="Google Shape;190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86035" y="1928018"/>
            <a:ext cx="7642465" cy="30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11"/>
          <p:cNvSpPr/>
          <p:nvPr/>
        </p:nvSpPr>
        <p:spPr>
          <a:xfrm>
            <a:off x="4526473" y="336912"/>
            <a:ext cx="3424207" cy="417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Гэрийн даалгавар-Homework</a:t>
            </a:r>
            <a:endParaRPr i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92" name="Google Shape;192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84351" y="2952873"/>
            <a:ext cx="361950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3" name="Google Shape;193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894507" y="3321297"/>
            <a:ext cx="352425" cy="35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4" name="Google Shape;194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661371" y="2859212"/>
            <a:ext cx="361950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5" name="Google Shape;195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5387886" y="2897311"/>
            <a:ext cx="352425" cy="35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104876" y="3000375"/>
            <a:ext cx="361950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860905" y="3145084"/>
            <a:ext cx="352425" cy="35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598255" y="3076575"/>
            <a:ext cx="352425" cy="352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8324770" y="3249736"/>
            <a:ext cx="361950" cy="42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1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025401" y="3214687"/>
            <a:ext cx="352425" cy="352425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11"/>
          <p:cNvSpPr/>
          <p:nvPr/>
        </p:nvSpPr>
        <p:spPr>
          <a:xfrm>
            <a:off x="3161287" y="5290260"/>
            <a:ext cx="6630918" cy="4830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Харьяалахын тийн ялгалын –ын, -ийн, -ы, ий</a:t>
            </a:r>
            <a:endParaRPr i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202" name="Google Shape;202;p11"/>
          <p:cNvCxnSpPr/>
          <p:nvPr/>
        </p:nvCxnSpPr>
        <p:spPr>
          <a:xfrm>
            <a:off x="2504385" y="7917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03" name="Google Shape;203;p11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242891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04" name="Google Shape;204;p11"/>
          <p:cNvSpPr txBox="1"/>
          <p:nvPr/>
        </p:nvSpPr>
        <p:spPr>
          <a:xfrm>
            <a:off x="2169625" y="6019775"/>
            <a:ext cx="5629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latin typeface="Times New Roman"/>
                <a:ea typeface="Times New Roman"/>
                <a:cs typeface="Times New Roman"/>
                <a:sym typeface="Times New Roman"/>
              </a:rPr>
              <a:t>Picture by:  “Үндэсний бичиг YI” сурах бичиг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2"/>
          <p:cNvSpPr/>
          <p:nvPr/>
        </p:nvSpPr>
        <p:spPr>
          <a:xfrm>
            <a:off x="4535360" y="320539"/>
            <a:ext cx="3424207" cy="41787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Гэрийн даалгавар-Homework</a:t>
            </a:r>
            <a:endParaRPr i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1" name="Google Shape;211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0715" y="2536898"/>
            <a:ext cx="6221193" cy="2324067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12"/>
          <p:cNvSpPr/>
          <p:nvPr/>
        </p:nvSpPr>
        <p:spPr>
          <a:xfrm>
            <a:off x="2516473" y="1274654"/>
            <a:ext cx="8066375" cy="5170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Эхийг харьцуулж уншаад, монгол бичигт хөрвүүлээрэй. </a:t>
            </a:r>
            <a:endParaRPr i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3" name="Google Shape;213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291908" y="1691706"/>
            <a:ext cx="2474753" cy="480096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4" name="Google Shape;214;p12"/>
          <p:cNvCxnSpPr/>
          <p:nvPr/>
        </p:nvCxnSpPr>
        <p:spPr>
          <a:xfrm>
            <a:off x="2516473" y="766495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15" name="Google Shape;215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1524208"/>
            <a:ext cx="110024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16" name="Google Shape;216;p12"/>
          <p:cNvSpPr txBox="1"/>
          <p:nvPr/>
        </p:nvSpPr>
        <p:spPr>
          <a:xfrm>
            <a:off x="2169625" y="6019775"/>
            <a:ext cx="56298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00">
                <a:latin typeface="Times New Roman"/>
                <a:ea typeface="Times New Roman"/>
                <a:cs typeface="Times New Roman"/>
                <a:sym typeface="Times New Roman"/>
              </a:rPr>
              <a:t>Picture by:  “Үндэсний бичиг YI” сурах бичиг</a:t>
            </a:r>
            <a:endParaRPr sz="17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13"/>
          <p:cNvSpPr/>
          <p:nvPr/>
        </p:nvSpPr>
        <p:spPr>
          <a:xfrm>
            <a:off x="2715627" y="6073037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222" name="Google Shape;222;p13"/>
          <p:cNvCxnSpPr/>
          <p:nvPr/>
        </p:nvCxnSpPr>
        <p:spPr>
          <a:xfrm>
            <a:off x="2452090" y="9532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23" name="Google Shape;223;p13"/>
          <p:cNvSpPr txBox="1"/>
          <p:nvPr>
            <p:ph type="title"/>
          </p:nvPr>
        </p:nvSpPr>
        <p:spPr>
          <a:xfrm>
            <a:off x="2452090" y="365126"/>
            <a:ext cx="7287820" cy="45472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Lecture 3. Га, Ха гийгүүлэгч үсэг - Ga, Ha consonant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24" name="Google Shape;224;p13"/>
          <p:cNvPicPr preferRelativeResize="0"/>
          <p:nvPr/>
        </p:nvPicPr>
        <p:blipFill rotWithShape="1">
          <a:blip r:embed="rId3">
            <a:alphaModFix/>
          </a:blip>
          <a:srcRect b="50985" l="7674" r="15801" t="8263"/>
          <a:stretch/>
        </p:blipFill>
        <p:spPr>
          <a:xfrm>
            <a:off x="1953311" y="1191348"/>
            <a:ext cx="8442220" cy="49242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288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0" name="Google Shape;230;p14"/>
          <p:cNvCxnSpPr/>
          <p:nvPr/>
        </p:nvCxnSpPr>
        <p:spPr>
          <a:xfrm>
            <a:off x="2452090" y="9532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31" name="Google Shape;231;p14"/>
          <p:cNvSpPr txBox="1"/>
          <p:nvPr>
            <p:ph type="title"/>
          </p:nvPr>
        </p:nvSpPr>
        <p:spPr>
          <a:xfrm>
            <a:off x="2452090" y="239184"/>
            <a:ext cx="7287820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Га, Ха гийгүүлэгч үсэг - Ga, Ha consonant</a:t>
            </a:r>
            <a:endParaRPr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2" name="Google Shape;23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64422" y="1282668"/>
            <a:ext cx="8263156" cy="3873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26592" y="5421348"/>
            <a:ext cx="8205927" cy="914479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4"/>
          <p:cNvSpPr/>
          <p:nvPr/>
        </p:nvSpPr>
        <p:spPr>
          <a:xfrm>
            <a:off x="8707600" y="4632604"/>
            <a:ext cx="308116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5" name="Google Shape;235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9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Google Shape;240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676251" y="1294874"/>
            <a:ext cx="8071132" cy="481260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00225" y="2769134"/>
            <a:ext cx="1876026" cy="7864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800225" y="3902520"/>
            <a:ext cx="1830302" cy="7986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800225" y="5029846"/>
            <a:ext cx="1830301" cy="762066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44" name="Google Shape;244;p15"/>
          <p:cNvCxnSpPr/>
          <p:nvPr/>
        </p:nvCxnSpPr>
        <p:spPr>
          <a:xfrm>
            <a:off x="2504092" y="80260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45" name="Google Shape;245;p15"/>
          <p:cNvSpPr txBox="1"/>
          <p:nvPr>
            <p:ph type="title"/>
          </p:nvPr>
        </p:nvSpPr>
        <p:spPr>
          <a:xfrm>
            <a:off x="2504092" y="235664"/>
            <a:ext cx="7287820" cy="4765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Га гийгүүлэгч үсэг бичмэл хэлбэр - Ga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6" name="Google Shape;246;p15"/>
          <p:cNvSpPr txBox="1"/>
          <p:nvPr/>
        </p:nvSpPr>
        <p:spPr>
          <a:xfrm>
            <a:off x="4423096" y="6135158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/>
          </a:p>
        </p:txBody>
      </p:sp>
      <p:pic>
        <p:nvPicPr>
          <p:cNvPr id="247" name="Google Shape;247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2" name="Google Shape;252;p16"/>
          <p:cNvCxnSpPr/>
          <p:nvPr/>
        </p:nvCxnSpPr>
        <p:spPr>
          <a:xfrm>
            <a:off x="2504092" y="80260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53" name="Google Shape;253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21766" y="1275471"/>
            <a:ext cx="5326572" cy="4989656"/>
          </a:xfrm>
          <a:prstGeom prst="rect">
            <a:avLst/>
          </a:prstGeom>
          <a:noFill/>
          <a:ln>
            <a:noFill/>
          </a:ln>
        </p:spPr>
      </p:pic>
      <p:sp>
        <p:nvSpPr>
          <p:cNvPr id="254" name="Google Shape;254;p16"/>
          <p:cNvSpPr txBox="1"/>
          <p:nvPr>
            <p:ph type="title"/>
          </p:nvPr>
        </p:nvSpPr>
        <p:spPr>
          <a:xfrm>
            <a:off x="2504091" y="235664"/>
            <a:ext cx="7795377" cy="4765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Га гийгүүлэгч үсэгтэй үгийг унших - Ga consonant, reading practice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5" name="Google Shape;255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85766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56" name="Google Shape;256;p16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475755" y="1028392"/>
            <a:ext cx="8288406" cy="5020465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17"/>
          <p:cNvSpPr/>
          <p:nvPr/>
        </p:nvSpPr>
        <p:spPr>
          <a:xfrm>
            <a:off x="1700213" y="2595729"/>
            <a:ext cx="1775542" cy="754133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Эхэнд</a:t>
            </a: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17"/>
          <p:cNvSpPr/>
          <p:nvPr/>
        </p:nvSpPr>
        <p:spPr>
          <a:xfrm>
            <a:off x="1700213" y="3671021"/>
            <a:ext cx="1728332" cy="733321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дунд</a:t>
            </a:r>
            <a:r>
              <a:rPr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32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17"/>
          <p:cNvSpPr/>
          <p:nvPr/>
        </p:nvSpPr>
        <p:spPr>
          <a:xfrm>
            <a:off x="1700212" y="4725501"/>
            <a:ext cx="1728331" cy="659502"/>
          </a:xfrm>
          <a:prstGeom prst="rightArrow">
            <a:avLst>
              <a:gd fmla="val 50000" name="adj1"/>
              <a:gd fmla="val 50000" name="adj2"/>
            </a:avLst>
          </a:prstGeom>
          <a:solidFill>
            <a:schemeClr val="accent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    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адагт</a:t>
            </a:r>
            <a:endParaRPr sz="2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265" name="Google Shape;265;p17"/>
          <p:cNvCxnSpPr/>
          <p:nvPr/>
        </p:nvCxnSpPr>
        <p:spPr>
          <a:xfrm>
            <a:off x="3047708" y="806258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66" name="Google Shape;266;p17"/>
          <p:cNvSpPr txBox="1"/>
          <p:nvPr>
            <p:ph type="title"/>
          </p:nvPr>
        </p:nvSpPr>
        <p:spPr>
          <a:xfrm>
            <a:off x="3047708" y="288757"/>
            <a:ext cx="7287820" cy="4765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Ха гийгүүлэгч үсгийн бичмэл хэлбэр - Ha consonant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7" name="Google Shape;267;p17"/>
          <p:cNvSpPr txBox="1"/>
          <p:nvPr/>
        </p:nvSpPr>
        <p:spPr>
          <a:xfrm>
            <a:off x="4572657" y="6140517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1800">
                <a:solidFill>
                  <a:srgbClr val="050505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by: Монгол бичгийн үзүүлэн </a:t>
            </a:r>
            <a:endParaRPr/>
          </a:p>
        </p:txBody>
      </p:sp>
      <p:pic>
        <p:nvPicPr>
          <p:cNvPr id="268" name="Google Shape;268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574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2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73" name="Google Shape;273;p18"/>
          <p:cNvCxnSpPr/>
          <p:nvPr/>
        </p:nvCxnSpPr>
        <p:spPr>
          <a:xfrm>
            <a:off x="3047708" y="806258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274" name="Google Shape;274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31766" y="1153662"/>
            <a:ext cx="5485700" cy="4995468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p18"/>
          <p:cNvSpPr txBox="1"/>
          <p:nvPr>
            <p:ph type="title"/>
          </p:nvPr>
        </p:nvSpPr>
        <p:spPr>
          <a:xfrm>
            <a:off x="2690259" y="288757"/>
            <a:ext cx="7808714" cy="47652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Ха гийгүүлэгч үсэгтэй үгийг унших - Ha consonant, reading practice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76" name="Google Shape;276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42916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18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2" name="Google Shape;282;p19"/>
          <p:cNvCxnSpPr/>
          <p:nvPr/>
        </p:nvCxnSpPr>
        <p:spPr>
          <a:xfrm>
            <a:off x="2452090" y="9532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83" name="Google Shape;283;p19"/>
          <p:cNvSpPr txBox="1"/>
          <p:nvPr>
            <p:ph type="title"/>
          </p:nvPr>
        </p:nvSpPr>
        <p:spPr>
          <a:xfrm>
            <a:off x="2452090" y="237469"/>
            <a:ext cx="7287820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Дүрэм – Grammar</a:t>
            </a:r>
            <a:endParaRPr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4" name="Google Shape;284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834816" y="2095113"/>
            <a:ext cx="1851360" cy="3089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5" name="Google Shape;285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856010" y="2095112"/>
            <a:ext cx="1917611" cy="3089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6" name="Google Shape;286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686176" y="2095113"/>
            <a:ext cx="4986337" cy="22201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582513" y="4289862"/>
            <a:ext cx="5273497" cy="1194920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19"/>
          <p:cNvSpPr txBox="1"/>
          <p:nvPr/>
        </p:nvSpPr>
        <p:spPr>
          <a:xfrm>
            <a:off x="1834816" y="1034379"/>
            <a:ext cx="8623634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Тодотгон холбохын –х            нөхцөл, үйл үг бүтээх –л      дагаврын хэлбэрийг ажиглаарай. Үгсийг хувилгаж, хичээнгүйлэн бичээрэй. </a:t>
            </a:r>
            <a:endParaRPr sz="240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9" name="Google Shape;289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529646" y="1060079"/>
            <a:ext cx="242887" cy="3143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9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5325110" y="1053177"/>
            <a:ext cx="375608" cy="290242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9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5000705" y="1045826"/>
            <a:ext cx="319002" cy="292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19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132625" y="1641527"/>
            <a:ext cx="110024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19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8" name="Google Shape;298;p20"/>
          <p:cNvCxnSpPr/>
          <p:nvPr/>
        </p:nvCxnSpPr>
        <p:spPr>
          <a:xfrm>
            <a:off x="2452090" y="9532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299" name="Google Shape;299;p20"/>
          <p:cNvSpPr txBox="1"/>
          <p:nvPr>
            <p:ph type="title"/>
          </p:nvPr>
        </p:nvSpPr>
        <p:spPr>
          <a:xfrm>
            <a:off x="2152053" y="1094937"/>
            <a:ext cx="7287820" cy="46546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Галигаар бичсэн үеийг нөхөж, үг бүтээж бичээрэй.</a:t>
            </a:r>
            <a:endParaRPr i="1" sz="28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0" name="Google Shape;300;p20"/>
          <p:cNvSpPr txBox="1"/>
          <p:nvPr/>
        </p:nvSpPr>
        <p:spPr>
          <a:xfrm>
            <a:off x="2452090" y="237469"/>
            <a:ext cx="7287820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Га, Ха үсэг дасгал - Ga, Ha exercise</a:t>
            </a:r>
            <a:endParaRPr i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1" name="Google Shape;30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44056" y="1692560"/>
            <a:ext cx="8714381" cy="435105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  <p:sp>
        <p:nvSpPr>
          <p:cNvPr id="303" name="Google Shape;303;p20"/>
          <p:cNvSpPr/>
          <p:nvPr/>
        </p:nvSpPr>
        <p:spPr>
          <a:xfrm>
            <a:off x="2715627" y="6073037"/>
            <a:ext cx="30813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1"/>
          <p:cNvSpPr txBox="1"/>
          <p:nvPr>
            <p:ph type="title"/>
          </p:nvPr>
        </p:nvSpPr>
        <p:spPr>
          <a:xfrm>
            <a:off x="2452090" y="365126"/>
            <a:ext cx="7287820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Ба,  нг гийгүүлэгч үсэг - Ba, ng consonants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cxnSp>
        <p:nvCxnSpPr>
          <p:cNvPr id="309" name="Google Shape;309;p21"/>
          <p:cNvCxnSpPr/>
          <p:nvPr/>
        </p:nvCxnSpPr>
        <p:spPr>
          <a:xfrm>
            <a:off x="2452090" y="98993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10" name="Google Shape;310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82351" y="1492933"/>
            <a:ext cx="3663516" cy="4026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224378" y="1853659"/>
            <a:ext cx="1885739" cy="3261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488628" y="1803197"/>
            <a:ext cx="1688843" cy="32869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3" name="Google Shape;313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2294597" y="5578996"/>
            <a:ext cx="2938527" cy="5852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4" name="Google Shape;314;p2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9" name="Google Shape;319;p22"/>
          <p:cNvCxnSpPr/>
          <p:nvPr/>
        </p:nvCxnSpPr>
        <p:spPr>
          <a:xfrm>
            <a:off x="2456256" y="106889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20" name="Google Shape;320;p22"/>
          <p:cNvSpPr txBox="1"/>
          <p:nvPr/>
        </p:nvSpPr>
        <p:spPr>
          <a:xfrm>
            <a:off x="1849426" y="385028"/>
            <a:ext cx="8574734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 гийгүүлэгч үсгийн хэлбэр, уншлага - Ba consonant, reading practice </a:t>
            </a:r>
            <a:endParaRPr i="1"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21" name="Google Shape;32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452090" y="1529853"/>
            <a:ext cx="3490913" cy="40323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608090" y="1546631"/>
            <a:ext cx="3633531" cy="4877223"/>
          </a:xfrm>
          <a:prstGeom prst="rect">
            <a:avLst/>
          </a:prstGeom>
          <a:noFill/>
          <a:ln>
            <a:noFill/>
          </a:ln>
        </p:spPr>
      </p:pic>
      <p:sp>
        <p:nvSpPr>
          <p:cNvPr id="323" name="Google Shape;323;p22"/>
          <p:cNvSpPr/>
          <p:nvPr/>
        </p:nvSpPr>
        <p:spPr>
          <a:xfrm>
            <a:off x="2745091" y="5837478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4" name="Google Shape;324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9" name="Google Shape;329;p23"/>
          <p:cNvCxnSpPr/>
          <p:nvPr/>
        </p:nvCxnSpPr>
        <p:spPr>
          <a:xfrm>
            <a:off x="2456256" y="106889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30" name="Google Shape;330;p23"/>
          <p:cNvSpPr txBox="1"/>
          <p:nvPr/>
        </p:nvSpPr>
        <p:spPr>
          <a:xfrm>
            <a:off x="2452090" y="365126"/>
            <a:ext cx="7287820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 гийгүүлэгч үсэг дасгал - Exercise</a:t>
            </a:r>
            <a:endParaRPr i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31" name="Google Shape;331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109656" y="2154745"/>
            <a:ext cx="5372100" cy="3356821"/>
          </a:xfrm>
          <a:prstGeom prst="rect">
            <a:avLst/>
          </a:prstGeom>
          <a:noFill/>
          <a:ln>
            <a:noFill/>
          </a:ln>
        </p:spPr>
      </p:pic>
      <p:pic>
        <p:nvPicPr>
          <p:cNvPr id="332" name="Google Shape;332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8338657" y="2249752"/>
            <a:ext cx="2424418" cy="2414527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23"/>
          <p:cNvSpPr txBox="1"/>
          <p:nvPr/>
        </p:nvSpPr>
        <p:spPr>
          <a:xfrm>
            <a:off x="7040992" y="1547441"/>
            <a:ext cx="5019748" cy="3982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i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Үгийн бичлэг утгыг сайтар ажиглаад нүдлэн тогтоогоорой</a:t>
            </a:r>
            <a:r>
              <a:rPr i="1" lang="en-US" sz="11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 i="1" sz="11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4" name="Google Shape;334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059837" y="4429519"/>
            <a:ext cx="200025" cy="31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065955" y="4736286"/>
            <a:ext cx="193908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23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3884450" y="5298349"/>
            <a:ext cx="209378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23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3888077" y="5600353"/>
            <a:ext cx="209378" cy="30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23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4311196" y="5563432"/>
            <a:ext cx="200025" cy="3143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23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4317314" y="5878588"/>
            <a:ext cx="200025" cy="304800"/>
          </a:xfrm>
          <a:prstGeom prst="rect">
            <a:avLst/>
          </a:prstGeom>
          <a:noFill/>
          <a:ln>
            <a:noFill/>
          </a:ln>
        </p:spPr>
      </p:pic>
      <p:sp>
        <p:nvSpPr>
          <p:cNvPr id="340" name="Google Shape;340;p23"/>
          <p:cNvSpPr txBox="1"/>
          <p:nvPr/>
        </p:nvSpPr>
        <p:spPr>
          <a:xfrm>
            <a:off x="1668197" y="1547441"/>
            <a:ext cx="5163656" cy="2675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None/>
            </a:pPr>
            <a:r>
              <a:rPr i="1" lang="en-US" sz="1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Цэгийн оронд тохирох үг, нөхцөлийг гүйцээж бичээрэй. </a:t>
            </a:r>
            <a:endParaRPr i="1"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1" name="Google Shape;341;p23"/>
          <p:cNvSpPr/>
          <p:nvPr/>
        </p:nvSpPr>
        <p:spPr>
          <a:xfrm>
            <a:off x="6878119" y="5720594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2" name="Google Shape;342;p23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7" name="Google Shape;347;p24"/>
          <p:cNvCxnSpPr/>
          <p:nvPr/>
        </p:nvCxnSpPr>
        <p:spPr>
          <a:xfrm>
            <a:off x="2456256" y="106889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48" name="Google Shape;348;p24"/>
          <p:cNvSpPr txBox="1"/>
          <p:nvPr/>
        </p:nvSpPr>
        <p:spPr>
          <a:xfrm>
            <a:off x="2452090" y="365126"/>
            <a:ext cx="7287820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Ба гийгүүлэгч үсэг дасгал - Exercise</a:t>
            </a:r>
            <a:endParaRPr b="1" i="1"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49" name="Google Shape;34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559895" y="1411253"/>
            <a:ext cx="7072210" cy="3067332"/>
          </a:xfrm>
          <a:prstGeom prst="rect">
            <a:avLst/>
          </a:prstGeom>
          <a:noFill/>
          <a:ln>
            <a:noFill/>
          </a:ln>
        </p:spPr>
      </p:pic>
      <p:sp>
        <p:nvSpPr>
          <p:cNvPr id="350" name="Google Shape;350;p24"/>
          <p:cNvSpPr/>
          <p:nvPr/>
        </p:nvSpPr>
        <p:spPr>
          <a:xfrm>
            <a:off x="4336151" y="5794615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1" name="Google Shape;351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52090" y="4357688"/>
            <a:ext cx="7287819" cy="14369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7" name="Google Shape;357;p25"/>
          <p:cNvCxnSpPr/>
          <p:nvPr/>
        </p:nvCxnSpPr>
        <p:spPr>
          <a:xfrm>
            <a:off x="2452090" y="96274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58" name="Google Shape;358;p25"/>
          <p:cNvSpPr txBox="1"/>
          <p:nvPr>
            <p:ph type="title"/>
          </p:nvPr>
        </p:nvSpPr>
        <p:spPr>
          <a:xfrm>
            <a:off x="2452090" y="365126"/>
            <a:ext cx="7287820" cy="6071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Ба гийгүүлэгч үсэг дасгал - Exercise</a:t>
            </a:r>
            <a:endParaRPr i="1"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9" name="Google Shape;359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21079" y="1314449"/>
            <a:ext cx="8724552" cy="4586289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25"/>
          <p:cNvSpPr/>
          <p:nvPr/>
        </p:nvSpPr>
        <p:spPr>
          <a:xfrm>
            <a:off x="2802242" y="5900738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1" name="Google Shape;361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5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6" name="Google Shape;366;p26"/>
          <p:cNvCxnSpPr/>
          <p:nvPr/>
        </p:nvCxnSpPr>
        <p:spPr>
          <a:xfrm>
            <a:off x="2452090" y="962749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367" name="Google Shape;367;p26"/>
          <p:cNvSpPr txBox="1"/>
          <p:nvPr/>
        </p:nvSpPr>
        <p:spPr>
          <a:xfrm>
            <a:off x="3776662" y="405801"/>
            <a:ext cx="5425527" cy="4538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“НГ”-Их инхлэгийн тухай - “Ng” consonant</a:t>
            </a:r>
            <a:endParaRPr/>
          </a:p>
        </p:txBody>
      </p:sp>
      <p:sp>
        <p:nvSpPr>
          <p:cNvPr id="368" name="Google Shape;368;p26"/>
          <p:cNvSpPr/>
          <p:nvPr/>
        </p:nvSpPr>
        <p:spPr>
          <a:xfrm>
            <a:off x="2695712" y="1348409"/>
            <a:ext cx="7263686" cy="1378035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Ихэнх улсын хэлэнд хэлний урдуур, хойгуур хэлэгдэх “н” авиаг ялган тэмдэглэдэг бөгөөд энэхүү зүй монгол бичигт мөн адил бий.</a:t>
            </a:r>
            <a:endParaRPr/>
          </a:p>
        </p:txBody>
      </p:sp>
      <p:cxnSp>
        <p:nvCxnSpPr>
          <p:cNvPr id="369" name="Google Shape;369;p26"/>
          <p:cNvCxnSpPr/>
          <p:nvPr/>
        </p:nvCxnSpPr>
        <p:spPr>
          <a:xfrm flipH="1">
            <a:off x="4442815" y="2731400"/>
            <a:ext cx="1725769" cy="734095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370" name="Google Shape;370;p26"/>
          <p:cNvCxnSpPr/>
          <p:nvPr/>
        </p:nvCxnSpPr>
        <p:spPr>
          <a:xfrm>
            <a:off x="6238186" y="2742132"/>
            <a:ext cx="1560489" cy="723363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371" name="Google Shape;371;p26"/>
          <p:cNvSpPr/>
          <p:nvPr/>
        </p:nvSpPr>
        <p:spPr>
          <a:xfrm>
            <a:off x="3531287" y="5600694"/>
            <a:ext cx="5592536" cy="914400"/>
          </a:xfrm>
          <a:prstGeom prst="roundRect">
            <a:avLst>
              <a:gd fmla="val 16667" name="adj"/>
            </a:avLst>
          </a:prstGeom>
          <a:solidFill>
            <a:srgbClr val="DDEAF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Жишээ нь: Англи хэлэнд moon, morning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72" name="Google Shape;372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279748" y="4322621"/>
            <a:ext cx="8596105" cy="1164437"/>
          </a:xfrm>
          <a:prstGeom prst="rect">
            <a:avLst/>
          </a:prstGeom>
          <a:noFill/>
          <a:ln>
            <a:noFill/>
          </a:ln>
        </p:spPr>
      </p:pic>
      <p:pic>
        <p:nvPicPr>
          <p:cNvPr id="373" name="Google Shape;373;p2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460305" y="1771788"/>
            <a:ext cx="634039" cy="32616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4" name="Google Shape;374;p2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741391" y="3180518"/>
            <a:ext cx="646331" cy="95103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5" name="Google Shape;375;p2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7862963" y="3256223"/>
            <a:ext cx="676463" cy="876424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26"/>
          <p:cNvSpPr/>
          <p:nvPr/>
        </p:nvSpPr>
        <p:spPr>
          <a:xfrm>
            <a:off x="316786" y="5796284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7" name="Google Shape;377;p2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2" name="Google Shape;382;p27"/>
          <p:cNvCxnSpPr/>
          <p:nvPr/>
        </p:nvCxnSpPr>
        <p:spPr>
          <a:xfrm>
            <a:off x="2452090" y="912898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83" name="Google Shape;383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14638" y="1383665"/>
            <a:ext cx="7072311" cy="2519794"/>
          </a:xfrm>
          <a:prstGeom prst="rect">
            <a:avLst/>
          </a:prstGeom>
          <a:noFill/>
          <a:ln>
            <a:noFill/>
          </a:ln>
        </p:spPr>
      </p:pic>
      <p:sp>
        <p:nvSpPr>
          <p:cNvPr id="384" name="Google Shape;384;p27"/>
          <p:cNvSpPr txBox="1"/>
          <p:nvPr/>
        </p:nvSpPr>
        <p:spPr>
          <a:xfrm>
            <a:off x="3048699" y="4320222"/>
            <a:ext cx="6094602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800">
                <a:solidFill>
                  <a:srgbClr val="00B05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5" name="Google Shape;385;p27"/>
          <p:cNvSpPr txBox="1"/>
          <p:nvPr>
            <p:ph type="title"/>
          </p:nvPr>
        </p:nvSpPr>
        <p:spPr>
          <a:xfrm>
            <a:off x="2452090" y="365126"/>
            <a:ext cx="7287820" cy="52297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Дасгал -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Exercise</a:t>
            </a:r>
            <a:r>
              <a:rPr b="1" lang="en-US" sz="2000">
                <a:latin typeface="Arial"/>
                <a:ea typeface="Arial"/>
                <a:cs typeface="Arial"/>
                <a:sym typeface="Arial"/>
              </a:rPr>
              <a:t> </a:t>
            </a:r>
            <a:endParaRPr sz="24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6" name="Google Shape;386;p27"/>
          <p:cNvSpPr/>
          <p:nvPr/>
        </p:nvSpPr>
        <p:spPr>
          <a:xfrm>
            <a:off x="4579431" y="5817099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87" name="Google Shape;387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14637" y="4155372"/>
            <a:ext cx="6643687" cy="1418072"/>
          </a:xfrm>
          <a:prstGeom prst="rect">
            <a:avLst/>
          </a:prstGeom>
          <a:noFill/>
          <a:ln>
            <a:noFill/>
          </a:ln>
        </p:spPr>
      </p:pic>
      <p:pic>
        <p:nvPicPr>
          <p:cNvPr id="388" name="Google Shape;388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3" name="Google Shape;393;p28"/>
          <p:cNvCxnSpPr/>
          <p:nvPr/>
        </p:nvCxnSpPr>
        <p:spPr>
          <a:xfrm>
            <a:off x="2452090" y="953256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pic>
        <p:nvPicPr>
          <p:cNvPr id="394" name="Google Shape;394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09775" y="1333499"/>
            <a:ext cx="8377238" cy="4552951"/>
          </a:xfrm>
          <a:prstGeom prst="rect">
            <a:avLst/>
          </a:prstGeom>
          <a:noFill/>
          <a:ln>
            <a:noFill/>
          </a:ln>
        </p:spPr>
      </p:pic>
      <p:sp>
        <p:nvSpPr>
          <p:cNvPr id="395" name="Google Shape;395;p28"/>
          <p:cNvSpPr txBox="1"/>
          <p:nvPr/>
        </p:nvSpPr>
        <p:spPr>
          <a:xfrm>
            <a:off x="3645308" y="485775"/>
            <a:ext cx="6094602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Га, Ха, Ng үсэг дасгал - Ga, Ha, Ng Exercise</a:t>
            </a:r>
            <a:endParaRPr sz="2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6" name="Google Shape;396;p28"/>
          <p:cNvSpPr/>
          <p:nvPr/>
        </p:nvSpPr>
        <p:spPr>
          <a:xfrm>
            <a:off x="2845104" y="5995558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7" name="Google Shape;397;p2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07347" y="1889330"/>
            <a:ext cx="3967992" cy="30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29"/>
          <p:cNvSpPr/>
          <p:nvPr/>
        </p:nvSpPr>
        <p:spPr>
          <a:xfrm>
            <a:off x="4451856" y="384421"/>
            <a:ext cx="3735959" cy="5878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Гэрийн даалгавар </a:t>
            </a:r>
            <a:r>
              <a:rPr b="1"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Homework</a:t>
            </a:r>
            <a:endParaRPr i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5" name="Google Shape;405;p2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60565" y="2562966"/>
            <a:ext cx="4785875" cy="170589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06" name="Google Shape;406;p29"/>
          <p:cNvCxnSpPr/>
          <p:nvPr/>
        </p:nvCxnSpPr>
        <p:spPr>
          <a:xfrm>
            <a:off x="2779261" y="97227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07" name="Google Shape;407;p29"/>
          <p:cNvSpPr/>
          <p:nvPr/>
        </p:nvSpPr>
        <p:spPr>
          <a:xfrm>
            <a:off x="2745091" y="5837478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8" name="Google Shape;408;p2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" name="Google Shape;414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24125" y="2189372"/>
            <a:ext cx="4219662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5" name="Google Shape;415;p3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729244" y="1569653"/>
            <a:ext cx="5415006" cy="35291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16" name="Google Shape;416;p30"/>
          <p:cNvCxnSpPr/>
          <p:nvPr/>
        </p:nvCxnSpPr>
        <p:spPr>
          <a:xfrm>
            <a:off x="2754094" y="972274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17" name="Google Shape;417;p30"/>
          <p:cNvSpPr/>
          <p:nvPr/>
        </p:nvSpPr>
        <p:spPr>
          <a:xfrm>
            <a:off x="4530024" y="384421"/>
            <a:ext cx="3735959" cy="58785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Гэрийн даалгавар </a:t>
            </a:r>
            <a:r>
              <a:rPr b="1" i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- </a:t>
            </a:r>
            <a:r>
              <a:rPr b="1" i="1" lang="en-US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Homework</a:t>
            </a:r>
            <a:endParaRPr i="1"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18" name="Google Shape;418;p30"/>
          <p:cNvSpPr/>
          <p:nvPr/>
        </p:nvSpPr>
        <p:spPr>
          <a:xfrm>
            <a:off x="2745091" y="5837478"/>
            <a:ext cx="292107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Picture by </a:t>
            </a:r>
            <a:endParaRPr i="1" sz="140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US" sz="140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“Үндэсний бичиг YI” сурах бичиг</a:t>
            </a:r>
            <a:endParaRPr i="1" sz="1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19" name="Google Shape;419;p3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3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24" name="Google Shape;424;p31"/>
          <p:cNvCxnSpPr/>
          <p:nvPr/>
        </p:nvCxnSpPr>
        <p:spPr>
          <a:xfrm>
            <a:off x="2327668" y="1151033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25" name="Google Shape;425;p31"/>
          <p:cNvSpPr txBox="1"/>
          <p:nvPr>
            <p:ph type="title"/>
          </p:nvPr>
        </p:nvSpPr>
        <p:spPr>
          <a:xfrm>
            <a:off x="2327668" y="509771"/>
            <a:ext cx="7287820" cy="53771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Ашигласан ном, материал - Reference</a:t>
            </a:r>
            <a:endParaRPr b="1" i="1" sz="200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6" name="Google Shape;426;p31"/>
          <p:cNvSpPr txBox="1"/>
          <p:nvPr/>
        </p:nvSpPr>
        <p:spPr>
          <a:xfrm>
            <a:off x="1916533" y="2007752"/>
            <a:ext cx="9458327" cy="427874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Ашигласан ном: 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457200" lvl="0" marL="45720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Чоймаа.Ш, Алтанцэцэг.М, Монгол бичгийн сурах бичиг УБ.,1992</a:t>
            </a:r>
            <a:endParaRPr/>
          </a:p>
          <a:p>
            <a:pPr indent="-514350" lvl="0" marL="51435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Үндэсний бичиг-IY. УБ.,2019</a:t>
            </a:r>
            <a:endParaRPr/>
          </a:p>
          <a:p>
            <a:pPr indent="-514350" lvl="0" marL="51435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Эх хэл бичиг сэтгүүл. УБ.,2012 №1</a:t>
            </a:r>
            <a:endParaRPr/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r>
              <a:t/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</a:pPr>
            <a:r>
              <a:rPr lang="en-US" sz="2400" u="sng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Ашигласан материал: </a:t>
            </a:r>
            <a:endParaRPr/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Google.com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Yutube.com</a:t>
            </a:r>
            <a:endParaRPr sz="24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Үндэсний бичгийн видео хичээл: БСШУЯ, УБ.,2015 </a:t>
            </a:r>
            <a:endParaRPr/>
          </a:p>
          <a:p>
            <a:pPr indent="-514350" lvl="0" marL="51435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AutoNum type="arabicPeriod"/>
            </a:pPr>
            <a:r>
              <a:rPr lang="en-US" sz="2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Монгол бичгийн сургалтын үзүүлэн материал </a:t>
            </a:r>
            <a:endParaRPr/>
          </a:p>
          <a:p>
            <a:pPr indent="0" lvl="0" marL="0" marR="0" rtl="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t/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7" name="Google Shape;427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2" name="Google Shape;432;p32"/>
          <p:cNvCxnSpPr/>
          <p:nvPr/>
        </p:nvCxnSpPr>
        <p:spPr>
          <a:xfrm>
            <a:off x="2327668" y="1151033"/>
            <a:ext cx="7287820" cy="9525"/>
          </a:xfrm>
          <a:prstGeom prst="straightConnector1">
            <a:avLst/>
          </a:prstGeom>
          <a:noFill/>
          <a:ln cap="flat" cmpd="sng" w="38100">
            <a:solidFill>
              <a:srgbClr val="C00000"/>
            </a:solidFill>
            <a:prstDash val="solid"/>
            <a:miter lim="800000"/>
            <a:headEnd len="sm" w="sm" type="none"/>
            <a:tailEnd len="sm" w="sm" type="none"/>
          </a:ln>
        </p:spPr>
      </p:cxnSp>
      <p:sp>
        <p:nvSpPr>
          <p:cNvPr id="433" name="Google Shape;433;p32"/>
          <p:cNvSpPr txBox="1"/>
          <p:nvPr>
            <p:ph type="title"/>
          </p:nvPr>
        </p:nvSpPr>
        <p:spPr>
          <a:xfrm>
            <a:off x="2327668" y="509771"/>
            <a:ext cx="7389910" cy="56559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</a:pPr>
            <a:r>
              <a:rPr b="1" i="1" lang="en-US" sz="2000">
                <a:latin typeface="Times New Roman"/>
                <a:ea typeface="Times New Roman"/>
                <a:cs typeface="Times New Roman"/>
                <a:sym typeface="Times New Roman"/>
              </a:rPr>
              <a:t>Анхаарал хандуулсанд баярлалаа – Thank you for your attention</a:t>
            </a:r>
            <a:endParaRPr/>
          </a:p>
        </p:txBody>
      </p:sp>
      <p:pic>
        <p:nvPicPr>
          <p:cNvPr id="434" name="Google Shape;434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795082" y="1818215"/>
            <a:ext cx="4349186" cy="421146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5" name="Google Shape;435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38060" y="1075362"/>
            <a:ext cx="4029805" cy="562709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3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0" y="1538495"/>
            <a:ext cx="1100240" cy="39810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2022-03-27T06:32:54Z</dcterms:created>
  <dc:creator>Windows User</dc:creator>
</cp:coreProperties>
</file>