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</p:sldIdLst>
  <p:sldSz cy="6858000" cx="12192000"/>
  <p:notesSz cx="6797675" cy="99282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8" roundtripDataSignature="AMtx7mjj9fpE74uyCoQ/1YA09oo2eVKI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38" Type="http://customschemas.google.com/relationships/presentationmetadata" Target="meta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p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9" name="Google Shape;119;p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9" name="Google Shape;129;p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" name="Google Shape;138;p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9" name="Google Shape;139;p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9" name="Google Shape;149;p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8" name="Google Shape;158;p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" name="Google Shape;169;p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0" name="Google Shape;170;p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" name="Google Shape;184;p1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5" name="Google Shape;185;p1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7" name="Google Shape;197;p1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8" name="Google Shape;198;p1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p1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8" name="Google Shape;208;p1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8" name="Google Shape;218;p1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9" name="Google Shape;219;p1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8" name="Google Shape;238;p1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9" name="Google Shape;239;p1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2" name="Google Shape;252;p1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3" name="Google Shape;253;p1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p1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8" name="Google Shape;268;p1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8" name="Google Shape;278;p1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9" name="Google Shape;279;p1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7" name="Google Shape;287;p1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p1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8" name="Google Shape;308;p1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9" name="Google Shape;309;p1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0" name="Google Shape;320;p2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1" name="Google Shape;321;p2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5" name="Google Shape;335;p2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6" name="Google Shape;336;p2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2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1" name="Google Shape;351;p2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2" name="Google Shape;352;p2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6" name="Google Shape;366;p2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7" name="Google Shape;367;p2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1" name="Google Shape;381;p2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2" name="Google Shape;382;p2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2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4" name="Google Shape;394;p2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5" name="Google Shape;395;p2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5" name="Google Shape;415;p2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6" name="Google Shape;416;p2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1" name="Google Shape;431;p2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2" name="Google Shape;432;p2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2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4" name="Google Shape;444;p2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5" name="Google Shape;445;p2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59" name="Google Shape;459;p2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0" name="Google Shape;460;p2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3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5" name="Google Shape;475;p3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6" name="Google Shape;476;p3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3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87" name="Google Shape;487;p3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8" name="Google Shape;488;p3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3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9" name="Google Shape;499;p3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3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7" name="Google Shape;507;p3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10.png"/><Relationship Id="rId5" Type="http://schemas.openxmlformats.org/officeDocument/2006/relationships/image" Target="../media/image9.png"/><Relationship Id="rId6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Relationship Id="rId4" Type="http://schemas.openxmlformats.org/officeDocument/2006/relationships/image" Target="../media/image20.png"/><Relationship Id="rId5" Type="http://schemas.openxmlformats.org/officeDocument/2006/relationships/image" Target="../media/image26.png"/><Relationship Id="rId6" Type="http://schemas.openxmlformats.org/officeDocument/2006/relationships/image" Target="../media/image3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Relationship Id="rId4" Type="http://schemas.openxmlformats.org/officeDocument/2006/relationships/image" Target="../media/image31.png"/><Relationship Id="rId5" Type="http://schemas.openxmlformats.org/officeDocument/2006/relationships/image" Target="../media/image3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Relationship Id="rId4" Type="http://schemas.openxmlformats.org/officeDocument/2006/relationships/image" Target="../media/image24.png"/><Relationship Id="rId5" Type="http://schemas.openxmlformats.org/officeDocument/2006/relationships/image" Target="../media/image21.png"/><Relationship Id="rId6" Type="http://schemas.openxmlformats.org/officeDocument/2006/relationships/image" Target="../media/image25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Relationship Id="rId4" Type="http://schemas.openxmlformats.org/officeDocument/2006/relationships/image" Target="../media/image3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.png"/><Relationship Id="rId4" Type="http://schemas.openxmlformats.org/officeDocument/2006/relationships/image" Target="../media/image33.png"/><Relationship Id="rId5" Type="http://schemas.openxmlformats.org/officeDocument/2006/relationships/image" Target="../media/image22.png"/><Relationship Id="rId6" Type="http://schemas.openxmlformats.org/officeDocument/2006/relationships/image" Target="../media/image2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8.png"/><Relationship Id="rId4" Type="http://schemas.openxmlformats.org/officeDocument/2006/relationships/image" Target="../media/image2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.png"/><Relationship Id="rId4" Type="http://schemas.openxmlformats.org/officeDocument/2006/relationships/image" Target="../media/image32.png"/><Relationship Id="rId5" Type="http://schemas.openxmlformats.org/officeDocument/2006/relationships/image" Target="../media/image27.png"/><Relationship Id="rId6" Type="http://schemas.openxmlformats.org/officeDocument/2006/relationships/image" Target="../media/image36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8.png"/><Relationship Id="rId4" Type="http://schemas.openxmlformats.org/officeDocument/2006/relationships/image" Target="../media/image3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png"/><Relationship Id="rId4" Type="http://schemas.openxmlformats.org/officeDocument/2006/relationships/image" Target="../media/image40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8.png"/><Relationship Id="rId4" Type="http://schemas.openxmlformats.org/officeDocument/2006/relationships/image" Target="../media/image43.png"/><Relationship Id="rId5" Type="http://schemas.openxmlformats.org/officeDocument/2006/relationships/image" Target="../media/image5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8.png"/><Relationship Id="rId4" Type="http://schemas.openxmlformats.org/officeDocument/2006/relationships/image" Target="../media/image39.png"/><Relationship Id="rId5" Type="http://schemas.openxmlformats.org/officeDocument/2006/relationships/image" Target="../media/image38.png"/><Relationship Id="rId6" Type="http://schemas.openxmlformats.org/officeDocument/2006/relationships/image" Target="../media/image55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8.png"/><Relationship Id="rId4" Type="http://schemas.openxmlformats.org/officeDocument/2006/relationships/image" Target="../media/image47.png"/><Relationship Id="rId5" Type="http://schemas.openxmlformats.org/officeDocument/2006/relationships/image" Target="../media/image4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8.png"/><Relationship Id="rId4" Type="http://schemas.openxmlformats.org/officeDocument/2006/relationships/image" Target="../media/image4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8.png"/><Relationship Id="rId4" Type="http://schemas.openxmlformats.org/officeDocument/2006/relationships/image" Target="../media/image49.png"/><Relationship Id="rId5" Type="http://schemas.openxmlformats.org/officeDocument/2006/relationships/image" Target="../media/image4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8.png"/><Relationship Id="rId4" Type="http://schemas.openxmlformats.org/officeDocument/2006/relationships/image" Target="../media/image45.png"/><Relationship Id="rId5" Type="http://schemas.openxmlformats.org/officeDocument/2006/relationships/image" Target="../media/image52.png"/><Relationship Id="rId6" Type="http://schemas.openxmlformats.org/officeDocument/2006/relationships/image" Target="../media/image4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4.png"/><Relationship Id="rId4" Type="http://schemas.openxmlformats.org/officeDocument/2006/relationships/image" Target="../media/image51.png"/><Relationship Id="rId5" Type="http://schemas.openxmlformats.org/officeDocument/2006/relationships/image" Target="../media/image5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0.png"/><Relationship Id="rId4" Type="http://schemas.openxmlformats.org/officeDocument/2006/relationships/image" Target="../media/image54.png"/><Relationship Id="rId5" Type="http://schemas.openxmlformats.org/officeDocument/2006/relationships/image" Target="../media/image57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4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54.png"/><Relationship Id="rId4" Type="http://schemas.openxmlformats.org/officeDocument/2006/relationships/image" Target="../media/image59.png"/><Relationship Id="rId5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3024743" y="5063911"/>
            <a:ext cx="5127462" cy="59101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b="1" i="0" sz="2000" u="none" cap="none" strike="noStrike">
              <a:solidFill>
                <a:srgbClr val="007E5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Багш: </a:t>
            </a: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магистр</a:t>
            </a: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С.Басбиш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476" y="2044453"/>
            <a:ext cx="2809875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4002170" y="2538341"/>
            <a:ext cx="6370556" cy="7477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Сэдэв: Гийгүүлэгч үсэг: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За, Жа, Ца, Ча үсгүүд </a:t>
            </a:r>
            <a:endParaRPr b="1" i="0" sz="11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002169" y="524608"/>
            <a:ext cx="6788457" cy="5790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хичээл №5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5194605" y="3286862"/>
            <a:ext cx="440358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/Topic: Consonants: Za, Ja, Tsa, Cha/</a:t>
            </a:r>
            <a:endParaRPr b="1" i="1" sz="10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002169" y="1152539"/>
            <a:ext cx="6788457" cy="2943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Mongolian script lecture №5</a:t>
            </a:r>
            <a:endParaRPr b="1" i="0" sz="20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58805" y="5360760"/>
            <a:ext cx="3233195" cy="1483246"/>
          </a:xfrm>
          <a:prstGeom prst="ellipse">
            <a:avLst/>
          </a:prstGeom>
          <a:noFill/>
          <a:ln>
            <a:noFill/>
          </a:ln>
        </p:spPr>
      </p:pic>
      <p:sp>
        <p:nvSpPr>
          <p:cNvPr id="95" name="Google Shape;95;p1"/>
          <p:cNvSpPr/>
          <p:nvPr/>
        </p:nvSpPr>
        <p:spPr>
          <a:xfrm>
            <a:off x="3784870" y="5610899"/>
            <a:ext cx="37131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Professor Basbish Sanzaijav, M.A.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2"/>
          <p:cNvCxnSpPr/>
          <p:nvPr/>
        </p:nvCxnSpPr>
        <p:spPr>
          <a:xfrm flipH="1" rot="10800000">
            <a:off x="2499118" y="1272540"/>
            <a:ext cx="7344964" cy="19050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2" name="Google Shape;102;p2"/>
          <p:cNvSpPr/>
          <p:nvPr/>
        </p:nvSpPr>
        <p:spPr>
          <a:xfrm>
            <a:off x="4200525" y="791528"/>
            <a:ext cx="539353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Хичээлийн агуулга - Lecture content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 txBox="1"/>
          <p:nvPr>
            <p:ph idx="1" type="body"/>
          </p:nvPr>
        </p:nvSpPr>
        <p:spPr>
          <a:xfrm>
            <a:off x="2609113" y="2344992"/>
            <a:ext cx="8120798" cy="2546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- </a:t>
            </a:r>
            <a:r>
              <a:rPr i="1" lang="en-US" sz="24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pervious learning 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За үсэг-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Za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Жа үсэг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-Ja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Ца үсэг-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Tsa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Ча үсэг-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Cha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3365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04" name="Google Shape;10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44517" y="5372924"/>
            <a:ext cx="3233195" cy="148324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5" name="Google Shape;105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2881" y="1709336"/>
            <a:ext cx="1817694" cy="4054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1" name="Google Shape;111;p3"/>
          <p:cNvCxnSpPr/>
          <p:nvPr/>
        </p:nvCxnSpPr>
        <p:spPr>
          <a:xfrm>
            <a:off x="2499118" y="94917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12" name="Google Shape;112;p3"/>
          <p:cNvSpPr txBox="1"/>
          <p:nvPr/>
        </p:nvSpPr>
        <p:spPr>
          <a:xfrm>
            <a:off x="2752393" y="453777"/>
            <a:ext cx="70345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Reviewing previous, Lecture 4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3"/>
          <p:cNvSpPr txBox="1"/>
          <p:nvPr/>
        </p:nvSpPr>
        <p:spPr>
          <a:xfrm>
            <a:off x="2259715" y="6294715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5987" y="1232535"/>
            <a:ext cx="8972550" cy="497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5280" y="1514683"/>
            <a:ext cx="118872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1" name="Google Shape;121;p4"/>
          <p:cNvCxnSpPr/>
          <p:nvPr/>
        </p:nvCxnSpPr>
        <p:spPr>
          <a:xfrm>
            <a:off x="2667699" y="1059372"/>
            <a:ext cx="7119239" cy="0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22" name="Google Shape;122;p4"/>
          <p:cNvSpPr txBox="1"/>
          <p:nvPr/>
        </p:nvSpPr>
        <p:spPr>
          <a:xfrm>
            <a:off x="1848235" y="6419226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4"/>
          <p:cNvSpPr txBox="1"/>
          <p:nvPr/>
        </p:nvSpPr>
        <p:spPr>
          <a:xfrm>
            <a:off x="2752393" y="608767"/>
            <a:ext cx="70345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-Reviewing previous, Lecture 4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21993" y="1331893"/>
            <a:ext cx="9010650" cy="503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7706" y="1529923"/>
            <a:ext cx="1118654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1" name="Google Shape;131;p5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32" name="Google Shape;132;p5"/>
          <p:cNvSpPr txBox="1"/>
          <p:nvPr/>
        </p:nvSpPr>
        <p:spPr>
          <a:xfrm>
            <a:off x="2244475" y="6393512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5"/>
          <p:cNvSpPr txBox="1"/>
          <p:nvPr/>
        </p:nvSpPr>
        <p:spPr>
          <a:xfrm>
            <a:off x="2752393" y="608767"/>
            <a:ext cx="70345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-Reviewing previous, Lecture 4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9266" y="1228731"/>
            <a:ext cx="8953500" cy="497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6306" y="1575643"/>
            <a:ext cx="865707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1" name="Google Shape;141;p6"/>
          <p:cNvCxnSpPr/>
          <p:nvPr/>
        </p:nvCxnSpPr>
        <p:spPr>
          <a:xfrm>
            <a:off x="2625755" y="104984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42" name="Google Shape;142;p6"/>
          <p:cNvSpPr txBox="1"/>
          <p:nvPr/>
        </p:nvSpPr>
        <p:spPr>
          <a:xfrm>
            <a:off x="2530230" y="6364938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1" lang="en-US" sz="18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6"/>
          <p:cNvSpPr txBox="1"/>
          <p:nvPr/>
        </p:nvSpPr>
        <p:spPr>
          <a:xfrm>
            <a:off x="2752393" y="608767"/>
            <a:ext cx="7034545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-Reviewing previous, Lecture 4</a:t>
            </a:r>
            <a:endParaRPr b="1" i="1" sz="2000" u="none" cap="none" strike="noStrike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85955" y="1290642"/>
            <a:ext cx="8991600" cy="499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9146" y="1575643"/>
            <a:ext cx="1057694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1" name="Google Shape;151;p7"/>
          <p:cNvCxnSpPr/>
          <p:nvPr/>
        </p:nvCxnSpPr>
        <p:spPr>
          <a:xfrm>
            <a:off x="2566230" y="82334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52" name="Google Shape;15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3518" y="1713083"/>
            <a:ext cx="102092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7"/>
          <p:cNvSpPr txBox="1"/>
          <p:nvPr>
            <p:ph type="title"/>
          </p:nvPr>
        </p:nvSpPr>
        <p:spPr>
          <a:xfrm>
            <a:off x="2566230" y="287387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Lecture-5. 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7"/>
          <p:cNvSpPr/>
          <p:nvPr/>
        </p:nvSpPr>
        <p:spPr>
          <a:xfrm>
            <a:off x="3173302" y="2465917"/>
            <a:ext cx="6073676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1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З, Ж үсгийг таньж, эгшгээр амилуулан уншиж, бичье. </a:t>
            </a:r>
            <a:endParaRPr b="1" i="1" sz="4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0" name="Google Shape;160;p8"/>
          <p:cNvCxnSpPr/>
          <p:nvPr/>
        </p:nvCxnSpPr>
        <p:spPr>
          <a:xfrm>
            <a:off x="2566230" y="82334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61" name="Google Shape;16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3518" y="1774043"/>
            <a:ext cx="102092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8"/>
          <p:cNvSpPr txBox="1"/>
          <p:nvPr>
            <p:ph type="title"/>
          </p:nvPr>
        </p:nvSpPr>
        <p:spPr>
          <a:xfrm>
            <a:off x="2566230" y="287387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 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" name="Google Shape;16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16100" y="1354734"/>
            <a:ext cx="4089400" cy="3610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85730" y="1354734"/>
            <a:ext cx="3940969" cy="3001366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8"/>
          <p:cNvSpPr/>
          <p:nvPr/>
        </p:nvSpPr>
        <p:spPr>
          <a:xfrm>
            <a:off x="2541660" y="5391055"/>
            <a:ext cx="28617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6" name="Google Shape;166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85730" y="4622800"/>
            <a:ext cx="3928270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2" name="Google Shape;172;p9"/>
          <p:cNvCxnSpPr/>
          <p:nvPr/>
        </p:nvCxnSpPr>
        <p:spPr>
          <a:xfrm>
            <a:off x="2566230" y="82334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73" name="Google Shape;17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50322" y="1774043"/>
            <a:ext cx="102092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9"/>
          <p:cNvSpPr txBox="1"/>
          <p:nvPr>
            <p:ph type="title"/>
          </p:nvPr>
        </p:nvSpPr>
        <p:spPr>
          <a:xfrm>
            <a:off x="2566230" y="287387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9"/>
          <p:cNvSpPr/>
          <p:nvPr/>
        </p:nvSpPr>
        <p:spPr>
          <a:xfrm>
            <a:off x="1232483" y="1843890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Эхэнд 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9"/>
          <p:cNvSpPr/>
          <p:nvPr/>
        </p:nvSpPr>
        <p:spPr>
          <a:xfrm>
            <a:off x="1146754" y="5135788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Адагт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1161045" y="3344623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Дунд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8" name="Google Shape;178;p9"/>
          <p:cNvSpPr txBox="1"/>
          <p:nvPr/>
        </p:nvSpPr>
        <p:spPr>
          <a:xfrm>
            <a:off x="4011068" y="1096120"/>
            <a:ext cx="7137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ЗА, ЗЭ           ЖИ             ЗО, ЗУ            ЗӨ, ЗҮ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9"/>
          <p:cNvSpPr txBox="1"/>
          <p:nvPr/>
        </p:nvSpPr>
        <p:spPr>
          <a:xfrm>
            <a:off x="3186858" y="1049074"/>
            <a:ext cx="39931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0" name="Google Shape;18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94003" y="1724702"/>
            <a:ext cx="7847000" cy="470820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9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7" name="Google Shape;187;p10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88" name="Google Shape;18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774043"/>
            <a:ext cx="1059225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0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0" name="Google Shape;190;p10"/>
          <p:cNvSpPr txBox="1"/>
          <p:nvPr/>
        </p:nvSpPr>
        <p:spPr>
          <a:xfrm>
            <a:off x="1209165" y="1249413"/>
            <a:ext cx="10515600" cy="11325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Кирилл бичгийн тэргүүн үед “</a:t>
            </a:r>
            <a:r>
              <a:rPr b="0" i="0" lang="en-US" sz="32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”-ийн дараа “</a:t>
            </a:r>
            <a:r>
              <a:rPr b="0" i="0" lang="en-US" sz="32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эгшигтэй үгсийг монгол бичигт ихэнхдээ “</a:t>
            </a:r>
            <a:r>
              <a:rPr b="0" i="0" lang="en-US" sz="32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хэлбэрээр бичнэ.</a:t>
            </a:r>
            <a:endParaRPr b="0" i="0" sz="4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10"/>
          <p:cNvSpPr txBox="1"/>
          <p:nvPr/>
        </p:nvSpPr>
        <p:spPr>
          <a:xfrm>
            <a:off x="830848" y="3235031"/>
            <a:ext cx="9947320" cy="5667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75000" lnSpcReduction="200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r>
              <a:rPr b="0" i="0" lang="en-US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аз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ал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вар 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 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лга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ргал  </a:t>
            </a:r>
            <a:r>
              <a:rPr b="0" i="0" lang="en-US" sz="4000" u="none" cap="none" strike="noStrike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жа</a:t>
            </a:r>
            <a:r>
              <a:rPr b="0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</a:t>
            </a:r>
            <a:endParaRPr b="0" i="0" sz="4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10"/>
          <p:cNvSpPr txBox="1"/>
          <p:nvPr/>
        </p:nvSpPr>
        <p:spPr>
          <a:xfrm>
            <a:off x="1209165" y="2546242"/>
            <a:ext cx="10515600" cy="537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11625" y="3954204"/>
            <a:ext cx="9204074" cy="193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10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0" name="Google Shape;200;p11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01" name="Google Shape;20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21920" y="1774043"/>
            <a:ext cx="1181145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1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3" name="Google Shape;20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59225" y="1207066"/>
            <a:ext cx="10260457" cy="454801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1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0" name="Google Shape;210;p12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11" name="Google Shape;21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8502" y="1950939"/>
            <a:ext cx="1193322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2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consonants, reading practice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2"/>
          <p:cNvSpPr/>
          <p:nvPr/>
        </p:nvSpPr>
        <p:spPr>
          <a:xfrm>
            <a:off x="1341824" y="1213780"/>
            <a:ext cx="1044476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1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Холбоо үгсийг уншицгаая.</a:t>
            </a:r>
            <a:endParaRPr b="1" i="1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4" name="Google Shape;214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75505" y="1950947"/>
            <a:ext cx="9545412" cy="39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2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1" name="Google Shape;221;p13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22" name="Google Shape;22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3518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13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13"/>
          <p:cNvSpPr/>
          <p:nvPr/>
        </p:nvSpPr>
        <p:spPr>
          <a:xfrm>
            <a:off x="2247413" y="2054781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Эхэнд 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13"/>
          <p:cNvSpPr/>
          <p:nvPr/>
        </p:nvSpPr>
        <p:spPr>
          <a:xfrm>
            <a:off x="2252855" y="4733634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Адагт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13"/>
          <p:cNvSpPr/>
          <p:nvPr/>
        </p:nvSpPr>
        <p:spPr>
          <a:xfrm>
            <a:off x="2247413" y="3361176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Дунд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13"/>
          <p:cNvSpPr txBox="1"/>
          <p:nvPr/>
        </p:nvSpPr>
        <p:spPr>
          <a:xfrm>
            <a:off x="4491792" y="2181131"/>
            <a:ext cx="9245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13"/>
          <p:cNvSpPr txBox="1"/>
          <p:nvPr/>
        </p:nvSpPr>
        <p:spPr>
          <a:xfrm>
            <a:off x="6009717" y="2181131"/>
            <a:ext cx="92458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13"/>
          <p:cNvSpPr txBox="1"/>
          <p:nvPr/>
        </p:nvSpPr>
        <p:spPr>
          <a:xfrm>
            <a:off x="7831552" y="1769619"/>
            <a:ext cx="31126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аз    олз   угз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13"/>
          <p:cNvSpPr txBox="1"/>
          <p:nvPr/>
        </p:nvSpPr>
        <p:spPr>
          <a:xfrm>
            <a:off x="7909689" y="3777857"/>
            <a:ext cx="2377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хүж  багаж  угж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1" name="Google Shape;231;p13"/>
          <p:cNvSpPr/>
          <p:nvPr/>
        </p:nvSpPr>
        <p:spPr>
          <a:xfrm>
            <a:off x="1574972" y="1044766"/>
            <a:ext cx="985233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“З, Ж” үсгийг ялгахдаа үгийн дунд шүд, шилбэ; адагт сүүл, 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нумын аль вэ, гэдгээр ялгана.</a:t>
            </a:r>
            <a:endParaRPr b="1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2" name="Google Shape;232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27826" y="2309825"/>
            <a:ext cx="1940950" cy="114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66337" y="3071282"/>
            <a:ext cx="2095500" cy="186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138299" y="4559424"/>
            <a:ext cx="1940950" cy="149382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13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1" name="Google Shape;241;p14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42" name="Google Shape;24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774043"/>
            <a:ext cx="144542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4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14"/>
          <p:cNvSpPr txBox="1"/>
          <p:nvPr/>
        </p:nvSpPr>
        <p:spPr>
          <a:xfrm>
            <a:off x="2168083" y="1098816"/>
            <a:ext cx="8819005" cy="5457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Үгсийг зүй тогтлын дагуу үндэсний бичгээр бичээрэй.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14"/>
          <p:cNvSpPr txBox="1"/>
          <p:nvPr/>
        </p:nvSpPr>
        <p:spPr>
          <a:xfrm>
            <a:off x="1979944" y="1644400"/>
            <a:ext cx="9321474" cy="5865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аз      баз     хүрз    үз-      олз      арз    арзгар  хаз-   бааз    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14"/>
          <p:cNvSpPr txBox="1"/>
          <p:nvPr/>
        </p:nvSpPr>
        <p:spPr>
          <a:xfrm>
            <a:off x="2148664" y="4105647"/>
            <a:ext cx="10691611" cy="65011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багаж завж хож-  хөгж-  имж  хэмж-  ээж  ээлж  цээж    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7" name="Google Shape;24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09815" y="2566995"/>
            <a:ext cx="7572375" cy="172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55025" y="4908150"/>
            <a:ext cx="8674550" cy="179745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4"/>
          <p:cNvSpPr/>
          <p:nvPr/>
        </p:nvSpPr>
        <p:spPr>
          <a:xfrm>
            <a:off x="7601377" y="62747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5" name="Google Shape;255;p15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56" name="Google Shape;25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789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5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consonants, reading practice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15"/>
          <p:cNvSpPr/>
          <p:nvPr/>
        </p:nvSpPr>
        <p:spPr>
          <a:xfrm>
            <a:off x="1605917" y="1715211"/>
            <a:ext cx="142005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Ж, - Ч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15"/>
          <p:cNvSpPr/>
          <p:nvPr/>
        </p:nvSpPr>
        <p:spPr>
          <a:xfrm>
            <a:off x="2150102" y="1004818"/>
            <a:ext cx="8332631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Холбох -ж, -ч болон төгсгөх -жээ, -чээ нөхцөлтэй үгийг уншаарай.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15"/>
          <p:cNvSpPr/>
          <p:nvPr/>
        </p:nvSpPr>
        <p:spPr>
          <a:xfrm>
            <a:off x="1643487" y="3513456"/>
            <a:ext cx="14200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ЖЭЭ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ЧЭЭ</a:t>
            </a:r>
            <a:endParaRPr b="0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1" name="Google Shape;261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77781" y="2217075"/>
            <a:ext cx="1076325" cy="103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96281" y="4497775"/>
            <a:ext cx="1314450" cy="125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15951" y="2111325"/>
            <a:ext cx="7082035" cy="39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15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0" name="Google Shape;270;p16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71" name="Google Shape;27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804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6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 үсэг - Za, Ja consonants, reading practice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3" name="Google Shape;273;p16"/>
          <p:cNvSpPr/>
          <p:nvPr/>
        </p:nvSpPr>
        <p:spPr>
          <a:xfrm>
            <a:off x="1955093" y="991655"/>
            <a:ext cx="913707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1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Өгүүлбэрүүдийг уншина уу.</a:t>
            </a:r>
            <a:endParaRPr b="0" i="1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4" name="Google Shape;27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12227" y="1728830"/>
            <a:ext cx="7648575" cy="4562475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6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1" name="Google Shape;281;p17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82" name="Google Shape;282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804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17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4" name="Google Shape;284;p17"/>
          <p:cNvSpPr/>
          <p:nvPr/>
        </p:nvSpPr>
        <p:spPr>
          <a:xfrm>
            <a:off x="3106190" y="2067371"/>
            <a:ext cx="6073676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1" lang="en-US" sz="4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Ц, Ч үсгийг таньж, эгшгээр амилуулан унших, бичих </a:t>
            </a:r>
            <a:endParaRPr b="1" i="1" sz="4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0" name="Google Shape;290;p18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91" name="Google Shape;29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804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8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18"/>
          <p:cNvSpPr/>
          <p:nvPr/>
        </p:nvSpPr>
        <p:spPr>
          <a:xfrm>
            <a:off x="2715563" y="1035643"/>
            <a:ext cx="8332631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Үгийг хэрхэн унших бол...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Бидний мэдэхгүй ямар үсэг  байна вэ?</a:t>
            </a:r>
            <a:endParaRPr b="0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18"/>
          <p:cNvSpPr/>
          <p:nvPr/>
        </p:nvSpPr>
        <p:spPr>
          <a:xfrm>
            <a:off x="6449362" y="3562593"/>
            <a:ext cx="126552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З, Ж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18"/>
          <p:cNvSpPr/>
          <p:nvPr/>
        </p:nvSpPr>
        <p:spPr>
          <a:xfrm>
            <a:off x="5889595" y="2257955"/>
            <a:ext cx="4453742" cy="933245"/>
          </a:xfrm>
          <a:prstGeom prst="wedgeRectCallout">
            <a:avLst>
              <a:gd fmla="val -69680" name="adj1"/>
              <a:gd fmla="val 156571" name="adj2"/>
            </a:avLst>
          </a:prstGeom>
          <a:solidFill>
            <a:srgbClr val="548135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Энэхүү үсэг кирилл бичгийн аль үсэгтэй төстэй харагдаж байна?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96" name="Google Shape;296;p18"/>
          <p:cNvCxnSpPr/>
          <p:nvPr/>
        </p:nvCxnSpPr>
        <p:spPr>
          <a:xfrm flipH="1" rot="10800000">
            <a:off x="5003894" y="3924947"/>
            <a:ext cx="1524806" cy="344596"/>
          </a:xfrm>
          <a:prstGeom prst="straightConnector1">
            <a:avLst/>
          </a:prstGeom>
          <a:noFill/>
          <a:ln cap="flat" cmpd="sng" w="9525">
            <a:solidFill>
              <a:srgbClr val="FFFF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97" name="Google Shape;297;p18"/>
          <p:cNvCxnSpPr/>
          <p:nvPr/>
        </p:nvCxnSpPr>
        <p:spPr>
          <a:xfrm>
            <a:off x="5003894" y="4269541"/>
            <a:ext cx="1533849" cy="11664"/>
          </a:xfrm>
          <a:prstGeom prst="straightConnector1">
            <a:avLst/>
          </a:prstGeom>
          <a:noFill/>
          <a:ln cap="flat" cmpd="sng" w="9525">
            <a:solidFill>
              <a:srgbClr val="FFFF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98" name="Google Shape;298;p18"/>
          <p:cNvCxnSpPr/>
          <p:nvPr/>
        </p:nvCxnSpPr>
        <p:spPr>
          <a:xfrm>
            <a:off x="5015780" y="4281205"/>
            <a:ext cx="1521963" cy="402411"/>
          </a:xfrm>
          <a:prstGeom prst="straightConnector1">
            <a:avLst/>
          </a:prstGeom>
          <a:noFill/>
          <a:ln cap="flat" cmpd="sng" w="9525">
            <a:solidFill>
              <a:srgbClr val="FFFF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299" name="Google Shape;299;p18"/>
          <p:cNvCxnSpPr/>
          <p:nvPr/>
        </p:nvCxnSpPr>
        <p:spPr>
          <a:xfrm>
            <a:off x="5003894" y="4269540"/>
            <a:ext cx="1503270" cy="828152"/>
          </a:xfrm>
          <a:prstGeom prst="straightConnector1">
            <a:avLst/>
          </a:prstGeom>
          <a:noFill/>
          <a:ln cap="flat" cmpd="sng" w="9525">
            <a:solidFill>
              <a:srgbClr val="FFFF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300" name="Google Shape;300;p18"/>
          <p:cNvSpPr/>
          <p:nvPr/>
        </p:nvSpPr>
        <p:spPr>
          <a:xfrm>
            <a:off x="6479941" y="4012683"/>
            <a:ext cx="12349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С, Ш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18"/>
          <p:cNvSpPr/>
          <p:nvPr/>
        </p:nvSpPr>
        <p:spPr>
          <a:xfrm>
            <a:off x="6464651" y="4444353"/>
            <a:ext cx="12349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Ц, Ч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18"/>
          <p:cNvSpPr/>
          <p:nvPr/>
        </p:nvSpPr>
        <p:spPr>
          <a:xfrm>
            <a:off x="6464651" y="4906935"/>
            <a:ext cx="12349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Д, Т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18"/>
          <p:cNvSpPr/>
          <p:nvPr/>
        </p:nvSpPr>
        <p:spPr>
          <a:xfrm>
            <a:off x="6460512" y="4448167"/>
            <a:ext cx="123494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Ц, Ч</a:t>
            </a:r>
            <a:endParaRPr b="0" i="0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4" name="Google Shape;304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79027" y="2857240"/>
            <a:ext cx="1257300" cy="2895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18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1" name="Google Shape;311;p19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12" name="Google Shape;312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804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19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4" name="Google Shape;314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46312" y="1262658"/>
            <a:ext cx="4408488" cy="3537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00887" y="1300758"/>
            <a:ext cx="3402013" cy="3118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100887" y="4635500"/>
            <a:ext cx="3579813" cy="1631076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19"/>
          <p:cNvSpPr/>
          <p:nvPr/>
        </p:nvSpPr>
        <p:spPr>
          <a:xfrm>
            <a:off x="3019680" y="5232128"/>
            <a:ext cx="28617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3" name="Google Shape;323;p20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24" name="Google Shape;32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804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20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20"/>
          <p:cNvSpPr/>
          <p:nvPr/>
        </p:nvSpPr>
        <p:spPr>
          <a:xfrm>
            <a:off x="1404309" y="1843890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Эхэнд 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7" name="Google Shape;327;p20"/>
          <p:cNvSpPr/>
          <p:nvPr/>
        </p:nvSpPr>
        <p:spPr>
          <a:xfrm>
            <a:off x="1331154" y="5135788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Адагт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8" name="Google Shape;328;p20"/>
          <p:cNvSpPr/>
          <p:nvPr/>
        </p:nvSpPr>
        <p:spPr>
          <a:xfrm>
            <a:off x="1355539" y="3344623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Дунд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20"/>
          <p:cNvSpPr txBox="1"/>
          <p:nvPr/>
        </p:nvSpPr>
        <p:spPr>
          <a:xfrm>
            <a:off x="4011068" y="1096120"/>
            <a:ext cx="71377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ЦА, ЦЭ          ЧИ             ЦО, ЦУ            ЦӨ, ЦҮ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20"/>
          <p:cNvSpPr txBox="1"/>
          <p:nvPr/>
        </p:nvSpPr>
        <p:spPr>
          <a:xfrm>
            <a:off x="3219407" y="1048057"/>
            <a:ext cx="92458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1" name="Google Shape;33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84826" y="1710174"/>
            <a:ext cx="8164026" cy="5049486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0"/>
          <p:cNvSpPr/>
          <p:nvPr/>
        </p:nvSpPr>
        <p:spPr>
          <a:xfrm>
            <a:off x="978727" y="6162662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1"/>
          <p:cNvSpPr txBox="1"/>
          <p:nvPr/>
        </p:nvSpPr>
        <p:spPr>
          <a:xfrm>
            <a:off x="8113175" y="5220425"/>
            <a:ext cx="2991900" cy="11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latin typeface="Calibri"/>
                <a:ea typeface="Calibri"/>
                <a:cs typeface="Calibri"/>
                <a:sym typeface="Calibri"/>
              </a:rPr>
              <a:t>https://l.facebook.com/l.php?u=https%3A%2F%2Fbahamas.desertcart.com%2Fproducts%2F64163198-rpl-schlitten-davos%3Ffbclid%3DIwAR0blMrA2fgxLSuLslkIwQlaSrqpzmjjtIcxyIlChbwGEnyhLDAn-_wceSM&amp;h=AT0a3hHSta94yp0lbeDK6-3JL-F577nePwXsxdGZB1SrSK7o7Ax7GphDeoGKRdbFKSWC4i87gVTlDfo3pR7JxavFVgfGD8a8v82nJoKkWS8YTTBb2xhk4UIHT5H5nvKsVnnGbotke8me</a:t>
            </a:r>
            <a:endParaRPr sz="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21"/>
          <p:cNvSpPr txBox="1"/>
          <p:nvPr/>
        </p:nvSpPr>
        <p:spPr>
          <a:xfrm>
            <a:off x="1994775" y="5390750"/>
            <a:ext cx="55134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latin typeface="Calibri"/>
                <a:ea typeface="Calibri"/>
                <a:cs typeface="Calibri"/>
                <a:sym typeface="Calibri"/>
              </a:rPr>
              <a:t>https://www.pinterest.com/pin/550916966898594352/?fbclid=IwAR1Es8tucDd_QUWjLePuyKeAJmTBmXpkMwb5hX6g8y1wMvmd7g8jqypRwHM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0" name="Google Shape;340;p21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41" name="Google Shape;341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21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21"/>
          <p:cNvSpPr txBox="1"/>
          <p:nvPr/>
        </p:nvSpPr>
        <p:spPr>
          <a:xfrm>
            <a:off x="1197735" y="1118895"/>
            <a:ext cx="10882648" cy="56262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Доорх хоёр үгийг үндэсний бичгээр хэрхэн бичих бол...</a:t>
            </a:r>
            <a:endParaRPr b="0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4" name="Google Shape;344;p21"/>
          <p:cNvSpPr txBox="1"/>
          <p:nvPr/>
        </p:nvSpPr>
        <p:spPr>
          <a:xfrm>
            <a:off x="2408348" y="2261194"/>
            <a:ext cx="1249251" cy="537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цана 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1"/>
          <p:cNvSpPr txBox="1"/>
          <p:nvPr/>
        </p:nvSpPr>
        <p:spPr>
          <a:xfrm>
            <a:off x="8433515" y="2257294"/>
            <a:ext cx="1249251" cy="537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0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чарга </a:t>
            </a: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                                  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6" name="Google Shape;346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50063" y="3087845"/>
            <a:ext cx="2486025" cy="183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31428" y="2931734"/>
            <a:ext cx="2628900" cy="19019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40888" y="2519724"/>
            <a:ext cx="2445293" cy="2939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4" name="Google Shape;354;p22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55" name="Google Shape;35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22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22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8" name="Google Shape;358;p22"/>
          <p:cNvSpPr txBox="1"/>
          <p:nvPr/>
        </p:nvSpPr>
        <p:spPr>
          <a:xfrm>
            <a:off x="1575687" y="1011504"/>
            <a:ext cx="9569003" cy="1183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Кирилл бичгийн тэргүүн үед “Ч”-ийн дараа “а” эгшигтэй үгсийг монгол бичигт ихэнхдээ “Чи” хэлбэрээр бичнэ.</a:t>
            </a:r>
            <a:endParaRPr b="0"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9" name="Google Shape;359;p22"/>
          <p:cNvSpPr txBox="1"/>
          <p:nvPr/>
        </p:nvSpPr>
        <p:spPr>
          <a:xfrm rot="5400000">
            <a:off x="5003338" y="166466"/>
            <a:ext cx="227940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22"/>
          <p:cNvSpPr txBox="1"/>
          <p:nvPr/>
        </p:nvSpPr>
        <p:spPr>
          <a:xfrm>
            <a:off x="1342644" y="3055850"/>
            <a:ext cx="10515600" cy="56675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чавга   чавхдас  чагт     чадал     чанар    чарга </a:t>
            </a:r>
            <a:endParaRPr b="0"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22"/>
          <p:cNvSpPr txBox="1"/>
          <p:nvPr/>
        </p:nvSpPr>
        <p:spPr>
          <a:xfrm>
            <a:off x="1575687" y="2238894"/>
            <a:ext cx="10515600" cy="537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2" name="Google Shape;36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62175" y="3943350"/>
            <a:ext cx="7867650" cy="2171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22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9" name="Google Shape;369;p23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70" name="Google Shape;370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39668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71" name="Google Shape;371;p23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2" name="Google Shape;372;p23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23"/>
          <p:cNvSpPr txBox="1"/>
          <p:nvPr/>
        </p:nvSpPr>
        <p:spPr>
          <a:xfrm rot="5400000">
            <a:off x="4956330" y="166436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23"/>
          <p:cNvSpPr txBox="1"/>
          <p:nvPr/>
        </p:nvSpPr>
        <p:spPr>
          <a:xfrm>
            <a:off x="1250355" y="1185565"/>
            <a:ext cx="10515600" cy="15315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Кирилл бичигт тэргүүн үедээ “Ч”-ийн дараа “а” эгшигтэй үгсийг Монгол бичигт их төлөв “ЧИ” хэлбэрээр бичих атал энэхүү зүй тогтлоор бус “ЧА”-аар бичих цөөн үг бий. </a:t>
            </a:r>
            <a:endParaRPr b="0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5" name="Google Shape;375;p23"/>
          <p:cNvSpPr txBox="1"/>
          <p:nvPr/>
        </p:nvSpPr>
        <p:spPr>
          <a:xfrm>
            <a:off x="1196509" y="2635999"/>
            <a:ext cx="10515600" cy="537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23"/>
          <p:cNvSpPr txBox="1"/>
          <p:nvPr/>
        </p:nvSpPr>
        <p:spPr>
          <a:xfrm>
            <a:off x="2499118" y="3254432"/>
            <a:ext cx="9601200" cy="537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0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чааваас      чалчих      чамин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7" name="Google Shape;37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76038" y="4170275"/>
            <a:ext cx="5133975" cy="1981200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23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4" name="Google Shape;384;p24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85" name="Google Shape;38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24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24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24"/>
          <p:cNvSpPr txBox="1"/>
          <p:nvPr/>
        </p:nvSpPr>
        <p:spPr>
          <a:xfrm rot="5400000">
            <a:off x="4956330" y="166436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9" name="Google Shape;389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248900" y="3124200"/>
            <a:ext cx="647700" cy="2905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50355" y="1141996"/>
            <a:ext cx="10260457" cy="5114987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24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7" name="Google Shape;397;p25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98" name="Google Shape;39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25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25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25"/>
          <p:cNvSpPr txBox="1"/>
          <p:nvPr/>
        </p:nvSpPr>
        <p:spPr>
          <a:xfrm rot="5400000">
            <a:off x="4999102" y="286408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25"/>
          <p:cNvSpPr/>
          <p:nvPr/>
        </p:nvSpPr>
        <p:spPr>
          <a:xfrm>
            <a:off x="1863876" y="1985227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Эхэнд 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3" name="Google Shape;403;p25"/>
          <p:cNvSpPr/>
          <p:nvPr/>
        </p:nvSpPr>
        <p:spPr>
          <a:xfrm>
            <a:off x="1863876" y="5455258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Адагт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4" name="Google Shape;404;p25"/>
          <p:cNvSpPr/>
          <p:nvPr/>
        </p:nvSpPr>
        <p:spPr>
          <a:xfrm>
            <a:off x="1856061" y="4080625"/>
            <a:ext cx="1428107" cy="914867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5"/>
          </a:solidFill>
          <a:ln>
            <a:noFill/>
          </a:ln>
          <a:effectLst>
            <a:outerShdw blurRad="149987" algn="ctr" dir="8460000" dist="250190">
              <a:srgbClr val="000000">
                <a:alpha val="2745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Дунд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5" name="Google Shape;405;p25"/>
          <p:cNvSpPr txBox="1"/>
          <p:nvPr/>
        </p:nvSpPr>
        <p:spPr>
          <a:xfrm>
            <a:off x="4261216" y="1997176"/>
            <a:ext cx="9245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</a:t>
            </a:r>
            <a:endParaRPr b="1" i="0" sz="4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6" name="Google Shape;406;p25"/>
          <p:cNvSpPr txBox="1"/>
          <p:nvPr/>
        </p:nvSpPr>
        <p:spPr>
          <a:xfrm>
            <a:off x="5820503" y="1997176"/>
            <a:ext cx="92458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</a:t>
            </a:r>
            <a:endParaRPr b="1" i="0" sz="4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25"/>
          <p:cNvSpPr txBox="1"/>
          <p:nvPr/>
        </p:nvSpPr>
        <p:spPr>
          <a:xfrm>
            <a:off x="7459593" y="1997176"/>
            <a:ext cx="382267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ач    гуч   дөч</a:t>
            </a:r>
            <a:endParaRPr b="1"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25"/>
          <p:cNvSpPr txBox="1"/>
          <p:nvPr/>
        </p:nvSpPr>
        <p:spPr>
          <a:xfrm>
            <a:off x="7487245" y="4538059"/>
            <a:ext cx="3822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1" i="0" lang="en-US" sz="3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ац    хуц   цэц</a:t>
            </a:r>
            <a:endParaRPr b="1" i="0" sz="36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25"/>
          <p:cNvSpPr/>
          <p:nvPr/>
        </p:nvSpPr>
        <p:spPr>
          <a:xfrm>
            <a:off x="1463044" y="1128594"/>
            <a:ext cx="9852338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“Ц, Ч” үсгийг ялгахдаа үгийн дунд шүд, шилбэ; адагт сүүл, нумын аль вэ, гэдгээр ялгана.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0" name="Google Shape;410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32313" y="2900100"/>
            <a:ext cx="2314575" cy="281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87250" y="2718613"/>
            <a:ext cx="2819400" cy="157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601550" y="5184238"/>
            <a:ext cx="2705100" cy="126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8" name="Google Shape;418;p26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19" name="Google Shape;419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20" name="Google Shape;420;p26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26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26"/>
          <p:cNvSpPr txBox="1"/>
          <p:nvPr/>
        </p:nvSpPr>
        <p:spPr>
          <a:xfrm rot="5400000">
            <a:off x="4956300" y="682491"/>
            <a:ext cx="227940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26"/>
          <p:cNvSpPr txBox="1"/>
          <p:nvPr/>
        </p:nvSpPr>
        <p:spPr>
          <a:xfrm>
            <a:off x="1627499" y="1099465"/>
            <a:ext cx="10691611" cy="5641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0" i="1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Үгсийг зүй тогтлын дагуу үндэсний бичгээр бичээрэй.</a:t>
            </a:r>
            <a:endParaRPr b="0" i="1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26"/>
          <p:cNvSpPr txBox="1"/>
          <p:nvPr/>
        </p:nvSpPr>
        <p:spPr>
          <a:xfrm>
            <a:off x="2322143" y="1752483"/>
            <a:ext cx="8218857" cy="539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арч-    бач      эрч       гуч       oч-     товч     эмч     домч     хуч-    </a:t>
            </a:r>
            <a:endParaRPr b="0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26"/>
          <p:cNvSpPr txBox="1"/>
          <p:nvPr/>
        </p:nvSpPr>
        <p:spPr>
          <a:xfrm>
            <a:off x="2322143" y="4037456"/>
            <a:ext cx="8917357" cy="4964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арц     аарц      эгц      хурц     эц-       цэц      гарц   тархац  сорьц     </a:t>
            </a:r>
            <a:endParaRPr b="0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6" name="Google Shape;426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93349" y="2444600"/>
            <a:ext cx="8384199" cy="144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99125" y="4686300"/>
            <a:ext cx="8041875" cy="1809750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26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4" name="Google Shape;434;p27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35" name="Google Shape;43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27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consonants, reading practice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27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27"/>
          <p:cNvSpPr txBox="1"/>
          <p:nvPr/>
        </p:nvSpPr>
        <p:spPr>
          <a:xfrm rot="5400000">
            <a:off x="4956330" y="166436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9" name="Google Shape;439;p27"/>
          <p:cNvSpPr/>
          <p:nvPr/>
        </p:nvSpPr>
        <p:spPr>
          <a:xfrm>
            <a:off x="1833451" y="1051827"/>
            <a:ext cx="1013567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1" lang="en-US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Холбоо үгсийг уншицгаая</a:t>
            </a:r>
            <a:endParaRPr b="0" i="1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0" name="Google Shape;440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12346" y="1788998"/>
            <a:ext cx="8080351" cy="4095800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27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7" name="Google Shape;447;p28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48" name="Google Shape;44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732" y="1774043"/>
            <a:ext cx="1237623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28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Ц, Ч үсэг –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0" name="Google Shape;450;p28"/>
          <p:cNvSpPr txBox="1"/>
          <p:nvPr/>
        </p:nvSpPr>
        <p:spPr>
          <a:xfrm rot="5400000">
            <a:off x="4956330" y="922340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28"/>
          <p:cNvSpPr txBox="1"/>
          <p:nvPr/>
        </p:nvSpPr>
        <p:spPr>
          <a:xfrm rot="5400000">
            <a:off x="4956330" y="164914"/>
            <a:ext cx="2279340" cy="1028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t/>
            </a:r>
            <a:endParaRPr b="0" i="0" sz="6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28"/>
          <p:cNvSpPr/>
          <p:nvPr/>
        </p:nvSpPr>
        <p:spPr>
          <a:xfrm>
            <a:off x="1369294" y="1125980"/>
            <a:ext cx="10135800" cy="9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хэлнээ гарахын тийн ялгал “аас4”-ыг      хэлбэрээр тэмдэглэнэ. 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3" name="Google Shape;453;p28"/>
          <p:cNvSpPr/>
          <p:nvPr/>
        </p:nvSpPr>
        <p:spPr>
          <a:xfrm rot="5400000">
            <a:off x="6031611" y="1340874"/>
            <a:ext cx="464058" cy="8732520"/>
          </a:xfrm>
          <a:prstGeom prst="rightBrace">
            <a:avLst>
              <a:gd fmla="val 8333" name="adj1"/>
              <a:gd fmla="val 50000" name="adj2"/>
            </a:avLst>
          </a:prstGeom>
          <a:noFill/>
          <a:ln cap="flat" cmpd="sng" w="9525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28"/>
          <p:cNvSpPr/>
          <p:nvPr/>
        </p:nvSpPr>
        <p:spPr>
          <a:xfrm>
            <a:off x="1369293" y="6015363"/>
            <a:ext cx="101356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-аас, -ээс, -оос, -өөс</a:t>
            </a:r>
            <a:endParaRPr b="1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5" name="Google Shape;455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69755" y="1622780"/>
            <a:ext cx="542925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46775" y="2460975"/>
            <a:ext cx="9292725" cy="29999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2" name="Google Shape;462;p29"/>
          <p:cNvCxnSpPr/>
          <p:nvPr/>
        </p:nvCxnSpPr>
        <p:spPr>
          <a:xfrm>
            <a:off x="2499118" y="8904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63" name="Google Shape;46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107" y="1774043"/>
            <a:ext cx="1056248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29"/>
          <p:cNvSpPr txBox="1"/>
          <p:nvPr>
            <p:ph type="title"/>
          </p:nvPr>
        </p:nvSpPr>
        <p:spPr>
          <a:xfrm>
            <a:off x="2499118" y="300071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З, Ж, Ц, Ч үсэг – Za, Ja, Tsa, Cha consonants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29"/>
          <p:cNvSpPr/>
          <p:nvPr/>
        </p:nvSpPr>
        <p:spPr>
          <a:xfrm>
            <a:off x="1221170" y="1080425"/>
            <a:ext cx="1044476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Ц, Ч болон З, Ж үсгүүдийг харьцуулж хэрхэн тогтоож болох вэ?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29"/>
          <p:cNvSpPr/>
          <p:nvPr/>
        </p:nvSpPr>
        <p:spPr>
          <a:xfrm>
            <a:off x="5595745" y="2302184"/>
            <a:ext cx="1132237" cy="423746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12700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29"/>
          <p:cNvSpPr/>
          <p:nvPr/>
        </p:nvSpPr>
        <p:spPr>
          <a:xfrm>
            <a:off x="5595745" y="3274257"/>
            <a:ext cx="1166237" cy="423746"/>
          </a:xfrm>
          <a:prstGeom prst="leftRigh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12700">
            <a:solidFill>
              <a:srgbClr val="FFFF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29"/>
          <p:cNvSpPr/>
          <p:nvPr/>
        </p:nvSpPr>
        <p:spPr>
          <a:xfrm>
            <a:off x="1362835" y="4414913"/>
            <a:ext cx="9899692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Ц, Ч үсгүүдийг үгийн эхэнд болон дунд хурц өнцөгтэй бичиж байна.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З, Ж үсгүүдийг үгийн эхэнд шилбээр, дунд мохоо өнцөгтэй бичиж байна.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Ц, Ч үсгүүдийг хурц тод хэлж байна.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1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Харин Ж, З үсгүүдийг зөөлөн мохоо хэлж байна. </a:t>
            </a:r>
            <a:endParaRPr b="0" i="1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9" name="Google Shape;469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16074" y="1590650"/>
            <a:ext cx="4996600" cy="2341500"/>
          </a:xfrm>
          <a:prstGeom prst="rect">
            <a:avLst/>
          </a:prstGeom>
          <a:noFill/>
          <a:ln cap="flat" cmpd="sng" w="12700">
            <a:solidFill>
              <a:schemeClr val="lt1"/>
            </a:solidFill>
            <a:prstDash val="solid"/>
            <a:miter lim="8000"/>
            <a:headEnd len="sm" w="sm" type="none"/>
            <a:tailEnd len="sm" w="sm" type="none"/>
          </a:ln>
        </p:spPr>
      </p:pic>
      <p:pic>
        <p:nvPicPr>
          <p:cNvPr id="470" name="Google Shape;470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85625" y="4822975"/>
            <a:ext cx="1457070" cy="1091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71" name="Google Shape;471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226745" y="5231037"/>
            <a:ext cx="1457070" cy="1091279"/>
          </a:xfrm>
          <a:prstGeom prst="rect">
            <a:avLst/>
          </a:prstGeom>
          <a:noFill/>
          <a:ln>
            <a:noFill/>
          </a:ln>
        </p:spPr>
      </p:pic>
      <p:sp>
        <p:nvSpPr>
          <p:cNvPr id="472" name="Google Shape;472;p29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8" name="Google Shape;47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4125" y="2189372"/>
            <a:ext cx="4219662" cy="304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79" name="Google Shape;479;p30"/>
          <p:cNvCxnSpPr/>
          <p:nvPr/>
        </p:nvCxnSpPr>
        <p:spPr>
          <a:xfrm>
            <a:off x="2754094" y="97227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80" name="Google Shape;480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89" y="1926977"/>
            <a:ext cx="86570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30"/>
          <p:cNvSpPr/>
          <p:nvPr/>
        </p:nvSpPr>
        <p:spPr>
          <a:xfrm>
            <a:off x="5102379" y="348624"/>
            <a:ext cx="3582071" cy="548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</a:t>
            </a:r>
            <a:r>
              <a:rPr b="1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Homework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2" name="Google Shape;482;p30"/>
          <p:cNvSpPr/>
          <p:nvPr/>
        </p:nvSpPr>
        <p:spPr>
          <a:xfrm>
            <a:off x="5102379" y="1391394"/>
            <a:ext cx="5927328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Уншаад утгыг ярилцах, цэвэр сайхан хуулж бичих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3" name="Google Shape;483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43787" y="2132222"/>
            <a:ext cx="6010012" cy="3775788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30"/>
          <p:cNvSpPr/>
          <p:nvPr/>
        </p:nvSpPr>
        <p:spPr>
          <a:xfrm>
            <a:off x="2240628" y="5921725"/>
            <a:ext cx="28617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0" name="Google Shape;490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2525" y="2316372"/>
            <a:ext cx="4219662" cy="304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91" name="Google Shape;491;p31"/>
          <p:cNvCxnSpPr/>
          <p:nvPr/>
        </p:nvCxnSpPr>
        <p:spPr>
          <a:xfrm>
            <a:off x="2754094" y="97227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492" name="Google Shape;492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89" y="1926977"/>
            <a:ext cx="865707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31"/>
          <p:cNvSpPr/>
          <p:nvPr/>
        </p:nvSpPr>
        <p:spPr>
          <a:xfrm>
            <a:off x="5102379" y="348624"/>
            <a:ext cx="3582071" cy="548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</a:t>
            </a:r>
            <a:r>
              <a:rPr b="1" i="1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</a:t>
            </a: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Homework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4" name="Google Shape;494;p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02380" y="2109748"/>
            <a:ext cx="6340320" cy="3656051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p31"/>
          <p:cNvSpPr/>
          <p:nvPr/>
        </p:nvSpPr>
        <p:spPr>
          <a:xfrm>
            <a:off x="5632173" y="1391394"/>
            <a:ext cx="4867743" cy="4462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Эхийг уншаад, цэвэр сайхан хуулж бичих</a:t>
            </a:r>
            <a:endParaRPr b="0" i="1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31"/>
          <p:cNvSpPr/>
          <p:nvPr/>
        </p:nvSpPr>
        <p:spPr>
          <a:xfrm>
            <a:off x="2240628" y="5972423"/>
            <a:ext cx="28617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b="0" i="1" sz="1400" u="none" cap="none" strike="noStrik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1" lang="en-US" sz="14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b="0" i="1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1" name="Google Shape;501;p32"/>
          <p:cNvCxnSpPr/>
          <p:nvPr/>
        </p:nvCxnSpPr>
        <p:spPr>
          <a:xfrm>
            <a:off x="2327668" y="1151033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02" name="Google Shape;502;p32"/>
          <p:cNvSpPr txBox="1"/>
          <p:nvPr>
            <p:ph type="title"/>
          </p:nvPr>
        </p:nvSpPr>
        <p:spPr>
          <a:xfrm>
            <a:off x="2327668" y="509771"/>
            <a:ext cx="7287820" cy="5377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Ашигласан ном, материал-Reference</a:t>
            </a:r>
            <a:endParaRPr b="1"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32"/>
          <p:cNvSpPr txBox="1"/>
          <p:nvPr/>
        </p:nvSpPr>
        <p:spPr>
          <a:xfrm>
            <a:off x="1916533" y="2007752"/>
            <a:ext cx="9458327" cy="4278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Ашигласан ном: 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Чоймаа.Ш, Алтанцэцэг.М, Монгол бичгийн сурах бичиг УБ.,1992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Үндэсний бичиг-IY. УБ.,2019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 хэл бичиг сэтгүүл. УБ.,2012 №1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Ашигласан материал: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Google.com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Yutube.com</a:t>
            </a:r>
            <a:endParaRPr b="0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Үндэсний бичгийн видео хичээл: БСШУЯ, УБ.,2015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b="0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сургалтын үзүүлэн материал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4" name="Google Shape;50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4286" y="2007752"/>
            <a:ext cx="865707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9" name="Google Shape;509;p33"/>
          <p:cNvCxnSpPr/>
          <p:nvPr/>
        </p:nvCxnSpPr>
        <p:spPr>
          <a:xfrm>
            <a:off x="2327668" y="1151033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510" name="Google Shape;510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247" y="1690153"/>
            <a:ext cx="947379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33"/>
          <p:cNvSpPr txBox="1"/>
          <p:nvPr>
            <p:ph type="title"/>
          </p:nvPr>
        </p:nvSpPr>
        <p:spPr>
          <a:xfrm>
            <a:off x="2327668" y="509771"/>
            <a:ext cx="7287820" cy="565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Анхаарал хандуулсанд баярлалаа</a:t>
            </a:r>
            <a:endParaRPr b="1"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" name="Google Shape;512;p3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95082" y="1818215"/>
            <a:ext cx="4349186" cy="4211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3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28426" y="1312958"/>
            <a:ext cx="2952750" cy="462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2022-03-27T06:32:54Z</dcterms:created>
  <dc:creator>Windows User</dc:creator>
</cp:coreProperties>
</file>