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</p:sldIdLst>
  <p:sldSz cy="6858000" cx="12192000"/>
  <p:notesSz cx="6797675" cy="99282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9" roundtripDataSignature="AMtx7mi8iTEjnD0v9ZvxnDG1JKbbFJX9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customschemas.google.com/relationships/presentationmetadata" Target="metadata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0" name="Google Shape;110;p3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4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p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2" name="Google Shape;132;p5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p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1" name="Google Shape;141;p6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" name="Google Shape;150;p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p7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p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4" name="Google Shape;164;p8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" name="Google Shape;174;p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5" name="Google Shape;175;p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" name="Google Shape;186;p1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p1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1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0" name="Google Shape;200;p11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p1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1" name="Google Shape;211;p1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2" name="Google Shape;222;p1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3" name="Google Shape;223;p13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p1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6" name="Google Shape;236;p14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" name="Google Shape;250;p1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1" name="Google Shape;251;p15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p1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4" name="Google Shape;264;p16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6" name="Google Shape;276;p1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7" name="Google Shape;277;p17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8" name="Google Shape;288;p1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9" name="Google Shape;289;p18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1" name="Google Shape;301;p1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2" name="Google Shape;302;p1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4" name="Google Shape;314;p2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5" name="Google Shape;315;p2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6" name="Google Shape;326;p2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7" name="Google Shape;327;p21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0" name="Google Shape;340;p2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1" name="Google Shape;341;p2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1" name="Google Shape;351;p2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2" name="Google Shape;352;p23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4" name="Google Shape;364;p2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5" name="Google Shape;365;p24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6" name="Google Shape;376;p2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7" name="Google Shape;377;p25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2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8" name="Google Shape;388;p2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9" name="Google Shape;389;p26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9" name="Google Shape;399;p2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0" name="Google Shape;400;p27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2" name="Google Shape;412;p2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3" name="Google Shape;413;p28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2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4" name="Google Shape;424;p2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5" name="Google Shape;425;p2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4" name="Google Shape;434;p3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5" name="Google Shape;435;p3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3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1" name="Google Shape;451;p3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2" name="Google Shape;452;p31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3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9" name="Google Shape;469;p3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0" name="Google Shape;470;p3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3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1" name="Google Shape;481;p3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3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9" name="Google Shape;489;p3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4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8.png"/><Relationship Id="rId5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4" Type="http://schemas.openxmlformats.org/officeDocument/2006/relationships/image" Target="../media/image5.png"/><Relationship Id="rId5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23.png"/><Relationship Id="rId5" Type="http://schemas.openxmlformats.org/officeDocument/2006/relationships/image" Target="../media/image2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22.png"/><Relationship Id="rId5" Type="http://schemas.openxmlformats.org/officeDocument/2006/relationships/image" Target="../media/image1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Relationship Id="rId4" Type="http://schemas.openxmlformats.org/officeDocument/2006/relationships/image" Target="../media/image20.png"/><Relationship Id="rId5" Type="http://schemas.openxmlformats.org/officeDocument/2006/relationships/image" Target="../media/image25.png"/><Relationship Id="rId6" Type="http://schemas.openxmlformats.org/officeDocument/2006/relationships/image" Target="../media/image19.png"/><Relationship Id="rId7" Type="http://schemas.openxmlformats.org/officeDocument/2006/relationships/image" Target="../media/image2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Relationship Id="rId4" Type="http://schemas.openxmlformats.org/officeDocument/2006/relationships/image" Target="../media/image31.png"/><Relationship Id="rId5" Type="http://schemas.openxmlformats.org/officeDocument/2006/relationships/image" Target="../media/image28.png"/><Relationship Id="rId6" Type="http://schemas.openxmlformats.org/officeDocument/2006/relationships/image" Target="../media/image33.png"/><Relationship Id="rId7" Type="http://schemas.openxmlformats.org/officeDocument/2006/relationships/image" Target="../media/image2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Relationship Id="rId4" Type="http://schemas.openxmlformats.org/officeDocument/2006/relationships/image" Target="../media/image29.png"/><Relationship Id="rId5" Type="http://schemas.openxmlformats.org/officeDocument/2006/relationships/image" Target="../media/image36.png"/><Relationship Id="rId6" Type="http://schemas.openxmlformats.org/officeDocument/2006/relationships/image" Target="../media/image39.png"/><Relationship Id="rId7" Type="http://schemas.openxmlformats.org/officeDocument/2006/relationships/image" Target="../media/image5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.png"/><Relationship Id="rId4" Type="http://schemas.openxmlformats.org/officeDocument/2006/relationships/image" Target="../media/image38.png"/><Relationship Id="rId5" Type="http://schemas.openxmlformats.org/officeDocument/2006/relationships/image" Target="../media/image43.png"/><Relationship Id="rId6" Type="http://schemas.openxmlformats.org/officeDocument/2006/relationships/image" Target="../media/image40.png"/><Relationship Id="rId7" Type="http://schemas.openxmlformats.org/officeDocument/2006/relationships/image" Target="../media/image4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.png"/><Relationship Id="rId4" Type="http://schemas.openxmlformats.org/officeDocument/2006/relationships/image" Target="../media/image48.png"/><Relationship Id="rId5" Type="http://schemas.openxmlformats.org/officeDocument/2006/relationships/image" Target="../media/image41.png"/><Relationship Id="rId6" Type="http://schemas.openxmlformats.org/officeDocument/2006/relationships/image" Target="../media/image45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.png"/><Relationship Id="rId4" Type="http://schemas.openxmlformats.org/officeDocument/2006/relationships/image" Target="../media/image47.png"/><Relationship Id="rId5" Type="http://schemas.openxmlformats.org/officeDocument/2006/relationships/image" Target="../media/image46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.png"/><Relationship Id="rId4" Type="http://schemas.openxmlformats.org/officeDocument/2006/relationships/image" Target="../media/image49.png"/><Relationship Id="rId5" Type="http://schemas.openxmlformats.org/officeDocument/2006/relationships/image" Target="../media/image51.png"/><Relationship Id="rId6" Type="http://schemas.openxmlformats.org/officeDocument/2006/relationships/image" Target="../media/image54.png"/><Relationship Id="rId7" Type="http://schemas.openxmlformats.org/officeDocument/2006/relationships/image" Target="../media/image5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.png"/><Relationship Id="rId4" Type="http://schemas.openxmlformats.org/officeDocument/2006/relationships/image" Target="../media/image5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.png"/><Relationship Id="rId4" Type="http://schemas.openxmlformats.org/officeDocument/2006/relationships/image" Target="../media/image60.png"/><Relationship Id="rId5" Type="http://schemas.openxmlformats.org/officeDocument/2006/relationships/image" Target="../media/image5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.png"/><Relationship Id="rId4" Type="http://schemas.openxmlformats.org/officeDocument/2006/relationships/image" Target="../media/image57.jpg"/><Relationship Id="rId5" Type="http://schemas.openxmlformats.org/officeDocument/2006/relationships/image" Target="../media/image5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.png"/><Relationship Id="rId4" Type="http://schemas.openxmlformats.org/officeDocument/2006/relationships/image" Target="../media/image65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png"/><Relationship Id="rId4" Type="http://schemas.openxmlformats.org/officeDocument/2006/relationships/image" Target="../media/image58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png"/><Relationship Id="rId4" Type="http://schemas.openxmlformats.org/officeDocument/2006/relationships/image" Target="../media/image5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png"/><Relationship Id="rId4" Type="http://schemas.openxmlformats.org/officeDocument/2006/relationships/image" Target="../media/image70.png"/><Relationship Id="rId9" Type="http://schemas.openxmlformats.org/officeDocument/2006/relationships/image" Target="../media/image69.png"/><Relationship Id="rId5" Type="http://schemas.openxmlformats.org/officeDocument/2006/relationships/image" Target="../media/image64.png"/><Relationship Id="rId6" Type="http://schemas.openxmlformats.org/officeDocument/2006/relationships/image" Target="../media/image85.png"/><Relationship Id="rId7" Type="http://schemas.openxmlformats.org/officeDocument/2006/relationships/image" Target="../media/image67.png"/><Relationship Id="rId8" Type="http://schemas.openxmlformats.org/officeDocument/2006/relationships/image" Target="../media/image6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.png"/><Relationship Id="rId4" Type="http://schemas.openxmlformats.org/officeDocument/2006/relationships/image" Target="../media/image71.png"/><Relationship Id="rId11" Type="http://schemas.openxmlformats.org/officeDocument/2006/relationships/image" Target="../media/image76.png"/><Relationship Id="rId10" Type="http://schemas.openxmlformats.org/officeDocument/2006/relationships/image" Target="../media/image80.png"/><Relationship Id="rId12" Type="http://schemas.openxmlformats.org/officeDocument/2006/relationships/image" Target="../media/image75.png"/><Relationship Id="rId9" Type="http://schemas.openxmlformats.org/officeDocument/2006/relationships/image" Target="../media/image81.png"/><Relationship Id="rId5" Type="http://schemas.openxmlformats.org/officeDocument/2006/relationships/image" Target="../media/image73.png"/><Relationship Id="rId6" Type="http://schemas.openxmlformats.org/officeDocument/2006/relationships/image" Target="../media/image74.png"/><Relationship Id="rId7" Type="http://schemas.openxmlformats.org/officeDocument/2006/relationships/image" Target="../media/image68.png"/><Relationship Id="rId8" Type="http://schemas.openxmlformats.org/officeDocument/2006/relationships/image" Target="../media/image7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79.png"/><Relationship Id="rId4" Type="http://schemas.openxmlformats.org/officeDocument/2006/relationships/image" Target="../media/image78.png"/><Relationship Id="rId5" Type="http://schemas.openxmlformats.org/officeDocument/2006/relationships/image" Target="../media/image8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77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77.png"/><Relationship Id="rId4" Type="http://schemas.openxmlformats.org/officeDocument/2006/relationships/image" Target="../media/image83.png"/><Relationship Id="rId5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3024743" y="5063911"/>
            <a:ext cx="5127462" cy="59101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b="1" i="0" sz="2000" u="none" cap="none" strike="noStrike">
              <a:solidFill>
                <a:srgbClr val="007E5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Багш: </a:t>
            </a: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магистр</a:t>
            </a: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С.Басбиш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476" y="2044453"/>
            <a:ext cx="2809875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4002170" y="2538341"/>
            <a:ext cx="6370556" cy="7477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Сэдэв: Гадаад үгэнд орох галиг үсгүүд: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ВА, Е, КА, ПА, ФА, ЗА, ЦА, ХА, ЛХА, ЖА</a:t>
            </a:r>
            <a:endParaRPr b="1" i="0" sz="11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002169" y="524608"/>
            <a:ext cx="6788457" cy="57908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Монгол бичгийн хичээл №6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628025" y="3286100"/>
            <a:ext cx="6536100" cy="885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/Topic: </a:t>
            </a:r>
            <a:r>
              <a:rPr b="1" i="1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Mongolian script letters used in foreign words</a:t>
            </a: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Consonants: Wa, E, Ca, Pa, Fa, Za, Tsa, Ha, Lha, Ja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002169" y="1152539"/>
            <a:ext cx="6788457" cy="2943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Mongolian script lecture №6</a:t>
            </a:r>
            <a:endParaRPr b="1" i="0" sz="20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4" name="Google Shape;94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58805" y="5360760"/>
            <a:ext cx="3233195" cy="1483246"/>
          </a:xfrm>
          <a:prstGeom prst="ellipse">
            <a:avLst/>
          </a:prstGeom>
          <a:noFill/>
          <a:ln>
            <a:noFill/>
          </a:ln>
        </p:spPr>
      </p:pic>
      <p:sp>
        <p:nvSpPr>
          <p:cNvPr id="95" name="Google Shape;95;p1"/>
          <p:cNvSpPr/>
          <p:nvPr/>
        </p:nvSpPr>
        <p:spPr>
          <a:xfrm>
            <a:off x="3784870" y="5610899"/>
            <a:ext cx="37131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Professor Basbish Sanzaijav, M.A.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2"/>
          <p:cNvCxnSpPr/>
          <p:nvPr/>
        </p:nvCxnSpPr>
        <p:spPr>
          <a:xfrm flipH="1" rot="10800000">
            <a:off x="2499118" y="1257300"/>
            <a:ext cx="7344964" cy="19050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2" name="Google Shape;102;p2"/>
          <p:cNvSpPr/>
          <p:nvPr/>
        </p:nvSpPr>
        <p:spPr>
          <a:xfrm>
            <a:off x="4200525" y="776288"/>
            <a:ext cx="539353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Хичээлийн агуулга - Lecture content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 txBox="1"/>
          <p:nvPr>
            <p:ph idx="1" type="body"/>
          </p:nvPr>
        </p:nvSpPr>
        <p:spPr>
          <a:xfrm>
            <a:off x="2215132" y="1683595"/>
            <a:ext cx="8506828" cy="36250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- </a:t>
            </a:r>
            <a:r>
              <a:rPr lang="en-US" sz="24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pervious learning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ВА, Е үсэг - WA, E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consonants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КА – үсэг Ca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consonant</a:t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ПА, ФА үзгүүд -PA, FA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consonants</a:t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ЗА, ЦА үсгүүд- ZA, TSA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consonants</a:t>
            </a: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ХА, ЛХА үсгүүд- HA, LHA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consonants</a:t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ЖА – үсгүүд JA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consonant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3365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04" name="Google Shape;10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44517" y="5357684"/>
            <a:ext cx="3233195" cy="148324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5" name="Google Shape;105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0454" y="1594600"/>
            <a:ext cx="1072989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5594" y="1505595"/>
            <a:ext cx="1072989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2" name="Google Shape;112;p3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13" name="Google Shape;11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899" y="1827120"/>
            <a:ext cx="1180396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3"/>
          <p:cNvSpPr txBox="1"/>
          <p:nvPr/>
        </p:nvSpPr>
        <p:spPr>
          <a:xfrm>
            <a:off x="764097" y="5808153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3"/>
          <p:cNvSpPr txBox="1"/>
          <p:nvPr/>
        </p:nvSpPr>
        <p:spPr>
          <a:xfrm>
            <a:off x="2752393" y="608767"/>
            <a:ext cx="703454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-Reviewing previous, Lecture 5</a:t>
            </a:r>
            <a:endParaRPr b="1" i="1" sz="20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05514" y="1668807"/>
            <a:ext cx="4894163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80275" y="1668807"/>
            <a:ext cx="3903843" cy="46397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3" name="Google Shape;123;p4"/>
          <p:cNvCxnSpPr/>
          <p:nvPr/>
        </p:nvCxnSpPr>
        <p:spPr>
          <a:xfrm>
            <a:off x="2499118" y="94917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24" name="Google Shape;124;p4"/>
          <p:cNvSpPr txBox="1"/>
          <p:nvPr/>
        </p:nvSpPr>
        <p:spPr>
          <a:xfrm>
            <a:off x="2752393" y="453777"/>
            <a:ext cx="703454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Reviewing previous, Lecture 5</a:t>
            </a:r>
            <a:endParaRPr b="1" i="1" sz="20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4"/>
          <p:cNvSpPr txBox="1"/>
          <p:nvPr/>
        </p:nvSpPr>
        <p:spPr>
          <a:xfrm>
            <a:off x="654342" y="5696337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6" name="Google Shape;126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732098"/>
            <a:ext cx="1166071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01543" y="1686630"/>
            <a:ext cx="5093517" cy="3484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64197" y="1308348"/>
            <a:ext cx="4194497" cy="509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4" name="Google Shape;134;p5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35" name="Google Shape;13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7840" y="1874711"/>
            <a:ext cx="117948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5"/>
          <p:cNvSpPr/>
          <p:nvPr/>
        </p:nvSpPr>
        <p:spPr>
          <a:xfrm>
            <a:off x="1725203" y="2073493"/>
            <a:ext cx="9088924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0" i="1" lang="en-US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үгэнд орох үсгүүд Mongolian script letters for foreign words</a:t>
            </a:r>
            <a:endParaRPr b="0" i="1" sz="6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7" name="Google Shape;137;p5"/>
          <p:cNvSpPr txBox="1"/>
          <p:nvPr/>
        </p:nvSpPr>
        <p:spPr>
          <a:xfrm>
            <a:off x="2394585" y="351486"/>
            <a:ext cx="819655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Лекц 6. Гадаад үгэнд орох үсгүүд </a:t>
            </a:r>
            <a:endParaRPr b="1" i="1" sz="20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Lecture6 - </a:t>
            </a:r>
            <a:r>
              <a:rPr b="1" i="1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Mongolian script letters for foreign word</a:t>
            </a: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3" name="Google Shape;143;p6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44" name="Google Shape;14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2120" y="1874711"/>
            <a:ext cx="1133760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37189" y="1282554"/>
            <a:ext cx="8556771" cy="4772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6"/>
          <p:cNvSpPr txBox="1"/>
          <p:nvPr/>
        </p:nvSpPr>
        <p:spPr>
          <a:xfrm>
            <a:off x="2801924" y="604916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6"/>
          <p:cNvSpPr txBox="1"/>
          <p:nvPr/>
        </p:nvSpPr>
        <p:spPr>
          <a:xfrm>
            <a:off x="2386633" y="549193"/>
            <a:ext cx="819655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үгэнд орох үсгүүд - Mongolian script letters for foreign words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" name="Google Shape;153;p7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54" name="Google Shape;15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5708" y="1828991"/>
            <a:ext cx="1133760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41302" y="1410488"/>
            <a:ext cx="4096057" cy="3228624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7"/>
          <p:cNvSpPr/>
          <p:nvPr/>
        </p:nvSpPr>
        <p:spPr>
          <a:xfrm>
            <a:off x="2442875" y="5085148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7" name="Google Shape;157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29932" y="2152955"/>
            <a:ext cx="696418" cy="2233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92036" y="1641052"/>
            <a:ext cx="3313651" cy="2341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716423" y="4564179"/>
            <a:ext cx="3154259" cy="1442338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7"/>
          <p:cNvSpPr txBox="1"/>
          <p:nvPr/>
        </p:nvSpPr>
        <p:spPr>
          <a:xfrm>
            <a:off x="3452290" y="595120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ВА, Е үсэг - WА, Е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6" name="Google Shape;166;p8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67" name="Google Shape;16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9760" y="2049972"/>
            <a:ext cx="117948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8"/>
          <p:cNvSpPr/>
          <p:nvPr/>
        </p:nvSpPr>
        <p:spPr>
          <a:xfrm>
            <a:off x="4880299" y="1385832"/>
            <a:ext cx="1320900" cy="8127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67"/>
              <a:buFont typeface="Arial"/>
              <a:buNone/>
            </a:pPr>
            <a:r>
              <a:rPr b="1" i="0" lang="en-US" sz="4267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В, Е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8"/>
          <p:cNvSpPr txBox="1"/>
          <p:nvPr/>
        </p:nvSpPr>
        <p:spPr>
          <a:xfrm>
            <a:off x="2970402" y="565033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ВА, Е үсэг - WА, Е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0" name="Google Shape;17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6227" y="2503432"/>
            <a:ext cx="723900" cy="2886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29696" y="2049972"/>
            <a:ext cx="2085975" cy="331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7" name="Google Shape;177;p9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78" name="Google Shape;17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81088" y="1874711"/>
            <a:ext cx="137390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9"/>
          <p:cNvSpPr txBox="1"/>
          <p:nvPr/>
        </p:nvSpPr>
        <p:spPr>
          <a:xfrm>
            <a:off x="2970402" y="565033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ВА, Е үсэг - WА, Е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0" name="Google Shape;180;p9"/>
          <p:cNvSpPr txBox="1"/>
          <p:nvPr>
            <p:ph type="title"/>
          </p:nvPr>
        </p:nvSpPr>
        <p:spPr>
          <a:xfrm>
            <a:off x="2418923" y="2975046"/>
            <a:ext cx="8727474" cy="6944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br>
              <a:rPr b="1" lang="en-US" sz="32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2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>
                <a:latin typeface="Times New Roman"/>
                <a:ea typeface="Times New Roman"/>
                <a:cs typeface="Times New Roman"/>
                <a:sym typeface="Times New Roman"/>
              </a:rPr>
              <a:t>элемент      эссе      Тургенев      Сергеев      Лермонтов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9"/>
          <p:cNvSpPr txBox="1"/>
          <p:nvPr/>
        </p:nvSpPr>
        <p:spPr>
          <a:xfrm>
            <a:off x="1950058" y="2787707"/>
            <a:ext cx="609467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2" name="Google Shape;182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72224" y="3898123"/>
            <a:ext cx="9783775" cy="2483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27759" y="1295488"/>
            <a:ext cx="10628239" cy="12636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9" name="Google Shape;189;p10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90" name="Google Shape;19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4520" y="1874711"/>
            <a:ext cx="1209960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00667" y="1634585"/>
            <a:ext cx="3983398" cy="3331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72469" y="2209800"/>
            <a:ext cx="495300" cy="243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05475" y="1871681"/>
            <a:ext cx="3363986" cy="2507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256173" y="4572699"/>
            <a:ext cx="2986830" cy="1515637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0"/>
          <p:cNvSpPr/>
          <p:nvPr/>
        </p:nvSpPr>
        <p:spPr>
          <a:xfrm>
            <a:off x="2449586" y="5406018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0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 үсэг – СА consonant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2" name="Google Shape;202;p11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03" name="Google Shape;20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107" y="1763393"/>
            <a:ext cx="131465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11"/>
          <p:cNvSpPr/>
          <p:nvPr/>
        </p:nvSpPr>
        <p:spPr>
          <a:xfrm>
            <a:off x="5105179" y="1290502"/>
            <a:ext cx="1219200" cy="8127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-US" sz="4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1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 үсэг – СА consonant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6" name="Google Shape;20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34104" y="2334324"/>
            <a:ext cx="5580150" cy="4081775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1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3" name="Google Shape;213;p12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14" name="Google Shape;21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316666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2"/>
          <p:cNvSpPr txBox="1"/>
          <p:nvPr>
            <p:ph type="title"/>
          </p:nvPr>
        </p:nvSpPr>
        <p:spPr>
          <a:xfrm>
            <a:off x="2625755" y="439488"/>
            <a:ext cx="7287820" cy="4614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Гадаад үгийг зөв бичихэд анхаарах </a:t>
            </a:r>
            <a:b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1800">
                <a:latin typeface="Times New Roman"/>
                <a:ea typeface="Times New Roman"/>
                <a:cs typeface="Times New Roman"/>
                <a:sym typeface="Times New Roman"/>
              </a:rPr>
              <a:t>Make sure you spell the foreign word correctly</a:t>
            </a:r>
            <a:r>
              <a:rPr b="1" i="1" lang="en-US" sz="1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6" name="Google Shape;216;p12"/>
          <p:cNvSpPr txBox="1"/>
          <p:nvPr/>
        </p:nvSpPr>
        <p:spPr>
          <a:xfrm>
            <a:off x="1316666" y="1439006"/>
            <a:ext cx="10486500" cy="2075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Гадаад үгэнд бүх гийгүүлэгч үсгийг дэвсгэрлэн бичиж болно. Тодорхой болгох зорилгоор дэвсгэр -н үсэгт дусал тавина.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b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7" name="Google Shape;217;p12"/>
          <p:cNvSpPr txBox="1"/>
          <p:nvPr/>
        </p:nvSpPr>
        <p:spPr>
          <a:xfrm>
            <a:off x="2132938" y="2335023"/>
            <a:ext cx="609467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8" name="Google Shape;21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05823" y="2642945"/>
            <a:ext cx="6610225" cy="356715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2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5" name="Google Shape;225;p13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26" name="Google Shape;22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3"/>
          <p:cNvSpPr txBox="1"/>
          <p:nvPr/>
        </p:nvSpPr>
        <p:spPr>
          <a:xfrm>
            <a:off x="1637851" y="1404435"/>
            <a:ext cx="9374706" cy="8982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b="0"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Гадаад үгийн төгсгөлд тохиолдох - о эгшгийг нуман зурлагагүй гэдсээр бичнэ.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b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13"/>
          <p:cNvSpPr txBox="1"/>
          <p:nvPr>
            <p:ph type="title"/>
          </p:nvPr>
        </p:nvSpPr>
        <p:spPr>
          <a:xfrm>
            <a:off x="2762033" y="3306365"/>
            <a:ext cx="6535298" cy="6250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ради</a:t>
            </a:r>
            <a:r>
              <a:rPr lang="en-US" sz="36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</a:t>
            </a: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         кин</a:t>
            </a:r>
            <a:r>
              <a:rPr lang="en-US" sz="36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</a:t>
            </a: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            фот</a:t>
            </a:r>
            <a:r>
              <a:rPr lang="en-US" sz="3600">
                <a:solidFill>
                  <a:schemeClr val="accen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</a:t>
            </a:r>
            <a: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  <a:t>          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13"/>
          <p:cNvSpPr txBox="1"/>
          <p:nvPr/>
        </p:nvSpPr>
        <p:spPr>
          <a:xfrm>
            <a:off x="2625755" y="479064"/>
            <a:ext cx="7287820" cy="4614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үгийг зөв бичихэд анхаарах </a:t>
            </a:r>
            <a:b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Make sure you spell the foreign word correctly</a:t>
            </a:r>
            <a:r>
              <a:rPr b="1" i="1" lang="en-US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13"/>
          <p:cNvSpPr txBox="1"/>
          <p:nvPr/>
        </p:nvSpPr>
        <p:spPr>
          <a:xfrm>
            <a:off x="2371477" y="2505917"/>
            <a:ext cx="609467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20025" y="4083800"/>
            <a:ext cx="5983065" cy="17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13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8" name="Google Shape;238;p14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39" name="Google Shape;23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4"/>
          <p:cNvSpPr txBox="1"/>
          <p:nvPr/>
        </p:nvSpPr>
        <p:spPr>
          <a:xfrm>
            <a:off x="1360980" y="1209582"/>
            <a:ext cx="10486500" cy="10995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Ялгахын үүднээс гадаад үгэнд орох -д, -т үсгийг үгийн хаана ч орсон дүрс хувилгалгүй ялган бичнэ.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4"/>
          <p:cNvSpPr txBox="1"/>
          <p:nvPr>
            <p:ph type="title"/>
          </p:nvPr>
        </p:nvSpPr>
        <p:spPr>
          <a:xfrm>
            <a:off x="1956122" y="2593968"/>
            <a:ext cx="8970379" cy="10185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Times New Roman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            </a:t>
            </a:r>
            <a:r>
              <a:rPr b="1" lang="en-US" sz="4800">
                <a:latin typeface="Times New Roman"/>
                <a:ea typeface="Times New Roman"/>
                <a:cs typeface="Times New Roman"/>
                <a:sym typeface="Times New Roman"/>
              </a:rPr>
              <a:t>т                                  </a:t>
            </a:r>
            <a:r>
              <a:rPr b="1" lang="en-US" sz="48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</a:t>
            </a:r>
            <a:r>
              <a:rPr b="1" lang="en-US" sz="4800"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2" name="Google Shape;242;p14"/>
          <p:cNvSpPr/>
          <p:nvPr/>
        </p:nvSpPr>
        <p:spPr>
          <a:xfrm>
            <a:off x="2569580" y="3460141"/>
            <a:ext cx="2569580" cy="648182"/>
          </a:xfrm>
          <a:prstGeom prst="downArrow">
            <a:avLst>
              <a:gd fmla="val 50000" name="adj1"/>
              <a:gd fmla="val 54444" name="adj2"/>
            </a:avLst>
          </a:prstGeom>
          <a:gradFill>
            <a:gsLst>
              <a:gs pos="0">
                <a:srgbClr val="FFDC9B"/>
              </a:gs>
              <a:gs pos="50000">
                <a:srgbClr val="FFD68D"/>
              </a:gs>
              <a:gs pos="100000">
                <a:srgbClr val="FFD478"/>
              </a:gs>
            </a:gsLst>
            <a:lin ang="5400000" scaled="0"/>
          </a:gradFill>
          <a:ln cap="flat" cmpd="sng" w="9525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4"/>
          <p:cNvSpPr/>
          <p:nvPr/>
        </p:nvSpPr>
        <p:spPr>
          <a:xfrm>
            <a:off x="8092633" y="3460141"/>
            <a:ext cx="2569580" cy="648182"/>
          </a:xfrm>
          <a:prstGeom prst="downArrow">
            <a:avLst>
              <a:gd fmla="val 50000" name="adj1"/>
              <a:gd fmla="val 54444" name="adj2"/>
            </a:avLst>
          </a:prstGeom>
          <a:gradFill>
            <a:gsLst>
              <a:gs pos="0">
                <a:srgbClr val="FFDC9B"/>
              </a:gs>
              <a:gs pos="50000">
                <a:srgbClr val="FFD68D"/>
              </a:gs>
              <a:gs pos="100000">
                <a:srgbClr val="FFD478"/>
              </a:gs>
            </a:gsLst>
            <a:lin ang="5400000" scaled="0"/>
          </a:gradFill>
          <a:ln cap="flat" cmpd="sng" w="9525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4"/>
          <p:cNvSpPr txBox="1"/>
          <p:nvPr/>
        </p:nvSpPr>
        <p:spPr>
          <a:xfrm>
            <a:off x="2625755" y="463342"/>
            <a:ext cx="7287820" cy="4614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үгийг зөв бичихэд анхаарах </a:t>
            </a:r>
            <a:b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Make sure you spell the foreign word correctly</a:t>
            </a:r>
            <a:r>
              <a:rPr b="1" i="1" lang="en-US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14"/>
          <p:cNvSpPr txBox="1"/>
          <p:nvPr/>
        </p:nvSpPr>
        <p:spPr>
          <a:xfrm>
            <a:off x="2095019" y="2261661"/>
            <a:ext cx="609467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6" name="Google Shape;246;p14"/>
          <p:cNvPicPr preferRelativeResize="0"/>
          <p:nvPr/>
        </p:nvPicPr>
        <p:blipFill rotWithShape="1">
          <a:blip r:embed="rId4">
            <a:alphaModFix/>
          </a:blip>
          <a:srcRect b="0" l="0" r="0" t="6515"/>
          <a:stretch/>
        </p:blipFill>
        <p:spPr>
          <a:xfrm>
            <a:off x="2309900" y="4325940"/>
            <a:ext cx="8183926" cy="2064275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14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3" name="Google Shape;253;p15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54" name="Google Shape;25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15"/>
          <p:cNvSpPr txBox="1"/>
          <p:nvPr/>
        </p:nvSpPr>
        <p:spPr>
          <a:xfrm>
            <a:off x="1321444" y="1423284"/>
            <a:ext cx="10486500" cy="17065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ХХ зууны тэргүүн хагаст өрнөдийн хэлнээс орж ирсэн үгийг бичихдээ их төлөв тухайн хэлний бичлэг, дуудлагыг сайтар баримтлах боловч монгол дуудлагаа бодолцож бичдэг хэвшсэн бичлэг бий.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15"/>
          <p:cNvSpPr txBox="1"/>
          <p:nvPr>
            <p:ph type="title"/>
          </p:nvPr>
        </p:nvSpPr>
        <p:spPr>
          <a:xfrm>
            <a:off x="2625755" y="3048799"/>
            <a:ext cx="8693240" cy="8164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коммунизм    социализм    практик      техник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7" name="Google Shape;257;p15"/>
          <p:cNvSpPr txBox="1"/>
          <p:nvPr/>
        </p:nvSpPr>
        <p:spPr>
          <a:xfrm>
            <a:off x="2228291" y="2730720"/>
            <a:ext cx="609467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15"/>
          <p:cNvSpPr txBox="1"/>
          <p:nvPr/>
        </p:nvSpPr>
        <p:spPr>
          <a:xfrm>
            <a:off x="2625755" y="463342"/>
            <a:ext cx="7287820" cy="4614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үгийг зөв бичихэд анхаарах </a:t>
            </a:r>
            <a:b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Make sure you spell the foreign word correctly</a:t>
            </a:r>
            <a:r>
              <a:rPr b="1" i="1" lang="en-US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9" name="Google Shape;259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03277" y="3995402"/>
            <a:ext cx="5219700" cy="173355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15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6" name="Google Shape;266;p16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67" name="Google Shape;26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16"/>
          <p:cNvSpPr/>
          <p:nvPr/>
        </p:nvSpPr>
        <p:spPr>
          <a:xfrm>
            <a:off x="2567225" y="5422796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6"/>
          <p:cNvSpPr txBox="1"/>
          <p:nvPr/>
        </p:nvSpPr>
        <p:spPr>
          <a:xfrm>
            <a:off x="3230315" y="618062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ПА, ФА үсэг – PA, FA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0" name="Google Shape;270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19618" y="1690600"/>
            <a:ext cx="3976382" cy="347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59991" y="2123790"/>
            <a:ext cx="1079731" cy="2610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03714" y="1887413"/>
            <a:ext cx="3201973" cy="2524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003096" y="4605556"/>
            <a:ext cx="2410437" cy="991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9" name="Google Shape;279;p17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80" name="Google Shape;28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17"/>
          <p:cNvSpPr/>
          <p:nvPr/>
        </p:nvSpPr>
        <p:spPr>
          <a:xfrm>
            <a:off x="3344361" y="1522294"/>
            <a:ext cx="756900" cy="6108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17"/>
          <p:cNvSpPr/>
          <p:nvPr/>
        </p:nvSpPr>
        <p:spPr>
          <a:xfrm>
            <a:off x="7783900" y="1515600"/>
            <a:ext cx="756900" cy="6108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17"/>
          <p:cNvSpPr txBox="1"/>
          <p:nvPr/>
        </p:nvSpPr>
        <p:spPr>
          <a:xfrm>
            <a:off x="3230315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ПА, ФА үсэг – PA, FA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4" name="Google Shape;284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77024" y="2590178"/>
            <a:ext cx="8298025" cy="3084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17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1" name="Google Shape;291;p18"/>
          <p:cNvCxnSpPr/>
          <p:nvPr/>
        </p:nvCxnSpPr>
        <p:spPr>
          <a:xfrm>
            <a:off x="256479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92" name="Google Shape;29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6096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МОНГОЛ УЛСЫН ЗАСГИЙН ГАЗАР, ЯПОН УЛСЫН ЗАСГИЙН ГАЗАР ХООРОНДЫН ХАМТЫН  АЖИЛЛАГААНЫ ТУХАЙ - САНГИЙН ЯАМ" id="293" name="Google Shape;293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67608" y="1555889"/>
            <a:ext cx="2683600" cy="1789068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313"/>
              </a:srgbClr>
            </a:outerShdw>
          </a:effectLst>
        </p:spPr>
      </p:pic>
      <p:pic>
        <p:nvPicPr>
          <p:cNvPr id="294" name="Google Shape;294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48233" y="1555889"/>
            <a:ext cx="2683601" cy="1789068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313"/>
              </a:srgbClr>
            </a:outerShdw>
          </a:effectLst>
        </p:spPr>
      </p:pic>
      <p:sp>
        <p:nvSpPr>
          <p:cNvPr id="295" name="Google Shape;295;p18"/>
          <p:cNvSpPr txBox="1"/>
          <p:nvPr/>
        </p:nvSpPr>
        <p:spPr>
          <a:xfrm>
            <a:off x="3169355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ПА, ФА үсэг – PA, FA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6" name="Google Shape;296;p18"/>
          <p:cNvSpPr txBox="1"/>
          <p:nvPr/>
        </p:nvSpPr>
        <p:spPr>
          <a:xfrm>
            <a:off x="3789440" y="5982150"/>
            <a:ext cx="4643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google.com/search?q=flag+of+countries&amp;sxsrf=APq-WBtoYLP57r5p_BgPJlKorMvHV76N1Q:1650617251024&amp;tbm=isch&amp;source=iu&amp;ictx=1&amp;vet=1&amp;fir=9PGaYdlC4CdW9M%252CqtyB3JxnGymtTM%252C_%253B5X47eUKqcDLtnM%252CC-l8COtKd5DqOM%252C_%253BcT4NlcicrDgZDM%252CLmI9iz0x1Jj7QM%252C_%253Bk26FhghYTCtTmM%252Cd_A1AB_pbZ0xhM%252C_%253BsE18TAVCb2anJM%252CFXFknNV0891WRM%252C_%253BFtppDr2bru1toM%252CdaSmV5OOtwP2fM%252C_&amp;usg=AI4_-kTICgk_Z4-h74Kf74DoThuQn0_N2w&amp;sa=X&amp;ved=2ahUKEwim6aC3pKf3AhUYBt4KHUEkDOoQ_h16BAhIEAE#imgrc=SYJ-epVXNhWVuM</a:t>
            </a:r>
            <a:endParaRPr b="1" i="1" sz="5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7" name="Google Shape;297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50678" y="3475200"/>
            <a:ext cx="2517475" cy="278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1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642834" y="3475200"/>
            <a:ext cx="1894406" cy="34249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4" name="Google Shape;304;p19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05" name="Google Shape;30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926" y="1874711"/>
            <a:ext cx="1067302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19"/>
          <p:cNvSpPr/>
          <p:nvPr/>
        </p:nvSpPr>
        <p:spPr>
          <a:xfrm>
            <a:off x="2449586" y="5406018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" name="Google Shape;307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65810" y="1530291"/>
            <a:ext cx="4183310" cy="3435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56423" y="1995902"/>
            <a:ext cx="964631" cy="2504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636881" y="1712882"/>
            <a:ext cx="3134583" cy="27069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837414" y="4744758"/>
            <a:ext cx="2934050" cy="1110986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19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ЗА, ЦА үсэг – ZA, TSA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7" name="Google Shape;317;p20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18" name="Google Shape;31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20"/>
          <p:cNvSpPr/>
          <p:nvPr/>
        </p:nvSpPr>
        <p:spPr>
          <a:xfrm>
            <a:off x="3262005" y="1288756"/>
            <a:ext cx="1108500" cy="8127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20"/>
          <p:cNvSpPr/>
          <p:nvPr/>
        </p:nvSpPr>
        <p:spPr>
          <a:xfrm>
            <a:off x="8346619" y="1288756"/>
            <a:ext cx="1108500" cy="8127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07224" y="2330823"/>
            <a:ext cx="9097500" cy="4247300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20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ЗА, ЦА үсэг – ZA, TSA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20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9" name="Google Shape;329;p21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30" name="Google Shape;33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00210" y="2397487"/>
            <a:ext cx="2968832" cy="1777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22075" y="2352868"/>
            <a:ext cx="2968411" cy="1975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30215" y="2299138"/>
            <a:ext cx="2650808" cy="2441258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21"/>
          <p:cNvSpPr txBox="1"/>
          <p:nvPr/>
        </p:nvSpPr>
        <p:spPr>
          <a:xfrm>
            <a:off x="1286125" y="5512800"/>
            <a:ext cx="2568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https://www.facebook.com/Zara/</a:t>
            </a:r>
            <a:endParaRPr b="1" i="1" sz="7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5" name="Google Shape;335;p21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ЗА, ЦА үсэг – ZA, TSA consonants 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6" name="Google Shape;336;p21"/>
          <p:cNvSpPr txBox="1"/>
          <p:nvPr/>
        </p:nvSpPr>
        <p:spPr>
          <a:xfrm>
            <a:off x="1438525" y="5665200"/>
            <a:ext cx="2568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https://www.facebook.com/Zara/</a:t>
            </a:r>
            <a:endParaRPr b="1" i="1" sz="7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7" name="Google Shape;337;p21"/>
          <p:cNvSpPr txBox="1"/>
          <p:nvPr/>
        </p:nvSpPr>
        <p:spPr>
          <a:xfrm>
            <a:off x="8045500" y="5570050"/>
            <a:ext cx="2701200" cy="59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https://m.indiamart.com/proddetail/pizza-21055623455.html?fbclid=IwAR2QbhklGG5zCFnnCXzBITtVUgWWluSK1y_JABefIj8ZGV-YllYkPV5LbOQ</a:t>
            </a:r>
            <a:endParaRPr b="1" i="1" sz="3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3" name="Google Shape;343;p22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44" name="Google Shape;34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22"/>
          <p:cNvSpPr txBox="1"/>
          <p:nvPr>
            <p:ph type="title"/>
          </p:nvPr>
        </p:nvSpPr>
        <p:spPr>
          <a:xfrm>
            <a:off x="1180080" y="2983751"/>
            <a:ext cx="9831839" cy="6250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en-US" sz="2800">
                <a:latin typeface="Times New Roman"/>
                <a:ea typeface="Times New Roman"/>
                <a:cs typeface="Times New Roman"/>
                <a:sym typeface="Times New Roman"/>
              </a:rPr>
              <a:t>Жишээ нь:  </a:t>
            </a:r>
            <a:r>
              <a:rPr b="1" lang="en-US" sz="2800">
                <a:latin typeface="Times New Roman"/>
                <a:ea typeface="Times New Roman"/>
                <a:cs typeface="Times New Roman"/>
                <a:sym typeface="Times New Roman"/>
              </a:rPr>
              <a:t>м</a:t>
            </a:r>
            <a:r>
              <a:rPr b="1" lang="en-US" sz="28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</a:t>
            </a:r>
            <a:r>
              <a:rPr b="1" lang="en-US" sz="2800">
                <a:latin typeface="Times New Roman"/>
                <a:ea typeface="Times New Roman"/>
                <a:cs typeface="Times New Roman"/>
                <a:sym typeface="Times New Roman"/>
              </a:rPr>
              <a:t>зей        конс</a:t>
            </a:r>
            <a:r>
              <a:rPr b="1" lang="en-US" sz="28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</a:t>
            </a:r>
            <a:r>
              <a:rPr b="1" lang="en-US" sz="2800">
                <a:latin typeface="Times New Roman"/>
                <a:ea typeface="Times New Roman"/>
                <a:cs typeface="Times New Roman"/>
                <a:sym typeface="Times New Roman"/>
              </a:rPr>
              <a:t>л          к</a:t>
            </a:r>
            <a:r>
              <a:rPr b="1" lang="en-US" sz="28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</a:t>
            </a:r>
            <a:r>
              <a:rPr b="1" lang="en-US" sz="2800">
                <a:latin typeface="Times New Roman"/>
                <a:ea typeface="Times New Roman"/>
                <a:cs typeface="Times New Roman"/>
                <a:sym typeface="Times New Roman"/>
              </a:rPr>
              <a:t>рс         </a:t>
            </a:r>
            <a:r>
              <a:rPr lang="en-US" sz="2800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lang="en-US" sz="28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</a:t>
            </a:r>
            <a:r>
              <a:rPr lang="en-US" sz="2800">
                <a:latin typeface="Times New Roman"/>
                <a:ea typeface="Times New Roman"/>
                <a:cs typeface="Times New Roman"/>
                <a:sym typeface="Times New Roman"/>
              </a:rPr>
              <a:t>to </a:t>
            </a:r>
            <a:r>
              <a:rPr b="1" lang="en-US" sz="2800">
                <a:latin typeface="Times New Roman"/>
                <a:ea typeface="Times New Roman"/>
                <a:cs typeface="Times New Roman"/>
                <a:sym typeface="Times New Roman"/>
              </a:rPr>
              <a:t>/авто/          </a:t>
            </a:r>
            <a:endParaRPr b="1"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6" name="Google Shape;346;p22"/>
          <p:cNvSpPr txBox="1"/>
          <p:nvPr/>
        </p:nvSpPr>
        <p:spPr>
          <a:xfrm>
            <a:off x="2625755" y="463342"/>
            <a:ext cx="7287820" cy="4614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үгийг зөв бичихэд анхаарах </a:t>
            </a:r>
            <a:b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Make sure you spell the foreign word correctly</a:t>
            </a:r>
            <a:r>
              <a:rPr b="1" i="1" lang="en-US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7" name="Google Shape;347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89544" y="3761171"/>
            <a:ext cx="7287825" cy="2312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63040" y="1369620"/>
            <a:ext cx="10180320" cy="13126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4" name="Google Shape;354;p23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55" name="Google Shape;35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680" y="1874711"/>
            <a:ext cx="114900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23"/>
          <p:cNvSpPr/>
          <p:nvPr/>
        </p:nvSpPr>
        <p:spPr>
          <a:xfrm>
            <a:off x="1763786" y="5406018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23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ХА, ЛХА үсэг – HA, LHA consonants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8" name="Google Shape;358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45893" y="1420825"/>
            <a:ext cx="4106411" cy="3623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91366" y="2236560"/>
            <a:ext cx="1162981" cy="2545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830568" y="1874711"/>
            <a:ext cx="3401312" cy="2202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2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830568" y="4422265"/>
            <a:ext cx="3401311" cy="1818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7" name="Google Shape;367;p24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68" name="Google Shape;36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24"/>
          <p:cNvSpPr/>
          <p:nvPr/>
        </p:nvSpPr>
        <p:spPr>
          <a:xfrm>
            <a:off x="3240803" y="1341390"/>
            <a:ext cx="1108500" cy="8127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24"/>
          <p:cNvSpPr/>
          <p:nvPr/>
        </p:nvSpPr>
        <p:spPr>
          <a:xfrm>
            <a:off x="8016000" y="1341390"/>
            <a:ext cx="1108500" cy="812700"/>
          </a:xfrm>
          <a:prstGeom prst="roundRect">
            <a:avLst>
              <a:gd fmla="val 16667" name="adj"/>
            </a:avLst>
          </a:prstGeom>
          <a:solidFill>
            <a:srgbClr val="548135"/>
          </a:solidFill>
          <a:ln cap="flat" cmpd="sng" w="9525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ЛХ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24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ХА, ЛХА үсэг – HA, LHA consonants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2" name="Google Shape;372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02704" y="2436108"/>
            <a:ext cx="8986450" cy="3887325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24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9" name="Google Shape;379;p25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80" name="Google Shape;380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88476" y="1874711"/>
            <a:ext cx="139870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25"/>
          <p:cNvSpPr txBox="1"/>
          <p:nvPr>
            <p:ph type="title"/>
          </p:nvPr>
        </p:nvSpPr>
        <p:spPr>
          <a:xfrm>
            <a:off x="752547" y="2804160"/>
            <a:ext cx="10961226" cy="6250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en-US" sz="1600"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Praha  </a:t>
            </a: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/Прага/  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Honduras </a:t>
            </a: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/Гондурас/    </a:t>
            </a: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Holland </a:t>
            </a:r>
            <a:r>
              <a:rPr b="1" lang="en-US" sz="2400">
                <a:latin typeface="Times New Roman"/>
                <a:ea typeface="Times New Roman"/>
                <a:cs typeface="Times New Roman"/>
                <a:sym typeface="Times New Roman"/>
              </a:rPr>
              <a:t>/Голланд/      </a:t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25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ХА, ЛХА үсэг – HA, LHA consonants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3" name="Google Shape;383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52184" y="3327843"/>
            <a:ext cx="8550950" cy="3126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32560" y="1522286"/>
            <a:ext cx="9601200" cy="1281874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25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6"/>
          <p:cNvSpPr txBox="1"/>
          <p:nvPr/>
        </p:nvSpPr>
        <p:spPr>
          <a:xfrm>
            <a:off x="3883450" y="5750800"/>
            <a:ext cx="46437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1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https://venturebeat.com/2021/05/05/zynga-beats-q1-2021-expectations-with-bookings-of-720-million-up-69/amp/?fbclid=IwAR1llyn559in6UPxgZBqO0QVkUYuR9Tsv1e__buOEs2H7ZjKQ-cRNY1MXls</a:t>
            </a:r>
            <a:endParaRPr b="1" i="1" sz="1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392" name="Google Shape;392;p26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93" name="Google Shape;39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356360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26"/>
          <p:cNvPicPr preferRelativeResize="0"/>
          <p:nvPr/>
        </p:nvPicPr>
        <p:blipFill rotWithShape="1">
          <a:blip r:embed="rId4">
            <a:alphaModFix/>
          </a:blip>
          <a:srcRect b="8958" l="0" r="0" t="0"/>
          <a:stretch/>
        </p:blipFill>
        <p:spPr>
          <a:xfrm>
            <a:off x="4796192" y="1994348"/>
            <a:ext cx="5038016" cy="3526612"/>
          </a:xfrm>
          <a:prstGeom prst="ellipse">
            <a:avLst/>
          </a:prstGeom>
          <a:noFill/>
          <a:ln>
            <a:noFill/>
          </a:ln>
        </p:spPr>
      </p:pic>
      <p:sp>
        <p:nvSpPr>
          <p:cNvPr id="395" name="Google Shape;395;p26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ХА, ЛХА үсэг – HA, LHA consonants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6" name="Google Shape;396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25749" y="1881173"/>
            <a:ext cx="1650977" cy="397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2" name="Google Shape;402;p27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03" name="Google Shape;40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67092" y="1455402"/>
            <a:ext cx="4201488" cy="3703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020755" y="1926583"/>
            <a:ext cx="600075" cy="2333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25445" y="1642753"/>
            <a:ext cx="3029241" cy="2534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2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725445" y="4405664"/>
            <a:ext cx="2956420" cy="1619166"/>
          </a:xfrm>
          <a:prstGeom prst="rect">
            <a:avLst/>
          </a:prstGeom>
          <a:noFill/>
          <a:ln>
            <a:noFill/>
          </a:ln>
        </p:spPr>
      </p:pic>
      <p:sp>
        <p:nvSpPr>
          <p:cNvPr id="408" name="Google Shape;408;p27"/>
          <p:cNvSpPr/>
          <p:nvPr/>
        </p:nvSpPr>
        <p:spPr>
          <a:xfrm>
            <a:off x="2927252" y="5359438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27"/>
          <p:cNvSpPr txBox="1"/>
          <p:nvPr/>
        </p:nvSpPr>
        <p:spPr>
          <a:xfrm>
            <a:off x="3222364" y="610111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 үсэг – JA consonants </a:t>
            </a:r>
            <a:endParaRPr b="1" i="1" sz="18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5" name="Google Shape;415;p28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16" name="Google Shape;41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874711"/>
            <a:ext cx="12102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28"/>
          <p:cNvSpPr txBox="1"/>
          <p:nvPr/>
        </p:nvSpPr>
        <p:spPr>
          <a:xfrm>
            <a:off x="1935216" y="1672895"/>
            <a:ext cx="8666529" cy="11343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Гадаад үгийг их төлөв латинаар бичсэн галигийг харгалзан бичдэг.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endParaRPr b="1" i="0" sz="1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b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28"/>
          <p:cNvSpPr txBox="1"/>
          <p:nvPr>
            <p:ph type="title"/>
          </p:nvPr>
        </p:nvSpPr>
        <p:spPr>
          <a:xfrm>
            <a:off x="1510889" y="2807213"/>
            <a:ext cx="9835622" cy="6250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виз </a:t>
            </a:r>
            <a:r>
              <a:rPr b="1" lang="en-US" sz="1800">
                <a:latin typeface="Times New Roman"/>
                <a:ea typeface="Times New Roman"/>
                <a:cs typeface="Times New Roman"/>
                <a:sym typeface="Times New Roman"/>
              </a:rPr>
              <a:t>/visa/   </a:t>
            </a: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вольт </a:t>
            </a:r>
            <a:r>
              <a:rPr b="1" lang="en-US" sz="1800">
                <a:latin typeface="Times New Roman"/>
                <a:ea typeface="Times New Roman"/>
                <a:cs typeface="Times New Roman"/>
                <a:sym typeface="Times New Roman"/>
              </a:rPr>
              <a:t>/volta/    </a:t>
            </a: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депо </a:t>
            </a:r>
            <a:r>
              <a:rPr b="1" lang="en-US" sz="1800">
                <a:latin typeface="Times New Roman"/>
                <a:ea typeface="Times New Roman"/>
                <a:cs typeface="Times New Roman"/>
                <a:sym typeface="Times New Roman"/>
              </a:rPr>
              <a:t>/depot/    </a:t>
            </a: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камер </a:t>
            </a:r>
            <a:r>
              <a:rPr b="1" lang="en-US" sz="1800">
                <a:latin typeface="Times New Roman"/>
                <a:ea typeface="Times New Roman"/>
                <a:cs typeface="Times New Roman"/>
                <a:sym typeface="Times New Roman"/>
              </a:rPr>
              <a:t>/camera/    </a:t>
            </a: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ресторан </a:t>
            </a:r>
            <a:r>
              <a:rPr b="1" lang="en-US" sz="1800">
                <a:latin typeface="Times New Roman"/>
                <a:ea typeface="Times New Roman"/>
                <a:cs typeface="Times New Roman"/>
                <a:sym typeface="Times New Roman"/>
              </a:rPr>
              <a:t>/restaurant/  </a:t>
            </a:r>
            <a: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  <a:t>Африк </a:t>
            </a:r>
            <a:r>
              <a:rPr b="1" lang="en-US" sz="1800">
                <a:latin typeface="Times New Roman"/>
                <a:ea typeface="Times New Roman"/>
                <a:cs typeface="Times New Roman"/>
                <a:sym typeface="Times New Roman"/>
              </a:rPr>
              <a:t>/Africa/         </a:t>
            </a:r>
            <a:endParaRPr b="1"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28"/>
          <p:cNvSpPr txBox="1"/>
          <p:nvPr/>
        </p:nvSpPr>
        <p:spPr>
          <a:xfrm>
            <a:off x="2625755" y="479064"/>
            <a:ext cx="7287820" cy="4614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үгийг зөв бичихэд анхаарах </a:t>
            </a:r>
            <a:b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i="1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Make sure you spell the foreign word correctly</a:t>
            </a:r>
            <a:r>
              <a:rPr b="1" i="1" lang="en-US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0" name="Google Shape;420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43624" y="3584651"/>
            <a:ext cx="9764446" cy="2271100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28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7" name="Google Shape;427;p29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28" name="Google Shape;428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67640" y="1874711"/>
            <a:ext cx="137786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29"/>
          <p:cNvSpPr/>
          <p:nvPr/>
        </p:nvSpPr>
        <p:spPr>
          <a:xfrm>
            <a:off x="2580310" y="471036"/>
            <a:ext cx="71679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үгсээс уншицгаая - Reading practice  </a:t>
            </a:r>
            <a:endParaRPr b="1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0" name="Google Shape;430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50775" y="2052375"/>
            <a:ext cx="10519600" cy="3981050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29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7" name="Google Shape;437;p30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38" name="Google Shape;43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6680" y="1874711"/>
            <a:ext cx="1316907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439" name="Google Shape;439;p30"/>
          <p:cNvPicPr preferRelativeResize="0"/>
          <p:nvPr/>
        </p:nvPicPr>
        <p:blipFill rotWithShape="1">
          <a:blip r:embed="rId4">
            <a:alphaModFix/>
          </a:blip>
          <a:srcRect b="11110" l="27083" r="24998" t="11111"/>
          <a:stretch/>
        </p:blipFill>
        <p:spPr>
          <a:xfrm>
            <a:off x="2433932" y="2204540"/>
            <a:ext cx="1733171" cy="1648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637435" y="2040596"/>
            <a:ext cx="2907860" cy="2230616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30"/>
          <p:cNvSpPr/>
          <p:nvPr/>
        </p:nvSpPr>
        <p:spPr>
          <a:xfrm>
            <a:off x="2580310" y="471036"/>
            <a:ext cx="71679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үгсээс уншицгаая - Reading practice  </a:t>
            </a:r>
            <a:endParaRPr b="1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2" name="Google Shape;442;p3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438824" y="1640501"/>
            <a:ext cx="833163" cy="3464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3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314818" y="1616688"/>
            <a:ext cx="1218000" cy="362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3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285426" y="1802875"/>
            <a:ext cx="1218000" cy="2820617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30"/>
          <p:cNvSpPr txBox="1"/>
          <p:nvPr/>
        </p:nvSpPr>
        <p:spPr>
          <a:xfrm>
            <a:off x="970048" y="5982150"/>
            <a:ext cx="3803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google.com/search?q=facebook+messenger+&amp;tbm=isch&amp;ved=2ahUKEwjOnJm8pKf3AhW6z4sBHUJ6BP8Q2-cCegQIABAA&amp;oq=facebook+messenger+&amp;gs_lcp=CgNpbWcQAzIFCAAQgAQyBQgAEIAEMgUIABCABDIFCAAQgAQyBQgAEIAEMgUIABCABDIFCAAQgAQyBQgAEIAEMgUIABCABDIFCAAQgAQ6BwgjEO8DECc6BAgAEEM6BggAEAcQHlD5gQZYxr8GYJbGBmgAcAB4AIAB1AGIAYkbkgEGMC4yMC4xmAEAoAEBqgELZ3dzLXdpei1pbWfAAQE&amp;sclient=img&amp;ei=rWtiYo6SF7qfr7wPwvSR-A8#imgrc=5ikDePHL5dTwTM</a:t>
            </a:r>
            <a:endParaRPr b="1" i="1" sz="5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30"/>
          <p:cNvSpPr txBox="1"/>
          <p:nvPr/>
        </p:nvSpPr>
        <p:spPr>
          <a:xfrm>
            <a:off x="9039325" y="5877425"/>
            <a:ext cx="254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latin typeface="Calibri"/>
                <a:ea typeface="Calibri"/>
                <a:cs typeface="Calibri"/>
                <a:sym typeface="Calibri"/>
              </a:rPr>
              <a:t>https://www.canstockphoto.com/moscow-panoramic-view-of-the-red-60229965.html</a:t>
            </a:r>
            <a:endParaRPr sz="1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7" name="Google Shape;447;p3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435518" y="2063842"/>
            <a:ext cx="1933491" cy="1929707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30"/>
          <p:cNvSpPr txBox="1"/>
          <p:nvPr/>
        </p:nvSpPr>
        <p:spPr>
          <a:xfrm>
            <a:off x="5080875" y="5928650"/>
            <a:ext cx="2907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latin typeface="Calibri"/>
                <a:ea typeface="Calibri"/>
                <a:cs typeface="Calibri"/>
                <a:sym typeface="Calibri"/>
              </a:rPr>
              <a:t>https://www.pngall.com/wp-content/uploads/8/Comment-PNG-Clipart.png</a:t>
            </a:r>
            <a:endParaRPr sz="1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4" name="Google Shape;454;p31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55" name="Google Shape;45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74319" y="1874711"/>
            <a:ext cx="1310944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Афган улсын төрийн далбаа" id="456" name="Google Shape;456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03719" y="1457106"/>
            <a:ext cx="890947" cy="576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upload.wikimedia.org/wikipedia/commons/thumb/9/9f/Flag_of_Indonesia.svg/1024px-Flag_of_Indonesia.svg.png" id="457" name="Google Shape;457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14889" y="1457106"/>
            <a:ext cx="763673" cy="5765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https://upload.wikimedia.org/wikipedia/commons/thumb/0/03/Flag_of_Italy.svg/1024px-Flag_of_Italy.svg.png" id="458" name="Google Shape;458;p3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87631" y="1457106"/>
            <a:ext cx="842877" cy="5765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https://upload.wikimedia.org/wikipedia/commons/thumb/2/20/Flag_of_the_Netherlands.svg/1024px-Flag_of_the_Netherlands.svg.png" id="459" name="Google Shape;459;p3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188937" y="1457106"/>
            <a:ext cx="804601" cy="5765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https://upload.wikimedia.org/wikipedia/commons/thumb/f/fc/Flag_of_Mexico.svg/1024px-Flag_of_Mexico.svg.png" id="460" name="Google Shape;460;p3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588582" y="1457105"/>
            <a:ext cx="1013330" cy="57650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Канад улсын төрийн далбаа" id="461" name="Google Shape;461;p3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8204549" y="1457106"/>
            <a:ext cx="882787" cy="5765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descr="https://upload.wikimedia.org/wikipedia/commons/thumb/2/2c/Flag_of_Morocco.svg/130px-Flag_of_Morocco.svg.png" id="462" name="Google Shape;462;p31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9615432" y="1457105"/>
            <a:ext cx="852668" cy="5765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upload.wikimedia.org/wikipedia/commons/thumb/b/b9/Flag_of_Australia.svg/130px-Flag_of_Australia.svg.png" id="463" name="Google Shape;463;p31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10916531" y="1470047"/>
            <a:ext cx="842879" cy="565996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31"/>
          <p:cNvSpPr/>
          <p:nvPr/>
        </p:nvSpPr>
        <p:spPr>
          <a:xfrm>
            <a:off x="2580310" y="471036"/>
            <a:ext cx="71679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Гадаад үгсээс уншицгаая - reading practice  </a:t>
            </a:r>
            <a:endParaRPr b="1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5" name="Google Shape;465;p31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1036625" y="2569452"/>
            <a:ext cx="10468099" cy="2987325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31"/>
          <p:cNvSpPr txBox="1"/>
          <p:nvPr/>
        </p:nvSpPr>
        <p:spPr>
          <a:xfrm>
            <a:off x="3789440" y="5982150"/>
            <a:ext cx="4643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5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google.com/search?q=flag+of+countries&amp;sxsrf=APq-WBtoYLP57r5p_BgPJlKorMvHV76N1Q:1650617251024&amp;tbm=isch&amp;source=iu&amp;ictx=1&amp;vet=1&amp;fir=9PGaYdlC4CdW9M%252CqtyB3JxnGymtTM%252C_%253B5X47eUKqcDLtnM%252CC-l8COtKd5DqOM%252C_%253BcT4NlcicrDgZDM%252CLmI9iz0x1Jj7QM%252C_%253Bk26FhghYTCtTmM%252Cd_A1AB_pbZ0xhM%252C_%253BsE18TAVCb2anJM%252CFXFknNV0891WRM%252C_%253BFtppDr2bru1toM%252CdaSmV5OOtwP2fM%252C_&amp;usg=AI4_-kTICgk_Z4-h74Kf74DoThuQn0_N2w&amp;sa=X&amp;ved=2ahUKEwim6aC3pKf3AhUYBt4KHUEkDOoQ_h16BAhIEAE#imgrc=SYJ-epVXNhWVuM</a:t>
            </a:r>
            <a:endParaRPr b="1" i="1" sz="5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2" name="Google Shape;47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4125" y="2189372"/>
            <a:ext cx="4219662" cy="304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73" name="Google Shape;473;p32"/>
          <p:cNvCxnSpPr/>
          <p:nvPr/>
        </p:nvCxnSpPr>
        <p:spPr>
          <a:xfrm>
            <a:off x="2754094" y="97227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74" name="Google Shape;474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89" y="1926977"/>
            <a:ext cx="1056436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75" name="Google Shape;475;p32"/>
          <p:cNvSpPr/>
          <p:nvPr/>
        </p:nvSpPr>
        <p:spPr>
          <a:xfrm>
            <a:off x="5102379" y="348624"/>
            <a:ext cx="3582071" cy="548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Гэрийн даалгавар</a:t>
            </a:r>
            <a:r>
              <a:rPr b="1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Homework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6" name="Google Shape;476;p32"/>
          <p:cNvSpPr/>
          <p:nvPr/>
        </p:nvSpPr>
        <p:spPr>
          <a:xfrm>
            <a:off x="5883966" y="1582401"/>
            <a:ext cx="2981426" cy="4830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Reading exercises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7" name="Google Shape;477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19970" y="2675028"/>
            <a:ext cx="6695824" cy="2204556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32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3" name="Google Shape;483;p33"/>
          <p:cNvCxnSpPr/>
          <p:nvPr/>
        </p:nvCxnSpPr>
        <p:spPr>
          <a:xfrm>
            <a:off x="2327668" y="1151033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84" name="Google Shape;484;p33"/>
          <p:cNvSpPr txBox="1"/>
          <p:nvPr>
            <p:ph type="title"/>
          </p:nvPr>
        </p:nvSpPr>
        <p:spPr>
          <a:xfrm>
            <a:off x="2327668" y="509771"/>
            <a:ext cx="7287820" cy="5377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Ашигласан ном, материал-Reference</a:t>
            </a:r>
            <a:endParaRPr b="1"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33"/>
          <p:cNvSpPr txBox="1"/>
          <p:nvPr/>
        </p:nvSpPr>
        <p:spPr>
          <a:xfrm>
            <a:off x="1916533" y="2007752"/>
            <a:ext cx="9458327" cy="4278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Ашигласан ном: 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Чоймаа.Ш, Алтанцэцэг.М, Монгол бичгийн сурах бичиг УБ.,1992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Үндэсний бичиг-IY. УБ.,2019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 хэл бичиг сэтгүүл. УБ.,2012 №1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Ашигласан материал: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Google.com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Yutube.com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Үндэсний бичгийн видео хичээл: БСШУЯ, УБ.,2015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Монгол бичгийн сургалтын үзүүлэн материал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6" name="Google Shape;486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6680" y="2007752"/>
            <a:ext cx="1356673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" name="Google Shape;491;p34"/>
          <p:cNvCxnSpPr/>
          <p:nvPr/>
        </p:nvCxnSpPr>
        <p:spPr>
          <a:xfrm>
            <a:off x="2327668" y="1151033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92" name="Google Shape;492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3687" y="1789625"/>
            <a:ext cx="122603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p34"/>
          <p:cNvSpPr txBox="1"/>
          <p:nvPr>
            <p:ph type="title"/>
          </p:nvPr>
        </p:nvSpPr>
        <p:spPr>
          <a:xfrm>
            <a:off x="2327668" y="509771"/>
            <a:ext cx="7287820" cy="5655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Анхаарал хандуулсанд баярлалаа</a:t>
            </a:r>
            <a:endParaRPr b="1"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4" name="Google Shape;494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95082" y="1818215"/>
            <a:ext cx="4349186" cy="4211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5" name="Google Shape;495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23603" y="2076099"/>
            <a:ext cx="2847975" cy="369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2022-03-27T06:32:54Z</dcterms:created>
  <dc:creator>Windows User</dc:creator>
</cp:coreProperties>
</file>